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1" r:id="rId1"/>
    <p:sldMasterId id="2147483703" r:id="rId2"/>
    <p:sldMasterId id="2147483695" r:id="rId3"/>
    <p:sldMasterId id="2147483726" r:id="rId4"/>
    <p:sldMasterId id="2147483740" r:id="rId5"/>
  </p:sldMasterIdLst>
  <p:notesMasterIdLst>
    <p:notesMasterId r:id="rId19"/>
  </p:notesMasterIdLst>
  <p:sldIdLst>
    <p:sldId id="258" r:id="rId6"/>
    <p:sldId id="277" r:id="rId7"/>
    <p:sldId id="363" r:id="rId8"/>
    <p:sldId id="272" r:id="rId9"/>
    <p:sldId id="356" r:id="rId10"/>
    <p:sldId id="360" r:id="rId11"/>
    <p:sldId id="362" r:id="rId12"/>
    <p:sldId id="280" r:id="rId13"/>
    <p:sldId id="263" r:id="rId14"/>
    <p:sldId id="259" r:id="rId15"/>
    <p:sldId id="265" r:id="rId16"/>
    <p:sldId id="261" r:id="rId17"/>
    <p:sldId id="364" r:id="rId18"/>
  </p:sldIdLst>
  <p:sldSz cx="17340263" cy="9753600"/>
  <p:notesSz cx="13004800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461" userDrawn="1">
          <p15:clr>
            <a:srgbClr val="A4A3A4"/>
          </p15:clr>
        </p15:guide>
        <p15:guide id="2" orient="horz" pos="30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F85FF"/>
    <a:srgbClr val="FF9300"/>
    <a:srgbClr val="029193"/>
    <a:srgbClr val="E7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56" autoAdjust="0"/>
    <p:restoredTop sz="78099"/>
  </p:normalViewPr>
  <p:slideViewPr>
    <p:cSldViewPr snapToGrid="0">
      <p:cViewPr>
        <p:scale>
          <a:sx n="74" d="100"/>
          <a:sy n="74" d="100"/>
        </p:scale>
        <p:origin x="304" y="-136"/>
      </p:cViewPr>
      <p:guideLst>
        <p:guide pos="5461"/>
        <p:guide orient="horz" pos="30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10553-51EB-4B0B-8D71-366AB485C16B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6638" y="1219200"/>
            <a:ext cx="58515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5E398-4C78-45C7-8588-736E92A2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24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36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 typeface="Courier New" charset="0"/>
                  <a:buChar char="o"/>
                </a:pPr>
                <a:r>
                  <a:rPr lang="en-US" sz="3200" dirty="0">
                    <a:latin typeface="+mn-lt"/>
                    <a:ea typeface="Myriad Pro Light" charset="0"/>
                    <a:cs typeface="Myriad Pro Light" charset="0"/>
                  </a:rPr>
                  <a:t>Test-particle Monte Carlo simulations 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[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Haviland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, 1965] – the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density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in a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given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volume of phase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space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is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proportional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to the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residence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time of the test-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particles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(TP) in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this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volume.</a:t>
                </a:r>
              </a:p>
              <a:p>
                <a:pPr>
                  <a:buFont typeface="Courier New" charset="0"/>
                  <a:buChar char="o"/>
                </a:pPr>
                <a:endParaRPr lang="fr-FR" sz="3200" dirty="0">
                  <a:latin typeface="+mn-lt"/>
                  <a:ea typeface="Myriad Pro Light" charset="0"/>
                  <a:cs typeface="Myriad Pro Light" charset="0"/>
                </a:endParaRPr>
              </a:p>
              <a:p>
                <a:pPr>
                  <a:buFont typeface="Courier New" charset="0"/>
                  <a:buChar char="o"/>
                </a:pP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Heavy Ions: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weighted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macro-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particles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,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injected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with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random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velocity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from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a SW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Maxwellian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distribution, and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random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position on the injection surface YZ at X= +20R</a:t>
                </a:r>
                <a:r>
                  <a:rPr lang="fr-FR" sz="3200" baseline="-25000" dirty="0">
                    <a:latin typeface="+mn-lt"/>
                    <a:ea typeface="Myriad Pro Light" charset="0"/>
                    <a:cs typeface="Myriad Pro Light" charset="0"/>
                  </a:rPr>
                  <a:t>E 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(entrance of the simulation box)</a:t>
                </a:r>
                <a:endParaRPr lang="fr-FR" sz="3200" baseline="-25000" dirty="0">
                  <a:latin typeface="+mn-lt"/>
                  <a:ea typeface="Myriad Pro Light" charset="0"/>
                  <a:cs typeface="Myriad Pro Light" charset="0"/>
                </a:endParaRPr>
              </a:p>
              <a:p>
                <a:pPr>
                  <a:buFont typeface="Courier New" charset="0"/>
                  <a:buChar char="o"/>
                </a:pPr>
                <a:endParaRPr lang="fr-FR" sz="3200" u="sng" dirty="0">
                  <a:latin typeface="+mn-lt"/>
                  <a:ea typeface="Myriad Pro Light" charset="0"/>
                  <a:cs typeface="Myriad Pro Light" charset="0"/>
                </a:endParaRPr>
              </a:p>
              <a:p>
                <a:pPr>
                  <a:buFont typeface="Courier New" charset="0"/>
                  <a:buChar char="o"/>
                </a:pPr>
                <a:r>
                  <a:rPr lang="fr-FR" sz="3200" u="sng" dirty="0">
                    <a:latin typeface="+mn-lt"/>
                    <a:ea typeface="Myriad Pro Light" charset="0"/>
                    <a:cs typeface="Myriad Pro Light" charset="0"/>
                  </a:rPr>
                  <a:t>For </a:t>
                </a:r>
                <a:r>
                  <a:rPr lang="fr-FR" sz="3200" u="sng" dirty="0" err="1">
                    <a:latin typeface="+mn-lt"/>
                    <a:ea typeface="Myriad Pro Light" charset="0"/>
                    <a:cs typeface="Myriad Pro Light" charset="0"/>
                  </a:rPr>
                  <a:t>each</a:t>
                </a:r>
                <a:r>
                  <a:rPr lang="fr-FR" sz="3200" u="sng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u="sng" dirty="0" err="1">
                    <a:latin typeface="+mn-lt"/>
                    <a:ea typeface="Myriad Pro Light" charset="0"/>
                    <a:cs typeface="Myriad Pro Light" charset="0"/>
                  </a:rPr>
                  <a:t>particle</a:t>
                </a:r>
                <a:r>
                  <a:rPr lang="fr-FR" sz="3200" u="sng" dirty="0">
                    <a:latin typeface="+mn-lt"/>
                    <a:ea typeface="Myriad Pro Light" charset="0"/>
                    <a:cs typeface="Myriad Pro Light" charset="0"/>
                  </a:rPr>
                  <a:t> at </a:t>
                </a:r>
                <a:r>
                  <a:rPr lang="fr-FR" sz="3200" u="sng" dirty="0" err="1">
                    <a:latin typeface="+mn-lt"/>
                    <a:ea typeface="Myriad Pro Light" charset="0"/>
                    <a:cs typeface="Myriad Pro Light" charset="0"/>
                  </a:rPr>
                  <a:t>each</a:t>
                </a:r>
                <a:r>
                  <a:rPr lang="fr-FR" sz="3200" u="sng" dirty="0">
                    <a:latin typeface="+mn-lt"/>
                    <a:ea typeface="Myriad Pro Light" charset="0"/>
                    <a:cs typeface="Myriad Pro Light" charset="0"/>
                  </a:rPr>
                  <a:t> time </a:t>
                </a:r>
                <a:r>
                  <a:rPr lang="fr-FR" sz="3200" u="sng" dirty="0" err="1">
                    <a:latin typeface="+mn-lt"/>
                    <a:ea typeface="Myriad Pro Light" charset="0"/>
                    <a:cs typeface="Myriad Pro Light" charset="0"/>
                  </a:rPr>
                  <a:t>step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the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probability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of CX collision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is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latin typeface="Cambria Math" panose="02040503050406030204" pitchFamily="18" charset="0"/>
                          <a:ea typeface="Myriad Pro Light" charset="0"/>
                          <a:cs typeface="Myriad Pro Light" charset="0"/>
                        </a:rPr>
                        <m:t>𝑃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Myriad Pro Light" charset="0"/>
                          <a:cs typeface="Myriad Pro Light" charset="0"/>
                        </a:rPr>
                        <m:t>=1−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Myriad Pro Light" charset="0"/>
                          <a:cs typeface="Myriad Pro Light" charset="0"/>
                        </a:rPr>
                        <m:t>𝑒𝑥𝑝</m:t>
                      </m:r>
                      <m:d>
                        <m:dPr>
                          <m:ctrlPr>
                            <a:rPr lang="fr-FR" sz="3200" i="1">
                              <a:latin typeface="Cambria Math" panose="02040503050406030204" pitchFamily="18" charset="0"/>
                              <a:ea typeface="Myriad Pro Light" charset="0"/>
                              <a:cs typeface="Myriad Pro Light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  <m:t>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  <m:t>𝑞</m:t>
                                  </m:r>
                                </m:sup>
                              </m:sSup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  <m:t>,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  <m:t>𝐻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  <m:t> 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  <m:t> 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Myriad Pro Light" charset="0"/>
                                  <a:cs typeface="Myriad Pro Light" charset="0"/>
                                </a:rPr>
                                <m:t>𝑉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  <m:t>𝑞</m:t>
                                  </m:r>
                                </m:sup>
                              </m:sSup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  <a:ea typeface="Myriad Pro Light" charset="0"/>
                              <a:cs typeface="Myriad Pro Light" charset="0"/>
                            </a:rPr>
                            <m:t> ∆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  <a:ea typeface="Myriad Pro Light" charset="0"/>
                              <a:cs typeface="Myriad Pro Light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r-FR" sz="3200" dirty="0">
                  <a:latin typeface="+mn-lt"/>
                  <a:ea typeface="Myriad Pro Light" charset="0"/>
                  <a:cs typeface="Myriad Pro Light" charset="0"/>
                </a:endParaRPr>
              </a:p>
              <a:p>
                <a:pPr marL="0" indent="0">
                  <a:buNone/>
                </a:pP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The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weights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of the source and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produced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particle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are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adjusted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accordingly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.</a:t>
                </a:r>
              </a:p>
              <a:p>
                <a:pPr>
                  <a:buFont typeface="Courier New" charset="0"/>
                  <a:buChar char="o"/>
                </a:pPr>
                <a:endParaRPr lang="fr-FR" sz="3200" dirty="0">
                  <a:latin typeface="+mn-lt"/>
                  <a:ea typeface="Myriad Pro Light" charset="0"/>
                  <a:cs typeface="Myriad Pro Light" charset="0"/>
                </a:endParaRPr>
              </a:p>
              <a:p>
                <a:pPr>
                  <a:buFont typeface="Courier New" charset="0"/>
                  <a:buChar char="o"/>
                </a:pP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TPs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injected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in the simulation box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consecutively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and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followed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until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either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: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they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exit the box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they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are « 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absorbed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 » by the obstacle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their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weight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is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below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1.e-6 (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normalized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unit; e.g., the source TP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X</a:t>
                </a:r>
                <a:r>
                  <a:rPr lang="fr-FR" sz="2800" baseline="30000" dirty="0" err="1">
                    <a:latin typeface="+mn-lt"/>
                    <a:ea typeface="Myriad Pro Light" charset="0"/>
                    <a:cs typeface="Myriad Pro Light" charset="0"/>
                  </a:rPr>
                  <a:t>q</a:t>
                </a:r>
                <a:r>
                  <a:rPr lang="fr-FR" sz="2800" baseline="30000" dirty="0">
                    <a:latin typeface="+mn-lt"/>
                    <a:ea typeface="Myriad Pro Light" charset="0"/>
                    <a:cs typeface="Myriad Pro Light" charset="0"/>
                  </a:rPr>
                  <a:t>+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has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completely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CX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into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X</a:t>
                </a:r>
                <a:r>
                  <a:rPr lang="fr-FR" sz="2800" baseline="30000" dirty="0">
                    <a:latin typeface="+mn-lt"/>
                    <a:ea typeface="Myriad Pro Light" charset="0"/>
                    <a:cs typeface="Myriad Pro Light" charset="0"/>
                  </a:rPr>
                  <a:t>(q-1)+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)</a:t>
                </a:r>
                <a:endParaRPr lang="fr-FR" dirty="0"/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 typeface="Courier New" charset="0"/>
                  <a:buChar char="o"/>
                </a:pPr>
                <a:r>
                  <a:rPr lang="en-US" sz="3200" dirty="0">
                    <a:latin typeface="+mn-lt"/>
                    <a:ea typeface="Myriad Pro Light" charset="0"/>
                    <a:cs typeface="Myriad Pro Light" charset="0"/>
                  </a:rPr>
                  <a:t>Test-particle Monte Carlo simulations 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[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Haviland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, 1965] – the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density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in a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given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volume of phase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space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is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proportional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to the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residence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time of the test-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particles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(TP) in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this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volume.</a:t>
                </a:r>
              </a:p>
              <a:p>
                <a:pPr>
                  <a:buFont typeface="Courier New" charset="0"/>
                  <a:buChar char="o"/>
                </a:pPr>
                <a:endParaRPr lang="fr-FR" sz="3200" dirty="0">
                  <a:latin typeface="+mn-lt"/>
                  <a:ea typeface="Myriad Pro Light" charset="0"/>
                  <a:cs typeface="Myriad Pro Light" charset="0"/>
                </a:endParaRPr>
              </a:p>
              <a:p>
                <a:pPr>
                  <a:buFont typeface="Courier New" charset="0"/>
                  <a:buChar char="o"/>
                </a:pP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Heavy Ions: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weighted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macro-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particles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,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injected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with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random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velocity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from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a SW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Maxwellian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distribution, and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random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position on the injection surface YZ at X= +20R</a:t>
                </a:r>
                <a:r>
                  <a:rPr lang="fr-FR" sz="3200" baseline="-25000" dirty="0">
                    <a:latin typeface="+mn-lt"/>
                    <a:ea typeface="Myriad Pro Light" charset="0"/>
                    <a:cs typeface="Myriad Pro Light" charset="0"/>
                  </a:rPr>
                  <a:t>E 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(entrance of the simulation box)</a:t>
                </a:r>
                <a:endParaRPr lang="fr-FR" sz="3200" baseline="-25000" dirty="0">
                  <a:latin typeface="+mn-lt"/>
                  <a:ea typeface="Myriad Pro Light" charset="0"/>
                  <a:cs typeface="Myriad Pro Light" charset="0"/>
                </a:endParaRPr>
              </a:p>
              <a:p>
                <a:pPr>
                  <a:buFont typeface="Courier New" charset="0"/>
                  <a:buChar char="o"/>
                </a:pPr>
                <a:endParaRPr lang="fr-FR" sz="3200" u="sng" dirty="0">
                  <a:latin typeface="+mn-lt"/>
                  <a:ea typeface="Myriad Pro Light" charset="0"/>
                  <a:cs typeface="Myriad Pro Light" charset="0"/>
                </a:endParaRPr>
              </a:p>
              <a:p>
                <a:pPr>
                  <a:buFont typeface="Courier New" charset="0"/>
                  <a:buChar char="o"/>
                </a:pPr>
                <a:r>
                  <a:rPr lang="fr-FR" sz="3200" u="sng" dirty="0">
                    <a:latin typeface="+mn-lt"/>
                    <a:ea typeface="Myriad Pro Light" charset="0"/>
                    <a:cs typeface="Myriad Pro Light" charset="0"/>
                  </a:rPr>
                  <a:t>For </a:t>
                </a:r>
                <a:r>
                  <a:rPr lang="fr-FR" sz="3200" u="sng" dirty="0" err="1">
                    <a:latin typeface="+mn-lt"/>
                    <a:ea typeface="Myriad Pro Light" charset="0"/>
                    <a:cs typeface="Myriad Pro Light" charset="0"/>
                  </a:rPr>
                  <a:t>each</a:t>
                </a:r>
                <a:r>
                  <a:rPr lang="fr-FR" sz="3200" u="sng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u="sng" dirty="0" err="1">
                    <a:latin typeface="+mn-lt"/>
                    <a:ea typeface="Myriad Pro Light" charset="0"/>
                    <a:cs typeface="Myriad Pro Light" charset="0"/>
                  </a:rPr>
                  <a:t>particle</a:t>
                </a:r>
                <a:r>
                  <a:rPr lang="fr-FR" sz="3200" u="sng" dirty="0">
                    <a:latin typeface="+mn-lt"/>
                    <a:ea typeface="Myriad Pro Light" charset="0"/>
                    <a:cs typeface="Myriad Pro Light" charset="0"/>
                  </a:rPr>
                  <a:t> at </a:t>
                </a:r>
                <a:r>
                  <a:rPr lang="fr-FR" sz="3200" u="sng" dirty="0" err="1">
                    <a:latin typeface="+mn-lt"/>
                    <a:ea typeface="Myriad Pro Light" charset="0"/>
                    <a:cs typeface="Myriad Pro Light" charset="0"/>
                  </a:rPr>
                  <a:t>each</a:t>
                </a:r>
                <a:r>
                  <a:rPr lang="fr-FR" sz="3200" u="sng" dirty="0">
                    <a:latin typeface="+mn-lt"/>
                    <a:ea typeface="Myriad Pro Light" charset="0"/>
                    <a:cs typeface="Myriad Pro Light" charset="0"/>
                  </a:rPr>
                  <a:t> time </a:t>
                </a:r>
                <a:r>
                  <a:rPr lang="fr-FR" sz="3200" u="sng" dirty="0" err="1">
                    <a:latin typeface="+mn-lt"/>
                    <a:ea typeface="Myriad Pro Light" charset="0"/>
                    <a:cs typeface="Myriad Pro Light" charset="0"/>
                  </a:rPr>
                  <a:t>step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the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probability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of CX collision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is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fr-FR" sz="3200" i="0">
                    <a:latin typeface="Cambria Math" panose="02040503050406030204" pitchFamily="18" charset="0"/>
                    <a:ea typeface="Myriad Pro Light" charset="0"/>
                    <a:cs typeface="Myriad Pro Light" charset="0"/>
                  </a:rPr>
                  <a:t>𝑃=1−𝑒𝑥𝑝</a:t>
                </a:r>
                <a:r>
                  <a:rPr lang="fr-FR" sz="3200" i="0">
                    <a:latin typeface="Cambria Math" panose="02040503050406030204" pitchFamily="18" charset="0"/>
                  </a:rPr>
                  <a:t>(〖</a:t>
                </a:r>
                <a:r>
                  <a:rPr lang="fr-FR" sz="3200" i="0">
                    <a:latin typeface="Cambria Math" panose="02040503050406030204" pitchFamily="18" charset="0"/>
                    <a:ea typeface="Myriad Pro Light" charset="0"/>
                    <a:cs typeface="Myriad Pro Light" charset="0"/>
                  </a:rPr>
                  <a:t>−𝜎〗_(𝑋^𝑞,𝐻) 〖 𝑛〗_𝐻 (𝑟 ⃗ ) 〖 𝑉〗_(𝑋^𝑞 )  ∆𝑡)</a:t>
                </a:r>
                <a:endParaRPr lang="fr-FR" sz="3200" dirty="0">
                  <a:latin typeface="+mn-lt"/>
                  <a:ea typeface="Myriad Pro Light" charset="0"/>
                  <a:cs typeface="Myriad Pro Light" charset="0"/>
                </a:endParaRPr>
              </a:p>
              <a:p>
                <a:pPr marL="0" indent="0">
                  <a:buNone/>
                </a:pP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The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weights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of the source and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produced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particle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are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adjusted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accordingly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.</a:t>
                </a:r>
              </a:p>
              <a:p>
                <a:pPr>
                  <a:buFont typeface="Courier New" charset="0"/>
                  <a:buChar char="o"/>
                </a:pPr>
                <a:endParaRPr lang="fr-FR" sz="3200" dirty="0">
                  <a:latin typeface="+mn-lt"/>
                  <a:ea typeface="Myriad Pro Light" charset="0"/>
                  <a:cs typeface="Myriad Pro Light" charset="0"/>
                </a:endParaRPr>
              </a:p>
              <a:p>
                <a:pPr>
                  <a:buFont typeface="Courier New" charset="0"/>
                  <a:buChar char="o"/>
                </a:pP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TPs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injected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in the simulation box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consecutively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and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followed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until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3200" dirty="0" err="1">
                    <a:latin typeface="+mn-lt"/>
                    <a:ea typeface="Myriad Pro Light" charset="0"/>
                    <a:cs typeface="Myriad Pro Light" charset="0"/>
                  </a:rPr>
                  <a:t>either</a:t>
                </a:r>
                <a:r>
                  <a:rPr lang="fr-FR" sz="3200" dirty="0">
                    <a:latin typeface="+mn-lt"/>
                    <a:ea typeface="Myriad Pro Light" charset="0"/>
                    <a:cs typeface="Myriad Pro Light" charset="0"/>
                  </a:rPr>
                  <a:t>: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they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exit the box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they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are « 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absorbed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 » by the obstacle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their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weight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is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below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1.e-6 (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normalized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unit; e.g., the source TP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X</a:t>
                </a:r>
                <a:r>
                  <a:rPr lang="fr-FR" sz="2800" baseline="30000" dirty="0" err="1">
                    <a:latin typeface="+mn-lt"/>
                    <a:ea typeface="Myriad Pro Light" charset="0"/>
                    <a:cs typeface="Myriad Pro Light" charset="0"/>
                  </a:rPr>
                  <a:t>q</a:t>
                </a:r>
                <a:r>
                  <a:rPr lang="fr-FR" sz="2800" baseline="30000" dirty="0">
                    <a:latin typeface="+mn-lt"/>
                    <a:ea typeface="Myriad Pro Light" charset="0"/>
                    <a:cs typeface="Myriad Pro Light" charset="0"/>
                  </a:rPr>
                  <a:t>+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has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completely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CX </a:t>
                </a:r>
                <a:r>
                  <a:rPr lang="fr-FR" sz="2800" dirty="0" err="1">
                    <a:latin typeface="+mn-lt"/>
                    <a:ea typeface="Myriad Pro Light" charset="0"/>
                    <a:cs typeface="Myriad Pro Light" charset="0"/>
                  </a:rPr>
                  <a:t>into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 X</a:t>
                </a:r>
                <a:r>
                  <a:rPr lang="fr-FR" sz="2800" baseline="30000" dirty="0">
                    <a:latin typeface="+mn-lt"/>
                    <a:ea typeface="Myriad Pro Light" charset="0"/>
                    <a:cs typeface="Myriad Pro Light" charset="0"/>
                  </a:rPr>
                  <a:t>(q-1)+</a:t>
                </a:r>
                <a:r>
                  <a:rPr lang="fr-FR" sz="2800" dirty="0">
                    <a:latin typeface="+mn-lt"/>
                    <a:ea typeface="Myriad Pro Light" charset="0"/>
                    <a:cs typeface="Myriad Pro Light" charset="0"/>
                  </a:rPr>
                  <a:t>)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23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 userDrawn="1"/>
        </p:nvSpPr>
        <p:spPr>
          <a:xfrm>
            <a:off x="-92869" y="2479057"/>
            <a:ext cx="17525999" cy="7426943"/>
          </a:xfrm>
          <a:custGeom>
            <a:avLst/>
            <a:gdLst/>
            <a:ahLst/>
            <a:cxnLst/>
            <a:rect l="l" t="t" r="r" b="b"/>
            <a:pathLst>
              <a:path w="13004800" h="7274559">
                <a:moveTo>
                  <a:pt x="6494240" y="0"/>
                </a:moveTo>
                <a:lnTo>
                  <a:pt x="6394443" y="244"/>
                </a:lnTo>
                <a:lnTo>
                  <a:pt x="6295176" y="977"/>
                </a:lnTo>
                <a:lnTo>
                  <a:pt x="6196436" y="2197"/>
                </a:lnTo>
                <a:lnTo>
                  <a:pt x="6098225" y="3901"/>
                </a:lnTo>
                <a:lnTo>
                  <a:pt x="6000541" y="6088"/>
                </a:lnTo>
                <a:lnTo>
                  <a:pt x="5903385" y="8756"/>
                </a:lnTo>
                <a:lnTo>
                  <a:pt x="5806756" y="11903"/>
                </a:lnTo>
                <a:lnTo>
                  <a:pt x="5710655" y="15526"/>
                </a:lnTo>
                <a:lnTo>
                  <a:pt x="5615079" y="19625"/>
                </a:lnTo>
                <a:lnTo>
                  <a:pt x="5520030" y="24198"/>
                </a:lnTo>
                <a:lnTo>
                  <a:pt x="5425508" y="29241"/>
                </a:lnTo>
                <a:lnTo>
                  <a:pt x="5238039" y="40735"/>
                </a:lnTo>
                <a:lnTo>
                  <a:pt x="4960775" y="61466"/>
                </a:lnTo>
                <a:lnTo>
                  <a:pt x="4688230" y="86337"/>
                </a:lnTo>
                <a:lnTo>
                  <a:pt x="4420396" y="115300"/>
                </a:lnTo>
                <a:lnTo>
                  <a:pt x="4157266" y="148302"/>
                </a:lnTo>
                <a:lnTo>
                  <a:pt x="3898833" y="185294"/>
                </a:lnTo>
                <a:lnTo>
                  <a:pt x="3645087" y="226224"/>
                </a:lnTo>
                <a:lnTo>
                  <a:pt x="3396022" y="271042"/>
                </a:lnTo>
                <a:lnTo>
                  <a:pt x="3151630" y="319698"/>
                </a:lnTo>
                <a:lnTo>
                  <a:pt x="2911904" y="372139"/>
                </a:lnTo>
                <a:lnTo>
                  <a:pt x="2754674" y="409179"/>
                </a:lnTo>
                <a:lnTo>
                  <a:pt x="2599511" y="447864"/>
                </a:lnTo>
                <a:lnTo>
                  <a:pt x="2446414" y="488179"/>
                </a:lnTo>
                <a:lnTo>
                  <a:pt x="2295380" y="530110"/>
                </a:lnTo>
                <a:lnTo>
                  <a:pt x="2146407" y="573640"/>
                </a:lnTo>
                <a:lnTo>
                  <a:pt x="1999493" y="618756"/>
                </a:lnTo>
                <a:lnTo>
                  <a:pt x="1854634" y="665442"/>
                </a:lnTo>
                <a:lnTo>
                  <a:pt x="1711830" y="713683"/>
                </a:lnTo>
                <a:lnTo>
                  <a:pt x="1571077" y="763464"/>
                </a:lnTo>
                <a:lnTo>
                  <a:pt x="1432373" y="814770"/>
                </a:lnTo>
                <a:lnTo>
                  <a:pt x="1295717" y="867587"/>
                </a:lnTo>
                <a:lnTo>
                  <a:pt x="1161105" y="921898"/>
                </a:lnTo>
                <a:lnTo>
                  <a:pt x="1028536" y="977689"/>
                </a:lnTo>
                <a:lnTo>
                  <a:pt x="898006" y="1034945"/>
                </a:lnTo>
                <a:lnTo>
                  <a:pt x="769515" y="1093651"/>
                </a:lnTo>
                <a:lnTo>
                  <a:pt x="643059" y="1153792"/>
                </a:lnTo>
                <a:lnTo>
                  <a:pt x="518637" y="1215353"/>
                </a:lnTo>
                <a:lnTo>
                  <a:pt x="396246" y="1278318"/>
                </a:lnTo>
                <a:lnTo>
                  <a:pt x="335811" y="1310323"/>
                </a:lnTo>
                <a:lnTo>
                  <a:pt x="275883" y="1342673"/>
                </a:lnTo>
                <a:lnTo>
                  <a:pt x="216462" y="1375368"/>
                </a:lnTo>
                <a:lnTo>
                  <a:pt x="157547" y="1408403"/>
                </a:lnTo>
                <a:lnTo>
                  <a:pt x="99138" y="1441779"/>
                </a:lnTo>
                <a:lnTo>
                  <a:pt x="41235" y="1475493"/>
                </a:lnTo>
                <a:lnTo>
                  <a:pt x="0" y="1499955"/>
                </a:lnTo>
                <a:lnTo>
                  <a:pt x="0" y="7274542"/>
                </a:lnTo>
                <a:lnTo>
                  <a:pt x="13004800" y="7274542"/>
                </a:lnTo>
                <a:lnTo>
                  <a:pt x="13004800" y="1509638"/>
                </a:lnTo>
                <a:lnTo>
                  <a:pt x="12947245" y="1475493"/>
                </a:lnTo>
                <a:lnTo>
                  <a:pt x="12889342" y="1441779"/>
                </a:lnTo>
                <a:lnTo>
                  <a:pt x="12830933" y="1408403"/>
                </a:lnTo>
                <a:lnTo>
                  <a:pt x="12772018" y="1375368"/>
                </a:lnTo>
                <a:lnTo>
                  <a:pt x="12712597" y="1342673"/>
                </a:lnTo>
                <a:lnTo>
                  <a:pt x="12652669" y="1310323"/>
                </a:lnTo>
                <a:lnTo>
                  <a:pt x="12592234" y="1278318"/>
                </a:lnTo>
                <a:lnTo>
                  <a:pt x="12469843" y="1215353"/>
                </a:lnTo>
                <a:lnTo>
                  <a:pt x="12345420" y="1153792"/>
                </a:lnTo>
                <a:lnTo>
                  <a:pt x="12218965" y="1093651"/>
                </a:lnTo>
                <a:lnTo>
                  <a:pt x="12090473" y="1034945"/>
                </a:lnTo>
                <a:lnTo>
                  <a:pt x="11959944" y="977689"/>
                </a:lnTo>
                <a:lnTo>
                  <a:pt x="11827375" y="921898"/>
                </a:lnTo>
                <a:lnTo>
                  <a:pt x="11692763" y="867587"/>
                </a:lnTo>
                <a:lnTo>
                  <a:pt x="11556107" y="814770"/>
                </a:lnTo>
                <a:lnTo>
                  <a:pt x="11417403" y="763464"/>
                </a:lnTo>
                <a:lnTo>
                  <a:pt x="11276650" y="713683"/>
                </a:lnTo>
                <a:lnTo>
                  <a:pt x="11133846" y="665442"/>
                </a:lnTo>
                <a:lnTo>
                  <a:pt x="10988987" y="618756"/>
                </a:lnTo>
                <a:lnTo>
                  <a:pt x="10842073" y="573640"/>
                </a:lnTo>
                <a:lnTo>
                  <a:pt x="10693099" y="530110"/>
                </a:lnTo>
                <a:lnTo>
                  <a:pt x="10542066" y="488179"/>
                </a:lnTo>
                <a:lnTo>
                  <a:pt x="10388969" y="447864"/>
                </a:lnTo>
                <a:lnTo>
                  <a:pt x="10233806" y="409179"/>
                </a:lnTo>
                <a:lnTo>
                  <a:pt x="10076576" y="372139"/>
                </a:lnTo>
                <a:lnTo>
                  <a:pt x="9836849" y="319698"/>
                </a:lnTo>
                <a:lnTo>
                  <a:pt x="9592457" y="271042"/>
                </a:lnTo>
                <a:lnTo>
                  <a:pt x="9343393" y="226224"/>
                </a:lnTo>
                <a:lnTo>
                  <a:pt x="9089647" y="185294"/>
                </a:lnTo>
                <a:lnTo>
                  <a:pt x="8831213" y="148302"/>
                </a:lnTo>
                <a:lnTo>
                  <a:pt x="8568084" y="115300"/>
                </a:lnTo>
                <a:lnTo>
                  <a:pt x="8300250" y="86337"/>
                </a:lnTo>
                <a:lnTo>
                  <a:pt x="8027705" y="61466"/>
                </a:lnTo>
                <a:lnTo>
                  <a:pt x="7750441" y="40735"/>
                </a:lnTo>
                <a:lnTo>
                  <a:pt x="7468449" y="24198"/>
                </a:lnTo>
                <a:lnTo>
                  <a:pt x="7181723" y="11903"/>
                </a:lnTo>
                <a:lnTo>
                  <a:pt x="6890255" y="3901"/>
                </a:lnTo>
                <a:lnTo>
                  <a:pt x="6494240" y="0"/>
                </a:lnTo>
                <a:close/>
              </a:path>
            </a:pathLst>
          </a:custGeom>
          <a:solidFill>
            <a:srgbClr val="E7ECF4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Espace réservé du texte 30"/>
          <p:cNvSpPr>
            <a:spLocks noGrp="1"/>
          </p:cNvSpPr>
          <p:nvPr>
            <p:ph type="body" sz="quarter" idx="13" hasCustomPrompt="1"/>
          </p:nvPr>
        </p:nvSpPr>
        <p:spPr>
          <a:xfrm>
            <a:off x="3221831" y="3734813"/>
            <a:ext cx="10896600" cy="304698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8000" b="1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Cliquez pour modifier le titre</a:t>
            </a:r>
          </a:p>
        </p:txBody>
      </p:sp>
      <p:sp>
        <p:nvSpPr>
          <p:cNvPr id="21" name="Espace réservé du texte 32"/>
          <p:cNvSpPr>
            <a:spLocks noGrp="1"/>
          </p:cNvSpPr>
          <p:nvPr>
            <p:ph type="body" sz="quarter" idx="14" hasCustomPrompt="1"/>
          </p:nvPr>
        </p:nvSpPr>
        <p:spPr>
          <a:xfrm>
            <a:off x="3221831" y="7009681"/>
            <a:ext cx="10896600" cy="99131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3200" cap="all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22" name="Espace réservé du texte 2"/>
          <p:cNvSpPr>
            <a:spLocks noGrp="1"/>
          </p:cNvSpPr>
          <p:nvPr>
            <p:ph type="body" sz="quarter" idx="15" hasCustomPrompt="1"/>
          </p:nvPr>
        </p:nvSpPr>
        <p:spPr>
          <a:xfrm>
            <a:off x="3221831" y="8534401"/>
            <a:ext cx="10896600" cy="685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lnSpc>
                <a:spcPct val="50000"/>
              </a:lnSpc>
              <a:buNone/>
              <a:defRPr sz="1800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069" y="143640"/>
            <a:ext cx="3414124" cy="2137868"/>
          </a:xfrm>
          <a:prstGeom prst="rect">
            <a:avLst/>
          </a:prstGeom>
        </p:spPr>
      </p:pic>
      <p:grpSp>
        <p:nvGrpSpPr>
          <p:cNvPr id="28" name="Groupe 27"/>
          <p:cNvGrpSpPr/>
          <p:nvPr userDrawn="1"/>
        </p:nvGrpSpPr>
        <p:grpSpPr>
          <a:xfrm>
            <a:off x="14689931" y="485926"/>
            <a:ext cx="2184811" cy="1952474"/>
            <a:chOff x="12708731" y="181126"/>
            <a:chExt cx="2184811" cy="1952474"/>
          </a:xfrm>
        </p:grpSpPr>
        <p:sp>
          <p:nvSpPr>
            <p:cNvPr id="18" name="object 6"/>
            <p:cNvSpPr/>
            <p:nvPr userDrawn="1"/>
          </p:nvSpPr>
          <p:spPr>
            <a:xfrm>
              <a:off x="12708731" y="1584137"/>
              <a:ext cx="1363577" cy="549463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  <p:pic>
          <p:nvPicPr>
            <p:cNvPr id="24" name="Image 23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08931" y="1636894"/>
              <a:ext cx="584611" cy="480257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8731" y="181126"/>
              <a:ext cx="2184811" cy="1003229"/>
            </a:xfrm>
            <a:prstGeom prst="rect">
              <a:avLst/>
            </a:prstGeom>
          </p:spPr>
        </p:pic>
      </p:grpSp>
      <p:grpSp>
        <p:nvGrpSpPr>
          <p:cNvPr id="27" name="Groupe 26"/>
          <p:cNvGrpSpPr/>
          <p:nvPr userDrawn="1"/>
        </p:nvGrpSpPr>
        <p:grpSpPr>
          <a:xfrm>
            <a:off x="440531" y="485926"/>
            <a:ext cx="2438400" cy="1800074"/>
            <a:chOff x="2269331" y="181126"/>
            <a:chExt cx="2438400" cy="1800074"/>
          </a:xfrm>
        </p:grpSpPr>
        <p:sp>
          <p:nvSpPr>
            <p:cNvPr id="17" name="object 5"/>
            <p:cNvSpPr/>
            <p:nvPr userDrawn="1"/>
          </p:nvSpPr>
          <p:spPr>
            <a:xfrm>
              <a:off x="2269331" y="181126"/>
              <a:ext cx="762000" cy="720000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/>
            <p:cNvSpPr/>
            <p:nvPr userDrawn="1"/>
          </p:nvSpPr>
          <p:spPr>
            <a:xfrm>
              <a:off x="2269331" y="1261208"/>
              <a:ext cx="1428163" cy="719992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8908" y="269843"/>
              <a:ext cx="1458823" cy="54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66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0" y="519113"/>
            <a:ext cx="14955838" cy="1885950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800" y="2390775"/>
            <a:ext cx="7335838" cy="792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93800" y="3352800"/>
            <a:ext cx="7335838" cy="544988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778875" y="2390775"/>
            <a:ext cx="7370763" cy="792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778875" y="3352800"/>
            <a:ext cx="7370763" cy="544988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FFF7-03BC-DD44-9BE0-355156A552A2}" type="datetime1">
              <a:rPr lang="fr-FR" smtClean="0"/>
              <a:t>01/07/2023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AB73-2785-4F21-AC41-9BEEFFE137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13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18DF-9D08-F844-9B2F-EC5B406A893A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AB73-2785-4F21-AC41-9BEEFFE137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377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3BA9A-705C-4241-BCDF-C5706C72DD23}" type="datetime1">
              <a:rPr lang="fr-FR" smtClean="0"/>
              <a:t>01/07/2023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AB73-2785-4F21-AC41-9BEEFFE137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199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6EDA-88AB-A14A-A912-69641E7D0D33}" type="datetime1">
              <a:rPr lang="fr-FR" smtClean="0"/>
              <a:t>01/07/2023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933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92213" y="2597150"/>
            <a:ext cx="7400925" cy="6188075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45538" y="2597150"/>
            <a:ext cx="7402512" cy="6188075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4D6D-C691-D049-8805-18F1235D2B49}" type="datetime1">
              <a:rPr lang="fr-FR" smtClean="0"/>
              <a:t>01/07/2023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747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0" y="519113"/>
            <a:ext cx="14955838" cy="188595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800" y="2390776"/>
            <a:ext cx="7335838" cy="792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93800" y="3420900"/>
            <a:ext cx="7335838" cy="538178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778875" y="3420900"/>
            <a:ext cx="7370763" cy="538178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0141-4A6E-F44F-92B7-E0820B3C8D65}" type="datetime1">
              <a:rPr lang="fr-FR" smtClean="0"/>
              <a:t>01/07/2023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3"/>
          </p:nvPr>
        </p:nvSpPr>
        <p:spPr>
          <a:xfrm>
            <a:off x="8798992" y="2390774"/>
            <a:ext cx="7335838" cy="792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09634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775B-97D3-3B45-AA07-645E761F5978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70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FEA-ACA3-664A-B3F4-DE92DD5BCAE9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88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22D3-A252-8145-862E-0D038997775E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object 8"/>
          <p:cNvSpPr/>
          <p:nvPr userDrawn="1"/>
        </p:nvSpPr>
        <p:spPr>
          <a:xfrm>
            <a:off x="8670131" y="6869389"/>
            <a:ext cx="0" cy="720000"/>
          </a:xfrm>
          <a:custGeom>
            <a:avLst/>
            <a:gdLst/>
            <a:ahLst/>
            <a:cxnLst/>
            <a:rect l="l" t="t" r="r" b="b"/>
            <a:pathLst>
              <a:path h="1242695">
                <a:moveTo>
                  <a:pt x="0" y="0"/>
                </a:moveTo>
                <a:lnTo>
                  <a:pt x="0" y="1242161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434738" y="7589389"/>
            <a:ext cx="10470786" cy="124981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50131" y="1829389"/>
            <a:ext cx="5040000" cy="5040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962646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47A0-60E6-184F-984F-B5F22C11BE53}" type="datetime1">
              <a:rPr lang="fr-FR" smtClean="0"/>
              <a:t>01/07/2023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bk object 17"/>
          <p:cNvSpPr/>
          <p:nvPr userDrawn="1"/>
        </p:nvSpPr>
        <p:spPr>
          <a:xfrm>
            <a:off x="5668343" y="2902014"/>
            <a:ext cx="5997575" cy="3943350"/>
          </a:xfrm>
          <a:custGeom>
            <a:avLst/>
            <a:gdLst/>
            <a:ahLst/>
            <a:cxnLst/>
            <a:rect l="l" t="t" r="r" b="b"/>
            <a:pathLst>
              <a:path w="5997575" h="3943350">
                <a:moveTo>
                  <a:pt x="0" y="3943222"/>
                </a:moveTo>
                <a:lnTo>
                  <a:pt x="5997194" y="0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k object 18"/>
          <p:cNvSpPr/>
          <p:nvPr userDrawn="1"/>
        </p:nvSpPr>
        <p:spPr>
          <a:xfrm>
            <a:off x="5671344" y="2902011"/>
            <a:ext cx="5997575" cy="3943350"/>
          </a:xfrm>
          <a:custGeom>
            <a:avLst/>
            <a:gdLst/>
            <a:ahLst/>
            <a:cxnLst/>
            <a:rect l="l" t="t" r="r" b="b"/>
            <a:pathLst>
              <a:path w="5997575" h="3943350">
                <a:moveTo>
                  <a:pt x="0" y="0"/>
                </a:moveTo>
                <a:lnTo>
                  <a:pt x="5997194" y="3943223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1192213" y="5773835"/>
            <a:ext cx="4274330" cy="21430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2" name="Espace réservé du texte 27"/>
          <p:cNvSpPr>
            <a:spLocks noGrp="1"/>
          </p:cNvSpPr>
          <p:nvPr>
            <p:ph type="body" sz="quarter" idx="14" hasCustomPrompt="1"/>
          </p:nvPr>
        </p:nvSpPr>
        <p:spPr>
          <a:xfrm>
            <a:off x="1192213" y="1830485"/>
            <a:ext cx="4194132" cy="21430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3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11947541" y="5773835"/>
            <a:ext cx="4200508" cy="21430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4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1867342" y="1830485"/>
            <a:ext cx="4280707" cy="21430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6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47130" y="2353686"/>
            <a:ext cx="5040000" cy="504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171991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 -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 userDrawn="1"/>
        </p:nvSpPr>
        <p:spPr>
          <a:xfrm>
            <a:off x="-92869" y="2479057"/>
            <a:ext cx="17525999" cy="7426943"/>
          </a:xfrm>
          <a:custGeom>
            <a:avLst/>
            <a:gdLst/>
            <a:ahLst/>
            <a:cxnLst/>
            <a:rect l="l" t="t" r="r" b="b"/>
            <a:pathLst>
              <a:path w="13004800" h="7274559">
                <a:moveTo>
                  <a:pt x="6494240" y="0"/>
                </a:moveTo>
                <a:lnTo>
                  <a:pt x="6394443" y="244"/>
                </a:lnTo>
                <a:lnTo>
                  <a:pt x="6295176" y="977"/>
                </a:lnTo>
                <a:lnTo>
                  <a:pt x="6196436" y="2197"/>
                </a:lnTo>
                <a:lnTo>
                  <a:pt x="6098225" y="3901"/>
                </a:lnTo>
                <a:lnTo>
                  <a:pt x="6000541" y="6088"/>
                </a:lnTo>
                <a:lnTo>
                  <a:pt x="5903385" y="8756"/>
                </a:lnTo>
                <a:lnTo>
                  <a:pt x="5806756" y="11903"/>
                </a:lnTo>
                <a:lnTo>
                  <a:pt x="5710655" y="15526"/>
                </a:lnTo>
                <a:lnTo>
                  <a:pt x="5615079" y="19625"/>
                </a:lnTo>
                <a:lnTo>
                  <a:pt x="5520030" y="24198"/>
                </a:lnTo>
                <a:lnTo>
                  <a:pt x="5425508" y="29241"/>
                </a:lnTo>
                <a:lnTo>
                  <a:pt x="5238039" y="40735"/>
                </a:lnTo>
                <a:lnTo>
                  <a:pt x="4960775" y="61466"/>
                </a:lnTo>
                <a:lnTo>
                  <a:pt x="4688230" y="86337"/>
                </a:lnTo>
                <a:lnTo>
                  <a:pt x="4420396" y="115300"/>
                </a:lnTo>
                <a:lnTo>
                  <a:pt x="4157266" y="148302"/>
                </a:lnTo>
                <a:lnTo>
                  <a:pt x="3898833" y="185294"/>
                </a:lnTo>
                <a:lnTo>
                  <a:pt x="3645087" y="226224"/>
                </a:lnTo>
                <a:lnTo>
                  <a:pt x="3396022" y="271042"/>
                </a:lnTo>
                <a:lnTo>
                  <a:pt x="3151630" y="319698"/>
                </a:lnTo>
                <a:lnTo>
                  <a:pt x="2911904" y="372139"/>
                </a:lnTo>
                <a:lnTo>
                  <a:pt x="2754674" y="409179"/>
                </a:lnTo>
                <a:lnTo>
                  <a:pt x="2599511" y="447864"/>
                </a:lnTo>
                <a:lnTo>
                  <a:pt x="2446414" y="488179"/>
                </a:lnTo>
                <a:lnTo>
                  <a:pt x="2295380" y="530110"/>
                </a:lnTo>
                <a:lnTo>
                  <a:pt x="2146407" y="573640"/>
                </a:lnTo>
                <a:lnTo>
                  <a:pt x="1999493" y="618756"/>
                </a:lnTo>
                <a:lnTo>
                  <a:pt x="1854634" y="665442"/>
                </a:lnTo>
                <a:lnTo>
                  <a:pt x="1711830" y="713683"/>
                </a:lnTo>
                <a:lnTo>
                  <a:pt x="1571077" y="763464"/>
                </a:lnTo>
                <a:lnTo>
                  <a:pt x="1432373" y="814770"/>
                </a:lnTo>
                <a:lnTo>
                  <a:pt x="1295717" y="867587"/>
                </a:lnTo>
                <a:lnTo>
                  <a:pt x="1161105" y="921898"/>
                </a:lnTo>
                <a:lnTo>
                  <a:pt x="1028536" y="977689"/>
                </a:lnTo>
                <a:lnTo>
                  <a:pt x="898006" y="1034945"/>
                </a:lnTo>
                <a:lnTo>
                  <a:pt x="769515" y="1093651"/>
                </a:lnTo>
                <a:lnTo>
                  <a:pt x="643059" y="1153792"/>
                </a:lnTo>
                <a:lnTo>
                  <a:pt x="518637" y="1215353"/>
                </a:lnTo>
                <a:lnTo>
                  <a:pt x="396246" y="1278318"/>
                </a:lnTo>
                <a:lnTo>
                  <a:pt x="335811" y="1310323"/>
                </a:lnTo>
                <a:lnTo>
                  <a:pt x="275883" y="1342673"/>
                </a:lnTo>
                <a:lnTo>
                  <a:pt x="216462" y="1375368"/>
                </a:lnTo>
                <a:lnTo>
                  <a:pt x="157547" y="1408403"/>
                </a:lnTo>
                <a:lnTo>
                  <a:pt x="99138" y="1441779"/>
                </a:lnTo>
                <a:lnTo>
                  <a:pt x="41235" y="1475493"/>
                </a:lnTo>
                <a:lnTo>
                  <a:pt x="0" y="1499955"/>
                </a:lnTo>
                <a:lnTo>
                  <a:pt x="0" y="7274542"/>
                </a:lnTo>
                <a:lnTo>
                  <a:pt x="13004800" y="7274542"/>
                </a:lnTo>
                <a:lnTo>
                  <a:pt x="13004800" y="1509638"/>
                </a:lnTo>
                <a:lnTo>
                  <a:pt x="12947245" y="1475493"/>
                </a:lnTo>
                <a:lnTo>
                  <a:pt x="12889342" y="1441779"/>
                </a:lnTo>
                <a:lnTo>
                  <a:pt x="12830933" y="1408403"/>
                </a:lnTo>
                <a:lnTo>
                  <a:pt x="12772018" y="1375368"/>
                </a:lnTo>
                <a:lnTo>
                  <a:pt x="12712597" y="1342673"/>
                </a:lnTo>
                <a:lnTo>
                  <a:pt x="12652669" y="1310323"/>
                </a:lnTo>
                <a:lnTo>
                  <a:pt x="12592234" y="1278318"/>
                </a:lnTo>
                <a:lnTo>
                  <a:pt x="12469843" y="1215353"/>
                </a:lnTo>
                <a:lnTo>
                  <a:pt x="12345420" y="1153792"/>
                </a:lnTo>
                <a:lnTo>
                  <a:pt x="12218965" y="1093651"/>
                </a:lnTo>
                <a:lnTo>
                  <a:pt x="12090473" y="1034945"/>
                </a:lnTo>
                <a:lnTo>
                  <a:pt x="11959944" y="977689"/>
                </a:lnTo>
                <a:lnTo>
                  <a:pt x="11827375" y="921898"/>
                </a:lnTo>
                <a:lnTo>
                  <a:pt x="11692763" y="867587"/>
                </a:lnTo>
                <a:lnTo>
                  <a:pt x="11556107" y="814770"/>
                </a:lnTo>
                <a:lnTo>
                  <a:pt x="11417403" y="763464"/>
                </a:lnTo>
                <a:lnTo>
                  <a:pt x="11276650" y="713683"/>
                </a:lnTo>
                <a:lnTo>
                  <a:pt x="11133846" y="665442"/>
                </a:lnTo>
                <a:lnTo>
                  <a:pt x="10988987" y="618756"/>
                </a:lnTo>
                <a:lnTo>
                  <a:pt x="10842073" y="573640"/>
                </a:lnTo>
                <a:lnTo>
                  <a:pt x="10693099" y="530110"/>
                </a:lnTo>
                <a:lnTo>
                  <a:pt x="10542066" y="488179"/>
                </a:lnTo>
                <a:lnTo>
                  <a:pt x="10388969" y="447864"/>
                </a:lnTo>
                <a:lnTo>
                  <a:pt x="10233806" y="409179"/>
                </a:lnTo>
                <a:lnTo>
                  <a:pt x="10076576" y="372139"/>
                </a:lnTo>
                <a:lnTo>
                  <a:pt x="9836849" y="319698"/>
                </a:lnTo>
                <a:lnTo>
                  <a:pt x="9592457" y="271042"/>
                </a:lnTo>
                <a:lnTo>
                  <a:pt x="9343393" y="226224"/>
                </a:lnTo>
                <a:lnTo>
                  <a:pt x="9089647" y="185294"/>
                </a:lnTo>
                <a:lnTo>
                  <a:pt x="8831213" y="148302"/>
                </a:lnTo>
                <a:lnTo>
                  <a:pt x="8568084" y="115300"/>
                </a:lnTo>
                <a:lnTo>
                  <a:pt x="8300250" y="86337"/>
                </a:lnTo>
                <a:lnTo>
                  <a:pt x="8027705" y="61466"/>
                </a:lnTo>
                <a:lnTo>
                  <a:pt x="7750441" y="40735"/>
                </a:lnTo>
                <a:lnTo>
                  <a:pt x="7468449" y="24198"/>
                </a:lnTo>
                <a:lnTo>
                  <a:pt x="7181723" y="11903"/>
                </a:lnTo>
                <a:lnTo>
                  <a:pt x="6890255" y="3901"/>
                </a:lnTo>
                <a:lnTo>
                  <a:pt x="6494240" y="0"/>
                </a:lnTo>
                <a:close/>
              </a:path>
            </a:pathLst>
          </a:custGeom>
          <a:solidFill>
            <a:srgbClr val="E7ECF4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069" y="143640"/>
            <a:ext cx="3414124" cy="2137868"/>
          </a:xfrm>
          <a:prstGeom prst="rect">
            <a:avLst/>
          </a:prstGeom>
        </p:spPr>
      </p:pic>
      <p:sp>
        <p:nvSpPr>
          <p:cNvPr id="10" name="Espace réservé du texte 30"/>
          <p:cNvSpPr>
            <a:spLocks noGrp="1"/>
          </p:cNvSpPr>
          <p:nvPr>
            <p:ph type="body" sz="quarter" idx="13" hasCustomPrompt="1"/>
          </p:nvPr>
        </p:nvSpPr>
        <p:spPr>
          <a:xfrm>
            <a:off x="3221831" y="3734813"/>
            <a:ext cx="10896600" cy="304698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8000" b="1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Cliquez pour modifier le titre</a:t>
            </a:r>
          </a:p>
        </p:txBody>
      </p:sp>
      <p:sp>
        <p:nvSpPr>
          <p:cNvPr id="11" name="Espace réservé du texte 32"/>
          <p:cNvSpPr>
            <a:spLocks noGrp="1"/>
          </p:cNvSpPr>
          <p:nvPr>
            <p:ph type="body" sz="quarter" idx="14" hasCustomPrompt="1"/>
          </p:nvPr>
        </p:nvSpPr>
        <p:spPr>
          <a:xfrm>
            <a:off x="3221831" y="7009681"/>
            <a:ext cx="10896600" cy="99131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3200" cap="all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15" hasCustomPrompt="1"/>
          </p:nvPr>
        </p:nvSpPr>
        <p:spPr>
          <a:xfrm>
            <a:off x="3221831" y="8534401"/>
            <a:ext cx="10896600" cy="685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lnSpc>
                <a:spcPct val="50000"/>
              </a:lnSpc>
              <a:buNone/>
              <a:defRPr sz="1800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603208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m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386F-07EA-D84C-8CDC-005C7923883B}" type="datetime1">
              <a:rPr lang="fr-FR" smtClean="0"/>
              <a:t>01/07/2023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object 13"/>
          <p:cNvSpPr/>
          <p:nvPr userDrawn="1"/>
        </p:nvSpPr>
        <p:spPr>
          <a:xfrm>
            <a:off x="5733131" y="6991985"/>
            <a:ext cx="0" cy="628015"/>
          </a:xfrm>
          <a:custGeom>
            <a:avLst/>
            <a:gdLst/>
            <a:ahLst/>
            <a:cxnLst/>
            <a:rect l="l" t="t" r="r" b="b"/>
            <a:pathLst>
              <a:path h="628015">
                <a:moveTo>
                  <a:pt x="0" y="0"/>
                </a:moveTo>
                <a:lnTo>
                  <a:pt x="0" y="627506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/>
          <p:cNvSpPr/>
          <p:nvPr userDrawn="1"/>
        </p:nvSpPr>
        <p:spPr>
          <a:xfrm>
            <a:off x="11607131" y="6991985"/>
            <a:ext cx="0" cy="628015"/>
          </a:xfrm>
          <a:custGeom>
            <a:avLst/>
            <a:gdLst/>
            <a:ahLst/>
            <a:cxnLst/>
            <a:rect l="l" t="t" r="r" b="b"/>
            <a:pathLst>
              <a:path h="628015">
                <a:moveTo>
                  <a:pt x="0" y="0"/>
                </a:moveTo>
                <a:lnTo>
                  <a:pt x="0" y="627506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393132" y="7696200"/>
            <a:ext cx="4679999" cy="70312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9" name="Espace réservé du texte 27"/>
          <p:cNvSpPr>
            <a:spLocks noGrp="1"/>
          </p:cNvSpPr>
          <p:nvPr>
            <p:ph type="body" sz="quarter" idx="14" hasCustomPrompt="1"/>
          </p:nvPr>
        </p:nvSpPr>
        <p:spPr>
          <a:xfrm>
            <a:off x="9267131" y="7696200"/>
            <a:ext cx="4680000" cy="70312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3213131" y="1951985"/>
            <a:ext cx="5040000" cy="504000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9087131" y="1951985"/>
            <a:ext cx="5040000" cy="504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2201382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t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95B1-CBEB-BF43-A591-D4D1211FF54B}" type="datetime1">
              <a:rPr lang="fr-FR" smtClean="0"/>
              <a:t>01/07/2023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object 6"/>
          <p:cNvSpPr/>
          <p:nvPr userDrawn="1"/>
        </p:nvSpPr>
        <p:spPr>
          <a:xfrm>
            <a:off x="4698933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/>
          <p:nvPr userDrawn="1"/>
        </p:nvSpPr>
        <p:spPr>
          <a:xfrm>
            <a:off x="8658782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/>
          <p:nvPr userDrawn="1"/>
        </p:nvSpPr>
        <p:spPr>
          <a:xfrm>
            <a:off x="12618631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031331" y="6222783"/>
            <a:ext cx="3335204" cy="20384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2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6991180" y="6222783"/>
            <a:ext cx="3335204" cy="20384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3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0951029" y="6222783"/>
            <a:ext cx="3335204" cy="20384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6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3078933" y="1828800"/>
            <a:ext cx="3240000" cy="3240000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7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7038781" y="1828800"/>
            <a:ext cx="3240000" cy="324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8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11000871" y="1828800"/>
            <a:ext cx="3240000" cy="324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3085502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2F15-C1C0-D44D-BBA1-9D0721F7C8C3}" type="datetime1">
              <a:rPr lang="fr-FR" smtClean="0"/>
              <a:t>01/07/2023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object 8"/>
          <p:cNvSpPr/>
          <p:nvPr userDrawn="1"/>
        </p:nvSpPr>
        <p:spPr>
          <a:xfrm>
            <a:off x="2764114" y="4956714"/>
            <a:ext cx="0" cy="1008000"/>
          </a:xfrm>
          <a:custGeom>
            <a:avLst/>
            <a:gdLst/>
            <a:ahLst/>
            <a:cxnLst/>
            <a:rect l="l" t="t" r="r" b="b"/>
            <a:pathLst>
              <a:path h="956310">
                <a:moveTo>
                  <a:pt x="0" y="0"/>
                </a:moveTo>
                <a:lnTo>
                  <a:pt x="0" y="956030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/>
          <p:cNvSpPr/>
          <p:nvPr userDrawn="1"/>
        </p:nvSpPr>
        <p:spPr>
          <a:xfrm>
            <a:off x="7374731" y="4341731"/>
            <a:ext cx="0" cy="1000760"/>
          </a:xfrm>
          <a:custGeom>
            <a:avLst/>
            <a:gdLst/>
            <a:ahLst/>
            <a:cxnLst/>
            <a:rect l="l" t="t" r="r" b="b"/>
            <a:pathLst>
              <a:path h="1000760">
                <a:moveTo>
                  <a:pt x="0" y="0"/>
                </a:moveTo>
                <a:lnTo>
                  <a:pt x="0" y="1000213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4"/>
          <p:cNvSpPr/>
          <p:nvPr userDrawn="1"/>
        </p:nvSpPr>
        <p:spPr>
          <a:xfrm flipV="1">
            <a:off x="3773245" y="6944711"/>
            <a:ext cx="1970330" cy="77799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956030" y="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63086" y="5513818"/>
            <a:ext cx="10184963" cy="286818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Cliquez pour ajouter un texte</a:t>
            </a:r>
          </a:p>
        </p:txBody>
      </p:sp>
      <p:sp>
        <p:nvSpPr>
          <p:cNvPr id="29" name="object 14"/>
          <p:cNvSpPr/>
          <p:nvPr userDrawn="1"/>
        </p:nvSpPr>
        <p:spPr>
          <a:xfrm flipV="1">
            <a:off x="4348053" y="3278500"/>
            <a:ext cx="2035947" cy="86409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956030" y="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1774114" y="5999783"/>
            <a:ext cx="1980000" cy="198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1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1180053" y="1764710"/>
            <a:ext cx="3168000" cy="316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2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6384000" y="2358710"/>
            <a:ext cx="1980000" cy="198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3131478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m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004E-FB6F-3549-907C-DDD5269CFCC2}" type="datetime1">
              <a:rPr lang="fr-FR" smtClean="0"/>
              <a:t>01/07/2023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object 6"/>
          <p:cNvSpPr/>
          <p:nvPr userDrawn="1"/>
        </p:nvSpPr>
        <p:spPr>
          <a:xfrm>
            <a:off x="6190741" y="2501898"/>
            <a:ext cx="5032090" cy="5032092"/>
          </a:xfrm>
          <a:custGeom>
            <a:avLst/>
            <a:gdLst/>
            <a:ahLst/>
            <a:cxnLst/>
            <a:rect l="l" t="t" r="r" b="b"/>
            <a:pathLst>
              <a:path w="4090034" h="4090034">
                <a:moveTo>
                  <a:pt x="4089603" y="2044801"/>
                </a:moveTo>
                <a:lnTo>
                  <a:pt x="2044801" y="0"/>
                </a:lnTo>
                <a:lnTo>
                  <a:pt x="0" y="2044801"/>
                </a:lnTo>
                <a:lnTo>
                  <a:pt x="2044801" y="4089603"/>
                </a:lnTo>
                <a:lnTo>
                  <a:pt x="4089603" y="2044801"/>
                </a:lnTo>
                <a:close/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1192214" y="5389245"/>
            <a:ext cx="4578192" cy="253555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8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1192213" y="2112645"/>
            <a:ext cx="4579427" cy="253555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9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1641931" y="5389245"/>
            <a:ext cx="4506118" cy="253555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0" name="Espace réservé du texte 27"/>
          <p:cNvSpPr>
            <a:spLocks noGrp="1"/>
          </p:cNvSpPr>
          <p:nvPr>
            <p:ph type="body" sz="quarter" idx="17" hasCustomPrompt="1"/>
          </p:nvPr>
        </p:nvSpPr>
        <p:spPr>
          <a:xfrm>
            <a:off x="11641931" y="2112645"/>
            <a:ext cx="4506118" cy="253555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1" name="Espace réservé du texte 27"/>
          <p:cNvSpPr>
            <a:spLocks noGrp="1"/>
          </p:cNvSpPr>
          <p:nvPr>
            <p:ph type="body" sz="quarter" idx="21" hasCustomPrompt="1"/>
          </p:nvPr>
        </p:nvSpPr>
        <p:spPr>
          <a:xfrm>
            <a:off x="6957751" y="4517042"/>
            <a:ext cx="3498070" cy="100180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32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89506" y="2390422"/>
            <a:ext cx="1980000" cy="198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3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9240339" y="2390422"/>
            <a:ext cx="1980000" cy="198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4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6189506" y="5667022"/>
            <a:ext cx="1980000" cy="1980000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5" name="Espace réservé du contenu 7"/>
          <p:cNvSpPr>
            <a:spLocks noGrp="1"/>
          </p:cNvSpPr>
          <p:nvPr>
            <p:ph sz="quarter" idx="29" hasCustomPrompt="1"/>
          </p:nvPr>
        </p:nvSpPr>
        <p:spPr>
          <a:xfrm>
            <a:off x="9240339" y="5667022"/>
            <a:ext cx="1980000" cy="198000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4275687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ch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cxnSp>
        <p:nvCxnSpPr>
          <p:cNvPr id="32" name="Connecteur droit 31"/>
          <p:cNvCxnSpPr/>
          <p:nvPr userDrawn="1"/>
        </p:nvCxnSpPr>
        <p:spPr>
          <a:xfrm>
            <a:off x="8774620" y="1867779"/>
            <a:ext cx="630100" cy="3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 userDrawn="1"/>
        </p:nvCxnSpPr>
        <p:spPr>
          <a:xfrm flipH="1">
            <a:off x="0" y="1868079"/>
            <a:ext cx="5960084" cy="302769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 userDrawn="1"/>
        </p:nvCxnSpPr>
        <p:spPr>
          <a:xfrm flipH="1">
            <a:off x="0" y="4896069"/>
            <a:ext cx="5959784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 userDrawn="1"/>
        </p:nvCxnSpPr>
        <p:spPr>
          <a:xfrm flipH="1" flipV="1">
            <a:off x="0" y="4896069"/>
            <a:ext cx="5960084" cy="3027691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pour une image  19"/>
          <p:cNvSpPr>
            <a:spLocks noGrp="1"/>
          </p:cNvSpPr>
          <p:nvPr>
            <p:ph type="pic" sz="quarter" idx="10"/>
          </p:nvPr>
        </p:nvSpPr>
        <p:spPr>
          <a:xfrm>
            <a:off x="-480705" y="-614164"/>
            <a:ext cx="5382905" cy="11040864"/>
          </a:xfrm>
          <a:custGeom>
            <a:avLst/>
            <a:gdLst>
              <a:gd name="connsiteX0" fmla="*/ 0 w 10729238"/>
              <a:gd name="connsiteY0" fmla="*/ 0 h 11036299"/>
              <a:gd name="connsiteX1" fmla="*/ 5364619 w 10729238"/>
              <a:gd name="connsiteY1" fmla="*/ 0 h 11036299"/>
              <a:gd name="connsiteX2" fmla="*/ 10729238 w 10729238"/>
              <a:gd name="connsiteY2" fmla="*/ 5518150 h 11036299"/>
              <a:gd name="connsiteX3" fmla="*/ 5364619 w 10729238"/>
              <a:gd name="connsiteY3" fmla="*/ 11036300 h 11036299"/>
              <a:gd name="connsiteX4" fmla="*/ 0 w 10729238"/>
              <a:gd name="connsiteY4" fmla="*/ 11036299 h 11036299"/>
              <a:gd name="connsiteX5" fmla="*/ 0 w 10729238"/>
              <a:gd name="connsiteY5" fmla="*/ 0 h 11036299"/>
              <a:gd name="connsiteX0" fmla="*/ 5359400 w 10729238"/>
              <a:gd name="connsiteY0" fmla="*/ 12700 h 11036300"/>
              <a:gd name="connsiteX1" fmla="*/ 5364619 w 10729238"/>
              <a:gd name="connsiteY1" fmla="*/ 0 h 11036300"/>
              <a:gd name="connsiteX2" fmla="*/ 10729238 w 10729238"/>
              <a:gd name="connsiteY2" fmla="*/ 5518150 h 11036300"/>
              <a:gd name="connsiteX3" fmla="*/ 5364619 w 10729238"/>
              <a:gd name="connsiteY3" fmla="*/ 11036300 h 11036300"/>
              <a:gd name="connsiteX4" fmla="*/ 0 w 10729238"/>
              <a:gd name="connsiteY4" fmla="*/ 11036299 h 11036300"/>
              <a:gd name="connsiteX5" fmla="*/ 5359400 w 10729238"/>
              <a:gd name="connsiteY5" fmla="*/ 12700 h 11036300"/>
              <a:gd name="connsiteX0" fmla="*/ 511594 w 5881432"/>
              <a:gd name="connsiteY0" fmla="*/ 12700 h 11048999"/>
              <a:gd name="connsiteX1" fmla="*/ 516813 w 5881432"/>
              <a:gd name="connsiteY1" fmla="*/ 0 h 11048999"/>
              <a:gd name="connsiteX2" fmla="*/ 5881432 w 5881432"/>
              <a:gd name="connsiteY2" fmla="*/ 5518150 h 11048999"/>
              <a:gd name="connsiteX3" fmla="*/ 516813 w 5881432"/>
              <a:gd name="connsiteY3" fmla="*/ 11036300 h 11048999"/>
              <a:gd name="connsiteX4" fmla="*/ 562394 w 5881432"/>
              <a:gd name="connsiteY4" fmla="*/ 11048999 h 11048999"/>
              <a:gd name="connsiteX5" fmla="*/ 511594 w 5881432"/>
              <a:gd name="connsiteY5" fmla="*/ 12700 h 11048999"/>
              <a:gd name="connsiteX0" fmla="*/ 511594 w 5881432"/>
              <a:gd name="connsiteY0" fmla="*/ 0 h 11074399"/>
              <a:gd name="connsiteX1" fmla="*/ 516813 w 5881432"/>
              <a:gd name="connsiteY1" fmla="*/ 25400 h 11074399"/>
              <a:gd name="connsiteX2" fmla="*/ 5881432 w 5881432"/>
              <a:gd name="connsiteY2" fmla="*/ 5543550 h 11074399"/>
              <a:gd name="connsiteX3" fmla="*/ 516813 w 5881432"/>
              <a:gd name="connsiteY3" fmla="*/ 11061700 h 11074399"/>
              <a:gd name="connsiteX4" fmla="*/ 562394 w 5881432"/>
              <a:gd name="connsiteY4" fmla="*/ 11074399 h 11074399"/>
              <a:gd name="connsiteX5" fmla="*/ 511594 w 5881432"/>
              <a:gd name="connsiteY5" fmla="*/ 0 h 11074399"/>
              <a:gd name="connsiteX0" fmla="*/ 725178 w 6095016"/>
              <a:gd name="connsiteY0" fmla="*/ 0 h 11074399"/>
              <a:gd name="connsiteX1" fmla="*/ 730397 w 6095016"/>
              <a:gd name="connsiteY1" fmla="*/ 25400 h 11074399"/>
              <a:gd name="connsiteX2" fmla="*/ 6095016 w 6095016"/>
              <a:gd name="connsiteY2" fmla="*/ 5543550 h 11074399"/>
              <a:gd name="connsiteX3" fmla="*/ 730397 w 6095016"/>
              <a:gd name="connsiteY3" fmla="*/ 11061700 h 11074399"/>
              <a:gd name="connsiteX4" fmla="*/ 775978 w 6095016"/>
              <a:gd name="connsiteY4" fmla="*/ 11074399 h 11074399"/>
              <a:gd name="connsiteX5" fmla="*/ 725178 w 6095016"/>
              <a:gd name="connsiteY5" fmla="*/ 0 h 11074399"/>
              <a:gd name="connsiteX0" fmla="*/ 735051 w 6092189"/>
              <a:gd name="connsiteY0" fmla="*/ 635000 h 11048999"/>
              <a:gd name="connsiteX1" fmla="*/ 727570 w 6092189"/>
              <a:gd name="connsiteY1" fmla="*/ 0 h 11048999"/>
              <a:gd name="connsiteX2" fmla="*/ 6092189 w 6092189"/>
              <a:gd name="connsiteY2" fmla="*/ 5518150 h 11048999"/>
              <a:gd name="connsiteX3" fmla="*/ 727570 w 6092189"/>
              <a:gd name="connsiteY3" fmla="*/ 11036300 h 11048999"/>
              <a:gd name="connsiteX4" fmla="*/ 773151 w 6092189"/>
              <a:gd name="connsiteY4" fmla="*/ 11048999 h 11048999"/>
              <a:gd name="connsiteX5" fmla="*/ 735051 w 6092189"/>
              <a:gd name="connsiteY5" fmla="*/ 635000 h 11048999"/>
              <a:gd name="connsiteX0" fmla="*/ 7481 w 5364619"/>
              <a:gd name="connsiteY0" fmla="*/ 635701 h 11049700"/>
              <a:gd name="connsiteX1" fmla="*/ 0 w 5364619"/>
              <a:gd name="connsiteY1" fmla="*/ 701 h 11049700"/>
              <a:gd name="connsiteX2" fmla="*/ 5364619 w 5364619"/>
              <a:gd name="connsiteY2" fmla="*/ 5518851 h 11049700"/>
              <a:gd name="connsiteX3" fmla="*/ 0 w 5364619"/>
              <a:gd name="connsiteY3" fmla="*/ 11037001 h 11049700"/>
              <a:gd name="connsiteX4" fmla="*/ 45581 w 5364619"/>
              <a:gd name="connsiteY4" fmla="*/ 11049700 h 11049700"/>
              <a:gd name="connsiteX5" fmla="*/ 7481 w 5364619"/>
              <a:gd name="connsiteY5" fmla="*/ 635701 h 11049700"/>
              <a:gd name="connsiteX0" fmla="*/ 7481 w 5364619"/>
              <a:gd name="connsiteY0" fmla="*/ 639564 h 11053563"/>
              <a:gd name="connsiteX1" fmla="*/ 0 w 5364619"/>
              <a:gd name="connsiteY1" fmla="*/ 4564 h 11053563"/>
              <a:gd name="connsiteX2" fmla="*/ 5364619 w 5364619"/>
              <a:gd name="connsiteY2" fmla="*/ 5522714 h 11053563"/>
              <a:gd name="connsiteX3" fmla="*/ 0 w 5364619"/>
              <a:gd name="connsiteY3" fmla="*/ 11040864 h 11053563"/>
              <a:gd name="connsiteX4" fmla="*/ 45581 w 5364619"/>
              <a:gd name="connsiteY4" fmla="*/ 11053563 h 11053563"/>
              <a:gd name="connsiteX5" fmla="*/ 7481 w 5364619"/>
              <a:gd name="connsiteY5" fmla="*/ 639564 h 11053563"/>
              <a:gd name="connsiteX0" fmla="*/ 7481 w 5364619"/>
              <a:gd name="connsiteY0" fmla="*/ 639564 h 11040864"/>
              <a:gd name="connsiteX1" fmla="*/ 0 w 5364619"/>
              <a:gd name="connsiteY1" fmla="*/ 4564 h 11040864"/>
              <a:gd name="connsiteX2" fmla="*/ 5364619 w 5364619"/>
              <a:gd name="connsiteY2" fmla="*/ 5522714 h 11040864"/>
              <a:gd name="connsiteX3" fmla="*/ 0 w 5364619"/>
              <a:gd name="connsiteY3" fmla="*/ 11040864 h 11040864"/>
              <a:gd name="connsiteX4" fmla="*/ 20181 w 5364619"/>
              <a:gd name="connsiteY4" fmla="*/ 9097763 h 11040864"/>
              <a:gd name="connsiteX5" fmla="*/ 7481 w 5364619"/>
              <a:gd name="connsiteY5" fmla="*/ 639564 h 11040864"/>
              <a:gd name="connsiteX0" fmla="*/ 25767 w 5382905"/>
              <a:gd name="connsiteY0" fmla="*/ 639564 h 11040864"/>
              <a:gd name="connsiteX1" fmla="*/ 18286 w 5382905"/>
              <a:gd name="connsiteY1" fmla="*/ 4564 h 11040864"/>
              <a:gd name="connsiteX2" fmla="*/ 5382905 w 5382905"/>
              <a:gd name="connsiteY2" fmla="*/ 5522714 h 11040864"/>
              <a:gd name="connsiteX3" fmla="*/ 18286 w 5382905"/>
              <a:gd name="connsiteY3" fmla="*/ 11040864 h 11040864"/>
              <a:gd name="connsiteX4" fmla="*/ 367 w 5382905"/>
              <a:gd name="connsiteY4" fmla="*/ 9275563 h 11040864"/>
              <a:gd name="connsiteX5" fmla="*/ 25767 w 5382905"/>
              <a:gd name="connsiteY5" fmla="*/ 639564 h 110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2905" h="11040864">
                <a:moveTo>
                  <a:pt x="25767" y="639564"/>
                </a:moveTo>
                <a:cubicBezTo>
                  <a:pt x="23273" y="42664"/>
                  <a:pt x="20780" y="-20836"/>
                  <a:pt x="18286" y="4564"/>
                </a:cubicBezTo>
                <a:cubicBezTo>
                  <a:pt x="2981083" y="4564"/>
                  <a:pt x="5382905" y="2475124"/>
                  <a:pt x="5382905" y="5522714"/>
                </a:cubicBezTo>
                <a:cubicBezTo>
                  <a:pt x="5382905" y="8570304"/>
                  <a:pt x="2981083" y="11040864"/>
                  <a:pt x="18286" y="11040864"/>
                </a:cubicBezTo>
                <a:lnTo>
                  <a:pt x="367" y="9275563"/>
                </a:lnTo>
                <a:cubicBezTo>
                  <a:pt x="-3866" y="6456163"/>
                  <a:pt x="30000" y="3458964"/>
                  <a:pt x="25767" y="6395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cxnSp>
        <p:nvCxnSpPr>
          <p:cNvPr id="40" name="Connecteur droit 39"/>
          <p:cNvCxnSpPr/>
          <p:nvPr userDrawn="1"/>
        </p:nvCxnSpPr>
        <p:spPr>
          <a:xfrm>
            <a:off x="12229123" y="1867929"/>
            <a:ext cx="6301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7"/>
          <p:cNvSpPr>
            <a:spLocks noGrp="1"/>
          </p:cNvSpPr>
          <p:nvPr>
            <p:ph sz="quarter" idx="23" hasCustomPrompt="1"/>
          </p:nvPr>
        </p:nvSpPr>
        <p:spPr>
          <a:xfrm>
            <a:off x="5955520" y="463929"/>
            <a:ext cx="2808000" cy="280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47" name="Espace réservé du contenu 7"/>
          <p:cNvSpPr>
            <a:spLocks noGrp="1"/>
          </p:cNvSpPr>
          <p:nvPr>
            <p:ph sz="quarter" idx="24" hasCustomPrompt="1"/>
          </p:nvPr>
        </p:nvSpPr>
        <p:spPr>
          <a:xfrm>
            <a:off x="9415520" y="463929"/>
            <a:ext cx="2808000" cy="2808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48" name="Espace réservé du contenu 7"/>
          <p:cNvSpPr>
            <a:spLocks noGrp="1"/>
          </p:cNvSpPr>
          <p:nvPr>
            <p:ph sz="quarter" idx="25" hasCustomPrompt="1"/>
          </p:nvPr>
        </p:nvSpPr>
        <p:spPr>
          <a:xfrm>
            <a:off x="12875520" y="463929"/>
            <a:ext cx="2808000" cy="280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cxnSp>
        <p:nvCxnSpPr>
          <p:cNvPr id="49" name="Connecteur droit 48"/>
          <p:cNvCxnSpPr/>
          <p:nvPr userDrawn="1"/>
        </p:nvCxnSpPr>
        <p:spPr>
          <a:xfrm>
            <a:off x="8774620" y="4895619"/>
            <a:ext cx="630100" cy="3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 userDrawn="1"/>
        </p:nvCxnSpPr>
        <p:spPr>
          <a:xfrm>
            <a:off x="12229123" y="4895769"/>
            <a:ext cx="6301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5955520" y="3491769"/>
            <a:ext cx="2808000" cy="2808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2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9415520" y="3491769"/>
            <a:ext cx="2808000" cy="280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3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12875520" y="3491769"/>
            <a:ext cx="2808000" cy="280800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cxnSp>
        <p:nvCxnSpPr>
          <p:cNvPr id="54" name="Connecteur droit 53"/>
          <p:cNvCxnSpPr/>
          <p:nvPr userDrawn="1"/>
        </p:nvCxnSpPr>
        <p:spPr>
          <a:xfrm>
            <a:off x="8774620" y="7923159"/>
            <a:ext cx="630100" cy="3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 userDrawn="1"/>
        </p:nvCxnSpPr>
        <p:spPr>
          <a:xfrm>
            <a:off x="12229123" y="7923309"/>
            <a:ext cx="6301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space réservé du contenu 7"/>
          <p:cNvSpPr>
            <a:spLocks noGrp="1"/>
          </p:cNvSpPr>
          <p:nvPr>
            <p:ph sz="quarter" idx="29" hasCustomPrompt="1"/>
          </p:nvPr>
        </p:nvSpPr>
        <p:spPr>
          <a:xfrm>
            <a:off x="5955520" y="6519309"/>
            <a:ext cx="2808000" cy="280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7" name="Espace réservé du contenu 7"/>
          <p:cNvSpPr>
            <a:spLocks noGrp="1"/>
          </p:cNvSpPr>
          <p:nvPr>
            <p:ph sz="quarter" idx="30" hasCustomPrompt="1"/>
          </p:nvPr>
        </p:nvSpPr>
        <p:spPr>
          <a:xfrm>
            <a:off x="9415520" y="6519309"/>
            <a:ext cx="2808000" cy="2808000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8" name="Espace réservé du contenu 7"/>
          <p:cNvSpPr>
            <a:spLocks noGrp="1"/>
          </p:cNvSpPr>
          <p:nvPr>
            <p:ph sz="quarter" idx="31" hasCustomPrompt="1"/>
          </p:nvPr>
        </p:nvSpPr>
        <p:spPr>
          <a:xfrm>
            <a:off x="12875520" y="6519309"/>
            <a:ext cx="2808000" cy="280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4011684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ACFE-3401-6B47-954B-2B26E73B0166}" type="datetime1">
              <a:rPr lang="fr-FR" smtClean="0"/>
              <a:t>01/07/2023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object 8"/>
          <p:cNvSpPr/>
          <p:nvPr userDrawn="1"/>
        </p:nvSpPr>
        <p:spPr>
          <a:xfrm>
            <a:off x="8670131" y="6869389"/>
            <a:ext cx="0" cy="720000"/>
          </a:xfrm>
          <a:custGeom>
            <a:avLst/>
            <a:gdLst/>
            <a:ahLst/>
            <a:cxnLst/>
            <a:rect l="l" t="t" r="r" b="b"/>
            <a:pathLst>
              <a:path h="1242695">
                <a:moveTo>
                  <a:pt x="0" y="0"/>
                </a:moveTo>
                <a:lnTo>
                  <a:pt x="0" y="1242161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434738" y="7589389"/>
            <a:ext cx="10470786" cy="124981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50131" y="1829389"/>
            <a:ext cx="5040000" cy="5040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12816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41B6-01C9-F747-8636-A23805EC3059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bk object 17"/>
          <p:cNvSpPr/>
          <p:nvPr userDrawn="1"/>
        </p:nvSpPr>
        <p:spPr>
          <a:xfrm>
            <a:off x="5668343" y="2902014"/>
            <a:ext cx="5997575" cy="3943350"/>
          </a:xfrm>
          <a:custGeom>
            <a:avLst/>
            <a:gdLst/>
            <a:ahLst/>
            <a:cxnLst/>
            <a:rect l="l" t="t" r="r" b="b"/>
            <a:pathLst>
              <a:path w="5997575" h="3943350">
                <a:moveTo>
                  <a:pt x="0" y="3943222"/>
                </a:moveTo>
                <a:lnTo>
                  <a:pt x="5997194" y="0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k object 18"/>
          <p:cNvSpPr/>
          <p:nvPr userDrawn="1"/>
        </p:nvSpPr>
        <p:spPr>
          <a:xfrm>
            <a:off x="5671344" y="2902011"/>
            <a:ext cx="5997575" cy="3943350"/>
          </a:xfrm>
          <a:custGeom>
            <a:avLst/>
            <a:gdLst/>
            <a:ahLst/>
            <a:cxnLst/>
            <a:rect l="l" t="t" r="r" b="b"/>
            <a:pathLst>
              <a:path w="5997575" h="3943350">
                <a:moveTo>
                  <a:pt x="0" y="0"/>
                </a:moveTo>
                <a:lnTo>
                  <a:pt x="5997194" y="3943223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1192213" y="5773835"/>
            <a:ext cx="4274330" cy="2143051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4" hasCustomPrompt="1"/>
          </p:nvPr>
        </p:nvSpPr>
        <p:spPr>
          <a:xfrm>
            <a:off x="1192213" y="1830485"/>
            <a:ext cx="4194132" cy="2143051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0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11947541" y="5773835"/>
            <a:ext cx="4200508" cy="2143051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1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1867342" y="1830485"/>
            <a:ext cx="4280707" cy="2143051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47130" y="2353686"/>
            <a:ext cx="5040000" cy="504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7716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m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F432-5A85-F246-B3AA-4D355EF48F2A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object 13"/>
          <p:cNvSpPr/>
          <p:nvPr userDrawn="1"/>
        </p:nvSpPr>
        <p:spPr>
          <a:xfrm>
            <a:off x="5733131" y="6991985"/>
            <a:ext cx="0" cy="628015"/>
          </a:xfrm>
          <a:custGeom>
            <a:avLst/>
            <a:gdLst/>
            <a:ahLst/>
            <a:cxnLst/>
            <a:rect l="l" t="t" r="r" b="b"/>
            <a:pathLst>
              <a:path h="628015">
                <a:moveTo>
                  <a:pt x="0" y="0"/>
                </a:moveTo>
                <a:lnTo>
                  <a:pt x="0" y="627506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4"/>
          <p:cNvSpPr/>
          <p:nvPr userDrawn="1"/>
        </p:nvSpPr>
        <p:spPr>
          <a:xfrm>
            <a:off x="11607131" y="6991985"/>
            <a:ext cx="0" cy="628015"/>
          </a:xfrm>
          <a:custGeom>
            <a:avLst/>
            <a:gdLst/>
            <a:ahLst/>
            <a:cxnLst/>
            <a:rect l="l" t="t" r="r" b="b"/>
            <a:pathLst>
              <a:path h="628015">
                <a:moveTo>
                  <a:pt x="0" y="0"/>
                </a:moveTo>
                <a:lnTo>
                  <a:pt x="0" y="627506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393132" y="7696200"/>
            <a:ext cx="4679999" cy="703124"/>
          </a:xfrm>
          <a:prstGeom prst="rect">
            <a:avLst/>
          </a:prstGeom>
          <a:noFill/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4" hasCustomPrompt="1"/>
          </p:nvPr>
        </p:nvSpPr>
        <p:spPr>
          <a:xfrm>
            <a:off x="9267131" y="7696200"/>
            <a:ext cx="4680000" cy="703124"/>
          </a:xfrm>
          <a:prstGeom prst="rect">
            <a:avLst/>
          </a:prstGeom>
          <a:noFill/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0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3213131" y="1951985"/>
            <a:ext cx="5040000" cy="504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9087131" y="1951985"/>
            <a:ext cx="5040000" cy="5040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08706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t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BA4-5D93-3B41-A806-B9913499E6D3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object 6"/>
          <p:cNvSpPr/>
          <p:nvPr userDrawn="1"/>
        </p:nvSpPr>
        <p:spPr>
          <a:xfrm>
            <a:off x="4698933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 userDrawn="1"/>
        </p:nvSpPr>
        <p:spPr>
          <a:xfrm>
            <a:off x="8658782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/>
          <p:cNvSpPr/>
          <p:nvPr userDrawn="1"/>
        </p:nvSpPr>
        <p:spPr>
          <a:xfrm>
            <a:off x="12618631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031331" y="6222783"/>
            <a:ext cx="3335204" cy="2038439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0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6991180" y="6222783"/>
            <a:ext cx="3335204" cy="2038439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1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0951029" y="6222783"/>
            <a:ext cx="3335204" cy="2038439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3078933" y="1828800"/>
            <a:ext cx="3240000" cy="324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7038781" y="1828800"/>
            <a:ext cx="3240000" cy="3240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11000871" y="1828800"/>
            <a:ext cx="3240000" cy="324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42617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3449-AFBD-114E-BE4D-E54CB500BFD9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object 8"/>
          <p:cNvSpPr/>
          <p:nvPr userDrawn="1"/>
        </p:nvSpPr>
        <p:spPr>
          <a:xfrm>
            <a:off x="2764114" y="4880514"/>
            <a:ext cx="0" cy="1008000"/>
          </a:xfrm>
          <a:custGeom>
            <a:avLst/>
            <a:gdLst/>
            <a:ahLst/>
            <a:cxnLst/>
            <a:rect l="l" t="t" r="r" b="b"/>
            <a:pathLst>
              <a:path h="956310">
                <a:moveTo>
                  <a:pt x="0" y="0"/>
                </a:moveTo>
                <a:lnTo>
                  <a:pt x="0" y="956030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 userDrawn="1"/>
        </p:nvSpPr>
        <p:spPr>
          <a:xfrm>
            <a:off x="7374731" y="4265531"/>
            <a:ext cx="0" cy="1000760"/>
          </a:xfrm>
          <a:custGeom>
            <a:avLst/>
            <a:gdLst/>
            <a:ahLst/>
            <a:cxnLst/>
            <a:rect l="l" t="t" r="r" b="b"/>
            <a:pathLst>
              <a:path h="1000760">
                <a:moveTo>
                  <a:pt x="0" y="0"/>
                </a:moveTo>
                <a:lnTo>
                  <a:pt x="0" y="1000213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4"/>
          <p:cNvSpPr/>
          <p:nvPr userDrawn="1"/>
        </p:nvSpPr>
        <p:spPr>
          <a:xfrm flipV="1">
            <a:off x="3773245" y="6868511"/>
            <a:ext cx="1970330" cy="77799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956030" y="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63086" y="5437618"/>
            <a:ext cx="10184963" cy="2868182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Cliquez pour ajouter un texte</a:t>
            </a:r>
          </a:p>
        </p:txBody>
      </p:sp>
      <p:sp>
        <p:nvSpPr>
          <p:cNvPr id="10" name="object 14"/>
          <p:cNvSpPr/>
          <p:nvPr userDrawn="1"/>
        </p:nvSpPr>
        <p:spPr>
          <a:xfrm flipV="1">
            <a:off x="4348053" y="3202300"/>
            <a:ext cx="2035947" cy="86409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956030" y="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1774114" y="5923583"/>
            <a:ext cx="1980000" cy="198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1180053" y="1688510"/>
            <a:ext cx="3168000" cy="316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6384000" y="2282510"/>
            <a:ext cx="1980000" cy="198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8376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 userDrawn="1"/>
        </p:nvSpPr>
        <p:spPr>
          <a:xfrm>
            <a:off x="50738" y="-1295401"/>
            <a:ext cx="17238787" cy="13182601"/>
          </a:xfrm>
          <a:custGeom>
            <a:avLst/>
            <a:gdLst/>
            <a:ahLst/>
            <a:cxnLst/>
            <a:rect l="l" t="t" r="r" b="b"/>
            <a:pathLst>
              <a:path w="12954000" h="9753600">
                <a:moveTo>
                  <a:pt x="10739520" y="0"/>
                </a:moveTo>
                <a:lnTo>
                  <a:pt x="2214479" y="0"/>
                </a:lnTo>
                <a:lnTo>
                  <a:pt x="2186818" y="25400"/>
                </a:lnTo>
                <a:lnTo>
                  <a:pt x="2112818" y="101600"/>
                </a:lnTo>
                <a:lnTo>
                  <a:pt x="2076205" y="127000"/>
                </a:lnTo>
                <a:lnTo>
                  <a:pt x="2003759" y="203200"/>
                </a:lnTo>
                <a:lnTo>
                  <a:pt x="1967931" y="228600"/>
                </a:lnTo>
                <a:lnTo>
                  <a:pt x="1932367" y="266700"/>
                </a:lnTo>
                <a:lnTo>
                  <a:pt x="1862041" y="342900"/>
                </a:lnTo>
                <a:lnTo>
                  <a:pt x="1827282" y="368300"/>
                </a:lnTo>
                <a:lnTo>
                  <a:pt x="1792795" y="406400"/>
                </a:lnTo>
                <a:lnTo>
                  <a:pt x="1724642" y="482600"/>
                </a:lnTo>
                <a:lnTo>
                  <a:pt x="1657596" y="558800"/>
                </a:lnTo>
                <a:lnTo>
                  <a:pt x="1591669" y="635000"/>
                </a:lnTo>
                <a:lnTo>
                  <a:pt x="1559130" y="673100"/>
                </a:lnTo>
                <a:lnTo>
                  <a:pt x="1526876" y="711200"/>
                </a:lnTo>
                <a:lnTo>
                  <a:pt x="1494908" y="749300"/>
                </a:lnTo>
                <a:lnTo>
                  <a:pt x="1463229" y="787400"/>
                </a:lnTo>
                <a:lnTo>
                  <a:pt x="1431839" y="825500"/>
                </a:lnTo>
                <a:lnTo>
                  <a:pt x="1400742" y="863600"/>
                </a:lnTo>
                <a:lnTo>
                  <a:pt x="1369937" y="901700"/>
                </a:lnTo>
                <a:lnTo>
                  <a:pt x="1339428" y="939800"/>
                </a:lnTo>
                <a:lnTo>
                  <a:pt x="1309215" y="977900"/>
                </a:lnTo>
                <a:lnTo>
                  <a:pt x="1279300" y="1016000"/>
                </a:lnTo>
                <a:lnTo>
                  <a:pt x="1249686" y="1054100"/>
                </a:lnTo>
                <a:lnTo>
                  <a:pt x="1220373" y="1092200"/>
                </a:lnTo>
                <a:lnTo>
                  <a:pt x="1191363" y="1143000"/>
                </a:lnTo>
                <a:lnTo>
                  <a:pt x="1162658" y="1181100"/>
                </a:lnTo>
                <a:lnTo>
                  <a:pt x="1134260" y="1219200"/>
                </a:lnTo>
                <a:lnTo>
                  <a:pt x="1106170" y="1257300"/>
                </a:lnTo>
                <a:lnTo>
                  <a:pt x="1078390" y="1308100"/>
                </a:lnTo>
                <a:lnTo>
                  <a:pt x="1050922" y="1346200"/>
                </a:lnTo>
                <a:lnTo>
                  <a:pt x="1023767" y="1384300"/>
                </a:lnTo>
                <a:lnTo>
                  <a:pt x="996927" y="1435100"/>
                </a:lnTo>
                <a:lnTo>
                  <a:pt x="970404" y="1473200"/>
                </a:lnTo>
                <a:lnTo>
                  <a:pt x="944199" y="1511300"/>
                </a:lnTo>
                <a:lnTo>
                  <a:pt x="918313" y="1562100"/>
                </a:lnTo>
                <a:lnTo>
                  <a:pt x="892750" y="1600200"/>
                </a:lnTo>
                <a:lnTo>
                  <a:pt x="867510" y="1638300"/>
                </a:lnTo>
                <a:lnTo>
                  <a:pt x="842594" y="1689100"/>
                </a:lnTo>
                <a:lnTo>
                  <a:pt x="818006" y="1727200"/>
                </a:lnTo>
                <a:lnTo>
                  <a:pt x="793746" y="1778000"/>
                </a:lnTo>
                <a:lnTo>
                  <a:pt x="769815" y="1816100"/>
                </a:lnTo>
                <a:lnTo>
                  <a:pt x="746216" y="1866900"/>
                </a:lnTo>
                <a:lnTo>
                  <a:pt x="722951" y="1905000"/>
                </a:lnTo>
                <a:lnTo>
                  <a:pt x="700021" y="1955800"/>
                </a:lnTo>
                <a:lnTo>
                  <a:pt x="677427" y="1993900"/>
                </a:lnTo>
                <a:lnTo>
                  <a:pt x="655171" y="2044700"/>
                </a:lnTo>
                <a:lnTo>
                  <a:pt x="633256" y="2082800"/>
                </a:lnTo>
                <a:lnTo>
                  <a:pt x="611682" y="2133600"/>
                </a:lnTo>
                <a:lnTo>
                  <a:pt x="590451" y="2171700"/>
                </a:lnTo>
                <a:lnTo>
                  <a:pt x="569565" y="2222500"/>
                </a:lnTo>
                <a:lnTo>
                  <a:pt x="549026" y="2273300"/>
                </a:lnTo>
                <a:lnTo>
                  <a:pt x="528835" y="2311400"/>
                </a:lnTo>
                <a:lnTo>
                  <a:pt x="508995" y="2362200"/>
                </a:lnTo>
                <a:lnTo>
                  <a:pt x="489506" y="2413000"/>
                </a:lnTo>
                <a:lnTo>
                  <a:pt x="470370" y="2451100"/>
                </a:lnTo>
                <a:lnTo>
                  <a:pt x="451589" y="2501900"/>
                </a:lnTo>
                <a:lnTo>
                  <a:pt x="433164" y="2552700"/>
                </a:lnTo>
                <a:lnTo>
                  <a:pt x="415099" y="2590800"/>
                </a:lnTo>
                <a:lnTo>
                  <a:pt x="397393" y="2641600"/>
                </a:lnTo>
                <a:lnTo>
                  <a:pt x="380048" y="2692400"/>
                </a:lnTo>
                <a:lnTo>
                  <a:pt x="363067" y="2743200"/>
                </a:lnTo>
                <a:lnTo>
                  <a:pt x="346451" y="2794000"/>
                </a:lnTo>
                <a:lnTo>
                  <a:pt x="330202" y="2832100"/>
                </a:lnTo>
                <a:lnTo>
                  <a:pt x="314320" y="2882900"/>
                </a:lnTo>
                <a:lnTo>
                  <a:pt x="298809" y="2933700"/>
                </a:lnTo>
                <a:lnTo>
                  <a:pt x="283670" y="2984500"/>
                </a:lnTo>
                <a:lnTo>
                  <a:pt x="268903" y="3035300"/>
                </a:lnTo>
                <a:lnTo>
                  <a:pt x="254512" y="3073400"/>
                </a:lnTo>
                <a:lnTo>
                  <a:pt x="240497" y="3124200"/>
                </a:lnTo>
                <a:lnTo>
                  <a:pt x="226861" y="3175000"/>
                </a:lnTo>
                <a:lnTo>
                  <a:pt x="213605" y="3225800"/>
                </a:lnTo>
                <a:lnTo>
                  <a:pt x="200730" y="3276600"/>
                </a:lnTo>
                <a:lnTo>
                  <a:pt x="188239" y="3327400"/>
                </a:lnTo>
                <a:lnTo>
                  <a:pt x="176132" y="3378200"/>
                </a:lnTo>
                <a:lnTo>
                  <a:pt x="164412" y="3429000"/>
                </a:lnTo>
                <a:lnTo>
                  <a:pt x="153081" y="3479800"/>
                </a:lnTo>
                <a:lnTo>
                  <a:pt x="142139" y="3530600"/>
                </a:lnTo>
                <a:lnTo>
                  <a:pt x="131589" y="3581400"/>
                </a:lnTo>
                <a:lnTo>
                  <a:pt x="121433" y="3632200"/>
                </a:lnTo>
                <a:lnTo>
                  <a:pt x="111671" y="3683000"/>
                </a:lnTo>
                <a:lnTo>
                  <a:pt x="102306" y="3733800"/>
                </a:lnTo>
                <a:lnTo>
                  <a:pt x="93339" y="3784600"/>
                </a:lnTo>
                <a:lnTo>
                  <a:pt x="84773" y="3835400"/>
                </a:lnTo>
                <a:lnTo>
                  <a:pt x="76607" y="3886200"/>
                </a:lnTo>
                <a:lnTo>
                  <a:pt x="68846" y="3937000"/>
                </a:lnTo>
                <a:lnTo>
                  <a:pt x="61489" y="3987800"/>
                </a:lnTo>
                <a:lnTo>
                  <a:pt x="54539" y="4038600"/>
                </a:lnTo>
                <a:lnTo>
                  <a:pt x="47997" y="4089400"/>
                </a:lnTo>
                <a:lnTo>
                  <a:pt x="41865" y="4140200"/>
                </a:lnTo>
                <a:lnTo>
                  <a:pt x="36145" y="4191000"/>
                </a:lnTo>
                <a:lnTo>
                  <a:pt x="30838" y="4241800"/>
                </a:lnTo>
                <a:lnTo>
                  <a:pt x="25946" y="4305300"/>
                </a:lnTo>
                <a:lnTo>
                  <a:pt x="21471" y="4356100"/>
                </a:lnTo>
                <a:lnTo>
                  <a:pt x="17414" y="4406900"/>
                </a:lnTo>
                <a:lnTo>
                  <a:pt x="13777" y="4457700"/>
                </a:lnTo>
                <a:lnTo>
                  <a:pt x="10561" y="4508500"/>
                </a:lnTo>
                <a:lnTo>
                  <a:pt x="7769" y="4559300"/>
                </a:lnTo>
                <a:lnTo>
                  <a:pt x="5402" y="4610100"/>
                </a:lnTo>
                <a:lnTo>
                  <a:pt x="3462" y="4673600"/>
                </a:lnTo>
                <a:lnTo>
                  <a:pt x="1949" y="4724400"/>
                </a:lnTo>
                <a:lnTo>
                  <a:pt x="867" y="4775200"/>
                </a:lnTo>
                <a:lnTo>
                  <a:pt x="217" y="4826000"/>
                </a:lnTo>
                <a:lnTo>
                  <a:pt x="0" y="4889500"/>
                </a:lnTo>
                <a:lnTo>
                  <a:pt x="217" y="4940300"/>
                </a:lnTo>
                <a:lnTo>
                  <a:pt x="867" y="4991100"/>
                </a:lnTo>
                <a:lnTo>
                  <a:pt x="1949" y="5041900"/>
                </a:lnTo>
                <a:lnTo>
                  <a:pt x="3462" y="5092700"/>
                </a:lnTo>
                <a:lnTo>
                  <a:pt x="5402" y="5156200"/>
                </a:lnTo>
                <a:lnTo>
                  <a:pt x="7769" y="5207000"/>
                </a:lnTo>
                <a:lnTo>
                  <a:pt x="10561" y="5257800"/>
                </a:lnTo>
                <a:lnTo>
                  <a:pt x="13777" y="5308600"/>
                </a:lnTo>
                <a:lnTo>
                  <a:pt x="17414" y="5359400"/>
                </a:lnTo>
                <a:lnTo>
                  <a:pt x="21471" y="5410200"/>
                </a:lnTo>
                <a:lnTo>
                  <a:pt x="25946" y="5461000"/>
                </a:lnTo>
                <a:lnTo>
                  <a:pt x="30838" y="5524500"/>
                </a:lnTo>
                <a:lnTo>
                  <a:pt x="36145" y="5575300"/>
                </a:lnTo>
                <a:lnTo>
                  <a:pt x="41865" y="5626100"/>
                </a:lnTo>
                <a:lnTo>
                  <a:pt x="47997" y="5676900"/>
                </a:lnTo>
                <a:lnTo>
                  <a:pt x="54539" y="5727700"/>
                </a:lnTo>
                <a:lnTo>
                  <a:pt x="61489" y="5778500"/>
                </a:lnTo>
                <a:lnTo>
                  <a:pt x="68846" y="5829300"/>
                </a:lnTo>
                <a:lnTo>
                  <a:pt x="76607" y="5880100"/>
                </a:lnTo>
                <a:lnTo>
                  <a:pt x="84773" y="5930900"/>
                </a:lnTo>
                <a:lnTo>
                  <a:pt x="93339" y="5981700"/>
                </a:lnTo>
                <a:lnTo>
                  <a:pt x="102306" y="6032500"/>
                </a:lnTo>
                <a:lnTo>
                  <a:pt x="111671" y="6083300"/>
                </a:lnTo>
                <a:lnTo>
                  <a:pt x="121433" y="6134100"/>
                </a:lnTo>
                <a:lnTo>
                  <a:pt x="131589" y="6184900"/>
                </a:lnTo>
                <a:lnTo>
                  <a:pt x="142139" y="6235700"/>
                </a:lnTo>
                <a:lnTo>
                  <a:pt x="153081" y="6286500"/>
                </a:lnTo>
                <a:lnTo>
                  <a:pt x="164412" y="6337300"/>
                </a:lnTo>
                <a:lnTo>
                  <a:pt x="176132" y="6388100"/>
                </a:lnTo>
                <a:lnTo>
                  <a:pt x="188239" y="6438900"/>
                </a:lnTo>
                <a:lnTo>
                  <a:pt x="200730" y="6489700"/>
                </a:lnTo>
                <a:lnTo>
                  <a:pt x="213605" y="6540500"/>
                </a:lnTo>
                <a:lnTo>
                  <a:pt x="226861" y="6591300"/>
                </a:lnTo>
                <a:lnTo>
                  <a:pt x="240497" y="6642100"/>
                </a:lnTo>
                <a:lnTo>
                  <a:pt x="254512" y="6692900"/>
                </a:lnTo>
                <a:lnTo>
                  <a:pt x="268903" y="6731000"/>
                </a:lnTo>
                <a:lnTo>
                  <a:pt x="283670" y="6781800"/>
                </a:lnTo>
                <a:lnTo>
                  <a:pt x="298809" y="6832600"/>
                </a:lnTo>
                <a:lnTo>
                  <a:pt x="314320" y="6883400"/>
                </a:lnTo>
                <a:lnTo>
                  <a:pt x="330202" y="6934200"/>
                </a:lnTo>
                <a:lnTo>
                  <a:pt x="346451" y="6972300"/>
                </a:lnTo>
                <a:lnTo>
                  <a:pt x="363067" y="7023100"/>
                </a:lnTo>
                <a:lnTo>
                  <a:pt x="380048" y="7073900"/>
                </a:lnTo>
                <a:lnTo>
                  <a:pt x="397393" y="7124700"/>
                </a:lnTo>
                <a:lnTo>
                  <a:pt x="415099" y="7175500"/>
                </a:lnTo>
                <a:lnTo>
                  <a:pt x="433164" y="7213600"/>
                </a:lnTo>
                <a:lnTo>
                  <a:pt x="451589" y="7264400"/>
                </a:lnTo>
                <a:lnTo>
                  <a:pt x="470370" y="7315200"/>
                </a:lnTo>
                <a:lnTo>
                  <a:pt x="489506" y="7353300"/>
                </a:lnTo>
                <a:lnTo>
                  <a:pt x="508995" y="7404100"/>
                </a:lnTo>
                <a:lnTo>
                  <a:pt x="528835" y="7454900"/>
                </a:lnTo>
                <a:lnTo>
                  <a:pt x="549026" y="7493000"/>
                </a:lnTo>
                <a:lnTo>
                  <a:pt x="569565" y="7543800"/>
                </a:lnTo>
                <a:lnTo>
                  <a:pt x="590451" y="7594600"/>
                </a:lnTo>
                <a:lnTo>
                  <a:pt x="611682" y="7632700"/>
                </a:lnTo>
                <a:lnTo>
                  <a:pt x="633256" y="7683500"/>
                </a:lnTo>
                <a:lnTo>
                  <a:pt x="655171" y="7721600"/>
                </a:lnTo>
                <a:lnTo>
                  <a:pt x="677427" y="7772400"/>
                </a:lnTo>
                <a:lnTo>
                  <a:pt x="700021" y="7810500"/>
                </a:lnTo>
                <a:lnTo>
                  <a:pt x="722951" y="7861300"/>
                </a:lnTo>
                <a:lnTo>
                  <a:pt x="746216" y="7899400"/>
                </a:lnTo>
                <a:lnTo>
                  <a:pt x="769815" y="7950200"/>
                </a:lnTo>
                <a:lnTo>
                  <a:pt x="793746" y="7988300"/>
                </a:lnTo>
                <a:lnTo>
                  <a:pt x="818006" y="8039100"/>
                </a:lnTo>
                <a:lnTo>
                  <a:pt x="842594" y="8077200"/>
                </a:lnTo>
                <a:lnTo>
                  <a:pt x="867510" y="8128000"/>
                </a:lnTo>
                <a:lnTo>
                  <a:pt x="892750" y="8166100"/>
                </a:lnTo>
                <a:lnTo>
                  <a:pt x="918313" y="8204200"/>
                </a:lnTo>
                <a:lnTo>
                  <a:pt x="944199" y="8255000"/>
                </a:lnTo>
                <a:lnTo>
                  <a:pt x="970404" y="8293100"/>
                </a:lnTo>
                <a:lnTo>
                  <a:pt x="996927" y="8331200"/>
                </a:lnTo>
                <a:lnTo>
                  <a:pt x="1023767" y="8382000"/>
                </a:lnTo>
                <a:lnTo>
                  <a:pt x="1050922" y="8420100"/>
                </a:lnTo>
                <a:lnTo>
                  <a:pt x="1078390" y="8458200"/>
                </a:lnTo>
                <a:lnTo>
                  <a:pt x="1106170" y="8509000"/>
                </a:lnTo>
                <a:lnTo>
                  <a:pt x="1134260" y="8547100"/>
                </a:lnTo>
                <a:lnTo>
                  <a:pt x="1162658" y="8585200"/>
                </a:lnTo>
                <a:lnTo>
                  <a:pt x="1191363" y="8623300"/>
                </a:lnTo>
                <a:lnTo>
                  <a:pt x="1220373" y="8674100"/>
                </a:lnTo>
                <a:lnTo>
                  <a:pt x="1249686" y="8712200"/>
                </a:lnTo>
                <a:lnTo>
                  <a:pt x="1279300" y="8750300"/>
                </a:lnTo>
                <a:lnTo>
                  <a:pt x="1309215" y="8788400"/>
                </a:lnTo>
                <a:lnTo>
                  <a:pt x="1339428" y="8826500"/>
                </a:lnTo>
                <a:lnTo>
                  <a:pt x="1369937" y="8864600"/>
                </a:lnTo>
                <a:lnTo>
                  <a:pt x="1400742" y="8902700"/>
                </a:lnTo>
                <a:lnTo>
                  <a:pt x="1431839" y="8940800"/>
                </a:lnTo>
                <a:lnTo>
                  <a:pt x="1463229" y="8978900"/>
                </a:lnTo>
                <a:lnTo>
                  <a:pt x="1494908" y="9017000"/>
                </a:lnTo>
                <a:lnTo>
                  <a:pt x="1526876" y="9055100"/>
                </a:lnTo>
                <a:lnTo>
                  <a:pt x="1559130" y="9093200"/>
                </a:lnTo>
                <a:lnTo>
                  <a:pt x="1591669" y="9131300"/>
                </a:lnTo>
                <a:lnTo>
                  <a:pt x="1624492" y="9169400"/>
                </a:lnTo>
                <a:lnTo>
                  <a:pt x="1690980" y="9245600"/>
                </a:lnTo>
                <a:lnTo>
                  <a:pt x="1758581" y="9321800"/>
                </a:lnTo>
                <a:lnTo>
                  <a:pt x="1827282" y="9398000"/>
                </a:lnTo>
                <a:lnTo>
                  <a:pt x="1862041" y="9423400"/>
                </a:lnTo>
                <a:lnTo>
                  <a:pt x="1897070" y="9461500"/>
                </a:lnTo>
                <a:lnTo>
                  <a:pt x="1967931" y="9537700"/>
                </a:lnTo>
                <a:lnTo>
                  <a:pt x="2003759" y="9563100"/>
                </a:lnTo>
                <a:lnTo>
                  <a:pt x="2076205" y="9639300"/>
                </a:lnTo>
                <a:lnTo>
                  <a:pt x="2112818" y="9664700"/>
                </a:lnTo>
                <a:lnTo>
                  <a:pt x="2186818" y="9740900"/>
                </a:lnTo>
                <a:lnTo>
                  <a:pt x="2214480" y="9753600"/>
                </a:lnTo>
                <a:lnTo>
                  <a:pt x="10739519" y="9753600"/>
                </a:lnTo>
                <a:lnTo>
                  <a:pt x="10767181" y="9740900"/>
                </a:lnTo>
                <a:lnTo>
                  <a:pt x="10841181" y="9664700"/>
                </a:lnTo>
                <a:lnTo>
                  <a:pt x="10877794" y="9639300"/>
                </a:lnTo>
                <a:lnTo>
                  <a:pt x="10950240" y="9563100"/>
                </a:lnTo>
                <a:lnTo>
                  <a:pt x="10986068" y="9537700"/>
                </a:lnTo>
                <a:lnTo>
                  <a:pt x="11056929" y="9461500"/>
                </a:lnTo>
                <a:lnTo>
                  <a:pt x="11091958" y="9423400"/>
                </a:lnTo>
                <a:lnTo>
                  <a:pt x="11126717" y="9398000"/>
                </a:lnTo>
                <a:lnTo>
                  <a:pt x="11195418" y="9321800"/>
                </a:lnTo>
                <a:lnTo>
                  <a:pt x="11263019" y="9245600"/>
                </a:lnTo>
                <a:lnTo>
                  <a:pt x="11329507" y="9169400"/>
                </a:lnTo>
                <a:lnTo>
                  <a:pt x="11362330" y="9131300"/>
                </a:lnTo>
                <a:lnTo>
                  <a:pt x="11394869" y="9093200"/>
                </a:lnTo>
                <a:lnTo>
                  <a:pt x="11427123" y="9055100"/>
                </a:lnTo>
                <a:lnTo>
                  <a:pt x="11459091" y="9017000"/>
                </a:lnTo>
                <a:lnTo>
                  <a:pt x="11490770" y="8978900"/>
                </a:lnTo>
                <a:lnTo>
                  <a:pt x="11522160" y="8940800"/>
                </a:lnTo>
                <a:lnTo>
                  <a:pt x="11553257" y="8902700"/>
                </a:lnTo>
                <a:lnTo>
                  <a:pt x="11584062" y="8864600"/>
                </a:lnTo>
                <a:lnTo>
                  <a:pt x="11614571" y="8826500"/>
                </a:lnTo>
                <a:lnTo>
                  <a:pt x="11644784" y="8788400"/>
                </a:lnTo>
                <a:lnTo>
                  <a:pt x="11674699" y="8750300"/>
                </a:lnTo>
                <a:lnTo>
                  <a:pt x="11704313" y="8712200"/>
                </a:lnTo>
                <a:lnTo>
                  <a:pt x="11733626" y="8674100"/>
                </a:lnTo>
                <a:lnTo>
                  <a:pt x="11762636" y="8623300"/>
                </a:lnTo>
                <a:lnTo>
                  <a:pt x="11791341" y="8585200"/>
                </a:lnTo>
                <a:lnTo>
                  <a:pt x="11819739" y="8547100"/>
                </a:lnTo>
                <a:lnTo>
                  <a:pt x="11847829" y="8509000"/>
                </a:lnTo>
                <a:lnTo>
                  <a:pt x="11875609" y="8458200"/>
                </a:lnTo>
                <a:lnTo>
                  <a:pt x="11903077" y="8420100"/>
                </a:lnTo>
                <a:lnTo>
                  <a:pt x="11930232" y="8382000"/>
                </a:lnTo>
                <a:lnTo>
                  <a:pt x="11957072" y="8331200"/>
                </a:lnTo>
                <a:lnTo>
                  <a:pt x="11983595" y="8293100"/>
                </a:lnTo>
                <a:lnTo>
                  <a:pt x="12009800" y="8255000"/>
                </a:lnTo>
                <a:lnTo>
                  <a:pt x="12035686" y="8204200"/>
                </a:lnTo>
                <a:lnTo>
                  <a:pt x="12061249" y="8166100"/>
                </a:lnTo>
                <a:lnTo>
                  <a:pt x="12086489" y="8128000"/>
                </a:lnTo>
                <a:lnTo>
                  <a:pt x="12111405" y="8077200"/>
                </a:lnTo>
                <a:lnTo>
                  <a:pt x="12135993" y="8039100"/>
                </a:lnTo>
                <a:lnTo>
                  <a:pt x="12160253" y="7988300"/>
                </a:lnTo>
                <a:lnTo>
                  <a:pt x="12184184" y="7950200"/>
                </a:lnTo>
                <a:lnTo>
                  <a:pt x="12207783" y="7899400"/>
                </a:lnTo>
                <a:lnTo>
                  <a:pt x="12231048" y="7861300"/>
                </a:lnTo>
                <a:lnTo>
                  <a:pt x="12253978" y="7810500"/>
                </a:lnTo>
                <a:lnTo>
                  <a:pt x="12276572" y="7772400"/>
                </a:lnTo>
                <a:lnTo>
                  <a:pt x="12298828" y="7721600"/>
                </a:lnTo>
                <a:lnTo>
                  <a:pt x="12320743" y="7683500"/>
                </a:lnTo>
                <a:lnTo>
                  <a:pt x="12342317" y="7632700"/>
                </a:lnTo>
                <a:lnTo>
                  <a:pt x="12363548" y="7594600"/>
                </a:lnTo>
                <a:lnTo>
                  <a:pt x="12384434" y="7543800"/>
                </a:lnTo>
                <a:lnTo>
                  <a:pt x="12404973" y="7493000"/>
                </a:lnTo>
                <a:lnTo>
                  <a:pt x="12425164" y="7454900"/>
                </a:lnTo>
                <a:lnTo>
                  <a:pt x="12445004" y="7404100"/>
                </a:lnTo>
                <a:lnTo>
                  <a:pt x="12464493" y="7353300"/>
                </a:lnTo>
                <a:lnTo>
                  <a:pt x="12483629" y="7315200"/>
                </a:lnTo>
                <a:lnTo>
                  <a:pt x="12502410" y="7264400"/>
                </a:lnTo>
                <a:lnTo>
                  <a:pt x="12520835" y="7213600"/>
                </a:lnTo>
                <a:lnTo>
                  <a:pt x="12538900" y="7175500"/>
                </a:lnTo>
                <a:lnTo>
                  <a:pt x="12556606" y="7124700"/>
                </a:lnTo>
                <a:lnTo>
                  <a:pt x="12573951" y="7073900"/>
                </a:lnTo>
                <a:lnTo>
                  <a:pt x="12590932" y="7023100"/>
                </a:lnTo>
                <a:lnTo>
                  <a:pt x="12607548" y="6972300"/>
                </a:lnTo>
                <a:lnTo>
                  <a:pt x="12623797" y="6934200"/>
                </a:lnTo>
                <a:lnTo>
                  <a:pt x="12639679" y="6883400"/>
                </a:lnTo>
                <a:lnTo>
                  <a:pt x="12655190" y="6832600"/>
                </a:lnTo>
                <a:lnTo>
                  <a:pt x="12670329" y="6781800"/>
                </a:lnTo>
                <a:lnTo>
                  <a:pt x="12685096" y="6731000"/>
                </a:lnTo>
                <a:lnTo>
                  <a:pt x="12699487" y="6692900"/>
                </a:lnTo>
                <a:lnTo>
                  <a:pt x="12713502" y="6642100"/>
                </a:lnTo>
                <a:lnTo>
                  <a:pt x="12727138" y="6591300"/>
                </a:lnTo>
                <a:lnTo>
                  <a:pt x="12740394" y="6540500"/>
                </a:lnTo>
                <a:lnTo>
                  <a:pt x="12753269" y="6489700"/>
                </a:lnTo>
                <a:lnTo>
                  <a:pt x="12765760" y="6438900"/>
                </a:lnTo>
                <a:lnTo>
                  <a:pt x="12777867" y="6388100"/>
                </a:lnTo>
                <a:lnTo>
                  <a:pt x="12789587" y="6337300"/>
                </a:lnTo>
                <a:lnTo>
                  <a:pt x="12800918" y="6286500"/>
                </a:lnTo>
                <a:lnTo>
                  <a:pt x="12811860" y="6235700"/>
                </a:lnTo>
                <a:lnTo>
                  <a:pt x="12822410" y="6184900"/>
                </a:lnTo>
                <a:lnTo>
                  <a:pt x="12832566" y="6134100"/>
                </a:lnTo>
                <a:lnTo>
                  <a:pt x="12842328" y="6083300"/>
                </a:lnTo>
                <a:lnTo>
                  <a:pt x="12851693" y="6032500"/>
                </a:lnTo>
                <a:lnTo>
                  <a:pt x="12860660" y="5981700"/>
                </a:lnTo>
                <a:lnTo>
                  <a:pt x="12869226" y="5930900"/>
                </a:lnTo>
                <a:lnTo>
                  <a:pt x="12877392" y="5880100"/>
                </a:lnTo>
                <a:lnTo>
                  <a:pt x="12885153" y="5829300"/>
                </a:lnTo>
                <a:lnTo>
                  <a:pt x="12892510" y="5778500"/>
                </a:lnTo>
                <a:lnTo>
                  <a:pt x="12899460" y="5727700"/>
                </a:lnTo>
                <a:lnTo>
                  <a:pt x="12906002" y="5676900"/>
                </a:lnTo>
                <a:lnTo>
                  <a:pt x="12912134" y="5626100"/>
                </a:lnTo>
                <a:lnTo>
                  <a:pt x="12917854" y="5575300"/>
                </a:lnTo>
                <a:lnTo>
                  <a:pt x="12923161" y="5524500"/>
                </a:lnTo>
                <a:lnTo>
                  <a:pt x="12928053" y="5461000"/>
                </a:lnTo>
                <a:lnTo>
                  <a:pt x="12932528" y="5410200"/>
                </a:lnTo>
                <a:lnTo>
                  <a:pt x="12936585" y="5359400"/>
                </a:lnTo>
                <a:lnTo>
                  <a:pt x="12940222" y="5308600"/>
                </a:lnTo>
                <a:lnTo>
                  <a:pt x="12943438" y="5257800"/>
                </a:lnTo>
                <a:lnTo>
                  <a:pt x="12946230" y="5207000"/>
                </a:lnTo>
                <a:lnTo>
                  <a:pt x="12948597" y="5156200"/>
                </a:lnTo>
                <a:lnTo>
                  <a:pt x="12950537" y="5092700"/>
                </a:lnTo>
                <a:lnTo>
                  <a:pt x="12952050" y="5041900"/>
                </a:lnTo>
                <a:lnTo>
                  <a:pt x="12953132" y="4991100"/>
                </a:lnTo>
                <a:lnTo>
                  <a:pt x="12953782" y="4940300"/>
                </a:lnTo>
                <a:lnTo>
                  <a:pt x="12954000" y="4889500"/>
                </a:lnTo>
                <a:lnTo>
                  <a:pt x="12953782" y="4826000"/>
                </a:lnTo>
                <a:lnTo>
                  <a:pt x="12953132" y="4775200"/>
                </a:lnTo>
                <a:lnTo>
                  <a:pt x="12952050" y="4724400"/>
                </a:lnTo>
                <a:lnTo>
                  <a:pt x="12950537" y="4673600"/>
                </a:lnTo>
                <a:lnTo>
                  <a:pt x="12948597" y="4610100"/>
                </a:lnTo>
                <a:lnTo>
                  <a:pt x="12946230" y="4559300"/>
                </a:lnTo>
                <a:lnTo>
                  <a:pt x="12943438" y="4508500"/>
                </a:lnTo>
                <a:lnTo>
                  <a:pt x="12940222" y="4457700"/>
                </a:lnTo>
                <a:lnTo>
                  <a:pt x="12936585" y="4406900"/>
                </a:lnTo>
                <a:lnTo>
                  <a:pt x="12932528" y="4356100"/>
                </a:lnTo>
                <a:lnTo>
                  <a:pt x="12928053" y="4305300"/>
                </a:lnTo>
                <a:lnTo>
                  <a:pt x="12923161" y="4241800"/>
                </a:lnTo>
                <a:lnTo>
                  <a:pt x="12917854" y="4191000"/>
                </a:lnTo>
                <a:lnTo>
                  <a:pt x="12912134" y="4140200"/>
                </a:lnTo>
                <a:lnTo>
                  <a:pt x="12906002" y="4089400"/>
                </a:lnTo>
                <a:lnTo>
                  <a:pt x="12899460" y="4038600"/>
                </a:lnTo>
                <a:lnTo>
                  <a:pt x="12892510" y="3987800"/>
                </a:lnTo>
                <a:lnTo>
                  <a:pt x="12885153" y="3937000"/>
                </a:lnTo>
                <a:lnTo>
                  <a:pt x="12877392" y="3886200"/>
                </a:lnTo>
                <a:lnTo>
                  <a:pt x="12869226" y="3835400"/>
                </a:lnTo>
                <a:lnTo>
                  <a:pt x="12860660" y="3784600"/>
                </a:lnTo>
                <a:lnTo>
                  <a:pt x="12851693" y="3733800"/>
                </a:lnTo>
                <a:lnTo>
                  <a:pt x="12842328" y="3683000"/>
                </a:lnTo>
                <a:lnTo>
                  <a:pt x="12832566" y="3632200"/>
                </a:lnTo>
                <a:lnTo>
                  <a:pt x="12822410" y="3581400"/>
                </a:lnTo>
                <a:lnTo>
                  <a:pt x="12811860" y="3530600"/>
                </a:lnTo>
                <a:lnTo>
                  <a:pt x="12800918" y="3479800"/>
                </a:lnTo>
                <a:lnTo>
                  <a:pt x="12789587" y="3429000"/>
                </a:lnTo>
                <a:lnTo>
                  <a:pt x="12777867" y="3378200"/>
                </a:lnTo>
                <a:lnTo>
                  <a:pt x="12765760" y="3327400"/>
                </a:lnTo>
                <a:lnTo>
                  <a:pt x="12753269" y="3276600"/>
                </a:lnTo>
                <a:lnTo>
                  <a:pt x="12740394" y="3225800"/>
                </a:lnTo>
                <a:lnTo>
                  <a:pt x="12727138" y="3175000"/>
                </a:lnTo>
                <a:lnTo>
                  <a:pt x="12713502" y="3124200"/>
                </a:lnTo>
                <a:lnTo>
                  <a:pt x="12699487" y="3073400"/>
                </a:lnTo>
                <a:lnTo>
                  <a:pt x="12685096" y="3035300"/>
                </a:lnTo>
                <a:lnTo>
                  <a:pt x="12670329" y="2984500"/>
                </a:lnTo>
                <a:lnTo>
                  <a:pt x="12655190" y="2933700"/>
                </a:lnTo>
                <a:lnTo>
                  <a:pt x="12639679" y="2882900"/>
                </a:lnTo>
                <a:lnTo>
                  <a:pt x="12623797" y="2832100"/>
                </a:lnTo>
                <a:lnTo>
                  <a:pt x="12607548" y="2794000"/>
                </a:lnTo>
                <a:lnTo>
                  <a:pt x="12590932" y="2743200"/>
                </a:lnTo>
                <a:lnTo>
                  <a:pt x="12573951" y="2692400"/>
                </a:lnTo>
                <a:lnTo>
                  <a:pt x="12556606" y="2641600"/>
                </a:lnTo>
                <a:lnTo>
                  <a:pt x="12538900" y="2590800"/>
                </a:lnTo>
                <a:lnTo>
                  <a:pt x="12520835" y="2552700"/>
                </a:lnTo>
                <a:lnTo>
                  <a:pt x="12502410" y="2501900"/>
                </a:lnTo>
                <a:lnTo>
                  <a:pt x="12483629" y="2451100"/>
                </a:lnTo>
                <a:lnTo>
                  <a:pt x="12464493" y="2413000"/>
                </a:lnTo>
                <a:lnTo>
                  <a:pt x="12445004" y="2362200"/>
                </a:lnTo>
                <a:lnTo>
                  <a:pt x="12425164" y="2311400"/>
                </a:lnTo>
                <a:lnTo>
                  <a:pt x="12404973" y="2273300"/>
                </a:lnTo>
                <a:lnTo>
                  <a:pt x="12384434" y="2222500"/>
                </a:lnTo>
                <a:lnTo>
                  <a:pt x="12363548" y="2171700"/>
                </a:lnTo>
                <a:lnTo>
                  <a:pt x="12342317" y="2133600"/>
                </a:lnTo>
                <a:lnTo>
                  <a:pt x="12320743" y="2082800"/>
                </a:lnTo>
                <a:lnTo>
                  <a:pt x="12298828" y="2044700"/>
                </a:lnTo>
                <a:lnTo>
                  <a:pt x="12276572" y="1993900"/>
                </a:lnTo>
                <a:lnTo>
                  <a:pt x="12253978" y="1955800"/>
                </a:lnTo>
                <a:lnTo>
                  <a:pt x="12231048" y="1905000"/>
                </a:lnTo>
                <a:lnTo>
                  <a:pt x="12207783" y="1866900"/>
                </a:lnTo>
                <a:lnTo>
                  <a:pt x="12184184" y="1816100"/>
                </a:lnTo>
                <a:lnTo>
                  <a:pt x="12160253" y="1778000"/>
                </a:lnTo>
                <a:lnTo>
                  <a:pt x="12135993" y="1727200"/>
                </a:lnTo>
                <a:lnTo>
                  <a:pt x="12111405" y="1689100"/>
                </a:lnTo>
                <a:lnTo>
                  <a:pt x="12086489" y="1638300"/>
                </a:lnTo>
                <a:lnTo>
                  <a:pt x="12061249" y="1600200"/>
                </a:lnTo>
                <a:lnTo>
                  <a:pt x="12035686" y="1562100"/>
                </a:lnTo>
                <a:lnTo>
                  <a:pt x="12009800" y="1511300"/>
                </a:lnTo>
                <a:lnTo>
                  <a:pt x="11983595" y="1473200"/>
                </a:lnTo>
                <a:lnTo>
                  <a:pt x="11957072" y="1435100"/>
                </a:lnTo>
                <a:lnTo>
                  <a:pt x="11930232" y="1384300"/>
                </a:lnTo>
                <a:lnTo>
                  <a:pt x="11903077" y="1346200"/>
                </a:lnTo>
                <a:lnTo>
                  <a:pt x="11875609" y="1308100"/>
                </a:lnTo>
                <a:lnTo>
                  <a:pt x="11847829" y="1257300"/>
                </a:lnTo>
                <a:lnTo>
                  <a:pt x="11819739" y="1219200"/>
                </a:lnTo>
                <a:lnTo>
                  <a:pt x="11791341" y="1181100"/>
                </a:lnTo>
                <a:lnTo>
                  <a:pt x="11762636" y="1143000"/>
                </a:lnTo>
                <a:lnTo>
                  <a:pt x="11733626" y="1092200"/>
                </a:lnTo>
                <a:lnTo>
                  <a:pt x="11704313" y="1054100"/>
                </a:lnTo>
                <a:lnTo>
                  <a:pt x="11674699" y="1016000"/>
                </a:lnTo>
                <a:lnTo>
                  <a:pt x="11644784" y="977900"/>
                </a:lnTo>
                <a:lnTo>
                  <a:pt x="11614571" y="939800"/>
                </a:lnTo>
                <a:lnTo>
                  <a:pt x="11584062" y="901700"/>
                </a:lnTo>
                <a:lnTo>
                  <a:pt x="11553257" y="863600"/>
                </a:lnTo>
                <a:lnTo>
                  <a:pt x="11522160" y="825500"/>
                </a:lnTo>
                <a:lnTo>
                  <a:pt x="11490770" y="787400"/>
                </a:lnTo>
                <a:lnTo>
                  <a:pt x="11459091" y="749300"/>
                </a:lnTo>
                <a:lnTo>
                  <a:pt x="11427123" y="711200"/>
                </a:lnTo>
                <a:lnTo>
                  <a:pt x="11394869" y="673100"/>
                </a:lnTo>
                <a:lnTo>
                  <a:pt x="11362330" y="635000"/>
                </a:lnTo>
                <a:lnTo>
                  <a:pt x="11296403" y="558800"/>
                </a:lnTo>
                <a:lnTo>
                  <a:pt x="11229357" y="482600"/>
                </a:lnTo>
                <a:lnTo>
                  <a:pt x="11161204" y="406400"/>
                </a:lnTo>
                <a:lnTo>
                  <a:pt x="11126717" y="368300"/>
                </a:lnTo>
                <a:lnTo>
                  <a:pt x="11091958" y="342900"/>
                </a:lnTo>
                <a:lnTo>
                  <a:pt x="11021632" y="266700"/>
                </a:lnTo>
                <a:lnTo>
                  <a:pt x="10986068" y="228600"/>
                </a:lnTo>
                <a:lnTo>
                  <a:pt x="10950240" y="203200"/>
                </a:lnTo>
                <a:lnTo>
                  <a:pt x="10877794" y="127000"/>
                </a:lnTo>
                <a:lnTo>
                  <a:pt x="10841181" y="101600"/>
                </a:lnTo>
                <a:lnTo>
                  <a:pt x="10767181" y="25400"/>
                </a:lnTo>
                <a:lnTo>
                  <a:pt x="10739520" y="0"/>
                </a:lnTo>
                <a:close/>
              </a:path>
            </a:pathLst>
          </a:custGeom>
          <a:solidFill>
            <a:srgbClr val="E7ECF4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66938" y="1597025"/>
            <a:ext cx="13006387" cy="33956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66938" y="5122863"/>
            <a:ext cx="13006387" cy="2354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725" y="8513006"/>
            <a:ext cx="1981200" cy="12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51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m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7F20-1AC3-CA46-B735-E7481323227E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object 6"/>
          <p:cNvSpPr/>
          <p:nvPr userDrawn="1"/>
        </p:nvSpPr>
        <p:spPr>
          <a:xfrm>
            <a:off x="6190741" y="2501898"/>
            <a:ext cx="5032090" cy="5032092"/>
          </a:xfrm>
          <a:custGeom>
            <a:avLst/>
            <a:gdLst/>
            <a:ahLst/>
            <a:cxnLst/>
            <a:rect l="l" t="t" r="r" b="b"/>
            <a:pathLst>
              <a:path w="4090034" h="4090034">
                <a:moveTo>
                  <a:pt x="4089603" y="2044801"/>
                </a:moveTo>
                <a:lnTo>
                  <a:pt x="2044801" y="0"/>
                </a:lnTo>
                <a:lnTo>
                  <a:pt x="0" y="2044801"/>
                </a:lnTo>
                <a:lnTo>
                  <a:pt x="2044801" y="4089603"/>
                </a:lnTo>
                <a:lnTo>
                  <a:pt x="4089603" y="2044801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1192214" y="5389245"/>
            <a:ext cx="4578192" cy="2535555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8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1192213" y="2112645"/>
            <a:ext cx="4579427" cy="2535555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1641931" y="5389245"/>
            <a:ext cx="4506118" cy="2535555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0" name="Espace réservé du texte 27"/>
          <p:cNvSpPr>
            <a:spLocks noGrp="1"/>
          </p:cNvSpPr>
          <p:nvPr>
            <p:ph type="body" sz="quarter" idx="17" hasCustomPrompt="1"/>
          </p:nvPr>
        </p:nvSpPr>
        <p:spPr>
          <a:xfrm>
            <a:off x="11641931" y="2112645"/>
            <a:ext cx="4506118" cy="2535555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1" name="Espace réservé du texte 27"/>
          <p:cNvSpPr>
            <a:spLocks noGrp="1"/>
          </p:cNvSpPr>
          <p:nvPr>
            <p:ph type="body" sz="quarter" idx="21" hasCustomPrompt="1"/>
          </p:nvPr>
        </p:nvSpPr>
        <p:spPr>
          <a:xfrm>
            <a:off x="6957751" y="4517042"/>
            <a:ext cx="3498070" cy="1001805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89506" y="2390422"/>
            <a:ext cx="1980000" cy="198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9240339" y="2390422"/>
            <a:ext cx="1980000" cy="198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6189506" y="5667022"/>
            <a:ext cx="1980000" cy="1980000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5" name="Espace réservé du contenu 7"/>
          <p:cNvSpPr>
            <a:spLocks noGrp="1"/>
          </p:cNvSpPr>
          <p:nvPr>
            <p:ph sz="quarter" idx="29" hasCustomPrompt="1"/>
          </p:nvPr>
        </p:nvSpPr>
        <p:spPr>
          <a:xfrm>
            <a:off x="9240339" y="5667022"/>
            <a:ext cx="1980000" cy="198000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79822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ch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774620" y="1867779"/>
            <a:ext cx="630100" cy="3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 userDrawn="1"/>
        </p:nvCxnSpPr>
        <p:spPr>
          <a:xfrm flipH="1">
            <a:off x="0" y="1868079"/>
            <a:ext cx="5960084" cy="30276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 flipH="1">
            <a:off x="0" y="4896069"/>
            <a:ext cx="59597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 userDrawn="1"/>
        </p:nvCxnSpPr>
        <p:spPr>
          <a:xfrm flipH="1" flipV="1">
            <a:off x="0" y="4896069"/>
            <a:ext cx="5960084" cy="302769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pour une image  19"/>
          <p:cNvSpPr>
            <a:spLocks noGrp="1"/>
          </p:cNvSpPr>
          <p:nvPr>
            <p:ph type="pic" sz="quarter" idx="13"/>
          </p:nvPr>
        </p:nvSpPr>
        <p:spPr>
          <a:xfrm>
            <a:off x="-480705" y="-614164"/>
            <a:ext cx="5382905" cy="11040864"/>
          </a:xfrm>
          <a:custGeom>
            <a:avLst/>
            <a:gdLst>
              <a:gd name="connsiteX0" fmla="*/ 0 w 10729238"/>
              <a:gd name="connsiteY0" fmla="*/ 0 h 11036299"/>
              <a:gd name="connsiteX1" fmla="*/ 5364619 w 10729238"/>
              <a:gd name="connsiteY1" fmla="*/ 0 h 11036299"/>
              <a:gd name="connsiteX2" fmla="*/ 10729238 w 10729238"/>
              <a:gd name="connsiteY2" fmla="*/ 5518150 h 11036299"/>
              <a:gd name="connsiteX3" fmla="*/ 5364619 w 10729238"/>
              <a:gd name="connsiteY3" fmla="*/ 11036300 h 11036299"/>
              <a:gd name="connsiteX4" fmla="*/ 0 w 10729238"/>
              <a:gd name="connsiteY4" fmla="*/ 11036299 h 11036299"/>
              <a:gd name="connsiteX5" fmla="*/ 0 w 10729238"/>
              <a:gd name="connsiteY5" fmla="*/ 0 h 11036299"/>
              <a:gd name="connsiteX0" fmla="*/ 5359400 w 10729238"/>
              <a:gd name="connsiteY0" fmla="*/ 12700 h 11036300"/>
              <a:gd name="connsiteX1" fmla="*/ 5364619 w 10729238"/>
              <a:gd name="connsiteY1" fmla="*/ 0 h 11036300"/>
              <a:gd name="connsiteX2" fmla="*/ 10729238 w 10729238"/>
              <a:gd name="connsiteY2" fmla="*/ 5518150 h 11036300"/>
              <a:gd name="connsiteX3" fmla="*/ 5364619 w 10729238"/>
              <a:gd name="connsiteY3" fmla="*/ 11036300 h 11036300"/>
              <a:gd name="connsiteX4" fmla="*/ 0 w 10729238"/>
              <a:gd name="connsiteY4" fmla="*/ 11036299 h 11036300"/>
              <a:gd name="connsiteX5" fmla="*/ 5359400 w 10729238"/>
              <a:gd name="connsiteY5" fmla="*/ 12700 h 11036300"/>
              <a:gd name="connsiteX0" fmla="*/ 511594 w 5881432"/>
              <a:gd name="connsiteY0" fmla="*/ 12700 h 11048999"/>
              <a:gd name="connsiteX1" fmla="*/ 516813 w 5881432"/>
              <a:gd name="connsiteY1" fmla="*/ 0 h 11048999"/>
              <a:gd name="connsiteX2" fmla="*/ 5881432 w 5881432"/>
              <a:gd name="connsiteY2" fmla="*/ 5518150 h 11048999"/>
              <a:gd name="connsiteX3" fmla="*/ 516813 w 5881432"/>
              <a:gd name="connsiteY3" fmla="*/ 11036300 h 11048999"/>
              <a:gd name="connsiteX4" fmla="*/ 562394 w 5881432"/>
              <a:gd name="connsiteY4" fmla="*/ 11048999 h 11048999"/>
              <a:gd name="connsiteX5" fmla="*/ 511594 w 5881432"/>
              <a:gd name="connsiteY5" fmla="*/ 12700 h 11048999"/>
              <a:gd name="connsiteX0" fmla="*/ 511594 w 5881432"/>
              <a:gd name="connsiteY0" fmla="*/ 0 h 11074399"/>
              <a:gd name="connsiteX1" fmla="*/ 516813 w 5881432"/>
              <a:gd name="connsiteY1" fmla="*/ 25400 h 11074399"/>
              <a:gd name="connsiteX2" fmla="*/ 5881432 w 5881432"/>
              <a:gd name="connsiteY2" fmla="*/ 5543550 h 11074399"/>
              <a:gd name="connsiteX3" fmla="*/ 516813 w 5881432"/>
              <a:gd name="connsiteY3" fmla="*/ 11061700 h 11074399"/>
              <a:gd name="connsiteX4" fmla="*/ 562394 w 5881432"/>
              <a:gd name="connsiteY4" fmla="*/ 11074399 h 11074399"/>
              <a:gd name="connsiteX5" fmla="*/ 511594 w 5881432"/>
              <a:gd name="connsiteY5" fmla="*/ 0 h 11074399"/>
              <a:gd name="connsiteX0" fmla="*/ 725178 w 6095016"/>
              <a:gd name="connsiteY0" fmla="*/ 0 h 11074399"/>
              <a:gd name="connsiteX1" fmla="*/ 730397 w 6095016"/>
              <a:gd name="connsiteY1" fmla="*/ 25400 h 11074399"/>
              <a:gd name="connsiteX2" fmla="*/ 6095016 w 6095016"/>
              <a:gd name="connsiteY2" fmla="*/ 5543550 h 11074399"/>
              <a:gd name="connsiteX3" fmla="*/ 730397 w 6095016"/>
              <a:gd name="connsiteY3" fmla="*/ 11061700 h 11074399"/>
              <a:gd name="connsiteX4" fmla="*/ 775978 w 6095016"/>
              <a:gd name="connsiteY4" fmla="*/ 11074399 h 11074399"/>
              <a:gd name="connsiteX5" fmla="*/ 725178 w 6095016"/>
              <a:gd name="connsiteY5" fmla="*/ 0 h 11074399"/>
              <a:gd name="connsiteX0" fmla="*/ 735051 w 6092189"/>
              <a:gd name="connsiteY0" fmla="*/ 635000 h 11048999"/>
              <a:gd name="connsiteX1" fmla="*/ 727570 w 6092189"/>
              <a:gd name="connsiteY1" fmla="*/ 0 h 11048999"/>
              <a:gd name="connsiteX2" fmla="*/ 6092189 w 6092189"/>
              <a:gd name="connsiteY2" fmla="*/ 5518150 h 11048999"/>
              <a:gd name="connsiteX3" fmla="*/ 727570 w 6092189"/>
              <a:gd name="connsiteY3" fmla="*/ 11036300 h 11048999"/>
              <a:gd name="connsiteX4" fmla="*/ 773151 w 6092189"/>
              <a:gd name="connsiteY4" fmla="*/ 11048999 h 11048999"/>
              <a:gd name="connsiteX5" fmla="*/ 735051 w 6092189"/>
              <a:gd name="connsiteY5" fmla="*/ 635000 h 11048999"/>
              <a:gd name="connsiteX0" fmla="*/ 7481 w 5364619"/>
              <a:gd name="connsiteY0" fmla="*/ 635701 h 11049700"/>
              <a:gd name="connsiteX1" fmla="*/ 0 w 5364619"/>
              <a:gd name="connsiteY1" fmla="*/ 701 h 11049700"/>
              <a:gd name="connsiteX2" fmla="*/ 5364619 w 5364619"/>
              <a:gd name="connsiteY2" fmla="*/ 5518851 h 11049700"/>
              <a:gd name="connsiteX3" fmla="*/ 0 w 5364619"/>
              <a:gd name="connsiteY3" fmla="*/ 11037001 h 11049700"/>
              <a:gd name="connsiteX4" fmla="*/ 45581 w 5364619"/>
              <a:gd name="connsiteY4" fmla="*/ 11049700 h 11049700"/>
              <a:gd name="connsiteX5" fmla="*/ 7481 w 5364619"/>
              <a:gd name="connsiteY5" fmla="*/ 635701 h 11049700"/>
              <a:gd name="connsiteX0" fmla="*/ 7481 w 5364619"/>
              <a:gd name="connsiteY0" fmla="*/ 639564 h 11053563"/>
              <a:gd name="connsiteX1" fmla="*/ 0 w 5364619"/>
              <a:gd name="connsiteY1" fmla="*/ 4564 h 11053563"/>
              <a:gd name="connsiteX2" fmla="*/ 5364619 w 5364619"/>
              <a:gd name="connsiteY2" fmla="*/ 5522714 h 11053563"/>
              <a:gd name="connsiteX3" fmla="*/ 0 w 5364619"/>
              <a:gd name="connsiteY3" fmla="*/ 11040864 h 11053563"/>
              <a:gd name="connsiteX4" fmla="*/ 45581 w 5364619"/>
              <a:gd name="connsiteY4" fmla="*/ 11053563 h 11053563"/>
              <a:gd name="connsiteX5" fmla="*/ 7481 w 5364619"/>
              <a:gd name="connsiteY5" fmla="*/ 639564 h 11053563"/>
              <a:gd name="connsiteX0" fmla="*/ 7481 w 5364619"/>
              <a:gd name="connsiteY0" fmla="*/ 639564 h 11040864"/>
              <a:gd name="connsiteX1" fmla="*/ 0 w 5364619"/>
              <a:gd name="connsiteY1" fmla="*/ 4564 h 11040864"/>
              <a:gd name="connsiteX2" fmla="*/ 5364619 w 5364619"/>
              <a:gd name="connsiteY2" fmla="*/ 5522714 h 11040864"/>
              <a:gd name="connsiteX3" fmla="*/ 0 w 5364619"/>
              <a:gd name="connsiteY3" fmla="*/ 11040864 h 11040864"/>
              <a:gd name="connsiteX4" fmla="*/ 20181 w 5364619"/>
              <a:gd name="connsiteY4" fmla="*/ 9097763 h 11040864"/>
              <a:gd name="connsiteX5" fmla="*/ 7481 w 5364619"/>
              <a:gd name="connsiteY5" fmla="*/ 639564 h 11040864"/>
              <a:gd name="connsiteX0" fmla="*/ 25767 w 5382905"/>
              <a:gd name="connsiteY0" fmla="*/ 639564 h 11040864"/>
              <a:gd name="connsiteX1" fmla="*/ 18286 w 5382905"/>
              <a:gd name="connsiteY1" fmla="*/ 4564 h 11040864"/>
              <a:gd name="connsiteX2" fmla="*/ 5382905 w 5382905"/>
              <a:gd name="connsiteY2" fmla="*/ 5522714 h 11040864"/>
              <a:gd name="connsiteX3" fmla="*/ 18286 w 5382905"/>
              <a:gd name="connsiteY3" fmla="*/ 11040864 h 11040864"/>
              <a:gd name="connsiteX4" fmla="*/ 367 w 5382905"/>
              <a:gd name="connsiteY4" fmla="*/ 9275563 h 11040864"/>
              <a:gd name="connsiteX5" fmla="*/ 25767 w 5382905"/>
              <a:gd name="connsiteY5" fmla="*/ 639564 h 110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2905" h="11040864">
                <a:moveTo>
                  <a:pt x="25767" y="639564"/>
                </a:moveTo>
                <a:cubicBezTo>
                  <a:pt x="23273" y="42664"/>
                  <a:pt x="20780" y="-20836"/>
                  <a:pt x="18286" y="4564"/>
                </a:cubicBezTo>
                <a:cubicBezTo>
                  <a:pt x="2981083" y="4564"/>
                  <a:pt x="5382905" y="2475124"/>
                  <a:pt x="5382905" y="5522714"/>
                </a:cubicBezTo>
                <a:cubicBezTo>
                  <a:pt x="5382905" y="8570304"/>
                  <a:pt x="2981083" y="11040864"/>
                  <a:pt x="18286" y="11040864"/>
                </a:cubicBezTo>
                <a:lnTo>
                  <a:pt x="367" y="9275563"/>
                </a:lnTo>
                <a:cubicBezTo>
                  <a:pt x="-3866" y="6456163"/>
                  <a:pt x="30000" y="3458964"/>
                  <a:pt x="25767" y="639564"/>
                </a:cubicBezTo>
                <a:close/>
              </a:path>
            </a:pathLst>
          </a:custGeom>
          <a:solidFill>
            <a:schemeClr val="tx2"/>
          </a:solidFill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12229123" y="1867929"/>
            <a:ext cx="6301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7"/>
          <p:cNvSpPr>
            <a:spLocks noGrp="1"/>
          </p:cNvSpPr>
          <p:nvPr>
            <p:ph sz="quarter" idx="23" hasCustomPrompt="1"/>
          </p:nvPr>
        </p:nvSpPr>
        <p:spPr>
          <a:xfrm>
            <a:off x="5955520" y="463929"/>
            <a:ext cx="2808000" cy="280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24" hasCustomPrompt="1"/>
          </p:nvPr>
        </p:nvSpPr>
        <p:spPr>
          <a:xfrm>
            <a:off x="9415520" y="463929"/>
            <a:ext cx="2808000" cy="2808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25" hasCustomPrompt="1"/>
          </p:nvPr>
        </p:nvSpPr>
        <p:spPr>
          <a:xfrm>
            <a:off x="12875520" y="463929"/>
            <a:ext cx="2808000" cy="280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8774620" y="4895619"/>
            <a:ext cx="630100" cy="3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 userDrawn="1"/>
        </p:nvCxnSpPr>
        <p:spPr>
          <a:xfrm>
            <a:off x="12229123" y="4895769"/>
            <a:ext cx="6301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5955520" y="3491769"/>
            <a:ext cx="2808000" cy="2808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9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12875520" y="3491769"/>
            <a:ext cx="2808000" cy="280800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cxnSp>
        <p:nvCxnSpPr>
          <p:cNvPr id="20" name="Connecteur droit 19"/>
          <p:cNvCxnSpPr/>
          <p:nvPr userDrawn="1"/>
        </p:nvCxnSpPr>
        <p:spPr>
          <a:xfrm>
            <a:off x="8774620" y="7923159"/>
            <a:ext cx="630100" cy="3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 userDrawn="1"/>
        </p:nvCxnSpPr>
        <p:spPr>
          <a:xfrm>
            <a:off x="12229123" y="7923309"/>
            <a:ext cx="6301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contenu 7"/>
          <p:cNvSpPr>
            <a:spLocks noGrp="1"/>
          </p:cNvSpPr>
          <p:nvPr>
            <p:ph sz="quarter" idx="29" hasCustomPrompt="1"/>
          </p:nvPr>
        </p:nvSpPr>
        <p:spPr>
          <a:xfrm>
            <a:off x="5955520" y="6519309"/>
            <a:ext cx="2808000" cy="280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3" name="Espace réservé du contenu 7"/>
          <p:cNvSpPr>
            <a:spLocks noGrp="1"/>
          </p:cNvSpPr>
          <p:nvPr>
            <p:ph sz="quarter" idx="30" hasCustomPrompt="1"/>
          </p:nvPr>
        </p:nvSpPr>
        <p:spPr>
          <a:xfrm>
            <a:off x="9415520" y="6519309"/>
            <a:ext cx="2808000" cy="2808000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4" name="Espace réservé du contenu 7"/>
          <p:cNvSpPr>
            <a:spLocks noGrp="1"/>
          </p:cNvSpPr>
          <p:nvPr>
            <p:ph sz="quarter" idx="31" hasCustomPrompt="1"/>
          </p:nvPr>
        </p:nvSpPr>
        <p:spPr>
          <a:xfrm>
            <a:off x="12875520" y="6519309"/>
            <a:ext cx="2808000" cy="280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5" name="Espace réservé du contenu 7"/>
          <p:cNvSpPr>
            <a:spLocks noGrp="1"/>
          </p:cNvSpPr>
          <p:nvPr>
            <p:ph sz="quarter" idx="32" hasCustomPrompt="1"/>
          </p:nvPr>
        </p:nvSpPr>
        <p:spPr>
          <a:xfrm>
            <a:off x="9415520" y="3491468"/>
            <a:ext cx="2808000" cy="280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27472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 userDrawn="1"/>
        </p:nvSpPr>
        <p:spPr>
          <a:xfrm>
            <a:off x="-148035" y="7111808"/>
            <a:ext cx="17636332" cy="2641792"/>
          </a:xfrm>
          <a:custGeom>
            <a:avLst/>
            <a:gdLst/>
            <a:ahLst/>
            <a:cxnLst/>
            <a:rect l="l" t="t" r="r" b="b"/>
            <a:pathLst>
              <a:path w="13004800" h="2413634">
                <a:moveTo>
                  <a:pt x="6494240" y="0"/>
                </a:moveTo>
                <a:lnTo>
                  <a:pt x="6394443" y="244"/>
                </a:lnTo>
                <a:lnTo>
                  <a:pt x="6295176" y="977"/>
                </a:lnTo>
                <a:lnTo>
                  <a:pt x="6196436" y="2197"/>
                </a:lnTo>
                <a:lnTo>
                  <a:pt x="6098225" y="3901"/>
                </a:lnTo>
                <a:lnTo>
                  <a:pt x="6000541" y="6088"/>
                </a:lnTo>
                <a:lnTo>
                  <a:pt x="5903385" y="8756"/>
                </a:lnTo>
                <a:lnTo>
                  <a:pt x="5806756" y="11903"/>
                </a:lnTo>
                <a:lnTo>
                  <a:pt x="5710655" y="15526"/>
                </a:lnTo>
                <a:lnTo>
                  <a:pt x="5615079" y="19625"/>
                </a:lnTo>
                <a:lnTo>
                  <a:pt x="5520030" y="24198"/>
                </a:lnTo>
                <a:lnTo>
                  <a:pt x="5425508" y="29241"/>
                </a:lnTo>
                <a:lnTo>
                  <a:pt x="5238039" y="40735"/>
                </a:lnTo>
                <a:lnTo>
                  <a:pt x="4960775" y="61466"/>
                </a:lnTo>
                <a:lnTo>
                  <a:pt x="4688230" y="86337"/>
                </a:lnTo>
                <a:lnTo>
                  <a:pt x="4420396" y="115300"/>
                </a:lnTo>
                <a:lnTo>
                  <a:pt x="4157266" y="148302"/>
                </a:lnTo>
                <a:lnTo>
                  <a:pt x="3898833" y="185294"/>
                </a:lnTo>
                <a:lnTo>
                  <a:pt x="3645087" y="226224"/>
                </a:lnTo>
                <a:lnTo>
                  <a:pt x="3396022" y="271042"/>
                </a:lnTo>
                <a:lnTo>
                  <a:pt x="3151630" y="319698"/>
                </a:lnTo>
                <a:lnTo>
                  <a:pt x="2911904" y="372139"/>
                </a:lnTo>
                <a:lnTo>
                  <a:pt x="2754674" y="409179"/>
                </a:lnTo>
                <a:lnTo>
                  <a:pt x="2599511" y="447864"/>
                </a:lnTo>
                <a:lnTo>
                  <a:pt x="2446414" y="488179"/>
                </a:lnTo>
                <a:lnTo>
                  <a:pt x="2295380" y="530110"/>
                </a:lnTo>
                <a:lnTo>
                  <a:pt x="2146407" y="573640"/>
                </a:lnTo>
                <a:lnTo>
                  <a:pt x="1999493" y="618756"/>
                </a:lnTo>
                <a:lnTo>
                  <a:pt x="1854634" y="665442"/>
                </a:lnTo>
                <a:lnTo>
                  <a:pt x="1711830" y="713683"/>
                </a:lnTo>
                <a:lnTo>
                  <a:pt x="1571077" y="763464"/>
                </a:lnTo>
                <a:lnTo>
                  <a:pt x="1432373" y="814770"/>
                </a:lnTo>
                <a:lnTo>
                  <a:pt x="1295717" y="867587"/>
                </a:lnTo>
                <a:lnTo>
                  <a:pt x="1161105" y="921898"/>
                </a:lnTo>
                <a:lnTo>
                  <a:pt x="1028536" y="977689"/>
                </a:lnTo>
                <a:lnTo>
                  <a:pt x="898006" y="1034945"/>
                </a:lnTo>
                <a:lnTo>
                  <a:pt x="769515" y="1093651"/>
                </a:lnTo>
                <a:lnTo>
                  <a:pt x="643059" y="1153792"/>
                </a:lnTo>
                <a:lnTo>
                  <a:pt x="518637" y="1215353"/>
                </a:lnTo>
                <a:lnTo>
                  <a:pt x="396246" y="1278318"/>
                </a:lnTo>
                <a:lnTo>
                  <a:pt x="335811" y="1310323"/>
                </a:lnTo>
                <a:lnTo>
                  <a:pt x="275883" y="1342673"/>
                </a:lnTo>
                <a:lnTo>
                  <a:pt x="216462" y="1375368"/>
                </a:lnTo>
                <a:lnTo>
                  <a:pt x="157547" y="1408403"/>
                </a:lnTo>
                <a:lnTo>
                  <a:pt x="99138" y="1441779"/>
                </a:lnTo>
                <a:lnTo>
                  <a:pt x="41235" y="1475493"/>
                </a:lnTo>
                <a:lnTo>
                  <a:pt x="0" y="1499955"/>
                </a:lnTo>
                <a:lnTo>
                  <a:pt x="0" y="2413444"/>
                </a:lnTo>
                <a:lnTo>
                  <a:pt x="13004800" y="2413444"/>
                </a:lnTo>
                <a:lnTo>
                  <a:pt x="13004800" y="1509638"/>
                </a:lnTo>
                <a:lnTo>
                  <a:pt x="12947245" y="1475493"/>
                </a:lnTo>
                <a:lnTo>
                  <a:pt x="12889342" y="1441779"/>
                </a:lnTo>
                <a:lnTo>
                  <a:pt x="12830933" y="1408403"/>
                </a:lnTo>
                <a:lnTo>
                  <a:pt x="12772018" y="1375368"/>
                </a:lnTo>
                <a:lnTo>
                  <a:pt x="12712597" y="1342673"/>
                </a:lnTo>
                <a:lnTo>
                  <a:pt x="12652669" y="1310323"/>
                </a:lnTo>
                <a:lnTo>
                  <a:pt x="12592234" y="1278318"/>
                </a:lnTo>
                <a:lnTo>
                  <a:pt x="12469843" y="1215353"/>
                </a:lnTo>
                <a:lnTo>
                  <a:pt x="12345420" y="1153792"/>
                </a:lnTo>
                <a:lnTo>
                  <a:pt x="12218965" y="1093651"/>
                </a:lnTo>
                <a:lnTo>
                  <a:pt x="12090473" y="1034945"/>
                </a:lnTo>
                <a:lnTo>
                  <a:pt x="11959944" y="977689"/>
                </a:lnTo>
                <a:lnTo>
                  <a:pt x="11827375" y="921898"/>
                </a:lnTo>
                <a:lnTo>
                  <a:pt x="11692763" y="867587"/>
                </a:lnTo>
                <a:lnTo>
                  <a:pt x="11556107" y="814770"/>
                </a:lnTo>
                <a:lnTo>
                  <a:pt x="11417403" y="763464"/>
                </a:lnTo>
                <a:lnTo>
                  <a:pt x="11276650" y="713683"/>
                </a:lnTo>
                <a:lnTo>
                  <a:pt x="11133846" y="665442"/>
                </a:lnTo>
                <a:lnTo>
                  <a:pt x="10988987" y="618756"/>
                </a:lnTo>
                <a:lnTo>
                  <a:pt x="10842073" y="573640"/>
                </a:lnTo>
                <a:lnTo>
                  <a:pt x="10693099" y="530110"/>
                </a:lnTo>
                <a:lnTo>
                  <a:pt x="10542066" y="488179"/>
                </a:lnTo>
                <a:lnTo>
                  <a:pt x="10388969" y="447864"/>
                </a:lnTo>
                <a:lnTo>
                  <a:pt x="10233806" y="409179"/>
                </a:lnTo>
                <a:lnTo>
                  <a:pt x="10076576" y="372139"/>
                </a:lnTo>
                <a:lnTo>
                  <a:pt x="9836849" y="319698"/>
                </a:lnTo>
                <a:lnTo>
                  <a:pt x="9592457" y="271042"/>
                </a:lnTo>
                <a:lnTo>
                  <a:pt x="9343393" y="226224"/>
                </a:lnTo>
                <a:lnTo>
                  <a:pt x="9089647" y="185294"/>
                </a:lnTo>
                <a:lnTo>
                  <a:pt x="8831213" y="148302"/>
                </a:lnTo>
                <a:lnTo>
                  <a:pt x="8568084" y="115300"/>
                </a:lnTo>
                <a:lnTo>
                  <a:pt x="8300250" y="86337"/>
                </a:lnTo>
                <a:lnTo>
                  <a:pt x="8027705" y="61466"/>
                </a:lnTo>
                <a:lnTo>
                  <a:pt x="7750441" y="40735"/>
                </a:lnTo>
                <a:lnTo>
                  <a:pt x="7468449" y="24198"/>
                </a:lnTo>
                <a:lnTo>
                  <a:pt x="7181723" y="11903"/>
                </a:lnTo>
                <a:lnTo>
                  <a:pt x="6890255" y="3901"/>
                </a:lnTo>
                <a:lnTo>
                  <a:pt x="6494240" y="0"/>
                </a:lnTo>
                <a:close/>
              </a:path>
            </a:pathLst>
          </a:custGeom>
          <a:solidFill>
            <a:srgbClr val="E7ECF4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231" y="7649330"/>
            <a:ext cx="3109800" cy="1947304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514431" y="9231868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www.latmos.ipsl.fr</a:t>
            </a:r>
          </a:p>
        </p:txBody>
      </p:sp>
      <p:sp>
        <p:nvSpPr>
          <p:cNvPr id="6" name="Espace réservé du texte 32"/>
          <p:cNvSpPr>
            <a:spLocks noGrp="1"/>
          </p:cNvSpPr>
          <p:nvPr>
            <p:ph type="body" sz="quarter" idx="11" hasCustomPrompt="1"/>
          </p:nvPr>
        </p:nvSpPr>
        <p:spPr>
          <a:xfrm>
            <a:off x="1431131" y="2933700"/>
            <a:ext cx="14478000" cy="38862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200" b="1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grpSp>
        <p:nvGrpSpPr>
          <p:cNvPr id="17" name="Groupe 16"/>
          <p:cNvGrpSpPr/>
          <p:nvPr userDrawn="1"/>
        </p:nvGrpSpPr>
        <p:grpSpPr>
          <a:xfrm>
            <a:off x="14689931" y="485926"/>
            <a:ext cx="2184811" cy="1952474"/>
            <a:chOff x="12708731" y="181126"/>
            <a:chExt cx="2184811" cy="1952474"/>
          </a:xfrm>
        </p:grpSpPr>
        <p:sp>
          <p:nvSpPr>
            <p:cNvPr id="18" name="object 6"/>
            <p:cNvSpPr/>
            <p:nvPr userDrawn="1"/>
          </p:nvSpPr>
          <p:spPr>
            <a:xfrm>
              <a:off x="12708731" y="1584137"/>
              <a:ext cx="1363577" cy="549463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  <p:pic>
          <p:nvPicPr>
            <p:cNvPr id="19" name="Image 18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08931" y="1636894"/>
              <a:ext cx="584611" cy="48025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8731" y="181126"/>
              <a:ext cx="2184811" cy="1003229"/>
            </a:xfrm>
            <a:prstGeom prst="rect">
              <a:avLst/>
            </a:prstGeom>
          </p:spPr>
        </p:pic>
      </p:grpSp>
      <p:grpSp>
        <p:nvGrpSpPr>
          <p:cNvPr id="21" name="Groupe 20"/>
          <p:cNvGrpSpPr/>
          <p:nvPr userDrawn="1"/>
        </p:nvGrpSpPr>
        <p:grpSpPr>
          <a:xfrm>
            <a:off x="440531" y="485926"/>
            <a:ext cx="2438400" cy="1800074"/>
            <a:chOff x="2269331" y="181126"/>
            <a:chExt cx="2438400" cy="1800074"/>
          </a:xfrm>
        </p:grpSpPr>
        <p:sp>
          <p:nvSpPr>
            <p:cNvPr id="22" name="object 5"/>
            <p:cNvSpPr/>
            <p:nvPr userDrawn="1"/>
          </p:nvSpPr>
          <p:spPr>
            <a:xfrm>
              <a:off x="2269331" y="181126"/>
              <a:ext cx="762000" cy="720000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/>
            <p:cNvSpPr/>
            <p:nvPr userDrawn="1"/>
          </p:nvSpPr>
          <p:spPr>
            <a:xfrm>
              <a:off x="2269331" y="1261208"/>
              <a:ext cx="1428163" cy="719992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8908" y="269843"/>
              <a:ext cx="1458823" cy="54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452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 -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 userDrawn="1"/>
        </p:nvSpPr>
        <p:spPr>
          <a:xfrm>
            <a:off x="-148035" y="7111808"/>
            <a:ext cx="17636332" cy="2641792"/>
          </a:xfrm>
          <a:custGeom>
            <a:avLst/>
            <a:gdLst/>
            <a:ahLst/>
            <a:cxnLst/>
            <a:rect l="l" t="t" r="r" b="b"/>
            <a:pathLst>
              <a:path w="13004800" h="2413634">
                <a:moveTo>
                  <a:pt x="6494240" y="0"/>
                </a:moveTo>
                <a:lnTo>
                  <a:pt x="6394443" y="244"/>
                </a:lnTo>
                <a:lnTo>
                  <a:pt x="6295176" y="977"/>
                </a:lnTo>
                <a:lnTo>
                  <a:pt x="6196436" y="2197"/>
                </a:lnTo>
                <a:lnTo>
                  <a:pt x="6098225" y="3901"/>
                </a:lnTo>
                <a:lnTo>
                  <a:pt x="6000541" y="6088"/>
                </a:lnTo>
                <a:lnTo>
                  <a:pt x="5903385" y="8756"/>
                </a:lnTo>
                <a:lnTo>
                  <a:pt x="5806756" y="11903"/>
                </a:lnTo>
                <a:lnTo>
                  <a:pt x="5710655" y="15526"/>
                </a:lnTo>
                <a:lnTo>
                  <a:pt x="5615079" y="19625"/>
                </a:lnTo>
                <a:lnTo>
                  <a:pt x="5520030" y="24198"/>
                </a:lnTo>
                <a:lnTo>
                  <a:pt x="5425508" y="29241"/>
                </a:lnTo>
                <a:lnTo>
                  <a:pt x="5238039" y="40735"/>
                </a:lnTo>
                <a:lnTo>
                  <a:pt x="4960775" y="61466"/>
                </a:lnTo>
                <a:lnTo>
                  <a:pt x="4688230" y="86337"/>
                </a:lnTo>
                <a:lnTo>
                  <a:pt x="4420396" y="115300"/>
                </a:lnTo>
                <a:lnTo>
                  <a:pt x="4157266" y="148302"/>
                </a:lnTo>
                <a:lnTo>
                  <a:pt x="3898833" y="185294"/>
                </a:lnTo>
                <a:lnTo>
                  <a:pt x="3645087" y="226224"/>
                </a:lnTo>
                <a:lnTo>
                  <a:pt x="3396022" y="271042"/>
                </a:lnTo>
                <a:lnTo>
                  <a:pt x="3151630" y="319698"/>
                </a:lnTo>
                <a:lnTo>
                  <a:pt x="2911904" y="372139"/>
                </a:lnTo>
                <a:lnTo>
                  <a:pt x="2754674" y="409179"/>
                </a:lnTo>
                <a:lnTo>
                  <a:pt x="2599511" y="447864"/>
                </a:lnTo>
                <a:lnTo>
                  <a:pt x="2446414" y="488179"/>
                </a:lnTo>
                <a:lnTo>
                  <a:pt x="2295380" y="530110"/>
                </a:lnTo>
                <a:lnTo>
                  <a:pt x="2146407" y="573640"/>
                </a:lnTo>
                <a:lnTo>
                  <a:pt x="1999493" y="618756"/>
                </a:lnTo>
                <a:lnTo>
                  <a:pt x="1854634" y="665442"/>
                </a:lnTo>
                <a:lnTo>
                  <a:pt x="1711830" y="713683"/>
                </a:lnTo>
                <a:lnTo>
                  <a:pt x="1571077" y="763464"/>
                </a:lnTo>
                <a:lnTo>
                  <a:pt x="1432373" y="814770"/>
                </a:lnTo>
                <a:lnTo>
                  <a:pt x="1295717" y="867587"/>
                </a:lnTo>
                <a:lnTo>
                  <a:pt x="1161105" y="921898"/>
                </a:lnTo>
                <a:lnTo>
                  <a:pt x="1028536" y="977689"/>
                </a:lnTo>
                <a:lnTo>
                  <a:pt x="898006" y="1034945"/>
                </a:lnTo>
                <a:lnTo>
                  <a:pt x="769515" y="1093651"/>
                </a:lnTo>
                <a:lnTo>
                  <a:pt x="643059" y="1153792"/>
                </a:lnTo>
                <a:lnTo>
                  <a:pt x="518637" y="1215353"/>
                </a:lnTo>
                <a:lnTo>
                  <a:pt x="396246" y="1278318"/>
                </a:lnTo>
                <a:lnTo>
                  <a:pt x="335811" y="1310323"/>
                </a:lnTo>
                <a:lnTo>
                  <a:pt x="275883" y="1342673"/>
                </a:lnTo>
                <a:lnTo>
                  <a:pt x="216462" y="1375368"/>
                </a:lnTo>
                <a:lnTo>
                  <a:pt x="157547" y="1408403"/>
                </a:lnTo>
                <a:lnTo>
                  <a:pt x="99138" y="1441779"/>
                </a:lnTo>
                <a:lnTo>
                  <a:pt x="41235" y="1475493"/>
                </a:lnTo>
                <a:lnTo>
                  <a:pt x="0" y="1499955"/>
                </a:lnTo>
                <a:lnTo>
                  <a:pt x="0" y="2413444"/>
                </a:lnTo>
                <a:lnTo>
                  <a:pt x="13004800" y="2413444"/>
                </a:lnTo>
                <a:lnTo>
                  <a:pt x="13004800" y="1509638"/>
                </a:lnTo>
                <a:lnTo>
                  <a:pt x="12947245" y="1475493"/>
                </a:lnTo>
                <a:lnTo>
                  <a:pt x="12889342" y="1441779"/>
                </a:lnTo>
                <a:lnTo>
                  <a:pt x="12830933" y="1408403"/>
                </a:lnTo>
                <a:lnTo>
                  <a:pt x="12772018" y="1375368"/>
                </a:lnTo>
                <a:lnTo>
                  <a:pt x="12712597" y="1342673"/>
                </a:lnTo>
                <a:lnTo>
                  <a:pt x="12652669" y="1310323"/>
                </a:lnTo>
                <a:lnTo>
                  <a:pt x="12592234" y="1278318"/>
                </a:lnTo>
                <a:lnTo>
                  <a:pt x="12469843" y="1215353"/>
                </a:lnTo>
                <a:lnTo>
                  <a:pt x="12345420" y="1153792"/>
                </a:lnTo>
                <a:lnTo>
                  <a:pt x="12218965" y="1093651"/>
                </a:lnTo>
                <a:lnTo>
                  <a:pt x="12090473" y="1034945"/>
                </a:lnTo>
                <a:lnTo>
                  <a:pt x="11959944" y="977689"/>
                </a:lnTo>
                <a:lnTo>
                  <a:pt x="11827375" y="921898"/>
                </a:lnTo>
                <a:lnTo>
                  <a:pt x="11692763" y="867587"/>
                </a:lnTo>
                <a:lnTo>
                  <a:pt x="11556107" y="814770"/>
                </a:lnTo>
                <a:lnTo>
                  <a:pt x="11417403" y="763464"/>
                </a:lnTo>
                <a:lnTo>
                  <a:pt x="11276650" y="713683"/>
                </a:lnTo>
                <a:lnTo>
                  <a:pt x="11133846" y="665442"/>
                </a:lnTo>
                <a:lnTo>
                  <a:pt x="10988987" y="618756"/>
                </a:lnTo>
                <a:lnTo>
                  <a:pt x="10842073" y="573640"/>
                </a:lnTo>
                <a:lnTo>
                  <a:pt x="10693099" y="530110"/>
                </a:lnTo>
                <a:lnTo>
                  <a:pt x="10542066" y="488179"/>
                </a:lnTo>
                <a:lnTo>
                  <a:pt x="10388969" y="447864"/>
                </a:lnTo>
                <a:lnTo>
                  <a:pt x="10233806" y="409179"/>
                </a:lnTo>
                <a:lnTo>
                  <a:pt x="10076576" y="372139"/>
                </a:lnTo>
                <a:lnTo>
                  <a:pt x="9836849" y="319698"/>
                </a:lnTo>
                <a:lnTo>
                  <a:pt x="9592457" y="271042"/>
                </a:lnTo>
                <a:lnTo>
                  <a:pt x="9343393" y="226224"/>
                </a:lnTo>
                <a:lnTo>
                  <a:pt x="9089647" y="185294"/>
                </a:lnTo>
                <a:lnTo>
                  <a:pt x="8831213" y="148302"/>
                </a:lnTo>
                <a:lnTo>
                  <a:pt x="8568084" y="115300"/>
                </a:lnTo>
                <a:lnTo>
                  <a:pt x="8300250" y="86337"/>
                </a:lnTo>
                <a:lnTo>
                  <a:pt x="8027705" y="61466"/>
                </a:lnTo>
                <a:lnTo>
                  <a:pt x="7750441" y="40735"/>
                </a:lnTo>
                <a:lnTo>
                  <a:pt x="7468449" y="24198"/>
                </a:lnTo>
                <a:lnTo>
                  <a:pt x="7181723" y="11903"/>
                </a:lnTo>
                <a:lnTo>
                  <a:pt x="6890255" y="3901"/>
                </a:lnTo>
                <a:lnTo>
                  <a:pt x="6494240" y="0"/>
                </a:lnTo>
                <a:close/>
              </a:path>
            </a:pathLst>
          </a:custGeom>
          <a:solidFill>
            <a:srgbClr val="E7ECF4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231" y="7649330"/>
            <a:ext cx="3109800" cy="1947304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514431" y="9231868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www.latmos.ipsl.fr</a:t>
            </a:r>
          </a:p>
        </p:txBody>
      </p:sp>
      <p:sp>
        <p:nvSpPr>
          <p:cNvPr id="6" name="Espace réservé du texte 32"/>
          <p:cNvSpPr>
            <a:spLocks noGrp="1"/>
          </p:cNvSpPr>
          <p:nvPr>
            <p:ph type="body" sz="quarter" idx="11" hasCustomPrompt="1"/>
          </p:nvPr>
        </p:nvSpPr>
        <p:spPr>
          <a:xfrm>
            <a:off x="1431131" y="2933700"/>
            <a:ext cx="14478000" cy="38862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200" b="1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59587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8859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2213" y="2597150"/>
            <a:ext cx="149558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92213" y="9040813"/>
            <a:ext cx="1915317" cy="519112"/>
          </a:xfrm>
          <a:prstGeom prst="rect">
            <a:avLst/>
          </a:prstGeom>
        </p:spPr>
        <p:txBody>
          <a:bodyPr/>
          <a:lstStyle/>
          <a:p>
            <a:fld id="{31F4DD04-7FA2-954C-8C54-F0DE307EA0F4}" type="datetime1">
              <a:rPr lang="fr-FR" smtClean="0"/>
              <a:t>01/07/2023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232731" y="9040813"/>
            <a:ext cx="1915319" cy="519112"/>
          </a:xfrm>
          <a:prstGeom prst="rect">
            <a:avLst/>
          </a:prstGeom>
        </p:spPr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7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88595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192213" y="9040813"/>
            <a:ext cx="1915317" cy="519112"/>
          </a:xfrm>
          <a:prstGeom prst="rect">
            <a:avLst/>
          </a:prstGeom>
        </p:spPr>
        <p:txBody>
          <a:bodyPr/>
          <a:lstStyle/>
          <a:p>
            <a:fld id="{592CB2E1-C3AD-2D4B-8905-9286EB666C64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4232731" y="9040813"/>
            <a:ext cx="1915319" cy="519112"/>
          </a:xfrm>
          <a:prstGeom prst="rect">
            <a:avLst/>
          </a:prstGeom>
        </p:spPr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58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2790-CE58-714F-9DA7-DA0E4FABFCFB}" type="datetime1">
              <a:rPr lang="fr-FR" smtClean="0"/>
              <a:t>01/07/2023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fr-FR" sz="1600" b="1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C6D1AB73-2785-4F21-AC41-9BEEFFE137E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587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92213" y="2597150"/>
            <a:ext cx="7400925" cy="6188075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45538" y="2597150"/>
            <a:ext cx="7402512" cy="6188075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29B4E-56BE-554A-8F4E-D0DB733D34CD}" type="datetime1">
              <a:rPr lang="fr-FR" smtClean="0"/>
              <a:t>01/07/2023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AB73-2785-4F21-AC41-9BEEFFE137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51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43000" sy="43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8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3" r:id="rId2"/>
    <p:sldLayoutId id="2147483712" r:id="rId3"/>
    <p:sldLayoutId id="2147483724" r:id="rId4"/>
    <p:sldLayoutId id="2147483725" r:id="rId5"/>
    <p:sldLayoutId id="2147483754" r:id="rId6"/>
    <p:sldLayoutId id="21474837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8859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2213" y="2597150"/>
            <a:ext cx="14955837" cy="618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4" y="9040813"/>
            <a:ext cx="192266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3"/>
                </a:solidFill>
              </a:defRPr>
            </a:lvl1pPr>
          </a:lstStyle>
          <a:p>
            <a:fld id="{1C405E68-2A58-744D-9A22-082E84EC1FB2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232731" y="9040813"/>
            <a:ext cx="19153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accent1"/>
                </a:solidFill>
                <a:latin typeface="+mj-lt"/>
              </a:defRPr>
            </a:lvl1pPr>
          </a:lstStyle>
          <a:p>
            <a:fld id="{C6D1AB73-2785-4F21-AC41-9BEEFFE137EA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16518731" y="9021304"/>
            <a:ext cx="567669" cy="539175"/>
            <a:chOff x="15832931" y="8457456"/>
            <a:chExt cx="567669" cy="539175"/>
          </a:xfrm>
        </p:grpSpPr>
        <p:sp>
          <p:nvSpPr>
            <p:cNvPr id="15" name="object 5"/>
            <p:cNvSpPr/>
            <p:nvPr userDrawn="1"/>
          </p:nvSpPr>
          <p:spPr>
            <a:xfrm>
              <a:off x="16002066" y="8714736"/>
              <a:ext cx="183248" cy="214045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/>
            <p:cNvSpPr/>
            <p:nvPr userDrawn="1"/>
          </p:nvSpPr>
          <p:spPr>
            <a:xfrm>
              <a:off x="15832931" y="8595946"/>
              <a:ext cx="409575" cy="400685"/>
            </a:xfrm>
            <a:custGeom>
              <a:avLst/>
              <a:gdLst/>
              <a:ahLst/>
              <a:cxnLst/>
              <a:rect l="l" t="t" r="r" b="b"/>
              <a:pathLst>
                <a:path w="409575" h="400684">
                  <a:moveTo>
                    <a:pt x="198881" y="25819"/>
                  </a:moveTo>
                  <a:lnTo>
                    <a:pt x="150358" y="33644"/>
                  </a:lnTo>
                  <a:lnTo>
                    <a:pt x="108216" y="55434"/>
                  </a:lnTo>
                  <a:lnTo>
                    <a:pt x="74984" y="88663"/>
                  </a:lnTo>
                  <a:lnTo>
                    <a:pt x="53190" y="130801"/>
                  </a:lnTo>
                  <a:lnTo>
                    <a:pt x="45364" y="179323"/>
                  </a:lnTo>
                  <a:lnTo>
                    <a:pt x="46736" y="199888"/>
                  </a:lnTo>
                  <a:lnTo>
                    <a:pt x="50731" y="219617"/>
                  </a:lnTo>
                  <a:lnTo>
                    <a:pt x="57167" y="238342"/>
                  </a:lnTo>
                  <a:lnTo>
                    <a:pt x="65861" y="255892"/>
                  </a:lnTo>
                  <a:lnTo>
                    <a:pt x="40167" y="287043"/>
                  </a:lnTo>
                  <a:lnTo>
                    <a:pt x="13871" y="330314"/>
                  </a:lnTo>
                  <a:lnTo>
                    <a:pt x="0" y="372013"/>
                  </a:lnTo>
                  <a:lnTo>
                    <a:pt x="11582" y="398449"/>
                  </a:lnTo>
                  <a:lnTo>
                    <a:pt x="35511" y="400422"/>
                  </a:lnTo>
                  <a:lnTo>
                    <a:pt x="65879" y="387888"/>
                  </a:lnTo>
                  <a:lnTo>
                    <a:pt x="101233" y="363322"/>
                  </a:lnTo>
                  <a:lnTo>
                    <a:pt x="111006" y="354745"/>
                  </a:lnTo>
                  <a:lnTo>
                    <a:pt x="54136" y="354745"/>
                  </a:lnTo>
                  <a:lnTo>
                    <a:pt x="40779" y="353644"/>
                  </a:lnTo>
                  <a:lnTo>
                    <a:pt x="34377" y="335857"/>
                  </a:lnTo>
                  <a:lnTo>
                    <a:pt x="44217" y="308522"/>
                  </a:lnTo>
                  <a:lnTo>
                    <a:pt x="59863" y="281333"/>
                  </a:lnTo>
                  <a:lnTo>
                    <a:pt x="70878" y="263982"/>
                  </a:lnTo>
                  <a:lnTo>
                    <a:pt x="202872" y="263982"/>
                  </a:lnTo>
                  <a:lnTo>
                    <a:pt x="222677" y="242162"/>
                  </a:lnTo>
                  <a:lnTo>
                    <a:pt x="263441" y="194199"/>
                  </a:lnTo>
                  <a:lnTo>
                    <a:pt x="301925" y="146570"/>
                  </a:lnTo>
                  <a:lnTo>
                    <a:pt x="336675" y="101748"/>
                  </a:lnTo>
                  <a:lnTo>
                    <a:pt x="342151" y="94424"/>
                  </a:lnTo>
                  <a:lnTo>
                    <a:pt x="326732" y="94424"/>
                  </a:lnTo>
                  <a:lnTo>
                    <a:pt x="302657" y="66265"/>
                  </a:lnTo>
                  <a:lnTo>
                    <a:pt x="272508" y="44619"/>
                  </a:lnTo>
                  <a:lnTo>
                    <a:pt x="237508" y="30725"/>
                  </a:lnTo>
                  <a:lnTo>
                    <a:pt x="198881" y="25819"/>
                  </a:lnTo>
                  <a:close/>
                </a:path>
                <a:path w="409575" h="400684">
                  <a:moveTo>
                    <a:pt x="202872" y="263982"/>
                  </a:moveTo>
                  <a:lnTo>
                    <a:pt x="70878" y="263982"/>
                  </a:lnTo>
                  <a:lnTo>
                    <a:pt x="81316" y="277941"/>
                  </a:lnTo>
                  <a:lnTo>
                    <a:pt x="93231" y="290609"/>
                  </a:lnTo>
                  <a:lnTo>
                    <a:pt x="106502" y="301860"/>
                  </a:lnTo>
                  <a:lnTo>
                    <a:pt x="121005" y="311569"/>
                  </a:lnTo>
                  <a:lnTo>
                    <a:pt x="95046" y="332541"/>
                  </a:lnTo>
                  <a:lnTo>
                    <a:pt x="72491" y="347322"/>
                  </a:lnTo>
                  <a:lnTo>
                    <a:pt x="54136" y="354745"/>
                  </a:lnTo>
                  <a:lnTo>
                    <a:pt x="111006" y="354745"/>
                  </a:lnTo>
                  <a:lnTo>
                    <a:pt x="140119" y="329197"/>
                  </a:lnTo>
                  <a:lnTo>
                    <a:pt x="181085" y="287986"/>
                  </a:lnTo>
                  <a:lnTo>
                    <a:pt x="202872" y="263982"/>
                  </a:lnTo>
                  <a:close/>
                </a:path>
                <a:path w="409575" h="400684">
                  <a:moveTo>
                    <a:pt x="409269" y="0"/>
                  </a:moveTo>
                  <a:lnTo>
                    <a:pt x="403154" y="5683"/>
                  </a:lnTo>
                  <a:lnTo>
                    <a:pt x="386055" y="25223"/>
                  </a:lnTo>
                  <a:lnTo>
                    <a:pt x="326732" y="94424"/>
                  </a:lnTo>
                  <a:lnTo>
                    <a:pt x="342151" y="94424"/>
                  </a:lnTo>
                  <a:lnTo>
                    <a:pt x="366237" y="62207"/>
                  </a:lnTo>
                  <a:lnTo>
                    <a:pt x="389160" y="30420"/>
                  </a:lnTo>
                  <a:lnTo>
                    <a:pt x="403988" y="8859"/>
                  </a:lnTo>
                  <a:lnTo>
                    <a:pt x="409269" y="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/>
            <p:cNvSpPr/>
            <p:nvPr userDrawn="1"/>
          </p:nvSpPr>
          <p:spPr>
            <a:xfrm>
              <a:off x="16119805" y="8457456"/>
              <a:ext cx="280795" cy="232544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7533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8" r:id="rId3"/>
    <p:sldLayoutId id="2147483709" r:id="rId4"/>
    <p:sldLayoutId id="2147483710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1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8859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2213" y="2597150"/>
            <a:ext cx="14955837" cy="618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3" y="9040813"/>
            <a:ext cx="1915317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3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8220B011-467B-F548-B904-C17F3FF7810C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accent3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232731" y="9040813"/>
            <a:ext cx="19153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600" b="1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85992520-A7A6-457A-B94D-10F01609E0CA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16518731" y="9021304"/>
            <a:ext cx="567669" cy="539175"/>
            <a:chOff x="15832931" y="8457456"/>
            <a:chExt cx="567669" cy="539175"/>
          </a:xfrm>
        </p:grpSpPr>
        <p:sp>
          <p:nvSpPr>
            <p:cNvPr id="8" name="object 5"/>
            <p:cNvSpPr/>
            <p:nvPr userDrawn="1"/>
          </p:nvSpPr>
          <p:spPr>
            <a:xfrm>
              <a:off x="16002066" y="8714736"/>
              <a:ext cx="183248" cy="214045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/>
            <p:nvPr userDrawn="1"/>
          </p:nvSpPr>
          <p:spPr>
            <a:xfrm>
              <a:off x="15832931" y="8595946"/>
              <a:ext cx="409575" cy="400685"/>
            </a:xfrm>
            <a:custGeom>
              <a:avLst/>
              <a:gdLst/>
              <a:ahLst/>
              <a:cxnLst/>
              <a:rect l="l" t="t" r="r" b="b"/>
              <a:pathLst>
                <a:path w="409575" h="400684">
                  <a:moveTo>
                    <a:pt x="198881" y="25819"/>
                  </a:moveTo>
                  <a:lnTo>
                    <a:pt x="150358" y="33644"/>
                  </a:lnTo>
                  <a:lnTo>
                    <a:pt x="108216" y="55434"/>
                  </a:lnTo>
                  <a:lnTo>
                    <a:pt x="74984" y="88663"/>
                  </a:lnTo>
                  <a:lnTo>
                    <a:pt x="53190" y="130801"/>
                  </a:lnTo>
                  <a:lnTo>
                    <a:pt x="45364" y="179323"/>
                  </a:lnTo>
                  <a:lnTo>
                    <a:pt x="46736" y="199888"/>
                  </a:lnTo>
                  <a:lnTo>
                    <a:pt x="50731" y="219617"/>
                  </a:lnTo>
                  <a:lnTo>
                    <a:pt x="57167" y="238342"/>
                  </a:lnTo>
                  <a:lnTo>
                    <a:pt x="65861" y="255892"/>
                  </a:lnTo>
                  <a:lnTo>
                    <a:pt x="40167" y="287043"/>
                  </a:lnTo>
                  <a:lnTo>
                    <a:pt x="13871" y="330314"/>
                  </a:lnTo>
                  <a:lnTo>
                    <a:pt x="0" y="372013"/>
                  </a:lnTo>
                  <a:lnTo>
                    <a:pt x="11582" y="398449"/>
                  </a:lnTo>
                  <a:lnTo>
                    <a:pt x="35511" y="400422"/>
                  </a:lnTo>
                  <a:lnTo>
                    <a:pt x="65879" y="387888"/>
                  </a:lnTo>
                  <a:lnTo>
                    <a:pt x="101233" y="363322"/>
                  </a:lnTo>
                  <a:lnTo>
                    <a:pt x="111006" y="354745"/>
                  </a:lnTo>
                  <a:lnTo>
                    <a:pt x="54136" y="354745"/>
                  </a:lnTo>
                  <a:lnTo>
                    <a:pt x="40779" y="353644"/>
                  </a:lnTo>
                  <a:lnTo>
                    <a:pt x="34377" y="335857"/>
                  </a:lnTo>
                  <a:lnTo>
                    <a:pt x="44217" y="308522"/>
                  </a:lnTo>
                  <a:lnTo>
                    <a:pt x="59863" y="281333"/>
                  </a:lnTo>
                  <a:lnTo>
                    <a:pt x="70878" y="263982"/>
                  </a:lnTo>
                  <a:lnTo>
                    <a:pt x="202872" y="263982"/>
                  </a:lnTo>
                  <a:lnTo>
                    <a:pt x="222677" y="242162"/>
                  </a:lnTo>
                  <a:lnTo>
                    <a:pt x="263441" y="194199"/>
                  </a:lnTo>
                  <a:lnTo>
                    <a:pt x="301925" y="146570"/>
                  </a:lnTo>
                  <a:lnTo>
                    <a:pt x="336675" y="101748"/>
                  </a:lnTo>
                  <a:lnTo>
                    <a:pt x="342151" y="94424"/>
                  </a:lnTo>
                  <a:lnTo>
                    <a:pt x="326732" y="94424"/>
                  </a:lnTo>
                  <a:lnTo>
                    <a:pt x="302657" y="66265"/>
                  </a:lnTo>
                  <a:lnTo>
                    <a:pt x="272508" y="44619"/>
                  </a:lnTo>
                  <a:lnTo>
                    <a:pt x="237508" y="30725"/>
                  </a:lnTo>
                  <a:lnTo>
                    <a:pt x="198881" y="25819"/>
                  </a:lnTo>
                  <a:close/>
                </a:path>
                <a:path w="409575" h="400684">
                  <a:moveTo>
                    <a:pt x="202872" y="263982"/>
                  </a:moveTo>
                  <a:lnTo>
                    <a:pt x="70878" y="263982"/>
                  </a:lnTo>
                  <a:lnTo>
                    <a:pt x="81316" y="277941"/>
                  </a:lnTo>
                  <a:lnTo>
                    <a:pt x="93231" y="290609"/>
                  </a:lnTo>
                  <a:lnTo>
                    <a:pt x="106502" y="301860"/>
                  </a:lnTo>
                  <a:lnTo>
                    <a:pt x="121005" y="311569"/>
                  </a:lnTo>
                  <a:lnTo>
                    <a:pt x="95046" y="332541"/>
                  </a:lnTo>
                  <a:lnTo>
                    <a:pt x="72491" y="347322"/>
                  </a:lnTo>
                  <a:lnTo>
                    <a:pt x="54136" y="354745"/>
                  </a:lnTo>
                  <a:lnTo>
                    <a:pt x="111006" y="354745"/>
                  </a:lnTo>
                  <a:lnTo>
                    <a:pt x="140119" y="329197"/>
                  </a:lnTo>
                  <a:lnTo>
                    <a:pt x="181085" y="287986"/>
                  </a:lnTo>
                  <a:lnTo>
                    <a:pt x="202872" y="263982"/>
                  </a:lnTo>
                  <a:close/>
                </a:path>
                <a:path w="409575" h="400684">
                  <a:moveTo>
                    <a:pt x="409269" y="0"/>
                  </a:moveTo>
                  <a:lnTo>
                    <a:pt x="403154" y="5683"/>
                  </a:lnTo>
                  <a:lnTo>
                    <a:pt x="386055" y="25223"/>
                  </a:lnTo>
                  <a:lnTo>
                    <a:pt x="326732" y="94424"/>
                  </a:lnTo>
                  <a:lnTo>
                    <a:pt x="342151" y="94424"/>
                  </a:lnTo>
                  <a:lnTo>
                    <a:pt x="366237" y="62207"/>
                  </a:lnTo>
                  <a:lnTo>
                    <a:pt x="389160" y="30420"/>
                  </a:lnTo>
                  <a:lnTo>
                    <a:pt x="403988" y="8859"/>
                  </a:lnTo>
                  <a:lnTo>
                    <a:pt x="409269" y="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 userDrawn="1"/>
          </p:nvSpPr>
          <p:spPr>
            <a:xfrm>
              <a:off x="16119805" y="8457456"/>
              <a:ext cx="280795" cy="232544"/>
            </a:xfrm>
            <a:prstGeom prst="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9211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  <p:sldLayoutId id="2147483702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i="1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4" y="9040813"/>
            <a:ext cx="1915318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3"/>
                </a:solidFill>
              </a:defRPr>
            </a:lvl1pPr>
          </a:lstStyle>
          <a:p>
            <a:fld id="{AFEB9B90-6814-6641-94DF-1F5526784A73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232731" y="9040813"/>
            <a:ext cx="19153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600" b="1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E49C18FD-D384-473D-BCBB-012993A65453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16518731" y="9021304"/>
            <a:ext cx="567669" cy="539175"/>
            <a:chOff x="15832931" y="8457456"/>
            <a:chExt cx="567669" cy="539175"/>
          </a:xfrm>
        </p:grpSpPr>
        <p:sp>
          <p:nvSpPr>
            <p:cNvPr id="8" name="object 5"/>
            <p:cNvSpPr/>
            <p:nvPr userDrawn="1"/>
          </p:nvSpPr>
          <p:spPr>
            <a:xfrm>
              <a:off x="16002066" y="8714736"/>
              <a:ext cx="183248" cy="214045"/>
            </a:xfrm>
            <a:prstGeom prst="rect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/>
            <p:nvPr userDrawn="1"/>
          </p:nvSpPr>
          <p:spPr>
            <a:xfrm>
              <a:off x="15832931" y="8595946"/>
              <a:ext cx="409575" cy="400685"/>
            </a:xfrm>
            <a:custGeom>
              <a:avLst/>
              <a:gdLst/>
              <a:ahLst/>
              <a:cxnLst/>
              <a:rect l="l" t="t" r="r" b="b"/>
              <a:pathLst>
                <a:path w="409575" h="400684">
                  <a:moveTo>
                    <a:pt x="198881" y="25819"/>
                  </a:moveTo>
                  <a:lnTo>
                    <a:pt x="150358" y="33644"/>
                  </a:lnTo>
                  <a:lnTo>
                    <a:pt x="108216" y="55434"/>
                  </a:lnTo>
                  <a:lnTo>
                    <a:pt x="74984" y="88663"/>
                  </a:lnTo>
                  <a:lnTo>
                    <a:pt x="53190" y="130801"/>
                  </a:lnTo>
                  <a:lnTo>
                    <a:pt x="45364" y="179323"/>
                  </a:lnTo>
                  <a:lnTo>
                    <a:pt x="46736" y="199888"/>
                  </a:lnTo>
                  <a:lnTo>
                    <a:pt x="50731" y="219617"/>
                  </a:lnTo>
                  <a:lnTo>
                    <a:pt x="57167" y="238342"/>
                  </a:lnTo>
                  <a:lnTo>
                    <a:pt x="65861" y="255892"/>
                  </a:lnTo>
                  <a:lnTo>
                    <a:pt x="40167" y="287043"/>
                  </a:lnTo>
                  <a:lnTo>
                    <a:pt x="13871" y="330314"/>
                  </a:lnTo>
                  <a:lnTo>
                    <a:pt x="0" y="372013"/>
                  </a:lnTo>
                  <a:lnTo>
                    <a:pt x="11582" y="398449"/>
                  </a:lnTo>
                  <a:lnTo>
                    <a:pt x="35511" y="400422"/>
                  </a:lnTo>
                  <a:lnTo>
                    <a:pt x="65879" y="387888"/>
                  </a:lnTo>
                  <a:lnTo>
                    <a:pt x="101233" y="363322"/>
                  </a:lnTo>
                  <a:lnTo>
                    <a:pt x="111006" y="354745"/>
                  </a:lnTo>
                  <a:lnTo>
                    <a:pt x="54136" y="354745"/>
                  </a:lnTo>
                  <a:lnTo>
                    <a:pt x="40779" y="353644"/>
                  </a:lnTo>
                  <a:lnTo>
                    <a:pt x="34377" y="335857"/>
                  </a:lnTo>
                  <a:lnTo>
                    <a:pt x="44217" y="308522"/>
                  </a:lnTo>
                  <a:lnTo>
                    <a:pt x="59863" y="281333"/>
                  </a:lnTo>
                  <a:lnTo>
                    <a:pt x="70878" y="263982"/>
                  </a:lnTo>
                  <a:lnTo>
                    <a:pt x="202872" y="263982"/>
                  </a:lnTo>
                  <a:lnTo>
                    <a:pt x="222677" y="242162"/>
                  </a:lnTo>
                  <a:lnTo>
                    <a:pt x="263441" y="194199"/>
                  </a:lnTo>
                  <a:lnTo>
                    <a:pt x="301925" y="146570"/>
                  </a:lnTo>
                  <a:lnTo>
                    <a:pt x="336675" y="101748"/>
                  </a:lnTo>
                  <a:lnTo>
                    <a:pt x="342151" y="94424"/>
                  </a:lnTo>
                  <a:lnTo>
                    <a:pt x="326732" y="94424"/>
                  </a:lnTo>
                  <a:lnTo>
                    <a:pt x="302657" y="66265"/>
                  </a:lnTo>
                  <a:lnTo>
                    <a:pt x="272508" y="44619"/>
                  </a:lnTo>
                  <a:lnTo>
                    <a:pt x="237508" y="30725"/>
                  </a:lnTo>
                  <a:lnTo>
                    <a:pt x="198881" y="25819"/>
                  </a:lnTo>
                  <a:close/>
                </a:path>
                <a:path w="409575" h="400684">
                  <a:moveTo>
                    <a:pt x="202872" y="263982"/>
                  </a:moveTo>
                  <a:lnTo>
                    <a:pt x="70878" y="263982"/>
                  </a:lnTo>
                  <a:lnTo>
                    <a:pt x="81316" y="277941"/>
                  </a:lnTo>
                  <a:lnTo>
                    <a:pt x="93231" y="290609"/>
                  </a:lnTo>
                  <a:lnTo>
                    <a:pt x="106502" y="301860"/>
                  </a:lnTo>
                  <a:lnTo>
                    <a:pt x="121005" y="311569"/>
                  </a:lnTo>
                  <a:lnTo>
                    <a:pt x="95046" y="332541"/>
                  </a:lnTo>
                  <a:lnTo>
                    <a:pt x="72491" y="347322"/>
                  </a:lnTo>
                  <a:lnTo>
                    <a:pt x="54136" y="354745"/>
                  </a:lnTo>
                  <a:lnTo>
                    <a:pt x="111006" y="354745"/>
                  </a:lnTo>
                  <a:lnTo>
                    <a:pt x="140119" y="329197"/>
                  </a:lnTo>
                  <a:lnTo>
                    <a:pt x="181085" y="287986"/>
                  </a:lnTo>
                  <a:lnTo>
                    <a:pt x="202872" y="263982"/>
                  </a:lnTo>
                  <a:close/>
                </a:path>
                <a:path w="409575" h="400684">
                  <a:moveTo>
                    <a:pt x="409269" y="0"/>
                  </a:moveTo>
                  <a:lnTo>
                    <a:pt x="403154" y="5683"/>
                  </a:lnTo>
                  <a:lnTo>
                    <a:pt x="386055" y="25223"/>
                  </a:lnTo>
                  <a:lnTo>
                    <a:pt x="326732" y="94424"/>
                  </a:lnTo>
                  <a:lnTo>
                    <a:pt x="342151" y="94424"/>
                  </a:lnTo>
                  <a:lnTo>
                    <a:pt x="366237" y="62207"/>
                  </a:lnTo>
                  <a:lnTo>
                    <a:pt x="389160" y="30420"/>
                  </a:lnTo>
                  <a:lnTo>
                    <a:pt x="403988" y="8859"/>
                  </a:lnTo>
                  <a:lnTo>
                    <a:pt x="409269" y="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 userDrawn="1"/>
          </p:nvSpPr>
          <p:spPr>
            <a:xfrm>
              <a:off x="16119805" y="8457456"/>
              <a:ext cx="280795" cy="232544"/>
            </a:xfrm>
            <a:prstGeom prst="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1177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9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4" y="9040813"/>
            <a:ext cx="1915318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3"/>
                </a:solidFill>
              </a:defRPr>
            </a:lvl1pPr>
          </a:lstStyle>
          <a:p>
            <a:fld id="{88FDA128-52A8-6A41-9857-8835F80BC806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232731" y="9040813"/>
            <a:ext cx="19153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accent1"/>
                </a:solidFill>
                <a:latin typeface="+mj-lt"/>
              </a:defRPr>
            </a:lvl1pPr>
          </a:lstStyle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5" name="Groupe 14"/>
          <p:cNvGrpSpPr/>
          <p:nvPr userDrawn="1"/>
        </p:nvGrpSpPr>
        <p:grpSpPr>
          <a:xfrm>
            <a:off x="16518731" y="9021304"/>
            <a:ext cx="567669" cy="539175"/>
            <a:chOff x="15832931" y="8457456"/>
            <a:chExt cx="567669" cy="539175"/>
          </a:xfrm>
        </p:grpSpPr>
        <p:sp>
          <p:nvSpPr>
            <p:cNvPr id="16" name="object 5"/>
            <p:cNvSpPr/>
            <p:nvPr userDrawn="1"/>
          </p:nvSpPr>
          <p:spPr>
            <a:xfrm>
              <a:off x="16002066" y="8714736"/>
              <a:ext cx="183248" cy="214045"/>
            </a:xfrm>
            <a:prstGeom prst="rect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/>
            <p:cNvSpPr/>
            <p:nvPr userDrawn="1"/>
          </p:nvSpPr>
          <p:spPr>
            <a:xfrm>
              <a:off x="15832931" y="8595946"/>
              <a:ext cx="409575" cy="400685"/>
            </a:xfrm>
            <a:custGeom>
              <a:avLst/>
              <a:gdLst/>
              <a:ahLst/>
              <a:cxnLst/>
              <a:rect l="l" t="t" r="r" b="b"/>
              <a:pathLst>
                <a:path w="409575" h="400684">
                  <a:moveTo>
                    <a:pt x="198881" y="25819"/>
                  </a:moveTo>
                  <a:lnTo>
                    <a:pt x="150358" y="33644"/>
                  </a:lnTo>
                  <a:lnTo>
                    <a:pt x="108216" y="55434"/>
                  </a:lnTo>
                  <a:lnTo>
                    <a:pt x="74984" y="88663"/>
                  </a:lnTo>
                  <a:lnTo>
                    <a:pt x="53190" y="130801"/>
                  </a:lnTo>
                  <a:lnTo>
                    <a:pt x="45364" y="179323"/>
                  </a:lnTo>
                  <a:lnTo>
                    <a:pt x="46736" y="199888"/>
                  </a:lnTo>
                  <a:lnTo>
                    <a:pt x="50731" y="219617"/>
                  </a:lnTo>
                  <a:lnTo>
                    <a:pt x="57167" y="238342"/>
                  </a:lnTo>
                  <a:lnTo>
                    <a:pt x="65861" y="255892"/>
                  </a:lnTo>
                  <a:lnTo>
                    <a:pt x="40167" y="287043"/>
                  </a:lnTo>
                  <a:lnTo>
                    <a:pt x="13871" y="330314"/>
                  </a:lnTo>
                  <a:lnTo>
                    <a:pt x="0" y="372013"/>
                  </a:lnTo>
                  <a:lnTo>
                    <a:pt x="11582" y="398449"/>
                  </a:lnTo>
                  <a:lnTo>
                    <a:pt x="35511" y="400422"/>
                  </a:lnTo>
                  <a:lnTo>
                    <a:pt x="65879" y="387888"/>
                  </a:lnTo>
                  <a:lnTo>
                    <a:pt x="101233" y="363322"/>
                  </a:lnTo>
                  <a:lnTo>
                    <a:pt x="111006" y="354745"/>
                  </a:lnTo>
                  <a:lnTo>
                    <a:pt x="54136" y="354745"/>
                  </a:lnTo>
                  <a:lnTo>
                    <a:pt x="40779" y="353644"/>
                  </a:lnTo>
                  <a:lnTo>
                    <a:pt x="34377" y="335857"/>
                  </a:lnTo>
                  <a:lnTo>
                    <a:pt x="44217" y="308522"/>
                  </a:lnTo>
                  <a:lnTo>
                    <a:pt x="59863" y="281333"/>
                  </a:lnTo>
                  <a:lnTo>
                    <a:pt x="70878" y="263982"/>
                  </a:lnTo>
                  <a:lnTo>
                    <a:pt x="202872" y="263982"/>
                  </a:lnTo>
                  <a:lnTo>
                    <a:pt x="222677" y="242162"/>
                  </a:lnTo>
                  <a:lnTo>
                    <a:pt x="263441" y="194199"/>
                  </a:lnTo>
                  <a:lnTo>
                    <a:pt x="301925" y="146570"/>
                  </a:lnTo>
                  <a:lnTo>
                    <a:pt x="336675" y="101748"/>
                  </a:lnTo>
                  <a:lnTo>
                    <a:pt x="342151" y="94424"/>
                  </a:lnTo>
                  <a:lnTo>
                    <a:pt x="326732" y="94424"/>
                  </a:lnTo>
                  <a:lnTo>
                    <a:pt x="302657" y="66265"/>
                  </a:lnTo>
                  <a:lnTo>
                    <a:pt x="272508" y="44619"/>
                  </a:lnTo>
                  <a:lnTo>
                    <a:pt x="237508" y="30725"/>
                  </a:lnTo>
                  <a:lnTo>
                    <a:pt x="198881" y="25819"/>
                  </a:lnTo>
                  <a:close/>
                </a:path>
                <a:path w="409575" h="400684">
                  <a:moveTo>
                    <a:pt x="202872" y="263982"/>
                  </a:moveTo>
                  <a:lnTo>
                    <a:pt x="70878" y="263982"/>
                  </a:lnTo>
                  <a:lnTo>
                    <a:pt x="81316" y="277941"/>
                  </a:lnTo>
                  <a:lnTo>
                    <a:pt x="93231" y="290609"/>
                  </a:lnTo>
                  <a:lnTo>
                    <a:pt x="106502" y="301860"/>
                  </a:lnTo>
                  <a:lnTo>
                    <a:pt x="121005" y="311569"/>
                  </a:lnTo>
                  <a:lnTo>
                    <a:pt x="95046" y="332541"/>
                  </a:lnTo>
                  <a:lnTo>
                    <a:pt x="72491" y="347322"/>
                  </a:lnTo>
                  <a:lnTo>
                    <a:pt x="54136" y="354745"/>
                  </a:lnTo>
                  <a:lnTo>
                    <a:pt x="111006" y="354745"/>
                  </a:lnTo>
                  <a:lnTo>
                    <a:pt x="140119" y="329197"/>
                  </a:lnTo>
                  <a:lnTo>
                    <a:pt x="181085" y="287986"/>
                  </a:lnTo>
                  <a:lnTo>
                    <a:pt x="202872" y="263982"/>
                  </a:lnTo>
                  <a:close/>
                </a:path>
                <a:path w="409575" h="400684">
                  <a:moveTo>
                    <a:pt x="409269" y="0"/>
                  </a:moveTo>
                  <a:lnTo>
                    <a:pt x="403154" y="5683"/>
                  </a:lnTo>
                  <a:lnTo>
                    <a:pt x="386055" y="25223"/>
                  </a:lnTo>
                  <a:lnTo>
                    <a:pt x="326732" y="94424"/>
                  </a:lnTo>
                  <a:lnTo>
                    <a:pt x="342151" y="94424"/>
                  </a:lnTo>
                  <a:lnTo>
                    <a:pt x="366237" y="62207"/>
                  </a:lnTo>
                  <a:lnTo>
                    <a:pt x="389160" y="30420"/>
                  </a:lnTo>
                  <a:lnTo>
                    <a:pt x="403988" y="8859"/>
                  </a:lnTo>
                  <a:lnTo>
                    <a:pt x="409269" y="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"/>
            <p:cNvSpPr/>
            <p:nvPr userDrawn="1"/>
          </p:nvSpPr>
          <p:spPr>
            <a:xfrm>
              <a:off x="16119805" y="8457456"/>
              <a:ext cx="280795" cy="232544"/>
            </a:xfrm>
            <a:prstGeom prst="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5632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tiff"/><Relationship Id="rId4" Type="http://schemas.openxmlformats.org/officeDocument/2006/relationships/image" Target="../media/image54.tiff"/><Relationship Id="rId9" Type="http://schemas.openxmlformats.org/officeDocument/2006/relationships/image" Target="../media/image5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12" Type="http://schemas.openxmlformats.org/officeDocument/2006/relationships/image" Target="../media/image33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11" Type="http://schemas.openxmlformats.org/officeDocument/2006/relationships/image" Target="../media/image32.png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370131" y="3277613"/>
            <a:ext cx="12600000" cy="1981200"/>
          </a:xfrm>
        </p:spPr>
        <p:txBody>
          <a:bodyPr>
            <a:noAutofit/>
          </a:bodyPr>
          <a:lstStyle/>
          <a:p>
            <a:r>
              <a:rPr lang="fr-FR" sz="4800" dirty="0" err="1">
                <a:effectLst/>
                <a:latin typeface="+mn-lt"/>
              </a:rPr>
              <a:t>Studies</a:t>
            </a:r>
            <a:r>
              <a:rPr lang="fr-FR" sz="4800" dirty="0">
                <a:effectLst/>
                <a:latin typeface="+mn-lt"/>
              </a:rPr>
              <a:t> of the global </a:t>
            </a:r>
            <a:r>
              <a:rPr lang="fr-FR" sz="4800" dirty="0" err="1">
                <a:effectLst/>
                <a:latin typeface="+mn-lt"/>
              </a:rPr>
              <a:t>solar</a:t>
            </a:r>
            <a:r>
              <a:rPr lang="fr-FR" sz="4800" dirty="0">
                <a:effectLst/>
                <a:latin typeface="+mn-lt"/>
              </a:rPr>
              <a:t> </a:t>
            </a:r>
            <a:r>
              <a:rPr lang="fr-FR" sz="4800" dirty="0" err="1">
                <a:effectLst/>
                <a:latin typeface="+mn-lt"/>
              </a:rPr>
              <a:t>wind-magnetosphere</a:t>
            </a:r>
            <a:r>
              <a:rPr lang="fr-FR" sz="4800" dirty="0">
                <a:effectLst/>
                <a:latin typeface="+mn-lt"/>
              </a:rPr>
              <a:t> system </a:t>
            </a:r>
            <a:r>
              <a:rPr lang="fr-FR" sz="4800" dirty="0" err="1">
                <a:effectLst/>
                <a:latin typeface="+mn-lt"/>
              </a:rPr>
              <a:t>through</a:t>
            </a:r>
            <a:r>
              <a:rPr lang="fr-FR" sz="4800" dirty="0">
                <a:effectLst/>
                <a:latin typeface="+mn-lt"/>
              </a:rPr>
              <a:t> soft X-ray </a:t>
            </a:r>
            <a:r>
              <a:rPr lang="fr-FR" sz="4800" dirty="0" err="1">
                <a:effectLst/>
                <a:latin typeface="+mn-lt"/>
              </a:rPr>
              <a:t>imaging</a:t>
            </a:r>
            <a:endParaRPr lang="en-US" sz="48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370131" y="6357348"/>
            <a:ext cx="12600000" cy="941522"/>
          </a:xfrm>
        </p:spPr>
        <p:txBody>
          <a:bodyPr>
            <a:noAutofit/>
          </a:bodyPr>
          <a:lstStyle/>
          <a:p>
            <a:r>
              <a:rPr lang="en-US" cap="none" dirty="0">
                <a:latin typeface="+mn-lt"/>
              </a:rPr>
              <a:t>Dimitra Koutroumpa</a:t>
            </a:r>
            <a:r>
              <a:rPr lang="en-US" cap="none" baseline="30000" dirty="0">
                <a:latin typeface="+mn-lt"/>
              </a:rPr>
              <a:t>1</a:t>
            </a:r>
            <a:r>
              <a:rPr lang="en-US" cap="none" dirty="0">
                <a:latin typeface="+mn-lt"/>
              </a:rPr>
              <a:t>, Ronan Modolo</a:t>
            </a:r>
            <a:r>
              <a:rPr lang="en-US" cap="none" baseline="30000" dirty="0">
                <a:latin typeface="+mn-lt"/>
              </a:rPr>
              <a:t>1</a:t>
            </a:r>
            <a:r>
              <a:rPr lang="en-US" cap="none" dirty="0">
                <a:latin typeface="+mn-lt"/>
              </a:rPr>
              <a:t>, </a:t>
            </a:r>
            <a:r>
              <a:rPr lang="en-US" cap="none" dirty="0" err="1">
                <a:latin typeface="+mn-lt"/>
              </a:rPr>
              <a:t>Yevhen</a:t>
            </a:r>
            <a:r>
              <a:rPr lang="en-US" cap="none" dirty="0">
                <a:latin typeface="+mn-lt"/>
              </a:rPr>
              <a:t> Tkachenko</a:t>
            </a:r>
            <a:r>
              <a:rPr lang="en-US" cap="none" baseline="30000" dirty="0">
                <a:latin typeface="+mn-lt"/>
              </a:rPr>
              <a:t>2</a:t>
            </a:r>
            <a:r>
              <a:rPr lang="en-US" cap="none" dirty="0">
                <a:latin typeface="+mn-lt"/>
              </a:rPr>
              <a:t>, </a:t>
            </a:r>
            <a:r>
              <a:rPr lang="en-US" cap="none" dirty="0" err="1">
                <a:latin typeface="+mn-lt"/>
              </a:rPr>
              <a:t>Hyunju</a:t>
            </a:r>
            <a:r>
              <a:rPr lang="en-US" cap="none" dirty="0">
                <a:latin typeface="+mn-lt"/>
              </a:rPr>
              <a:t> Connor</a:t>
            </a:r>
            <a:r>
              <a:rPr lang="en-US" cap="none" baseline="30000" dirty="0">
                <a:latin typeface="+mn-lt"/>
              </a:rPr>
              <a:t>3</a:t>
            </a:r>
            <a:r>
              <a:rPr lang="en-US" cap="none" dirty="0">
                <a:latin typeface="+mn-lt"/>
              </a:rPr>
              <a:t>, Steve Sembay</a:t>
            </a:r>
            <a:r>
              <a:rPr lang="en-US" cap="none" baseline="30000" dirty="0">
                <a:latin typeface="+mn-lt"/>
              </a:rPr>
              <a:t>4</a:t>
            </a:r>
            <a:r>
              <a:rPr lang="en-US" cap="none" dirty="0">
                <a:latin typeface="+mn-lt"/>
              </a:rPr>
              <a:t>, </a:t>
            </a:r>
            <a:r>
              <a:rPr lang="en-US" cap="none" dirty="0" err="1">
                <a:latin typeface="+mn-lt"/>
              </a:rPr>
              <a:t>Tianran</a:t>
            </a:r>
            <a:r>
              <a:rPr lang="en-US" cap="none" dirty="0">
                <a:latin typeface="+mn-lt"/>
              </a:rPr>
              <a:t> Sun</a:t>
            </a:r>
            <a:r>
              <a:rPr lang="en-US" cap="none" baseline="30000" dirty="0">
                <a:latin typeface="+mn-lt"/>
              </a:rPr>
              <a:t>5</a:t>
            </a:r>
            <a:r>
              <a:rPr lang="en-US" cap="none" dirty="0">
                <a:latin typeface="+mn-lt"/>
              </a:rPr>
              <a:t>, </a:t>
            </a:r>
            <a:r>
              <a:rPr lang="en-US" cap="none" dirty="0" err="1">
                <a:latin typeface="+mn-lt"/>
              </a:rPr>
              <a:t>Qiuyu</a:t>
            </a:r>
            <a:r>
              <a:rPr lang="en-US" cap="none" dirty="0">
                <a:latin typeface="+mn-lt"/>
              </a:rPr>
              <a:t> Xu</a:t>
            </a:r>
            <a:r>
              <a:rPr lang="en-US" cap="none" baseline="30000" dirty="0">
                <a:latin typeface="+mn-lt"/>
              </a:rPr>
              <a:t>1,5</a:t>
            </a:r>
            <a:r>
              <a:rPr lang="en-US" cap="none" dirty="0">
                <a:latin typeface="+mn-lt"/>
              </a:rPr>
              <a:t>, Brian Walsh</a:t>
            </a:r>
            <a:r>
              <a:rPr lang="en-US" cap="none" baseline="30000" dirty="0">
                <a:latin typeface="+mn-lt"/>
              </a:rPr>
              <a:t>6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43531" y="7508376"/>
            <a:ext cx="12853200" cy="1178423"/>
          </a:xfrm>
        </p:spPr>
        <p:txBody>
          <a:bodyPr>
            <a:normAutofit/>
          </a:bodyPr>
          <a:lstStyle/>
          <a:p>
            <a:r>
              <a:rPr lang="en-US" sz="2400" cap="none" baseline="30000" dirty="0">
                <a:latin typeface="+mn-lt"/>
              </a:rPr>
              <a:t>1</a:t>
            </a:r>
            <a:r>
              <a:rPr lang="en-US" sz="2400" cap="none" dirty="0">
                <a:latin typeface="+mn-lt"/>
              </a:rPr>
              <a:t> LATMOS, CNRS, UVSQ Paris </a:t>
            </a:r>
            <a:r>
              <a:rPr lang="en-US" sz="2400" cap="none" dirty="0" err="1">
                <a:latin typeface="+mn-lt"/>
              </a:rPr>
              <a:t>Saclay</a:t>
            </a:r>
            <a:r>
              <a:rPr lang="en-US" sz="2400" cap="none" dirty="0">
                <a:latin typeface="+mn-lt"/>
              </a:rPr>
              <a:t>, Sorbonne Université, </a:t>
            </a:r>
            <a:r>
              <a:rPr lang="en-US" sz="2400" cap="none" baseline="30000" dirty="0">
                <a:latin typeface="+mn-lt"/>
              </a:rPr>
              <a:t>2</a:t>
            </a:r>
            <a:r>
              <a:rPr lang="en-US" sz="2400" cap="none" dirty="0">
                <a:latin typeface="+mn-lt"/>
              </a:rPr>
              <a:t> LERMA, </a:t>
            </a:r>
            <a:r>
              <a:rPr lang="en-US" sz="2400" cap="none" dirty="0" err="1">
                <a:latin typeface="+mn-lt"/>
              </a:rPr>
              <a:t>Observatoire</a:t>
            </a:r>
            <a:r>
              <a:rPr lang="en-US" sz="2400" cap="none" dirty="0">
                <a:latin typeface="+mn-lt"/>
              </a:rPr>
              <a:t> de Paris, </a:t>
            </a:r>
          </a:p>
          <a:p>
            <a:r>
              <a:rPr lang="en-US" sz="2400" cap="none" baseline="30000" dirty="0">
                <a:latin typeface="+mn-lt"/>
              </a:rPr>
              <a:t>3</a:t>
            </a:r>
            <a:r>
              <a:rPr lang="en-US" sz="2400" cap="none" dirty="0">
                <a:latin typeface="+mn-lt"/>
              </a:rPr>
              <a:t> NASA-GSFC, </a:t>
            </a:r>
            <a:r>
              <a:rPr lang="en-US" sz="2400" cap="none" baseline="30000" dirty="0">
                <a:latin typeface="+mn-lt"/>
              </a:rPr>
              <a:t>4</a:t>
            </a:r>
            <a:r>
              <a:rPr lang="en-US" sz="2400" cap="none" dirty="0">
                <a:latin typeface="+mn-lt"/>
              </a:rPr>
              <a:t> U. of Leicester, </a:t>
            </a:r>
            <a:r>
              <a:rPr lang="en-US" sz="2400" cap="none" baseline="30000" dirty="0">
                <a:latin typeface="+mn-lt"/>
              </a:rPr>
              <a:t>5</a:t>
            </a:r>
            <a:r>
              <a:rPr lang="en-US" sz="2400" cap="none" dirty="0">
                <a:latin typeface="+mn-lt"/>
              </a:rPr>
              <a:t> NSSC-CAS 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370131" y="8686800"/>
            <a:ext cx="12600000" cy="685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 defTabSz="914400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Congrès</a:t>
            </a:r>
            <a:r>
              <a:rPr lang="en-US" sz="2000" dirty="0"/>
              <a:t> </a:t>
            </a:r>
            <a:r>
              <a:rPr lang="en-US" sz="2000" dirty="0" err="1"/>
              <a:t>Général</a:t>
            </a:r>
            <a:r>
              <a:rPr lang="en-US" sz="2000" dirty="0"/>
              <a:t> de la SFP, </a:t>
            </a:r>
            <a:r>
              <a:rPr lang="en-US" sz="2000" dirty="0" err="1"/>
              <a:t>Cité</a:t>
            </a:r>
            <a:r>
              <a:rPr lang="en-US" sz="2000" dirty="0"/>
              <a:t> des Sciences, 4 </a:t>
            </a:r>
            <a:r>
              <a:rPr lang="en-US" sz="2000" dirty="0" err="1"/>
              <a:t>Juillet</a:t>
            </a:r>
            <a:r>
              <a:rPr lang="en-US" sz="20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777894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213" y="484518"/>
            <a:ext cx="14955837" cy="188595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SWCX emission models: MHD vs TP approaches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A401-2637-D44B-8EE3-7D3A1ABB07F2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10</a:t>
            </a:fld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3279212"/>
                  </p:ext>
                </p:extLst>
              </p:nvPr>
            </p:nvGraphicFramePr>
            <p:xfrm>
              <a:off x="427791" y="1544974"/>
              <a:ext cx="16484680" cy="67012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24234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2423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027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dirty="0">
                              <a:solidFill>
                                <a:schemeClr val="bg1"/>
                              </a:solidFill>
                              <a:latin typeface="Myriad Pro" charset="0"/>
                              <a:ea typeface="Myriad Pro" charset="0"/>
                              <a:cs typeface="Myriad Pro" charset="0"/>
                            </a:rPr>
                            <a:t>MHD (US, Chinese teams)</a:t>
                          </a:r>
                        </a:p>
                      </a:txBody>
                      <a:tcPr anchor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dirty="0">
                              <a:solidFill>
                                <a:schemeClr val="bg1"/>
                              </a:solidFill>
                              <a:latin typeface="Myriad Pro" charset="0"/>
                              <a:ea typeface="Myriad Pro" charset="0"/>
                              <a:cs typeface="Myriad Pro" charset="0"/>
                            </a:rPr>
                            <a:t>Test-Particle</a:t>
                          </a:r>
                          <a:r>
                            <a:rPr lang="en-US" sz="2800" b="1" i="0" baseline="0" dirty="0">
                              <a:solidFill>
                                <a:schemeClr val="bg1"/>
                              </a:solidFill>
                              <a:latin typeface="Myriad Pro" charset="0"/>
                              <a:ea typeface="Myriad Pro" charset="0"/>
                              <a:cs typeface="Myriad Pro" charset="0"/>
                            </a:rPr>
                            <a:t> (TP – LATMOS team)</a:t>
                          </a:r>
                          <a:endParaRPr lang="en-US" sz="2800" b="1" i="0" dirty="0">
                            <a:solidFill>
                              <a:schemeClr val="bg1"/>
                            </a:solidFill>
                            <a:latin typeface="Myriad Pro" charset="0"/>
                            <a:ea typeface="Myriad Pro" charset="0"/>
                            <a:cs typeface="Myriad Pro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027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Single-fluid description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CX probability of ion TP with Maxwellian distribution: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>
                              <a:solidFill>
                                <a:schemeClr val="tx2"/>
                              </a:solidFill>
                              <a:ea typeface="Myriad Pro Light" charset="0"/>
                              <a:cs typeface="Myriad Pro Light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2800" i="1" baseline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𝑇𝑃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2800" i="1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𝑞</m:t>
                                      </m:r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2800" baseline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∝</m:t>
                              </m:r>
                              <m:r>
                                <a:rPr lang="fr-FR" sz="2800" baseline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 baseline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𝑁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2800" i="1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𝑞</m:t>
                                      </m:r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  <m:d>
                                <m:dPr>
                                  <m:ctrlPr>
                                    <a:rPr lang="mr-IN" sz="2800" i="1" baseline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fr-FR" sz="2800" baseline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mr-IN" sz="2800" i="1" baseline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1−</m:t>
                                  </m:r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𝑒𝑥𝑝</m:t>
                                  </m:r>
                                  <m:d>
                                    <m:dPr>
                                      <m:ctrlPr>
                                        <a:rPr lang="mr-IN" sz="2800" i="1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sz="2800" i="1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2800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2800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  <m:t>𝑞</m:t>
                                              </m:r>
                                              <m:r>
                                                <a:rPr lang="fr-FR" sz="2800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800" i="1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800" i="1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sz="2800" i="1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2800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2800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  <m:t>𝑞</m:t>
                                              </m:r>
                                              <m:r>
                                                <a:rPr lang="fr-FR" sz="2800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 </m:t>
                                      </m:r>
                                      <m:r>
                                        <a:rPr lang="en-US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∆</m:t>
                                      </m:r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oMath>
                          </a14:m>
                          <a:endParaRPr lang="en-US" sz="2800" dirty="0">
                            <a:solidFill>
                              <a:schemeClr val="tx2"/>
                            </a:solidFill>
                            <a:latin typeface="Myriad Pro Light" charset="0"/>
                            <a:ea typeface="Myriad Pro Light" charset="0"/>
                            <a:cs typeface="Myriad Pro Light" charset="0"/>
                          </a:endParaRPr>
                        </a:p>
                        <a:p>
                          <a:pPr algn="ctr"/>
                          <a:endParaRPr lang="en-US" sz="2800" dirty="0">
                            <a:solidFill>
                              <a:schemeClr val="tx2"/>
                            </a:solidFill>
                            <a:latin typeface="Myriad Pro Light" charset="0"/>
                            <a:ea typeface="Myriad Pro Light" charset="0"/>
                            <a:cs typeface="Myriad Pro Light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027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Self-computed E&amp;B fields (solar &amp; planetary origin) *dynamic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Requires external E&amp;B field input </a:t>
                          </a:r>
                        </a:p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*stationary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428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Global </a:t>
                          </a:r>
                          <a:r>
                            <a:rPr lang="fr-FR" sz="2800" dirty="0" err="1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average</a:t>
                          </a:r>
                          <a:r>
                            <a:rPr lang="fr-FR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 C.S./ One simulation for all ions: </a:t>
                          </a:r>
                        </a:p>
                        <a:p>
                          <a:pPr algn="ctr"/>
                          <a:r>
                            <a:rPr lang="en-US" sz="2800" baseline="0" dirty="0">
                              <a:solidFill>
                                <a:schemeClr val="tx2"/>
                              </a:solidFill>
                              <a:latin typeface="Myriad Pro Light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280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fr-FR" sz="2800" baseline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r-FR" sz="2800" i="1" baseline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p>
                                    <m:sSupPr>
                                      <m:ctrlPr>
                                        <a:rPr lang="en-US" sz="2800" i="1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</a:rPr>
                                        <m:t>𝑞</m:t>
                                      </m:r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800" i="1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sz="2800" i="1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</m:e>
                                        <m:sup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i="1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sz="2800" i="1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</m:e>
                                        <m:sup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mr-IN" sz="2800" i="1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mr-IN" sz="2800" i="1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mr-IN" sz="2800" i="1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mr-IN" sz="2800" i="1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2800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2800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</a:rPr>
                                                <m:t>𝑞</m:t>
                                              </m:r>
                                              <m:r>
                                                <a:rPr lang="fr-FR" sz="2800" baseline="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nary>
                            </m:oMath>
                          </a14:m>
                          <a:endParaRPr lang="en-US" sz="2800" dirty="0">
                            <a:solidFill>
                              <a:schemeClr val="tx2"/>
                            </a:solidFill>
                            <a:latin typeface="Myriad Pro Light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fr-FR" sz="280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Separate</m:t>
                                </m:r>
                                <m:r>
                                  <m:rPr>
                                    <m:nor/>
                                  </m:rPr>
                                  <a:rPr lang="fr-FR" sz="280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280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ion</m:t>
                                </m:r>
                                <m:r>
                                  <m:rPr>
                                    <m:nor/>
                                  </m:rPr>
                                  <a:rPr lang="fr-FR" sz="280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C</m:t>
                                </m:r>
                                <m:r>
                                  <m:rPr>
                                    <m:nor/>
                                  </m:rPr>
                                  <a:rPr lang="en-US" sz="280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80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 sz="280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fr-FR" sz="2800" b="0" i="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/ </m:t>
                                </m:r>
                                <m:r>
                                  <m:rPr>
                                    <m:nor/>
                                  </m:rPr>
                                  <a:rPr lang="fr-FR" sz="2800" b="0" i="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One</m:t>
                                </m:r>
                                <m:r>
                                  <m:rPr>
                                    <m:nor/>
                                  </m:rPr>
                                  <a:rPr lang="fr-FR" sz="2800" b="0" i="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2800" b="0" i="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simulation</m:t>
                                </m:r>
                                <m:r>
                                  <m:rPr>
                                    <m:nor/>
                                  </m:rPr>
                                  <a:rPr lang="fr-FR" sz="2800" b="0" i="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2800" b="0" i="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per</m:t>
                                </m:r>
                                <m:r>
                                  <m:rPr>
                                    <m:nor/>
                                  </m:rPr>
                                  <a:rPr lang="fr-FR" sz="2800" b="0" i="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fr-FR" sz="2800" b="0" i="0" baseline="0" dirty="0" smtClean="0">
                                    <a:solidFill>
                                      <a:schemeClr val="tx2"/>
                                    </a:solidFill>
                                    <a:latin typeface="Myriad Pro Light" charset="0"/>
                                    <a:ea typeface="Myriad Pro Light" charset="0"/>
                                    <a:cs typeface="Myriad Pro Light" charset="0"/>
                                  </a:rPr>
                                  <m:t>ion</m:t>
                                </m:r>
                              </m:oMath>
                            </m:oMathPara>
                          </a14:m>
                          <a:endParaRPr lang="fr-FR" sz="2800" b="0" baseline="0" dirty="0">
                            <a:solidFill>
                              <a:schemeClr val="tx2"/>
                            </a:solidFill>
                            <a:latin typeface="Myriad Pro Light" charset="0"/>
                            <a:ea typeface="Myriad Pro Light" charset="0"/>
                            <a:cs typeface="Myriad Pro Light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i="1" baseline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 </m:t>
                                  </m:r>
                                  <m:r>
                                    <a:rPr lang="en-US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2800" i="1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𝑞</m:t>
                                      </m:r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fr-FR" sz="2800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=</m:t>
                              </m:r>
                              <m:r>
                                <a:rPr lang="fr-FR" sz="2800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mr-IN" sz="2800" i="1" dirty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dirty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800" dirty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sz="2800" i="1" dirty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2800" dirty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𝑋</m:t>
                                          </m:r>
                                        </m:e>
                                        <m:sup>
                                          <m:r>
                                            <a:rPr lang="fr-FR" sz="2800" dirty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fr-FR" sz="2800" dirty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2800" dirty="0">
                            <a:solidFill>
                              <a:schemeClr val="tx2"/>
                            </a:solidFill>
                            <a:latin typeface="Myriad Pro Light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027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Ion Velocity ~ Proton velocity: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28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FR" sz="280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fr-FR" sz="28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280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8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𝑡h</m:t>
                                  </m:r>
                                </m:sub>
                                <m:sup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endParaRPr lang="en-US" sz="2800" dirty="0">
                            <a:solidFill>
                              <a:schemeClr val="tx2"/>
                            </a:solidFill>
                            <a:latin typeface="Myriad Pro Light" charset="0"/>
                            <a:ea typeface="Myriad Pro Light" charset="0"/>
                            <a:cs typeface="Myriad Pro Light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Ion Velocity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𝑣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28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80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fr-FR" sz="280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𝑞</m:t>
                                      </m:r>
                                      <m:r>
                                        <a:rPr lang="fr-FR" sz="280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 is from the </a:t>
                          </a:r>
                          <a:r>
                            <a:rPr lang="en-US" sz="2800" dirty="0" err="1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Maxwellian</a:t>
                          </a:r>
                          <a:r>
                            <a:rPr lang="en-US" sz="2800" baseline="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 distribution</a:t>
                          </a:r>
                          <a:endParaRPr lang="en-US" sz="2800" dirty="0">
                            <a:solidFill>
                              <a:schemeClr val="tx2"/>
                            </a:solidFill>
                            <a:latin typeface="Myriad Pro Light" charset="0"/>
                            <a:ea typeface="Myriad Pro Light" charset="0"/>
                            <a:cs typeface="Myriad Pro Light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8261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Total Emissivity, proportional to proton flux:</a:t>
                          </a:r>
                        </a:p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𝑀𝐻𝐷</m:t>
                                  </m:r>
                                </m:sub>
                              </m:sSub>
                              <m:r>
                                <a:rPr lang="fr-FR" sz="280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= </m:t>
                              </m:r>
                              <m:r>
                                <a:rPr lang="fr-FR" sz="280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 </m:t>
                                  </m:r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𝐻</m:t>
                                  </m:r>
                                </m:sub>
                              </m:sSub>
                              <m:r>
                                <a:rPr lang="fr-FR" sz="280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fr-FR" sz="280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endParaRPr lang="en-US" sz="2800" dirty="0">
                            <a:solidFill>
                              <a:schemeClr val="tx2"/>
                            </a:solidFill>
                            <a:latin typeface="Myriad Pro Light" charset="0"/>
                            <a:ea typeface="Myriad Pro Light" charset="0"/>
                            <a:cs typeface="Myriad Pro Light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Total Emissivity</a:t>
                          </a:r>
                          <a:r>
                            <a:rPr lang="en-US" sz="2800" baseline="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 = Sum of Ion </a:t>
                          </a:r>
                          <a:r>
                            <a:rPr lang="en-US" sz="2800" baseline="0" dirty="0" err="1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emissivities</a:t>
                          </a:r>
                          <a:r>
                            <a:rPr lang="en-US" sz="2800" baseline="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, </a:t>
                          </a:r>
                        </a:p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proportional to CX probability</a:t>
                          </a:r>
                        </a:p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sz="280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𝑇𝑃</m:t>
                                  </m:r>
                                </m:sub>
                              </m:sSub>
                              <m:r>
                                <a:rPr lang="fr-FR" sz="280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Myriad Pro Light" charset="0"/>
                                  <a:cs typeface="Myriad Pro Light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r-FR" sz="28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Myriad Pro Light" charset="0"/>
                                      <a:cs typeface="Myriad Pro Light" charset="0"/>
                                    </a:rPr>
                                  </m:ctrlPr>
                                </m:naryPr>
                                <m:sub>
                                  <m:sSup>
                                    <m:sSupPr>
                                      <m:ctrlPr>
                                        <a:rPr lang="en-US" sz="2800" i="1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𝑞</m:t>
                                      </m:r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,</m:t>
                                  </m:r>
                                  <m:r>
                                    <a:rPr lang="fr-FR" sz="2800" baseline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  <a:ea typeface="Myriad Pro Light" charset="0"/>
                                      <a:cs typeface="Myriad Pro Light" charset="0"/>
                                    </a:rPr>
                                    <m:t>𝐸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fr-FR" sz="280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𝑇𝑃</m:t>
                                      </m:r>
                                    </m:sub>
                                    <m:sup>
                                      <m:sSup>
                                        <m:sSupPr>
                                          <m:ctrlPr>
                                            <a:rPr lang="en-US" sz="280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280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𝑋</m:t>
                                          </m:r>
                                        </m:e>
                                        <m:sup>
                                          <m:r>
                                            <a:rPr lang="fr-FR" sz="280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fr-FR" sz="280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80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sz="2800" i="1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𝑋</m:t>
                                          </m:r>
                                        </m:e>
                                        <m:sup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fr-FR" sz="2800" baseline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,</m:t>
                                      </m:r>
                                      <m:r>
                                        <a:rPr lang="fr-FR" sz="2800" baseline="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mr-IN" sz="28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800" smtClean="0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mr-IN" sz="28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Myriad Pro Light" charset="0"/>
                                          <a:cs typeface="Myriad Pro Light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mr-IN" sz="280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mr-IN" sz="2800" i="1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280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280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  <m:t>𝑞</m:t>
                                              </m:r>
                                              <m:r>
                                                <a:rPr lang="fr-FR" sz="2800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charset="0"/>
                                                  <a:ea typeface="Myriad Pro Light" charset="0"/>
                                                  <a:cs typeface="Myriad Pro Light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fr-FR" sz="280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charset="0"/>
                                              <a:ea typeface="Myriad Pro Light" charset="0"/>
                                              <a:cs typeface="Myriad Pro Light" charset="0"/>
                                            </a:rPr>
                                            <m:t>𝑝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nary>
                            </m:oMath>
                          </a14:m>
                          <a:endParaRPr lang="en-US" sz="2800" dirty="0">
                            <a:solidFill>
                              <a:schemeClr val="tx2"/>
                            </a:solidFill>
                            <a:latin typeface="Myriad Pro Light" charset="0"/>
                            <a:ea typeface="Myriad Pro Light" charset="0"/>
                            <a:cs typeface="Myriad Pro Light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3279212"/>
                  </p:ext>
                </p:extLst>
              </p:nvPr>
            </p:nvGraphicFramePr>
            <p:xfrm>
              <a:off x="427791" y="1544974"/>
              <a:ext cx="16484680" cy="67012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24234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2423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027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dirty="0">
                              <a:solidFill>
                                <a:schemeClr val="bg1"/>
                              </a:solidFill>
                              <a:latin typeface="Myriad Pro" charset="0"/>
                              <a:ea typeface="Myriad Pro" charset="0"/>
                              <a:cs typeface="Myriad Pro" charset="0"/>
                            </a:rPr>
                            <a:t>MHD (US, Chinese teams)</a:t>
                          </a:r>
                        </a:p>
                      </a:txBody>
                      <a:tcPr anchor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dirty="0">
                              <a:solidFill>
                                <a:schemeClr val="bg1"/>
                              </a:solidFill>
                              <a:latin typeface="Myriad Pro" charset="0"/>
                              <a:ea typeface="Myriad Pro" charset="0"/>
                              <a:cs typeface="Myriad Pro" charset="0"/>
                            </a:rPr>
                            <a:t>Test-Particle</a:t>
                          </a:r>
                          <a:r>
                            <a:rPr lang="en-US" sz="2800" b="1" i="0" baseline="0" dirty="0">
                              <a:solidFill>
                                <a:schemeClr val="bg1"/>
                              </a:solidFill>
                              <a:latin typeface="Myriad Pro" charset="0"/>
                              <a:ea typeface="Myriad Pro" charset="0"/>
                              <a:cs typeface="Myriad Pro" charset="0"/>
                            </a:rPr>
                            <a:t> (TP – LATMOS team)</a:t>
                          </a:r>
                          <a:endParaRPr lang="en-US" sz="2800" b="1" i="0" dirty="0">
                            <a:solidFill>
                              <a:schemeClr val="bg1"/>
                            </a:solidFill>
                            <a:latin typeface="Myriad Pro" charset="0"/>
                            <a:ea typeface="Myriad Pro" charset="0"/>
                            <a:cs typeface="Myriad Pro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4679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Single-fluid description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154" t="-42609" r="-154" b="-3791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Self-computed E&amp;B fields (solar &amp; planetary origin) *dynamic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Requires external E&amp;B field input </a:t>
                          </a:r>
                        </a:p>
                        <a:p>
                          <a:pPr algn="ctr"/>
                          <a:r>
                            <a:rPr lang="en-US" sz="2800" dirty="0">
                              <a:solidFill>
                                <a:schemeClr val="tx2"/>
                              </a:solidFill>
                              <a:latin typeface="Myriad Pro Light" charset="0"/>
                              <a:ea typeface="Myriad Pro Light" charset="0"/>
                              <a:cs typeface="Myriad Pro Light" charset="0"/>
                            </a:rPr>
                            <a:t>*stationary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428884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211504" r="-100000" b="-219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154" t="-211504" r="-154" b="-219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0276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748936" r="-100000" b="-4276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154" t="-748936" r="-154" b="-4276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653985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304580" r="-100000" b="-534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154" t="-304580" r="-154" b="-534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60542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5035-523F-2648-B9F6-B52222DC13E3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11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1206F75-4979-9FBC-0B65-716FDF5D497C}"/>
              </a:ext>
            </a:extLst>
          </p:cNvPr>
          <p:cNvGrpSpPr/>
          <p:nvPr/>
        </p:nvGrpSpPr>
        <p:grpSpPr>
          <a:xfrm>
            <a:off x="1263192" y="935965"/>
            <a:ext cx="6871197" cy="6241196"/>
            <a:chOff x="1263192" y="1143001"/>
            <a:chExt cx="6871197" cy="62411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192" y="1143001"/>
              <a:ext cx="6871197" cy="624119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25283" y="1296661"/>
              <a:ext cx="555541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          MHD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A5DD84B-FC77-0439-3451-E1DE2F0D3192}"/>
              </a:ext>
            </a:extLst>
          </p:cNvPr>
          <p:cNvGrpSpPr/>
          <p:nvPr/>
        </p:nvGrpSpPr>
        <p:grpSpPr>
          <a:xfrm>
            <a:off x="8731421" y="1304503"/>
            <a:ext cx="6357726" cy="5665638"/>
            <a:chOff x="8265594" y="1511539"/>
            <a:chExt cx="6357726" cy="566563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425A239-0373-972F-20A0-89B5ED3B1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5594" y="1579253"/>
              <a:ext cx="6357726" cy="5597924"/>
            </a:xfrm>
            <a:prstGeom prst="rect">
              <a:avLst/>
            </a:prstGeom>
          </p:spPr>
        </p:pic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2FD01764-5FC4-592D-B8CB-FB3A76F97DDD}"/>
                </a:ext>
              </a:extLst>
            </p:cNvPr>
            <p:cNvSpPr txBox="1"/>
            <p:nvPr/>
          </p:nvSpPr>
          <p:spPr>
            <a:xfrm>
              <a:off x="9091600" y="1511539"/>
              <a:ext cx="424483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     TP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58E30020-C915-0F6D-A72E-F47C73DE99C1}"/>
              </a:ext>
            </a:extLst>
          </p:cNvPr>
          <p:cNvSpPr txBox="1"/>
          <p:nvPr/>
        </p:nvSpPr>
        <p:spPr>
          <a:xfrm>
            <a:off x="516411" y="6900072"/>
            <a:ext cx="32669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Solar </a:t>
            </a:r>
            <a:r>
              <a:rPr lang="fr-FR" sz="2800" dirty="0" err="1"/>
              <a:t>wind</a:t>
            </a:r>
            <a:r>
              <a:rPr lang="fr-FR" sz="2800" dirty="0"/>
              <a:t> conditions</a:t>
            </a:r>
          </a:p>
          <a:p>
            <a:r>
              <a:rPr lang="fr-FR" sz="2800" dirty="0" err="1"/>
              <a:t>Np</a:t>
            </a:r>
            <a:r>
              <a:rPr lang="fr-FR" sz="2800" dirty="0"/>
              <a:t> = 12.5 cm</a:t>
            </a:r>
            <a:r>
              <a:rPr lang="fr-FR" sz="2800" baseline="30000" dirty="0"/>
              <a:t>-3</a:t>
            </a:r>
          </a:p>
          <a:p>
            <a:r>
              <a:rPr lang="fr-FR" sz="2800" dirty="0"/>
              <a:t>V = 400 km/s</a:t>
            </a:r>
          </a:p>
          <a:p>
            <a:r>
              <a:rPr lang="fr-FR" sz="2800" dirty="0" err="1"/>
              <a:t>Bz</a:t>
            </a:r>
            <a:r>
              <a:rPr lang="fr-FR" sz="2800" dirty="0"/>
              <a:t> = -5nT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17C7810-FE94-FE51-FF54-48249D279690}"/>
                  </a:ext>
                </a:extLst>
              </p:cNvPr>
              <p:cNvSpPr txBox="1"/>
              <p:nvPr/>
            </p:nvSpPr>
            <p:spPr>
              <a:xfrm>
                <a:off x="8602025" y="6690089"/>
                <a:ext cx="8076763" cy="2917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dirty="0"/>
                  <a:t>TP </a:t>
                </a:r>
                <a:r>
                  <a:rPr lang="fr-FR" sz="2800" dirty="0" err="1"/>
                  <a:t>parameters</a:t>
                </a:r>
                <a:r>
                  <a:rPr lang="fr-FR" sz="2800" dirty="0"/>
                  <a:t>:</a:t>
                </a:r>
              </a:p>
              <a:p>
                <a:r>
                  <a:rPr lang="fr-FR" sz="2800" dirty="0"/>
                  <a:t>Nb of </a:t>
                </a:r>
                <a:r>
                  <a:rPr lang="fr-FR" sz="2800" dirty="0" err="1"/>
                  <a:t>particles</a:t>
                </a:r>
                <a:r>
                  <a:rPr lang="fr-FR" sz="2800" dirty="0"/>
                  <a:t> : 100 M</a:t>
                </a:r>
              </a:p>
              <a:p>
                <a:r>
                  <a:rPr lang="fr-FR" sz="2800" dirty="0" err="1">
                    <a:sym typeface="Symbol" panose="05050102010706020507" pitchFamily="18" charset="2"/>
                  </a:rPr>
                  <a:t>Space</a:t>
                </a:r>
                <a:r>
                  <a:rPr lang="fr-FR" sz="2800" dirty="0">
                    <a:sym typeface="Symbol" panose="05050102010706020507" pitchFamily="18" charset="2"/>
                  </a:rPr>
                  <a:t> </a:t>
                </a:r>
                <a:r>
                  <a:rPr lang="fr-FR" sz="2800" dirty="0" err="1">
                    <a:sym typeface="Symbol" panose="05050102010706020507" pitchFamily="18" charset="2"/>
                  </a:rPr>
                  <a:t>resolution</a:t>
                </a:r>
                <a:r>
                  <a:rPr lang="fr-FR" sz="2800" dirty="0">
                    <a:sym typeface="Symbol" panose="05050102010706020507" pitchFamily="18" charset="2"/>
                  </a:rPr>
                  <a:t>: x = 0.1 R</a:t>
                </a:r>
                <a:r>
                  <a:rPr lang="fr-FR" sz="2800" baseline="-25000" dirty="0">
                    <a:sym typeface="Symbol" panose="05050102010706020507" pitchFamily="18" charset="2"/>
                  </a:rPr>
                  <a:t>E</a:t>
                </a:r>
                <a:endParaRPr lang="fr-FR" sz="2800" dirty="0"/>
              </a:p>
              <a:p>
                <a:r>
                  <a:rPr lang="fr-FR" sz="2800" dirty="0"/>
                  <a:t>Adaptive time </a:t>
                </a:r>
                <a:r>
                  <a:rPr lang="fr-FR" sz="2800" dirty="0" err="1"/>
                  <a:t>step</a:t>
                </a:r>
                <a:r>
                  <a:rPr lang="fr-FR" sz="2800" dirty="0"/>
                  <a:t>: </a:t>
                </a:r>
                <a:r>
                  <a:rPr lang="fr-FR" sz="2800" dirty="0">
                    <a:sym typeface="Symbol" panose="05050102010706020507" pitchFamily="18" charset="2"/>
                  </a:rPr>
                  <a:t>t[10</a:t>
                </a:r>
                <a:r>
                  <a:rPr lang="fr-FR" sz="2800" baseline="30000" dirty="0">
                    <a:sym typeface="Symbol" panose="05050102010706020507" pitchFamily="18" charset="2"/>
                  </a:rPr>
                  <a:t>-2</a:t>
                </a:r>
                <a:r>
                  <a:rPr lang="fr-FR" sz="2800" dirty="0">
                    <a:sym typeface="Symbol" panose="05050102010706020507" pitchFamily="18" charset="2"/>
                  </a:rPr>
                  <a:t>,10</a:t>
                </a:r>
                <a:r>
                  <a:rPr lang="fr-FR" sz="2800" baseline="30000" dirty="0">
                    <a:sym typeface="Symbol" panose="05050102010706020507" pitchFamily="18" charset="2"/>
                  </a:rPr>
                  <a:t>-4</a:t>
                </a:r>
                <a:r>
                  <a:rPr lang="fr-FR" sz="2800" dirty="0">
                    <a:sym typeface="Symbol" panose="05050102010706020507" pitchFamily="18" charset="2"/>
                  </a:rPr>
                  <a:t>]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Ω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𝐻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−1</m:t>
                        </m:r>
                      </m:sup>
                    </m:sSubSup>
                  </m:oMath>
                </a14:m>
                <a:endParaRPr lang="fr-FR" sz="2800" dirty="0"/>
              </a:p>
              <a:p>
                <a:r>
                  <a:rPr lang="fr-FR" sz="2800" dirty="0">
                    <a:sym typeface="Symbol" panose="05050102010706020507" pitchFamily="18" charset="2"/>
                  </a:rPr>
                  <a:t> Good description of the </a:t>
                </a:r>
                <a:r>
                  <a:rPr lang="fr-FR" sz="2800" dirty="0" err="1">
                    <a:sym typeface="Symbol" panose="05050102010706020507" pitchFamily="18" charset="2"/>
                  </a:rPr>
                  <a:t>gyromotion</a:t>
                </a:r>
                <a:r>
                  <a:rPr lang="fr-FR" sz="2800" dirty="0">
                    <a:sym typeface="Symbol" panose="05050102010706020507" pitchFamily="18" charset="2"/>
                  </a:rPr>
                  <a:t> for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𝐵</m:t>
                        </m:r>
                      </m:num>
                      <m:den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𝐵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𝐼𝑀𝐹</m:t>
                            </m:r>
                          </m:sub>
                        </m:sSub>
                      </m:den>
                    </m:f>
                    <m:r>
                      <a:rPr lang="fr-F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≤5</m:t>
                    </m:r>
                    <m:r>
                      <a:rPr lang="fr-FR" sz="2800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00</m:t>
                    </m:r>
                  </m:oMath>
                </a14:m>
                <a:endParaRPr lang="fr-FR" sz="2800" dirty="0"/>
              </a:p>
              <a:p>
                <a:endParaRPr lang="fr-FR" sz="2800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17C7810-FE94-FE51-FF54-48249D279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025" y="6690089"/>
                <a:ext cx="8076763" cy="2917017"/>
              </a:xfrm>
              <a:prstGeom prst="rect">
                <a:avLst/>
              </a:prstGeom>
              <a:blipFill>
                <a:blip r:embed="rId4"/>
                <a:stretch>
                  <a:fillRect l="-1570" t="-21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02AC11FD-7AA5-1497-6199-EDFA13A3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484518"/>
            <a:ext cx="14955837" cy="188595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MHD vs TP approaches: Results</a:t>
            </a: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FD754CE2-8282-5265-BA56-90A6AF7E1B3F}"/>
              </a:ext>
            </a:extLst>
          </p:cNvPr>
          <p:cNvSpPr txBox="1"/>
          <p:nvPr/>
        </p:nvSpPr>
        <p:spPr>
          <a:xfrm>
            <a:off x="12268201" y="332709"/>
            <a:ext cx="47137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Emissivity Cuts</a:t>
            </a:r>
          </a:p>
          <a:p>
            <a:r>
              <a:rPr lang="en-US" sz="2800" dirty="0"/>
              <a:t>based on </a:t>
            </a:r>
            <a:r>
              <a:rPr lang="en-US" sz="2800" dirty="0" err="1"/>
              <a:t>Tkachenko</a:t>
            </a:r>
            <a:r>
              <a:rPr lang="en-US" sz="2800" dirty="0"/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377503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213" y="484518"/>
            <a:ext cx="14955837" cy="188595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SXI simulator X-ray maps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F206-1239-B84D-B95C-B95524E052FD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12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887991" y="8479804"/>
            <a:ext cx="6285950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90000" tIns="0" bIns="0" rtlCol="0">
            <a:spAutoFit/>
          </a:bodyPr>
          <a:lstStyle/>
          <a:p>
            <a:pPr algn="ctr"/>
            <a:r>
              <a:rPr lang="en-US" sz="2400" i="1" dirty="0">
                <a:ea typeface="Times New Roman" charset="0"/>
                <a:cs typeface="Times New Roman" charset="0"/>
              </a:rPr>
              <a:t>Orbit Position 3.76, 7.46, 17.97 GSE, </a:t>
            </a:r>
          </a:p>
          <a:p>
            <a:pPr algn="ctr"/>
            <a:r>
              <a:rPr lang="en-US" sz="2400" i="1" dirty="0">
                <a:ea typeface="Times New Roman" charset="0"/>
                <a:cs typeface="Times New Roman" charset="0"/>
              </a:rPr>
              <a:t>Aim Point 8.04, 0, 0 GSE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8207" y="1762715"/>
            <a:ext cx="302717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0000" tIns="0" bIns="0" rtlCol="0">
            <a:spAutoFit/>
          </a:bodyPr>
          <a:lstStyle/>
          <a:p>
            <a:pPr algn="ctr"/>
            <a:r>
              <a:rPr lang="en-US" sz="2400" dirty="0">
                <a:ea typeface="Times New Roman" charset="0"/>
                <a:cs typeface="Times New Roman" charset="0"/>
              </a:rPr>
              <a:t>Input Simulation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784091" y="1447799"/>
            <a:ext cx="6732000" cy="7718061"/>
            <a:chOff x="19060722" y="29010301"/>
            <a:chExt cx="8802284" cy="10091651"/>
          </a:xfrm>
        </p:grpSpPr>
        <p:grpSp>
          <p:nvGrpSpPr>
            <p:cNvPr id="9" name="Group 8"/>
            <p:cNvGrpSpPr/>
            <p:nvPr/>
          </p:nvGrpSpPr>
          <p:grpSpPr>
            <a:xfrm>
              <a:off x="19186570" y="29936281"/>
              <a:ext cx="8676436" cy="8092919"/>
              <a:chOff x="19186570" y="29936281"/>
              <a:chExt cx="8676436" cy="809291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86570" y="29936281"/>
                <a:ext cx="458879" cy="8077200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19557206" y="34200591"/>
                <a:ext cx="8229599" cy="3812890"/>
                <a:chOff x="19557206" y="34200591"/>
                <a:chExt cx="8229599" cy="3812890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679731" y="34228270"/>
                  <a:ext cx="8107074" cy="3023211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730400" y="34200591"/>
                  <a:ext cx="739400" cy="3159255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557206" y="37364654"/>
                  <a:ext cx="7405173" cy="648827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19619633" y="30100730"/>
                <a:ext cx="8243373" cy="3743111"/>
                <a:chOff x="19619633" y="30100730"/>
                <a:chExt cx="8243373" cy="3743111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679732" y="30100730"/>
                  <a:ext cx="8183274" cy="3112151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730400" y="30138177"/>
                  <a:ext cx="739400" cy="3159255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619633" y="33195014"/>
                  <a:ext cx="7405173" cy="648827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436000" y="29952000"/>
                <a:ext cx="458879" cy="807720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9060722" y="38104105"/>
              <a:ext cx="8750556" cy="9978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0000" tIns="0" bIns="0" rtlCol="0">
              <a:spAutoFit/>
            </a:bodyPr>
            <a:lstStyle/>
            <a:p>
              <a:pPr algn="ctr"/>
              <a:r>
                <a:rPr lang="en-US" sz="2400" i="1" dirty="0">
                  <a:ea typeface="Times New Roman" charset="0"/>
                  <a:cs typeface="Times New Roman" charset="0"/>
                </a:rPr>
                <a:t>Orbit Position 1.03, 0.04, 15.29 GSE, </a:t>
              </a:r>
            </a:p>
            <a:p>
              <a:pPr algn="ctr"/>
              <a:r>
                <a:rPr lang="en-US" sz="2400" i="1" dirty="0">
                  <a:ea typeface="Times New Roman" charset="0"/>
                  <a:cs typeface="Times New Roman" charset="0"/>
                </a:rPr>
                <a:t>Aim Point 6.66, 0, 0 GSE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015367" y="29010301"/>
              <a:ext cx="2947012" cy="9978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0000" tIns="0" bIns="0" rtlCol="0">
              <a:spAutoFit/>
            </a:bodyPr>
            <a:lstStyle/>
            <a:p>
              <a:pPr algn="ctr"/>
              <a:r>
                <a:rPr lang="en-US" sz="2400" dirty="0">
                  <a:ea typeface="Times New Roman" charset="0"/>
                  <a:cs typeface="Times New Roman" charset="0"/>
                </a:rPr>
                <a:t>SXI Detector Image: 1200 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213686" y="29285551"/>
              <a:ext cx="3810000" cy="4989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0000" tIns="0" bIns="0" rtlCol="0">
              <a:spAutoFit/>
            </a:bodyPr>
            <a:lstStyle/>
            <a:p>
              <a:pPr algn="ctr"/>
              <a:r>
                <a:rPr lang="en-US" sz="2400" dirty="0">
                  <a:ea typeface="Times New Roman" charset="0"/>
                  <a:cs typeface="Times New Roman" charset="0"/>
                </a:rPr>
                <a:t>Input Simulation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485987" y="1471136"/>
            <a:ext cx="2583944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90000" tIns="0" bIns="0" rtlCol="0">
            <a:spAutoFit/>
          </a:bodyPr>
          <a:lstStyle/>
          <a:p>
            <a:pPr algn="ctr"/>
            <a:r>
              <a:rPr lang="en-US" sz="2400" dirty="0">
                <a:ea typeface="Times New Roman" charset="0"/>
                <a:cs typeface="Times New Roman" charset="0"/>
              </a:rPr>
              <a:t>SXI Detector Image: 1200 s</a:t>
            </a:r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825209" y="2158060"/>
            <a:ext cx="6732000" cy="6255007"/>
            <a:chOff x="825209" y="2368988"/>
            <a:chExt cx="6480000" cy="6020864"/>
          </a:xfrm>
        </p:grpSpPr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825209" y="2368988"/>
              <a:ext cx="6480000" cy="6020864"/>
              <a:chOff x="2116931" y="3370856"/>
              <a:chExt cx="5353938" cy="4974593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2116931" y="3370856"/>
                <a:ext cx="5353938" cy="4974593"/>
                <a:chOff x="6153259" y="3370856"/>
                <a:chExt cx="5353938" cy="4974593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97070" y="5997163"/>
                  <a:ext cx="5010127" cy="1872968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97070" y="3472139"/>
                  <a:ext cx="5004748" cy="1916713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9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816814" y="3370856"/>
                  <a:ext cx="312244" cy="4926386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53259" y="3370856"/>
                  <a:ext cx="282616" cy="4974593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14950" y="5997164"/>
                <a:ext cx="455385" cy="1945724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25101" y="3495200"/>
                <a:ext cx="455385" cy="1945724"/>
              </a:xfrm>
              <a:prstGeom prst="rect">
                <a:avLst/>
              </a:prstGeom>
            </p:spPr>
          </p:pic>
        </p:grp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774" y="7882428"/>
              <a:ext cx="5438381" cy="47649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13034459" y="318660"/>
            <a:ext cx="35856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Tkachenko</a:t>
            </a:r>
            <a:r>
              <a:rPr lang="en-US" sz="2800" dirty="0"/>
              <a:t> et al. 2021</a:t>
            </a:r>
          </a:p>
          <a:p>
            <a:r>
              <a:rPr lang="en-US" sz="2800" dirty="0" err="1"/>
              <a:t>Koutroumpa</a:t>
            </a:r>
            <a:r>
              <a:rPr lang="en-US" sz="2800" dirty="0"/>
              <a:t> et al. 2022</a:t>
            </a:r>
          </a:p>
        </p:txBody>
      </p:sp>
    </p:spTree>
    <p:extLst>
      <p:ext uri="{BB962C8B-B14F-4D97-AF65-F5344CB8AC3E}">
        <p14:creationId xmlns:p14="http://schemas.microsoft.com/office/powerpoint/2010/main" val="400301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99D164-6A97-46A6-803A-C22319761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AFEA-ACA3-664A-B3F4-DE92DD5BCAE9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666FED-5923-9F70-43F2-A57B4D95A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17E740-2997-48C6-DDD1-8A11F95F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13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758C16-A4BB-B8A9-FC39-2B11DF25460F}"/>
              </a:ext>
            </a:extLst>
          </p:cNvPr>
          <p:cNvSpPr txBox="1">
            <a:spLocks/>
          </p:cNvSpPr>
          <p:nvPr/>
        </p:nvSpPr>
        <p:spPr>
          <a:xfrm>
            <a:off x="1192213" y="519113"/>
            <a:ext cx="14955837" cy="1885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000"/>
              <a:t>Summary</a:t>
            </a:r>
            <a:endParaRPr lang="en-US" sz="4000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1E36789-6072-0CD8-FB00-72A8374B126F}"/>
              </a:ext>
            </a:extLst>
          </p:cNvPr>
          <p:cNvSpPr txBox="1">
            <a:spLocks/>
          </p:cNvSpPr>
          <p:nvPr/>
        </p:nvSpPr>
        <p:spPr>
          <a:xfrm>
            <a:off x="1192213" y="1387930"/>
            <a:ext cx="14955837" cy="74626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2800"/>
              <a:t>Magnetospheric boundary positions are sensitive indicators of the global solar wind-magnetosphere interaction and provide insight of space weather conditions.</a:t>
            </a:r>
          </a:p>
          <a:p>
            <a:pPr marL="514350" indent="-514350">
              <a:buFont typeface="+mj-lt"/>
              <a:buAutoNum type="arabicPeriod"/>
            </a:pPr>
            <a:endParaRPr lang="en-US" sz="2800"/>
          </a:p>
          <a:p>
            <a:pPr>
              <a:buFont typeface="+mj-lt"/>
              <a:buAutoNum type="arabicPeriod"/>
            </a:pPr>
            <a:r>
              <a:rPr lang="en-US" sz="2800"/>
              <a:t>Soft X-ray emissions generated by solar wind charge exchange with exospheric neutrals map out the bow shock and magnetopause.</a:t>
            </a:r>
          </a:p>
          <a:p>
            <a:pPr>
              <a:buFont typeface="+mj-lt"/>
              <a:buAutoNum type="arabicPeriod"/>
            </a:pPr>
            <a:endParaRPr lang="en-US" sz="2800"/>
          </a:p>
          <a:p>
            <a:pPr>
              <a:buFont typeface="+mj-lt"/>
              <a:buAutoNum type="arabicPeriod"/>
            </a:pPr>
            <a:r>
              <a:rPr lang="en-US" sz="2800"/>
              <a:t>The SMILE and LEXI missions are the first X-ray imaging missions dedicated to global imaging of the magnetosphere.</a:t>
            </a:r>
          </a:p>
          <a:p>
            <a:pPr>
              <a:buFont typeface="+mj-lt"/>
              <a:buAutoNum type="arabicPeriod"/>
            </a:pPr>
            <a:endParaRPr lang="en-US" sz="2800"/>
          </a:p>
          <a:p>
            <a:pPr>
              <a:buFont typeface="+mj-lt"/>
              <a:buAutoNum type="arabicPeriod"/>
            </a:pPr>
            <a:r>
              <a:rPr lang="en-US" sz="2800"/>
              <a:t>LEXI will be the first X-ray instrument to be deployed on the Moon. The moon offers a steady, stable vantage point with a global perspective.</a:t>
            </a:r>
          </a:p>
          <a:p>
            <a:pPr>
              <a:buFont typeface="+mj-lt"/>
              <a:buAutoNum type="arabicPeriod"/>
            </a:pPr>
            <a:endParaRPr lang="en-US" sz="2800"/>
          </a:p>
          <a:p>
            <a:pPr>
              <a:buFont typeface="+mj-lt"/>
              <a:buAutoNum type="arabicPeriod"/>
            </a:pPr>
            <a:r>
              <a:rPr lang="en-US" sz="2800"/>
              <a:t>LATMOS teams support the science return of these missions through Test-Particle modeling.</a:t>
            </a:r>
          </a:p>
          <a:p>
            <a:pPr>
              <a:buFont typeface="+mj-lt"/>
              <a:buAutoNum type="arabicPeriod"/>
            </a:pPr>
            <a:endParaRPr lang="en-US" sz="2800"/>
          </a:p>
          <a:p>
            <a:pPr>
              <a:buFont typeface="+mj-lt"/>
              <a:buAutoNum type="arabicPeriod"/>
            </a:pPr>
            <a:r>
              <a:rPr lang="en-US" sz="2800"/>
              <a:t>The MHD and TP approaches offer complementary information of the SWCX emission imaging.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1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72808"/>
            <a:ext cx="14955837" cy="188595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Solar Wind Charge-exchange X-rays (SWCX)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B705-5E0A-2747-87C0-D213667EBB91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Congrès Général de la SFP, Paris, 2023 
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2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06" y="2373906"/>
            <a:ext cx="4902760" cy="3569823"/>
          </a:xfrm>
          <a:prstGeom prst="rect">
            <a:avLst/>
          </a:prstGeom>
        </p:spPr>
      </p:pic>
      <p:sp>
        <p:nvSpPr>
          <p:cNvPr id="10" name="Comet: Hyakutake 1996 B2"/>
          <p:cNvSpPr txBox="1"/>
          <p:nvPr/>
        </p:nvSpPr>
        <p:spPr>
          <a:xfrm>
            <a:off x="337839" y="1512164"/>
            <a:ext cx="4799035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821531"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latin typeface="+mn-lt"/>
              </a:rPr>
              <a:t>Comet Hyakutake 1996 B2</a:t>
            </a:r>
            <a:endParaRPr lang="fr-FR" sz="2400" dirty="0">
              <a:latin typeface="+mn-lt"/>
            </a:endParaRPr>
          </a:p>
          <a:p>
            <a:r>
              <a:rPr lang="fr-FR" sz="2400" dirty="0">
                <a:latin typeface="+mn-lt"/>
              </a:rPr>
              <a:t>ROSAT observations (Lisse et al. 1996)</a:t>
            </a:r>
            <a:endParaRPr sz="2400" dirty="0">
              <a:latin typeface="+mn-lt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0871126" y="1842341"/>
            <a:ext cx="5806825" cy="4356000"/>
            <a:chOff x="10194131" y="1257231"/>
            <a:chExt cx="5638800" cy="4229955"/>
          </a:xfrm>
        </p:grpSpPr>
        <p:pic>
          <p:nvPicPr>
            <p:cNvPr id="12" name="image11.jpg">
              <a:extLst>
                <a:ext uri="{FF2B5EF4-FFF2-40B4-BE49-F238E27FC236}">
                  <a16:creationId xmlns:a16="http://schemas.microsoft.com/office/drawing/2014/main" id="{3CE0FFA8-525B-4A29-B2C0-E8AF79441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4131" y="1257231"/>
              <a:ext cx="5638800" cy="4229955"/>
            </a:xfrm>
            <a:prstGeom prst="rect">
              <a:avLst/>
            </a:prstGeom>
            <a:ln w="12700"/>
          </p:spPr>
        </p:pic>
        <p:sp>
          <p:nvSpPr>
            <p:cNvPr id="14" name="TextBox 13"/>
            <p:cNvSpPr txBox="1"/>
            <p:nvPr/>
          </p:nvSpPr>
          <p:spPr>
            <a:xfrm>
              <a:off x="14730616" y="1725285"/>
              <a:ext cx="9195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1MK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corona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791710" y="1354458"/>
              <a:ext cx="13413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Excited ion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34DE71C0-8FD4-616A-50B0-FF7918366507}"/>
              </a:ext>
            </a:extLst>
          </p:cNvPr>
          <p:cNvGrpSpPr/>
          <p:nvPr/>
        </p:nvGrpSpPr>
        <p:grpSpPr>
          <a:xfrm>
            <a:off x="337840" y="6131233"/>
            <a:ext cx="7374420" cy="3135770"/>
            <a:chOff x="1575623" y="5773953"/>
            <a:chExt cx="7374420" cy="3135770"/>
          </a:xfrm>
        </p:grpSpPr>
        <p:grpSp>
          <p:nvGrpSpPr>
            <p:cNvPr id="21" name="Group 20"/>
            <p:cNvGrpSpPr/>
            <p:nvPr/>
          </p:nvGrpSpPr>
          <p:grpSpPr>
            <a:xfrm>
              <a:off x="1575623" y="5773953"/>
              <a:ext cx="7374420" cy="3135770"/>
              <a:chOff x="10112163" y="6158072"/>
              <a:chExt cx="7374420" cy="31357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10581355" y="7778354"/>
                    <a:ext cx="6858000" cy="93371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800" b="0" i="1" smtClean="0">
                              <a:latin typeface="Cambria Math" charset="0"/>
                            </a:rPr>
                            <m:t>𝐼</m:t>
                          </m:r>
                          <m:r>
                            <a:rPr lang="fr-FR" sz="28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fr-FR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  <m:r>
                            <a:rPr lang="fr-FR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)=</m:t>
                          </m:r>
                          <m:f>
                            <m:fPr>
                              <m:ctrlPr>
                                <a:rPr lang="mr-I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800" b="0" i="1" smtClean="0">
                                  <a:latin typeface="Cambria Math" charset="0"/>
                                </a:rPr>
                                <m:t>4</m:t>
                              </m:r>
                              <m:r>
                                <a:rPr lang="fr-FR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den>
                          </m:f>
                          <m:nary>
                            <m:naryPr>
                              <m:ctrlPr>
                                <a:rPr lang="is-I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sz="28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sz="2800" b="0" i="1" smtClean="0">
                                  <a:latin typeface="Cambria Math" charset="0"/>
                                </a:rPr>
                                <m:t>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FF93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b="0" i="1" smtClean="0">
                                      <a:solidFill>
                                        <a:srgbClr val="FF93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fr-FR" sz="2800" b="0" i="1" smtClean="0">
                                      <a:solidFill>
                                        <a:srgbClr val="FF93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FF93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FF93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b="0" i="1" smtClean="0">
                                      <a:solidFill>
                                        <a:srgbClr val="FF93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2800" b="0" i="1" smtClean="0">
                                      <a:solidFill>
                                        <a:srgbClr val="FF93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𝑛𝑖</m:t>
                                  </m:r>
                                </m:sub>
                              </m:sSub>
                            </m:e>
                          </m:nary>
                          <m:r>
                            <a:rPr lang="is-I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𝑛𝑖</m:t>
                              </m:r>
                            </m:sub>
                          </m:sSub>
                          <m:r>
                            <a:rPr lang="fr-FR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fr-FR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  <m:r>
                            <a:rPr lang="fr-FR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)∙</m:t>
                          </m:r>
                          <m:r>
                            <a:rPr lang="fr-FR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  <m:r>
                            <a:rPr lang="fr-FR" sz="2800" b="0" i="1" smtClean="0">
                              <a:latin typeface="Cambria Math" charset="0"/>
                            </a:rPr>
                            <m:t>  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81355" y="7778354"/>
                    <a:ext cx="6858000" cy="9337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89333" b="-27333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/>
              <p:cNvSpPr txBox="1"/>
              <p:nvPr/>
            </p:nvSpPr>
            <p:spPr>
              <a:xfrm>
                <a:off x="10112163" y="6158072"/>
                <a:ext cx="7374420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SWCX emission proposed by Cravens (1997):</a:t>
                </a:r>
                <a:endParaRPr lang="en-US" sz="2400" b="1" dirty="0"/>
              </a:p>
              <a:p>
                <a:r>
                  <a:rPr lang="en-US" sz="2400" b="1" dirty="0"/>
                  <a:t>The line emission is proportional </a:t>
                </a:r>
              </a:p>
              <a:p>
                <a:r>
                  <a:rPr lang="en-US" sz="2400" b="1" dirty="0"/>
                  <a:t>to the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neutral target density, </a:t>
                </a:r>
                <a:r>
                  <a:rPr lang="en-US" sz="2400" b="1" dirty="0"/>
                  <a:t>and the </a:t>
                </a:r>
                <a:r>
                  <a:rPr lang="en-US" sz="2400" b="1" dirty="0">
                    <a:solidFill>
                      <a:schemeClr val="accent4"/>
                    </a:solidFill>
                  </a:rPr>
                  <a:t>SW source ion flux </a:t>
                </a:r>
                <a:r>
                  <a:rPr lang="en-US" sz="2400" b="1" dirty="0"/>
                  <a:t>:</a:t>
                </a:r>
              </a:p>
            </p:txBody>
          </p:sp>
          <p:cxnSp>
            <p:nvCxnSpPr>
              <p:cNvPr id="20" name="Straight Arrow Connector 19"/>
              <p:cNvCxnSpPr>
                <a:cxnSpLocks/>
              </p:cNvCxnSpPr>
              <p:nvPr/>
            </p:nvCxnSpPr>
            <p:spPr>
              <a:xfrm flipH="1">
                <a:off x="14010355" y="7357211"/>
                <a:ext cx="739249" cy="346882"/>
              </a:xfrm>
              <a:prstGeom prst="straightConnector1">
                <a:avLst/>
              </a:prstGeom>
              <a:ln w="3175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cxnSpLocks/>
              </p:cNvCxnSpPr>
              <p:nvPr/>
            </p:nvCxnSpPr>
            <p:spPr>
              <a:xfrm>
                <a:off x="12739204" y="7289235"/>
                <a:ext cx="292395" cy="489119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ight Brace 28"/>
              <p:cNvSpPr/>
              <p:nvPr/>
            </p:nvSpPr>
            <p:spPr>
              <a:xfrm rot="5400000" flipV="1">
                <a:off x="15294535" y="7917997"/>
                <a:ext cx="363320" cy="1588149"/>
              </a:xfrm>
              <a:prstGeom prst="rightBrace">
                <a:avLst>
                  <a:gd name="adj1" fmla="val 37274"/>
                  <a:gd name="adj2" fmla="val 50000"/>
                </a:avLst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4749604" y="8893732"/>
                <a:ext cx="14182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Atomic data</a:t>
                </a:r>
              </a:p>
            </p:txBody>
          </p:sp>
        </p:grpSp>
        <p:sp>
          <p:nvSpPr>
            <p:cNvPr id="18" name="Right Brace 17"/>
            <p:cNvSpPr/>
            <p:nvPr/>
          </p:nvSpPr>
          <p:spPr>
            <a:xfrm rot="16200000">
              <a:off x="5259258" y="7050304"/>
              <a:ext cx="429114" cy="968454"/>
            </a:xfrm>
            <a:prstGeom prst="rightBrace">
              <a:avLst>
                <a:gd name="adj1" fmla="val 37274"/>
                <a:gd name="adj2" fmla="val 50000"/>
              </a:avLst>
            </a:prstGeom>
            <a:ln w="31750">
              <a:solidFill>
                <a:srgbClr val="FF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Brace 22"/>
            <p:cNvSpPr/>
            <p:nvPr/>
          </p:nvSpPr>
          <p:spPr>
            <a:xfrm rot="16200000">
              <a:off x="4430410" y="7424904"/>
              <a:ext cx="193815" cy="414497"/>
            </a:xfrm>
            <a:prstGeom prst="rightBrace">
              <a:avLst>
                <a:gd name="adj1" fmla="val 37274"/>
                <a:gd name="adj2" fmla="val 50000"/>
              </a:avLst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42093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267EC30-3E19-FB66-5DE9-6DF08F77C69D}"/>
                  </a:ext>
                </a:extLst>
              </p:cNvPr>
              <p:cNvSpPr txBox="1"/>
              <p:nvPr/>
            </p:nvSpPr>
            <p:spPr>
              <a:xfrm>
                <a:off x="8272121" y="6814067"/>
                <a:ext cx="8730302" cy="525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d>
                            <m:dPr>
                              <m:ctrlPr>
                                <a:rPr lang="fr-F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+∗</m:t>
                          </m:r>
                        </m:sup>
                      </m:sSup>
                      <m:r>
                        <a:rPr lang="fr-F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fr-FR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fr-FR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d>
                            <m:dPr>
                              <m:ctrlPr>
                                <a:rPr lang="fr-F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fr-FR" sz="3200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267EC30-3E19-FB66-5DE9-6DF08F77C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121" y="6814067"/>
                <a:ext cx="8730302" cy="525913"/>
              </a:xfrm>
              <a:prstGeom prst="rect">
                <a:avLst/>
              </a:prstGeom>
              <a:blipFill>
                <a:blip r:embed="rId5"/>
                <a:stretch>
                  <a:fillRect l="-1453" r="-727" b="-3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Image 52">
            <a:extLst>
              <a:ext uri="{FF2B5EF4-FFF2-40B4-BE49-F238E27FC236}">
                <a16:creationId xmlns:a16="http://schemas.microsoft.com/office/drawing/2014/main" id="{C46A97FB-6615-5B8B-AF74-FE65AD56C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868" y="1848641"/>
            <a:ext cx="4241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00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CEE835-C6B9-E3A7-E13E-2810C20F7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B781C838-DD9A-4AB5-E6D8-2F1408326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7334406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840B42F-8859-1A3D-05AE-F912C4B0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467079"/>
            <a:ext cx="14955837" cy="188595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Where is SWCX found?</a:t>
            </a:r>
            <a:endParaRPr lang="fr-FR" sz="5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6EDACD-F518-DC2D-E31E-333CC5A3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2EE682-31CF-112B-0AED-F576F33F4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817" y="6183186"/>
            <a:ext cx="2079438" cy="2033791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F7D81D39-48FD-F9DB-76C6-0BF161E62D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201" y="5702535"/>
            <a:ext cx="3152020" cy="3144603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E50D80E-FB93-1A4D-0DE1-428C6095838A}"/>
              </a:ext>
            </a:extLst>
          </p:cNvPr>
          <p:cNvSpPr txBox="1"/>
          <p:nvPr/>
        </p:nvSpPr>
        <p:spPr>
          <a:xfrm>
            <a:off x="5094062" y="8228071"/>
            <a:ext cx="3016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Mars in X-rays</a:t>
            </a:r>
          </a:p>
          <a:p>
            <a:r>
              <a:rPr lang="fr-FR" sz="2000" dirty="0">
                <a:solidFill>
                  <a:schemeClr val="bg1"/>
                </a:solidFill>
              </a:rPr>
              <a:t>Disk (orange): Fluorescence</a:t>
            </a:r>
          </a:p>
          <a:p>
            <a:r>
              <a:rPr lang="fr-FR" sz="2000" dirty="0" err="1">
                <a:solidFill>
                  <a:schemeClr val="bg1"/>
                </a:solidFill>
              </a:rPr>
              <a:t>Exosphere</a:t>
            </a:r>
            <a:r>
              <a:rPr lang="fr-FR" sz="2000" dirty="0">
                <a:solidFill>
                  <a:schemeClr val="bg1"/>
                </a:solidFill>
              </a:rPr>
              <a:t> (green): SWCX</a:t>
            </a:r>
          </a:p>
          <a:p>
            <a:r>
              <a:rPr lang="fr-FR" sz="2000" dirty="0" err="1">
                <a:solidFill>
                  <a:schemeClr val="bg1"/>
                </a:solidFill>
              </a:rPr>
              <a:t>Dennerl</a:t>
            </a:r>
            <a:r>
              <a:rPr lang="fr-FR" sz="2000" dirty="0">
                <a:solidFill>
                  <a:schemeClr val="bg1"/>
                </a:solidFill>
              </a:rPr>
              <a:t> et al. (2006)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46F5D1-A04F-2478-7D73-33FFF1CC9B6F}"/>
              </a:ext>
            </a:extLst>
          </p:cNvPr>
          <p:cNvSpPr txBox="1"/>
          <p:nvPr/>
        </p:nvSpPr>
        <p:spPr>
          <a:xfrm>
            <a:off x="10703361" y="8003109"/>
            <a:ext cx="48501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Jupiter’s</a:t>
            </a:r>
            <a:r>
              <a:rPr lang="fr-FR" sz="2000" dirty="0">
                <a:solidFill>
                  <a:schemeClr val="bg1"/>
                </a:solidFill>
              </a:rPr>
              <a:t> X-ray </a:t>
            </a:r>
            <a:r>
              <a:rPr lang="fr-FR" sz="2000" dirty="0" err="1">
                <a:solidFill>
                  <a:schemeClr val="bg1"/>
                </a:solidFill>
              </a:rPr>
              <a:t>aurora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Large dots (&gt;2 keV) : Electron </a:t>
            </a:r>
            <a:r>
              <a:rPr lang="fr-FR" sz="2000" dirty="0" err="1">
                <a:solidFill>
                  <a:schemeClr val="bg1"/>
                </a:solidFill>
              </a:rPr>
              <a:t>bremsstrahlung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Small dots (&lt;2 keV): SWCX (</a:t>
            </a:r>
            <a:r>
              <a:rPr lang="fr-FR" sz="2000" dirty="0" err="1">
                <a:solidFill>
                  <a:schemeClr val="bg1"/>
                </a:solidFill>
              </a:rPr>
              <a:t>precipitating</a:t>
            </a:r>
            <a:r>
              <a:rPr lang="fr-FR" sz="2000" dirty="0">
                <a:solidFill>
                  <a:schemeClr val="bg1"/>
                </a:solidFill>
              </a:rPr>
              <a:t> ions)</a:t>
            </a:r>
          </a:p>
          <a:p>
            <a:r>
              <a:rPr lang="fr-FR" sz="2000" dirty="0" err="1">
                <a:solidFill>
                  <a:schemeClr val="bg1"/>
                </a:solidFill>
              </a:rPr>
              <a:t>Branduardi</a:t>
            </a:r>
            <a:r>
              <a:rPr lang="fr-FR" sz="2000" dirty="0">
                <a:solidFill>
                  <a:schemeClr val="bg1"/>
                </a:solidFill>
              </a:rPr>
              <a:t>-Raymond et al. (2008)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2C8F79-1A01-B716-8680-B5B98DEC29B7}"/>
              </a:ext>
            </a:extLst>
          </p:cNvPr>
          <p:cNvSpPr txBox="1"/>
          <p:nvPr/>
        </p:nvSpPr>
        <p:spPr>
          <a:xfrm>
            <a:off x="8492514" y="782044"/>
            <a:ext cx="3665299" cy="1200329"/>
          </a:xfrm>
          <a:prstGeom prst="rect">
            <a:avLst/>
          </a:prstGeom>
          <a:noFill/>
          <a:ln w="25400">
            <a:solidFill>
              <a:srgbClr val="E7ECF4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E7ECF4"/>
                </a:solidFill>
              </a:rPr>
              <a:t>Interplanetary</a:t>
            </a:r>
            <a:r>
              <a:rPr lang="fr-FR" sz="2400" dirty="0">
                <a:solidFill>
                  <a:srgbClr val="E7ECF4"/>
                </a:solidFill>
              </a:rPr>
              <a:t> </a:t>
            </a:r>
            <a:r>
              <a:rPr lang="fr-FR" sz="2400" dirty="0" err="1">
                <a:solidFill>
                  <a:srgbClr val="E7ECF4"/>
                </a:solidFill>
              </a:rPr>
              <a:t>space</a:t>
            </a:r>
            <a:endParaRPr lang="fr-FR" sz="2400" dirty="0">
              <a:solidFill>
                <a:srgbClr val="E7ECF4"/>
              </a:solidFill>
            </a:endParaRPr>
          </a:p>
          <a:p>
            <a:r>
              <a:rPr lang="fr-FR" sz="2400" dirty="0" err="1">
                <a:solidFill>
                  <a:srgbClr val="E7ECF4"/>
                </a:solidFill>
              </a:rPr>
              <a:t>Interstellar</a:t>
            </a:r>
            <a:r>
              <a:rPr lang="fr-FR" sz="2400" dirty="0">
                <a:solidFill>
                  <a:srgbClr val="E7ECF4"/>
                </a:solidFill>
              </a:rPr>
              <a:t> H + 15% He</a:t>
            </a:r>
          </a:p>
          <a:p>
            <a:r>
              <a:rPr lang="fr-FR" sz="2400" dirty="0">
                <a:solidFill>
                  <a:srgbClr val="E7ECF4"/>
                </a:solidFill>
              </a:rPr>
              <a:t>Emission volume ~[150 AU]</a:t>
            </a:r>
            <a:r>
              <a:rPr lang="fr-FR" sz="2400" baseline="30000" dirty="0">
                <a:solidFill>
                  <a:srgbClr val="E7ECF4"/>
                </a:solidFill>
              </a:rPr>
              <a:t>3</a:t>
            </a:r>
          </a:p>
        </p:txBody>
      </p:sp>
      <p:pic>
        <p:nvPicPr>
          <p:cNvPr id="15" name="Picture 2" descr="ENAs at the Magnetopause">
            <a:extLst>
              <a:ext uri="{FF2B5EF4-FFF2-40B4-BE49-F238E27FC236}">
                <a16:creationId xmlns:a16="http://schemas.microsoft.com/office/drawing/2014/main" id="{B80BFF37-3F60-EAB5-7302-600AE504F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5354" y="5993908"/>
            <a:ext cx="2711946" cy="2712329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7124FF8-DB3A-5DEF-8FA0-93A320C5B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047890" y="3775981"/>
            <a:ext cx="3014403" cy="301440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C06DB49D-C989-516F-B06A-A3348DF84002}"/>
              </a:ext>
            </a:extLst>
          </p:cNvPr>
          <p:cNvSpPr txBox="1"/>
          <p:nvPr/>
        </p:nvSpPr>
        <p:spPr>
          <a:xfrm>
            <a:off x="167404" y="509851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3D33493-91AA-E3D5-619E-C5E3A9834549}"/>
              </a:ext>
            </a:extLst>
          </p:cNvPr>
          <p:cNvSpPr txBox="1"/>
          <p:nvPr/>
        </p:nvSpPr>
        <p:spPr>
          <a:xfrm>
            <a:off x="23734" y="410199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Solar Wind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95766D8-ADFC-39B6-DDF4-C8A5BBF21026}"/>
              </a:ext>
            </a:extLst>
          </p:cNvPr>
          <p:cNvCxnSpPr>
            <a:cxnSpLocks/>
          </p:cNvCxnSpPr>
          <p:nvPr/>
        </p:nvCxnSpPr>
        <p:spPr>
          <a:xfrm>
            <a:off x="3175462" y="5467848"/>
            <a:ext cx="0" cy="52606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DD033910-3BE3-0547-5356-880842ACBC53}"/>
              </a:ext>
            </a:extLst>
          </p:cNvPr>
          <p:cNvSpPr txBox="1"/>
          <p:nvPr/>
        </p:nvSpPr>
        <p:spPr>
          <a:xfrm>
            <a:off x="2007330" y="8706238"/>
            <a:ext cx="2397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Earth’s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exosphere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err="1">
                <a:solidFill>
                  <a:schemeClr val="bg1"/>
                </a:solidFill>
              </a:rPr>
              <a:t>Em</a:t>
            </a:r>
            <a:r>
              <a:rPr lang="fr-FR" sz="2000" dirty="0">
                <a:solidFill>
                  <a:schemeClr val="bg1"/>
                </a:solidFill>
              </a:rPr>
              <a:t>. volume ~[10 Re]</a:t>
            </a:r>
            <a:r>
              <a:rPr lang="fr-FR" sz="2000" baseline="30000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35" name="Connecteur en angle 34">
            <a:extLst>
              <a:ext uri="{FF2B5EF4-FFF2-40B4-BE49-F238E27FC236}">
                <a16:creationId xmlns:a16="http://schemas.microsoft.com/office/drawing/2014/main" id="{D94D0F4B-6772-D617-C453-98A4A16678CF}"/>
              </a:ext>
            </a:extLst>
          </p:cNvPr>
          <p:cNvCxnSpPr>
            <a:cxnSpLocks/>
          </p:cNvCxnSpPr>
          <p:nvPr/>
        </p:nvCxnSpPr>
        <p:spPr>
          <a:xfrm rot="16200000" flipV="1">
            <a:off x="3699442" y="5489133"/>
            <a:ext cx="1301914" cy="1124978"/>
          </a:xfrm>
          <a:prstGeom prst="bentConnector3">
            <a:avLst>
              <a:gd name="adj1" fmla="val 60216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en angle 54">
            <a:extLst>
              <a:ext uri="{FF2B5EF4-FFF2-40B4-BE49-F238E27FC236}">
                <a16:creationId xmlns:a16="http://schemas.microsoft.com/office/drawing/2014/main" id="{8F5EC7C4-350E-D810-4267-659E09E45351}"/>
              </a:ext>
            </a:extLst>
          </p:cNvPr>
          <p:cNvCxnSpPr>
            <a:cxnSpLocks/>
          </p:cNvCxnSpPr>
          <p:nvPr/>
        </p:nvCxnSpPr>
        <p:spPr>
          <a:xfrm>
            <a:off x="4912887" y="5527097"/>
            <a:ext cx="3333338" cy="466811"/>
          </a:xfrm>
          <a:prstGeom prst="bentConnector3">
            <a:avLst>
              <a:gd name="adj1" fmla="val 5111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9" name="Groupe 2068">
            <a:extLst>
              <a:ext uri="{FF2B5EF4-FFF2-40B4-BE49-F238E27FC236}">
                <a16:creationId xmlns:a16="http://schemas.microsoft.com/office/drawing/2014/main" id="{43B01246-EC55-41B2-2188-1F9C9BDB5C85}"/>
              </a:ext>
            </a:extLst>
          </p:cNvPr>
          <p:cNvGrpSpPr/>
          <p:nvPr/>
        </p:nvGrpSpPr>
        <p:grpSpPr>
          <a:xfrm>
            <a:off x="10414803" y="2432870"/>
            <a:ext cx="5230944" cy="2627906"/>
            <a:chOff x="8542052" y="223262"/>
            <a:chExt cx="5230944" cy="2627906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E6620F3C-0931-0D3E-21B1-4F8C0A8F06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42052" y="343102"/>
              <a:ext cx="2983847" cy="2508066"/>
              <a:chOff x="8246225" y="533475"/>
              <a:chExt cx="4971011" cy="4178372"/>
            </a:xfrm>
          </p:grpSpPr>
          <p:pic>
            <p:nvPicPr>
              <p:cNvPr id="2060" name="Picture 12">
                <a:extLst>
                  <a:ext uri="{FF2B5EF4-FFF2-40B4-BE49-F238E27FC236}">
                    <a16:creationId xmlns:a16="http://schemas.microsoft.com/office/drawing/2014/main" id="{04868275-A2A3-75A3-BD67-47BFAAAE6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246225" y="533475"/>
                <a:ext cx="4971011" cy="41783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A2363885-0661-0828-CA2B-2D8802EDB199}"/>
                  </a:ext>
                </a:extLst>
              </p:cNvPr>
              <p:cNvGrpSpPr/>
              <p:nvPr/>
            </p:nvGrpSpPr>
            <p:grpSpPr>
              <a:xfrm>
                <a:off x="9592391" y="3732747"/>
                <a:ext cx="1688602" cy="461665"/>
                <a:chOff x="11929497" y="7023501"/>
                <a:chExt cx="1688602" cy="461665"/>
              </a:xfrm>
            </p:grpSpPr>
            <p:cxnSp>
              <p:nvCxnSpPr>
                <p:cNvPr id="19" name="Connecteur droit 18">
                  <a:extLst>
                    <a:ext uri="{FF2B5EF4-FFF2-40B4-BE49-F238E27FC236}">
                      <a16:creationId xmlns:a16="http://schemas.microsoft.com/office/drawing/2014/main" id="{11F7A0B9-2893-29A6-A0F8-B0F463C955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31109" y="7106592"/>
                  <a:ext cx="88699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5A9AE48A-8AC7-328F-A186-EF2F1AB42937}"/>
                    </a:ext>
                  </a:extLst>
                </p:cNvPr>
                <p:cNvSpPr txBox="1"/>
                <p:nvPr/>
              </p:nvSpPr>
              <p:spPr>
                <a:xfrm>
                  <a:off x="11929497" y="7023501"/>
                  <a:ext cx="163538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400" dirty="0">
                      <a:solidFill>
                        <a:schemeClr val="bg1"/>
                      </a:solidFill>
                    </a:rPr>
                    <a:t>200 000 km</a:t>
                  </a:r>
                </a:p>
              </p:txBody>
            </p:sp>
          </p:grpSp>
        </p:grpSp>
        <p:sp>
          <p:nvSpPr>
            <p:cNvPr id="2068" name="ZoneTexte 2067">
              <a:extLst>
                <a:ext uri="{FF2B5EF4-FFF2-40B4-BE49-F238E27FC236}">
                  <a16:creationId xmlns:a16="http://schemas.microsoft.com/office/drawing/2014/main" id="{46A756BA-3600-52B2-B82B-F99082A277C2}"/>
                </a:ext>
              </a:extLst>
            </p:cNvPr>
            <p:cNvSpPr txBox="1"/>
            <p:nvPr/>
          </p:nvSpPr>
          <p:spPr>
            <a:xfrm>
              <a:off x="11374583" y="223262"/>
              <a:ext cx="239841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</a:rPr>
                <a:t>Comet Lulin</a:t>
              </a:r>
            </a:p>
            <a:p>
              <a:r>
                <a:rPr lang="fr-FR" sz="2000" dirty="0" err="1">
                  <a:solidFill>
                    <a:schemeClr val="bg1"/>
                  </a:solidFill>
                </a:rPr>
                <a:t>Credit</a:t>
              </a:r>
              <a:r>
                <a:rPr lang="fr-FR" sz="2000" dirty="0">
                  <a:solidFill>
                    <a:schemeClr val="bg1"/>
                  </a:solidFill>
                </a:rPr>
                <a:t>: U. of Leicester</a:t>
              </a:r>
            </a:p>
            <a:p>
              <a:r>
                <a:rPr lang="fr-FR" sz="2000" dirty="0">
                  <a:solidFill>
                    <a:schemeClr val="bg1"/>
                  </a:solidFill>
                </a:rPr>
                <a:t>SWIFT </a:t>
              </a:r>
              <a:r>
                <a:rPr lang="fr-FR" sz="2000" dirty="0" err="1">
                  <a:solidFill>
                    <a:schemeClr val="bg1"/>
                  </a:solidFill>
                </a:rPr>
                <a:t>Observatory</a:t>
              </a:r>
              <a:endParaRPr lang="fr-FR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071" name="Connecteur en angle 2070">
            <a:extLst>
              <a:ext uri="{FF2B5EF4-FFF2-40B4-BE49-F238E27FC236}">
                <a16:creationId xmlns:a16="http://schemas.microsoft.com/office/drawing/2014/main" id="{F360BBC1-90F5-2073-7C32-DBFEE1F06F31}"/>
              </a:ext>
            </a:extLst>
          </p:cNvPr>
          <p:cNvCxnSpPr>
            <a:cxnSpLocks/>
          </p:cNvCxnSpPr>
          <p:nvPr/>
        </p:nvCxnSpPr>
        <p:spPr>
          <a:xfrm flipV="1">
            <a:off x="3485558" y="1547956"/>
            <a:ext cx="4920955" cy="467667"/>
          </a:xfrm>
          <a:prstGeom prst="bentConnector3">
            <a:avLst>
              <a:gd name="adj1" fmla="val 42229"/>
            </a:avLst>
          </a:prstGeom>
          <a:ln w="25400">
            <a:solidFill>
              <a:srgbClr val="E7EC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9" name="Connecteur en angle 2088">
            <a:extLst>
              <a:ext uri="{FF2B5EF4-FFF2-40B4-BE49-F238E27FC236}">
                <a16:creationId xmlns:a16="http://schemas.microsoft.com/office/drawing/2014/main" id="{8FBE54BB-9732-A2B1-F799-8A54F11F688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07331" y="3065591"/>
            <a:ext cx="8632963" cy="259500"/>
          </a:xfrm>
          <a:prstGeom prst="bentConnector3">
            <a:avLst>
              <a:gd name="adj1" fmla="val 99879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1538F2-B66B-23B0-BCDC-FD698BF7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07AD-468D-C544-B24C-D713633B3CFC}" type="datetime1">
              <a:rPr lang="fr-FR" smtClean="0"/>
              <a:t>01/07/2023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256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2D1E53D-B42C-3250-1CA1-B9FC908A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062878">
            <a:off x="14861208" y="2424581"/>
            <a:ext cx="730934" cy="87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A3F8F5C6-1A8F-83BC-67C4-C23DF9E7F66F}"/>
              </a:ext>
            </a:extLst>
          </p:cNvPr>
          <p:cNvGrpSpPr>
            <a:grpSpLocks noChangeAspect="1"/>
          </p:cNvGrpSpPr>
          <p:nvPr/>
        </p:nvGrpSpPr>
        <p:grpSpPr>
          <a:xfrm>
            <a:off x="8670131" y="1595471"/>
            <a:ext cx="7999385" cy="2664000"/>
            <a:chOff x="10134158" y="2231136"/>
            <a:chExt cx="4655027" cy="15502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A2B44E19-2E9F-307F-62FC-53DF83D04B60}"/>
                </a:ext>
              </a:extLst>
            </p:cNvPr>
            <p:cNvSpPr/>
            <p:nvPr/>
          </p:nvSpPr>
          <p:spPr>
            <a:xfrm>
              <a:off x="10134158" y="2231136"/>
              <a:ext cx="3720546" cy="1243584"/>
            </a:xfrm>
            <a:prstGeom prst="ellips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074D5723-9926-4C5C-C0BB-078FFAD457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38892" y="2521427"/>
              <a:ext cx="2250293" cy="125995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A47F5D9D-7CD8-6400-43F8-28052E7F7B94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1972697" y="2804236"/>
              <a:ext cx="1671537" cy="3577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5BFECFE8-7F98-B57E-472D-135C3D4F7117}"/>
                </a:ext>
              </a:extLst>
            </p:cNvPr>
            <p:cNvSpPr/>
            <p:nvPr/>
          </p:nvSpPr>
          <p:spPr>
            <a:xfrm>
              <a:off x="13332438" y="2650531"/>
              <a:ext cx="650062" cy="1020032"/>
            </a:xfrm>
            <a:prstGeom prst="ellipse">
              <a:avLst/>
            </a:prstGeom>
            <a:noFill/>
            <a:ln w="222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E184A602-1C98-2B29-5AA5-34D2C63374CB}"/>
                </a:ext>
              </a:extLst>
            </p:cNvPr>
            <p:cNvGrpSpPr/>
            <p:nvPr/>
          </p:nvGrpSpPr>
          <p:grpSpPr>
            <a:xfrm>
              <a:off x="13012324" y="3084874"/>
              <a:ext cx="359427" cy="226450"/>
              <a:chOff x="13012324" y="3084874"/>
              <a:chExt cx="359427" cy="226450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78D6D288-DB24-4D30-48B8-7028E5B15C1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3015614" y="3233669"/>
                <a:ext cx="356137" cy="7765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>
                <a:extLst>
                  <a:ext uri="{FF2B5EF4-FFF2-40B4-BE49-F238E27FC236}">
                    <a16:creationId xmlns:a16="http://schemas.microsoft.com/office/drawing/2014/main" id="{E2BB873F-DBFC-4A6C-A9AF-2BE72270668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13012324" y="3084874"/>
                <a:ext cx="257186" cy="144000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213" y="468314"/>
            <a:ext cx="14955837" cy="188595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Measurements of magnetospheric SWCX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65971-6034-8444-816D-606620EB3A8D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4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506" y="2302159"/>
            <a:ext cx="6693209" cy="3370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0776" y="5877461"/>
            <a:ext cx="84022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-Astrophysical telescopes in Earth-bound orbits routinely observe the soft X-ray signal (magnetospheric and </a:t>
            </a:r>
            <a:r>
              <a:rPr lang="en-US" sz="2400" dirty="0" err="1"/>
              <a:t>heliospheric</a:t>
            </a:r>
            <a:r>
              <a:rPr lang="en-US" sz="2400" dirty="0"/>
              <a:t>).</a:t>
            </a:r>
          </a:p>
          <a:p>
            <a:pPr>
              <a:spcBef>
                <a:spcPct val="0"/>
              </a:spcBef>
            </a:pPr>
            <a:r>
              <a:rPr lang="fr-FR" altLang="x-none" sz="2400" dirty="0"/>
              <a:t>e.g. RASS </a:t>
            </a:r>
            <a:r>
              <a:rPr lang="fr-FR" altLang="x-none" sz="2400" dirty="0">
                <a:solidFill>
                  <a:srgbClr val="C00000"/>
                </a:solidFill>
              </a:rPr>
              <a:t>L</a:t>
            </a:r>
            <a:r>
              <a:rPr lang="fr-FR" altLang="x-none" sz="2400" dirty="0"/>
              <a:t>ong </a:t>
            </a:r>
            <a:r>
              <a:rPr lang="fr-FR" altLang="x-none" sz="2400" dirty="0" err="1">
                <a:solidFill>
                  <a:srgbClr val="C00000"/>
                </a:solidFill>
              </a:rPr>
              <a:t>T</a:t>
            </a:r>
            <a:r>
              <a:rPr lang="fr-FR" altLang="x-none" sz="2400" dirty="0" err="1"/>
              <a:t>erm</a:t>
            </a:r>
            <a:r>
              <a:rPr lang="fr-FR" altLang="x-none" sz="2400" dirty="0"/>
              <a:t> </a:t>
            </a:r>
            <a:r>
              <a:rPr lang="fr-FR" altLang="x-none" sz="2400" dirty="0" err="1">
                <a:solidFill>
                  <a:srgbClr val="C00000"/>
                </a:solidFill>
              </a:rPr>
              <a:t>E</a:t>
            </a:r>
            <a:r>
              <a:rPr lang="fr-FR" altLang="x-none" sz="2400" dirty="0" err="1"/>
              <a:t>nhancements</a:t>
            </a:r>
            <a:r>
              <a:rPr lang="fr-FR" altLang="x-none" sz="2400" dirty="0"/>
              <a:t> (</a:t>
            </a:r>
            <a:r>
              <a:rPr lang="fr-FR" altLang="x-none" sz="2400" dirty="0" err="1"/>
              <a:t>LTEs</a:t>
            </a:r>
            <a:r>
              <a:rPr lang="fr-FR" altLang="x-none" sz="2400" dirty="0"/>
              <a:t>; </a:t>
            </a:r>
            <a:r>
              <a:rPr lang="fr-FR" altLang="ja-JP" sz="2400" dirty="0"/>
              <a:t>Snowden et al. 1994)</a:t>
            </a:r>
          </a:p>
          <a:p>
            <a:pPr>
              <a:spcBef>
                <a:spcPct val="0"/>
              </a:spcBef>
            </a:pPr>
            <a:endParaRPr lang="fr-FR" altLang="x-none" sz="2400" dirty="0"/>
          </a:p>
          <a:p>
            <a:pPr>
              <a:spcBef>
                <a:spcPct val="0"/>
              </a:spcBef>
            </a:pPr>
            <a:r>
              <a:rPr lang="fr-FR" altLang="x-none" sz="2400" dirty="0"/>
              <a:t>-</a:t>
            </a:r>
            <a:r>
              <a:rPr lang="en-US" sz="2400" dirty="0"/>
              <a:t>As predicted by theory, signal strengths track solar wind fluxes (Cravens et al. 2001)</a:t>
            </a:r>
          </a:p>
          <a:p>
            <a:pPr>
              <a:spcBef>
                <a:spcPct val="0"/>
              </a:spcBef>
            </a:pPr>
            <a:endParaRPr lang="en-US" sz="2400" dirty="0"/>
          </a:p>
          <a:p>
            <a:pPr>
              <a:spcBef>
                <a:spcPct val="0"/>
              </a:spcBef>
            </a:pPr>
            <a:r>
              <a:rPr lang="en-US" sz="2400" dirty="0"/>
              <a:t>-Their fields of view (FOV) are too small for m-SWCX studies.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4332" y="1471162"/>
            <a:ext cx="75551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ROSAT A</a:t>
            </a:r>
            <a:r>
              <a:rPr lang="en-US" sz="2400" dirty="0"/>
              <a:t>ll-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  <a:r>
              <a:rPr lang="en-US" sz="2400" dirty="0"/>
              <a:t>ky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  <a:r>
              <a:rPr lang="en-US" sz="2400" dirty="0"/>
              <a:t>urvey (RASS 1990-1991)</a:t>
            </a:r>
          </a:p>
          <a:p>
            <a:r>
              <a:rPr lang="en-US" sz="2400" dirty="0"/>
              <a:t>Full-sky map in 0.1-0.3 keV energy range in Gal. Coordinates</a:t>
            </a:r>
          </a:p>
        </p:txBody>
      </p:sp>
      <p:pic>
        <p:nvPicPr>
          <p:cNvPr id="13" name="Picture 8" descr="lanet Earth Without Background (800x600), Png Download">
            <a:extLst>
              <a:ext uri="{FF2B5EF4-FFF2-40B4-BE49-F238E27FC236}">
                <a16:creationId xmlns:a16="http://schemas.microsoft.com/office/drawing/2014/main" id="{3F2F3907-BC90-8EEA-83DA-24F52455A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80921">
            <a:off x="14551795" y="3070180"/>
            <a:ext cx="30038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AC6EE864-1016-925F-34C8-175DE5CEFF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3" b="1"/>
          <a:stretch/>
        </p:blipFill>
        <p:spPr>
          <a:xfrm>
            <a:off x="9504532" y="4382656"/>
            <a:ext cx="7385733" cy="4176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8457E4F-DB64-8322-A5AC-0FD13B6507BB}"/>
              </a:ext>
            </a:extLst>
          </p:cNvPr>
          <p:cNvSpPr txBox="1"/>
          <p:nvPr/>
        </p:nvSpPr>
        <p:spPr>
          <a:xfrm>
            <a:off x="10134158" y="8516234"/>
            <a:ext cx="6585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RASS flux </a:t>
            </a:r>
            <a:r>
              <a:rPr lang="fr-FR" sz="2400" dirty="0" err="1"/>
              <a:t>correlated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the Solar Wind proton flux</a:t>
            </a:r>
          </a:p>
          <a:p>
            <a:pPr algn="ctr"/>
            <a:r>
              <a:rPr lang="fr-FR" sz="2400" dirty="0" err="1"/>
              <a:t>Cravens</a:t>
            </a:r>
            <a:r>
              <a:rPr lang="fr-FR" sz="2400" dirty="0"/>
              <a:t> et al. (2001)</a:t>
            </a:r>
          </a:p>
        </p:txBody>
      </p:sp>
      <p:sp>
        <p:nvSpPr>
          <p:cNvPr id="25" name="Soleil 24">
            <a:extLst>
              <a:ext uri="{FF2B5EF4-FFF2-40B4-BE49-F238E27FC236}">
                <a16:creationId xmlns:a16="http://schemas.microsoft.com/office/drawing/2014/main" id="{902F974B-4F8C-9258-1B60-9E42959F5D70}"/>
              </a:ext>
            </a:extLst>
          </p:cNvPr>
          <p:cNvSpPr>
            <a:spLocks noChangeAspect="1"/>
          </p:cNvSpPr>
          <p:nvPr/>
        </p:nvSpPr>
        <p:spPr>
          <a:xfrm>
            <a:off x="11609939" y="2367614"/>
            <a:ext cx="432000" cy="432000"/>
          </a:xfrm>
          <a:prstGeom prst="sun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DF6EE50-3E97-ADF4-C061-EF236E6DCFF4}"/>
              </a:ext>
            </a:extLst>
          </p:cNvPr>
          <p:cNvSpPr txBox="1"/>
          <p:nvPr/>
        </p:nvSpPr>
        <p:spPr>
          <a:xfrm>
            <a:off x="13472542" y="847120"/>
            <a:ext cx="3790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ROSAT scanning mode </a:t>
            </a:r>
          </a:p>
          <a:p>
            <a:r>
              <a:rPr lang="fr-FR" sz="2000" dirty="0" err="1"/>
              <a:t>perpendicular</a:t>
            </a:r>
            <a:r>
              <a:rPr lang="fr-FR" sz="2000" dirty="0"/>
              <a:t> to the Sun-</a:t>
            </a:r>
            <a:r>
              <a:rPr lang="fr-FR" sz="2000" dirty="0" err="1"/>
              <a:t>Earth</a:t>
            </a:r>
            <a:r>
              <a:rPr lang="fr-FR" sz="2000" dirty="0"/>
              <a:t> line</a:t>
            </a:r>
          </a:p>
          <a:p>
            <a:r>
              <a:rPr lang="fr-FR" sz="2000" dirty="0"/>
              <a:t>RASS </a:t>
            </a:r>
            <a:r>
              <a:rPr lang="fr-FR" sz="2000" dirty="0" err="1"/>
              <a:t>complete</a:t>
            </a:r>
            <a:r>
              <a:rPr lang="fr-FR" sz="2000" dirty="0"/>
              <a:t> in ~6 </a:t>
            </a:r>
            <a:r>
              <a:rPr lang="fr-FR" sz="2000" dirty="0" err="1"/>
              <a:t>months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8812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D47E-809D-B34F-8F49-FF865C054B33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5</a:t>
            </a:fld>
            <a:endParaRPr lang="fr-FR"/>
          </a:p>
        </p:txBody>
      </p:sp>
      <p:pic>
        <p:nvPicPr>
          <p:cNvPr id="15" name="tianran_smile_sxi_sim.mp4" descr="tianran_smile_sxi_sim.mp4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1638" y="2173373"/>
            <a:ext cx="7731341" cy="386567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/>
          <p:cNvSpPr txBox="1"/>
          <p:nvPr/>
        </p:nvSpPr>
        <p:spPr>
          <a:xfrm>
            <a:off x="10025651" y="6352822"/>
            <a:ext cx="5489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Credit: </a:t>
            </a:r>
            <a:r>
              <a:rPr lang="en-US" sz="2000" dirty="0" err="1"/>
              <a:t>Tianran</a:t>
            </a:r>
            <a:r>
              <a:rPr lang="en-US" sz="2000" dirty="0"/>
              <a:t> Sun (NSSC-CAS)</a:t>
            </a:r>
          </a:p>
          <a:p>
            <a:r>
              <a:rPr lang="en-US" sz="2000" dirty="0"/>
              <a:t>https://</a:t>
            </a:r>
            <a:r>
              <a:rPr lang="en-US" sz="2000" dirty="0" err="1"/>
              <a:t>www.mssl.ucl.ac.uk</a:t>
            </a:r>
            <a:r>
              <a:rPr lang="en-US" sz="2000" dirty="0"/>
              <a:t>/SMILE/</a:t>
            </a:r>
            <a:r>
              <a:rPr lang="en-US" sz="2000" dirty="0" err="1"/>
              <a:t>simulations.html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9762475" y="1640464"/>
            <a:ext cx="6582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SWCX “illuminates” the magnetospheric boundaries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2C6C0F5-6ABB-DCE2-3650-BED486C7B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485565"/>
            <a:ext cx="14955837" cy="1885950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+mn-lt"/>
              </a:rPr>
              <a:t>SWCX: an asset for </a:t>
            </a:r>
            <a:r>
              <a:rPr lang="fr-FR" sz="4800" dirty="0" err="1">
                <a:latin typeface="+mn-lt"/>
              </a:rPr>
              <a:t>heliophysics</a:t>
            </a:r>
            <a:endParaRPr lang="fr-FR" sz="4800" dirty="0">
              <a:latin typeface="+mn-lt"/>
            </a:endParaRP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E1FF3AB-284D-A838-D9D3-4AD59599F2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294" y="1831661"/>
            <a:ext cx="5900733" cy="3016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0013EDA-50AE-3133-3110-23C969BABE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509" y="3241045"/>
            <a:ext cx="2968996" cy="30164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69CD7EBA-47F0-5B18-E448-FBACE342CE22}"/>
              </a:ext>
            </a:extLst>
          </p:cNvPr>
          <p:cNvGrpSpPr/>
          <p:nvPr/>
        </p:nvGrpSpPr>
        <p:grpSpPr>
          <a:xfrm>
            <a:off x="2411409" y="5122909"/>
            <a:ext cx="3361030" cy="2763639"/>
            <a:chOff x="9256451" y="5514642"/>
            <a:chExt cx="3361030" cy="276363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42998784-4C02-AF0D-5CDD-4F82B617D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56451" y="5777181"/>
              <a:ext cx="3361030" cy="2501100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46370E5-05A5-CFFD-A5F8-AAA8FA51EC73}"/>
                </a:ext>
              </a:extLst>
            </p:cNvPr>
            <p:cNvSpPr txBox="1"/>
            <p:nvPr/>
          </p:nvSpPr>
          <p:spPr>
            <a:xfrm>
              <a:off x="10317245" y="5514642"/>
              <a:ext cx="1239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err="1">
                  <a:latin typeface="+mj-lt"/>
                </a:rPr>
                <a:t>Nn</a:t>
              </a:r>
              <a:r>
                <a:rPr lang="fr-FR" sz="2000" b="1" dirty="0">
                  <a:latin typeface="+mj-lt"/>
                </a:rPr>
                <a:t> [cm-3]</a:t>
              </a:r>
            </a:p>
          </p:txBody>
        </p:sp>
      </p:grpSp>
      <p:sp>
        <p:nvSpPr>
          <p:cNvPr id="18" name="Accolade fermante 17">
            <a:extLst>
              <a:ext uri="{FF2B5EF4-FFF2-40B4-BE49-F238E27FC236}">
                <a16:creationId xmlns:a16="http://schemas.microsoft.com/office/drawing/2014/main" id="{857FC6C7-9A7B-2F52-334A-F8EC3D92D73E}"/>
              </a:ext>
            </a:extLst>
          </p:cNvPr>
          <p:cNvSpPr/>
          <p:nvPr/>
        </p:nvSpPr>
        <p:spPr>
          <a:xfrm>
            <a:off x="5772439" y="3413575"/>
            <a:ext cx="487213" cy="245036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38A124E-FA59-655B-7EBB-8090AE7E34B6}"/>
              </a:ext>
            </a:extLst>
          </p:cNvPr>
          <p:cNvSpPr txBox="1"/>
          <p:nvPr/>
        </p:nvSpPr>
        <p:spPr>
          <a:xfrm>
            <a:off x="2411409" y="1535501"/>
            <a:ext cx="793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+mj-lt"/>
              </a:rPr>
              <a:t>Ions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10E340F-530D-353E-3848-9764F6B4871F}"/>
              </a:ext>
            </a:extLst>
          </p:cNvPr>
          <p:cNvSpPr txBox="1"/>
          <p:nvPr/>
        </p:nvSpPr>
        <p:spPr>
          <a:xfrm>
            <a:off x="1292017" y="5488805"/>
            <a:ext cx="1416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latin typeface="+mj-lt"/>
              </a:rPr>
              <a:t>Neutrals</a:t>
            </a:r>
            <a:endParaRPr lang="fr-FR" sz="2800" dirty="0">
              <a:latin typeface="+mj-l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9DF562E-B105-CB27-285D-6DBE66CB0529}"/>
              </a:ext>
            </a:extLst>
          </p:cNvPr>
          <p:cNvSpPr txBox="1"/>
          <p:nvPr/>
        </p:nvSpPr>
        <p:spPr>
          <a:xfrm>
            <a:off x="6335283" y="2669694"/>
            <a:ext cx="2429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+mj-lt"/>
              </a:rPr>
              <a:t>X-ray </a:t>
            </a:r>
            <a:r>
              <a:rPr lang="fr-FR" sz="2800" dirty="0" err="1">
                <a:latin typeface="+mj-lt"/>
              </a:rPr>
              <a:t>emissivity</a:t>
            </a:r>
            <a:endParaRPr lang="fr-FR" sz="2800" dirty="0">
              <a:latin typeface="+mj-lt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1945FE7F-19F1-4D89-127F-296BF36AB567}"/>
              </a:ext>
            </a:extLst>
          </p:cNvPr>
          <p:cNvSpPr txBox="1"/>
          <p:nvPr/>
        </p:nvSpPr>
        <p:spPr>
          <a:xfrm>
            <a:off x="6891831" y="7371905"/>
            <a:ext cx="8189806" cy="138499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Two missions for Global imaging of the magnetosphere: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ESA-China SMILE mission in Earth orbit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NASA’s LEXI mission to be deployed on the Moon</a:t>
            </a:r>
          </a:p>
        </p:txBody>
      </p:sp>
    </p:spTree>
    <p:extLst>
      <p:ext uri="{BB962C8B-B14F-4D97-AF65-F5344CB8AC3E}">
        <p14:creationId xmlns:p14="http://schemas.microsoft.com/office/powerpoint/2010/main" val="15977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DBA5-4299-F44D-8567-5ACCFEF72A58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6</a:t>
            </a:fld>
            <a:endParaRPr lang="fr-FR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2460" y="499111"/>
            <a:ext cx="15224125" cy="1251341"/>
          </a:xfrm>
        </p:spPr>
        <p:txBody>
          <a:bodyPr>
            <a:noAutofit/>
          </a:bodyPr>
          <a:lstStyle/>
          <a:p>
            <a:r>
              <a:rPr lang="en-GB" altLang="en-US" sz="4800" dirty="0">
                <a:solidFill>
                  <a:srgbClr val="002060"/>
                </a:solidFill>
                <a:latin typeface="+mn-lt"/>
              </a:rPr>
              <a:t>SMILE </a:t>
            </a:r>
            <a:br>
              <a:rPr lang="en-GB" altLang="en-US" sz="4800" dirty="0">
                <a:solidFill>
                  <a:srgbClr val="002060"/>
                </a:solidFill>
                <a:latin typeface="+mn-lt"/>
              </a:rPr>
            </a:br>
            <a:r>
              <a:rPr lang="en-GB" altLang="en-US" sz="4800" dirty="0">
                <a:solidFill>
                  <a:srgbClr val="002060"/>
                </a:solidFill>
                <a:latin typeface="+mn-lt"/>
              </a:rPr>
              <a:t>Solar wind Magnetosphere Ionosphere Link Explorer</a:t>
            </a:r>
          </a:p>
        </p:txBody>
      </p:sp>
      <p:pic>
        <p:nvPicPr>
          <p:cNvPr id="27" name="Picture 26" descr="C:\Users\Graziella\Documents\Lenovo_My Documents_270811\My Documents_200609\Solar system_Exoplanets\AXIOM-Jian = SMILE\Logos\logo_esa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6103" y="547369"/>
            <a:ext cx="1656184" cy="6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:\Users\Graziella\Documents\Lenovo_My Documents_270811\My Documents_200609\Solar system_Exoplanets\AXIOM-Jian = SMILE\Logos\ca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7603" y="672349"/>
            <a:ext cx="1152128" cy="1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6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5789343" y="2160587"/>
            <a:ext cx="10747174" cy="7135813"/>
            <a:chOff x="4161483" y="2337901"/>
            <a:chExt cx="7632848" cy="5129699"/>
          </a:xfrm>
        </p:grpSpPr>
        <p:pic>
          <p:nvPicPr>
            <p:cNvPr id="29" name="Picture 2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1483" y="2337901"/>
              <a:ext cx="7632848" cy="5129699"/>
            </a:xfrm>
            <a:prstGeom prst="rect">
              <a:avLst/>
            </a:prstGeom>
          </p:spPr>
        </p:pic>
        <p:sp>
          <p:nvSpPr>
            <p:cNvPr id="34" name="TextBox 5"/>
            <p:cNvSpPr txBox="1">
              <a:spLocks noChangeArrowheads="1"/>
            </p:cNvSpPr>
            <p:nvPr/>
          </p:nvSpPr>
          <p:spPr bwMode="auto">
            <a:xfrm>
              <a:off x="10773605" y="7149748"/>
              <a:ext cx="9877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i="1" dirty="0">
                  <a:solidFill>
                    <a:schemeClr val="bg1"/>
                  </a:solidFill>
                </a:rPr>
                <a:t>Credit: ESA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6538493" y="2411693"/>
            <a:ext cx="640848" cy="4536477"/>
            <a:chOff x="15615980" y="3330600"/>
            <a:chExt cx="229628" cy="2841600"/>
          </a:xfrm>
        </p:grpSpPr>
        <p:cxnSp>
          <p:nvCxnSpPr>
            <p:cNvPr id="36" name="Straight Arrow Connector 35"/>
            <p:cNvCxnSpPr/>
            <p:nvPr/>
          </p:nvCxnSpPr>
          <p:spPr bwMode="auto">
            <a:xfrm flipV="1">
              <a:off x="15748177" y="3330600"/>
              <a:ext cx="0" cy="2196000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/>
            <p:cNvCxnSpPr/>
            <p:nvPr/>
          </p:nvCxnSpPr>
          <p:spPr bwMode="auto">
            <a:xfrm flipV="1">
              <a:off x="15748177" y="5478586"/>
              <a:ext cx="0" cy="693614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TextBox 37"/>
            <p:cNvSpPr txBox="1"/>
            <p:nvPr/>
          </p:nvSpPr>
          <p:spPr>
            <a:xfrm rot="16200000">
              <a:off x="15322016" y="5619712"/>
              <a:ext cx="828946" cy="218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~9 h</a:t>
              </a:r>
              <a:endParaRPr lang="en-GB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15164313" y="4000204"/>
              <a:ext cx="1121574" cy="218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~41 h Science</a:t>
              </a:r>
              <a:endParaRPr lang="en-GB" sz="2000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57463" y="2164988"/>
            <a:ext cx="5263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2400" dirty="0"/>
              <a:t>High Elliptical Polar Orbit: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2400" dirty="0"/>
              <a:t>120,000 km apogee,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2400" dirty="0"/>
              <a:t>51 hr orbit (~41 hr  SXI and UVI science operations, LIA &amp; MAG monitor continuously)</a:t>
            </a:r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E1099BE7-46FD-9F06-14F1-3614CD7348FD}"/>
              </a:ext>
            </a:extLst>
          </p:cNvPr>
          <p:cNvGrpSpPr>
            <a:grpSpLocks noChangeAspect="1"/>
          </p:cNvGrpSpPr>
          <p:nvPr/>
        </p:nvGrpSpPr>
        <p:grpSpPr>
          <a:xfrm>
            <a:off x="458259" y="4089740"/>
            <a:ext cx="6213269" cy="5616795"/>
            <a:chOff x="427099" y="670307"/>
            <a:chExt cx="4082750" cy="3690806"/>
          </a:xfrm>
        </p:grpSpPr>
        <p:graphicFrame>
          <p:nvGraphicFramePr>
            <p:cNvPr id="7" name="对象 3">
              <a:extLst>
                <a:ext uri="{FF2B5EF4-FFF2-40B4-BE49-F238E27FC236}">
                  <a16:creationId xmlns:a16="http://schemas.microsoft.com/office/drawing/2014/main" id="{5D1FAE80-3D8E-C13E-5C3B-247366E8B7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7099" y="670307"/>
            <a:ext cx="4082750" cy="36908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6" imgW="4000586" imgH="3619385" progId="Visio.Drawing.11">
                    <p:embed/>
                  </p:oleObj>
                </mc:Choice>
                <mc:Fallback>
                  <p:oleObj name="Visio" r:id="rId6" imgW="4000586" imgH="3619385" progId="Visio.Drawing.11">
                    <p:embed/>
                    <p:pic>
                      <p:nvPicPr>
                        <p:cNvPr id="48" name="对象 3">
                          <a:extLst>
                            <a:ext uri="{FF2B5EF4-FFF2-40B4-BE49-F238E27FC236}">
                              <a16:creationId xmlns:a16="http://schemas.microsoft.com/office/drawing/2014/main" id="{222125D1-B1A4-4204-88BE-505555FE2B4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099" y="670307"/>
                          <a:ext cx="4082750" cy="369080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48">
              <a:extLst>
                <a:ext uri="{FF2B5EF4-FFF2-40B4-BE49-F238E27FC236}">
                  <a16:creationId xmlns:a16="http://schemas.microsoft.com/office/drawing/2014/main" id="{C5C93195-7910-C821-00DD-36B7D9999BAF}"/>
                </a:ext>
              </a:extLst>
            </p:cNvPr>
            <p:cNvSpPr txBox="1"/>
            <p:nvPr/>
          </p:nvSpPr>
          <p:spPr>
            <a:xfrm>
              <a:off x="528201" y="1367067"/>
              <a:ext cx="469015" cy="2629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MAG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27B4C57-DAC2-468B-4CA2-2C5A3C384647}"/>
              </a:ext>
            </a:extLst>
          </p:cNvPr>
          <p:cNvSpPr txBox="1"/>
          <p:nvPr/>
        </p:nvSpPr>
        <p:spPr>
          <a:xfrm>
            <a:off x="845084" y="456709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(UK)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2E709B-68DF-BB42-DB66-2E9409BAD4B7}"/>
              </a:ext>
            </a:extLst>
          </p:cNvPr>
          <p:cNvSpPr txBox="1"/>
          <p:nvPr/>
        </p:nvSpPr>
        <p:spPr>
          <a:xfrm>
            <a:off x="310186" y="8894203"/>
            <a:ext cx="897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800" dirty="0"/>
              <a:t>(China)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936067A-D119-7380-055D-D12CA3E95FFE}"/>
              </a:ext>
            </a:extLst>
          </p:cNvPr>
          <p:cNvSpPr txBox="1"/>
          <p:nvPr/>
        </p:nvSpPr>
        <p:spPr>
          <a:xfrm>
            <a:off x="520266" y="5471517"/>
            <a:ext cx="897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800" dirty="0"/>
              <a:t>(China)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C2DE87C-86AF-8FC0-33C2-D843175C48E0}"/>
              </a:ext>
            </a:extLst>
          </p:cNvPr>
          <p:cNvSpPr txBox="1"/>
          <p:nvPr/>
        </p:nvSpPr>
        <p:spPr>
          <a:xfrm>
            <a:off x="4312064" y="4808515"/>
            <a:ext cx="1408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800" dirty="0"/>
              <a:t>(Canada)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2017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1E47-AA09-CA49-8291-6461F924B77F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7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9" y="1741094"/>
            <a:ext cx="3428961" cy="3510147"/>
          </a:xfrm>
          <a:prstGeom prst="rect">
            <a:avLst/>
          </a:prstGeom>
        </p:spPr>
      </p:pic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174145" y="5530487"/>
            <a:ext cx="3092423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         CCD Detector Plane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Photon counting: Photon lists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with ~4 s time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High QE in soft X-rays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	~90% at 500 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Medium energy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     ~50 eV FWHM at 500 eV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88796" y="465666"/>
            <a:ext cx="15604332" cy="9592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4800" kern="0" dirty="0">
                <a:solidFill>
                  <a:srgbClr val="002060"/>
                </a:solidFill>
                <a:latin typeface="+mn-lt"/>
              </a:rPr>
              <a:t>SMILE Soft X-ray Imager (SXI)</a:t>
            </a:r>
          </a:p>
        </p:txBody>
      </p:sp>
      <p:pic>
        <p:nvPicPr>
          <p:cNvPr id="10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6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101014" y="5321301"/>
            <a:ext cx="698500" cy="1952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022" y="1849248"/>
            <a:ext cx="2438950" cy="27121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27801" y="1640432"/>
            <a:ext cx="1806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 x 4 Array of MPOs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2950234" y="7090913"/>
            <a:ext cx="775475" cy="81088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 descr="sp_ir_f16_3000_1515.ps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75" t="6242" r="11754" b="45694"/>
          <a:stretch>
            <a:fillRect/>
          </a:stretch>
        </p:blipFill>
        <p:spPr bwMode="auto">
          <a:xfrm>
            <a:off x="3510795" y="4694554"/>
            <a:ext cx="6324685" cy="486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Description: Description: MCPoptic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2731" y="1608697"/>
            <a:ext cx="2295900" cy="15784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9866765" y="2108336"/>
            <a:ext cx="7280451" cy="4503774"/>
            <a:chOff x="1828052" y="1628800"/>
            <a:chExt cx="7280451" cy="450377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364498B-7AE7-0540-8286-74EDF767F88D}"/>
                </a:ext>
              </a:extLst>
            </p:cNvPr>
            <p:cNvGrpSpPr/>
            <p:nvPr/>
          </p:nvGrpSpPr>
          <p:grpSpPr>
            <a:xfrm>
              <a:off x="5076056" y="1628800"/>
              <a:ext cx="4032447" cy="4032448"/>
              <a:chOff x="2887398" y="367048"/>
              <a:chExt cx="5048434" cy="484245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C20CBCB-6570-2544-83CF-1BD3749706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8885"/>
              <a:stretch/>
            </p:blipFill>
            <p:spPr>
              <a:xfrm>
                <a:off x="2887398" y="367048"/>
                <a:ext cx="4179830" cy="4842456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6480A95-B181-0A46-8320-46A2095C35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67228" y="367048"/>
                <a:ext cx="868604" cy="4842456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EF0FBB0-F8BA-A044-A292-FA1AB5BEA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748689">
              <a:off x="5219528" y="1774284"/>
              <a:ext cx="733798" cy="666143"/>
            </a:xfrm>
            <a:prstGeom prst="rect">
              <a:avLst/>
            </a:prstGeom>
          </p:spPr>
        </p:pic>
        <p:sp>
          <p:nvSpPr>
            <p:cNvPr id="29" name="Triangle 10">
              <a:extLst>
                <a:ext uri="{FF2B5EF4-FFF2-40B4-BE49-F238E27FC236}">
                  <a16:creationId xmlns:a16="http://schemas.microsoft.com/office/drawing/2014/main" id="{325D6E57-3867-7846-9C90-1CA222BFF905}"/>
                </a:ext>
              </a:extLst>
            </p:cNvPr>
            <p:cNvSpPr/>
            <p:nvPr/>
          </p:nvSpPr>
          <p:spPr>
            <a:xfrm rot="19407940">
              <a:off x="6177879" y="1739113"/>
              <a:ext cx="1560163" cy="4393461"/>
            </a:xfrm>
            <a:prstGeom prst="triangle">
              <a:avLst/>
            </a:prstGeom>
            <a:gradFill flip="none" rotWithShape="1">
              <a:gsLst>
                <a:gs pos="96000">
                  <a:schemeClr val="accent1">
                    <a:alpha val="35000"/>
                    <a:lumMod val="47000"/>
                    <a:lumOff val="53000"/>
                  </a:schemeClr>
                </a:gs>
                <a:gs pos="74000">
                  <a:schemeClr val="accent1">
                    <a:alpha val="46000"/>
                    <a:lumMod val="84000"/>
                    <a:lumOff val="16000"/>
                  </a:schemeClr>
                </a:gs>
                <a:gs pos="84000">
                  <a:schemeClr val="accent1">
                    <a:lumMod val="45000"/>
                    <a:lumOff val="55000"/>
                  </a:schemeClr>
                </a:gs>
                <a:gs pos="57000">
                  <a:schemeClr val="accent1">
                    <a:lumMod val="30000"/>
                    <a:lumOff val="70000"/>
                    <a:alpha val="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28052" y="1700808"/>
              <a:ext cx="3248004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/>
                <a:t>Detectable X-ray emission </a:t>
              </a:r>
            </a:p>
            <a:p>
              <a:pPr algn="r"/>
              <a:r>
                <a:rPr lang="en-US" sz="2000" dirty="0"/>
                <a:t>calculated by integrating </a:t>
              </a:r>
            </a:p>
            <a:p>
              <a:pPr algn="r"/>
              <a:r>
                <a:rPr lang="en-US" sz="2000" dirty="0"/>
                <a:t>along the line of sight </a:t>
              </a:r>
            </a:p>
            <a:p>
              <a:pPr algn="r"/>
              <a:r>
                <a:rPr lang="en-US" sz="2000" dirty="0"/>
                <a:t>through the modelled </a:t>
              </a:r>
            </a:p>
            <a:p>
              <a:pPr algn="r"/>
              <a:r>
                <a:rPr lang="en-US" sz="2000" dirty="0"/>
                <a:t>X-ray emissivity cube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665875" y="5797638"/>
            <a:ext cx="6345451" cy="3694505"/>
            <a:chOff x="7541540" y="6331481"/>
            <a:chExt cx="5773816" cy="3267269"/>
          </a:xfrm>
        </p:grpSpPr>
        <p:pic>
          <p:nvPicPr>
            <p:cNvPr id="22" name="Picture 12" descr="cts_140912_turn_1905.pdf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100" b="41991"/>
            <a:stretch>
              <a:fillRect/>
            </a:stretch>
          </p:blipFill>
          <p:spPr bwMode="auto">
            <a:xfrm>
              <a:off x="7541540" y="6745974"/>
              <a:ext cx="5773816" cy="285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975055" y="6331481"/>
              <a:ext cx="520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ym typeface="Wingdings" panose="05000000000000000000" pitchFamily="2" charset="2"/>
                </a:rPr>
                <a:t></a:t>
              </a:r>
              <a:r>
                <a:rPr lang="en-GB" dirty="0"/>
                <a:t> </a:t>
              </a:r>
              <a:r>
                <a:rPr lang="en-GB" sz="2000" dirty="0"/>
                <a:t>SXI_SIM produces expected count maps </a:t>
              </a:r>
            </a:p>
          </p:txBody>
        </p:sp>
      </p:grp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7374731" y="1645693"/>
            <a:ext cx="2406973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Lobster-eye </a:t>
            </a:r>
            <a:r>
              <a:rPr lang="en-US" altLang="en-US" sz="1600" b="1" dirty="0" err="1"/>
              <a:t>Micropore</a:t>
            </a:r>
            <a:r>
              <a:rPr lang="en-US" altLang="en-US" sz="16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                             Optic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Ultra-wide field of view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	     ~16° x 26°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Focal length 30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Optic Mass &lt; 1kg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Instrument ~36 kg  </a:t>
            </a:r>
          </a:p>
        </p:txBody>
      </p:sp>
      <p:pic>
        <p:nvPicPr>
          <p:cNvPr id="2" name="Picture 26" descr="C:\Users\Graziella\Documents\Lenovo_My Documents_270811\My Documents_200609\Solar system_Exoplanets\AXIOM-Jian = SMILE\Logos\logo_esa-1.png">
            <a:extLst>
              <a:ext uri="{FF2B5EF4-FFF2-40B4-BE49-F238E27FC236}">
                <a16:creationId xmlns:a16="http://schemas.microsoft.com/office/drawing/2014/main" id="{480805AC-9F35-36FF-A646-D191AB204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6103" y="547369"/>
            <a:ext cx="1656184" cy="6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C:\Users\Graziella\Documents\Lenovo_My Documents_270811\My Documents_200609\Solar system_Exoplanets\AXIOM-Jian = SMILE\Logos\cas-logo.png">
            <a:extLst>
              <a:ext uri="{FF2B5EF4-FFF2-40B4-BE49-F238E27FC236}">
                <a16:creationId xmlns:a16="http://schemas.microsoft.com/office/drawing/2014/main" id="{56A832DC-91B7-8E00-A7F3-E9868849D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7603" y="672349"/>
            <a:ext cx="1152128" cy="1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931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B38BF8F-8218-5510-BF6F-4AEB382BD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484607"/>
            <a:ext cx="14955837" cy="1885950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+mn-lt"/>
              </a:rPr>
              <a:t>SWCX </a:t>
            </a:r>
            <a:r>
              <a:rPr lang="fr-FR" sz="4800" dirty="0" err="1">
                <a:latin typeface="+mn-lt"/>
              </a:rPr>
              <a:t>imaging</a:t>
            </a:r>
            <a:r>
              <a:rPr lang="fr-FR" sz="4800" dirty="0">
                <a:latin typeface="+mn-lt"/>
              </a:rPr>
              <a:t> of the </a:t>
            </a:r>
            <a:r>
              <a:rPr lang="fr-FR" sz="4800" dirty="0" err="1">
                <a:latin typeface="+mn-lt"/>
              </a:rPr>
              <a:t>magnetopause</a:t>
            </a:r>
            <a:r>
              <a:rPr lang="fr-FR" sz="4800" dirty="0">
                <a:latin typeface="+mn-lt"/>
              </a:rPr>
              <a:t> </a:t>
            </a:r>
            <a:r>
              <a:rPr lang="fr-FR" sz="4800" dirty="0" err="1">
                <a:latin typeface="+mn-lt"/>
              </a:rPr>
              <a:t>from</a:t>
            </a:r>
            <a:r>
              <a:rPr lang="fr-FR" sz="4800" dirty="0">
                <a:latin typeface="+mn-lt"/>
              </a:rPr>
              <a:t> the Moon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7536739-11B2-BF5C-7227-611F88F80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486D-47B6-8247-88B3-160D2A7CA91B}" type="datetime1">
              <a:rPr lang="fr-FR" smtClean="0"/>
              <a:t>01/07/2023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1F6E37-FD27-8693-EE86-C2919FA6D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8770DC-1DA9-FADC-37F6-188DC88F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311C84B-872F-3EAB-0BCC-12F4ADC88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96" y="1320566"/>
            <a:ext cx="6662122" cy="50056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4BD3EE9-B944-FF21-725B-F8D03F0C5AD4}"/>
              </a:ext>
            </a:extLst>
          </p:cNvPr>
          <p:cNvSpPr txBox="1"/>
          <p:nvPr/>
        </p:nvSpPr>
        <p:spPr>
          <a:xfrm>
            <a:off x="7854335" y="1592539"/>
            <a:ext cx="10050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</a:rPr>
              <a:t>NASA CLPS (Commercial Lunar </a:t>
            </a:r>
            <a:r>
              <a:rPr lang="fr-FR" sz="2400" dirty="0" err="1">
                <a:effectLst/>
              </a:rPr>
              <a:t>Payload</a:t>
            </a:r>
            <a:r>
              <a:rPr lang="fr-FR" sz="2400" dirty="0">
                <a:effectLst/>
              </a:rPr>
              <a:t> Services)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</a:rPr>
              <a:t>2024 </a:t>
            </a:r>
            <a:r>
              <a:rPr lang="fr-FR" sz="2400" dirty="0" err="1">
                <a:effectLst/>
              </a:rPr>
              <a:t>Deploy</a:t>
            </a:r>
            <a:r>
              <a:rPr lang="fr-FR" sz="2400" dirty="0">
                <a:effectLst/>
              </a:rPr>
              <a:t> on </a:t>
            </a:r>
            <a:r>
              <a:rPr lang="fr-FR" sz="2400" dirty="0" err="1">
                <a:effectLst/>
              </a:rPr>
              <a:t>lunar</a:t>
            </a:r>
            <a:r>
              <a:rPr lang="fr-FR" sz="2400" dirty="0">
                <a:effectLst/>
              </a:rPr>
              <a:t> surface at Mare </a:t>
            </a:r>
            <a:r>
              <a:rPr lang="fr-FR" sz="2400" dirty="0" err="1">
                <a:effectLst/>
              </a:rPr>
              <a:t>Crisium</a:t>
            </a:r>
            <a:endParaRPr lang="fr-FR" sz="24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</a:rPr>
              <a:t>Soft X-ray (0.1 – 2 keV) </a:t>
            </a:r>
            <a:r>
              <a:rPr lang="fr-FR" sz="2400" dirty="0" err="1">
                <a:effectLst/>
              </a:rPr>
              <a:t>imaging</a:t>
            </a:r>
            <a:r>
              <a:rPr lang="fr-FR" sz="2400" dirty="0">
                <a:effectLst/>
              </a:rPr>
              <a:t> </a:t>
            </a:r>
            <a:r>
              <a:rPr lang="fr-FR" sz="2400" dirty="0" err="1">
                <a:effectLst/>
              </a:rPr>
              <a:t>with</a:t>
            </a:r>
            <a:r>
              <a:rPr lang="fr-FR" sz="2400" dirty="0">
                <a:effectLst/>
              </a:rPr>
              <a:t> micropore</a:t>
            </a:r>
            <a:r>
              <a:rPr lang="fr-FR" sz="2400" dirty="0"/>
              <a:t> </a:t>
            </a:r>
            <a:r>
              <a:rPr lang="fr-FR" sz="2400" dirty="0" err="1">
                <a:effectLst/>
              </a:rPr>
              <a:t>optics</a:t>
            </a:r>
            <a:r>
              <a:rPr lang="fr-FR" sz="2400" dirty="0">
                <a:effectLst/>
              </a:rPr>
              <a:t> (9.1 x 9.1deg)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</a:rPr>
              <a:t>Science: Macro-</a:t>
            </a:r>
            <a:r>
              <a:rPr lang="fr-FR" sz="2400" dirty="0" err="1">
                <a:effectLst/>
              </a:rPr>
              <a:t>scale</a:t>
            </a:r>
            <a:r>
              <a:rPr lang="fr-FR" sz="2400" dirty="0">
                <a:effectLst/>
              </a:rPr>
              <a:t> </a:t>
            </a:r>
            <a:r>
              <a:rPr lang="fr-FR" sz="2400" dirty="0" err="1">
                <a:effectLst/>
              </a:rPr>
              <a:t>properties</a:t>
            </a:r>
            <a:r>
              <a:rPr lang="fr-FR" sz="2400" dirty="0">
                <a:effectLst/>
              </a:rPr>
              <a:t> of</a:t>
            </a:r>
            <a:r>
              <a:rPr lang="fr-FR" sz="2400" dirty="0"/>
              <a:t> </a:t>
            </a:r>
            <a:r>
              <a:rPr lang="fr-FR" sz="2400" dirty="0" err="1">
                <a:effectLst/>
              </a:rPr>
              <a:t>magnetopause</a:t>
            </a:r>
            <a:r>
              <a:rPr lang="fr-FR" sz="2400" dirty="0">
                <a:effectLst/>
              </a:rPr>
              <a:t> </a:t>
            </a:r>
            <a:r>
              <a:rPr lang="fr-FR" sz="2400" dirty="0" err="1">
                <a:effectLst/>
              </a:rPr>
              <a:t>reconnection</a:t>
            </a:r>
            <a:endParaRPr lang="fr-FR" sz="2400" dirty="0">
              <a:effectLst/>
            </a:endParaRPr>
          </a:p>
          <a:p>
            <a:endParaRPr lang="fr-FR" sz="2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2F03F46-2A8D-55DB-685F-4B52EA20D569}"/>
              </a:ext>
            </a:extLst>
          </p:cNvPr>
          <p:cNvSpPr txBox="1"/>
          <p:nvPr/>
        </p:nvSpPr>
        <p:spPr>
          <a:xfrm>
            <a:off x="7854335" y="3799190"/>
            <a:ext cx="302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B. Walsh &amp; LEXI team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901CFF-EDA6-B3BC-8C98-FC2E537817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335" y="4521251"/>
            <a:ext cx="4613629" cy="420562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1051011-6C5A-B8EB-9C9C-54104CC8CD1A}"/>
              </a:ext>
            </a:extLst>
          </p:cNvPr>
          <p:cNvGrpSpPr/>
          <p:nvPr/>
        </p:nvGrpSpPr>
        <p:grpSpPr>
          <a:xfrm>
            <a:off x="12749844" y="4994755"/>
            <a:ext cx="3949520" cy="4214144"/>
            <a:chOff x="10711548" y="4826669"/>
            <a:chExt cx="3949520" cy="421414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1A952C3-9AF3-B8DE-8FD4-9ACE30BE5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1548" y="4826669"/>
              <a:ext cx="3949520" cy="3732115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DA030F1-8283-ECA1-BAC8-192DED54E7BC}"/>
                </a:ext>
              </a:extLst>
            </p:cNvPr>
            <p:cNvSpPr txBox="1"/>
            <p:nvPr/>
          </p:nvSpPr>
          <p:spPr>
            <a:xfrm>
              <a:off x="10921332" y="8579148"/>
              <a:ext cx="35246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300 s (5 min) of </a:t>
              </a:r>
              <a:r>
                <a:rPr lang="fr-FR" sz="2400" dirty="0" err="1"/>
                <a:t>integration</a:t>
              </a:r>
              <a:endParaRPr lang="fr-FR" sz="2400" dirty="0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E89FBF99-CFED-40C2-CF17-3FD850AF0DA7}"/>
              </a:ext>
            </a:extLst>
          </p:cNvPr>
          <p:cNvSpPr txBox="1"/>
          <p:nvPr/>
        </p:nvSpPr>
        <p:spPr>
          <a:xfrm>
            <a:off x="942217" y="6415853"/>
            <a:ext cx="7253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the Moon?</a:t>
            </a:r>
          </a:p>
          <a:p>
            <a:r>
              <a:rPr lang="en-US" sz="2400" dirty="0"/>
              <a:t>1.  Far enough away to get a global view for many hours</a:t>
            </a:r>
          </a:p>
          <a:p>
            <a:r>
              <a:rPr lang="en-US" sz="2400" dirty="0"/>
              <a:t>2.  Steady stable viewing platform</a:t>
            </a:r>
          </a:p>
          <a:p>
            <a:pPr lvl="1"/>
            <a:r>
              <a:rPr lang="en-US" sz="2400" dirty="0"/>
              <a:t>– no loss of data from perigee passes</a:t>
            </a:r>
          </a:p>
          <a:p>
            <a:r>
              <a:rPr lang="en-US" sz="2400" dirty="0"/>
              <a:t>3.  Good telemetry</a:t>
            </a:r>
          </a:p>
          <a:p>
            <a:r>
              <a:rPr lang="en-US" sz="2400" dirty="0"/>
              <a:t>4.  Can adjust telescope orientation with time to keep target in view.</a:t>
            </a:r>
          </a:p>
        </p:txBody>
      </p:sp>
    </p:spTree>
    <p:extLst>
      <p:ext uri="{BB962C8B-B14F-4D97-AF65-F5344CB8AC3E}">
        <p14:creationId xmlns:p14="http://schemas.microsoft.com/office/powerpoint/2010/main" val="2331548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213" y="484518"/>
            <a:ext cx="15784572" cy="188595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  <a:ea typeface="Myriad Pro" charset="0"/>
                <a:cs typeface="Myriad Pro" charset="0"/>
              </a:rPr>
              <a:t>LATMOS Test-Particle simulations of SWCX emission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F8F12-3E06-B548-A191-9848A8875475}" type="datetime1">
              <a:rPr lang="fr-FR" smtClean="0"/>
              <a:t>01/07/2023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Congrès Général de la SFP, Paris, 2023 
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9</a:t>
            </a:fld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92212" y="1882775"/>
            <a:ext cx="14955838" cy="6880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Myriad Pro Light" charset="0"/>
                <a:cs typeface="Myriad Pro Light" charset="0"/>
              </a:rPr>
              <a:t>2-step approach</a:t>
            </a:r>
          </a:p>
          <a:p>
            <a:pPr marL="514350" indent="-514350">
              <a:buFont typeface="+mj-lt"/>
              <a:buAutoNum type="arabicPeriod"/>
            </a:pP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Compute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the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solar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wind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interaction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with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the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planet’s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neutral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environment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(</a:t>
            </a:r>
            <a:r>
              <a:rPr lang="fr-FR" altLang="fr-FR" sz="2800" b="1" dirty="0">
                <a:solidFill>
                  <a:srgbClr val="FF0000"/>
                </a:solidFill>
                <a:latin typeface="+mn-lt"/>
                <a:ea typeface="Myriad Pro Light" charset="0"/>
                <a:cs typeface="Myriad Pro Light" charset="0"/>
              </a:rPr>
              <a:t>MHD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or </a:t>
            </a:r>
            <a:r>
              <a:rPr lang="fr-FR" altLang="fr-FR" sz="2800" b="1" dirty="0" err="1">
                <a:solidFill>
                  <a:srgbClr val="FF0000"/>
                </a:solidFill>
                <a:latin typeface="+mn-lt"/>
                <a:ea typeface="Myriad Pro Light" charset="0"/>
                <a:cs typeface="Myriad Pro Light" charset="0"/>
              </a:rPr>
              <a:t>hybrid</a:t>
            </a:r>
            <a:r>
              <a:rPr lang="fr-FR" altLang="fr-FR" sz="2800" b="1" dirty="0">
                <a:solidFill>
                  <a:srgbClr val="FF0000"/>
                </a:solidFill>
                <a:latin typeface="+mn-lt"/>
                <a:ea typeface="Myriad Pro Light" charset="0"/>
                <a:cs typeface="Myriad Pro Light" charset="0"/>
              </a:rPr>
              <a:t>/</a:t>
            </a:r>
            <a:r>
              <a:rPr lang="fr-FR" altLang="fr-FR" sz="2800" b="1" dirty="0" err="1">
                <a:solidFill>
                  <a:srgbClr val="FF0000"/>
                </a:solidFill>
                <a:latin typeface="+mn-lt"/>
                <a:ea typeface="Myriad Pro Light" charset="0"/>
                <a:cs typeface="Myriad Pro Light" charset="0"/>
              </a:rPr>
              <a:t>kinetic</a:t>
            </a:r>
            <a:r>
              <a:rPr lang="fr-FR" altLang="fr-FR" sz="2800" b="1" dirty="0">
                <a:solidFill>
                  <a:srgbClr val="FF0000"/>
                </a:solidFill>
                <a:latin typeface="+mn-lt"/>
                <a:ea typeface="Myriad Pro Light" charset="0"/>
                <a:cs typeface="Myriad Pro Light" charset="0"/>
              </a:rPr>
              <a:t> model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)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including</a:t>
            </a:r>
            <a:endParaRPr lang="fr-FR" altLang="fr-FR" sz="2800" dirty="0">
              <a:latin typeface="+mn-lt"/>
              <a:ea typeface="Myriad Pro Light" charset="0"/>
              <a:cs typeface="Myriad Pro Light" charset="0"/>
            </a:endParaRPr>
          </a:p>
          <a:p>
            <a:pPr lvl="1">
              <a:buFont typeface="Arial" charset="0"/>
              <a:buChar char="•"/>
            </a:pPr>
            <a:r>
              <a:rPr lang="fr-FR" altLang="fr-FR" sz="2400" dirty="0" err="1">
                <a:latin typeface="+mn-lt"/>
                <a:ea typeface="Myriad Pro Light" charset="0"/>
                <a:cs typeface="Myriad Pro Light" charset="0"/>
              </a:rPr>
              <a:t>Neutrals</a:t>
            </a:r>
            <a:endParaRPr lang="fr-FR" altLang="fr-FR" sz="2400" dirty="0">
              <a:latin typeface="+mn-lt"/>
              <a:ea typeface="Myriad Pro Light" charset="0"/>
              <a:cs typeface="Myriad Pro Light" charset="0"/>
            </a:endParaRPr>
          </a:p>
          <a:p>
            <a:pPr lvl="1">
              <a:buFont typeface="Arial" charset="0"/>
              <a:buChar char="•"/>
            </a:pPr>
            <a:r>
              <a:rPr lang="fr-FR" altLang="fr-FR" sz="2400" dirty="0" err="1">
                <a:latin typeface="+mn-lt"/>
                <a:ea typeface="Myriad Pro Light" charset="0"/>
                <a:cs typeface="Myriad Pro Light" charset="0"/>
              </a:rPr>
              <a:t>Electromagnetic</a:t>
            </a:r>
            <a:r>
              <a:rPr lang="fr-FR" altLang="fr-FR" sz="2400" dirty="0"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sz="2400" dirty="0" err="1">
                <a:latin typeface="+mn-lt"/>
                <a:ea typeface="Myriad Pro Light" charset="0"/>
                <a:cs typeface="Myriad Pro Light" charset="0"/>
              </a:rPr>
              <a:t>fields</a:t>
            </a:r>
            <a:endParaRPr lang="fr-FR" altLang="fr-FR" sz="2400" dirty="0">
              <a:latin typeface="+mn-lt"/>
              <a:ea typeface="Myriad Pro Light" charset="0"/>
              <a:cs typeface="Myriad Pro Light" charset="0"/>
            </a:endParaRPr>
          </a:p>
          <a:p>
            <a:pPr lvl="1">
              <a:buFont typeface="Arial" charset="0"/>
              <a:buChar char="•"/>
            </a:pPr>
            <a:r>
              <a:rPr lang="fr-FR" altLang="fr-FR" sz="2400" dirty="0">
                <a:latin typeface="+mn-lt"/>
                <a:ea typeface="Myriad Pro Light" charset="0"/>
                <a:cs typeface="Myriad Pro Light" charset="0"/>
              </a:rPr>
              <a:t>Solar </a:t>
            </a:r>
            <a:r>
              <a:rPr lang="fr-FR" altLang="fr-FR" sz="2400" dirty="0" err="1">
                <a:latin typeface="+mn-lt"/>
                <a:ea typeface="Myriad Pro Light" charset="0"/>
                <a:cs typeface="Myriad Pro Light" charset="0"/>
              </a:rPr>
              <a:t>wind</a:t>
            </a:r>
            <a:endParaRPr lang="fr-FR" altLang="fr-FR" sz="2400" dirty="0">
              <a:latin typeface="+mn-lt"/>
              <a:ea typeface="Myriad Pro Light" charset="0"/>
              <a:cs typeface="Myriad Pro Light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Compute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the CX production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between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heavy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and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multiply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charged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solar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wind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ions and the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exosphere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– </a:t>
            </a:r>
            <a:r>
              <a:rPr lang="fr-FR" altLang="fr-FR" sz="2800" b="1" dirty="0">
                <a:solidFill>
                  <a:srgbClr val="FF0000"/>
                </a:solidFill>
                <a:latin typeface="+mn-lt"/>
                <a:ea typeface="Myriad Pro Light" charset="0"/>
                <a:cs typeface="Myriad Pro Light" charset="0"/>
              </a:rPr>
              <a:t>test-</a:t>
            </a:r>
            <a:r>
              <a:rPr lang="fr-FR" altLang="fr-FR" sz="2800" b="1" dirty="0" err="1">
                <a:solidFill>
                  <a:srgbClr val="FF0000"/>
                </a:solidFill>
                <a:latin typeface="+mn-lt"/>
                <a:ea typeface="Myriad Pro Light" charset="0"/>
                <a:cs typeface="Myriad Pro Light" charset="0"/>
              </a:rPr>
              <a:t>particle</a:t>
            </a:r>
            <a:r>
              <a:rPr lang="fr-FR" altLang="fr-FR" sz="2800" b="1" dirty="0">
                <a:solidFill>
                  <a:srgbClr val="FF0000"/>
                </a:solidFill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sz="2800" b="1" dirty="0" err="1">
                <a:solidFill>
                  <a:srgbClr val="FF0000"/>
                </a:solidFill>
                <a:latin typeface="+mn-lt"/>
                <a:ea typeface="Myriad Pro Light" charset="0"/>
                <a:cs typeface="Myriad Pro Light" charset="0"/>
              </a:rPr>
              <a:t>run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.</a:t>
            </a:r>
          </a:p>
          <a:p>
            <a:pPr marL="460375" indent="31750">
              <a:buNone/>
            </a:pP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Then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to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compute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the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luminosity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:</a:t>
            </a:r>
          </a:p>
          <a:p>
            <a:pPr marL="460375" indent="31750">
              <a:buNone/>
            </a:pP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SW ion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considered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(1 test-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particle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simulation per ion </a:t>
            </a:r>
            <a:r>
              <a:rPr lang="fr-FR" altLang="fr-FR" sz="2800" dirty="0" err="1">
                <a:latin typeface="+mn-lt"/>
                <a:ea typeface="Myriad Pro Light" charset="0"/>
                <a:cs typeface="Myriad Pro Light" charset="0"/>
              </a:rPr>
              <a:t>species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)</a:t>
            </a:r>
          </a:p>
          <a:p>
            <a:pPr marL="0" indent="0">
              <a:buNone/>
            </a:pP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		C</a:t>
            </a:r>
            <a:r>
              <a:rPr lang="fr-FR" altLang="fr-FR" sz="2800" baseline="30000" dirty="0">
                <a:latin typeface="+mn-lt"/>
                <a:ea typeface="Myriad Pro Light" charset="0"/>
                <a:cs typeface="Myriad Pro Light" charset="0"/>
              </a:rPr>
              <a:t>6+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/ C</a:t>
            </a:r>
            <a:r>
              <a:rPr lang="fr-FR" altLang="fr-FR" sz="2800" baseline="30000" dirty="0">
                <a:latin typeface="+mn-lt"/>
                <a:ea typeface="Myriad Pro Light" charset="0"/>
                <a:cs typeface="Myriad Pro Light" charset="0"/>
              </a:rPr>
              <a:t>5+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/ N</a:t>
            </a:r>
            <a:r>
              <a:rPr lang="fr-FR" altLang="fr-FR" sz="2800" baseline="30000" dirty="0">
                <a:latin typeface="+mn-lt"/>
                <a:ea typeface="Myriad Pro Light" charset="0"/>
                <a:cs typeface="Myriad Pro Light" charset="0"/>
              </a:rPr>
              <a:t>7+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/ N</a:t>
            </a:r>
            <a:r>
              <a:rPr lang="fr-FR" altLang="fr-FR" sz="2800" baseline="30000" dirty="0">
                <a:latin typeface="+mn-lt"/>
                <a:ea typeface="Myriad Pro Light" charset="0"/>
                <a:cs typeface="Myriad Pro Light" charset="0"/>
              </a:rPr>
              <a:t>6+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/ O</a:t>
            </a:r>
            <a:r>
              <a:rPr lang="fr-FR" altLang="fr-FR" sz="2800" baseline="30000" dirty="0">
                <a:latin typeface="+mn-lt"/>
                <a:ea typeface="Myriad Pro Light" charset="0"/>
                <a:cs typeface="Myriad Pro Light" charset="0"/>
              </a:rPr>
              <a:t>8+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/ O</a:t>
            </a:r>
            <a:r>
              <a:rPr lang="fr-FR" altLang="fr-FR" sz="2800" baseline="30000" dirty="0">
                <a:latin typeface="+mn-lt"/>
                <a:ea typeface="Myriad Pro Light" charset="0"/>
                <a:cs typeface="Myriad Pro Light" charset="0"/>
              </a:rPr>
              <a:t>7+</a:t>
            </a:r>
            <a:r>
              <a:rPr lang="fr-FR" altLang="fr-FR" sz="2800" dirty="0">
                <a:latin typeface="+mn-lt"/>
                <a:ea typeface="Myriad Pro Light" charset="0"/>
                <a:cs typeface="Myriad Pro Light" charset="0"/>
              </a:rPr>
              <a:t> etc.</a:t>
            </a:r>
            <a:endParaRPr lang="fr-FR" altLang="fr-FR" sz="2800" baseline="30000" dirty="0">
              <a:latin typeface="+mn-lt"/>
              <a:ea typeface="Myriad Pro Light" charset="0"/>
              <a:cs typeface="Myriad Pro Light" charset="0"/>
            </a:endParaRPr>
          </a:p>
          <a:p>
            <a:pPr marL="0" indent="0">
              <a:buNone/>
            </a:pPr>
            <a:endParaRPr lang="fr-FR" altLang="fr-FR" dirty="0">
              <a:latin typeface="+mn-lt"/>
              <a:ea typeface="Myriad Pro Light" charset="0"/>
              <a:cs typeface="Myriad Pro Light" charset="0"/>
            </a:endParaRPr>
          </a:p>
          <a:p>
            <a:pPr marL="0" indent="0">
              <a:buNone/>
            </a:pPr>
            <a:r>
              <a:rPr lang="fr-FR" altLang="fr-FR" i="1" dirty="0">
                <a:latin typeface="+mn-lt"/>
                <a:ea typeface="Myriad Pro Light" charset="0"/>
                <a:cs typeface="Myriad Pro Light" charset="0"/>
              </a:rPr>
              <a:t>This </a:t>
            </a:r>
            <a:r>
              <a:rPr lang="fr-FR" altLang="fr-FR" i="1" dirty="0" err="1">
                <a:latin typeface="+mn-lt"/>
                <a:ea typeface="Myriad Pro Light" charset="0"/>
                <a:cs typeface="Myriad Pro Light" charset="0"/>
              </a:rPr>
              <a:t>methodology</a:t>
            </a:r>
            <a:r>
              <a:rPr lang="fr-FR" altLang="fr-FR" i="1" dirty="0"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i="1" dirty="0" err="1">
                <a:latin typeface="+mn-lt"/>
                <a:ea typeface="Myriad Pro Light" charset="0"/>
                <a:cs typeface="Myriad Pro Light" charset="0"/>
              </a:rPr>
              <a:t>was</a:t>
            </a:r>
            <a:r>
              <a:rPr lang="fr-FR" altLang="fr-FR" i="1" dirty="0"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i="1" dirty="0" err="1">
                <a:latin typeface="+mn-lt"/>
                <a:ea typeface="Myriad Pro Light" charset="0"/>
                <a:cs typeface="Myriad Pro Light" charset="0"/>
              </a:rPr>
              <a:t>successfully</a:t>
            </a:r>
            <a:r>
              <a:rPr lang="fr-FR" altLang="fr-FR" i="1" dirty="0">
                <a:latin typeface="+mn-lt"/>
                <a:ea typeface="Myriad Pro Light" charset="0"/>
                <a:cs typeface="Myriad Pro Light" charset="0"/>
              </a:rPr>
              <a:t> </a:t>
            </a:r>
            <a:r>
              <a:rPr lang="fr-FR" altLang="fr-FR" i="1" dirty="0" err="1">
                <a:latin typeface="+mn-lt"/>
                <a:ea typeface="Myriad Pro Light" charset="0"/>
                <a:cs typeface="Myriad Pro Light" charset="0"/>
              </a:rPr>
              <a:t>implemented</a:t>
            </a:r>
            <a:r>
              <a:rPr lang="fr-FR" altLang="fr-FR" i="1" dirty="0">
                <a:latin typeface="+mn-lt"/>
                <a:ea typeface="Myriad Pro Light" charset="0"/>
                <a:cs typeface="Myriad Pro Light" charset="0"/>
              </a:rPr>
              <a:t> to </a:t>
            </a:r>
            <a:r>
              <a:rPr lang="fr-FR" altLang="fr-FR" i="1" dirty="0" err="1">
                <a:latin typeface="+mn-lt"/>
                <a:ea typeface="Myriad Pro Light" charset="0"/>
                <a:cs typeface="Myriad Pro Light" charset="0"/>
              </a:rPr>
              <a:t>characterize</a:t>
            </a:r>
            <a:r>
              <a:rPr lang="fr-FR" altLang="fr-FR" i="1" dirty="0">
                <a:latin typeface="+mn-lt"/>
                <a:ea typeface="Myriad Pro Light" charset="0"/>
                <a:cs typeface="Myriad Pro Light" charset="0"/>
              </a:rPr>
              <a:t> Solar Wind Charge Exchange X-ray </a:t>
            </a:r>
            <a:r>
              <a:rPr lang="fr-FR" altLang="fr-FR" i="1" dirty="0" err="1">
                <a:latin typeface="+mn-lt"/>
                <a:ea typeface="Myriad Pro Light" charset="0"/>
                <a:cs typeface="Myriad Pro Light" charset="0"/>
              </a:rPr>
              <a:t>emission</a:t>
            </a:r>
            <a:r>
              <a:rPr lang="fr-FR" altLang="fr-FR" i="1" dirty="0">
                <a:latin typeface="+mn-lt"/>
                <a:ea typeface="Myriad Pro Light" charset="0"/>
                <a:cs typeface="Myriad Pro Light" charset="0"/>
              </a:rPr>
              <a:t> at Mars (</a:t>
            </a:r>
            <a:r>
              <a:rPr lang="fr-FR" altLang="fr-FR" i="1" dirty="0" err="1">
                <a:latin typeface="+mn-lt"/>
                <a:ea typeface="Myriad Pro Light" charset="0"/>
                <a:cs typeface="Myriad Pro Light" charset="0"/>
              </a:rPr>
              <a:t>Koutroumpa</a:t>
            </a:r>
            <a:r>
              <a:rPr lang="fr-FR" altLang="fr-FR" i="1" dirty="0">
                <a:latin typeface="+mn-lt"/>
                <a:ea typeface="Myriad Pro Light" charset="0"/>
                <a:cs typeface="Myriad Pro Light" charset="0"/>
              </a:rPr>
              <a:t> et al, 2012)</a:t>
            </a:r>
          </a:p>
          <a:p>
            <a:pPr lvl="1"/>
            <a:endParaRPr lang="en-US" sz="2800" b="1" dirty="0">
              <a:solidFill>
                <a:schemeClr val="accent1">
                  <a:lumMod val="75000"/>
                </a:schemeClr>
              </a:solidFill>
              <a:latin typeface="+mn-lt"/>
              <a:ea typeface="Myriad Pro Light" charset="0"/>
              <a:cs typeface="Myriad Pro Light" charset="0"/>
            </a:endParaRPr>
          </a:p>
          <a:p>
            <a:endParaRPr lang="en-US" sz="3600" b="1" dirty="0">
              <a:solidFill>
                <a:schemeClr val="accent1">
                  <a:lumMod val="75000"/>
                </a:schemeClr>
              </a:solidFill>
              <a:latin typeface="+mn-lt"/>
              <a:ea typeface="Myriad Pro Light" charset="0"/>
              <a:cs typeface="Myriad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24015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 début, chapitre et fin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Personnalisé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 foncées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Personnalisé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claires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Personnalisé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ganisation claire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Personnalisé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sation foncée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Personnalisé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36828</TotalTime>
  <Words>1524</Words>
  <Application>Microsoft Macintosh PowerPoint</Application>
  <PresentationFormat>Personnalisé</PresentationFormat>
  <Paragraphs>236</Paragraphs>
  <Slides>13</Slides>
  <Notes>3</Notes>
  <HiddenSlides>0</HiddenSlides>
  <MMClips>1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Courier New</vt:lpstr>
      <vt:lpstr>Myriad Pro</vt:lpstr>
      <vt:lpstr>Myriad Pro Light</vt:lpstr>
      <vt:lpstr>Slides début, chapitre et fin</vt:lpstr>
      <vt:lpstr>Slides foncées</vt:lpstr>
      <vt:lpstr>Slides claires</vt:lpstr>
      <vt:lpstr>Organisation claire</vt:lpstr>
      <vt:lpstr>Organisation foncée</vt:lpstr>
      <vt:lpstr>Visio</vt:lpstr>
      <vt:lpstr>Présentation PowerPoint</vt:lpstr>
      <vt:lpstr>Solar Wind Charge-exchange X-rays (SWCX)</vt:lpstr>
      <vt:lpstr>Where is SWCX found?</vt:lpstr>
      <vt:lpstr>Measurements of magnetospheric SWCX</vt:lpstr>
      <vt:lpstr>SWCX: an asset for heliophysics</vt:lpstr>
      <vt:lpstr>SMILE  Solar wind Magnetosphere Ionosphere Link Explorer</vt:lpstr>
      <vt:lpstr>Présentation PowerPoint</vt:lpstr>
      <vt:lpstr>SWCX imaging of the magnetopause from the Moon</vt:lpstr>
      <vt:lpstr>LATMOS Test-Particle simulations of SWCX emission</vt:lpstr>
      <vt:lpstr>SWCX emission models: MHD vs TP approaches</vt:lpstr>
      <vt:lpstr>MHD vs TP approaches: Results</vt:lpstr>
      <vt:lpstr>SXI simulator X-ray maps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Katchourine</dc:creator>
  <cp:lastModifiedBy>koutd</cp:lastModifiedBy>
  <cp:revision>259</cp:revision>
  <cp:lastPrinted>2023-03-23T12:37:44Z</cp:lastPrinted>
  <dcterms:created xsi:type="dcterms:W3CDTF">2018-08-10T09:28:19Z</dcterms:created>
  <dcterms:modified xsi:type="dcterms:W3CDTF">2023-07-01T16:03:52Z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2018-08-10T00:00:00Z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2018-08-10T00:00:00Z</vt:filetime>
  </property>
</Properties>
</file>