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07" r:id="rId2"/>
    <p:sldId id="263" r:id="rId3"/>
    <p:sldId id="401" r:id="rId4"/>
    <p:sldId id="357" r:id="rId5"/>
    <p:sldId id="356" r:id="rId6"/>
    <p:sldId id="358" r:id="rId7"/>
    <p:sldId id="351" r:id="rId8"/>
    <p:sldId id="363" r:id="rId9"/>
    <p:sldId id="360" r:id="rId10"/>
    <p:sldId id="361" r:id="rId11"/>
    <p:sldId id="362" r:id="rId12"/>
    <p:sldId id="383" r:id="rId13"/>
    <p:sldId id="380" r:id="rId14"/>
    <p:sldId id="381" r:id="rId15"/>
    <p:sldId id="382" r:id="rId16"/>
    <p:sldId id="333" r:id="rId17"/>
    <p:sldId id="385" r:id="rId18"/>
    <p:sldId id="384" r:id="rId19"/>
    <p:sldId id="328" r:id="rId20"/>
    <p:sldId id="317" r:id="rId21"/>
    <p:sldId id="337" r:id="rId22"/>
    <p:sldId id="386" r:id="rId23"/>
    <p:sldId id="387" r:id="rId24"/>
    <p:sldId id="388" r:id="rId25"/>
    <p:sldId id="389" r:id="rId26"/>
    <p:sldId id="350" r:id="rId27"/>
    <p:sldId id="282" r:id="rId28"/>
    <p:sldId id="281" r:id="rId29"/>
    <p:sldId id="278" r:id="rId30"/>
    <p:sldId id="340" r:id="rId31"/>
    <p:sldId id="279" r:id="rId32"/>
    <p:sldId id="339" r:id="rId33"/>
    <p:sldId id="280" r:id="rId34"/>
    <p:sldId id="292" r:id="rId35"/>
    <p:sldId id="295" r:id="rId36"/>
    <p:sldId id="329" r:id="rId37"/>
    <p:sldId id="330" r:id="rId38"/>
    <p:sldId id="331" r:id="rId39"/>
    <p:sldId id="335" r:id="rId40"/>
    <p:sldId id="332" r:id="rId41"/>
    <p:sldId id="366" r:id="rId42"/>
    <p:sldId id="396" r:id="rId43"/>
    <p:sldId id="391" r:id="rId44"/>
    <p:sldId id="305" r:id="rId45"/>
    <p:sldId id="390" r:id="rId46"/>
    <p:sldId id="320" r:id="rId47"/>
    <p:sldId id="393" r:id="rId48"/>
    <p:sldId id="394" r:id="rId49"/>
    <p:sldId id="395" r:id="rId50"/>
    <p:sldId id="371" r:id="rId51"/>
    <p:sldId id="397" r:id="rId52"/>
    <p:sldId id="398" r:id="rId53"/>
    <p:sldId id="372" r:id="rId54"/>
    <p:sldId id="373" r:id="rId55"/>
    <p:sldId id="404" r:id="rId56"/>
    <p:sldId id="405" r:id="rId57"/>
    <p:sldId id="376" r:id="rId58"/>
    <p:sldId id="377" r:id="rId59"/>
    <p:sldId id="334" r:id="rId60"/>
    <p:sldId id="313" r:id="rId61"/>
    <p:sldId id="379" r:id="rId62"/>
    <p:sldId id="321" r:id="rId63"/>
    <p:sldId id="399" r:id="rId64"/>
    <p:sldId id="40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DAUD Jean-xavier" initials="BJ" lastIdx="1" clrIdx="0">
    <p:extLst>
      <p:ext uri="{19B8F6BF-5375-455C-9EA6-DF929625EA0E}">
        <p15:presenceInfo xmlns:p15="http://schemas.microsoft.com/office/powerpoint/2012/main" userId="S-1-5-21-343818398-2000478354-839522115-457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F"/>
    <a:srgbClr val="FF6600"/>
    <a:srgbClr val="0433FF"/>
    <a:srgbClr val="C0E5EA"/>
    <a:srgbClr val="F06469"/>
    <a:srgbClr val="92D050"/>
    <a:srgbClr val="0092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47" autoAdjust="0"/>
    <p:restoredTop sz="82879" autoAdjust="0"/>
  </p:normalViewPr>
  <p:slideViewPr>
    <p:cSldViewPr snapToGrid="0">
      <p:cViewPr varScale="1">
        <p:scale>
          <a:sx n="68" d="100"/>
          <a:sy n="68" d="100"/>
        </p:scale>
        <p:origin x="85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91EC2-68B8-438B-A495-809D8F37EDA1}" type="datetimeFigureOut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EF172-32B9-4E1E-96E2-4AD5BFC73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32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 err="1"/>
              <a:t>Peut</a:t>
            </a:r>
            <a:r>
              <a:rPr lang="en-US" baseline="0" noProof="0" dirty="0"/>
              <a:t> </a:t>
            </a:r>
            <a:r>
              <a:rPr lang="en-US" baseline="0" noProof="0" dirty="0" err="1"/>
              <a:t>etre</a:t>
            </a:r>
            <a:r>
              <a:rPr lang="en-US" baseline="0" noProof="0" dirty="0"/>
              <a:t> </a:t>
            </a:r>
            <a:r>
              <a:rPr lang="en-US" baseline="0" noProof="0" dirty="0" err="1"/>
              <a:t>juste</a:t>
            </a:r>
            <a:r>
              <a:rPr lang="en-US" baseline="0" noProof="0" dirty="0"/>
              <a:t> dire </a:t>
            </a:r>
            <a:r>
              <a:rPr lang="en-US" baseline="0" noProof="0" dirty="0" err="1"/>
              <a:t>investiguer</a:t>
            </a:r>
            <a:r>
              <a:rPr lang="en-US" baseline="0" noProof="0" dirty="0"/>
              <a:t> les interactions au sein de </a:t>
            </a:r>
            <a:r>
              <a:rPr lang="en-US" baseline="0" noProof="0" dirty="0" err="1"/>
              <a:t>ces</a:t>
            </a:r>
            <a:r>
              <a:rPr lang="en-US" baseline="0" noProof="0" dirty="0"/>
              <a:t> clusters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5B286-D717-4507-B1DB-BD151C7EAD5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074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08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800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Model pas</a:t>
            </a:r>
            <a:r>
              <a:rPr lang="fr-FR" baseline="0" dirty="0"/>
              <a:t> </a:t>
            </a:r>
            <a:r>
              <a:rPr lang="fr-FR" baseline="0" dirty="0" err="1"/>
              <a:t>modelize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15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Model pas</a:t>
            </a:r>
            <a:r>
              <a:rPr lang="fr-FR" baseline="0" dirty="0"/>
              <a:t> </a:t>
            </a:r>
            <a:r>
              <a:rPr lang="fr-FR" baseline="0" dirty="0" err="1"/>
              <a:t>modelize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95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Model pas</a:t>
            </a:r>
            <a:r>
              <a:rPr lang="fr-FR" baseline="0" dirty="0"/>
              <a:t> </a:t>
            </a:r>
            <a:r>
              <a:rPr lang="fr-FR" baseline="0" dirty="0" err="1"/>
              <a:t>modelize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903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Model pas</a:t>
            </a:r>
            <a:r>
              <a:rPr lang="fr-FR" baseline="0" dirty="0"/>
              <a:t> </a:t>
            </a:r>
            <a:r>
              <a:rPr lang="fr-FR" baseline="0" dirty="0" err="1"/>
              <a:t>modelize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77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Model pas</a:t>
            </a:r>
            <a:r>
              <a:rPr lang="fr-FR" baseline="0" dirty="0"/>
              <a:t> </a:t>
            </a:r>
            <a:r>
              <a:rPr lang="fr-FR" baseline="0" dirty="0" err="1"/>
              <a:t>modelize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40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Quels</a:t>
            </a:r>
            <a:r>
              <a:rPr lang="fr-FR" baseline="0" dirty="0"/>
              <a:t> sont les différents signatures ? Signature spécifique à cette interaction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The conformational landscape is complex so that an </a:t>
            </a:r>
            <a:r>
              <a:rPr lang="en-US" sz="1200" b="1" dirty="0">
                <a:latin typeface="Roboto Serif 20pt" pitchFamily="2" charset="0"/>
                <a:cs typeface="Roboto Serif 20pt" pitchFamily="2" charset="0"/>
              </a:rPr>
              <a:t>experimental</a:t>
            </a: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 and </a:t>
            </a:r>
            <a:r>
              <a:rPr lang="en-US" sz="1200" b="1" dirty="0">
                <a:latin typeface="Roboto Serif 20pt" pitchFamily="2" charset="0"/>
                <a:cs typeface="Roboto Serif 20pt" pitchFamily="2" charset="0"/>
              </a:rPr>
              <a:t>theoretical</a:t>
            </a: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 study of the </a:t>
            </a:r>
            <a:r>
              <a:rPr lang="en-US" sz="1200" b="1" dirty="0">
                <a:latin typeface="Roboto Serif 20pt" pitchFamily="2" charset="0"/>
                <a:cs typeface="Roboto Serif 20pt" pitchFamily="2" charset="0"/>
              </a:rPr>
              <a:t>IR spectroscopy </a:t>
            </a: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of these clusters </a:t>
            </a:r>
            <a:r>
              <a:rPr lang="fr-FR" sz="1200" dirty="0">
                <a:latin typeface="+mn-lt"/>
                <a:cs typeface="+mn-cs"/>
              </a:rPr>
              <a:t>:</a:t>
            </a:r>
            <a:r>
              <a:rPr lang="fr-FR" sz="1200" baseline="0" dirty="0">
                <a:latin typeface="+mn-lt"/>
                <a:cs typeface="+mn-cs"/>
              </a:rPr>
              <a:t> Pas fini et moins lourd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aseline="0" dirty="0">
                <a:latin typeface="+mn-lt"/>
                <a:cs typeface="+mn-cs"/>
              </a:rPr>
              <a:t>On est plus dans les motivations – Questions et façon de chercher</a:t>
            </a:r>
            <a:endParaRPr lang="en-US" sz="1200" dirty="0">
              <a:latin typeface="Roboto Serif 20pt" pitchFamily="2" charset="0"/>
              <a:cs typeface="Roboto Serif 20pt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688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Quels</a:t>
            </a:r>
            <a:r>
              <a:rPr lang="fr-FR" baseline="0" dirty="0"/>
              <a:t> sont les différents signatures ? Signature spécifique à cette interaction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The conformational landscape is complex so that an </a:t>
            </a:r>
            <a:r>
              <a:rPr lang="en-US" sz="1200" b="1" dirty="0">
                <a:latin typeface="Roboto Serif 20pt" pitchFamily="2" charset="0"/>
                <a:cs typeface="Roboto Serif 20pt" pitchFamily="2" charset="0"/>
              </a:rPr>
              <a:t>experimental</a:t>
            </a: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 and </a:t>
            </a:r>
            <a:r>
              <a:rPr lang="en-US" sz="1200" b="1" dirty="0">
                <a:latin typeface="Roboto Serif 20pt" pitchFamily="2" charset="0"/>
                <a:cs typeface="Roboto Serif 20pt" pitchFamily="2" charset="0"/>
              </a:rPr>
              <a:t>theoretical</a:t>
            </a: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 study of the </a:t>
            </a:r>
            <a:r>
              <a:rPr lang="en-US" sz="1200" b="1" dirty="0">
                <a:latin typeface="Roboto Serif 20pt" pitchFamily="2" charset="0"/>
                <a:cs typeface="Roboto Serif 20pt" pitchFamily="2" charset="0"/>
              </a:rPr>
              <a:t>IR spectroscopy </a:t>
            </a:r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of these clusters </a:t>
            </a:r>
            <a:r>
              <a:rPr lang="fr-FR" sz="1200" dirty="0">
                <a:latin typeface="+mn-lt"/>
                <a:cs typeface="+mn-cs"/>
              </a:rPr>
              <a:t>:</a:t>
            </a:r>
            <a:r>
              <a:rPr lang="fr-FR" sz="1200" baseline="0" dirty="0">
                <a:latin typeface="+mn-lt"/>
                <a:cs typeface="+mn-cs"/>
              </a:rPr>
              <a:t> Pas fini et moins lourd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aseline="0" dirty="0">
                <a:latin typeface="+mn-lt"/>
                <a:cs typeface="+mn-cs"/>
              </a:rPr>
              <a:t>On est plus dans les motivations – Questions et façon de chercher</a:t>
            </a:r>
            <a:endParaRPr lang="en-US" sz="1200" dirty="0">
              <a:latin typeface="Roboto Serif 20pt" pitchFamily="2" charset="0"/>
              <a:cs typeface="Roboto Serif 20pt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593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Roboto Serif 20pt" pitchFamily="2" charset="0"/>
                <a:cs typeface="Roboto Serif 20pt" pitchFamily="2" charset="0"/>
              </a:rPr>
              <a:t>How</a:t>
            </a:r>
            <a:r>
              <a:rPr lang="en-US" sz="1200" baseline="0" dirty="0">
                <a:latin typeface="Roboto Serif 20pt" pitchFamily="2" charset="0"/>
                <a:cs typeface="Roboto Serif 20pt" pitchFamily="2" charset="0"/>
              </a:rPr>
              <a:t> many water molecules .. To form separated </a:t>
            </a:r>
          </a:p>
          <a:p>
            <a:r>
              <a:rPr lang="en-US" sz="1200" baseline="0" dirty="0">
                <a:latin typeface="Roboto Serif 20pt" pitchFamily="2" charset="0"/>
                <a:cs typeface="Roboto Serif 20pt" pitchFamily="2" charset="0"/>
              </a:rPr>
              <a:t>To model / characterize / </a:t>
            </a:r>
            <a:r>
              <a:rPr lang="en-US" sz="1200" baseline="0" dirty="0" err="1">
                <a:latin typeface="Roboto Serif 20pt" pitchFamily="2" charset="0"/>
                <a:cs typeface="Roboto Serif 20pt" pitchFamily="2" charset="0"/>
              </a:rPr>
              <a:t>inverstigate</a:t>
            </a:r>
            <a:r>
              <a:rPr lang="en-US" sz="1200" baseline="0" dirty="0">
                <a:latin typeface="Roboto Serif 20pt" pitchFamily="2" charset="0"/>
                <a:cs typeface="Roboto Serif 20pt" pitchFamily="2" charset="0"/>
              </a:rPr>
              <a:t> </a:t>
            </a:r>
          </a:p>
          <a:p>
            <a:endParaRPr lang="en-US" sz="1200" baseline="0" dirty="0">
              <a:latin typeface="Roboto Serif 20pt" pitchFamily="2" charset="0"/>
              <a:cs typeface="Roboto Serif 20pt" pitchFamily="2" charset="0"/>
            </a:endParaRPr>
          </a:p>
          <a:p>
            <a:r>
              <a:rPr lang="en-US" sz="1200" baseline="0" dirty="0">
                <a:latin typeface="Roboto Serif 20pt" pitchFamily="2" charset="0"/>
                <a:cs typeface="Roboto Serif 20pt" pitchFamily="2" charset="0"/>
              </a:rPr>
              <a:t>To probe these structuring …</a:t>
            </a:r>
          </a:p>
          <a:p>
            <a:endParaRPr lang="en-US" sz="1200" baseline="0" dirty="0">
              <a:latin typeface="Roboto Serif 20pt" pitchFamily="2" charset="0"/>
              <a:cs typeface="Roboto Serif 20pt" pitchFamily="2" charset="0"/>
            </a:endParaRPr>
          </a:p>
          <a:p>
            <a:r>
              <a:rPr lang="en-US" sz="1200" baseline="0" dirty="0">
                <a:latin typeface="Roboto Serif 20pt" pitchFamily="2" charset="0"/>
                <a:cs typeface="Roboto Serif 20pt" pitchFamily="2" charset="0"/>
              </a:rPr>
              <a:t>Plus interpretation de </a:t>
            </a:r>
            <a:r>
              <a:rPr lang="en-US" sz="1200" baseline="0" dirty="0" err="1">
                <a:latin typeface="Roboto Serif 20pt" pitchFamily="2" charset="0"/>
                <a:cs typeface="Roboto Serif 20pt" pitchFamily="2" charset="0"/>
              </a:rPr>
              <a:t>l’experience</a:t>
            </a:r>
            <a:r>
              <a:rPr lang="en-US" sz="1200" baseline="0" dirty="0">
                <a:latin typeface="Roboto Serif 20pt" pitchFamily="2" charset="0"/>
                <a:cs typeface="Roboto Serif 20pt" pitchFamily="2" charset="0"/>
              </a:rPr>
              <a:t> </a:t>
            </a:r>
            <a:endParaRPr lang="en-US" sz="1200" dirty="0">
              <a:latin typeface="Roboto Serif 20pt" pitchFamily="2" charset="0"/>
              <a:cs typeface="Roboto Serif 20pt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0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</a:t>
            </a:r>
            <a:r>
              <a:rPr lang="fr-FR" baseline="0" dirty="0"/>
              <a:t> </a:t>
            </a:r>
            <a:r>
              <a:rPr lang="fr-FR" baseline="0" dirty="0" err="1"/>
              <a:t>my</a:t>
            </a:r>
            <a:r>
              <a:rPr lang="fr-FR" baseline="0" dirty="0"/>
              <a:t> </a:t>
            </a:r>
            <a:r>
              <a:rPr lang="fr-FR" baseline="0" dirty="0" err="1"/>
              <a:t>presentation</a:t>
            </a:r>
            <a:r>
              <a:rPr lang="fr-FR" baseline="0" dirty="0"/>
              <a:t>, I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present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the motivations of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study</a:t>
            </a:r>
            <a:r>
              <a:rPr lang="fr-FR" baseline="0" dirty="0"/>
              <a:t>, </a:t>
            </a:r>
            <a:r>
              <a:rPr lang="fr-FR" baseline="0" dirty="0" err="1"/>
              <a:t>then</a:t>
            </a:r>
            <a:r>
              <a:rPr lang="fr-FR" baseline="0" dirty="0"/>
              <a:t> the </a:t>
            </a:r>
            <a:r>
              <a:rPr lang="fr-FR" baseline="0" dirty="0" err="1"/>
              <a:t>differents</a:t>
            </a:r>
            <a:r>
              <a:rPr lang="fr-FR" baseline="0" dirty="0"/>
              <a:t> </a:t>
            </a:r>
            <a:r>
              <a:rPr lang="fr-FR" baseline="0" dirty="0" err="1"/>
              <a:t>results</a:t>
            </a:r>
            <a:r>
              <a:rPr lang="fr-FR" baseline="0" dirty="0"/>
              <a:t> of IR </a:t>
            </a:r>
            <a:r>
              <a:rPr lang="fr-FR" baseline="0" dirty="0" err="1"/>
              <a:t>spectroscopy</a:t>
            </a:r>
            <a:r>
              <a:rPr lang="fr-FR" baseline="0" dirty="0"/>
              <a:t> and finish on Conclusion and prospects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075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  <a:p>
            <a:r>
              <a:rPr lang="fr-FR" dirty="0"/>
              <a:t>Tokyo Tech in </a:t>
            </a:r>
            <a:r>
              <a:rPr lang="fr-FR" dirty="0" err="1"/>
              <a:t>Japan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298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Cité Mark Johnson / Paula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762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l’interprétation et les transitions qui ont lieu</a:t>
            </a:r>
            <a:r>
              <a:rPr lang="fr-FR" baseline="0" dirty="0"/>
              <a:t> par la suite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142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Fully</a:t>
            </a:r>
            <a:r>
              <a:rPr lang="fr-FR" baseline="0" dirty="0"/>
              <a:t> consistant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fully</a:t>
            </a:r>
            <a:r>
              <a:rPr lang="fr-FR" baseline="0" dirty="0"/>
              <a:t> </a:t>
            </a:r>
            <a:r>
              <a:rPr lang="fr-FR" baseline="0" dirty="0" err="1"/>
              <a:t>associated</a:t>
            </a:r>
            <a:r>
              <a:rPr lang="fr-FR" baseline="0" dirty="0"/>
              <a:t> ion pair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492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Entourer</a:t>
            </a:r>
            <a:r>
              <a:rPr lang="fr-FR" baseline="0" dirty="0"/>
              <a:t> que celle qui est bleu pour le </a:t>
            </a:r>
            <a:r>
              <a:rPr lang="fr-FR" baseline="0" dirty="0" err="1"/>
              <a:t>dark</a:t>
            </a:r>
            <a:r>
              <a:rPr lang="fr-FR" baseline="0" dirty="0"/>
              <a:t> </a:t>
            </a:r>
            <a:r>
              <a:rPr lang="fr-FR" baseline="0" dirty="0" err="1"/>
              <a:t>blue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493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989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553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Well-known</a:t>
            </a:r>
            <a:r>
              <a:rPr lang="fr-FR" dirty="0"/>
              <a:t> </a:t>
            </a:r>
            <a:r>
              <a:rPr lang="fr-FR" dirty="0" err="1"/>
              <a:t>methodology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831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Well-known</a:t>
            </a:r>
            <a:r>
              <a:rPr lang="fr-FR" dirty="0"/>
              <a:t> </a:t>
            </a:r>
            <a:r>
              <a:rPr lang="fr-FR" dirty="0" err="1"/>
              <a:t>methodology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90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Well-known</a:t>
            </a:r>
            <a:r>
              <a:rPr lang="fr-FR" dirty="0"/>
              <a:t> </a:t>
            </a:r>
            <a:r>
              <a:rPr lang="fr-FR" dirty="0" err="1"/>
              <a:t>methodology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21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Juste descriptif sur le transporter </a:t>
            </a:r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8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a full exploration procedure </a:t>
            </a:r>
            <a:r>
              <a:rPr lang="fr-FR" baseline="0" dirty="0"/>
              <a:t>and </a:t>
            </a:r>
            <a:r>
              <a:rPr lang="fr-FR" baseline="0" dirty="0" err="1"/>
              <a:t>because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only</a:t>
            </a:r>
            <a:r>
              <a:rPr lang="fr-FR" baseline="0" dirty="0"/>
              <a:t> </a:t>
            </a:r>
            <a:r>
              <a:rPr lang="fr-FR" baseline="0" dirty="0" err="1"/>
              <a:t>want</a:t>
            </a:r>
            <a:r>
              <a:rPr lang="fr-FR" baseline="0" dirty="0"/>
              <a:t> to know the </a:t>
            </a:r>
            <a:r>
              <a:rPr lang="fr-FR" baseline="0" dirty="0" err="1"/>
              <a:t>spectroscopic</a:t>
            </a:r>
            <a:r>
              <a:rPr lang="fr-FR" baseline="0" dirty="0"/>
              <a:t> signatures </a:t>
            </a:r>
            <a:r>
              <a:rPr lang="fr-FR" baseline="0" dirty="0" err="1"/>
              <a:t>induce</a:t>
            </a:r>
            <a:r>
              <a:rPr lang="fr-FR" baseline="0" dirty="0"/>
              <a:t> by the </a:t>
            </a:r>
            <a:r>
              <a:rPr lang="fr-FR" baseline="0" dirty="0" err="1"/>
              <a:t>different</a:t>
            </a:r>
            <a:r>
              <a:rPr lang="fr-FR" baseline="0" dirty="0"/>
              <a:t> types of ion pair. </a:t>
            </a:r>
            <a:r>
              <a:rPr lang="fr-FR" baseline="0" dirty="0" err="1"/>
              <a:t>We</a:t>
            </a:r>
            <a:r>
              <a:rPr lang="fr-FR" baseline="0" dirty="0"/>
              <a:t> use a </a:t>
            </a:r>
            <a:r>
              <a:rPr lang="fr-FR" baseline="0" dirty="0" err="1"/>
              <a:t>special</a:t>
            </a:r>
            <a:r>
              <a:rPr lang="fr-FR" baseline="0" dirty="0"/>
              <a:t> </a:t>
            </a:r>
            <a:r>
              <a:rPr lang="fr-FR" baseline="0" dirty="0" err="1"/>
              <a:t>methodology</a:t>
            </a:r>
            <a:r>
              <a:rPr lang="fr-FR" baseline="0" dirty="0"/>
              <a:t> to </a:t>
            </a:r>
            <a:r>
              <a:rPr lang="fr-FR" baseline="0" dirty="0" err="1"/>
              <a:t>obtain</a:t>
            </a:r>
            <a:r>
              <a:rPr lang="fr-FR" baseline="0" dirty="0"/>
              <a:t> a set of initial structure </a:t>
            </a:r>
            <a:r>
              <a:rPr lang="fr-FR" baseline="0" dirty="0" err="1"/>
              <a:t>using</a:t>
            </a:r>
            <a:r>
              <a:rPr lang="fr-FR" baseline="0" dirty="0"/>
              <a:t> </a:t>
            </a:r>
            <a:r>
              <a:rPr lang="fr-FR" baseline="0" dirty="0" err="1"/>
              <a:t>fully-associated</a:t>
            </a:r>
            <a:r>
              <a:rPr lang="fr-FR" baseline="0" dirty="0"/>
              <a:t> ion pairs as benchmark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136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I </a:t>
            </a:r>
            <a:r>
              <a:rPr lang="fr-FR" baseline="0" dirty="0" err="1"/>
              <a:t>used</a:t>
            </a:r>
            <a:r>
              <a:rPr lang="fr-FR" baseline="0" dirty="0"/>
              <a:t> </a:t>
            </a:r>
            <a:r>
              <a:rPr lang="fr-FR" baseline="0" dirty="0" err="1"/>
              <a:t>previous</a:t>
            </a:r>
            <a:r>
              <a:rPr lang="fr-FR" baseline="0" dirty="0"/>
              <a:t> </a:t>
            </a:r>
            <a:r>
              <a:rPr lang="fr-FR" baseline="0" dirty="0" err="1"/>
              <a:t>study</a:t>
            </a:r>
            <a:r>
              <a:rPr lang="fr-FR" baseline="0" dirty="0"/>
              <a:t> on </a:t>
            </a:r>
            <a:r>
              <a:rPr lang="fr-FR" baseline="0" dirty="0" err="1"/>
              <a:t>solvation</a:t>
            </a:r>
            <a:r>
              <a:rPr lang="fr-FR" baseline="0" dirty="0"/>
              <a:t> of sodium </a:t>
            </a:r>
            <a:r>
              <a:rPr lang="fr-FR" baseline="0" dirty="0" err="1"/>
              <a:t>acetate</a:t>
            </a:r>
            <a:r>
              <a:rPr lang="fr-FR" baseline="0" dirty="0"/>
              <a:t>. The structures of the clusters </a:t>
            </a:r>
            <a:r>
              <a:rPr lang="fr-FR" baseline="0" dirty="0" err="1"/>
              <a:t>were</a:t>
            </a:r>
            <a:r>
              <a:rPr lang="fr-FR" baseline="0" dirty="0"/>
              <a:t> </a:t>
            </a:r>
            <a:r>
              <a:rPr lang="fr-FR" baseline="0" dirty="0" err="1"/>
              <a:t>obtained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MD simulations and </a:t>
            </a:r>
            <a:r>
              <a:rPr lang="fr-FR" baseline="0" dirty="0" err="1"/>
              <a:t>optimized</a:t>
            </a:r>
            <a:r>
              <a:rPr lang="fr-FR" baseline="0" dirty="0"/>
              <a:t> by DFT-D </a:t>
            </a:r>
            <a:r>
              <a:rPr lang="fr-FR" baseline="0" dirty="0" err="1"/>
              <a:t>calculations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12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741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919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383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935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615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Attribution the </a:t>
            </a:r>
            <a:r>
              <a:rPr lang="fr-FR" baseline="0" dirty="0" err="1"/>
              <a:t>vibrational</a:t>
            </a:r>
            <a:r>
              <a:rPr lang="fr-FR" baseline="0" dirty="0"/>
              <a:t> modes for the </a:t>
            </a:r>
            <a:r>
              <a:rPr lang="fr-FR" baseline="0" dirty="0" err="1"/>
              <a:t>fully</a:t>
            </a:r>
            <a:r>
              <a:rPr lang="fr-FR" baseline="0" dirty="0"/>
              <a:t> </a:t>
            </a:r>
            <a:r>
              <a:rPr lang="fr-FR" baseline="0" dirty="0" err="1"/>
              <a:t>associated</a:t>
            </a:r>
            <a:r>
              <a:rPr lang="fr-FR" baseline="0" dirty="0"/>
              <a:t> ion pairs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particularly</a:t>
            </a:r>
            <a:r>
              <a:rPr lang="fr-FR" baseline="0" dirty="0"/>
              <a:t> a </a:t>
            </a:r>
            <a:r>
              <a:rPr lang="fr-FR" baseline="0" dirty="0" err="1"/>
              <a:t>coupling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de </a:t>
            </a:r>
            <a:r>
              <a:rPr lang="fr-FR" baseline="0" dirty="0" err="1"/>
              <a:t>sym</a:t>
            </a:r>
            <a:r>
              <a:rPr lang="fr-FR" baseline="0" dirty="0"/>
              <a:t> COO and the </a:t>
            </a:r>
            <a:r>
              <a:rPr lang="fr-FR" baseline="0" dirty="0" err="1"/>
              <a:t>bending</a:t>
            </a:r>
            <a:r>
              <a:rPr lang="fr-FR" baseline="0" dirty="0"/>
              <a:t> of CH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489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Attribution the </a:t>
            </a:r>
            <a:r>
              <a:rPr lang="fr-FR" baseline="0" dirty="0" err="1"/>
              <a:t>vibrational</a:t>
            </a:r>
            <a:r>
              <a:rPr lang="fr-FR" baseline="0" dirty="0"/>
              <a:t> modes for the </a:t>
            </a:r>
            <a:r>
              <a:rPr lang="fr-FR" baseline="0" dirty="0" err="1"/>
              <a:t>fully</a:t>
            </a:r>
            <a:r>
              <a:rPr lang="fr-FR" baseline="0" dirty="0"/>
              <a:t> </a:t>
            </a:r>
            <a:r>
              <a:rPr lang="fr-FR" baseline="0" dirty="0" err="1"/>
              <a:t>associated</a:t>
            </a:r>
            <a:r>
              <a:rPr lang="fr-FR" baseline="0" dirty="0"/>
              <a:t> ion pairs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particularly</a:t>
            </a:r>
            <a:r>
              <a:rPr lang="fr-FR" baseline="0" dirty="0"/>
              <a:t> a </a:t>
            </a:r>
            <a:r>
              <a:rPr lang="fr-FR" baseline="0" dirty="0" err="1"/>
              <a:t>coupling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de </a:t>
            </a:r>
            <a:r>
              <a:rPr lang="fr-FR" baseline="0" dirty="0" err="1"/>
              <a:t>sym</a:t>
            </a:r>
            <a:r>
              <a:rPr lang="fr-FR" baseline="0" dirty="0"/>
              <a:t> COO and the </a:t>
            </a:r>
            <a:r>
              <a:rPr lang="fr-FR" baseline="0" dirty="0" err="1"/>
              <a:t>bending</a:t>
            </a:r>
            <a:r>
              <a:rPr lang="fr-FR" baseline="0" dirty="0"/>
              <a:t> of CH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41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/>
              <a:t>Comparing</a:t>
            </a:r>
            <a:r>
              <a:rPr lang="fr-FR" baseline="0" dirty="0"/>
              <a:t> the </a:t>
            </a:r>
            <a:r>
              <a:rPr lang="fr-FR" baseline="0" dirty="0" err="1"/>
              <a:t>spectroscopic</a:t>
            </a:r>
            <a:r>
              <a:rPr lang="fr-FR" baseline="0" dirty="0"/>
              <a:t> </a:t>
            </a:r>
            <a:r>
              <a:rPr lang="fr-FR" baseline="0" dirty="0" err="1"/>
              <a:t>evolution</a:t>
            </a:r>
            <a:r>
              <a:rPr lang="fr-FR" baseline="0" dirty="0"/>
              <a:t> and </a:t>
            </a:r>
            <a:r>
              <a:rPr lang="fr-FR" baseline="0" dirty="0" err="1"/>
              <a:t>particularly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n=9, </a:t>
            </a:r>
            <a:r>
              <a:rPr lang="fr-FR" baseline="0" dirty="0" err="1"/>
              <a:t>we</a:t>
            </a:r>
            <a:r>
              <a:rPr lang="fr-FR" baseline="0" dirty="0"/>
              <a:t> are able to </a:t>
            </a:r>
            <a:r>
              <a:rPr lang="fr-FR" baseline="0" dirty="0" err="1"/>
              <a:t>attribute</a:t>
            </a:r>
            <a:r>
              <a:rPr lang="fr-FR" baseline="0" dirty="0"/>
              <a:t> the band </a:t>
            </a:r>
            <a:r>
              <a:rPr lang="fr-FR" baseline="0" dirty="0" err="1"/>
              <a:t>which</a:t>
            </a:r>
            <a:r>
              <a:rPr lang="fr-FR" baseline="0" dirty="0"/>
              <a:t> come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fully-associated</a:t>
            </a:r>
            <a:r>
              <a:rPr lang="fr-FR" baseline="0" dirty="0"/>
              <a:t> ion pairs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48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59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4876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Mixture aussi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073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La </a:t>
            </a:r>
            <a:r>
              <a:rPr lang="fr-FR" baseline="0" dirty="0" err="1"/>
              <a:t>proteine</a:t>
            </a:r>
            <a:r>
              <a:rPr lang="fr-FR" baseline="0" dirty="0"/>
              <a:t> a un </a:t>
            </a:r>
            <a:r>
              <a:rPr lang="fr-FR" baseline="0" dirty="0" err="1"/>
              <a:t>role</a:t>
            </a:r>
            <a:r>
              <a:rPr lang="fr-FR" baseline="0" dirty="0"/>
              <a:t> à jouer dans l’étude …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0398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</a:t>
            </a:r>
            <a:r>
              <a:rPr lang="fr-FR" baseline="0" dirty="0"/>
              <a:t> JSPS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955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5B286-D717-4507-B1DB-BD151C7EAD57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18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37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59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64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</a:t>
            </a:r>
            <a:r>
              <a:rPr lang="fr-FR" baseline="0" dirty="0"/>
              <a:t> de la protéine + zoom + fonction bio : filtre / sélection </a:t>
            </a:r>
          </a:p>
          <a:p>
            <a:r>
              <a:rPr lang="fr-FR" baseline="0" dirty="0"/>
              <a:t>Mettre le magnésium en plus gros et plus clair </a:t>
            </a:r>
          </a:p>
          <a:p>
            <a:r>
              <a:rPr lang="fr-FR" baseline="0" dirty="0"/>
              <a:t>Mettre sélection </a:t>
            </a:r>
            <a:r>
              <a:rPr lang="fr-FR" baseline="0" dirty="0" err="1"/>
              <a:t>filter</a:t>
            </a:r>
            <a:r>
              <a:rPr lang="fr-FR" baseline="0" dirty="0"/>
              <a:t> area</a:t>
            </a:r>
          </a:p>
          <a:p>
            <a:r>
              <a:rPr lang="fr-FR" baseline="0" dirty="0" err="1"/>
              <a:t>Magnesium</a:t>
            </a:r>
            <a:r>
              <a:rPr lang="fr-FR" baseline="0" dirty="0"/>
              <a:t> transporter </a:t>
            </a:r>
            <a:r>
              <a:rPr lang="fr-FR" baseline="0" dirty="0" err="1"/>
              <a:t>channel</a:t>
            </a:r>
            <a:r>
              <a:rPr lang="fr-FR" baseline="0" dirty="0"/>
              <a:t> </a:t>
            </a:r>
            <a:r>
              <a:rPr lang="fr-FR" baseline="0" dirty="0" err="1"/>
              <a:t>selection</a:t>
            </a:r>
            <a:r>
              <a:rPr lang="fr-FR" baseline="0" dirty="0"/>
              <a:t> </a:t>
            </a:r>
            <a:r>
              <a:rPr lang="fr-FR" baseline="0" dirty="0" err="1"/>
              <a:t>filter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Toute la fonction biologique se fait sans interaction direct entre les deux ions au travers des molécules d’eau </a:t>
            </a:r>
          </a:p>
          <a:p>
            <a:r>
              <a:rPr lang="fr-FR" baseline="0" dirty="0"/>
              <a:t>Il y a deux interactions avec des carboxylates.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31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</a:t>
            </a:r>
            <a:r>
              <a:rPr lang="fr-FR" baseline="0" dirty="0"/>
              <a:t> s’agit d’une WM2I</a:t>
            </a:r>
          </a:p>
          <a:p>
            <a:r>
              <a:rPr lang="fr-FR" baseline="0" dirty="0" err="1"/>
              <a:t>Colombic</a:t>
            </a:r>
            <a:r>
              <a:rPr lang="fr-FR" baseline="0" dirty="0"/>
              <a:t> </a:t>
            </a:r>
            <a:r>
              <a:rPr lang="fr-FR" baseline="0" dirty="0" err="1"/>
              <a:t>intercation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EF172-32B9-4E1E-96E2-4AD5BFC73F4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48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FD3D-1A89-497F-849F-399B33AE0CCA}" type="datetime1">
              <a:rPr lang="en-US" smtClean="0"/>
              <a:t>7/2/2023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16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223F-8AFE-4710-B0BD-FCE2B016D314}" type="datetime1">
              <a:rPr lang="en-US" smtClean="0"/>
              <a:t>7/2/2023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0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4EC5-24DF-4C8F-B4E3-3423E43E95CA}" type="datetime1">
              <a:rPr lang="en-US" smtClean="0"/>
              <a:t>7/2/2023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4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80EC-6708-4C1D-AC0B-2FCD1B834173}" type="datetime1">
              <a:rPr lang="en-US" smtClean="0"/>
              <a:t>7/2/2023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3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C78E-F462-4DC5-9F6A-4E619A5DDB2F}" type="datetime1">
              <a:rPr lang="en-US" smtClean="0"/>
              <a:t>7/2/2023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6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57DF3-DC1E-4BA5-A506-807717053CB5}" type="datetime1">
              <a:rPr lang="en-US" smtClean="0"/>
              <a:t>7/2/2023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6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89FE-0201-41E2-8B65-FD3A94499E96}" type="datetime1">
              <a:rPr lang="en-US" smtClean="0"/>
              <a:t>7/2/2023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9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BA71-8CF6-420B-8BE2-C7E14563172B}" type="datetime1">
              <a:rPr lang="en-US" smtClean="0"/>
              <a:t>7/2/2023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7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E39E-CA8A-40FB-BC97-A4C466D3FA24}" type="datetime1">
              <a:rPr lang="en-US" smtClean="0"/>
              <a:t>7/2/2023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78B5-6350-4B47-A27D-40245670E73A}" type="datetime1">
              <a:rPr lang="en-US" smtClean="0"/>
              <a:t>7/2/2023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7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E6A7-4C08-4E89-8B6C-4531515FCB66}" type="datetime1">
              <a:rPr lang="en-US" smtClean="0"/>
              <a:t>7/2/2023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1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CBF21-82CE-4A8C-8686-6A0C41E08E95}" type="datetime1">
              <a:rPr lang="en-US" smtClean="0"/>
              <a:t>7/2/2023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ACEC-5474-4C75-BCFD-E5A968736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hdphoto" Target="../media/hdphoto4.wdp"/><Relationship Id="rId7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905" y="0"/>
            <a:ext cx="12192000" cy="6858000"/>
          </a:xfrm>
          <a:prstGeom prst="rect">
            <a:avLst/>
          </a:prstGeom>
          <a:blipFill dpi="0" rotWithShape="1">
            <a:blip r:embed="rId3">
              <a:alphaModFix amt="4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5" b="92377" l="5972" r="94231">
                        <a14:foregroundMark x1="14474" y1="56726" x2="14474" y2="56726"/>
                        <a14:foregroundMark x1="19231" y1="51121" x2="19231" y2="51121"/>
                        <a14:foregroundMark x1="30263" y1="50224" x2="30263" y2="50224"/>
                        <a14:foregroundMark x1="37753" y1="58072" x2="37753" y2="58072"/>
                        <a14:foregroundMark x1="44130" y1="50673" x2="44130" y2="50673"/>
                        <a14:foregroundMark x1="54555" y1="51345" x2="54555" y2="51345"/>
                        <a14:foregroundMark x1="61640" y1="48655" x2="61640" y2="48655"/>
                        <a14:foregroundMark x1="70547" y1="51794" x2="70547" y2="51794"/>
                        <a14:foregroundMark x1="75506" y1="47982" x2="75506" y2="47982"/>
                        <a14:foregroundMark x1="81883" y1="49776" x2="81883" y2="49776"/>
                        <a14:foregroundMark x1="84717" y1="30717" x2="84717" y2="30717"/>
                        <a14:foregroundMark x1="90182" y1="23318" x2="90182" y2="23318"/>
                        <a14:foregroundMark x1="84109" y1="69955" x2="84109" y2="69955"/>
                        <a14:foregroundMark x1="79757" y1="73094" x2="79757" y2="73094"/>
                        <a14:foregroundMark x1="69838" y1="75561" x2="69838" y2="75561"/>
                        <a14:foregroundMark x1="61842" y1="78700" x2="61842" y2="78700"/>
                        <a14:foregroundMark x1="56883" y1="77354" x2="56883" y2="77354"/>
                        <a14:foregroundMark x1="49798" y1="75785" x2="49798" y2="75785"/>
                        <a14:foregroundMark x1="36538" y1="73991" x2="36538" y2="73991"/>
                        <a14:foregroundMark x1="31275" y1="74664" x2="31275" y2="74664"/>
                        <a14:foregroundMark x1="42713" y1="76233" x2="42713" y2="76233"/>
                        <a14:foregroundMark x1="27227" y1="76457" x2="27227" y2="76457"/>
                        <a14:foregroundMark x1="19332" y1="76906" x2="19332" y2="76906"/>
                        <a14:foregroundMark x1="12348" y1="74888" x2="12348" y2="74888"/>
                        <a14:foregroundMark x1="10425" y1="72870" x2="10425" y2="72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262" y="4535727"/>
            <a:ext cx="3484833" cy="157311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" b="98596" l="0" r="100000">
                        <a14:foregroundMark x1="6802" y1="31818" x2="6802" y2="31818"/>
                        <a14:foregroundMark x1="2658" y1="23086" x2="2658" y2="23086"/>
                        <a14:foregroundMark x1="10790" y1="4426" x2="10790" y2="4426"/>
                        <a14:foregroundMark x1="18374" y1="1675" x2="18374" y2="1675"/>
                        <a14:foregroundMark x1="1720" y1="34928" x2="1720" y2="34928"/>
                        <a14:foregroundMark x1="14464" y1="52632" x2="14464" y2="52632"/>
                        <a14:foregroundMark x1="25645" y1="54665" x2="25645" y2="54665"/>
                        <a14:foregroundMark x1="36904" y1="48565" x2="36904" y2="48565"/>
                        <a14:foregroundMark x1="59265" y1="61005" x2="59265" y2="61005"/>
                        <a14:foregroundMark x1="91947" y1="49522" x2="91947" y2="49522"/>
                        <a14:foregroundMark x1="14679" y1="61754" x2="14679" y2="61754"/>
                        <a14:foregroundMark x1="14679" y1="78596" x2="14679" y2="78596"/>
                        <a14:foregroundMark x1="15138" y1="68421" x2="15138" y2="68421"/>
                        <a14:foregroundMark x1="15138" y1="68421" x2="15138" y2="68421"/>
                        <a14:foregroundMark x1="25459" y1="60702" x2="25459" y2="60702"/>
                        <a14:foregroundMark x1="25459" y1="60702" x2="25459" y2="60702"/>
                        <a14:foregroundMark x1="34862" y1="65614" x2="34862" y2="65614"/>
                        <a14:foregroundMark x1="37156" y1="75439" x2="37156" y2="75439"/>
                        <a14:foregroundMark x1="28211" y1="81754" x2="28211" y2="81754"/>
                        <a14:foregroundMark x1="24541" y1="81754" x2="24541" y2="81754"/>
                        <a14:foregroundMark x1="47018" y1="81404" x2="47018" y2="81404"/>
                        <a14:foregroundMark x1="47018" y1="64912" x2="47018" y2="64912"/>
                        <a14:foregroundMark x1="46330" y1="51228" x2="46330" y2="51228"/>
                        <a14:foregroundMark x1="50000" y1="48070" x2="50459" y2="48070"/>
                        <a14:foregroundMark x1="56651" y1="48070" x2="56651" y2="48070"/>
                        <a14:foregroundMark x1="62844" y1="48421" x2="63073" y2="48772"/>
                        <a14:foregroundMark x1="69954" y1="50526" x2="70183" y2="50877"/>
                        <a14:foregroundMark x1="71789" y1="58947" x2="71789" y2="59649"/>
                        <a14:foregroundMark x1="72477" y1="71930" x2="72477" y2="73333"/>
                        <a14:foregroundMark x1="59174" y1="77193" x2="59174" y2="7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20" y="274779"/>
            <a:ext cx="2988716" cy="195363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9" b="99317" l="0" r="100000">
                        <a14:foregroundMark x1="13652" y1="41752" x2="13652" y2="41752"/>
                        <a14:foregroundMark x1="18430" y1="32651" x2="18430" y2="32651"/>
                        <a14:foregroundMark x1="28328" y1="32651" x2="28328" y2="32651"/>
                        <a14:foregroundMark x1="30830" y1="36974" x2="30830" y2="36974"/>
                        <a14:foregroundMark x1="27986" y1="54608" x2="27986" y2="54608"/>
                        <a14:foregroundMark x1="22071" y1="57565" x2="22071" y2="57565"/>
                        <a14:foregroundMark x1="15813" y1="52446" x2="15813" y2="52446"/>
                        <a14:foregroundMark x1="60523" y1="56428" x2="60523" y2="56428"/>
                        <a14:foregroundMark x1="59841" y1="50512" x2="59841" y2="50512"/>
                        <a14:foregroundMark x1="59841" y1="45848" x2="59841" y2="45848"/>
                        <a14:foregroundMark x1="60182" y1="42548" x2="60182" y2="42548"/>
                        <a14:foregroundMark x1="59841" y1="36291" x2="59841" y2="36291"/>
                        <a14:foregroundMark x1="60865" y1="31854" x2="60865" y2="31854"/>
                        <a14:foregroundMark x1="62799" y1="31854" x2="62799" y2="31854"/>
                        <a14:foregroundMark x1="68601" y1="31513" x2="68601" y2="31513"/>
                        <a14:foregroundMark x1="72582" y1="27076" x2="53242" y2="63026"/>
                        <a14:foregroundMark x1="67918" y1="21957" x2="48123" y2="41069"/>
                        <a14:foregroundMark x1="52446" y1="31513" x2="66098" y2="44369"/>
                        <a14:foregroundMark x1="28328" y1="28555" x2="18089" y2="61206"/>
                        <a14:foregroundMark x1="10694" y1="31513" x2="26849" y2="62685"/>
                        <a14:foregroundMark x1="31627" y1="59386" x2="11490" y2="21615"/>
                        <a14:foregroundMark x1="7395" y1="56428" x2="24232" y2="395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069" y="2503191"/>
            <a:ext cx="1981218" cy="1981218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5496121" y="91440"/>
            <a:ext cx="6423660" cy="6713220"/>
          </a:xfrm>
          <a:prstGeom prst="ellipse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F5A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2"/>
          <p:cNvSpPr txBox="1">
            <a:spLocks/>
          </p:cNvSpPr>
          <p:nvPr/>
        </p:nvSpPr>
        <p:spPr>
          <a:xfrm>
            <a:off x="5858301" y="776664"/>
            <a:ext cx="5729780" cy="9535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850"/>
              </a:lnSpc>
              <a:spcBef>
                <a:spcPct val="0"/>
              </a:spcBef>
              <a:buNone/>
              <a:defRPr sz="21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cap="small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Ubuntu"/>
              </a:rPr>
              <a:t>Congrès général </a:t>
            </a:r>
          </a:p>
          <a:p>
            <a:pPr algn="ctr"/>
            <a:r>
              <a:rPr lang="fr-FR" sz="3600" cap="small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Ubuntu"/>
              </a:rPr>
              <a:t>SFP</a:t>
            </a:r>
            <a:endParaRPr lang="en-GB" sz="3600" cap="small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2748" y="1729389"/>
            <a:ext cx="59408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Microhydration of Mg</a:t>
            </a:r>
            <a:r>
              <a:rPr lang="en-US" sz="2700" baseline="300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2+</a:t>
            </a:r>
            <a:r>
              <a:rPr lang="en-US" sz="27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(CH</a:t>
            </a:r>
            <a:r>
              <a:rPr lang="en-US" sz="2700" baseline="-250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3</a:t>
            </a:r>
            <a:r>
              <a:rPr lang="en-US" sz="27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COO</a:t>
            </a:r>
            <a:r>
              <a:rPr lang="en-US" sz="2700" baseline="300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–</a:t>
            </a:r>
            <a:r>
              <a:rPr lang="en-US" sz="27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) ion pairs followed by IR laser spectroscopy: </a:t>
            </a:r>
          </a:p>
          <a:p>
            <a:pPr algn="ctr"/>
            <a:r>
              <a:rPr lang="en-US" sz="2700" dirty="0">
                <a:ln w="0"/>
                <a:latin typeface="Palatino Linotype" panose="02040502050505030304" pitchFamily="18" charset="0"/>
                <a:ea typeface="Cambria" panose="02040503050406030204" pitchFamily="18" charset="0"/>
              </a:rPr>
              <a:t>insights into the water-mediated ionic interactions in the magnesium transport channel</a:t>
            </a:r>
            <a:endParaRPr lang="fr-FR" sz="2700" dirty="0">
              <a:ln w="0"/>
              <a:latin typeface="Palatino Linotype" panose="02040502050505030304" pitchFamily="18" charset="0"/>
            </a:endParaRPr>
          </a:p>
        </p:txBody>
      </p:sp>
      <p:sp>
        <p:nvSpPr>
          <p:cNvPr id="13" name="Titre 2"/>
          <p:cNvSpPr txBox="1">
            <a:spLocks/>
          </p:cNvSpPr>
          <p:nvPr/>
        </p:nvSpPr>
        <p:spPr>
          <a:xfrm>
            <a:off x="6139543" y="4634264"/>
            <a:ext cx="5167296" cy="421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850"/>
              </a:lnSpc>
              <a:spcBef>
                <a:spcPct val="0"/>
              </a:spcBef>
              <a:buNone/>
              <a:defRPr sz="21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dirty="0">
                <a:solidFill>
                  <a:schemeClr val="tx1"/>
                </a:solidFill>
                <a:latin typeface="Palatino Linotype" panose="02040502050505030304" pitchFamily="18" charset="0"/>
              </a:rPr>
              <a:t>Jean-Xavier bardaud</a:t>
            </a:r>
          </a:p>
          <a:p>
            <a:pPr algn="ctr"/>
            <a:endParaRPr lang="en-GB" sz="26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re 2"/>
          <p:cNvSpPr txBox="1">
            <a:spLocks/>
          </p:cNvSpPr>
          <p:nvPr/>
        </p:nvSpPr>
        <p:spPr>
          <a:xfrm>
            <a:off x="6139543" y="5396745"/>
            <a:ext cx="5167296" cy="474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850"/>
              </a:lnSpc>
              <a:spcBef>
                <a:spcPct val="0"/>
              </a:spcBef>
              <a:buNone/>
              <a:defRPr sz="21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cap="none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Supervisor</a:t>
            </a:r>
            <a:r>
              <a:rPr lang="fr-FR" sz="2400" cap="none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: Eric Gloaguen</a:t>
            </a:r>
          </a:p>
        </p:txBody>
      </p:sp>
      <p:sp>
        <p:nvSpPr>
          <p:cNvPr id="12" name="Titre 2"/>
          <p:cNvSpPr txBox="1">
            <a:spLocks/>
          </p:cNvSpPr>
          <p:nvPr/>
        </p:nvSpPr>
        <p:spPr>
          <a:xfrm>
            <a:off x="6139543" y="5871475"/>
            <a:ext cx="5167296" cy="474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850"/>
              </a:lnSpc>
              <a:spcBef>
                <a:spcPct val="0"/>
              </a:spcBef>
              <a:buNone/>
              <a:defRPr sz="21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cap="none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Lab</a:t>
            </a:r>
            <a:r>
              <a:rPr lang="fr-FR" sz="2400" cap="none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: ISMO</a:t>
            </a:r>
          </a:p>
        </p:txBody>
      </p:sp>
    </p:spTree>
    <p:extLst>
      <p:ext uri="{BB962C8B-B14F-4D97-AF65-F5344CB8AC3E}">
        <p14:creationId xmlns:p14="http://schemas.microsoft.com/office/powerpoint/2010/main" val="340026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922498" y="1893877"/>
            <a:ext cx="2813994" cy="4091940"/>
            <a:chOff x="6940867" y="1893877"/>
            <a:chExt cx="2813994" cy="409194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211" y="2430780"/>
              <a:ext cx="1627307" cy="3018134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7476035" y="2307074"/>
              <a:ext cx="700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000" b="1" baseline="30000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endParaRPr lang="en-US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025640" y="4400550"/>
              <a:ext cx="11785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000" b="1" baseline="-25000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000" b="1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000" b="1" baseline="30000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endParaRPr lang="en-US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6940867" y="1893877"/>
              <a:ext cx="2813994" cy="40919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DA06707-B272-F020-D862-6C5152731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41" y="2085113"/>
            <a:ext cx="4314825" cy="33528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79B7945-3B8B-7EB4-D99B-365C1248CC82}"/>
              </a:ext>
            </a:extLst>
          </p:cNvPr>
          <p:cNvSpPr/>
          <p:nvPr/>
        </p:nvSpPr>
        <p:spPr>
          <a:xfrm>
            <a:off x="4080113" y="4274820"/>
            <a:ext cx="432435" cy="299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035E9-E687-BC05-9FA9-7ED5AE72491C}"/>
              </a:ext>
            </a:extLst>
          </p:cNvPr>
          <p:cNvSpPr/>
          <p:nvPr/>
        </p:nvSpPr>
        <p:spPr>
          <a:xfrm>
            <a:off x="2619924" y="5615144"/>
            <a:ext cx="409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Selectivity filter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ADA4B8-DFFB-F3FE-B96B-7775FF381C8F}"/>
              </a:ext>
            </a:extLst>
          </p:cNvPr>
          <p:cNvSpPr txBox="1"/>
          <p:nvPr/>
        </p:nvSpPr>
        <p:spPr>
          <a:xfrm>
            <a:off x="3837850" y="44958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927CE6D-0F95-A0FE-5A42-9BA2A530C121}"/>
              </a:ext>
            </a:extLst>
          </p:cNvPr>
          <p:cNvCxnSpPr/>
          <p:nvPr/>
        </p:nvCxnSpPr>
        <p:spPr>
          <a:xfrm flipV="1">
            <a:off x="4138169" y="4035097"/>
            <a:ext cx="374379" cy="511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65D1E63-84F7-30C9-2672-12DACC315115}"/>
              </a:ext>
            </a:extLst>
          </p:cNvPr>
          <p:cNvSpPr txBox="1"/>
          <p:nvPr/>
        </p:nvSpPr>
        <p:spPr>
          <a:xfrm>
            <a:off x="3341385" y="2575287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1213061-9244-05C1-4681-5E3DC9807D48}"/>
              </a:ext>
            </a:extLst>
          </p:cNvPr>
          <p:cNvCxnSpPr/>
          <p:nvPr/>
        </p:nvCxnSpPr>
        <p:spPr>
          <a:xfrm>
            <a:off x="3895867" y="2941714"/>
            <a:ext cx="82784" cy="527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0F51F32-C973-3C51-FA3B-46612312C1B9}"/>
              </a:ext>
            </a:extLst>
          </p:cNvPr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935151-C4E3-7A69-6AF9-4AB901DDD6AC}"/>
              </a:ext>
            </a:extLst>
          </p:cNvPr>
          <p:cNvSpPr txBox="1"/>
          <p:nvPr/>
        </p:nvSpPr>
        <p:spPr>
          <a:xfrm>
            <a:off x="4859488" y="2609957"/>
            <a:ext cx="92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1A94848-4C8C-E22B-AF00-9CEC2F9E996C}"/>
              </a:ext>
            </a:extLst>
          </p:cNvPr>
          <p:cNvCxnSpPr/>
          <p:nvPr/>
        </p:nvCxnSpPr>
        <p:spPr>
          <a:xfrm flipH="1">
            <a:off x="5112170" y="2941714"/>
            <a:ext cx="131358" cy="5904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37EB1D65-4C27-5305-44D6-97BAA4E400A8}"/>
              </a:ext>
            </a:extLst>
          </p:cNvPr>
          <p:cNvSpPr/>
          <p:nvPr/>
        </p:nvSpPr>
        <p:spPr>
          <a:xfrm>
            <a:off x="3948282" y="3410812"/>
            <a:ext cx="871266" cy="6928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193C80D-96C2-1A0D-A65E-4B4BDC984EDE}"/>
              </a:ext>
            </a:extLst>
          </p:cNvPr>
          <p:cNvSpPr/>
          <p:nvPr/>
        </p:nvSpPr>
        <p:spPr>
          <a:xfrm>
            <a:off x="-2358189" y="2307074"/>
            <a:ext cx="5106231" cy="2760207"/>
          </a:xfrm>
          <a:prstGeom prst="ellipse">
            <a:avLst/>
          </a:prstGeom>
          <a:noFill/>
          <a:ln w="38100">
            <a:gradFill flip="none" rotWithShape="1">
              <a:gsLst>
                <a:gs pos="16000">
                  <a:schemeClr val="bg1"/>
                </a:gs>
                <a:gs pos="42000">
                  <a:srgbClr val="FF0000"/>
                </a:gs>
                <a:gs pos="100000">
                  <a:srgbClr val="00ADE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157D69A-2CE3-5BB4-8E55-736D0188DB93}"/>
              </a:ext>
            </a:extLst>
          </p:cNvPr>
          <p:cNvCxnSpPr/>
          <p:nvPr/>
        </p:nvCxnSpPr>
        <p:spPr>
          <a:xfrm flipH="1">
            <a:off x="4611420" y="2528627"/>
            <a:ext cx="365209" cy="485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CA2352E5-C921-DB97-904F-21E8F5AB3D92}"/>
              </a:ext>
            </a:extLst>
          </p:cNvPr>
          <p:cNvSpPr txBox="1"/>
          <p:nvPr/>
        </p:nvSpPr>
        <p:spPr>
          <a:xfrm>
            <a:off x="4846642" y="220595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8F606C-E245-EF95-E5EF-7FAB6D7F90B0}"/>
              </a:ext>
            </a:extLst>
          </p:cNvPr>
          <p:cNvSpPr/>
          <p:nvPr/>
        </p:nvSpPr>
        <p:spPr>
          <a:xfrm>
            <a:off x="-156837" y="2771293"/>
            <a:ext cx="25626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latin typeface="Bahnschrift" panose="020B0502040204020203" pitchFamily="34" charset="0"/>
                <a:cs typeface="Roboto Serif 20pt" pitchFamily="2" charset="0"/>
              </a:rPr>
              <a:t>Water-mediated ionic interactions</a:t>
            </a:r>
            <a:r>
              <a:rPr lang="en-US" sz="2000" dirty="0">
                <a:ln w="0"/>
                <a:latin typeface="Bahnschrift" panose="020B0502040204020203" pitchFamily="34" charset="0"/>
                <a:cs typeface="Roboto Serif 20pt" pitchFamily="2" charset="0"/>
              </a:rPr>
              <a:t>: Interactions between the two ions through water molecules </a:t>
            </a:r>
            <a:endParaRPr lang="fr-FR" sz="2000" dirty="0">
              <a:ln w="0"/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endParaRPr lang="fr-FR" sz="2000" dirty="0">
              <a:ln w="0"/>
              <a:latin typeface="Bahnschrift" panose="020B0502040204020203" pitchFamily="34" charset="0"/>
            </a:endParaRPr>
          </a:p>
        </p:txBody>
      </p:sp>
      <p:sp>
        <p:nvSpPr>
          <p:cNvPr id="44" name="Forme libre 43"/>
          <p:cNvSpPr/>
          <p:nvPr/>
        </p:nvSpPr>
        <p:spPr>
          <a:xfrm>
            <a:off x="4388943" y="1611798"/>
            <a:ext cx="3747867" cy="1799014"/>
          </a:xfrm>
          <a:custGeom>
            <a:avLst/>
            <a:gdLst>
              <a:gd name="connsiteX0" fmla="*/ 0 w 4175760"/>
              <a:gd name="connsiteY0" fmla="*/ 1702902 h 1702902"/>
              <a:gd name="connsiteX1" fmla="*/ 1379220 w 4175760"/>
              <a:gd name="connsiteY1" fmla="*/ 3642 h 1702902"/>
              <a:gd name="connsiteX2" fmla="*/ 4175760 w 4175760"/>
              <a:gd name="connsiteY2" fmla="*/ 1253322 h 170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5760" h="1702902">
                <a:moveTo>
                  <a:pt x="0" y="1702902"/>
                </a:moveTo>
                <a:cubicBezTo>
                  <a:pt x="341630" y="890737"/>
                  <a:pt x="683260" y="78572"/>
                  <a:pt x="1379220" y="3642"/>
                </a:cubicBezTo>
                <a:cubicBezTo>
                  <a:pt x="2075180" y="-71288"/>
                  <a:pt x="3710940" y="1032342"/>
                  <a:pt x="4175760" y="1253322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922498" y="1893877"/>
            <a:ext cx="2813994" cy="4091940"/>
            <a:chOff x="6940867" y="1893877"/>
            <a:chExt cx="2813994" cy="409194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211" y="2430780"/>
              <a:ext cx="1627307" cy="3018134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7476035" y="2307074"/>
              <a:ext cx="7008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000" b="1" baseline="30000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endParaRPr lang="en-US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025640" y="4400550"/>
              <a:ext cx="11785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000" b="1" baseline="-25000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000" b="1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000" b="1" baseline="30000" dirty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endParaRPr lang="en-US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6940867" y="1893877"/>
              <a:ext cx="2813994" cy="40919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2397">
            <a:off x="10936134" y="1800621"/>
            <a:ext cx="1195810" cy="712455"/>
          </a:xfrm>
          <a:prstGeom prst="rect">
            <a:avLst/>
          </a:prstGeom>
        </p:spPr>
      </p:pic>
      <p:cxnSp>
        <p:nvCxnSpPr>
          <p:cNvPr id="45" name="Connecteur droit avec flèche 44"/>
          <p:cNvCxnSpPr>
            <a:stCxn id="31" idx="2"/>
          </p:cNvCxnSpPr>
          <p:nvPr/>
        </p:nvCxnSpPr>
        <p:spPr>
          <a:xfrm flipH="1">
            <a:off x="9856843" y="2357558"/>
            <a:ext cx="1382894" cy="987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1329836" y="253258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00726" y="6059039"/>
            <a:ext cx="3026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  <a:cs typeface="Roboto Serif 20pt" pitchFamily="2" charset="0"/>
              </a:rPr>
              <a:t>selected model system : </a:t>
            </a:r>
          </a:p>
          <a:p>
            <a:pPr algn="ctr"/>
            <a:r>
              <a:rPr lang="fr-FR" sz="2000" b="1" dirty="0"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000" b="1" baseline="30000" dirty="0"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r>
              <a:rPr lang="fr-FR" sz="2000" b="1" baseline="30000" dirty="0">
                <a:latin typeface="Bahnschrift" panose="020B0502040204020203" pitchFamily="34" charset="0"/>
                <a:cs typeface="Roboto Serif 20pt" pitchFamily="2" charset="0"/>
              </a:rPr>
              <a:t> </a:t>
            </a:r>
            <a:r>
              <a:rPr lang="fr-FR" sz="2000" b="1" dirty="0">
                <a:latin typeface="Bahnschrift" panose="020B0502040204020203" pitchFamily="34" charset="0"/>
                <a:cs typeface="Roboto Serif 20pt" pitchFamily="2" charset="0"/>
              </a:rPr>
              <a:t>+ </a:t>
            </a:r>
            <a:r>
              <a:rPr lang="fr-FR" sz="2000" b="1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CH</a:t>
            </a:r>
            <a:r>
              <a:rPr lang="fr-FR" sz="2000" b="1" baseline="-250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3</a:t>
            </a:r>
            <a:r>
              <a:rPr lang="fr-FR" sz="2000" b="1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COO</a:t>
            </a:r>
            <a:r>
              <a:rPr lang="fr-FR" sz="2000" b="1" baseline="300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r>
              <a:rPr lang="fr-FR" sz="2000" b="1" dirty="0">
                <a:latin typeface="Bahnschrift" panose="020B0502040204020203" pitchFamily="34" charset="0"/>
                <a:cs typeface="Roboto Serif 20pt" pitchFamily="2" charset="0"/>
              </a:rPr>
              <a:t> + n</a:t>
            </a:r>
            <a:r>
              <a:rPr lang="fr-FR" sz="20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dirty="0"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99D8ABD-5726-D612-A4B4-3444960A2857}"/>
              </a:ext>
            </a:extLst>
          </p:cNvPr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F0D624-546E-A632-D4C4-0E34CA49C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C8415A-0DAA-1665-CDA2-698A8E7C2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941" y="2085113"/>
            <a:ext cx="4314825" cy="33528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8771967-FBF3-4234-9820-390A34A8D9EA}"/>
              </a:ext>
            </a:extLst>
          </p:cNvPr>
          <p:cNvSpPr/>
          <p:nvPr/>
        </p:nvSpPr>
        <p:spPr>
          <a:xfrm>
            <a:off x="4080113" y="4274820"/>
            <a:ext cx="432435" cy="299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C42E61-2BCD-B89D-BA61-7531757A7215}"/>
              </a:ext>
            </a:extLst>
          </p:cNvPr>
          <p:cNvSpPr/>
          <p:nvPr/>
        </p:nvSpPr>
        <p:spPr>
          <a:xfrm>
            <a:off x="2619924" y="5615144"/>
            <a:ext cx="409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Selectivity filter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5E496A-88AF-524B-33F8-A27305358360}"/>
              </a:ext>
            </a:extLst>
          </p:cNvPr>
          <p:cNvSpPr txBox="1"/>
          <p:nvPr/>
        </p:nvSpPr>
        <p:spPr>
          <a:xfrm>
            <a:off x="3837850" y="44958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9B8887-4A3C-8BC1-DB67-542B2C5DED0B}"/>
              </a:ext>
            </a:extLst>
          </p:cNvPr>
          <p:cNvCxnSpPr/>
          <p:nvPr/>
        </p:nvCxnSpPr>
        <p:spPr>
          <a:xfrm flipV="1">
            <a:off x="4138169" y="4035097"/>
            <a:ext cx="374379" cy="511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69792F09-20EC-DC44-0C35-5106CF28EDBB}"/>
              </a:ext>
            </a:extLst>
          </p:cNvPr>
          <p:cNvSpPr txBox="1"/>
          <p:nvPr/>
        </p:nvSpPr>
        <p:spPr>
          <a:xfrm>
            <a:off x="3341385" y="2575287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52A95FE-811C-908A-8E59-5C3E2DEB8C9D}"/>
              </a:ext>
            </a:extLst>
          </p:cNvPr>
          <p:cNvCxnSpPr/>
          <p:nvPr/>
        </p:nvCxnSpPr>
        <p:spPr>
          <a:xfrm>
            <a:off x="3895867" y="2941714"/>
            <a:ext cx="82784" cy="527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2E95DDC-43EE-C883-3332-E77E35B8FAB2}"/>
              </a:ext>
            </a:extLst>
          </p:cNvPr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BE75C88-CED2-6FD6-97D9-4CA9BE970E7A}"/>
              </a:ext>
            </a:extLst>
          </p:cNvPr>
          <p:cNvSpPr txBox="1"/>
          <p:nvPr/>
        </p:nvSpPr>
        <p:spPr>
          <a:xfrm>
            <a:off x="4859488" y="2609957"/>
            <a:ext cx="92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CF67B90-EF4F-C0E6-F2FA-B2D8861B7074}"/>
              </a:ext>
            </a:extLst>
          </p:cNvPr>
          <p:cNvCxnSpPr/>
          <p:nvPr/>
        </p:nvCxnSpPr>
        <p:spPr>
          <a:xfrm flipH="1">
            <a:off x="5112170" y="2941714"/>
            <a:ext cx="131358" cy="5904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2B8AEDCA-AAF2-0F61-E000-959D16262261}"/>
              </a:ext>
            </a:extLst>
          </p:cNvPr>
          <p:cNvSpPr/>
          <p:nvPr/>
        </p:nvSpPr>
        <p:spPr>
          <a:xfrm>
            <a:off x="3948282" y="3410812"/>
            <a:ext cx="871266" cy="6928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5A8597-F402-0F67-C1DB-5CD53AE60741}"/>
              </a:ext>
            </a:extLst>
          </p:cNvPr>
          <p:cNvSpPr/>
          <p:nvPr/>
        </p:nvSpPr>
        <p:spPr>
          <a:xfrm>
            <a:off x="-156837" y="2771293"/>
            <a:ext cx="25626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latin typeface="Bahnschrift" panose="020B0502040204020203" pitchFamily="34" charset="0"/>
                <a:cs typeface="Roboto Serif 20pt" pitchFamily="2" charset="0"/>
              </a:rPr>
              <a:t>Water-mediated ionic interactions</a:t>
            </a:r>
            <a:r>
              <a:rPr lang="en-US" sz="2000" dirty="0">
                <a:ln w="0"/>
                <a:latin typeface="Bahnschrift" panose="020B0502040204020203" pitchFamily="34" charset="0"/>
                <a:cs typeface="Roboto Serif 20pt" pitchFamily="2" charset="0"/>
              </a:rPr>
              <a:t>: Interactions between the two ions through water molecules </a:t>
            </a:r>
            <a:endParaRPr lang="fr-FR" sz="2000" dirty="0">
              <a:ln w="0"/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endParaRPr lang="fr-FR" sz="2000" dirty="0">
              <a:ln w="0"/>
              <a:latin typeface="Bahnschrift" panose="020B0502040204020203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33E3A78-9C15-06BF-0BE8-61EA5A21D125}"/>
              </a:ext>
            </a:extLst>
          </p:cNvPr>
          <p:cNvSpPr/>
          <p:nvPr/>
        </p:nvSpPr>
        <p:spPr>
          <a:xfrm>
            <a:off x="-2358189" y="2307074"/>
            <a:ext cx="5106231" cy="2760207"/>
          </a:xfrm>
          <a:prstGeom prst="ellipse">
            <a:avLst/>
          </a:prstGeom>
          <a:noFill/>
          <a:ln w="38100">
            <a:gradFill flip="none" rotWithShape="1">
              <a:gsLst>
                <a:gs pos="16000">
                  <a:schemeClr val="bg1"/>
                </a:gs>
                <a:gs pos="42000">
                  <a:srgbClr val="FF0000"/>
                </a:gs>
                <a:gs pos="100000">
                  <a:srgbClr val="00ADE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3C97670-BAF2-3403-9DBF-D5972E44EDB5}"/>
              </a:ext>
            </a:extLst>
          </p:cNvPr>
          <p:cNvCxnSpPr/>
          <p:nvPr/>
        </p:nvCxnSpPr>
        <p:spPr>
          <a:xfrm flipH="1">
            <a:off x="4611420" y="2528627"/>
            <a:ext cx="365209" cy="485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5B6EB4D-8CED-CE39-ECF1-AC40A67915E2}"/>
              </a:ext>
            </a:extLst>
          </p:cNvPr>
          <p:cNvSpPr txBox="1"/>
          <p:nvPr/>
        </p:nvSpPr>
        <p:spPr>
          <a:xfrm>
            <a:off x="4846642" y="220595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44" name="Forme libre 43"/>
          <p:cNvSpPr/>
          <p:nvPr/>
        </p:nvSpPr>
        <p:spPr>
          <a:xfrm>
            <a:off x="4388943" y="1611798"/>
            <a:ext cx="3747867" cy="1799014"/>
          </a:xfrm>
          <a:custGeom>
            <a:avLst/>
            <a:gdLst>
              <a:gd name="connsiteX0" fmla="*/ 0 w 4175760"/>
              <a:gd name="connsiteY0" fmla="*/ 1702902 h 1702902"/>
              <a:gd name="connsiteX1" fmla="*/ 1379220 w 4175760"/>
              <a:gd name="connsiteY1" fmla="*/ 3642 h 1702902"/>
              <a:gd name="connsiteX2" fmla="*/ 4175760 w 4175760"/>
              <a:gd name="connsiteY2" fmla="*/ 1253322 h 170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5760" h="1702902">
                <a:moveTo>
                  <a:pt x="0" y="1702902"/>
                </a:moveTo>
                <a:cubicBezTo>
                  <a:pt x="341630" y="890737"/>
                  <a:pt x="683260" y="78572"/>
                  <a:pt x="1379220" y="3642"/>
                </a:cubicBezTo>
                <a:cubicBezTo>
                  <a:pt x="2075180" y="-71288"/>
                  <a:pt x="3710940" y="1032342"/>
                  <a:pt x="4175760" y="1253322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4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32" y="991881"/>
            <a:ext cx="62744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Bahnschrift" panose="020B0502040204020203" pitchFamily="34" charset="0"/>
                <a:cs typeface="Roboto Serif 20pt" pitchFamily="2" charset="0"/>
              </a:rPr>
              <a:t>Different types of ion pair solvation </a:t>
            </a:r>
          </a:p>
        </p:txBody>
      </p:sp>
      <p:sp>
        <p:nvSpPr>
          <p:cNvPr id="21" name="Ellipse 2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18712"/>
          <a:stretch/>
        </p:blipFill>
        <p:spPr>
          <a:xfrm>
            <a:off x="220980" y="2123125"/>
            <a:ext cx="4061452" cy="3457962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4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32" y="991881"/>
            <a:ext cx="62744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Bahnschrift" panose="020B0502040204020203" pitchFamily="34" charset="0"/>
                <a:cs typeface="Roboto Serif 20pt" pitchFamily="2" charset="0"/>
              </a:rPr>
              <a:t>Different types of ion pair solvation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4834" y="5807978"/>
            <a:ext cx="2419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Bahnschrift" panose="020B0502040204020203" pitchFamily="34" charset="0"/>
                <a:cs typeface="Roboto Serif 20pt" pitchFamily="2" charset="0"/>
              </a:rPr>
              <a:t>Fully associated</a:t>
            </a: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(bidentate)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251706" y="3498830"/>
            <a:ext cx="320806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1767841" y="3498830"/>
            <a:ext cx="300977" cy="61216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18712"/>
          <a:stretch/>
        </p:blipFill>
        <p:spPr>
          <a:xfrm>
            <a:off x="220980" y="2123125"/>
            <a:ext cx="4061452" cy="3457962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4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32" y="991881"/>
            <a:ext cx="62744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Bahnschrift" panose="020B0502040204020203" pitchFamily="34" charset="0"/>
                <a:cs typeface="Roboto Serif 20pt" pitchFamily="2" charset="0"/>
              </a:rPr>
              <a:t>Different types of ion pair solvation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4050"/>
          <a:stretch/>
        </p:blipFill>
        <p:spPr>
          <a:xfrm>
            <a:off x="4465320" y="2113793"/>
            <a:ext cx="3678051" cy="34766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4834" y="5807978"/>
            <a:ext cx="2419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Bahnschrift" panose="020B0502040204020203" pitchFamily="34" charset="0"/>
                <a:cs typeface="Roboto Serif 20pt" pitchFamily="2" charset="0"/>
              </a:rPr>
              <a:t>Fully associated</a:t>
            </a: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(bidentate)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7894" y="5807610"/>
            <a:ext cx="28729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Partially-separated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(monodentate)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6768465" y="3498830"/>
            <a:ext cx="104775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2251706" y="3498830"/>
            <a:ext cx="320806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1767841" y="3498830"/>
            <a:ext cx="300977" cy="61216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5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18712"/>
          <a:stretch/>
        </p:blipFill>
        <p:spPr>
          <a:xfrm>
            <a:off x="220980" y="2123125"/>
            <a:ext cx="4061452" cy="3457962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4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32" y="991881"/>
            <a:ext cx="62744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Bahnschrift" panose="020B0502040204020203" pitchFamily="34" charset="0"/>
                <a:cs typeface="Roboto Serif 20pt" pitchFamily="2" charset="0"/>
              </a:rPr>
              <a:t>Different types of ion pair solvation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6" r="34017"/>
          <a:stretch/>
        </p:blipFill>
        <p:spPr>
          <a:xfrm>
            <a:off x="8883626" y="1362203"/>
            <a:ext cx="3125779" cy="42188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4050"/>
          <a:stretch/>
        </p:blipFill>
        <p:spPr>
          <a:xfrm>
            <a:off x="4465320" y="2113793"/>
            <a:ext cx="3678051" cy="34766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4834" y="5807978"/>
            <a:ext cx="2419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Bahnschrift" panose="020B0502040204020203" pitchFamily="34" charset="0"/>
                <a:cs typeface="Roboto Serif 20pt" pitchFamily="2" charset="0"/>
              </a:rPr>
              <a:t>Fully associated</a:t>
            </a: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(bidentate)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7894" y="5807610"/>
            <a:ext cx="28729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Partially-separated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(monodentate)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80171" y="5590420"/>
            <a:ext cx="2912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Separated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6768465" y="3498830"/>
            <a:ext cx="104775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2251706" y="3498830"/>
            <a:ext cx="320806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1767841" y="3498830"/>
            <a:ext cx="300977" cy="61216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18712"/>
          <a:stretch/>
        </p:blipFill>
        <p:spPr>
          <a:xfrm>
            <a:off x="220980" y="2123125"/>
            <a:ext cx="4061452" cy="3457962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4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32" y="991881"/>
            <a:ext cx="62744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Bahnschrift" panose="020B0502040204020203" pitchFamily="34" charset="0"/>
                <a:cs typeface="Roboto Serif 20pt" pitchFamily="2" charset="0"/>
              </a:rPr>
              <a:t>Different types of ion pair solvation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6" r="34017"/>
          <a:stretch/>
        </p:blipFill>
        <p:spPr>
          <a:xfrm>
            <a:off x="8883626" y="1362203"/>
            <a:ext cx="3125779" cy="42188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4050"/>
          <a:stretch/>
        </p:blipFill>
        <p:spPr>
          <a:xfrm>
            <a:off x="4465320" y="2113793"/>
            <a:ext cx="3678051" cy="34766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4834" y="5807978"/>
            <a:ext cx="2419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Bahnschrift" panose="020B0502040204020203" pitchFamily="34" charset="0"/>
                <a:cs typeface="Roboto Serif 20pt" pitchFamily="2" charset="0"/>
              </a:rPr>
              <a:t>Fully associated</a:t>
            </a: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(bidentate)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7894" y="5807610"/>
            <a:ext cx="28729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Partially-separated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(monodentate)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80171" y="5590420"/>
            <a:ext cx="2912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Separated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r>
              <a:rPr lang="en-US" sz="2400" b="1" dirty="0">
                <a:ln w="0"/>
                <a:latin typeface="Bahnschrift" panose="020B0502040204020203" pitchFamily="34" charset="0"/>
                <a:cs typeface="Roboto Serif 20pt" pitchFamily="2" charset="0"/>
              </a:rPr>
              <a:t>Water-mediated ionic interactions</a:t>
            </a:r>
            <a:endParaRPr lang="en-US"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6768465" y="3498830"/>
            <a:ext cx="104775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2251706" y="3498830"/>
            <a:ext cx="320806" cy="54739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1767841" y="3498830"/>
            <a:ext cx="300977" cy="612160"/>
          </a:xfrm>
          <a:prstGeom prst="straightConnector1">
            <a:avLst/>
          </a:prstGeom>
          <a:ln w="28575">
            <a:solidFill>
              <a:schemeClr val="bg2"/>
            </a:solidFill>
            <a:prstDash val="sysDash"/>
            <a:headEnd type="triangle"/>
            <a:tailEnd type="triangle"/>
          </a:ln>
          <a:effectLst>
            <a:glow rad="76200">
              <a:srgbClr val="FF0000">
                <a:alpha val="6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/>
          <p:cNvSpPr/>
          <p:nvPr/>
        </p:nvSpPr>
        <p:spPr>
          <a:xfrm rot="8255887">
            <a:off x="-2877004" y="-9528747"/>
            <a:ext cx="20017196" cy="11794700"/>
          </a:xfrm>
          <a:prstGeom prst="arc">
            <a:avLst>
              <a:gd name="adj1" fmla="val 16360041"/>
              <a:gd name="adj2" fmla="val 0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5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9052" y="1247175"/>
            <a:ext cx="7976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How many molecules of water are needed to form separated ion pairs?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Can this approach help us to characterize the water-mediated ionic interactions in the magnesium transport channel? </a:t>
            </a:r>
          </a:p>
        </p:txBody>
      </p:sp>
      <p:sp>
        <p:nvSpPr>
          <p:cNvPr id="17" name="Ellipse 16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9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/>
          <p:cNvSpPr/>
          <p:nvPr/>
        </p:nvSpPr>
        <p:spPr>
          <a:xfrm rot="8255887">
            <a:off x="-2877004" y="-9528747"/>
            <a:ext cx="20017196" cy="11794700"/>
          </a:xfrm>
          <a:prstGeom prst="arc">
            <a:avLst>
              <a:gd name="adj1" fmla="val 16360041"/>
              <a:gd name="adj2" fmla="val 0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5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9052" y="1247175"/>
            <a:ext cx="7976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How many molecules of water are needed to form separated ion pairs?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Can this approach help us to characterize the water-mediated ionic interactions in the magnesium transport channel? </a:t>
            </a:r>
          </a:p>
        </p:txBody>
      </p:sp>
      <p:sp>
        <p:nvSpPr>
          <p:cNvPr id="17" name="Ellipse 16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" y="5233104"/>
            <a:ext cx="45979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Laser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 IR spectroscopy </a:t>
            </a:r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provides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 </a:t>
            </a:r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interesting 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probe</a:t>
            </a:r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 of 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structuring interactions </a:t>
            </a:r>
            <a:endParaRPr lang="fr-FR" sz="2700" b="1" dirty="0">
              <a:latin typeface="Bahnschrift" panose="020B0502040204020203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-1562100" y="4937760"/>
            <a:ext cx="6662420" cy="28908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/>
          <p:cNvSpPr/>
          <p:nvPr/>
        </p:nvSpPr>
        <p:spPr>
          <a:xfrm rot="8255887">
            <a:off x="-2877004" y="-9528747"/>
            <a:ext cx="20017196" cy="11794700"/>
          </a:xfrm>
          <a:prstGeom prst="arc">
            <a:avLst>
              <a:gd name="adj1" fmla="val 16360041"/>
              <a:gd name="adj2" fmla="val 0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5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429684" y="4088876"/>
            <a:ext cx="4321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Complex conformational landscape</a:t>
            </a:r>
          </a:p>
        </p:txBody>
      </p:sp>
      <p:sp>
        <p:nvSpPr>
          <p:cNvPr id="15" name="Ellipse 14"/>
          <p:cNvSpPr/>
          <p:nvPr/>
        </p:nvSpPr>
        <p:spPr>
          <a:xfrm>
            <a:off x="6685280" y="3493944"/>
            <a:ext cx="6963485" cy="4157433"/>
          </a:xfrm>
          <a:prstGeom prst="ellipse">
            <a:avLst/>
          </a:prstGeom>
          <a:noFill/>
          <a:ln w="28575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59052" y="1247175"/>
            <a:ext cx="7976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How many molecules of water are needed to form separated ion pairs?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Can this approach help us to characterize the water-mediated ionic interactions in the magnesium transport channel? </a:t>
            </a:r>
          </a:p>
        </p:txBody>
      </p:sp>
      <p:sp>
        <p:nvSpPr>
          <p:cNvPr id="17" name="Ellipse 16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3560588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" y="5233104"/>
            <a:ext cx="45979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Laser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 IR spectroscopy </a:t>
            </a:r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provides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 </a:t>
            </a:r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interesting 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probe</a:t>
            </a:r>
            <a:r>
              <a:rPr lang="en-US" sz="2700" dirty="0">
                <a:latin typeface="Bahnschrift" panose="020B0502040204020203" pitchFamily="34" charset="0"/>
                <a:cs typeface="Roboto Serif 20pt" pitchFamily="2" charset="0"/>
              </a:rPr>
              <a:t> of </a:t>
            </a:r>
            <a:r>
              <a:rPr lang="en-US" sz="2700" b="1" dirty="0">
                <a:latin typeface="Bahnschrift" panose="020B0502040204020203" pitchFamily="34" charset="0"/>
                <a:cs typeface="Roboto Serif 20pt" pitchFamily="2" charset="0"/>
              </a:rPr>
              <a:t>structuring interactions </a:t>
            </a:r>
            <a:endParaRPr lang="fr-FR" sz="2700" b="1" dirty="0">
              <a:latin typeface="Bahnschrift" panose="020B0502040204020203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-1562100" y="4937760"/>
            <a:ext cx="6662420" cy="289089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9515497" y="5125403"/>
            <a:ext cx="352902" cy="563428"/>
          </a:xfrm>
          <a:prstGeom prst="downArrow">
            <a:avLst>
              <a:gd name="adj1" fmla="val 38484"/>
              <a:gd name="adj2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4465" y="5702466"/>
            <a:ext cx="391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Bahnschrift" panose="020B0502040204020203" pitchFamily="34" charset="0"/>
                <a:cs typeface="Roboto Serif 20pt" pitchFamily="2" charset="0"/>
              </a:rPr>
              <a:t>experimental</a:t>
            </a: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 and </a:t>
            </a:r>
            <a:r>
              <a:rPr lang="en-US" sz="2800" b="1" dirty="0">
                <a:latin typeface="Bahnschrift" panose="020B0502040204020203" pitchFamily="34" charset="0"/>
                <a:cs typeface="Roboto Serif 20pt" pitchFamily="2" charset="0"/>
              </a:rPr>
              <a:t>theoretical</a:t>
            </a:r>
            <a:r>
              <a:rPr lang="en-US" sz="2800" dirty="0">
                <a:latin typeface="Bahnschrift" panose="020B0502040204020203" pitchFamily="34" charset="0"/>
                <a:cs typeface="Roboto Serif 20pt" pitchFamily="2" charset="0"/>
              </a:rPr>
              <a:t> study</a:t>
            </a:r>
          </a:p>
        </p:txBody>
      </p:sp>
    </p:spTree>
    <p:extLst>
      <p:ext uri="{BB962C8B-B14F-4D97-AF65-F5344CB8AC3E}">
        <p14:creationId xmlns:p14="http://schemas.microsoft.com/office/powerpoint/2010/main" val="14916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593357" y="131482"/>
            <a:ext cx="662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Outline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presentation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2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1575162" y="3036061"/>
            <a:ext cx="12453257" cy="703153"/>
            <a:chOff x="1591204" y="3036061"/>
            <a:chExt cx="12453257" cy="703153"/>
          </a:xfrm>
        </p:grpSpPr>
        <p:grpSp>
          <p:nvGrpSpPr>
            <p:cNvPr id="9" name="Groupe 8"/>
            <p:cNvGrpSpPr/>
            <p:nvPr/>
          </p:nvGrpSpPr>
          <p:grpSpPr>
            <a:xfrm>
              <a:off x="1591204" y="3036061"/>
              <a:ext cx="12453257" cy="703153"/>
              <a:chOff x="1575163" y="2703872"/>
              <a:chExt cx="12453257" cy="703153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1575163" y="2703872"/>
                <a:ext cx="12453257" cy="703153"/>
                <a:chOff x="972545" y="1923933"/>
                <a:chExt cx="14005560" cy="861657"/>
              </a:xfrm>
            </p:grpSpPr>
            <p:sp>
              <p:nvSpPr>
                <p:cNvPr id="21" name="Organigramme : Terminateur 20"/>
                <p:cNvSpPr/>
                <p:nvPr/>
              </p:nvSpPr>
              <p:spPr>
                <a:xfrm>
                  <a:off x="972545" y="1923933"/>
                  <a:ext cx="14005560" cy="861656"/>
                </a:xfrm>
                <a:prstGeom prst="flowChartTerminator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2" name="Ellipse 21"/>
                <p:cNvSpPr/>
                <p:nvPr/>
              </p:nvSpPr>
              <p:spPr>
                <a:xfrm>
                  <a:off x="972545" y="1923934"/>
                  <a:ext cx="1021545" cy="86165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Palatino Linotype" panose="02040502050505030304" pitchFamily="18" charset="0"/>
                  </a:endParaRPr>
                </a:p>
              </p:txBody>
            </p:sp>
          </p:grpSp>
          <p:sp>
            <p:nvSpPr>
              <p:cNvPr id="23" name="ZoneTexte 22"/>
              <p:cNvSpPr txBox="1"/>
              <p:nvPr/>
            </p:nvSpPr>
            <p:spPr>
              <a:xfrm>
                <a:off x="2786479" y="2739977"/>
                <a:ext cx="93564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 err="1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Experimental</a:t>
                </a:r>
                <a:r>
                  <a:rPr lang="fr-FR" sz="3200" dirty="0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 &amp; </a:t>
                </a:r>
                <a:r>
                  <a:rPr lang="fr-FR" sz="3200" dirty="0" err="1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theoretical</a:t>
                </a:r>
                <a:r>
                  <a:rPr lang="fr-FR" sz="3200" dirty="0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 IR </a:t>
                </a:r>
                <a:r>
                  <a:rPr lang="fr-FR" sz="3200" dirty="0" err="1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spectroscopy</a:t>
                </a:r>
                <a:r>
                  <a:rPr lang="fr-FR" sz="3200" dirty="0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 </a:t>
                </a:r>
                <a:r>
                  <a:rPr lang="fr-FR" sz="3200" dirty="0" err="1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results</a:t>
                </a:r>
                <a:endParaRPr lang="en-US" sz="3200" dirty="0">
                  <a:latin typeface="Palatino Linotype" panose="02040502050505030304" pitchFamily="18" charset="0"/>
                  <a:ea typeface="Cascadia Mono SemiBold" panose="020B0609020000020004" pitchFamily="49" charset="0"/>
                  <a:cs typeface="Cascadia Mono SemiBold" panose="020B0609020000020004" pitchFamily="49" charset="0"/>
                </a:endParaRPr>
              </a:p>
            </p:txBody>
          </p:sp>
        </p:grp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532" y="3151504"/>
              <a:ext cx="354263" cy="239943"/>
            </a:xfrm>
            <a:prstGeom prst="rect">
              <a:avLst/>
            </a:prstGeom>
          </p:spPr>
        </p:pic>
        <p:cxnSp>
          <p:nvCxnSpPr>
            <p:cNvPr id="6" name="Connecteur droit 5"/>
            <p:cNvCxnSpPr>
              <a:stCxn id="22" idx="3"/>
              <a:endCxn id="22" idx="7"/>
            </p:cNvCxnSpPr>
            <p:nvPr/>
          </p:nvCxnSpPr>
          <p:spPr>
            <a:xfrm flipV="1">
              <a:off x="1724225" y="3139036"/>
              <a:ext cx="642280" cy="4972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23" b="98077" l="2740" r="99004">
                          <a14:foregroundMark x1="47945" y1="69910" x2="47945" y2="69910"/>
                          <a14:foregroundMark x1="54919" y1="73869" x2="54919" y2="73869"/>
                          <a14:foregroundMark x1="76090" y1="38009" x2="76090" y2="38009"/>
                          <a14:foregroundMark x1="78580" y1="28846" x2="78580" y2="2884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2937" y="3280993"/>
              <a:ext cx="369464" cy="406733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1575162" y="1370804"/>
            <a:ext cx="12453257" cy="719248"/>
            <a:chOff x="1575162" y="1370804"/>
            <a:chExt cx="12453257" cy="719248"/>
          </a:xfrm>
        </p:grpSpPr>
        <p:grpSp>
          <p:nvGrpSpPr>
            <p:cNvPr id="8" name="Groupe 7"/>
            <p:cNvGrpSpPr/>
            <p:nvPr/>
          </p:nvGrpSpPr>
          <p:grpSpPr>
            <a:xfrm>
              <a:off x="1575162" y="1386899"/>
              <a:ext cx="12453257" cy="703153"/>
              <a:chOff x="1575163" y="1198217"/>
              <a:chExt cx="12453257" cy="703153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1575163" y="1198217"/>
                <a:ext cx="12453257" cy="703153"/>
                <a:chOff x="972545" y="1923933"/>
                <a:chExt cx="14005560" cy="861657"/>
              </a:xfrm>
            </p:grpSpPr>
            <p:sp>
              <p:nvSpPr>
                <p:cNvPr id="11" name="Organigramme : Terminateur 10"/>
                <p:cNvSpPr/>
                <p:nvPr/>
              </p:nvSpPr>
              <p:spPr>
                <a:xfrm>
                  <a:off x="972545" y="1923933"/>
                  <a:ext cx="14005560" cy="861656"/>
                </a:xfrm>
                <a:prstGeom prst="flowChartTerminator">
                  <a:avLst/>
                </a:prstGeom>
                <a:noFill/>
                <a:ln w="38100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2" name="Ellipse 11"/>
                <p:cNvSpPr/>
                <p:nvPr/>
              </p:nvSpPr>
              <p:spPr>
                <a:xfrm>
                  <a:off x="972545" y="1923934"/>
                  <a:ext cx="1021545" cy="86165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Palatino Linotype" panose="02040502050505030304" pitchFamily="18" charset="0"/>
                  </a:endParaRPr>
                </a:p>
              </p:txBody>
            </p:sp>
          </p:grpSp>
          <p:sp>
            <p:nvSpPr>
              <p:cNvPr id="19" name="ZoneTexte 18"/>
              <p:cNvSpPr txBox="1"/>
              <p:nvPr/>
            </p:nvSpPr>
            <p:spPr>
              <a:xfrm>
                <a:off x="2786484" y="1234322"/>
                <a:ext cx="53505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Motivations for the </a:t>
                </a:r>
                <a:r>
                  <a:rPr lang="fr-FR" sz="3200" dirty="0" err="1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study</a:t>
                </a:r>
                <a:endParaRPr lang="en-US" sz="3200" dirty="0">
                  <a:latin typeface="Palatino Linotype" panose="02040502050505030304" pitchFamily="18" charset="0"/>
                  <a:ea typeface="Cascadia Mono SemiBold" panose="020B0609020000020004" pitchFamily="49" charset="0"/>
                  <a:cs typeface="Cascadia Mono SemiBold" panose="020B0609020000020004" pitchFamily="49" charset="0"/>
                </a:endParaRPr>
              </a:p>
            </p:txBody>
          </p:sp>
        </p:grp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430" y="1370804"/>
              <a:ext cx="709786" cy="683142"/>
            </a:xfrm>
            <a:prstGeom prst="rect">
              <a:avLst/>
            </a:prstGeom>
          </p:spPr>
        </p:pic>
      </p:grpSp>
      <p:grpSp>
        <p:nvGrpSpPr>
          <p:cNvPr id="31" name="Groupe 30"/>
          <p:cNvGrpSpPr/>
          <p:nvPr/>
        </p:nvGrpSpPr>
        <p:grpSpPr>
          <a:xfrm>
            <a:off x="1575162" y="4668269"/>
            <a:ext cx="12453257" cy="720106"/>
            <a:chOff x="1591204" y="4668269"/>
            <a:chExt cx="12453257" cy="720106"/>
          </a:xfrm>
        </p:grpSpPr>
        <p:grpSp>
          <p:nvGrpSpPr>
            <p:cNvPr id="41" name="Groupe 40"/>
            <p:cNvGrpSpPr/>
            <p:nvPr/>
          </p:nvGrpSpPr>
          <p:grpSpPr>
            <a:xfrm>
              <a:off x="1591204" y="4685222"/>
              <a:ext cx="12453257" cy="703153"/>
              <a:chOff x="1575163" y="2703872"/>
              <a:chExt cx="12453257" cy="703153"/>
            </a:xfrm>
          </p:grpSpPr>
          <p:grpSp>
            <p:nvGrpSpPr>
              <p:cNvPr id="42" name="Groupe 41"/>
              <p:cNvGrpSpPr/>
              <p:nvPr/>
            </p:nvGrpSpPr>
            <p:grpSpPr>
              <a:xfrm>
                <a:off x="1575163" y="2703872"/>
                <a:ext cx="12453257" cy="703153"/>
                <a:chOff x="972545" y="1923933"/>
                <a:chExt cx="14005560" cy="861657"/>
              </a:xfrm>
            </p:grpSpPr>
            <p:sp>
              <p:nvSpPr>
                <p:cNvPr id="44" name="Organigramme : Terminateur 43"/>
                <p:cNvSpPr/>
                <p:nvPr/>
              </p:nvSpPr>
              <p:spPr>
                <a:xfrm>
                  <a:off x="972545" y="1923933"/>
                  <a:ext cx="14005560" cy="861656"/>
                </a:xfrm>
                <a:prstGeom prst="flowChartTerminator">
                  <a:avLst/>
                </a:prstGeom>
                <a:noFill/>
                <a:ln w="38100">
                  <a:solidFill>
                    <a:srgbClr val="00AD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972545" y="1923934"/>
                  <a:ext cx="1021545" cy="86165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AD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latin typeface="Palatino Linotype" panose="02040502050505030304" pitchFamily="18" charset="0"/>
                  </a:endParaRPr>
                </a:p>
              </p:txBody>
            </p:sp>
          </p:grpSp>
          <p:sp>
            <p:nvSpPr>
              <p:cNvPr id="43" name="ZoneTexte 42"/>
              <p:cNvSpPr txBox="1"/>
              <p:nvPr/>
            </p:nvSpPr>
            <p:spPr>
              <a:xfrm>
                <a:off x="2900782" y="2739977"/>
                <a:ext cx="59823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>
                    <a:latin typeface="Palatino Linotype" panose="02040502050505030304" pitchFamily="18" charset="0"/>
                    <a:ea typeface="Cascadia Mono SemiBold" panose="020B0609020000020004" pitchFamily="49" charset="0"/>
                    <a:cs typeface="Cascadia Mono SemiBold" panose="020B0609020000020004" pitchFamily="49" charset="0"/>
                  </a:rPr>
                  <a:t>Conclusions &amp; prospects</a:t>
                </a:r>
                <a:endParaRPr lang="en-US" sz="3200" dirty="0">
                  <a:latin typeface="Palatino Linotype" panose="02040502050505030304" pitchFamily="18" charset="0"/>
                  <a:ea typeface="Cascadia Mono SemiBold" panose="020B0609020000020004" pitchFamily="49" charset="0"/>
                  <a:cs typeface="Cascadia Mono SemiBold" panose="020B0609020000020004" pitchFamily="49" charset="0"/>
                </a:endParaRPr>
              </a:p>
            </p:txBody>
          </p:sp>
        </p:grp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040" y="4668269"/>
              <a:ext cx="710650" cy="684000"/>
            </a:xfrm>
            <a:prstGeom prst="rect">
              <a:avLst/>
            </a:prstGeom>
          </p:spPr>
        </p:pic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" y="33475"/>
            <a:ext cx="876911" cy="8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140596" y="130225"/>
            <a:ext cx="494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Experiments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6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31891">
            <a:off x="8570979" y="-178656"/>
            <a:ext cx="1718310" cy="171831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268109" flipH="1">
            <a:off x="2707153" y="-178656"/>
            <a:ext cx="1718310" cy="1718310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5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6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31891">
            <a:off x="8570979" y="-178656"/>
            <a:ext cx="1718310" cy="171831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268109" flipH="1">
            <a:off x="2707153" y="-178656"/>
            <a:ext cx="1718310" cy="17183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4680" y="991881"/>
            <a:ext cx="4176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Collaboration with the team of Prof. Fujii and Prof. Ishiuchi at Tokyo Tech institute in Japan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637" y="2216266"/>
            <a:ext cx="1878219" cy="23050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023" y="2216266"/>
            <a:ext cx="1840820" cy="23050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9" y="2216266"/>
            <a:ext cx="1673988" cy="23050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6167" y="2256298"/>
            <a:ext cx="1673988" cy="2225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432637" y="4669767"/>
            <a:ext cx="1815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Masaaki Fujii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5965" y="4669767"/>
            <a:ext cx="2250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Shun-ichi Ishiuchi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28638" y="4669767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Keisuke Hirata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65633" y="4669767"/>
            <a:ext cx="2315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Hikaru </a:t>
            </a:r>
            <a:r>
              <a:rPr lang="fr-FR" sz="2000" dirty="0" err="1">
                <a:latin typeface="Bahnschrift" panose="020B0502040204020203" pitchFamily="34" charset="0"/>
              </a:rPr>
              <a:t>Takayanagi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66670" y="5996523"/>
            <a:ext cx="846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en-US" sz="2400" b="1" dirty="0" err="1">
                <a:latin typeface="Bahnschrift" panose="020B0502040204020203" pitchFamily="34" charset="0"/>
                <a:cs typeface="Roboto Serif 20pt" pitchFamily="2" charset="0"/>
              </a:rPr>
              <a:t>photodissociation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 laser spectroscopy of </a:t>
            </a:r>
          </a:p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en-US" sz="2400" b="1" baseline="-25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-tagged mass selected clusters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140596" y="130225"/>
            <a:ext cx="494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Experiments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1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rganigramme : Terminateur 45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6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pic>
        <p:nvPicPr>
          <p:cNvPr id="9" name="図 4" descr="図 4">
            <a:extLst>
              <a:ext uri="{FF2B5EF4-FFF2-40B4-BE49-F238E27FC236}">
                <a16:creationId xmlns:a16="http://schemas.microsoft.com/office/drawing/2014/main" id="{76D7A523-5257-10F3-0566-4ABC5AE2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59" y="2304416"/>
            <a:ext cx="8865896" cy="26597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343342" y="2984106"/>
            <a:ext cx="1630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latin typeface="Bahnschrift" panose="020B0502040204020203" pitchFamily="34" charset="0"/>
                <a:cs typeface="Roboto Serif 20pt" pitchFamily="2" charset="0"/>
              </a:rPr>
              <a:t>Electrospray ion source (ESI) 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935480" y="1927860"/>
            <a:ext cx="470176" cy="798135"/>
          </a:xfrm>
          <a:custGeom>
            <a:avLst/>
            <a:gdLst>
              <a:gd name="connsiteX0" fmla="*/ 769620 w 769620"/>
              <a:gd name="connsiteY0" fmla="*/ 0 h 391132"/>
              <a:gd name="connsiteX1" fmla="*/ 518160 w 769620"/>
              <a:gd name="connsiteY1" fmla="*/ 381000 h 391132"/>
              <a:gd name="connsiteX2" fmla="*/ 0 w 769620"/>
              <a:gd name="connsiteY2" fmla="*/ 243840 h 391132"/>
              <a:gd name="connsiteX0" fmla="*/ 946254 w 946254"/>
              <a:gd name="connsiteY0" fmla="*/ 0 h 821519"/>
              <a:gd name="connsiteX1" fmla="*/ 518160 w 946254"/>
              <a:gd name="connsiteY1" fmla="*/ 784860 h 821519"/>
              <a:gd name="connsiteX2" fmla="*/ 0 w 946254"/>
              <a:gd name="connsiteY2" fmla="*/ 647700 h 821519"/>
              <a:gd name="connsiteX0" fmla="*/ 946254 w 1026155"/>
              <a:gd name="connsiteY0" fmla="*/ 0 h 698440"/>
              <a:gd name="connsiteX1" fmla="*/ 972362 w 1026155"/>
              <a:gd name="connsiteY1" fmla="*/ 594360 h 698440"/>
              <a:gd name="connsiteX2" fmla="*/ 0 w 1026155"/>
              <a:gd name="connsiteY2" fmla="*/ 647700 h 698440"/>
              <a:gd name="connsiteX0" fmla="*/ 744386 w 810227"/>
              <a:gd name="connsiteY0" fmla="*/ 0 h 798135"/>
              <a:gd name="connsiteX1" fmla="*/ 770494 w 810227"/>
              <a:gd name="connsiteY1" fmla="*/ 594360 h 798135"/>
              <a:gd name="connsiteX2" fmla="*/ 0 w 810227"/>
              <a:gd name="connsiteY2" fmla="*/ 769620 h 798135"/>
              <a:gd name="connsiteX0" fmla="*/ 744386 w 912515"/>
              <a:gd name="connsiteY0" fmla="*/ 0 h 798135"/>
              <a:gd name="connsiteX1" fmla="*/ 884045 w 912515"/>
              <a:gd name="connsiteY1" fmla="*/ 594360 h 798135"/>
              <a:gd name="connsiteX2" fmla="*/ 0 w 912515"/>
              <a:gd name="connsiteY2" fmla="*/ 769620 h 798135"/>
              <a:gd name="connsiteX0" fmla="*/ 744386 w 778488"/>
              <a:gd name="connsiteY0" fmla="*/ 0 h 798135"/>
              <a:gd name="connsiteX1" fmla="*/ 732644 w 778488"/>
              <a:gd name="connsiteY1" fmla="*/ 594360 h 798135"/>
              <a:gd name="connsiteX2" fmla="*/ 0 w 778488"/>
              <a:gd name="connsiteY2" fmla="*/ 769620 h 7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88" h="798135">
                <a:moveTo>
                  <a:pt x="744386" y="0"/>
                </a:moveTo>
                <a:cubicBezTo>
                  <a:pt x="682791" y="170180"/>
                  <a:pt x="856708" y="466090"/>
                  <a:pt x="732644" y="594360"/>
                </a:cubicBezTo>
                <a:cubicBezTo>
                  <a:pt x="608580" y="722630"/>
                  <a:pt x="194945" y="858520"/>
                  <a:pt x="0" y="769620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31891">
            <a:off x="8570979" y="-178656"/>
            <a:ext cx="1718310" cy="171831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268109" flipH="1">
            <a:off x="2707153" y="-178656"/>
            <a:ext cx="1718310" cy="1718310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4252356" y="130225"/>
            <a:ext cx="494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setup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46052" y="1131725"/>
            <a:ext cx="3195648" cy="837150"/>
            <a:chOff x="246052" y="1462816"/>
            <a:chExt cx="3195648" cy="837150"/>
          </a:xfrm>
        </p:grpSpPr>
        <p:sp>
          <p:nvSpPr>
            <p:cNvPr id="51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2" y="1465041"/>
              <a:ext cx="3195648" cy="7755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Aqueous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solution </a:t>
              </a: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with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</a:p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2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2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2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2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endParaRPr sz="2200" dirty="0"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246052" y="1462816"/>
              <a:ext cx="3195647" cy="83715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53" name="Ellipse 5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66670" y="5996523"/>
            <a:ext cx="846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en-US" sz="2400" b="1" dirty="0" err="1">
                <a:latin typeface="Bahnschrift" panose="020B0502040204020203" pitchFamily="34" charset="0"/>
                <a:cs typeface="Roboto Serif 20pt" pitchFamily="2" charset="0"/>
              </a:rPr>
              <a:t>photodissociation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 laser spectroscopy of </a:t>
            </a:r>
          </a:p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en-US" sz="2400" b="1" baseline="-25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-tagged mass selected clusters</a:t>
            </a:r>
          </a:p>
        </p:txBody>
      </p:sp>
    </p:spTree>
    <p:extLst>
      <p:ext uri="{BB962C8B-B14F-4D97-AF65-F5344CB8AC3E}">
        <p14:creationId xmlns:p14="http://schemas.microsoft.com/office/powerpoint/2010/main" val="3398582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rganigramme : Terminateur 45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6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pic>
        <p:nvPicPr>
          <p:cNvPr id="9" name="図 4" descr="図 4">
            <a:extLst>
              <a:ext uri="{FF2B5EF4-FFF2-40B4-BE49-F238E27FC236}">
                <a16:creationId xmlns:a16="http://schemas.microsoft.com/office/drawing/2014/main" id="{76D7A523-5257-10F3-0566-4ABC5AE2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59" y="2304416"/>
            <a:ext cx="8865896" cy="26597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94A62A99-42EA-9F55-FB07-734D10D77EDF}"/>
              </a:ext>
            </a:extLst>
          </p:cNvPr>
          <p:cNvSpPr txBox="1"/>
          <p:nvPr/>
        </p:nvSpPr>
        <p:spPr>
          <a:xfrm>
            <a:off x="2078967" y="5093800"/>
            <a:ext cx="5888525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ctr">
              <a:defRPr sz="3800"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Clustering</a:t>
            </a: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ion </a:t>
            </a: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trap</a:t>
            </a: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</a:t>
            </a:r>
          </a:p>
          <a:p>
            <a:pPr algn="ctr">
              <a:defRPr sz="3800"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at 130 K</a:t>
            </a:r>
          </a:p>
        </p:txBody>
      </p:sp>
      <p:pic>
        <p:nvPicPr>
          <p:cNvPr id="21" name="線 線" descr="線 線">
            <a:extLst>
              <a:ext uri="{FF2B5EF4-FFF2-40B4-BE49-F238E27FC236}">
                <a16:creationId xmlns:a16="http://schemas.microsoft.com/office/drawing/2014/main" id="{27A132B1-FB43-0D4C-B119-55B9D8B23C6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5316637">
            <a:off x="5506324" y="4516211"/>
            <a:ext cx="962967" cy="470717"/>
          </a:xfrm>
          <a:prstGeom prst="rect">
            <a:avLst/>
          </a:prstGeom>
        </p:spPr>
      </p:pic>
      <p:sp>
        <p:nvSpPr>
          <p:cNvPr id="24" name="直線矢印コネクタ 2">
            <a:extLst>
              <a:ext uri="{FF2B5EF4-FFF2-40B4-BE49-F238E27FC236}">
                <a16:creationId xmlns:a16="http://schemas.microsoft.com/office/drawing/2014/main" id="{9B227A16-9DC7-60AF-9147-895D47F4254B}"/>
              </a:ext>
            </a:extLst>
          </p:cNvPr>
          <p:cNvSpPr/>
          <p:nvPr/>
        </p:nvSpPr>
        <p:spPr>
          <a:xfrm>
            <a:off x="4912072" y="3263129"/>
            <a:ext cx="563914" cy="502372"/>
          </a:xfrm>
          <a:prstGeom prst="line">
            <a:avLst/>
          </a:prstGeom>
          <a:ln w="50800">
            <a:solidFill>
              <a:srgbClr val="0070C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5" name="テキスト ボックス 29">
            <a:extLst>
              <a:ext uri="{FF2B5EF4-FFF2-40B4-BE49-F238E27FC236}">
                <a16:creationId xmlns:a16="http://schemas.microsoft.com/office/drawing/2014/main" id="{022DE769-F5B1-1DD8-52C7-CF7163048EC2}"/>
              </a:ext>
            </a:extLst>
          </p:cNvPr>
          <p:cNvSpPr txBox="1"/>
          <p:nvPr/>
        </p:nvSpPr>
        <p:spPr>
          <a:xfrm>
            <a:off x="4361089" y="2783091"/>
            <a:ext cx="1101966" cy="4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algn="ctr"/>
            <a:r>
              <a:rPr sz="2400" dirty="0">
                <a:latin typeface="Bahnschrift" panose="020B0502040204020203" pitchFamily="34" charset="0"/>
                <a:cs typeface="Roboto Serif 20pt" pitchFamily="2" charset="0"/>
              </a:rPr>
              <a:t>He/</a:t>
            </a:r>
            <a:r>
              <a:rPr lang="fr-FR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400" b="1" baseline="-25000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400" b="1" dirty="0"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269116" y="3632715"/>
            <a:ext cx="871266" cy="692865"/>
          </a:xfrm>
          <a:prstGeom prst="ellipse">
            <a:avLst/>
          </a:prstGeom>
          <a:noFill/>
          <a:ln w="38100">
            <a:solidFill>
              <a:srgbClr val="0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342" y="2984106"/>
            <a:ext cx="1630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latin typeface="Bahnschrift" panose="020B0502040204020203" pitchFamily="34" charset="0"/>
                <a:cs typeface="Roboto Serif 20pt" pitchFamily="2" charset="0"/>
              </a:rPr>
              <a:t>Electrospray ion source (ESI) 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935480" y="1927860"/>
            <a:ext cx="470176" cy="798135"/>
          </a:xfrm>
          <a:custGeom>
            <a:avLst/>
            <a:gdLst>
              <a:gd name="connsiteX0" fmla="*/ 769620 w 769620"/>
              <a:gd name="connsiteY0" fmla="*/ 0 h 391132"/>
              <a:gd name="connsiteX1" fmla="*/ 518160 w 769620"/>
              <a:gd name="connsiteY1" fmla="*/ 381000 h 391132"/>
              <a:gd name="connsiteX2" fmla="*/ 0 w 769620"/>
              <a:gd name="connsiteY2" fmla="*/ 243840 h 391132"/>
              <a:gd name="connsiteX0" fmla="*/ 946254 w 946254"/>
              <a:gd name="connsiteY0" fmla="*/ 0 h 821519"/>
              <a:gd name="connsiteX1" fmla="*/ 518160 w 946254"/>
              <a:gd name="connsiteY1" fmla="*/ 784860 h 821519"/>
              <a:gd name="connsiteX2" fmla="*/ 0 w 946254"/>
              <a:gd name="connsiteY2" fmla="*/ 647700 h 821519"/>
              <a:gd name="connsiteX0" fmla="*/ 946254 w 1026155"/>
              <a:gd name="connsiteY0" fmla="*/ 0 h 698440"/>
              <a:gd name="connsiteX1" fmla="*/ 972362 w 1026155"/>
              <a:gd name="connsiteY1" fmla="*/ 594360 h 698440"/>
              <a:gd name="connsiteX2" fmla="*/ 0 w 1026155"/>
              <a:gd name="connsiteY2" fmla="*/ 647700 h 698440"/>
              <a:gd name="connsiteX0" fmla="*/ 744386 w 810227"/>
              <a:gd name="connsiteY0" fmla="*/ 0 h 798135"/>
              <a:gd name="connsiteX1" fmla="*/ 770494 w 810227"/>
              <a:gd name="connsiteY1" fmla="*/ 594360 h 798135"/>
              <a:gd name="connsiteX2" fmla="*/ 0 w 810227"/>
              <a:gd name="connsiteY2" fmla="*/ 769620 h 798135"/>
              <a:gd name="connsiteX0" fmla="*/ 744386 w 912515"/>
              <a:gd name="connsiteY0" fmla="*/ 0 h 798135"/>
              <a:gd name="connsiteX1" fmla="*/ 884045 w 912515"/>
              <a:gd name="connsiteY1" fmla="*/ 594360 h 798135"/>
              <a:gd name="connsiteX2" fmla="*/ 0 w 912515"/>
              <a:gd name="connsiteY2" fmla="*/ 769620 h 798135"/>
              <a:gd name="connsiteX0" fmla="*/ 744386 w 778488"/>
              <a:gd name="connsiteY0" fmla="*/ 0 h 798135"/>
              <a:gd name="connsiteX1" fmla="*/ 732644 w 778488"/>
              <a:gd name="connsiteY1" fmla="*/ 594360 h 798135"/>
              <a:gd name="connsiteX2" fmla="*/ 0 w 778488"/>
              <a:gd name="connsiteY2" fmla="*/ 769620 h 7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88" h="798135">
                <a:moveTo>
                  <a:pt x="744386" y="0"/>
                </a:moveTo>
                <a:cubicBezTo>
                  <a:pt x="682791" y="170180"/>
                  <a:pt x="856708" y="466090"/>
                  <a:pt x="732644" y="594360"/>
                </a:cubicBezTo>
                <a:cubicBezTo>
                  <a:pt x="608580" y="722630"/>
                  <a:pt x="194945" y="858520"/>
                  <a:pt x="0" y="769620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3462131" y="1131725"/>
            <a:ext cx="4505361" cy="839375"/>
            <a:chOff x="246051" y="1462816"/>
            <a:chExt cx="4505361" cy="839375"/>
          </a:xfrm>
        </p:grpSpPr>
        <p:sp>
          <p:nvSpPr>
            <p:cNvPr id="32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1" y="1465041"/>
              <a:ext cx="4505361" cy="837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400" dirty="0">
                  <a:latin typeface="Bahnschrift" panose="020B0502040204020203" pitchFamily="34" charset="0"/>
                  <a:cs typeface="Roboto Serif 20pt" pitchFamily="2" charset="0"/>
                </a:rPr>
                <a:t>Formation of the clusters </a:t>
              </a:r>
            </a:p>
            <a:p>
              <a:pPr algn="ctr"/>
              <a:r>
                <a:rPr lang="fr-FR" sz="24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4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4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4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4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4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4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4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400" b="1" dirty="0">
                  <a:latin typeface="Bahnschrift" panose="020B0502040204020203" pitchFamily="34" charset="0"/>
                  <a:cs typeface="Roboto Serif 20pt" pitchFamily="2" charset="0"/>
                </a:rPr>
                <a:t> + n</a:t>
              </a:r>
              <a:r>
                <a:rPr lang="fr-FR" sz="2400" b="1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H</a:t>
              </a:r>
              <a:r>
                <a:rPr lang="fr-FR" sz="2400" b="1" baseline="-25000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2</a:t>
              </a:r>
              <a:r>
                <a:rPr lang="fr-FR" sz="2400" b="1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O</a:t>
              </a:r>
              <a:endParaRPr lang="en-US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405600" y="1462816"/>
              <a:ext cx="4005691" cy="82661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cxnSp>
        <p:nvCxnSpPr>
          <p:cNvPr id="38" name="Connecteur droit avec flèche 37"/>
          <p:cNvCxnSpPr>
            <a:stCxn id="33" idx="2"/>
            <a:endCxn id="27" idx="0"/>
          </p:cNvCxnSpPr>
          <p:nvPr/>
        </p:nvCxnSpPr>
        <p:spPr>
          <a:xfrm>
            <a:off x="5624526" y="1958343"/>
            <a:ext cx="80223" cy="1674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31891">
            <a:off x="8570979" y="-178656"/>
            <a:ext cx="1718310" cy="171831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268109" flipH="1">
            <a:off x="2707153" y="-178656"/>
            <a:ext cx="1718310" cy="1718310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4252356" y="130225"/>
            <a:ext cx="494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setup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46052" y="1131725"/>
            <a:ext cx="3195648" cy="837150"/>
            <a:chOff x="246052" y="1462816"/>
            <a:chExt cx="3195648" cy="837150"/>
          </a:xfrm>
        </p:grpSpPr>
        <p:sp>
          <p:nvSpPr>
            <p:cNvPr id="51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2" y="1465041"/>
              <a:ext cx="3195648" cy="7755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Aqueous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solution </a:t>
              </a: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with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</a:p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2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2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2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2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endParaRPr sz="2200" dirty="0"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246052" y="1462816"/>
              <a:ext cx="3195647" cy="83715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53" name="Ellipse 5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66670" y="5996523"/>
            <a:ext cx="846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en-US" sz="2400" b="1" dirty="0" err="1">
                <a:latin typeface="Bahnschrift" panose="020B0502040204020203" pitchFamily="34" charset="0"/>
                <a:cs typeface="Roboto Serif 20pt" pitchFamily="2" charset="0"/>
              </a:rPr>
              <a:t>photodissociation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 laser spectroscopy of </a:t>
            </a:r>
          </a:p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en-US" sz="2400" b="1" baseline="-25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-tagged mass selected clusters</a:t>
            </a:r>
          </a:p>
        </p:txBody>
      </p:sp>
    </p:spTree>
    <p:extLst>
      <p:ext uri="{BB962C8B-B14F-4D97-AF65-F5344CB8AC3E}">
        <p14:creationId xmlns:p14="http://schemas.microsoft.com/office/powerpoint/2010/main" val="47755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rganigramme : Terminateur 45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6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pic>
        <p:nvPicPr>
          <p:cNvPr id="9" name="図 4" descr="図 4">
            <a:extLst>
              <a:ext uri="{FF2B5EF4-FFF2-40B4-BE49-F238E27FC236}">
                <a16:creationId xmlns:a16="http://schemas.microsoft.com/office/drawing/2014/main" id="{76D7A523-5257-10F3-0566-4ABC5AE2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59" y="2304416"/>
            <a:ext cx="8865896" cy="26597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直線矢印コネクタ 2">
            <a:extLst>
              <a:ext uri="{FF2B5EF4-FFF2-40B4-BE49-F238E27FC236}">
                <a16:creationId xmlns:a16="http://schemas.microsoft.com/office/drawing/2014/main" id="{2FE56817-CF36-0E01-6767-77740BDACC6A}"/>
              </a:ext>
            </a:extLst>
          </p:cNvPr>
          <p:cNvSpPr/>
          <p:nvPr/>
        </p:nvSpPr>
        <p:spPr>
          <a:xfrm flipH="1">
            <a:off x="8804944" y="3347758"/>
            <a:ext cx="868908" cy="384167"/>
          </a:xfrm>
          <a:prstGeom prst="line">
            <a:avLst/>
          </a:prstGeom>
          <a:ln w="50800">
            <a:solidFill>
              <a:srgbClr val="FF000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5" name="テキスト ボックス 16">
            <a:extLst>
              <a:ext uri="{FF2B5EF4-FFF2-40B4-BE49-F238E27FC236}">
                <a16:creationId xmlns:a16="http://schemas.microsoft.com/office/drawing/2014/main" id="{550CDE56-1036-D67A-2384-6FAB88C17F68}"/>
              </a:ext>
            </a:extLst>
          </p:cNvPr>
          <p:cNvSpPr txBox="1"/>
          <p:nvPr/>
        </p:nvSpPr>
        <p:spPr>
          <a:xfrm>
            <a:off x="9396774" y="2832334"/>
            <a:ext cx="1804315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sz="24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fr-FR" sz="2400" dirty="0" err="1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tunable</a:t>
            </a:r>
            <a:r>
              <a:rPr lang="fr-FR" sz="24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laser</a:t>
            </a:r>
          </a:p>
        </p:txBody>
      </p:sp>
      <p:sp>
        <p:nvSpPr>
          <p:cNvPr id="17" name="テキスト ボックス 29">
            <a:extLst>
              <a:ext uri="{FF2B5EF4-FFF2-40B4-BE49-F238E27FC236}">
                <a16:creationId xmlns:a16="http://schemas.microsoft.com/office/drawing/2014/main" id="{BF883A23-D2CF-ECB7-CCA3-7AB9DF1EDF9E}"/>
              </a:ext>
            </a:extLst>
          </p:cNvPr>
          <p:cNvSpPr txBox="1"/>
          <p:nvPr/>
        </p:nvSpPr>
        <p:spPr>
          <a:xfrm>
            <a:off x="8081908" y="1990429"/>
            <a:ext cx="903194" cy="4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Bahnschrift" panose="020B0502040204020203" pitchFamily="34" charset="0"/>
                <a:cs typeface="Roboto Serif 20pt" pitchFamily="2" charset="0"/>
              </a:rPr>
              <a:t>He/H</a:t>
            </a:r>
            <a:r>
              <a:rPr sz="2400" baseline="-20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</a:p>
        </p:txBody>
      </p: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94A62A99-42EA-9F55-FB07-734D10D77EDF}"/>
              </a:ext>
            </a:extLst>
          </p:cNvPr>
          <p:cNvSpPr txBox="1"/>
          <p:nvPr/>
        </p:nvSpPr>
        <p:spPr>
          <a:xfrm>
            <a:off x="2078967" y="5093800"/>
            <a:ext cx="5888525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ctr">
              <a:defRPr sz="3800"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Clustering</a:t>
            </a: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ion </a:t>
            </a: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trap</a:t>
            </a: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</a:t>
            </a:r>
          </a:p>
          <a:p>
            <a:pPr algn="ctr">
              <a:defRPr sz="3800"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at 130 K</a:t>
            </a:r>
          </a:p>
        </p:txBody>
      </p:sp>
      <p:sp>
        <p:nvSpPr>
          <p:cNvPr id="20" name="テキスト ボックス 23">
            <a:extLst>
              <a:ext uri="{FF2B5EF4-FFF2-40B4-BE49-F238E27FC236}">
                <a16:creationId xmlns:a16="http://schemas.microsoft.com/office/drawing/2014/main" id="{C81F8EB0-35AF-359C-289D-8B78EA170F33}"/>
              </a:ext>
            </a:extLst>
          </p:cNvPr>
          <p:cNvSpPr txBox="1"/>
          <p:nvPr/>
        </p:nvSpPr>
        <p:spPr>
          <a:xfrm>
            <a:off x="6639137" y="5041304"/>
            <a:ext cx="3434583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>
            <a:lvl1pPr>
              <a:defRPr sz="3800" b="1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Cold ion </a:t>
            </a: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trap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at 4 K</a:t>
            </a:r>
          </a:p>
        </p:txBody>
      </p:sp>
      <p:pic>
        <p:nvPicPr>
          <p:cNvPr id="21" name="線 線" descr="線 線">
            <a:extLst>
              <a:ext uri="{FF2B5EF4-FFF2-40B4-BE49-F238E27FC236}">
                <a16:creationId xmlns:a16="http://schemas.microsoft.com/office/drawing/2014/main" id="{27A132B1-FB43-0D4C-B119-55B9D8B23C6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5316637">
            <a:off x="5506324" y="4516211"/>
            <a:ext cx="962967" cy="470717"/>
          </a:xfrm>
          <a:prstGeom prst="rect">
            <a:avLst/>
          </a:prstGeom>
        </p:spPr>
      </p:pic>
      <p:pic>
        <p:nvPicPr>
          <p:cNvPr id="22" name="線 図形" descr="線 図形">
            <a:extLst>
              <a:ext uri="{FF2B5EF4-FFF2-40B4-BE49-F238E27FC236}">
                <a16:creationId xmlns:a16="http://schemas.microsoft.com/office/drawing/2014/main" id="{E97F6FED-7D2F-A26B-FA03-A79E64288D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75406" y="3958491"/>
            <a:ext cx="932206" cy="1135309"/>
          </a:xfrm>
          <a:prstGeom prst="rect">
            <a:avLst/>
          </a:prstGeom>
        </p:spPr>
      </p:pic>
      <p:sp>
        <p:nvSpPr>
          <p:cNvPr id="23" name="直線矢印コネクタ 2">
            <a:extLst>
              <a:ext uri="{FF2B5EF4-FFF2-40B4-BE49-F238E27FC236}">
                <a16:creationId xmlns:a16="http://schemas.microsoft.com/office/drawing/2014/main" id="{276EB0CA-847B-B9FF-A8B7-BB6F12529427}"/>
              </a:ext>
            </a:extLst>
          </p:cNvPr>
          <p:cNvSpPr/>
          <p:nvPr/>
        </p:nvSpPr>
        <p:spPr>
          <a:xfrm flipH="1">
            <a:off x="8576344" y="2404191"/>
            <a:ext cx="0" cy="612809"/>
          </a:xfrm>
          <a:prstGeom prst="line">
            <a:avLst/>
          </a:prstGeom>
          <a:ln w="50800">
            <a:solidFill>
              <a:srgbClr val="0070C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4" name="直線矢印コネクタ 2">
            <a:extLst>
              <a:ext uri="{FF2B5EF4-FFF2-40B4-BE49-F238E27FC236}">
                <a16:creationId xmlns:a16="http://schemas.microsoft.com/office/drawing/2014/main" id="{9B227A16-9DC7-60AF-9147-895D47F4254B}"/>
              </a:ext>
            </a:extLst>
          </p:cNvPr>
          <p:cNvSpPr/>
          <p:nvPr/>
        </p:nvSpPr>
        <p:spPr>
          <a:xfrm>
            <a:off x="4912072" y="3263129"/>
            <a:ext cx="563914" cy="502372"/>
          </a:xfrm>
          <a:prstGeom prst="line">
            <a:avLst/>
          </a:prstGeom>
          <a:ln w="50800">
            <a:solidFill>
              <a:srgbClr val="0070C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5" name="テキスト ボックス 29">
            <a:extLst>
              <a:ext uri="{FF2B5EF4-FFF2-40B4-BE49-F238E27FC236}">
                <a16:creationId xmlns:a16="http://schemas.microsoft.com/office/drawing/2014/main" id="{022DE769-F5B1-1DD8-52C7-CF7163048EC2}"/>
              </a:ext>
            </a:extLst>
          </p:cNvPr>
          <p:cNvSpPr txBox="1"/>
          <p:nvPr/>
        </p:nvSpPr>
        <p:spPr>
          <a:xfrm>
            <a:off x="4361089" y="2783091"/>
            <a:ext cx="1101966" cy="4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algn="ctr"/>
            <a:r>
              <a:rPr sz="2400" dirty="0">
                <a:latin typeface="Bahnschrift" panose="020B0502040204020203" pitchFamily="34" charset="0"/>
                <a:cs typeface="Roboto Serif 20pt" pitchFamily="2" charset="0"/>
              </a:rPr>
              <a:t>He/</a:t>
            </a:r>
            <a:r>
              <a:rPr lang="fr-FR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400" b="1" baseline="-25000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400" b="1" dirty="0"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269116" y="3632715"/>
            <a:ext cx="871266" cy="692865"/>
          </a:xfrm>
          <a:prstGeom prst="ellipse">
            <a:avLst/>
          </a:prstGeom>
          <a:noFill/>
          <a:ln w="38100">
            <a:solidFill>
              <a:srgbClr val="0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342" y="2984106"/>
            <a:ext cx="1630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latin typeface="Bahnschrift" panose="020B0502040204020203" pitchFamily="34" charset="0"/>
                <a:cs typeface="Roboto Serif 20pt" pitchFamily="2" charset="0"/>
              </a:rPr>
              <a:t>Electrospray ion source (ESI) 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935480" y="1927860"/>
            <a:ext cx="470176" cy="798135"/>
          </a:xfrm>
          <a:custGeom>
            <a:avLst/>
            <a:gdLst>
              <a:gd name="connsiteX0" fmla="*/ 769620 w 769620"/>
              <a:gd name="connsiteY0" fmla="*/ 0 h 391132"/>
              <a:gd name="connsiteX1" fmla="*/ 518160 w 769620"/>
              <a:gd name="connsiteY1" fmla="*/ 381000 h 391132"/>
              <a:gd name="connsiteX2" fmla="*/ 0 w 769620"/>
              <a:gd name="connsiteY2" fmla="*/ 243840 h 391132"/>
              <a:gd name="connsiteX0" fmla="*/ 946254 w 946254"/>
              <a:gd name="connsiteY0" fmla="*/ 0 h 821519"/>
              <a:gd name="connsiteX1" fmla="*/ 518160 w 946254"/>
              <a:gd name="connsiteY1" fmla="*/ 784860 h 821519"/>
              <a:gd name="connsiteX2" fmla="*/ 0 w 946254"/>
              <a:gd name="connsiteY2" fmla="*/ 647700 h 821519"/>
              <a:gd name="connsiteX0" fmla="*/ 946254 w 1026155"/>
              <a:gd name="connsiteY0" fmla="*/ 0 h 698440"/>
              <a:gd name="connsiteX1" fmla="*/ 972362 w 1026155"/>
              <a:gd name="connsiteY1" fmla="*/ 594360 h 698440"/>
              <a:gd name="connsiteX2" fmla="*/ 0 w 1026155"/>
              <a:gd name="connsiteY2" fmla="*/ 647700 h 698440"/>
              <a:gd name="connsiteX0" fmla="*/ 744386 w 810227"/>
              <a:gd name="connsiteY0" fmla="*/ 0 h 798135"/>
              <a:gd name="connsiteX1" fmla="*/ 770494 w 810227"/>
              <a:gd name="connsiteY1" fmla="*/ 594360 h 798135"/>
              <a:gd name="connsiteX2" fmla="*/ 0 w 810227"/>
              <a:gd name="connsiteY2" fmla="*/ 769620 h 798135"/>
              <a:gd name="connsiteX0" fmla="*/ 744386 w 912515"/>
              <a:gd name="connsiteY0" fmla="*/ 0 h 798135"/>
              <a:gd name="connsiteX1" fmla="*/ 884045 w 912515"/>
              <a:gd name="connsiteY1" fmla="*/ 594360 h 798135"/>
              <a:gd name="connsiteX2" fmla="*/ 0 w 912515"/>
              <a:gd name="connsiteY2" fmla="*/ 769620 h 798135"/>
              <a:gd name="connsiteX0" fmla="*/ 744386 w 778488"/>
              <a:gd name="connsiteY0" fmla="*/ 0 h 798135"/>
              <a:gd name="connsiteX1" fmla="*/ 732644 w 778488"/>
              <a:gd name="connsiteY1" fmla="*/ 594360 h 798135"/>
              <a:gd name="connsiteX2" fmla="*/ 0 w 778488"/>
              <a:gd name="connsiteY2" fmla="*/ 769620 h 7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88" h="798135">
                <a:moveTo>
                  <a:pt x="744386" y="0"/>
                </a:moveTo>
                <a:cubicBezTo>
                  <a:pt x="682791" y="170180"/>
                  <a:pt x="856708" y="466090"/>
                  <a:pt x="732644" y="594360"/>
                </a:cubicBezTo>
                <a:cubicBezTo>
                  <a:pt x="608580" y="722630"/>
                  <a:pt x="194945" y="858520"/>
                  <a:pt x="0" y="769620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3462131" y="1131725"/>
            <a:ext cx="4505361" cy="839375"/>
            <a:chOff x="246051" y="1462816"/>
            <a:chExt cx="4505361" cy="839375"/>
          </a:xfrm>
        </p:grpSpPr>
        <p:sp>
          <p:nvSpPr>
            <p:cNvPr id="32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1" y="1465041"/>
              <a:ext cx="4505361" cy="837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400" dirty="0">
                  <a:latin typeface="Bahnschrift" panose="020B0502040204020203" pitchFamily="34" charset="0"/>
                  <a:cs typeface="Roboto Serif 20pt" pitchFamily="2" charset="0"/>
                </a:rPr>
                <a:t>Formation of the clusters </a:t>
              </a:r>
            </a:p>
            <a:p>
              <a:pPr algn="ctr"/>
              <a:r>
                <a:rPr lang="fr-FR" sz="24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4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4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4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4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4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4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4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400" b="1" dirty="0">
                  <a:latin typeface="Bahnschrift" panose="020B0502040204020203" pitchFamily="34" charset="0"/>
                  <a:cs typeface="Roboto Serif 20pt" pitchFamily="2" charset="0"/>
                </a:rPr>
                <a:t> + n</a:t>
              </a:r>
              <a:r>
                <a:rPr lang="fr-FR" sz="2400" b="1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H</a:t>
              </a:r>
              <a:r>
                <a:rPr lang="fr-FR" sz="2400" b="1" baseline="-25000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2</a:t>
              </a:r>
              <a:r>
                <a:rPr lang="fr-FR" sz="2400" b="1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O</a:t>
              </a:r>
              <a:endParaRPr lang="en-US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405600" y="1462816"/>
              <a:ext cx="4005691" cy="82661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923360" y="1132218"/>
            <a:ext cx="4028129" cy="838388"/>
            <a:chOff x="246051" y="1462816"/>
            <a:chExt cx="4505361" cy="1506854"/>
          </a:xfrm>
        </p:grpSpPr>
        <p:sp>
          <p:nvSpPr>
            <p:cNvPr id="35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1" y="1465041"/>
              <a:ext cx="4505361" cy="1504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2400" dirty="0">
                  <a:latin typeface="Bahnschrift" panose="020B0502040204020203" pitchFamily="34" charset="0"/>
                  <a:cs typeface="Roboto Serif 20pt" pitchFamily="2" charset="0"/>
                </a:rPr>
                <a:t>IR Spectroscopic </a:t>
              </a:r>
            </a:p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2400" dirty="0">
                  <a:latin typeface="Bahnschrift" panose="020B0502040204020203" pitchFamily="34" charset="0"/>
                  <a:cs typeface="Roboto Serif 20pt" pitchFamily="2" charset="0"/>
                </a:rPr>
                <a:t>analysis </a:t>
              </a:r>
              <a:endParaRPr lang="en-US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1025332" y="1462816"/>
              <a:ext cx="2970149" cy="143477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cxnSp>
        <p:nvCxnSpPr>
          <p:cNvPr id="38" name="Connecteur droit avec flèche 37"/>
          <p:cNvCxnSpPr>
            <a:stCxn id="33" idx="2"/>
            <a:endCxn id="27" idx="0"/>
          </p:cNvCxnSpPr>
          <p:nvPr/>
        </p:nvCxnSpPr>
        <p:spPr>
          <a:xfrm>
            <a:off x="5624526" y="1958343"/>
            <a:ext cx="80223" cy="1674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/>
          <p:cNvSpPr/>
          <p:nvPr/>
        </p:nvSpPr>
        <p:spPr>
          <a:xfrm>
            <a:off x="8166390" y="3533728"/>
            <a:ext cx="871266" cy="692865"/>
          </a:xfrm>
          <a:prstGeom prst="ellipse">
            <a:avLst/>
          </a:prstGeom>
          <a:noFill/>
          <a:ln w="38100">
            <a:solidFill>
              <a:srgbClr val="04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0" name="Connecteur droit avec flèche 39"/>
          <p:cNvCxnSpPr>
            <a:stCxn id="36" idx="2"/>
            <a:endCxn id="39" idx="7"/>
          </p:cNvCxnSpPr>
          <p:nvPr/>
        </p:nvCxnSpPr>
        <p:spPr>
          <a:xfrm flipH="1">
            <a:off x="8910062" y="1930500"/>
            <a:ext cx="1037801" cy="17046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31891">
            <a:off x="8570979" y="-178656"/>
            <a:ext cx="1718310" cy="171831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268109" flipH="1">
            <a:off x="2707153" y="-178656"/>
            <a:ext cx="1718310" cy="1718310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4252356" y="130225"/>
            <a:ext cx="494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setup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46052" y="1131725"/>
            <a:ext cx="3195648" cy="837150"/>
            <a:chOff x="246052" y="1462816"/>
            <a:chExt cx="3195648" cy="837150"/>
          </a:xfrm>
        </p:grpSpPr>
        <p:sp>
          <p:nvSpPr>
            <p:cNvPr id="51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2" y="1465041"/>
              <a:ext cx="3195648" cy="7755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Aqueous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solution </a:t>
              </a: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with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</a:p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2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2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2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2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endParaRPr sz="2200" dirty="0"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246052" y="1462816"/>
              <a:ext cx="3195647" cy="83715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53" name="Ellipse 5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66670" y="5996523"/>
            <a:ext cx="846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en-US" sz="2400" b="1" dirty="0" err="1">
                <a:latin typeface="Bahnschrift" panose="020B0502040204020203" pitchFamily="34" charset="0"/>
                <a:cs typeface="Roboto Serif 20pt" pitchFamily="2" charset="0"/>
              </a:rPr>
              <a:t>photodissociation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 laser spectroscopy of </a:t>
            </a:r>
          </a:p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en-US" sz="2400" b="1" baseline="-25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-tagged mass selected clusters</a:t>
            </a:r>
          </a:p>
        </p:txBody>
      </p:sp>
    </p:spTree>
    <p:extLst>
      <p:ext uri="{BB962C8B-B14F-4D97-AF65-F5344CB8AC3E}">
        <p14:creationId xmlns:p14="http://schemas.microsoft.com/office/powerpoint/2010/main" val="2019562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rganigramme : Terminateur 45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6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pic>
        <p:nvPicPr>
          <p:cNvPr id="9" name="図 4" descr="図 4">
            <a:extLst>
              <a:ext uri="{FF2B5EF4-FFF2-40B4-BE49-F238E27FC236}">
                <a16:creationId xmlns:a16="http://schemas.microsoft.com/office/drawing/2014/main" id="{76D7A523-5257-10F3-0566-4ABC5AE2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59" y="2304416"/>
            <a:ext cx="8865896" cy="26597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直線矢印コネクタ 2">
            <a:extLst>
              <a:ext uri="{FF2B5EF4-FFF2-40B4-BE49-F238E27FC236}">
                <a16:creationId xmlns:a16="http://schemas.microsoft.com/office/drawing/2014/main" id="{2FE56817-CF36-0E01-6767-77740BDACC6A}"/>
              </a:ext>
            </a:extLst>
          </p:cNvPr>
          <p:cNvSpPr/>
          <p:nvPr/>
        </p:nvSpPr>
        <p:spPr>
          <a:xfrm flipH="1">
            <a:off x="8804944" y="3347758"/>
            <a:ext cx="868908" cy="384167"/>
          </a:xfrm>
          <a:prstGeom prst="line">
            <a:avLst/>
          </a:prstGeom>
          <a:ln w="50800">
            <a:solidFill>
              <a:srgbClr val="FF000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15" name="テキスト ボックス 16">
            <a:extLst>
              <a:ext uri="{FF2B5EF4-FFF2-40B4-BE49-F238E27FC236}">
                <a16:creationId xmlns:a16="http://schemas.microsoft.com/office/drawing/2014/main" id="{550CDE56-1036-D67A-2384-6FAB88C17F68}"/>
              </a:ext>
            </a:extLst>
          </p:cNvPr>
          <p:cNvSpPr txBox="1"/>
          <p:nvPr/>
        </p:nvSpPr>
        <p:spPr>
          <a:xfrm>
            <a:off x="9396774" y="2832334"/>
            <a:ext cx="1804315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sz="24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fr-FR" sz="2400" dirty="0" err="1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tunable</a:t>
            </a:r>
            <a:r>
              <a:rPr lang="fr-FR" sz="24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laser</a:t>
            </a:r>
          </a:p>
        </p:txBody>
      </p:sp>
      <p:sp>
        <p:nvSpPr>
          <p:cNvPr id="17" name="テキスト ボックス 29">
            <a:extLst>
              <a:ext uri="{FF2B5EF4-FFF2-40B4-BE49-F238E27FC236}">
                <a16:creationId xmlns:a16="http://schemas.microsoft.com/office/drawing/2014/main" id="{BF883A23-D2CF-ECB7-CCA3-7AB9DF1EDF9E}"/>
              </a:ext>
            </a:extLst>
          </p:cNvPr>
          <p:cNvSpPr txBox="1"/>
          <p:nvPr/>
        </p:nvSpPr>
        <p:spPr>
          <a:xfrm>
            <a:off x="8081908" y="1990429"/>
            <a:ext cx="903194" cy="4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latin typeface="Bahnschrift" panose="020B0502040204020203" pitchFamily="34" charset="0"/>
                <a:cs typeface="Roboto Serif 20pt" pitchFamily="2" charset="0"/>
              </a:rPr>
              <a:t>He/H</a:t>
            </a:r>
            <a:r>
              <a:rPr sz="2400" baseline="-20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</a:p>
        </p:txBody>
      </p: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94A62A99-42EA-9F55-FB07-734D10D77EDF}"/>
              </a:ext>
            </a:extLst>
          </p:cNvPr>
          <p:cNvSpPr txBox="1"/>
          <p:nvPr/>
        </p:nvSpPr>
        <p:spPr>
          <a:xfrm>
            <a:off x="2078967" y="5093800"/>
            <a:ext cx="5888525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ctr">
              <a:defRPr sz="3800"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Clustering</a:t>
            </a: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ion </a:t>
            </a: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trap</a:t>
            </a: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</a:t>
            </a:r>
          </a:p>
          <a:p>
            <a:pPr algn="ctr">
              <a:defRPr sz="3800" b="1">
                <a:solidFill>
                  <a:srgbClr val="008F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at 130 K</a:t>
            </a:r>
          </a:p>
        </p:txBody>
      </p:sp>
      <p:sp>
        <p:nvSpPr>
          <p:cNvPr id="20" name="テキスト ボックス 23">
            <a:extLst>
              <a:ext uri="{FF2B5EF4-FFF2-40B4-BE49-F238E27FC236}">
                <a16:creationId xmlns:a16="http://schemas.microsoft.com/office/drawing/2014/main" id="{C81F8EB0-35AF-359C-289D-8B78EA170F33}"/>
              </a:ext>
            </a:extLst>
          </p:cNvPr>
          <p:cNvSpPr txBox="1"/>
          <p:nvPr/>
        </p:nvSpPr>
        <p:spPr>
          <a:xfrm>
            <a:off x="6639137" y="5041304"/>
            <a:ext cx="3434583" cy="83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8767" tIns="48767" rIns="48767" bIns="48767">
            <a:spAutoFit/>
          </a:bodyPr>
          <a:lstStyle>
            <a:lvl1pPr>
              <a:defRPr sz="3800" b="1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Cold ion </a:t>
            </a:r>
            <a:r>
              <a:rPr lang="fr-FR" sz="2400" dirty="0" err="1">
                <a:latin typeface="Bahnschrift" panose="020B0502040204020203" pitchFamily="34" charset="0"/>
                <a:cs typeface="Roboto Serif 20pt" pitchFamily="2" charset="0"/>
              </a:rPr>
              <a:t>trap</a:t>
            </a:r>
            <a:endParaRPr lang="fr-FR" sz="2400" dirty="0"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r>
              <a:rPr lang="fr-FR" sz="2400" dirty="0">
                <a:latin typeface="Bahnschrift" panose="020B0502040204020203" pitchFamily="34" charset="0"/>
                <a:cs typeface="Roboto Serif 20pt" pitchFamily="2" charset="0"/>
              </a:rPr>
              <a:t> at 4 K</a:t>
            </a:r>
          </a:p>
        </p:txBody>
      </p:sp>
      <p:pic>
        <p:nvPicPr>
          <p:cNvPr id="21" name="線 線" descr="線 線">
            <a:extLst>
              <a:ext uri="{FF2B5EF4-FFF2-40B4-BE49-F238E27FC236}">
                <a16:creationId xmlns:a16="http://schemas.microsoft.com/office/drawing/2014/main" id="{27A132B1-FB43-0D4C-B119-55B9D8B23C6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5316637">
            <a:off x="5506324" y="4516211"/>
            <a:ext cx="962967" cy="470717"/>
          </a:xfrm>
          <a:prstGeom prst="rect">
            <a:avLst/>
          </a:prstGeom>
        </p:spPr>
      </p:pic>
      <p:pic>
        <p:nvPicPr>
          <p:cNvPr id="22" name="線 図形" descr="線 図形">
            <a:extLst>
              <a:ext uri="{FF2B5EF4-FFF2-40B4-BE49-F238E27FC236}">
                <a16:creationId xmlns:a16="http://schemas.microsoft.com/office/drawing/2014/main" id="{E97F6FED-7D2F-A26B-FA03-A79E64288D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75406" y="3958491"/>
            <a:ext cx="932206" cy="1135309"/>
          </a:xfrm>
          <a:prstGeom prst="rect">
            <a:avLst/>
          </a:prstGeom>
        </p:spPr>
      </p:pic>
      <p:sp>
        <p:nvSpPr>
          <p:cNvPr id="23" name="直線矢印コネクタ 2">
            <a:extLst>
              <a:ext uri="{FF2B5EF4-FFF2-40B4-BE49-F238E27FC236}">
                <a16:creationId xmlns:a16="http://schemas.microsoft.com/office/drawing/2014/main" id="{276EB0CA-847B-B9FF-A8B7-BB6F12529427}"/>
              </a:ext>
            </a:extLst>
          </p:cNvPr>
          <p:cNvSpPr/>
          <p:nvPr/>
        </p:nvSpPr>
        <p:spPr>
          <a:xfrm flipH="1">
            <a:off x="8576344" y="2404191"/>
            <a:ext cx="0" cy="612809"/>
          </a:xfrm>
          <a:prstGeom prst="line">
            <a:avLst/>
          </a:prstGeom>
          <a:ln w="50800">
            <a:solidFill>
              <a:srgbClr val="0070C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4" name="直線矢印コネクタ 2">
            <a:extLst>
              <a:ext uri="{FF2B5EF4-FFF2-40B4-BE49-F238E27FC236}">
                <a16:creationId xmlns:a16="http://schemas.microsoft.com/office/drawing/2014/main" id="{9B227A16-9DC7-60AF-9147-895D47F4254B}"/>
              </a:ext>
            </a:extLst>
          </p:cNvPr>
          <p:cNvSpPr/>
          <p:nvPr/>
        </p:nvSpPr>
        <p:spPr>
          <a:xfrm>
            <a:off x="4912072" y="3263129"/>
            <a:ext cx="563914" cy="502372"/>
          </a:xfrm>
          <a:prstGeom prst="line">
            <a:avLst/>
          </a:prstGeom>
          <a:ln w="50800">
            <a:solidFill>
              <a:srgbClr val="0070C0"/>
            </a:solidFill>
            <a:miter/>
            <a:tailEnd type="triangle"/>
          </a:ln>
        </p:spPr>
        <p:txBody>
          <a:bodyPr lIns="48767" tIns="48767" rIns="48767" bIns="48767"/>
          <a:lstStyle/>
          <a:p>
            <a:endParaRPr sz="2400" dirty="0"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5" name="テキスト ボックス 29">
            <a:extLst>
              <a:ext uri="{FF2B5EF4-FFF2-40B4-BE49-F238E27FC236}">
                <a16:creationId xmlns:a16="http://schemas.microsoft.com/office/drawing/2014/main" id="{022DE769-F5B1-1DD8-52C7-CF7163048EC2}"/>
              </a:ext>
            </a:extLst>
          </p:cNvPr>
          <p:cNvSpPr txBox="1"/>
          <p:nvPr/>
        </p:nvSpPr>
        <p:spPr>
          <a:xfrm>
            <a:off x="4361089" y="2783091"/>
            <a:ext cx="1101966" cy="4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algn="ctr"/>
            <a:r>
              <a:rPr sz="2400" dirty="0">
                <a:latin typeface="Bahnschrift" panose="020B0502040204020203" pitchFamily="34" charset="0"/>
                <a:cs typeface="Roboto Serif 20pt" pitchFamily="2" charset="0"/>
              </a:rPr>
              <a:t>He/</a:t>
            </a:r>
            <a:r>
              <a:rPr lang="fr-FR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400" b="1" baseline="-25000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400" b="1" dirty="0"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269116" y="3632715"/>
            <a:ext cx="871266" cy="692865"/>
          </a:xfrm>
          <a:prstGeom prst="ellipse">
            <a:avLst/>
          </a:prstGeom>
          <a:noFill/>
          <a:ln w="38100">
            <a:solidFill>
              <a:srgbClr val="0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342" y="2984106"/>
            <a:ext cx="1630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600" dirty="0">
                <a:latin typeface="Bahnschrift" panose="020B0502040204020203" pitchFamily="34" charset="0"/>
                <a:cs typeface="Roboto Serif 20pt" pitchFamily="2" charset="0"/>
              </a:rPr>
              <a:t>Electrospray ion source (ESI) 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935480" y="1927860"/>
            <a:ext cx="470176" cy="798135"/>
          </a:xfrm>
          <a:custGeom>
            <a:avLst/>
            <a:gdLst>
              <a:gd name="connsiteX0" fmla="*/ 769620 w 769620"/>
              <a:gd name="connsiteY0" fmla="*/ 0 h 391132"/>
              <a:gd name="connsiteX1" fmla="*/ 518160 w 769620"/>
              <a:gd name="connsiteY1" fmla="*/ 381000 h 391132"/>
              <a:gd name="connsiteX2" fmla="*/ 0 w 769620"/>
              <a:gd name="connsiteY2" fmla="*/ 243840 h 391132"/>
              <a:gd name="connsiteX0" fmla="*/ 946254 w 946254"/>
              <a:gd name="connsiteY0" fmla="*/ 0 h 821519"/>
              <a:gd name="connsiteX1" fmla="*/ 518160 w 946254"/>
              <a:gd name="connsiteY1" fmla="*/ 784860 h 821519"/>
              <a:gd name="connsiteX2" fmla="*/ 0 w 946254"/>
              <a:gd name="connsiteY2" fmla="*/ 647700 h 821519"/>
              <a:gd name="connsiteX0" fmla="*/ 946254 w 1026155"/>
              <a:gd name="connsiteY0" fmla="*/ 0 h 698440"/>
              <a:gd name="connsiteX1" fmla="*/ 972362 w 1026155"/>
              <a:gd name="connsiteY1" fmla="*/ 594360 h 698440"/>
              <a:gd name="connsiteX2" fmla="*/ 0 w 1026155"/>
              <a:gd name="connsiteY2" fmla="*/ 647700 h 698440"/>
              <a:gd name="connsiteX0" fmla="*/ 744386 w 810227"/>
              <a:gd name="connsiteY0" fmla="*/ 0 h 798135"/>
              <a:gd name="connsiteX1" fmla="*/ 770494 w 810227"/>
              <a:gd name="connsiteY1" fmla="*/ 594360 h 798135"/>
              <a:gd name="connsiteX2" fmla="*/ 0 w 810227"/>
              <a:gd name="connsiteY2" fmla="*/ 769620 h 798135"/>
              <a:gd name="connsiteX0" fmla="*/ 744386 w 912515"/>
              <a:gd name="connsiteY0" fmla="*/ 0 h 798135"/>
              <a:gd name="connsiteX1" fmla="*/ 884045 w 912515"/>
              <a:gd name="connsiteY1" fmla="*/ 594360 h 798135"/>
              <a:gd name="connsiteX2" fmla="*/ 0 w 912515"/>
              <a:gd name="connsiteY2" fmla="*/ 769620 h 798135"/>
              <a:gd name="connsiteX0" fmla="*/ 744386 w 778488"/>
              <a:gd name="connsiteY0" fmla="*/ 0 h 798135"/>
              <a:gd name="connsiteX1" fmla="*/ 732644 w 778488"/>
              <a:gd name="connsiteY1" fmla="*/ 594360 h 798135"/>
              <a:gd name="connsiteX2" fmla="*/ 0 w 778488"/>
              <a:gd name="connsiteY2" fmla="*/ 769620 h 7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8488" h="798135">
                <a:moveTo>
                  <a:pt x="744386" y="0"/>
                </a:moveTo>
                <a:cubicBezTo>
                  <a:pt x="682791" y="170180"/>
                  <a:pt x="856708" y="466090"/>
                  <a:pt x="732644" y="594360"/>
                </a:cubicBezTo>
                <a:cubicBezTo>
                  <a:pt x="608580" y="722630"/>
                  <a:pt x="194945" y="858520"/>
                  <a:pt x="0" y="769620"/>
                </a:cubicBezTo>
              </a:path>
            </a:pathLst>
          </a:cu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3462131" y="1131725"/>
            <a:ext cx="4505361" cy="839375"/>
            <a:chOff x="246051" y="1462816"/>
            <a:chExt cx="4505361" cy="839375"/>
          </a:xfrm>
        </p:grpSpPr>
        <p:sp>
          <p:nvSpPr>
            <p:cNvPr id="32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1" y="1465041"/>
              <a:ext cx="4505361" cy="837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400" dirty="0">
                  <a:latin typeface="Bahnschrift" panose="020B0502040204020203" pitchFamily="34" charset="0"/>
                  <a:cs typeface="Roboto Serif 20pt" pitchFamily="2" charset="0"/>
                </a:rPr>
                <a:t>Formation of the clusters </a:t>
              </a:r>
            </a:p>
            <a:p>
              <a:pPr algn="ctr"/>
              <a:r>
                <a:rPr lang="fr-FR" sz="24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4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4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4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4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4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4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4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400" b="1" dirty="0">
                  <a:latin typeface="Bahnschrift" panose="020B0502040204020203" pitchFamily="34" charset="0"/>
                  <a:cs typeface="Roboto Serif 20pt" pitchFamily="2" charset="0"/>
                </a:rPr>
                <a:t> + n</a:t>
              </a:r>
              <a:r>
                <a:rPr lang="fr-FR" sz="2400" b="1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H</a:t>
              </a:r>
              <a:r>
                <a:rPr lang="fr-FR" sz="2400" b="1" baseline="-25000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2</a:t>
              </a:r>
              <a:r>
                <a:rPr lang="fr-FR" sz="2400" b="1" dirty="0">
                  <a:solidFill>
                    <a:srgbClr val="00ADEF"/>
                  </a:solidFill>
                  <a:latin typeface="Bahnschrift" panose="020B0502040204020203" pitchFamily="34" charset="0"/>
                  <a:cs typeface="Roboto Serif 20pt" pitchFamily="2" charset="0"/>
                </a:rPr>
                <a:t>O</a:t>
              </a:r>
              <a:endParaRPr lang="en-US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405600" y="1462816"/>
              <a:ext cx="4005691" cy="82661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923360" y="1132218"/>
            <a:ext cx="4028129" cy="838388"/>
            <a:chOff x="246051" y="1462816"/>
            <a:chExt cx="4505361" cy="1506854"/>
          </a:xfrm>
        </p:grpSpPr>
        <p:sp>
          <p:nvSpPr>
            <p:cNvPr id="35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1" y="1465041"/>
              <a:ext cx="4505361" cy="15046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2400" dirty="0">
                  <a:latin typeface="Bahnschrift" panose="020B0502040204020203" pitchFamily="34" charset="0"/>
                  <a:cs typeface="Roboto Serif 20pt" pitchFamily="2" charset="0"/>
                </a:rPr>
                <a:t>IR Spectroscopic </a:t>
              </a:r>
            </a:p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2400" dirty="0">
                  <a:latin typeface="Bahnschrift" panose="020B0502040204020203" pitchFamily="34" charset="0"/>
                  <a:cs typeface="Roboto Serif 20pt" pitchFamily="2" charset="0"/>
                </a:rPr>
                <a:t>analysis </a:t>
              </a:r>
              <a:endParaRPr lang="en-US" sz="2400" b="1" dirty="0"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1025332" y="1462816"/>
              <a:ext cx="2970149" cy="143477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cxnSp>
        <p:nvCxnSpPr>
          <p:cNvPr id="38" name="Connecteur droit avec flèche 37"/>
          <p:cNvCxnSpPr>
            <a:stCxn id="33" idx="2"/>
            <a:endCxn id="27" idx="0"/>
          </p:cNvCxnSpPr>
          <p:nvPr/>
        </p:nvCxnSpPr>
        <p:spPr>
          <a:xfrm>
            <a:off x="5624526" y="1958343"/>
            <a:ext cx="80223" cy="1674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/>
          <p:cNvSpPr/>
          <p:nvPr/>
        </p:nvSpPr>
        <p:spPr>
          <a:xfrm>
            <a:off x="8166390" y="3533728"/>
            <a:ext cx="871266" cy="692865"/>
          </a:xfrm>
          <a:prstGeom prst="ellipse">
            <a:avLst/>
          </a:prstGeom>
          <a:noFill/>
          <a:ln w="38100">
            <a:solidFill>
              <a:srgbClr val="04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0" name="Connecteur droit avec flèche 39"/>
          <p:cNvCxnSpPr>
            <a:stCxn id="36" idx="2"/>
            <a:endCxn id="39" idx="7"/>
          </p:cNvCxnSpPr>
          <p:nvPr/>
        </p:nvCxnSpPr>
        <p:spPr>
          <a:xfrm flipH="1">
            <a:off x="8910062" y="1930500"/>
            <a:ext cx="1037801" cy="17046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31891">
            <a:off x="8570979" y="-178656"/>
            <a:ext cx="1718310" cy="171831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268109" flipH="1">
            <a:off x="2707153" y="-178656"/>
            <a:ext cx="1718310" cy="171831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0241280" y="4831144"/>
            <a:ext cx="195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atin typeface="Bahnschrift" panose="020B0502040204020203" pitchFamily="34" charset="0"/>
              </a:rPr>
              <a:t>Experimental</a:t>
            </a:r>
            <a:r>
              <a:rPr lang="fr-FR" sz="2000" b="1" dirty="0">
                <a:latin typeface="Bahnschrift" panose="020B0502040204020203" pitchFamily="34" charset="0"/>
              </a:rPr>
              <a:t> IR </a:t>
            </a:r>
            <a:r>
              <a:rPr lang="fr-FR" sz="2000" b="1" dirty="0" err="1">
                <a:latin typeface="Bahnschrift" panose="020B0502040204020203" pitchFamily="34" charset="0"/>
              </a:rPr>
              <a:t>spectra</a:t>
            </a:r>
            <a:endParaRPr lang="fr-FR" sz="2000" b="1" dirty="0">
              <a:latin typeface="Bahnschrift" panose="020B0502040204020203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252356" y="130225"/>
            <a:ext cx="494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setup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48" name="Forme libre 47"/>
          <p:cNvSpPr/>
          <p:nvPr/>
        </p:nvSpPr>
        <p:spPr>
          <a:xfrm>
            <a:off x="10241280" y="3881240"/>
            <a:ext cx="1034350" cy="925891"/>
          </a:xfrm>
          <a:custGeom>
            <a:avLst/>
            <a:gdLst>
              <a:gd name="connsiteX0" fmla="*/ 0 w 966651"/>
              <a:gd name="connsiteY0" fmla="*/ 494817 h 925891"/>
              <a:gd name="connsiteX1" fmla="*/ 627017 w 966651"/>
              <a:gd name="connsiteY1" fmla="*/ 11491 h 925891"/>
              <a:gd name="connsiteX2" fmla="*/ 966651 w 966651"/>
              <a:gd name="connsiteY2" fmla="*/ 925891 h 9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6651" h="925891">
                <a:moveTo>
                  <a:pt x="0" y="494817"/>
                </a:moveTo>
                <a:cubicBezTo>
                  <a:pt x="232954" y="217231"/>
                  <a:pt x="465908" y="-60355"/>
                  <a:pt x="627017" y="11491"/>
                </a:cubicBezTo>
                <a:cubicBezTo>
                  <a:pt x="788126" y="83337"/>
                  <a:pt x="877388" y="504614"/>
                  <a:pt x="966651" y="92589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46052" y="1131725"/>
            <a:ext cx="3195648" cy="837150"/>
            <a:chOff x="246052" y="1462816"/>
            <a:chExt cx="3195648" cy="837150"/>
          </a:xfrm>
        </p:grpSpPr>
        <p:sp>
          <p:nvSpPr>
            <p:cNvPr id="51" name="テキスト ボックス 8">
              <a:extLst>
                <a:ext uri="{FF2B5EF4-FFF2-40B4-BE49-F238E27FC236}">
                  <a16:creationId xmlns:a16="http://schemas.microsoft.com/office/drawing/2014/main" id="{908957DF-27E9-3223-DB38-BAC7FB684FBE}"/>
                </a:ext>
              </a:extLst>
            </p:cNvPr>
            <p:cNvSpPr txBox="1"/>
            <p:nvPr/>
          </p:nvSpPr>
          <p:spPr>
            <a:xfrm>
              <a:off x="246052" y="1465041"/>
              <a:ext cx="3195648" cy="7755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>
              <a:spAutoFit/>
            </a:bodyPr>
            <a:lstStyle/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Aqueous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solution </a:t>
              </a:r>
              <a:r>
                <a:rPr lang="fr-FR" sz="2200" dirty="0" err="1">
                  <a:latin typeface="Bahnschrift" panose="020B0502040204020203" pitchFamily="34" charset="0"/>
                  <a:cs typeface="Roboto Serif 20pt" pitchFamily="2" charset="0"/>
                </a:rPr>
                <a:t>with</a:t>
              </a:r>
              <a:r>
                <a:rPr lang="fr-FR" sz="22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</a:p>
            <a:p>
              <a:pPr algn="ctr">
                <a:defRPr sz="38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FR" sz="2200" b="1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Mg</a:t>
              </a:r>
              <a:r>
                <a:rPr lang="fr-FR" sz="2200" b="1" baseline="30000" dirty="0">
                  <a:solidFill>
                    <a:srgbClr val="00B050"/>
                  </a:solidFill>
                  <a:latin typeface="Bahnschrift" panose="020B0502040204020203" pitchFamily="34" charset="0"/>
                  <a:cs typeface="Roboto Serif 20pt" pitchFamily="2" charset="0"/>
                </a:rPr>
                <a:t>2+</a:t>
              </a:r>
              <a:r>
                <a:rPr lang="fr-FR" sz="2200" b="1" baseline="30000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+ 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CH</a:t>
              </a:r>
              <a:r>
                <a:rPr lang="fr-FR" sz="2200" b="1" baseline="-25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3</a:t>
              </a:r>
              <a:r>
                <a:rPr lang="fr-FR" sz="2200" b="1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COO</a:t>
              </a:r>
              <a:r>
                <a:rPr lang="fr-FR" sz="2200" b="1" baseline="30000" dirty="0">
                  <a:solidFill>
                    <a:srgbClr val="FF0000"/>
                  </a:solidFill>
                  <a:latin typeface="Bahnschrift" panose="020B0502040204020203" pitchFamily="34" charset="0"/>
                  <a:cs typeface="Roboto Serif 20pt" pitchFamily="2" charset="0"/>
                </a:rPr>
                <a:t>-</a:t>
              </a:r>
              <a:r>
                <a:rPr lang="fr-FR" sz="2200" b="1" dirty="0">
                  <a:latin typeface="Bahnschrift" panose="020B0502040204020203" pitchFamily="34" charset="0"/>
                  <a:cs typeface="Roboto Serif 20pt" pitchFamily="2" charset="0"/>
                </a:rPr>
                <a:t> </a:t>
              </a:r>
              <a:endParaRPr sz="2200" dirty="0">
                <a:latin typeface="Bahnschrift" panose="020B0502040204020203" pitchFamily="34" charset="0"/>
                <a:cs typeface="Roboto Serif 20pt" pitchFamily="2" charset="0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246052" y="1462816"/>
              <a:ext cx="3195647" cy="83715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sp>
        <p:nvSpPr>
          <p:cNvPr id="53" name="Ellipse 5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66670" y="5996523"/>
            <a:ext cx="846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IR </a:t>
            </a:r>
            <a:r>
              <a:rPr lang="en-US" sz="2400" b="1" dirty="0" err="1">
                <a:latin typeface="Bahnschrift" panose="020B0502040204020203" pitchFamily="34" charset="0"/>
                <a:cs typeface="Roboto Serif 20pt" pitchFamily="2" charset="0"/>
              </a:rPr>
              <a:t>photodissociation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 laser spectroscopy of </a:t>
            </a:r>
          </a:p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en-US" sz="2400" b="1" baseline="-25000" dirty="0"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-tagged mass selected clusters</a:t>
            </a:r>
          </a:p>
        </p:txBody>
      </p:sp>
    </p:spTree>
    <p:extLst>
      <p:ext uri="{BB962C8B-B14F-4D97-AF65-F5344CB8AC3E}">
        <p14:creationId xmlns:p14="http://schemas.microsoft.com/office/powerpoint/2010/main" val="86855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rganigramme : Terminateur 18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rganigramme : Terminateur 18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4434724" y="926395"/>
            <a:ext cx="5311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n = 1-4 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DePalma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Joseph W.; Kelleher, Patrick J.; Tavares,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Laís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C.; Johnson, Mark 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J. Phys. Chem. </a:t>
            </a:r>
            <a:r>
              <a:rPr lang="de-DE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Lett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de-DE" sz="1500" b="1" dirty="0">
                <a:latin typeface="Cambria" panose="02040503050406030204" pitchFamily="18" charset="0"/>
                <a:ea typeface="Cambria" panose="02040503050406030204" pitchFamily="18" charset="0"/>
              </a:rPr>
              <a:t>2017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, 8, 2, 484–488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</a:p>
        </p:txBody>
      </p:sp>
    </p:spTree>
    <p:extLst>
      <p:ext uri="{BB962C8B-B14F-4D97-AF65-F5344CB8AC3E}">
        <p14:creationId xmlns:p14="http://schemas.microsoft.com/office/powerpoint/2010/main" val="40274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rganigramme : Terminateur 29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55545" y="1329330"/>
            <a:ext cx="2515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Number</a:t>
            </a:r>
            <a:r>
              <a:rPr lang="fr-FR" sz="2000" dirty="0">
                <a:latin typeface="Bahnschrift" panose="020B0502040204020203" pitchFamily="34" charset="0"/>
              </a:rPr>
              <a:t> of water </a:t>
            </a:r>
            <a:r>
              <a:rPr lang="fr-FR" sz="2000" dirty="0" err="1">
                <a:latin typeface="Bahnschrift" panose="020B0502040204020203" pitchFamily="34" charset="0"/>
              </a:rPr>
              <a:t>molecules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8584" y="1831559"/>
            <a:ext cx="635301" cy="4388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4434724" y="926395"/>
            <a:ext cx="5311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n = 1-4 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DePalma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Joseph W.; Kelleher, Patrick J.; Tavares,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Laís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C.; Johnson, Mark 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J. Phys. Chem. </a:t>
            </a:r>
            <a:r>
              <a:rPr lang="de-DE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Lett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de-DE" sz="1500" b="1" dirty="0">
                <a:latin typeface="Cambria" panose="02040503050406030204" pitchFamily="18" charset="0"/>
                <a:ea typeface="Cambria" panose="02040503050406030204" pitchFamily="18" charset="0"/>
              </a:rPr>
              <a:t>2017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, 8, 2, 484–488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</a:p>
        </p:txBody>
      </p:sp>
    </p:spTree>
    <p:extLst>
      <p:ext uri="{BB962C8B-B14F-4D97-AF65-F5344CB8AC3E}">
        <p14:creationId xmlns:p14="http://schemas.microsoft.com/office/powerpoint/2010/main" val="2255110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rganigramme : Terminateur 30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55545" y="1329330"/>
            <a:ext cx="2515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Number</a:t>
            </a:r>
            <a:r>
              <a:rPr lang="fr-FR" sz="2000" dirty="0">
                <a:latin typeface="Bahnschrift" panose="020B0502040204020203" pitchFamily="34" charset="0"/>
              </a:rPr>
              <a:t> of water </a:t>
            </a:r>
            <a:r>
              <a:rPr lang="fr-FR" sz="2000" dirty="0" err="1">
                <a:latin typeface="Bahnschrift" panose="020B0502040204020203" pitchFamily="34" charset="0"/>
              </a:rPr>
              <a:t>molecules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8584" y="1831559"/>
            <a:ext cx="635301" cy="4388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5490749" y="5417548"/>
            <a:ext cx="757878" cy="847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5831580" y="4950496"/>
            <a:ext cx="165543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IR range </a:t>
            </a:r>
          </a:p>
        </p:txBody>
      </p:sp>
      <p:sp>
        <p:nvSpPr>
          <p:cNvPr id="21" name="Ellipse 2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4434724" y="926395"/>
            <a:ext cx="5311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n = 1-4 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DePalma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Joseph W.; Kelleher, Patrick J.; Tavares,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Laís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C.; Johnson, Mark 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J. Phys. Chem. </a:t>
            </a:r>
            <a:r>
              <a:rPr lang="de-DE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Lett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de-DE" sz="1500" b="1" dirty="0">
                <a:latin typeface="Cambria" panose="02040503050406030204" pitchFamily="18" charset="0"/>
                <a:ea typeface="Cambria" panose="02040503050406030204" pitchFamily="18" charset="0"/>
              </a:rPr>
              <a:t>2017</a:t>
            </a:r>
            <a:r>
              <a:rPr lang="de-DE" sz="1500" dirty="0">
                <a:latin typeface="Cambria" panose="02040503050406030204" pitchFamily="18" charset="0"/>
                <a:ea typeface="Cambria" panose="02040503050406030204" pitchFamily="18" charset="0"/>
              </a:rPr>
              <a:t>, 8, 2, 484–488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</a:p>
        </p:txBody>
      </p:sp>
    </p:spTree>
    <p:extLst>
      <p:ext uri="{BB962C8B-B14F-4D97-AF65-F5344CB8AC3E}">
        <p14:creationId xmlns:p14="http://schemas.microsoft.com/office/powerpoint/2010/main" val="187020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92" y="913822"/>
            <a:ext cx="5262880" cy="526288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08365" y="5852303"/>
            <a:ext cx="363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Magnesium transport channel</a:t>
            </a:r>
          </a:p>
        </p:txBody>
      </p:sp>
    </p:spTree>
    <p:extLst>
      <p:ext uri="{BB962C8B-B14F-4D97-AF65-F5344CB8AC3E}">
        <p14:creationId xmlns:p14="http://schemas.microsoft.com/office/powerpoint/2010/main" val="32934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rganigramme : Terminateur 29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55545" y="1329330"/>
            <a:ext cx="2515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Number</a:t>
            </a:r>
            <a:r>
              <a:rPr lang="fr-FR" sz="2000" dirty="0">
                <a:latin typeface="Bahnschrift" panose="020B0502040204020203" pitchFamily="34" charset="0"/>
              </a:rPr>
              <a:t> of water </a:t>
            </a:r>
            <a:r>
              <a:rPr lang="fr-FR" sz="2000" dirty="0" err="1">
                <a:latin typeface="Bahnschrift" panose="020B0502040204020203" pitchFamily="34" charset="0"/>
              </a:rPr>
              <a:t>molecules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8584" y="1831559"/>
            <a:ext cx="635301" cy="4388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831580" y="4950496"/>
            <a:ext cx="165543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IR range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5490749" y="5417548"/>
            <a:ext cx="757878" cy="847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ccolade ouvrante 31"/>
          <p:cNvSpPr/>
          <p:nvPr/>
        </p:nvSpPr>
        <p:spPr>
          <a:xfrm>
            <a:off x="7371908" y="3981838"/>
            <a:ext cx="564893" cy="2308367"/>
          </a:xfrm>
          <a:prstGeom prst="leftBrace">
            <a:avLst>
              <a:gd name="adj1" fmla="val 98306"/>
              <a:gd name="adj2" fmla="val 51886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40" y="1776346"/>
            <a:ext cx="2390514" cy="129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86" y="1776346"/>
            <a:ext cx="2450403" cy="129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ZoneTexte 28"/>
          <p:cNvSpPr txBox="1"/>
          <p:nvPr/>
        </p:nvSpPr>
        <p:spPr>
          <a:xfrm>
            <a:off x="7827843" y="4158765"/>
            <a:ext cx="360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Symmetric</a:t>
            </a:r>
            <a:r>
              <a:rPr lang="fr-FR" sz="2000" dirty="0">
                <a:latin typeface="Bahnschrift" panose="020B0502040204020203" pitchFamily="34" charset="0"/>
              </a:rPr>
              <a:t> and </a:t>
            </a:r>
            <a:r>
              <a:rPr lang="fr-FR" sz="2000" dirty="0" err="1">
                <a:latin typeface="Bahnschrift" panose="020B0502040204020203" pitchFamily="34" charset="0"/>
              </a:rPr>
              <a:t>antisymetric</a:t>
            </a:r>
            <a:r>
              <a:rPr lang="fr-FR" sz="2000" dirty="0">
                <a:latin typeface="Bahnschrift" panose="020B0502040204020203" pitchFamily="34" charset="0"/>
              </a:rPr>
              <a:t> stretching of COO</a:t>
            </a:r>
            <a:r>
              <a:rPr lang="fr-FR" sz="2000" baseline="30000" dirty="0">
                <a:latin typeface="Bahnschrift" panose="020B0502040204020203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62841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rganigramme : Terminateur 29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55545" y="1329330"/>
            <a:ext cx="2515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Number</a:t>
            </a:r>
            <a:r>
              <a:rPr lang="fr-FR" sz="2000" dirty="0">
                <a:latin typeface="Bahnschrift" panose="020B0502040204020203" pitchFamily="34" charset="0"/>
              </a:rPr>
              <a:t> of water </a:t>
            </a:r>
            <a:r>
              <a:rPr lang="fr-FR" sz="2000" dirty="0" err="1">
                <a:latin typeface="Bahnschrift" panose="020B0502040204020203" pitchFamily="34" charset="0"/>
              </a:rPr>
              <a:t>molecules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8584" y="1831559"/>
            <a:ext cx="635301" cy="4388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831580" y="4950496"/>
            <a:ext cx="165543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IR range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5490749" y="5417548"/>
            <a:ext cx="757878" cy="847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ccolade ouvrante 31"/>
          <p:cNvSpPr/>
          <p:nvPr/>
        </p:nvSpPr>
        <p:spPr>
          <a:xfrm>
            <a:off x="7371908" y="3981838"/>
            <a:ext cx="564893" cy="2308367"/>
          </a:xfrm>
          <a:prstGeom prst="leftBrace">
            <a:avLst>
              <a:gd name="adj1" fmla="val 98306"/>
              <a:gd name="adj2" fmla="val 51886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07" y="1893702"/>
            <a:ext cx="2702485" cy="1324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13" y="1795250"/>
            <a:ext cx="2397432" cy="1521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ZoneTexte 28"/>
          <p:cNvSpPr txBox="1"/>
          <p:nvPr/>
        </p:nvSpPr>
        <p:spPr>
          <a:xfrm>
            <a:off x="7827843" y="4158765"/>
            <a:ext cx="3603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Symmetric</a:t>
            </a:r>
            <a:r>
              <a:rPr lang="fr-FR" sz="2000" dirty="0">
                <a:latin typeface="Bahnschrift" panose="020B0502040204020203" pitchFamily="34" charset="0"/>
              </a:rPr>
              <a:t> and </a:t>
            </a:r>
            <a:r>
              <a:rPr lang="fr-FR" sz="2000" dirty="0" err="1">
                <a:latin typeface="Bahnschrift" panose="020B0502040204020203" pitchFamily="34" charset="0"/>
              </a:rPr>
              <a:t>antisymetric</a:t>
            </a:r>
            <a:r>
              <a:rPr lang="fr-FR" sz="2000" dirty="0">
                <a:latin typeface="Bahnschrift" panose="020B0502040204020203" pitchFamily="34" charset="0"/>
              </a:rPr>
              <a:t> stretching of COO</a:t>
            </a:r>
            <a:r>
              <a:rPr lang="fr-FR" sz="2000" baseline="30000" dirty="0">
                <a:latin typeface="Bahnschrift" panose="020B0502040204020203" pitchFamily="34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Bending</a:t>
            </a:r>
            <a:r>
              <a:rPr lang="fr-FR" sz="2000" dirty="0">
                <a:latin typeface="Bahnschrift" panose="020B0502040204020203" pitchFamily="34" charset="0"/>
              </a:rPr>
              <a:t> of OH and CH</a:t>
            </a:r>
          </a:p>
        </p:txBody>
      </p:sp>
    </p:spTree>
    <p:extLst>
      <p:ext uri="{BB962C8B-B14F-4D97-AF65-F5344CB8AC3E}">
        <p14:creationId xmlns:p14="http://schemas.microsoft.com/office/powerpoint/2010/main" val="437496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rganigramme : Terminateur 29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55545" y="1329330"/>
            <a:ext cx="2515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Number</a:t>
            </a:r>
            <a:r>
              <a:rPr lang="fr-FR" sz="2000" dirty="0">
                <a:latin typeface="Bahnschrift" panose="020B0502040204020203" pitchFamily="34" charset="0"/>
              </a:rPr>
              <a:t> of water </a:t>
            </a:r>
            <a:r>
              <a:rPr lang="fr-FR" sz="2000" dirty="0" err="1">
                <a:latin typeface="Bahnschrift" panose="020B0502040204020203" pitchFamily="34" charset="0"/>
              </a:rPr>
              <a:t>molecules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8584" y="1831559"/>
            <a:ext cx="635301" cy="4388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831580" y="4950496"/>
            <a:ext cx="165543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IR range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5490749" y="5417548"/>
            <a:ext cx="757878" cy="847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ccolade ouvrante 31"/>
          <p:cNvSpPr/>
          <p:nvPr/>
        </p:nvSpPr>
        <p:spPr>
          <a:xfrm>
            <a:off x="7371908" y="3981838"/>
            <a:ext cx="564893" cy="2308367"/>
          </a:xfrm>
          <a:prstGeom prst="leftBrace">
            <a:avLst>
              <a:gd name="adj1" fmla="val 98306"/>
              <a:gd name="adj2" fmla="val 51886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827843" y="4158765"/>
            <a:ext cx="3603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Symmetric</a:t>
            </a:r>
            <a:r>
              <a:rPr lang="fr-FR" sz="2000" dirty="0">
                <a:latin typeface="Bahnschrift" panose="020B0502040204020203" pitchFamily="34" charset="0"/>
              </a:rPr>
              <a:t> and </a:t>
            </a:r>
            <a:r>
              <a:rPr lang="fr-FR" sz="2000" dirty="0" err="1">
                <a:latin typeface="Bahnschrift" panose="020B0502040204020203" pitchFamily="34" charset="0"/>
              </a:rPr>
              <a:t>antisymetric</a:t>
            </a:r>
            <a:r>
              <a:rPr lang="fr-FR" sz="2000" dirty="0">
                <a:latin typeface="Bahnschrift" panose="020B0502040204020203" pitchFamily="34" charset="0"/>
              </a:rPr>
              <a:t> stretching of COO</a:t>
            </a:r>
            <a:r>
              <a:rPr lang="fr-FR" sz="2000" baseline="30000" dirty="0">
                <a:latin typeface="Bahnschrift" panose="020B0502040204020203" pitchFamily="34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Bending</a:t>
            </a:r>
            <a:r>
              <a:rPr lang="fr-FR" sz="2000" dirty="0">
                <a:latin typeface="Bahnschrift" panose="020B0502040204020203" pitchFamily="34" charset="0"/>
              </a:rPr>
              <a:t> of OH and CH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9381062" y="5310282"/>
            <a:ext cx="33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ahnschrift" panose="020B0502040204020203" pitchFamily="34" charset="0"/>
              </a:rPr>
              <a:t>+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954902" y="5588472"/>
            <a:ext cx="319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Coupling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between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these</a:t>
            </a:r>
            <a:r>
              <a:rPr lang="fr-FR" sz="2000" dirty="0">
                <a:latin typeface="Bahnschrift" panose="020B0502040204020203" pitchFamily="34" charset="0"/>
              </a:rPr>
              <a:t> modes</a:t>
            </a:r>
          </a:p>
        </p:txBody>
      </p: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801" y="1103075"/>
            <a:ext cx="2989649" cy="2690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230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rganigramme : Terminateur 34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7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9724" y="1963403"/>
            <a:ext cx="5461023" cy="4763294"/>
            <a:chOff x="3899527" y="1437481"/>
            <a:chExt cx="5461023" cy="476329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9527" y="1445349"/>
              <a:ext cx="5461023" cy="47554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55545" y="1329330"/>
            <a:ext cx="25159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Number</a:t>
            </a:r>
            <a:r>
              <a:rPr lang="fr-FR" sz="2000" dirty="0">
                <a:latin typeface="Bahnschrift" panose="020B0502040204020203" pitchFamily="34" charset="0"/>
              </a:rPr>
              <a:t> of water </a:t>
            </a:r>
            <a:r>
              <a:rPr lang="fr-FR" sz="2000" dirty="0" err="1">
                <a:latin typeface="Bahnschrift" panose="020B0502040204020203" pitchFamily="34" charset="0"/>
              </a:rPr>
              <a:t>molecules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18584" y="1831559"/>
            <a:ext cx="635301" cy="4388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831580" y="4950496"/>
            <a:ext cx="165543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IR range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5490749" y="5417548"/>
            <a:ext cx="757878" cy="847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ccolade ouvrante 31"/>
          <p:cNvSpPr/>
          <p:nvPr/>
        </p:nvSpPr>
        <p:spPr>
          <a:xfrm>
            <a:off x="7371908" y="3981838"/>
            <a:ext cx="564893" cy="2308367"/>
          </a:xfrm>
          <a:prstGeom prst="leftBrace">
            <a:avLst>
              <a:gd name="adj1" fmla="val 98306"/>
              <a:gd name="adj2" fmla="val 51886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025640" y="1609571"/>
            <a:ext cx="4605289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hnschrift" panose="020B0502040204020203" pitchFamily="34" charset="0"/>
              </a:rPr>
              <a:t>What are the significant spectroscopic changes induced by the addition of water molecules to a cluster?</a:t>
            </a:r>
            <a:endParaRPr lang="fr-FR" sz="2400" dirty="0">
              <a:latin typeface="Bahnschrift" panose="020B0502040204020203" pitchFamily="34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6987043" y="1585693"/>
            <a:ext cx="4605288" cy="15935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-3449255" y="1249485"/>
            <a:ext cx="10718156" cy="752354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7827843" y="4158765"/>
            <a:ext cx="3603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Symmetric</a:t>
            </a:r>
            <a:r>
              <a:rPr lang="fr-FR" sz="2000" dirty="0">
                <a:latin typeface="Bahnschrift" panose="020B0502040204020203" pitchFamily="34" charset="0"/>
              </a:rPr>
              <a:t> and </a:t>
            </a:r>
            <a:r>
              <a:rPr lang="fr-FR" sz="2000" dirty="0" err="1">
                <a:latin typeface="Bahnschrift" panose="020B0502040204020203" pitchFamily="34" charset="0"/>
              </a:rPr>
              <a:t>antisymetric</a:t>
            </a:r>
            <a:r>
              <a:rPr lang="fr-FR" sz="2000" dirty="0">
                <a:latin typeface="Bahnschrift" panose="020B0502040204020203" pitchFamily="34" charset="0"/>
              </a:rPr>
              <a:t> stretching of COO</a:t>
            </a:r>
            <a:r>
              <a:rPr lang="fr-FR" sz="2000" baseline="30000" dirty="0">
                <a:latin typeface="Bahnschrift" panose="020B0502040204020203" pitchFamily="34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Bahnschrift" panose="020B0502040204020203" pitchFamily="34" charset="0"/>
              </a:rPr>
              <a:t>Bending</a:t>
            </a:r>
            <a:r>
              <a:rPr lang="fr-FR" sz="2000" dirty="0">
                <a:latin typeface="Bahnschrift" panose="020B0502040204020203" pitchFamily="34" charset="0"/>
              </a:rPr>
              <a:t> of OH and CH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9381062" y="5320442"/>
            <a:ext cx="33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ahnschrift" panose="020B0502040204020203" pitchFamily="34" charset="0"/>
              </a:rPr>
              <a:t>+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954902" y="5588472"/>
            <a:ext cx="319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Coupling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between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these</a:t>
            </a:r>
            <a:r>
              <a:rPr lang="fr-FR" sz="2000" dirty="0">
                <a:latin typeface="Bahnschrift" panose="020B0502040204020203" pitchFamily="34" charset="0"/>
              </a:rPr>
              <a:t> modes</a:t>
            </a:r>
          </a:p>
        </p:txBody>
      </p:sp>
    </p:spTree>
    <p:extLst>
      <p:ext uri="{BB962C8B-B14F-4D97-AF65-F5344CB8AC3E}">
        <p14:creationId xmlns:p14="http://schemas.microsoft.com/office/powerpoint/2010/main" val="2217373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096637" y="1241718"/>
            <a:ext cx="5821900" cy="3431633"/>
            <a:chOff x="3899527" y="1437481"/>
            <a:chExt cx="5461023" cy="317261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/>
            <a:srcRect b="57465"/>
            <a:stretch/>
          </p:blipFill>
          <p:spPr>
            <a:xfrm>
              <a:off x="3899527" y="1445349"/>
              <a:ext cx="5461023" cy="20227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21300" y="1648508"/>
              <a:ext cx="517525" cy="243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51537" y="1581150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8513" y="1437481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0598" y="1499679"/>
              <a:ext cx="517525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11737" y="3162300"/>
              <a:ext cx="2322513" cy="297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6877" y="4373880"/>
              <a:ext cx="517525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t="87356"/>
          <a:stretch/>
        </p:blipFill>
        <p:spPr>
          <a:xfrm>
            <a:off x="2096637" y="3221855"/>
            <a:ext cx="5821900" cy="650310"/>
          </a:xfrm>
          <a:prstGeom prst="rect">
            <a:avLst/>
          </a:prstGeom>
        </p:spPr>
      </p:pic>
      <p:sp>
        <p:nvSpPr>
          <p:cNvPr id="32" name="Flèche droite 31"/>
          <p:cNvSpPr/>
          <p:nvPr/>
        </p:nvSpPr>
        <p:spPr>
          <a:xfrm rot="5400000">
            <a:off x="7355122" y="2293654"/>
            <a:ext cx="1126829" cy="39434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115708" y="2022429"/>
            <a:ext cx="256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Smooth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evolution</a:t>
            </a:r>
            <a:r>
              <a:rPr lang="fr-FR" sz="2000" dirty="0">
                <a:latin typeface="Bahnschrift" panose="020B0502040204020203" pitchFamily="34" charset="0"/>
              </a:rPr>
              <a:t> of the </a:t>
            </a:r>
            <a:r>
              <a:rPr lang="fr-FR" sz="2000" dirty="0" err="1">
                <a:latin typeface="Bahnschrift" panose="020B0502040204020203" pitchFamily="34" charset="0"/>
              </a:rPr>
              <a:t>spectroscopic</a:t>
            </a:r>
            <a:r>
              <a:rPr lang="fr-FR" sz="2000" dirty="0">
                <a:latin typeface="Bahnschrift" panose="020B0502040204020203" pitchFamily="34" charset="0"/>
              </a:rPr>
              <a:t> signature </a:t>
            </a:r>
          </a:p>
        </p:txBody>
      </p:sp>
      <p:sp>
        <p:nvSpPr>
          <p:cNvPr id="19" name="Ellipse 18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28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143227" y="1229018"/>
            <a:ext cx="7775310" cy="3431633"/>
            <a:chOff x="714384" y="1169840"/>
            <a:chExt cx="7775310" cy="3431633"/>
          </a:xfrm>
        </p:grpSpPr>
        <p:grpSp>
          <p:nvGrpSpPr>
            <p:cNvPr id="9" name="Groupe 8"/>
            <p:cNvGrpSpPr/>
            <p:nvPr/>
          </p:nvGrpSpPr>
          <p:grpSpPr>
            <a:xfrm>
              <a:off x="2667794" y="1169840"/>
              <a:ext cx="5821900" cy="3431633"/>
              <a:chOff x="3899527" y="1437481"/>
              <a:chExt cx="5461023" cy="3172619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t="1" b="52950"/>
              <a:stretch/>
            </p:blipFill>
            <p:spPr>
              <a:xfrm>
                <a:off x="3899527" y="1445349"/>
                <a:ext cx="5461023" cy="2237409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21300" y="1648508"/>
                <a:ext cx="517525" cy="243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51537" y="1581150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38513" y="1437481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60598" y="1499679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11737" y="3162300"/>
                <a:ext cx="2322513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6877" y="4373880"/>
                <a:ext cx="517525" cy="236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277407" y="3306974"/>
              <a:ext cx="309562" cy="3138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2754270" y="3138189"/>
              <a:ext cx="1486975" cy="2656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714384" y="2881464"/>
              <a:ext cx="2123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latin typeface="Bahnschrift" panose="020B0502040204020203" pitchFamily="34" charset="0"/>
                </a:rPr>
                <a:t>Appearance</a:t>
              </a:r>
              <a:r>
                <a:rPr lang="fr-FR" sz="2000" dirty="0">
                  <a:latin typeface="Bahnschrift" panose="020B0502040204020203" pitchFamily="34" charset="0"/>
                </a:rPr>
                <a:t> of new band</a:t>
              </a:r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856234" y="2878013"/>
              <a:ext cx="1898035" cy="711964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43227" y="2010765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Presence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maxima</a:t>
            </a:r>
          </a:p>
        </p:txBody>
      </p:sp>
      <p:sp>
        <p:nvSpPr>
          <p:cNvPr id="22" name="Ellipse 21"/>
          <p:cNvSpPr/>
          <p:nvPr/>
        </p:nvSpPr>
        <p:spPr>
          <a:xfrm>
            <a:off x="5153468" y="3306102"/>
            <a:ext cx="218631" cy="3138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096637" y="2727161"/>
            <a:ext cx="2824634" cy="660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228600" y="2022838"/>
            <a:ext cx="1920646" cy="66598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t="87356"/>
          <a:stretch/>
        </p:blipFill>
        <p:spPr>
          <a:xfrm>
            <a:off x="2096637" y="3742555"/>
            <a:ext cx="5821900" cy="650310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19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2096637" y="1229018"/>
            <a:ext cx="5821900" cy="3431633"/>
            <a:chOff x="2667794" y="1169840"/>
            <a:chExt cx="5821900" cy="3431633"/>
          </a:xfrm>
        </p:grpSpPr>
        <p:grpSp>
          <p:nvGrpSpPr>
            <p:cNvPr id="9" name="Groupe 8"/>
            <p:cNvGrpSpPr/>
            <p:nvPr/>
          </p:nvGrpSpPr>
          <p:grpSpPr>
            <a:xfrm>
              <a:off x="2667794" y="1169840"/>
              <a:ext cx="5821900" cy="3431633"/>
              <a:chOff x="3899527" y="1437481"/>
              <a:chExt cx="5461023" cy="3172619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b="38630"/>
              <a:stretch/>
            </p:blipFill>
            <p:spPr>
              <a:xfrm>
                <a:off x="3899527" y="1445349"/>
                <a:ext cx="5461023" cy="291841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21300" y="1648508"/>
                <a:ext cx="517525" cy="243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51537" y="1581150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38513" y="1437481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60598" y="1499679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11737" y="3162300"/>
                <a:ext cx="2322513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6877" y="4373880"/>
                <a:ext cx="517525" cy="236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277407" y="3306974"/>
              <a:ext cx="309562" cy="3138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/>
          <a:srcRect t="87356"/>
          <a:stretch/>
        </p:blipFill>
        <p:spPr>
          <a:xfrm>
            <a:off x="2096637" y="4428355"/>
            <a:ext cx="5821900" cy="650310"/>
          </a:xfrm>
          <a:prstGeom prst="rect">
            <a:avLst/>
          </a:prstGeom>
        </p:spPr>
      </p:pic>
      <p:cxnSp>
        <p:nvCxnSpPr>
          <p:cNvPr id="35" name="Connecteur droit avec flèche 34"/>
          <p:cNvCxnSpPr/>
          <p:nvPr/>
        </p:nvCxnSpPr>
        <p:spPr>
          <a:xfrm>
            <a:off x="2096637" y="2727161"/>
            <a:ext cx="2824634" cy="660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228600" y="2022838"/>
            <a:ext cx="1920646" cy="66598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43227" y="2010765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Presence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maxima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43227" y="2940642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Appearance</a:t>
            </a:r>
            <a:r>
              <a:rPr lang="fr-FR" sz="2000" dirty="0">
                <a:latin typeface="Bahnschrift" panose="020B0502040204020203" pitchFamily="34" charset="0"/>
              </a:rPr>
              <a:t> of new band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285077" y="2937191"/>
            <a:ext cx="1898035" cy="71196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2183113" y="3197367"/>
            <a:ext cx="1486975" cy="265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 droite 30"/>
          <p:cNvSpPr/>
          <p:nvPr/>
        </p:nvSpPr>
        <p:spPr>
          <a:xfrm rot="5400000">
            <a:off x="7572518" y="3953212"/>
            <a:ext cx="692037" cy="39434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115707" y="3648528"/>
            <a:ext cx="2456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Smooth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evolution</a:t>
            </a:r>
            <a:r>
              <a:rPr lang="fr-FR" sz="2000" dirty="0">
                <a:latin typeface="Bahnschrift" panose="020B0502040204020203" pitchFamily="34" charset="0"/>
              </a:rPr>
              <a:t> of the </a:t>
            </a:r>
            <a:r>
              <a:rPr lang="fr-FR" sz="2000" dirty="0" err="1">
                <a:latin typeface="Bahnschrift" panose="020B0502040204020203" pitchFamily="34" charset="0"/>
              </a:rPr>
              <a:t>spectroscopic</a:t>
            </a:r>
            <a:r>
              <a:rPr lang="fr-FR" sz="2000" dirty="0">
                <a:latin typeface="Bahnschrift" panose="020B0502040204020203" pitchFamily="34" charset="0"/>
              </a:rPr>
              <a:t> signature </a:t>
            </a:r>
          </a:p>
        </p:txBody>
      </p:sp>
      <p:sp>
        <p:nvSpPr>
          <p:cNvPr id="34" name="Ellipse 33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/>
          <p:cNvSpPr/>
          <p:nvPr/>
        </p:nvSpPr>
        <p:spPr>
          <a:xfrm>
            <a:off x="5153468" y="3306102"/>
            <a:ext cx="218631" cy="3138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04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2096637" y="1229018"/>
            <a:ext cx="5821900" cy="3774782"/>
            <a:chOff x="2667794" y="1169840"/>
            <a:chExt cx="5821900" cy="3774782"/>
          </a:xfrm>
        </p:grpSpPr>
        <p:grpSp>
          <p:nvGrpSpPr>
            <p:cNvPr id="9" name="Groupe 8"/>
            <p:cNvGrpSpPr/>
            <p:nvPr/>
          </p:nvGrpSpPr>
          <p:grpSpPr>
            <a:xfrm>
              <a:off x="2667794" y="1169840"/>
              <a:ext cx="5821900" cy="3774782"/>
              <a:chOff x="3899527" y="1437481"/>
              <a:chExt cx="5461023" cy="3489868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b="26779"/>
              <a:stretch/>
            </p:blipFill>
            <p:spPr>
              <a:xfrm>
                <a:off x="3899527" y="1445349"/>
                <a:ext cx="5461023" cy="34820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21300" y="1648508"/>
                <a:ext cx="517525" cy="243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51537" y="1581150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38513" y="1437481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60598" y="1499679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11737" y="3162300"/>
                <a:ext cx="2322513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6877" y="4373880"/>
                <a:ext cx="517525" cy="236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277407" y="3306974"/>
              <a:ext cx="309562" cy="3138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/>
          <a:srcRect t="87356"/>
          <a:stretch/>
        </p:blipFill>
        <p:spPr>
          <a:xfrm>
            <a:off x="2096637" y="5037955"/>
            <a:ext cx="5821900" cy="650310"/>
          </a:xfrm>
          <a:prstGeom prst="rect">
            <a:avLst/>
          </a:prstGeom>
        </p:spPr>
      </p:pic>
      <p:cxnSp>
        <p:nvCxnSpPr>
          <p:cNvPr id="35" name="Connecteur droit avec flèche 34"/>
          <p:cNvCxnSpPr/>
          <p:nvPr/>
        </p:nvCxnSpPr>
        <p:spPr>
          <a:xfrm>
            <a:off x="2096637" y="2727161"/>
            <a:ext cx="2824634" cy="660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228600" y="2022838"/>
            <a:ext cx="1920646" cy="66598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43227" y="2010765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Presence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maxima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43227" y="2940642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Appearance</a:t>
            </a:r>
            <a:r>
              <a:rPr lang="fr-FR" sz="2000" dirty="0">
                <a:latin typeface="Bahnschrift" panose="020B0502040204020203" pitchFamily="34" charset="0"/>
              </a:rPr>
              <a:t> of new band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285077" y="2937191"/>
            <a:ext cx="1898035" cy="71196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2183113" y="3197367"/>
            <a:ext cx="1486975" cy="265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4364047" y="4809239"/>
            <a:ext cx="184150" cy="2349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2161946" y="4405146"/>
            <a:ext cx="2202101" cy="4324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129138" y="4010927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Disappearance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this</a:t>
            </a:r>
            <a:r>
              <a:rPr lang="fr-FR" sz="2000" dirty="0">
                <a:latin typeface="Bahnschrift" panose="020B0502040204020203" pitchFamily="34" charset="0"/>
              </a:rPr>
              <a:t> band</a:t>
            </a:r>
          </a:p>
        </p:txBody>
      </p:sp>
      <p:sp>
        <p:nvSpPr>
          <p:cNvPr id="41" name="Rectangle à coins arrondis 40"/>
          <p:cNvSpPr/>
          <p:nvPr/>
        </p:nvSpPr>
        <p:spPr>
          <a:xfrm>
            <a:off x="285077" y="4046948"/>
            <a:ext cx="1809618" cy="6575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5153468" y="3306102"/>
            <a:ext cx="218631" cy="3138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631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2096637" y="1229018"/>
            <a:ext cx="5821900" cy="5184483"/>
            <a:chOff x="2667794" y="1169840"/>
            <a:chExt cx="5821900" cy="5184483"/>
          </a:xfrm>
        </p:grpSpPr>
        <p:grpSp>
          <p:nvGrpSpPr>
            <p:cNvPr id="9" name="Groupe 8"/>
            <p:cNvGrpSpPr/>
            <p:nvPr/>
          </p:nvGrpSpPr>
          <p:grpSpPr>
            <a:xfrm>
              <a:off x="2667794" y="1169840"/>
              <a:ext cx="5821900" cy="5184483"/>
              <a:chOff x="3899527" y="1437481"/>
              <a:chExt cx="5461023" cy="4793167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4"/>
              <a:srcRect t="1" b="-627"/>
              <a:stretch/>
            </p:blipFill>
            <p:spPr>
              <a:xfrm>
                <a:off x="3899527" y="1445349"/>
                <a:ext cx="5461023" cy="4785299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21300" y="1648508"/>
                <a:ext cx="517525" cy="243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51537" y="1581150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38513" y="1437481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60598" y="1499679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11737" y="3162300"/>
                <a:ext cx="2322513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6877" y="4373880"/>
                <a:ext cx="517525" cy="236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277407" y="3306974"/>
              <a:ext cx="309562" cy="3138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cxnSp>
        <p:nvCxnSpPr>
          <p:cNvPr id="35" name="Connecteur droit avec flèche 34"/>
          <p:cNvCxnSpPr/>
          <p:nvPr/>
        </p:nvCxnSpPr>
        <p:spPr>
          <a:xfrm>
            <a:off x="2096637" y="2727161"/>
            <a:ext cx="2824634" cy="660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228600" y="2022838"/>
            <a:ext cx="1920646" cy="66598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43227" y="2010765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Presence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maxima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43227" y="2940642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Appearance</a:t>
            </a:r>
            <a:r>
              <a:rPr lang="fr-FR" sz="2000" dirty="0">
                <a:latin typeface="Bahnschrift" panose="020B0502040204020203" pitchFamily="34" charset="0"/>
              </a:rPr>
              <a:t> of new band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285077" y="2937191"/>
            <a:ext cx="1898035" cy="71196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2183113" y="3197367"/>
            <a:ext cx="1486975" cy="265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4364047" y="4809239"/>
            <a:ext cx="184150" cy="2349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2161946" y="4405146"/>
            <a:ext cx="2202101" cy="4324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 droite 30"/>
          <p:cNvSpPr/>
          <p:nvPr/>
        </p:nvSpPr>
        <p:spPr>
          <a:xfrm rot="5400000">
            <a:off x="7572518" y="5134312"/>
            <a:ext cx="692037" cy="39434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115707" y="4829628"/>
            <a:ext cx="24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Smooth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evolution</a:t>
            </a:r>
            <a:r>
              <a:rPr lang="fr-FR" sz="2000" dirty="0">
                <a:latin typeface="Bahnschrift" panose="020B0502040204020203" pitchFamily="34" charset="0"/>
              </a:rPr>
              <a:t> of the </a:t>
            </a:r>
            <a:r>
              <a:rPr lang="fr-FR" sz="2000" dirty="0" err="1">
                <a:latin typeface="Bahnschrift" panose="020B0502040204020203" pitchFamily="34" charset="0"/>
              </a:rPr>
              <a:t>spectroscopic</a:t>
            </a:r>
            <a:r>
              <a:rPr lang="fr-FR" sz="2000" dirty="0">
                <a:latin typeface="Bahnschrift" panose="020B0502040204020203" pitchFamily="34" charset="0"/>
              </a:rPr>
              <a:t> signature </a:t>
            </a:r>
          </a:p>
        </p:txBody>
      </p:sp>
      <p:sp>
        <p:nvSpPr>
          <p:cNvPr id="32" name="Ellipse 31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41"/>
          <p:cNvSpPr txBox="1"/>
          <p:nvPr/>
        </p:nvSpPr>
        <p:spPr>
          <a:xfrm>
            <a:off x="129138" y="4010927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Disappearance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this</a:t>
            </a:r>
            <a:r>
              <a:rPr lang="fr-FR" sz="2000" dirty="0">
                <a:latin typeface="Bahnschrift" panose="020B0502040204020203" pitchFamily="34" charset="0"/>
              </a:rPr>
              <a:t> band</a:t>
            </a:r>
          </a:p>
        </p:txBody>
      </p:sp>
      <p:sp>
        <p:nvSpPr>
          <p:cNvPr id="47" name="Rectangle à coins arrondis 46"/>
          <p:cNvSpPr/>
          <p:nvPr/>
        </p:nvSpPr>
        <p:spPr>
          <a:xfrm>
            <a:off x="285077" y="4046948"/>
            <a:ext cx="1809618" cy="6575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5153468" y="3306102"/>
            <a:ext cx="218631" cy="3138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849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2096637" y="1229018"/>
            <a:ext cx="5821900" cy="5184483"/>
            <a:chOff x="2667794" y="1169840"/>
            <a:chExt cx="5821900" cy="5184483"/>
          </a:xfrm>
        </p:grpSpPr>
        <p:grpSp>
          <p:nvGrpSpPr>
            <p:cNvPr id="9" name="Groupe 8"/>
            <p:cNvGrpSpPr/>
            <p:nvPr/>
          </p:nvGrpSpPr>
          <p:grpSpPr>
            <a:xfrm>
              <a:off x="2667794" y="1169840"/>
              <a:ext cx="5821900" cy="5184483"/>
              <a:chOff x="3899527" y="1437481"/>
              <a:chExt cx="5461023" cy="4793167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t="1" b="-627"/>
              <a:stretch/>
            </p:blipFill>
            <p:spPr>
              <a:xfrm>
                <a:off x="3899527" y="1445349"/>
                <a:ext cx="5461023" cy="4785299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21300" y="1648508"/>
                <a:ext cx="517525" cy="243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51537" y="1581150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38513" y="1437481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60598" y="1499679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11737" y="3162300"/>
                <a:ext cx="2322513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6877" y="4373880"/>
                <a:ext cx="517525" cy="236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277407" y="3306974"/>
              <a:ext cx="309562" cy="3138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cxnSp>
        <p:nvCxnSpPr>
          <p:cNvPr id="35" name="Connecteur droit avec flèche 34"/>
          <p:cNvCxnSpPr/>
          <p:nvPr/>
        </p:nvCxnSpPr>
        <p:spPr>
          <a:xfrm>
            <a:off x="2096637" y="2727161"/>
            <a:ext cx="2824634" cy="660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228600" y="2022838"/>
            <a:ext cx="1920646" cy="66598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43227" y="2010765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Presence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maxima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43227" y="2940642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Appearance</a:t>
            </a:r>
            <a:r>
              <a:rPr lang="fr-FR" sz="2000" dirty="0">
                <a:latin typeface="Bahnschrift" panose="020B0502040204020203" pitchFamily="34" charset="0"/>
              </a:rPr>
              <a:t> of new band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285077" y="2937191"/>
            <a:ext cx="1898035" cy="71196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2183113" y="3197367"/>
            <a:ext cx="1486975" cy="265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4364047" y="4809239"/>
            <a:ext cx="184150" cy="2349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2161946" y="4405146"/>
            <a:ext cx="2202101" cy="4324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129138" y="4010927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Disappearance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this</a:t>
            </a:r>
            <a:r>
              <a:rPr lang="fr-FR" sz="2000" dirty="0">
                <a:latin typeface="Bahnschrift" panose="020B0502040204020203" pitchFamily="34" charset="0"/>
              </a:rPr>
              <a:t> band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285077" y="4046948"/>
            <a:ext cx="1809618" cy="6575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à coins arrondis 2"/>
          <p:cNvSpPr/>
          <p:nvPr/>
        </p:nvSpPr>
        <p:spPr>
          <a:xfrm>
            <a:off x="7751843" y="989028"/>
            <a:ext cx="3073583" cy="114076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7721365" y="1064294"/>
            <a:ext cx="315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These new signatures come from a </a:t>
            </a:r>
            <a:r>
              <a:rPr lang="en-US" sz="2000" b="1" dirty="0">
                <a:latin typeface="Bahnschrift" panose="020B0502040204020203" pitchFamily="34" charset="0"/>
              </a:rPr>
              <a:t>change</a:t>
            </a:r>
            <a:r>
              <a:rPr lang="en-US" sz="2000" dirty="0">
                <a:latin typeface="Bahnschrift" panose="020B0502040204020203" pitchFamily="34" charset="0"/>
              </a:rPr>
              <a:t> in the </a:t>
            </a:r>
            <a:r>
              <a:rPr lang="en-US" sz="2000" b="1" dirty="0">
                <a:latin typeface="Bahnschrift" panose="020B0502040204020203" pitchFamily="34" charset="0"/>
              </a:rPr>
              <a:t>type of ion pairs</a:t>
            </a:r>
            <a:endParaRPr lang="fr-FR" sz="2000" b="1" dirty="0">
              <a:latin typeface="Bahnschrift" panose="020B0502040204020203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153468" y="3306102"/>
            <a:ext cx="218631" cy="3138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56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92" y="913822"/>
            <a:ext cx="5262880" cy="5262880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525614" y="1751776"/>
            <a:ext cx="753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2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2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3158334" y="2098515"/>
            <a:ext cx="1225581" cy="2753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08365" y="5852303"/>
            <a:ext cx="363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Magnesium transport channel</a:t>
            </a:r>
          </a:p>
        </p:txBody>
      </p:sp>
    </p:spTree>
    <p:extLst>
      <p:ext uri="{BB962C8B-B14F-4D97-AF65-F5344CB8AC3E}">
        <p14:creationId xmlns:p14="http://schemas.microsoft.com/office/powerpoint/2010/main" val="24869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4234002" y="73077"/>
            <a:ext cx="5126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Experimental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data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8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9" y="235595"/>
            <a:ext cx="805206" cy="54536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2096637" y="1229018"/>
            <a:ext cx="5821900" cy="5184483"/>
            <a:chOff x="2667794" y="1169840"/>
            <a:chExt cx="5821900" cy="5184483"/>
          </a:xfrm>
        </p:grpSpPr>
        <p:grpSp>
          <p:nvGrpSpPr>
            <p:cNvPr id="9" name="Groupe 8"/>
            <p:cNvGrpSpPr/>
            <p:nvPr/>
          </p:nvGrpSpPr>
          <p:grpSpPr>
            <a:xfrm>
              <a:off x="2667794" y="1169840"/>
              <a:ext cx="5821900" cy="5184483"/>
              <a:chOff x="3899527" y="1437481"/>
              <a:chExt cx="5461023" cy="4793167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4"/>
              <a:srcRect t="1" b="-627"/>
              <a:stretch/>
            </p:blipFill>
            <p:spPr>
              <a:xfrm>
                <a:off x="3899527" y="1445349"/>
                <a:ext cx="5461023" cy="4785299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21300" y="1648508"/>
                <a:ext cx="517525" cy="243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51537" y="1581150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538513" y="1437481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60598" y="1499679"/>
                <a:ext cx="517525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11737" y="3162300"/>
                <a:ext cx="2322513" cy="297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6877" y="4373880"/>
                <a:ext cx="517525" cy="236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30" name="Ellipse 29"/>
            <p:cNvSpPr/>
            <p:nvPr/>
          </p:nvSpPr>
          <p:spPr>
            <a:xfrm>
              <a:off x="4277407" y="3306974"/>
              <a:ext cx="309562" cy="3138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hnschrift" panose="020B0502040204020203" pitchFamily="34" charset="0"/>
              </a:endParaRPr>
            </a:p>
          </p:txBody>
        </p:sp>
      </p:grpSp>
      <p:cxnSp>
        <p:nvCxnSpPr>
          <p:cNvPr id="35" name="Connecteur droit avec flèche 34"/>
          <p:cNvCxnSpPr/>
          <p:nvPr/>
        </p:nvCxnSpPr>
        <p:spPr>
          <a:xfrm>
            <a:off x="2096637" y="2727161"/>
            <a:ext cx="2824634" cy="660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228600" y="2022838"/>
            <a:ext cx="1920646" cy="66598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43227" y="2010765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Presence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maxima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43227" y="2940642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Appearance</a:t>
            </a:r>
            <a:r>
              <a:rPr lang="fr-FR" sz="2000" dirty="0">
                <a:latin typeface="Bahnschrift" panose="020B0502040204020203" pitchFamily="34" charset="0"/>
              </a:rPr>
              <a:t> of new band</a:t>
            </a:r>
          </a:p>
        </p:txBody>
      </p:sp>
      <p:sp>
        <p:nvSpPr>
          <p:cNvPr id="45" name="Rectangle à coins arrondis 44"/>
          <p:cNvSpPr/>
          <p:nvPr/>
        </p:nvSpPr>
        <p:spPr>
          <a:xfrm>
            <a:off x="285077" y="2937191"/>
            <a:ext cx="1898035" cy="71196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2183113" y="3197367"/>
            <a:ext cx="1486975" cy="265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4364047" y="4809239"/>
            <a:ext cx="184150" cy="2349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2161946" y="4405146"/>
            <a:ext cx="2202101" cy="4324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9288634" y="3679964"/>
            <a:ext cx="297327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Study</a:t>
            </a:r>
            <a:r>
              <a:rPr lang="fr-FR" sz="2000" dirty="0">
                <a:latin typeface="Bahnschrift" panose="020B0502040204020203" pitchFamily="34" charset="0"/>
              </a:rPr>
              <a:t> of n = 10 and 14 </a:t>
            </a:r>
            <a:r>
              <a:rPr lang="fr-FR" sz="2000" dirty="0" err="1">
                <a:latin typeface="Bahnschrift" panose="020B0502040204020203" pitchFamily="34" charset="0"/>
              </a:rPr>
              <a:t>with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b="1" dirty="0" err="1">
                <a:latin typeface="Bahnschrift" panose="020B0502040204020203" pitchFamily="34" charset="0"/>
              </a:rPr>
              <a:t>computational</a:t>
            </a:r>
            <a:r>
              <a:rPr lang="fr-FR" sz="2000" b="1" dirty="0">
                <a:latin typeface="Bahnschrift" panose="020B0502040204020203" pitchFamily="34" charset="0"/>
              </a:rPr>
              <a:t> </a:t>
            </a:r>
            <a:r>
              <a:rPr lang="fr-FR" sz="2000" b="1" dirty="0" err="1">
                <a:latin typeface="Bahnschrift" panose="020B0502040204020203" pitchFamily="34" charset="0"/>
              </a:rPr>
              <a:t>chemistry</a:t>
            </a:r>
            <a:r>
              <a:rPr lang="fr-FR" sz="2000" b="1" dirty="0">
                <a:latin typeface="Bahnschrift" panose="020B0502040204020203" pitchFamily="34" charset="0"/>
              </a:rPr>
              <a:t>  </a:t>
            </a:r>
          </a:p>
        </p:txBody>
      </p:sp>
      <p:sp>
        <p:nvSpPr>
          <p:cNvPr id="41" name="Ellipse 40"/>
          <p:cNvSpPr/>
          <p:nvPr/>
        </p:nvSpPr>
        <p:spPr>
          <a:xfrm>
            <a:off x="8707958" y="3094652"/>
            <a:ext cx="5124516" cy="43366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9096802" y="5433714"/>
            <a:ext cx="328235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Calculations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</a:p>
          <a:p>
            <a:pPr algn="ctr"/>
            <a:r>
              <a:rPr lang="fr-FR" sz="2000" b="1" dirty="0" err="1">
                <a:latin typeface="Bahnschrift" panose="020B0502040204020203" pitchFamily="34" charset="0"/>
              </a:rPr>
              <a:t>vibrational</a:t>
            </a:r>
            <a:r>
              <a:rPr lang="fr-FR" sz="2000" b="1" dirty="0">
                <a:latin typeface="Bahnschrift" panose="020B0502040204020203" pitchFamily="34" charset="0"/>
              </a:rPr>
              <a:t> </a:t>
            </a:r>
            <a:r>
              <a:rPr lang="fr-FR" sz="2000" b="1" dirty="0" err="1">
                <a:latin typeface="Bahnschrift" panose="020B0502040204020203" pitchFamily="34" charset="0"/>
              </a:rPr>
              <a:t>frequencies</a:t>
            </a:r>
            <a:r>
              <a:rPr lang="fr-FR" sz="2000" b="1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33" name="Ellipse 32"/>
          <p:cNvSpPr/>
          <p:nvPr/>
        </p:nvSpPr>
        <p:spPr>
          <a:xfrm>
            <a:off x="2408085" y="3366151"/>
            <a:ext cx="387615" cy="296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2402149" y="4678365"/>
            <a:ext cx="387615" cy="296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/>
          <p:cNvSpPr txBox="1"/>
          <p:nvPr/>
        </p:nvSpPr>
        <p:spPr>
          <a:xfrm>
            <a:off x="129138" y="4010927"/>
            <a:ext cx="212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Disappearance</a:t>
            </a:r>
            <a:r>
              <a:rPr lang="fr-FR" sz="2000" dirty="0">
                <a:latin typeface="Bahnschrift" panose="020B0502040204020203" pitchFamily="34" charset="0"/>
              </a:rPr>
              <a:t> of </a:t>
            </a:r>
            <a:r>
              <a:rPr lang="fr-FR" sz="2000" dirty="0" err="1">
                <a:latin typeface="Bahnschrift" panose="020B0502040204020203" pitchFamily="34" charset="0"/>
              </a:rPr>
              <a:t>this</a:t>
            </a:r>
            <a:r>
              <a:rPr lang="fr-FR" sz="2000" dirty="0">
                <a:latin typeface="Bahnschrift" panose="020B0502040204020203" pitchFamily="34" charset="0"/>
              </a:rPr>
              <a:t> band</a:t>
            </a:r>
          </a:p>
        </p:txBody>
      </p:sp>
      <p:sp>
        <p:nvSpPr>
          <p:cNvPr id="51" name="Rectangle à coins arrondis 50"/>
          <p:cNvSpPr/>
          <p:nvPr/>
        </p:nvSpPr>
        <p:spPr>
          <a:xfrm>
            <a:off x="285077" y="4046948"/>
            <a:ext cx="1809618" cy="6575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7751843" y="989028"/>
            <a:ext cx="3073583" cy="114076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èche vers le bas 37"/>
          <p:cNvSpPr/>
          <p:nvPr/>
        </p:nvSpPr>
        <p:spPr>
          <a:xfrm>
            <a:off x="10561526" y="4870286"/>
            <a:ext cx="352902" cy="563428"/>
          </a:xfrm>
          <a:prstGeom prst="downArrow">
            <a:avLst>
              <a:gd name="adj1" fmla="val 38484"/>
              <a:gd name="adj2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721365" y="1064294"/>
            <a:ext cx="315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These new signatures come from a </a:t>
            </a:r>
            <a:r>
              <a:rPr lang="en-US" sz="2000" b="1" dirty="0">
                <a:latin typeface="Bahnschrift" panose="020B0502040204020203" pitchFamily="34" charset="0"/>
              </a:rPr>
              <a:t>change</a:t>
            </a:r>
            <a:r>
              <a:rPr lang="en-US" sz="2000" dirty="0">
                <a:latin typeface="Bahnschrift" panose="020B0502040204020203" pitchFamily="34" charset="0"/>
              </a:rPr>
              <a:t> in the </a:t>
            </a:r>
            <a:r>
              <a:rPr lang="en-US" sz="2000" b="1" dirty="0">
                <a:latin typeface="Bahnschrift" panose="020B0502040204020203" pitchFamily="34" charset="0"/>
              </a:rPr>
              <a:t>type of ion pairs</a:t>
            </a:r>
            <a:endParaRPr lang="fr-FR" sz="2000" b="1" dirty="0">
              <a:latin typeface="Bahnschrift" panose="020B0502040204020203" pitchFamily="34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153468" y="3306102"/>
            <a:ext cx="218631" cy="3138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450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934398" y="145613"/>
            <a:ext cx="6182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chemistry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endParaRPr lang="en-US" sz="38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9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850" y1="46300" x2="54850" y2="46300"/>
                        <a14:foregroundMark x1="44100" y1="31300" x2="62750" y2="36850"/>
                        <a14:foregroundMark x1="62850" y1="37000" x2="60450" y2="61450"/>
                        <a14:foregroundMark x1="60200" y1="61400" x2="46250" y2="59500"/>
                        <a14:foregroundMark x1="46250" y1="59650" x2="44250" y2="30950"/>
                        <a14:foregroundMark x1="44650" y1="31550" x2="59250" y2="60750"/>
                        <a14:foregroundMark x1="62650" y1="37150" x2="46650" y2="58100"/>
                        <a14:foregroundMark x1="52650" y1="41500" x2="52650" y2="41500"/>
                      </a14:backgroundRemoval>
                    </a14:imgEffect>
                  </a14:imgLayer>
                </a14:imgProps>
              </a:ext>
            </a:extLst>
          </a:blip>
          <a:srcRect l="18861" t="23877" r="14923" b="20123"/>
          <a:stretch/>
        </p:blipFill>
        <p:spPr>
          <a:xfrm rot="2709013">
            <a:off x="9583802" y="329613"/>
            <a:ext cx="1464745" cy="123877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850" y1="46300" x2="54850" y2="46300"/>
                        <a14:foregroundMark x1="44100" y1="31300" x2="62750" y2="36850"/>
                        <a14:foregroundMark x1="62850" y1="37000" x2="60450" y2="61450"/>
                        <a14:foregroundMark x1="60200" y1="61400" x2="46250" y2="59500"/>
                        <a14:foregroundMark x1="46250" y1="59650" x2="44250" y2="30950"/>
                        <a14:foregroundMark x1="44650" y1="31550" x2="59250" y2="60750"/>
                        <a14:foregroundMark x1="62650" y1="37150" x2="46650" y2="58100"/>
                        <a14:foregroundMark x1="52650" y1="41500" x2="52650" y2="41500"/>
                      </a14:backgroundRemoval>
                    </a14:imgEffect>
                  </a14:imgLayer>
                </a14:imgProps>
              </a:ext>
            </a:extLst>
          </a:blip>
          <a:srcRect l="18861" t="23877" r="14923" b="20123"/>
          <a:stretch/>
        </p:blipFill>
        <p:spPr>
          <a:xfrm rot="18890987" flipH="1">
            <a:off x="2405761" y="336657"/>
            <a:ext cx="1464745" cy="12387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93268" y="5736307"/>
            <a:ext cx="846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hnschrift" panose="020B0502040204020203" pitchFamily="34" charset="0"/>
                <a:cs typeface="Roboto Serif 20pt" pitchFamily="2" charset="0"/>
              </a:rPr>
              <a:t>DFT-D calculations of energy and vibrational frequencies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593" y="2126884"/>
            <a:ext cx="1878219" cy="244900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015666" y="4978160"/>
            <a:ext cx="219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Valérie Brenner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378012" y="4978160"/>
            <a:ext cx="196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Bahnschrift" panose="020B0502040204020203" pitchFamily="34" charset="0"/>
              </a:rPr>
              <a:t>Eric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Gloaguen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38" y="2168309"/>
            <a:ext cx="1878219" cy="23661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00" y="2163115"/>
            <a:ext cx="1958755" cy="234071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2" name="ZoneTexte 21"/>
          <p:cNvSpPr txBox="1"/>
          <p:nvPr/>
        </p:nvSpPr>
        <p:spPr>
          <a:xfrm>
            <a:off x="7406073" y="4959179"/>
            <a:ext cx="2710808" cy="40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Jean-Xavier </a:t>
            </a:r>
            <a:r>
              <a:rPr lang="fr-FR" sz="2000" dirty="0" err="1">
                <a:latin typeface="Bahnschrift" panose="020B0502040204020203" pitchFamily="34" charset="0"/>
              </a:rPr>
              <a:t>Bardaud</a:t>
            </a:r>
            <a:endParaRPr lang="fr-FR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40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1173356" y="147817"/>
            <a:ext cx="11103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General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endParaRPr lang="en-US" sz="38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9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58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1173356" y="147817"/>
            <a:ext cx="11103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General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endParaRPr lang="en-US" sz="38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9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6022" y="5057948"/>
            <a:ext cx="2209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Bahnschrift" panose="020B0502040204020203" pitchFamily="34" charset="0"/>
              </a:rPr>
              <a:t>Initial structure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6164" r="34429" b="15729"/>
          <a:stretch/>
        </p:blipFill>
        <p:spPr>
          <a:xfrm>
            <a:off x="-37996" y="1988276"/>
            <a:ext cx="2673965" cy="2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7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1173356" y="147817"/>
            <a:ext cx="11103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General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endParaRPr lang="en-US" sz="38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9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6022" y="5057948"/>
            <a:ext cx="2209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Bahnschrift" panose="020B0502040204020203" pitchFamily="34" charset="0"/>
              </a:rPr>
              <a:t>Initial structure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392012" y="5076467"/>
            <a:ext cx="2666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err="1">
                <a:latin typeface="Bahnschrift" panose="020B0502040204020203" pitchFamily="34" charset="0"/>
              </a:rPr>
              <a:t>Optimized</a:t>
            </a:r>
            <a:r>
              <a:rPr lang="fr-FR" sz="2200" dirty="0">
                <a:latin typeface="Bahnschrift" panose="020B0502040204020203" pitchFamily="34" charset="0"/>
              </a:rPr>
              <a:t> structure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499272" y="3798494"/>
            <a:ext cx="243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Bahnschrift" panose="020B0502040204020203" pitchFamily="34" charset="0"/>
              </a:rPr>
              <a:t>minimization of the potential energy of the system by DFT-D</a:t>
            </a:r>
            <a:endParaRPr lang="fr-FR" sz="2200" dirty="0">
              <a:latin typeface="Bahnschrift" panose="020B0502040204020203" pitchFamily="34" charset="0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2603860" y="3239030"/>
            <a:ext cx="2311040" cy="39434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6164" r="34429" b="15729"/>
          <a:stretch/>
        </p:blipFill>
        <p:spPr>
          <a:xfrm>
            <a:off x="-37996" y="1988276"/>
            <a:ext cx="2673965" cy="271954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26438" r="27512" b="15348"/>
          <a:stretch/>
        </p:blipFill>
        <p:spPr>
          <a:xfrm>
            <a:off x="4864981" y="2422688"/>
            <a:ext cx="3489862" cy="24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3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1173356" y="147817"/>
            <a:ext cx="11103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General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8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8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endParaRPr lang="en-US" sz="38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9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6022" y="5057948"/>
            <a:ext cx="2209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Bahnschrift" panose="020B0502040204020203" pitchFamily="34" charset="0"/>
              </a:rPr>
              <a:t>Initial structure 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392012" y="5076467"/>
            <a:ext cx="2666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err="1">
                <a:latin typeface="Bahnschrift" panose="020B0502040204020203" pitchFamily="34" charset="0"/>
              </a:rPr>
              <a:t>Optimized</a:t>
            </a:r>
            <a:r>
              <a:rPr lang="fr-FR" sz="2200" dirty="0">
                <a:latin typeface="Bahnschrift" panose="020B0502040204020203" pitchFamily="34" charset="0"/>
              </a:rPr>
              <a:t> structure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499272" y="3798494"/>
            <a:ext cx="243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Bahnschrift" panose="020B0502040204020203" pitchFamily="34" charset="0"/>
              </a:rPr>
              <a:t>minimization of the potential energy of the system by DFT-D</a:t>
            </a:r>
            <a:endParaRPr lang="fr-FR" sz="2200" dirty="0">
              <a:latin typeface="Bahnschrift" panose="020B0502040204020203" pitchFamily="34" charset="0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2603860" y="3239030"/>
            <a:ext cx="2311040" cy="39434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 rot="19929170">
            <a:off x="8441453" y="2846057"/>
            <a:ext cx="641914" cy="2040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5" name="Flèche droite 14"/>
          <p:cNvSpPr/>
          <p:nvPr/>
        </p:nvSpPr>
        <p:spPr>
          <a:xfrm rot="1670830" flipV="1">
            <a:off x="8459796" y="4185724"/>
            <a:ext cx="727212" cy="21857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449998" y="2328205"/>
            <a:ext cx="2242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latin typeface="Bahnschrift" panose="020B0502040204020203" pitchFamily="34" charset="0"/>
              </a:rPr>
              <a:t>Gibbs energy of the system at 130 K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291961" y="4122359"/>
            <a:ext cx="2769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>
                <a:latin typeface="Bahnschrift" panose="020B0502040204020203" pitchFamily="34" charset="0"/>
              </a:rPr>
              <a:t>Mode-</a:t>
            </a:r>
            <a:r>
              <a:rPr lang="fr-FR" sz="2100" dirty="0" err="1">
                <a:latin typeface="Bahnschrift" panose="020B0502040204020203" pitchFamily="34" charset="0"/>
              </a:rPr>
              <a:t>dependent</a:t>
            </a:r>
            <a:r>
              <a:rPr lang="fr-FR" sz="2100" dirty="0">
                <a:latin typeface="Bahnschrift" panose="020B0502040204020203" pitchFamily="34" charset="0"/>
              </a:rPr>
              <a:t> </a:t>
            </a:r>
            <a:r>
              <a:rPr lang="fr-FR" sz="2100" dirty="0" err="1">
                <a:latin typeface="Bahnschrift" panose="020B0502040204020203" pitchFamily="34" charset="0"/>
              </a:rPr>
              <a:t>scaled</a:t>
            </a:r>
            <a:r>
              <a:rPr lang="fr-FR" sz="2100" dirty="0">
                <a:latin typeface="Bahnschrift" panose="020B0502040204020203" pitchFamily="34" charset="0"/>
              </a:rPr>
              <a:t> </a:t>
            </a:r>
            <a:r>
              <a:rPr lang="fr-FR" sz="2100" dirty="0" err="1">
                <a:latin typeface="Bahnschrift" panose="020B0502040204020203" pitchFamily="34" charset="0"/>
              </a:rPr>
              <a:t>hamornic</a:t>
            </a:r>
            <a:r>
              <a:rPr lang="fr-FR" sz="2100" dirty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fr-FR" sz="2100" b="1" dirty="0" err="1">
                <a:latin typeface="Bahnschrift" panose="020B0502040204020203" pitchFamily="34" charset="0"/>
              </a:rPr>
              <a:t>vibrational</a:t>
            </a:r>
            <a:r>
              <a:rPr lang="fr-FR" sz="2100" b="1" dirty="0">
                <a:latin typeface="Bahnschrift" panose="020B0502040204020203" pitchFamily="34" charset="0"/>
              </a:rPr>
              <a:t> </a:t>
            </a:r>
            <a:r>
              <a:rPr lang="fr-FR" sz="2100" b="1" dirty="0" err="1">
                <a:latin typeface="Bahnschrift" panose="020B0502040204020203" pitchFamily="34" charset="0"/>
              </a:rPr>
              <a:t>frequencies</a:t>
            </a:r>
            <a:r>
              <a:rPr lang="fr-FR" sz="2100" b="1" dirty="0"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6164" r="34429" b="15729"/>
          <a:stretch/>
        </p:blipFill>
        <p:spPr>
          <a:xfrm>
            <a:off x="-37996" y="1988276"/>
            <a:ext cx="2673965" cy="271954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26438" r="27512" b="15348"/>
          <a:stretch/>
        </p:blipFill>
        <p:spPr>
          <a:xfrm>
            <a:off x="4864981" y="2422688"/>
            <a:ext cx="3489862" cy="24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17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10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345711" y="118324"/>
            <a:ext cx="10461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 </a:t>
            </a:r>
            <a:endParaRPr lang="en-US" sz="33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2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10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17" name="Flèche droite 16"/>
          <p:cNvSpPr/>
          <p:nvPr/>
        </p:nvSpPr>
        <p:spPr>
          <a:xfrm>
            <a:off x="3916825" y="2187052"/>
            <a:ext cx="1932967" cy="30707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7086" y="1490786"/>
            <a:ext cx="2074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Change of the ion (Na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→ Mg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2+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)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91379" y="2556226"/>
            <a:ext cx="1625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Selection of water molecules 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3984" y="3636532"/>
            <a:ext cx="2309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Set of different clusters for </a:t>
            </a:r>
            <a:r>
              <a:rPr lang="en-US" b="1" dirty="0">
                <a:latin typeface="Bahnschrift" panose="020B0502040204020203" pitchFamily="34" charset="0"/>
                <a:ea typeface="Cambria" panose="02040503050406030204" pitchFamily="18" charset="0"/>
              </a:rPr>
              <a:t>10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 and </a:t>
            </a:r>
            <a:r>
              <a:rPr lang="en-US" b="1" dirty="0">
                <a:latin typeface="Bahnschrift" panose="020B0502040204020203" pitchFamily="34" charset="0"/>
                <a:ea typeface="Cambria" panose="02040503050406030204" pitchFamily="18" charset="0"/>
              </a:rPr>
              <a:t>14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 water molecules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932" y="3504759"/>
            <a:ext cx="3674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Series of aggregates previously</a:t>
            </a:r>
            <a:r>
              <a:rPr lang="fr-FR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Bahnschrift" panose="020B0502040204020203" pitchFamily="34" charset="0"/>
                <a:ea typeface="Cambria" panose="02040503050406030204" pitchFamily="18" charset="0"/>
              </a:rPr>
              <a:t>calculated</a:t>
            </a:r>
            <a:r>
              <a:rPr lang="fr-FR" dirty="0">
                <a:latin typeface="Bahnschrift" panose="020B0502040204020203" pitchFamily="34" charset="0"/>
                <a:ea typeface="Cambria" panose="02040503050406030204" pitchFamily="18" charset="0"/>
              </a:rPr>
              <a:t> for the structure of 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AcO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-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Na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+nH</a:t>
            </a:r>
            <a:r>
              <a:rPr lang="en-US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O (n ≈ 100)</a:t>
            </a:r>
            <a:endParaRPr lang="fr-FR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/>
          <a:srcRect r="10980" b="15943"/>
          <a:stretch/>
        </p:blipFill>
        <p:spPr>
          <a:xfrm>
            <a:off x="1" y="1212869"/>
            <a:ext cx="3741420" cy="235035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6164" r="34429" b="15729"/>
          <a:stretch/>
        </p:blipFill>
        <p:spPr>
          <a:xfrm>
            <a:off x="5801795" y="1028274"/>
            <a:ext cx="2673965" cy="2719544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1345711" y="118324"/>
            <a:ext cx="10461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 </a:t>
            </a:r>
            <a:endParaRPr lang="en-US" sz="33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9F505B1-30C6-78CF-7233-5A72EAD7E7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416"/>
          <a:stretch/>
        </p:blipFill>
        <p:spPr>
          <a:xfrm>
            <a:off x="60960" y="4535630"/>
            <a:ext cx="7998680" cy="2291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70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10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17" name="Flèche droite 16"/>
          <p:cNvSpPr/>
          <p:nvPr/>
        </p:nvSpPr>
        <p:spPr>
          <a:xfrm>
            <a:off x="3916825" y="2187052"/>
            <a:ext cx="1932967" cy="30707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7086" y="1490786"/>
            <a:ext cx="2074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Change of the ion (Na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→ Mg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2+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)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91379" y="2556226"/>
            <a:ext cx="1625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Selection of water molecules 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3984" y="3636532"/>
            <a:ext cx="2309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Set of different clusters for </a:t>
            </a:r>
            <a:r>
              <a:rPr lang="en-US" b="1" dirty="0">
                <a:latin typeface="Bahnschrift" panose="020B0502040204020203" pitchFamily="34" charset="0"/>
                <a:ea typeface="Cambria" panose="02040503050406030204" pitchFamily="18" charset="0"/>
              </a:rPr>
              <a:t>10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 and </a:t>
            </a:r>
            <a:r>
              <a:rPr lang="en-US" b="1" dirty="0">
                <a:latin typeface="Bahnschrift" panose="020B0502040204020203" pitchFamily="34" charset="0"/>
                <a:ea typeface="Cambria" panose="02040503050406030204" pitchFamily="18" charset="0"/>
              </a:rPr>
              <a:t>14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 water molecules </a:t>
            </a:r>
          </a:p>
        </p:txBody>
      </p:sp>
      <p:sp>
        <p:nvSpPr>
          <p:cNvPr id="23" name="Flèche à angle droit 22"/>
          <p:cNvSpPr/>
          <p:nvPr/>
        </p:nvSpPr>
        <p:spPr>
          <a:xfrm rot="10800000" flipH="1">
            <a:off x="8467533" y="2064321"/>
            <a:ext cx="1809676" cy="1470548"/>
          </a:xfrm>
          <a:prstGeom prst="bentUpArrow">
            <a:avLst>
              <a:gd name="adj1" fmla="val 10151"/>
              <a:gd name="adj2" fmla="val 17034"/>
              <a:gd name="adj3" fmla="val 19653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932" y="3504759"/>
            <a:ext cx="3674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Series of aggregates previously</a:t>
            </a:r>
            <a:r>
              <a:rPr lang="fr-FR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Bahnschrift" panose="020B0502040204020203" pitchFamily="34" charset="0"/>
                <a:ea typeface="Cambria" panose="02040503050406030204" pitchFamily="18" charset="0"/>
              </a:rPr>
              <a:t>calculated</a:t>
            </a:r>
            <a:r>
              <a:rPr lang="fr-FR" dirty="0">
                <a:latin typeface="Bahnschrift" panose="020B0502040204020203" pitchFamily="34" charset="0"/>
                <a:ea typeface="Cambria" panose="02040503050406030204" pitchFamily="18" charset="0"/>
              </a:rPr>
              <a:t> for the structure of 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AcO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-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Na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+nH</a:t>
            </a:r>
            <a:r>
              <a:rPr lang="en-US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O (n ≈ 100)</a:t>
            </a:r>
            <a:endParaRPr lang="fr-FR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59811" y="2137117"/>
            <a:ext cx="1975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frequency calculations </a:t>
            </a:r>
          </a:p>
          <a:p>
            <a:pPr algn="ctr"/>
            <a:r>
              <a:rPr lang="fr-FR" i="1" dirty="0">
                <a:latin typeface="Bahnschrift" panose="020B0502040204020203" pitchFamily="34" charset="0"/>
                <a:ea typeface="Cambria" panose="02040503050406030204" pitchFamily="18" charset="0"/>
              </a:rPr>
              <a:t>RI-B97-D3/dhf-TZVPP level</a:t>
            </a:r>
            <a:endParaRPr lang="en-US" i="1" dirty="0">
              <a:latin typeface="Bahnschrift" panose="020B0502040204020203" pitchFamily="34" charset="0"/>
              <a:ea typeface="Cambria" panose="02040503050406030204" pitchFamily="18" charset="0"/>
            </a:endParaRPr>
          </a:p>
          <a:p>
            <a:pPr algn="ctr"/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32150" y="1767766"/>
            <a:ext cx="15182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endParaRPr lang="en-US" sz="2500" b="1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/>
          <a:srcRect r="10980" b="15943"/>
          <a:stretch/>
        </p:blipFill>
        <p:spPr>
          <a:xfrm>
            <a:off x="1" y="1212869"/>
            <a:ext cx="3741420" cy="23503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58743" y="5377988"/>
            <a:ext cx="3534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same calculation method as with hydrated sodium acetate aggregates: same level of precision </a:t>
            </a:r>
          </a:p>
        </p:txBody>
      </p:sp>
      <p:sp>
        <p:nvSpPr>
          <p:cNvPr id="10" name="Ellipse 9"/>
          <p:cNvSpPr/>
          <p:nvPr/>
        </p:nvSpPr>
        <p:spPr>
          <a:xfrm>
            <a:off x="2090057" y="4712262"/>
            <a:ext cx="4621832" cy="422218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6164" r="34429" b="15729"/>
          <a:stretch/>
        </p:blipFill>
        <p:spPr>
          <a:xfrm>
            <a:off x="5801795" y="1028274"/>
            <a:ext cx="2673965" cy="2719544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26438" r="27512" b="15348"/>
          <a:stretch/>
        </p:blipFill>
        <p:spPr>
          <a:xfrm>
            <a:off x="8199423" y="3636532"/>
            <a:ext cx="3489862" cy="2421368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1345711" y="118324"/>
            <a:ext cx="10461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 </a:t>
            </a:r>
            <a:endParaRPr lang="en-US" sz="33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47632" y="1169918"/>
            <a:ext cx="3321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Performing geometric optimization 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  <a:p>
            <a:pPr algn="ctr"/>
            <a:r>
              <a:rPr lang="fr-FR" i="1" dirty="0">
                <a:latin typeface="Bahnschrift" panose="020B0502040204020203" pitchFamily="34" charset="0"/>
                <a:ea typeface="Cambria" panose="02040503050406030204" pitchFamily="18" charset="0"/>
              </a:rPr>
              <a:t>RI-B97-D3/dhf-TZVPP level</a:t>
            </a:r>
            <a:endParaRPr lang="en-US" i="1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3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10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17" name="Flèche droite 16"/>
          <p:cNvSpPr/>
          <p:nvPr/>
        </p:nvSpPr>
        <p:spPr>
          <a:xfrm>
            <a:off x="3916825" y="2187052"/>
            <a:ext cx="1932967" cy="30707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7086" y="1490786"/>
            <a:ext cx="2074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Change of the ion (Na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→ Mg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2+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)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91379" y="2556226"/>
            <a:ext cx="1625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Selection of water molecules 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3984" y="3636532"/>
            <a:ext cx="2309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Set of different clusters for </a:t>
            </a:r>
            <a:r>
              <a:rPr lang="en-US" b="1" dirty="0">
                <a:latin typeface="Bahnschrift" panose="020B0502040204020203" pitchFamily="34" charset="0"/>
                <a:ea typeface="Cambria" panose="02040503050406030204" pitchFamily="18" charset="0"/>
              </a:rPr>
              <a:t>10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 and </a:t>
            </a:r>
            <a:r>
              <a:rPr lang="en-US" b="1" dirty="0">
                <a:latin typeface="Bahnschrift" panose="020B0502040204020203" pitchFamily="34" charset="0"/>
                <a:ea typeface="Cambria" panose="02040503050406030204" pitchFamily="18" charset="0"/>
              </a:rPr>
              <a:t>14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 water molecules </a:t>
            </a:r>
          </a:p>
        </p:txBody>
      </p:sp>
      <p:sp>
        <p:nvSpPr>
          <p:cNvPr id="23" name="Flèche à angle droit 22"/>
          <p:cNvSpPr/>
          <p:nvPr/>
        </p:nvSpPr>
        <p:spPr>
          <a:xfrm rot="10800000" flipH="1">
            <a:off x="8467533" y="2064321"/>
            <a:ext cx="1809676" cy="1470548"/>
          </a:xfrm>
          <a:prstGeom prst="bentUpArrow">
            <a:avLst>
              <a:gd name="adj1" fmla="val 10151"/>
              <a:gd name="adj2" fmla="val 17034"/>
              <a:gd name="adj3" fmla="val 19653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932" y="3504759"/>
            <a:ext cx="3674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Series of aggregates previously</a:t>
            </a:r>
            <a:r>
              <a:rPr lang="fr-FR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Bahnschrift" panose="020B0502040204020203" pitchFamily="34" charset="0"/>
                <a:ea typeface="Cambria" panose="02040503050406030204" pitchFamily="18" charset="0"/>
              </a:rPr>
              <a:t>calculated</a:t>
            </a:r>
            <a:r>
              <a:rPr lang="fr-FR" dirty="0">
                <a:latin typeface="Bahnschrift" panose="020B0502040204020203" pitchFamily="34" charset="0"/>
                <a:ea typeface="Cambria" panose="02040503050406030204" pitchFamily="18" charset="0"/>
              </a:rPr>
              <a:t> for the structure of 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AcO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-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Na</a:t>
            </a:r>
            <a:r>
              <a:rPr lang="en-US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+nH</a:t>
            </a:r>
            <a:r>
              <a:rPr lang="en-US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O (n ≈ 100)</a:t>
            </a:r>
            <a:endParaRPr lang="fr-FR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59811" y="2137117"/>
            <a:ext cx="1975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frequency calculations </a:t>
            </a:r>
          </a:p>
          <a:p>
            <a:pPr algn="ctr"/>
            <a:r>
              <a:rPr lang="fr-FR" i="1" dirty="0">
                <a:latin typeface="Bahnschrift" panose="020B0502040204020203" pitchFamily="34" charset="0"/>
                <a:ea typeface="Cambria" panose="02040503050406030204" pitchFamily="18" charset="0"/>
              </a:rPr>
              <a:t>RI-B97-D3/dhf-TZVPP level</a:t>
            </a:r>
            <a:endParaRPr lang="en-US" i="1" dirty="0">
              <a:latin typeface="Bahnschrift" panose="020B0502040204020203" pitchFamily="34" charset="0"/>
              <a:ea typeface="Cambria" panose="02040503050406030204" pitchFamily="18" charset="0"/>
            </a:endParaRPr>
          </a:p>
          <a:p>
            <a:pPr algn="ctr"/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32150" y="1767766"/>
            <a:ext cx="15182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endParaRPr lang="en-US" sz="2500" b="1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/>
          <a:srcRect r="10980" b="15943"/>
          <a:stretch/>
        </p:blipFill>
        <p:spPr>
          <a:xfrm>
            <a:off x="1" y="1212869"/>
            <a:ext cx="3741420" cy="235035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6164" r="34429" b="15729"/>
          <a:stretch/>
        </p:blipFill>
        <p:spPr>
          <a:xfrm>
            <a:off x="5801795" y="1028274"/>
            <a:ext cx="2673965" cy="2719544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26438" r="27512" b="15348"/>
          <a:stretch/>
        </p:blipFill>
        <p:spPr>
          <a:xfrm>
            <a:off x="8199423" y="3636532"/>
            <a:ext cx="3489862" cy="2421368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1345711" y="118324"/>
            <a:ext cx="10461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Methodology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for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frequency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calculations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33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r>
              <a:rPr lang="fr-FR" sz="33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 </a:t>
            </a:r>
            <a:endParaRPr lang="en-US" sz="33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47632" y="1169918"/>
            <a:ext cx="3321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  <a:ea typeface="Cambria" panose="02040503050406030204" pitchFamily="18" charset="0"/>
              </a:rPr>
              <a:t>Performing geometric optimization </a:t>
            </a:r>
            <a:endParaRPr lang="en-US" baseline="30000" dirty="0">
              <a:latin typeface="Bahnschrift" panose="020B0502040204020203" pitchFamily="34" charset="0"/>
              <a:ea typeface="Cambria" panose="02040503050406030204" pitchFamily="18" charset="0"/>
            </a:endParaRPr>
          </a:p>
          <a:p>
            <a:pPr algn="ctr"/>
            <a:r>
              <a:rPr lang="fr-FR" i="1" dirty="0">
                <a:latin typeface="Bahnschrift" panose="020B0502040204020203" pitchFamily="34" charset="0"/>
                <a:ea typeface="Cambria" panose="02040503050406030204" pitchFamily="18" charset="0"/>
              </a:rPr>
              <a:t>RI-B97-D3/dhf-TZVPP level</a:t>
            </a:r>
            <a:endParaRPr lang="en-US" i="1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973270-1920-3F52-6FC1-80FC42A454B6}"/>
              </a:ext>
            </a:extLst>
          </p:cNvPr>
          <p:cNvSpPr txBox="1"/>
          <p:nvPr/>
        </p:nvSpPr>
        <p:spPr>
          <a:xfrm>
            <a:off x="92933" y="5039505"/>
            <a:ext cx="51077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Bahnschrift" panose="020B0502040204020203" pitchFamily="34" charset="0"/>
              </a:rPr>
              <a:t>Calculations of </a:t>
            </a:r>
            <a:r>
              <a:rPr lang="en-US" sz="2000" b="1" dirty="0">
                <a:latin typeface="Bahnschrift" panose="020B0502040204020203" pitchFamily="34" charset="0"/>
              </a:rPr>
              <a:t>15 clusters </a:t>
            </a:r>
            <a:r>
              <a:rPr lang="en-US" sz="2000" dirty="0">
                <a:latin typeface="Bahnschrift" panose="020B0502040204020203" pitchFamily="34" charset="0"/>
              </a:rPr>
              <a:t>for </a:t>
            </a:r>
            <a:r>
              <a:rPr lang="en-US" sz="2000" b="1" dirty="0">
                <a:latin typeface="Bahnschrift" panose="020B0502040204020203" pitchFamily="34" charset="0"/>
              </a:rPr>
              <a:t>each</a:t>
            </a:r>
            <a:r>
              <a:rPr lang="en-US" sz="2000" dirty="0">
                <a:latin typeface="Bahnschrift" panose="020B0502040204020203" pitchFamily="34" charset="0"/>
              </a:rPr>
              <a:t> type of ion pair solvation 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Fully associated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Partially-separated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Separated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A410EBC-C232-6A14-B6A6-4CABD05430BC}"/>
              </a:ext>
            </a:extLst>
          </p:cNvPr>
          <p:cNvSpPr/>
          <p:nvPr/>
        </p:nvSpPr>
        <p:spPr>
          <a:xfrm>
            <a:off x="-1769806" y="4585713"/>
            <a:ext cx="8023122" cy="275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6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92" y="913822"/>
            <a:ext cx="5262880" cy="5262880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701024" y="1844518"/>
            <a:ext cx="1609776" cy="109719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rgbClr val="FF66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latin typeface="Bahnschrift" panose="020B0502040204020203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525614" y="1751776"/>
            <a:ext cx="753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2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2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3158334" y="2098515"/>
            <a:ext cx="1225581" cy="2753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675086" y="2236174"/>
            <a:ext cx="2162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>
                <a:effectLst>
                  <a:glow rad="101600">
                    <a:schemeClr val="accent2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Selectivity</a:t>
            </a:r>
            <a:r>
              <a:rPr lang="fr-FR" sz="2200" b="1" dirty="0">
                <a:effectLst>
                  <a:glow rad="101600">
                    <a:schemeClr val="accent2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 </a:t>
            </a:r>
            <a:r>
              <a:rPr lang="fr-FR" sz="2200" b="1" dirty="0" err="1">
                <a:effectLst>
                  <a:glow rad="101600">
                    <a:schemeClr val="accent2">
                      <a:alpha val="60000"/>
                    </a:schemeClr>
                  </a:glow>
                </a:effectLst>
                <a:latin typeface="Bahnschrift" panose="020B0502040204020203" pitchFamily="34" charset="0"/>
              </a:rPr>
              <a:t>filter</a:t>
            </a:r>
            <a:endParaRPr lang="fr-FR" sz="2200" b="1" dirty="0">
              <a:effectLst>
                <a:glow rad="101600">
                  <a:schemeClr val="accent2">
                    <a:alpha val="60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8365" y="5852303"/>
            <a:ext cx="3635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Magnesium transport channel</a:t>
            </a:r>
          </a:p>
        </p:txBody>
      </p:sp>
    </p:spTree>
    <p:extLst>
      <p:ext uri="{BB962C8B-B14F-4D97-AF65-F5344CB8AC3E}">
        <p14:creationId xmlns:p14="http://schemas.microsoft.com/office/powerpoint/2010/main" val="21820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18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11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05143" y="1006725"/>
            <a:ext cx="4265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Gibbs energy at 130 K 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4" name="Arc 23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539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18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11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5"/>
          <a:srcRect r="50554" b="-1831"/>
          <a:stretch/>
        </p:blipFill>
        <p:spPr>
          <a:xfrm>
            <a:off x="40256" y="2161810"/>
            <a:ext cx="3068704" cy="42532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77598" y="6367954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[CH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3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COOMg]</a:t>
            </a:r>
            <a:r>
              <a:rPr lang="en-US" kern="100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(H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O)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10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7598" y="2077484"/>
            <a:ext cx="1049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05143" y="1006725"/>
            <a:ext cx="4265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Gibbs energy at 130 K 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-3240038" y="1652451"/>
            <a:ext cx="10879088" cy="73609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187175" y="1978772"/>
            <a:ext cx="33695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For </a:t>
            </a:r>
            <a:r>
              <a:rPr lang="fr-FR" sz="2000" b="1" dirty="0">
                <a:latin typeface="Bahnschrift" panose="020B0502040204020203" pitchFamily="34" charset="0"/>
              </a:rPr>
              <a:t>n = 10</a:t>
            </a:r>
            <a:r>
              <a:rPr lang="fr-FR" sz="2000" dirty="0">
                <a:latin typeface="Bahnschrift" panose="020B0502040204020203" pitchFamily="34" charset="0"/>
              </a:rPr>
              <a:t>, </a:t>
            </a:r>
            <a:r>
              <a:rPr lang="en-US" sz="2000" dirty="0">
                <a:latin typeface="Bahnschrift" panose="020B0502040204020203" pitchFamily="34" charset="0"/>
              </a:rPr>
              <a:t>the energy calculations do not allow us to conclude on the type of ion pairs present 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8217861" y="1978771"/>
            <a:ext cx="3242619" cy="13234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24" name="Arc 23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783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188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11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5"/>
          <a:srcRect b="-1831"/>
          <a:stretch/>
        </p:blipFill>
        <p:spPr>
          <a:xfrm>
            <a:off x="40256" y="2161810"/>
            <a:ext cx="6206164" cy="42532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77598" y="6367954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[CH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3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COOMg]</a:t>
            </a:r>
            <a:r>
              <a:rPr lang="en-US" kern="100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(H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O)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10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04319" y="6367954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[CH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3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COOMg]</a:t>
            </a:r>
            <a:r>
              <a:rPr lang="en-US" kern="100" baseline="30000" dirty="0">
                <a:latin typeface="Bahnschrift" panose="020B0502040204020203" pitchFamily="34" charset="0"/>
                <a:ea typeface="Cambria" panose="02040503050406030204" pitchFamily="18" charset="0"/>
              </a:rPr>
              <a:t>+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(H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kern="100" dirty="0">
                <a:latin typeface="Bahnschrift" panose="020B0502040204020203" pitchFamily="34" charset="0"/>
                <a:ea typeface="Cambria" panose="02040503050406030204" pitchFamily="18" charset="0"/>
              </a:rPr>
              <a:t>O)</a:t>
            </a:r>
            <a:r>
              <a:rPr lang="en-US" kern="100" baseline="-25000" dirty="0">
                <a:latin typeface="Bahnschrift" panose="020B0502040204020203" pitchFamily="34" charset="0"/>
                <a:ea typeface="Cambria" panose="02040503050406030204" pitchFamily="18" charset="0"/>
              </a:rPr>
              <a:t>14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7598" y="2077484"/>
            <a:ext cx="10496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877028" y="2077484"/>
            <a:ext cx="9743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79741" y="3626729"/>
            <a:ext cx="33062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For </a:t>
            </a:r>
            <a:r>
              <a:rPr lang="fr-FR" sz="2000" b="1" dirty="0">
                <a:latin typeface="Bahnschrift" panose="020B0502040204020203" pitchFamily="34" charset="0"/>
              </a:rPr>
              <a:t>n = 14</a:t>
            </a:r>
            <a:r>
              <a:rPr lang="fr-FR" sz="2000" dirty="0">
                <a:latin typeface="Bahnschrift" panose="020B0502040204020203" pitchFamily="34" charset="0"/>
              </a:rPr>
              <a:t>, </a:t>
            </a:r>
            <a:r>
              <a:rPr lang="en-US" sz="2000" dirty="0">
                <a:latin typeface="Bahnschrift" panose="020B0502040204020203" pitchFamily="34" charset="0"/>
              </a:rPr>
              <a:t>the energy calculations allow us to suggest the </a:t>
            </a:r>
            <a:r>
              <a:rPr lang="en-US" sz="2000" b="1" dirty="0">
                <a:latin typeface="Bahnschrift" panose="020B0502040204020203" pitchFamily="34" charset="0"/>
              </a:rPr>
              <a:t>absence</a:t>
            </a:r>
            <a:r>
              <a:rPr lang="en-US" sz="2000" dirty="0">
                <a:latin typeface="Bahnschrift" panose="020B0502040204020203" pitchFamily="34" charset="0"/>
              </a:rPr>
              <a:t> of </a:t>
            </a:r>
            <a:r>
              <a:rPr lang="en-US" sz="2000" b="1" dirty="0">
                <a:latin typeface="Bahnschrift" panose="020B0502040204020203" pitchFamily="34" charset="0"/>
              </a:rPr>
              <a:t>fully associated </a:t>
            </a:r>
            <a:r>
              <a:rPr lang="en-US" sz="2000" dirty="0">
                <a:latin typeface="Bahnschrift" panose="020B0502040204020203" pitchFamily="34" charset="0"/>
              </a:rPr>
              <a:t>ion pairs 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8217861" y="3626729"/>
            <a:ext cx="3242619" cy="13234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05143" y="1006725"/>
            <a:ext cx="4265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Gibbs energy at 130 K 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-3240038" y="1652451"/>
            <a:ext cx="10879088" cy="73609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187175" y="1978772"/>
            <a:ext cx="33695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For </a:t>
            </a:r>
            <a:r>
              <a:rPr lang="fr-FR" sz="2000" b="1" dirty="0">
                <a:latin typeface="Bahnschrift" panose="020B0502040204020203" pitchFamily="34" charset="0"/>
              </a:rPr>
              <a:t>n = 10</a:t>
            </a:r>
            <a:r>
              <a:rPr lang="fr-FR" sz="2000" dirty="0">
                <a:latin typeface="Bahnschrift" panose="020B0502040204020203" pitchFamily="34" charset="0"/>
              </a:rPr>
              <a:t>, </a:t>
            </a:r>
            <a:r>
              <a:rPr lang="en-US" sz="2000" dirty="0">
                <a:latin typeface="Bahnschrift" panose="020B0502040204020203" pitchFamily="34" charset="0"/>
              </a:rPr>
              <a:t>the energy calculations do not allow us to conclude on the type of ion pairs present 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8217861" y="1978771"/>
            <a:ext cx="3242619" cy="13234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24" name="Arc 23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61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20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12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05143" y="1006725"/>
            <a:ext cx="4124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Weighted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averaged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frequecies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867" y="4142222"/>
            <a:ext cx="856120" cy="224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9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931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/>
          <p:nvPr/>
        </p:nvPicPr>
        <p:blipFill rotWithShape="1">
          <a:blip r:embed="rId3"/>
          <a:srcRect l="1151" t="40987" r="3642" b="50462"/>
          <a:stretch/>
        </p:blipFill>
        <p:spPr bwMode="auto">
          <a:xfrm>
            <a:off x="-91440" y="3977386"/>
            <a:ext cx="4309109" cy="461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28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12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-3240039" y="1143000"/>
            <a:ext cx="9736089" cy="652616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505143" y="1006725"/>
            <a:ext cx="4124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Weighted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averaged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frequecies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/>
          <a:srcRect t="31080" b="64032"/>
          <a:stretch/>
        </p:blipFill>
        <p:spPr>
          <a:xfrm>
            <a:off x="83798" y="1681318"/>
            <a:ext cx="4133872" cy="251460"/>
          </a:xfrm>
          <a:prstGeom prst="rect">
            <a:avLst/>
          </a:prstGeom>
        </p:spPr>
      </p:pic>
      <p:pic>
        <p:nvPicPr>
          <p:cNvPr id="72" name="図 1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088" b="47143" l="6310" r="94073">
                        <a14:foregroundMark x1="41491" y1="45824" x2="41491" y2="45824"/>
                        <a14:foregroundMark x1="43499" y1="45934" x2="43499" y2="45934"/>
                        <a14:foregroundMark x1="44837" y1="46264" x2="44837" y2="46264"/>
                        <a14:foregroundMark x1="45793" y1="46264" x2="45793" y2="46264"/>
                        <a14:foregroundMark x1="43021" y1="46044" x2="43021" y2="46044"/>
                        <a14:foregroundMark x1="40249" y1="45275" x2="40249" y2="45275"/>
                        <a14:foregroundMark x1="39579" y1="44945" x2="39579" y2="44945"/>
                        <a14:foregroundMark x1="39388" y1="45934" x2="39388" y2="45934"/>
                        <a14:foregroundMark x1="41013" y1="46044" x2="41013" y2="46044"/>
                        <a14:foregroundMark x1="41778" y1="46154" x2="41778" y2="46154"/>
                        <a14:foregroundMark x1="43786" y1="46374" x2="43786" y2="46374"/>
                        <a14:foregroundMark x1="38241" y1="46264" x2="38241" y2="46264"/>
                        <a14:foregroundMark x1="37667" y1="46154" x2="37667" y2="46154"/>
                        <a14:foregroundMark x1="37094" y1="46154" x2="37094" y2="46154"/>
                        <a14:foregroundMark x1="39866" y1="45714" x2="39866" y2="45714"/>
                        <a14:foregroundMark x1="36329" y1="46264" x2="36329" y2="46264"/>
                        <a14:foregroundMark x1="35373" y1="46374" x2="35373" y2="46374"/>
                        <a14:foregroundMark x1="34321" y1="46044" x2="34321" y2="46044"/>
                        <a14:foregroundMark x1="33365" y1="46154" x2="33365" y2="46154"/>
                        <a14:foregroundMark x1="31644" y1="45824" x2="31644" y2="45824"/>
                        <a14:foregroundMark x1="32983" y1="46374" x2="32983" y2="46374"/>
                        <a14:foregroundMark x1="33652" y1="46374" x2="33652" y2="46374"/>
                        <a14:foregroundMark x1="34321" y1="46374" x2="34321" y2="46374"/>
                        <a14:foregroundMark x1="34799" y1="46374" x2="34799" y2="46374"/>
                        <a14:foregroundMark x1="6405" y1="46813" x2="6405" y2="46813"/>
                        <a14:foregroundMark x1="7266" y1="46484" x2="7266" y2="46484"/>
                        <a14:foregroundMark x1="9560" y1="46484" x2="9560" y2="46484"/>
                        <a14:foregroundMark x1="11568" y1="46484" x2="11568" y2="46484"/>
                        <a14:foregroundMark x1="12715" y1="46484" x2="12715" y2="46484"/>
                        <a14:foregroundMark x1="14627" y1="46484" x2="14627" y2="46484"/>
                        <a14:foregroundMark x1="15392" y1="46484" x2="15392" y2="46484"/>
                        <a14:foregroundMark x1="16444" y1="46264" x2="16444" y2="46264"/>
                        <a14:foregroundMark x1="17686" y1="46264" x2="17686" y2="46264"/>
                        <a14:foregroundMark x1="19312" y1="46374" x2="19312" y2="46374"/>
                        <a14:foregroundMark x1="20746" y1="46264" x2="20746" y2="46264"/>
                        <a14:foregroundMark x1="21415" y1="46374" x2="21415" y2="46374"/>
                        <a14:foregroundMark x1="22849" y1="46374" x2="22849" y2="46374"/>
                        <a14:foregroundMark x1="24857" y1="46374" x2="24857" y2="46374"/>
                        <a14:foregroundMark x1="74283" y1="46374" x2="74283" y2="46374"/>
                        <a14:foregroundMark x1="70650" y1="46264" x2="70650" y2="46264"/>
                        <a14:foregroundMark x1="69790" y1="46154" x2="69790" y2="46154"/>
                        <a14:foregroundMark x1="75621" y1="46264" x2="75621" y2="46264"/>
                        <a14:foregroundMark x1="78203" y1="46264" x2="78203" y2="46264"/>
                        <a14:foregroundMark x1="80688" y1="46264" x2="80688" y2="46264"/>
                        <a14:foregroundMark x1="82887" y1="46484" x2="82887" y2="46484"/>
                        <a14:foregroundMark x1="84608" y1="46484" x2="84608" y2="46484"/>
                        <a14:foregroundMark x1="86998" y1="46264" x2="86998" y2="46264"/>
                        <a14:foregroundMark x1="88623" y1="46374" x2="88623" y2="46374"/>
                        <a14:foregroundMark x1="90822" y1="46484" x2="90822" y2="46484"/>
                        <a14:foregroundMark x1="80019" y1="46264" x2="80019" y2="46264"/>
                        <a14:foregroundMark x1="77820" y1="46154" x2="77820" y2="46154"/>
                        <a14:foregroundMark x1="85946" y1="46374" x2="85946" y2="46374"/>
                        <a14:foregroundMark x1="82027" y1="46374" x2="82027" y2="46374"/>
                        <a14:foregroundMark x1="83748" y1="46484" x2="83748" y2="46484"/>
                        <a14:foregroundMark x1="76960" y1="46264" x2="76960" y2="46264"/>
                        <a14:foregroundMark x1="72180" y1="46154" x2="72180" y2="46154"/>
                        <a14:foregroundMark x1="73231" y1="46374" x2="73231" y2="46374"/>
                        <a14:foregroundMark x1="71511" y1="46374" x2="71511" y2="46374"/>
                        <a14:foregroundMark x1="70937" y1="46044" x2="70937" y2="46044"/>
                        <a14:foregroundMark x1="69312" y1="45714" x2="69312" y2="45714"/>
                        <a14:foregroundMark x1="68547" y1="45275" x2="68547" y2="45275"/>
                        <a14:foregroundMark x1="90153" y1="46374" x2="90153" y2="46374"/>
                        <a14:foregroundMark x1="92447" y1="46374" x2="92447" y2="46374"/>
                        <a14:foregroundMark x1="94168" y1="46374" x2="94168" y2="46374"/>
                        <a14:foregroundMark x1="30784" y1="45055" x2="30784" y2="4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71" b="52863"/>
          <a:stretch/>
        </p:blipFill>
        <p:spPr bwMode="auto">
          <a:xfrm>
            <a:off x="56512" y="2813744"/>
            <a:ext cx="4133872" cy="20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/>
          <p:cNvPicPr/>
          <p:nvPr/>
        </p:nvPicPr>
        <p:blipFill rotWithShape="1">
          <a:blip r:embed="rId3"/>
          <a:srcRect l="2328" t="188" r="2465" b="94865"/>
          <a:stretch/>
        </p:blipFill>
        <p:spPr bwMode="auto">
          <a:xfrm>
            <a:off x="56512" y="1322551"/>
            <a:ext cx="4315184" cy="266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280998" y="1655827"/>
            <a:ext cx="505266" cy="214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23772" y="1487944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9</a:t>
            </a:r>
          </a:p>
        </p:txBody>
      </p:sp>
      <p:sp>
        <p:nvSpPr>
          <p:cNvPr id="46" name="Ellipse 45"/>
          <p:cNvSpPr/>
          <p:nvPr/>
        </p:nvSpPr>
        <p:spPr>
          <a:xfrm>
            <a:off x="944137" y="1308610"/>
            <a:ext cx="2274848" cy="3472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rc 20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9076" r="5641" b="65927"/>
          <a:stretch/>
        </p:blipFill>
        <p:spPr>
          <a:xfrm>
            <a:off x="123772" y="1922318"/>
            <a:ext cx="4046626" cy="71407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34845" r="5641" b="43381"/>
          <a:stretch/>
        </p:blipFill>
        <p:spPr>
          <a:xfrm>
            <a:off x="123772" y="3339724"/>
            <a:ext cx="4046625" cy="6467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4190" y="2073305"/>
            <a:ext cx="173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Fully-associated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36083" y="3401149"/>
            <a:ext cx="19556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Partially-separated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16101" y="1997325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123772" y="1958269"/>
            <a:ext cx="4307400" cy="25146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46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/>
          <p:nvPr/>
        </p:nvPicPr>
        <p:blipFill rotWithShape="1">
          <a:blip r:embed="rId3"/>
          <a:srcRect l="1151" t="40987" r="3642" b="50462"/>
          <a:stretch/>
        </p:blipFill>
        <p:spPr bwMode="auto">
          <a:xfrm>
            <a:off x="-91440" y="3977386"/>
            <a:ext cx="4309109" cy="461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28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12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-3240039" y="1143000"/>
            <a:ext cx="9736089" cy="652616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505143" y="1006725"/>
            <a:ext cx="4124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Weighted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averaged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frequecies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/>
          <a:srcRect t="31080" b="64032"/>
          <a:stretch/>
        </p:blipFill>
        <p:spPr>
          <a:xfrm>
            <a:off x="83798" y="1681318"/>
            <a:ext cx="4133872" cy="251460"/>
          </a:xfrm>
          <a:prstGeom prst="rect">
            <a:avLst/>
          </a:prstGeom>
        </p:spPr>
      </p:pic>
      <p:pic>
        <p:nvPicPr>
          <p:cNvPr id="72" name="図 1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088" b="47143" l="6310" r="94073">
                        <a14:foregroundMark x1="41491" y1="45824" x2="41491" y2="45824"/>
                        <a14:foregroundMark x1="43499" y1="45934" x2="43499" y2="45934"/>
                        <a14:foregroundMark x1="44837" y1="46264" x2="44837" y2="46264"/>
                        <a14:foregroundMark x1="45793" y1="46264" x2="45793" y2="46264"/>
                        <a14:foregroundMark x1="43021" y1="46044" x2="43021" y2="46044"/>
                        <a14:foregroundMark x1="40249" y1="45275" x2="40249" y2="45275"/>
                        <a14:foregroundMark x1="39579" y1="44945" x2="39579" y2="44945"/>
                        <a14:foregroundMark x1="39388" y1="45934" x2="39388" y2="45934"/>
                        <a14:foregroundMark x1="41013" y1="46044" x2="41013" y2="46044"/>
                        <a14:foregroundMark x1="41778" y1="46154" x2="41778" y2="46154"/>
                        <a14:foregroundMark x1="43786" y1="46374" x2="43786" y2="46374"/>
                        <a14:foregroundMark x1="38241" y1="46264" x2="38241" y2="46264"/>
                        <a14:foregroundMark x1="37667" y1="46154" x2="37667" y2="46154"/>
                        <a14:foregroundMark x1="37094" y1="46154" x2="37094" y2="46154"/>
                        <a14:foregroundMark x1="39866" y1="45714" x2="39866" y2="45714"/>
                        <a14:foregroundMark x1="36329" y1="46264" x2="36329" y2="46264"/>
                        <a14:foregroundMark x1="35373" y1="46374" x2="35373" y2="46374"/>
                        <a14:foregroundMark x1="34321" y1="46044" x2="34321" y2="46044"/>
                        <a14:foregroundMark x1="33365" y1="46154" x2="33365" y2="46154"/>
                        <a14:foregroundMark x1="31644" y1="45824" x2="31644" y2="45824"/>
                        <a14:foregroundMark x1="32983" y1="46374" x2="32983" y2="46374"/>
                        <a14:foregroundMark x1="33652" y1="46374" x2="33652" y2="46374"/>
                        <a14:foregroundMark x1="34321" y1="46374" x2="34321" y2="46374"/>
                        <a14:foregroundMark x1="34799" y1="46374" x2="34799" y2="46374"/>
                        <a14:foregroundMark x1="6405" y1="46813" x2="6405" y2="46813"/>
                        <a14:foregroundMark x1="7266" y1="46484" x2="7266" y2="46484"/>
                        <a14:foregroundMark x1="9560" y1="46484" x2="9560" y2="46484"/>
                        <a14:foregroundMark x1="11568" y1="46484" x2="11568" y2="46484"/>
                        <a14:foregroundMark x1="12715" y1="46484" x2="12715" y2="46484"/>
                        <a14:foregroundMark x1="14627" y1="46484" x2="14627" y2="46484"/>
                        <a14:foregroundMark x1="15392" y1="46484" x2="15392" y2="46484"/>
                        <a14:foregroundMark x1="16444" y1="46264" x2="16444" y2="46264"/>
                        <a14:foregroundMark x1="17686" y1="46264" x2="17686" y2="46264"/>
                        <a14:foregroundMark x1="19312" y1="46374" x2="19312" y2="46374"/>
                        <a14:foregroundMark x1="20746" y1="46264" x2="20746" y2="46264"/>
                        <a14:foregroundMark x1="21415" y1="46374" x2="21415" y2="46374"/>
                        <a14:foregroundMark x1="22849" y1="46374" x2="22849" y2="46374"/>
                        <a14:foregroundMark x1="24857" y1="46374" x2="24857" y2="46374"/>
                        <a14:foregroundMark x1="74283" y1="46374" x2="74283" y2="46374"/>
                        <a14:foregroundMark x1="70650" y1="46264" x2="70650" y2="46264"/>
                        <a14:foregroundMark x1="69790" y1="46154" x2="69790" y2="46154"/>
                        <a14:foregroundMark x1="75621" y1="46264" x2="75621" y2="46264"/>
                        <a14:foregroundMark x1="78203" y1="46264" x2="78203" y2="46264"/>
                        <a14:foregroundMark x1="80688" y1="46264" x2="80688" y2="46264"/>
                        <a14:foregroundMark x1="82887" y1="46484" x2="82887" y2="46484"/>
                        <a14:foregroundMark x1="84608" y1="46484" x2="84608" y2="46484"/>
                        <a14:foregroundMark x1="86998" y1="46264" x2="86998" y2="46264"/>
                        <a14:foregroundMark x1="88623" y1="46374" x2="88623" y2="46374"/>
                        <a14:foregroundMark x1="90822" y1="46484" x2="90822" y2="46484"/>
                        <a14:foregroundMark x1="80019" y1="46264" x2="80019" y2="46264"/>
                        <a14:foregroundMark x1="77820" y1="46154" x2="77820" y2="46154"/>
                        <a14:foregroundMark x1="85946" y1="46374" x2="85946" y2="46374"/>
                        <a14:foregroundMark x1="82027" y1="46374" x2="82027" y2="46374"/>
                        <a14:foregroundMark x1="83748" y1="46484" x2="83748" y2="46484"/>
                        <a14:foregroundMark x1="76960" y1="46264" x2="76960" y2="46264"/>
                        <a14:foregroundMark x1="72180" y1="46154" x2="72180" y2="46154"/>
                        <a14:foregroundMark x1="73231" y1="46374" x2="73231" y2="46374"/>
                        <a14:foregroundMark x1="71511" y1="46374" x2="71511" y2="46374"/>
                        <a14:foregroundMark x1="70937" y1="46044" x2="70937" y2="46044"/>
                        <a14:foregroundMark x1="69312" y1="45714" x2="69312" y2="45714"/>
                        <a14:foregroundMark x1="68547" y1="45275" x2="68547" y2="45275"/>
                        <a14:foregroundMark x1="90153" y1="46374" x2="90153" y2="46374"/>
                        <a14:foregroundMark x1="92447" y1="46374" x2="92447" y2="46374"/>
                        <a14:foregroundMark x1="94168" y1="46374" x2="94168" y2="46374"/>
                        <a14:foregroundMark x1="30784" y1="45055" x2="30784" y2="4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71" b="52863"/>
          <a:stretch/>
        </p:blipFill>
        <p:spPr bwMode="auto">
          <a:xfrm>
            <a:off x="56512" y="2813744"/>
            <a:ext cx="4133872" cy="20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/>
          <p:cNvPicPr/>
          <p:nvPr/>
        </p:nvPicPr>
        <p:blipFill rotWithShape="1">
          <a:blip r:embed="rId3"/>
          <a:srcRect l="2328" t="188" r="2465" b="94865"/>
          <a:stretch/>
        </p:blipFill>
        <p:spPr bwMode="auto">
          <a:xfrm>
            <a:off x="56512" y="1322551"/>
            <a:ext cx="4315184" cy="266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280998" y="1655827"/>
            <a:ext cx="505266" cy="214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23772" y="1487944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9</a:t>
            </a:r>
          </a:p>
        </p:txBody>
      </p:sp>
      <p:sp>
        <p:nvSpPr>
          <p:cNvPr id="21" name="Arc 20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9076" r="5641" b="65927"/>
          <a:stretch/>
        </p:blipFill>
        <p:spPr>
          <a:xfrm>
            <a:off x="123772" y="1922318"/>
            <a:ext cx="4046626" cy="71407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34845" r="5641" b="43381"/>
          <a:stretch/>
        </p:blipFill>
        <p:spPr>
          <a:xfrm>
            <a:off x="123772" y="3339724"/>
            <a:ext cx="4046625" cy="6467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4190" y="2073305"/>
            <a:ext cx="173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Fully-associated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36083" y="3401149"/>
            <a:ext cx="19556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Partially-separated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156335" y="2843195"/>
            <a:ext cx="318135" cy="2372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2209800" y="2802224"/>
            <a:ext cx="210190" cy="23724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116101" y="1997325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123772" y="1958269"/>
            <a:ext cx="4307400" cy="25146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43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28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12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-3240039" y="1143000"/>
            <a:ext cx="9736089" cy="652616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505143" y="1006725"/>
            <a:ext cx="4124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Weighted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averaged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frequecies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/>
          <a:srcRect t="31080" b="64032"/>
          <a:stretch/>
        </p:blipFill>
        <p:spPr>
          <a:xfrm>
            <a:off x="83798" y="1681318"/>
            <a:ext cx="4133872" cy="251460"/>
          </a:xfrm>
          <a:prstGeom prst="rect">
            <a:avLst/>
          </a:prstGeom>
        </p:spPr>
      </p:pic>
      <p:pic>
        <p:nvPicPr>
          <p:cNvPr id="72" name="図 1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88" b="47143" l="6310" r="94073">
                        <a14:foregroundMark x1="41491" y1="45824" x2="41491" y2="45824"/>
                        <a14:foregroundMark x1="43499" y1="45934" x2="43499" y2="45934"/>
                        <a14:foregroundMark x1="44837" y1="46264" x2="44837" y2="46264"/>
                        <a14:foregroundMark x1="45793" y1="46264" x2="45793" y2="46264"/>
                        <a14:foregroundMark x1="43021" y1="46044" x2="43021" y2="46044"/>
                        <a14:foregroundMark x1="40249" y1="45275" x2="40249" y2="45275"/>
                        <a14:foregroundMark x1="39579" y1="44945" x2="39579" y2="44945"/>
                        <a14:foregroundMark x1="39388" y1="45934" x2="39388" y2="45934"/>
                        <a14:foregroundMark x1="41013" y1="46044" x2="41013" y2="46044"/>
                        <a14:foregroundMark x1="41778" y1="46154" x2="41778" y2="46154"/>
                        <a14:foregroundMark x1="43786" y1="46374" x2="43786" y2="46374"/>
                        <a14:foregroundMark x1="38241" y1="46264" x2="38241" y2="46264"/>
                        <a14:foregroundMark x1="37667" y1="46154" x2="37667" y2="46154"/>
                        <a14:foregroundMark x1="37094" y1="46154" x2="37094" y2="46154"/>
                        <a14:foregroundMark x1="39866" y1="45714" x2="39866" y2="45714"/>
                        <a14:foregroundMark x1="36329" y1="46264" x2="36329" y2="46264"/>
                        <a14:foregroundMark x1="35373" y1="46374" x2="35373" y2="46374"/>
                        <a14:foregroundMark x1="34321" y1="46044" x2="34321" y2="46044"/>
                        <a14:foregroundMark x1="33365" y1="46154" x2="33365" y2="46154"/>
                        <a14:foregroundMark x1="31644" y1="45824" x2="31644" y2="45824"/>
                        <a14:foregroundMark x1="32983" y1="46374" x2="32983" y2="46374"/>
                        <a14:foregroundMark x1="33652" y1="46374" x2="33652" y2="46374"/>
                        <a14:foregroundMark x1="34321" y1="46374" x2="34321" y2="46374"/>
                        <a14:foregroundMark x1="34799" y1="46374" x2="34799" y2="46374"/>
                        <a14:foregroundMark x1="6405" y1="46813" x2="6405" y2="46813"/>
                        <a14:foregroundMark x1="7266" y1="46484" x2="7266" y2="46484"/>
                        <a14:foregroundMark x1="9560" y1="46484" x2="9560" y2="46484"/>
                        <a14:foregroundMark x1="11568" y1="46484" x2="11568" y2="46484"/>
                        <a14:foregroundMark x1="12715" y1="46484" x2="12715" y2="46484"/>
                        <a14:foregroundMark x1="14627" y1="46484" x2="14627" y2="46484"/>
                        <a14:foregroundMark x1="15392" y1="46484" x2="15392" y2="46484"/>
                        <a14:foregroundMark x1="16444" y1="46264" x2="16444" y2="46264"/>
                        <a14:foregroundMark x1="17686" y1="46264" x2="17686" y2="46264"/>
                        <a14:foregroundMark x1="19312" y1="46374" x2="19312" y2="46374"/>
                        <a14:foregroundMark x1="20746" y1="46264" x2="20746" y2="46264"/>
                        <a14:foregroundMark x1="21415" y1="46374" x2="21415" y2="46374"/>
                        <a14:foregroundMark x1="22849" y1="46374" x2="22849" y2="46374"/>
                        <a14:foregroundMark x1="24857" y1="46374" x2="24857" y2="46374"/>
                        <a14:foregroundMark x1="74283" y1="46374" x2="74283" y2="46374"/>
                        <a14:foregroundMark x1="70650" y1="46264" x2="70650" y2="46264"/>
                        <a14:foregroundMark x1="69790" y1="46154" x2="69790" y2="46154"/>
                        <a14:foregroundMark x1="75621" y1="46264" x2="75621" y2="46264"/>
                        <a14:foregroundMark x1="78203" y1="46264" x2="78203" y2="46264"/>
                        <a14:foregroundMark x1="80688" y1="46264" x2="80688" y2="46264"/>
                        <a14:foregroundMark x1="82887" y1="46484" x2="82887" y2="46484"/>
                        <a14:foregroundMark x1="84608" y1="46484" x2="84608" y2="46484"/>
                        <a14:foregroundMark x1="86998" y1="46264" x2="86998" y2="46264"/>
                        <a14:foregroundMark x1="88623" y1="46374" x2="88623" y2="46374"/>
                        <a14:foregroundMark x1="90822" y1="46484" x2="90822" y2="46484"/>
                        <a14:foregroundMark x1="80019" y1="46264" x2="80019" y2="46264"/>
                        <a14:foregroundMark x1="77820" y1="46154" x2="77820" y2="46154"/>
                        <a14:foregroundMark x1="85946" y1="46374" x2="85946" y2="46374"/>
                        <a14:foregroundMark x1="82027" y1="46374" x2="82027" y2="46374"/>
                        <a14:foregroundMark x1="83748" y1="46484" x2="83748" y2="46484"/>
                        <a14:foregroundMark x1="76960" y1="46264" x2="76960" y2="46264"/>
                        <a14:foregroundMark x1="72180" y1="46154" x2="72180" y2="46154"/>
                        <a14:foregroundMark x1="73231" y1="46374" x2="73231" y2="46374"/>
                        <a14:foregroundMark x1="71511" y1="46374" x2="71511" y2="46374"/>
                        <a14:foregroundMark x1="70937" y1="46044" x2="70937" y2="46044"/>
                        <a14:foregroundMark x1="69312" y1="45714" x2="69312" y2="45714"/>
                        <a14:foregroundMark x1="68547" y1="45275" x2="68547" y2="45275"/>
                        <a14:foregroundMark x1="90153" y1="46374" x2="90153" y2="46374"/>
                        <a14:foregroundMark x1="92447" y1="46374" x2="92447" y2="46374"/>
                        <a14:foregroundMark x1="94168" y1="46374" x2="94168" y2="46374"/>
                        <a14:foregroundMark x1="30784" y1="45055" x2="30784" y2="4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71" b="52863"/>
          <a:stretch/>
        </p:blipFill>
        <p:spPr bwMode="auto">
          <a:xfrm>
            <a:off x="56512" y="2813744"/>
            <a:ext cx="4133872" cy="20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/>
          <p:cNvPicPr/>
          <p:nvPr/>
        </p:nvPicPr>
        <p:blipFill rotWithShape="1">
          <a:blip r:embed="rId8"/>
          <a:srcRect l="2328" t="188" r="2465" b="94865"/>
          <a:stretch/>
        </p:blipFill>
        <p:spPr bwMode="auto">
          <a:xfrm>
            <a:off x="56512" y="1322551"/>
            <a:ext cx="4315184" cy="266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 83"/>
          <p:cNvPicPr/>
          <p:nvPr/>
        </p:nvPicPr>
        <p:blipFill rotWithShape="1">
          <a:blip r:embed="rId8"/>
          <a:srcRect l="1151" t="40987" r="3642" b="50462"/>
          <a:stretch/>
        </p:blipFill>
        <p:spPr bwMode="auto">
          <a:xfrm>
            <a:off x="-91440" y="3977386"/>
            <a:ext cx="4309109" cy="461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280998" y="1655827"/>
            <a:ext cx="505266" cy="214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23772" y="1487944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9</a:t>
            </a:r>
          </a:p>
        </p:txBody>
      </p:sp>
      <p:sp>
        <p:nvSpPr>
          <p:cNvPr id="21" name="Arc 20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9076" r="5641" b="65927"/>
          <a:stretch/>
        </p:blipFill>
        <p:spPr>
          <a:xfrm>
            <a:off x="123772" y="1922318"/>
            <a:ext cx="4046626" cy="71407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34845" r="5641" b="43381"/>
          <a:stretch/>
        </p:blipFill>
        <p:spPr>
          <a:xfrm>
            <a:off x="123772" y="3339724"/>
            <a:ext cx="4046625" cy="6467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4190" y="2073305"/>
            <a:ext cx="173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Fully-associated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36083" y="3401149"/>
            <a:ext cx="19556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Partially-separated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1601912" y="2640171"/>
            <a:ext cx="89728" cy="25581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1280160" y="2636398"/>
            <a:ext cx="6076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098637" y="2534031"/>
            <a:ext cx="94018" cy="383207"/>
          </a:xfrm>
          <a:prstGeom prst="line">
            <a:avLst/>
          </a:prstGeom>
          <a:ln w="19050">
            <a:solidFill>
              <a:srgbClr val="04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16101" y="1997325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123772" y="1958269"/>
            <a:ext cx="4307400" cy="25146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58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/>
          <p:nvPr/>
        </p:nvPicPr>
        <p:blipFill rotWithShape="1">
          <a:blip r:embed="rId3"/>
          <a:srcRect l="1151" t="40987" r="3642" b="50462"/>
          <a:stretch/>
        </p:blipFill>
        <p:spPr bwMode="auto">
          <a:xfrm>
            <a:off x="-91440" y="3977386"/>
            <a:ext cx="4309109" cy="461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28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12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-3240039" y="1143000"/>
            <a:ext cx="9736089" cy="652616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441570" y="2162880"/>
            <a:ext cx="4208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For </a:t>
            </a:r>
            <a:r>
              <a:rPr lang="en-US" sz="2000" b="1" dirty="0">
                <a:latin typeface="Bahnschrift" panose="020B0502040204020203" pitchFamily="34" charset="0"/>
              </a:rPr>
              <a:t>n = 10</a:t>
            </a:r>
            <a:r>
              <a:rPr lang="en-US" sz="2000" dirty="0">
                <a:latin typeface="Bahnschrift" panose="020B0502040204020203" pitchFamily="34" charset="0"/>
              </a:rPr>
              <a:t>, the new spectroscopic signatures correspond to a mixture of </a:t>
            </a:r>
            <a:r>
              <a:rPr lang="en-US" sz="2000" b="1" dirty="0">
                <a:latin typeface="Bahnschrift" panose="020B0502040204020203" pitchFamily="34" charset="0"/>
              </a:rPr>
              <a:t>fully-associated</a:t>
            </a:r>
            <a:r>
              <a:rPr lang="en-US" sz="2000" dirty="0">
                <a:latin typeface="Bahnschrift" panose="020B0502040204020203" pitchFamily="34" charset="0"/>
              </a:rPr>
              <a:t> and </a:t>
            </a:r>
            <a:r>
              <a:rPr lang="en-US" sz="2000" b="1" dirty="0">
                <a:latin typeface="Bahnschrift" panose="020B0502040204020203" pitchFamily="34" charset="0"/>
              </a:rPr>
              <a:t>partially-separated </a:t>
            </a:r>
            <a:r>
              <a:rPr lang="en-US" sz="2000" dirty="0">
                <a:latin typeface="Bahnschrift" panose="020B0502040204020203" pitchFamily="34" charset="0"/>
              </a:rPr>
              <a:t>ion pairs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05143" y="1006725"/>
            <a:ext cx="4124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Weighted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averaged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frequecies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501046" y="2133168"/>
            <a:ext cx="4089400" cy="1352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/>
          <a:srcRect t="31080" b="64032"/>
          <a:stretch/>
        </p:blipFill>
        <p:spPr>
          <a:xfrm>
            <a:off x="83798" y="1681318"/>
            <a:ext cx="4133872" cy="251460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9076" r="5641" b="65927"/>
          <a:stretch/>
        </p:blipFill>
        <p:spPr>
          <a:xfrm>
            <a:off x="123772" y="1922318"/>
            <a:ext cx="4046626" cy="714079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34845" r="5641" b="43381"/>
          <a:stretch/>
        </p:blipFill>
        <p:spPr>
          <a:xfrm>
            <a:off x="123772" y="3339724"/>
            <a:ext cx="4046625" cy="646702"/>
          </a:xfrm>
          <a:prstGeom prst="rect">
            <a:avLst/>
          </a:prstGeom>
        </p:spPr>
      </p:pic>
      <p:pic>
        <p:nvPicPr>
          <p:cNvPr id="72" name="図 1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088" b="47143" l="6310" r="94073">
                        <a14:foregroundMark x1="41491" y1="45824" x2="41491" y2="45824"/>
                        <a14:foregroundMark x1="43499" y1="45934" x2="43499" y2="45934"/>
                        <a14:foregroundMark x1="44837" y1="46264" x2="44837" y2="46264"/>
                        <a14:foregroundMark x1="45793" y1="46264" x2="45793" y2="46264"/>
                        <a14:foregroundMark x1="43021" y1="46044" x2="43021" y2="46044"/>
                        <a14:foregroundMark x1="40249" y1="45275" x2="40249" y2="45275"/>
                        <a14:foregroundMark x1="39579" y1="44945" x2="39579" y2="44945"/>
                        <a14:foregroundMark x1="39388" y1="45934" x2="39388" y2="45934"/>
                        <a14:foregroundMark x1="41013" y1="46044" x2="41013" y2="46044"/>
                        <a14:foregroundMark x1="41778" y1="46154" x2="41778" y2="46154"/>
                        <a14:foregroundMark x1="43786" y1="46374" x2="43786" y2="46374"/>
                        <a14:foregroundMark x1="38241" y1="46264" x2="38241" y2="46264"/>
                        <a14:foregroundMark x1="37667" y1="46154" x2="37667" y2="46154"/>
                        <a14:foregroundMark x1="37094" y1="46154" x2="37094" y2="46154"/>
                        <a14:foregroundMark x1="39866" y1="45714" x2="39866" y2="45714"/>
                        <a14:foregroundMark x1="36329" y1="46264" x2="36329" y2="46264"/>
                        <a14:foregroundMark x1="35373" y1="46374" x2="35373" y2="46374"/>
                        <a14:foregroundMark x1="34321" y1="46044" x2="34321" y2="46044"/>
                        <a14:foregroundMark x1="33365" y1="46154" x2="33365" y2="46154"/>
                        <a14:foregroundMark x1="31644" y1="45824" x2="31644" y2="45824"/>
                        <a14:foregroundMark x1="32983" y1="46374" x2="32983" y2="46374"/>
                        <a14:foregroundMark x1="33652" y1="46374" x2="33652" y2="46374"/>
                        <a14:foregroundMark x1="34321" y1="46374" x2="34321" y2="46374"/>
                        <a14:foregroundMark x1="34799" y1="46374" x2="34799" y2="46374"/>
                        <a14:foregroundMark x1="6405" y1="46813" x2="6405" y2="46813"/>
                        <a14:foregroundMark x1="7266" y1="46484" x2="7266" y2="46484"/>
                        <a14:foregroundMark x1="9560" y1="46484" x2="9560" y2="46484"/>
                        <a14:foregroundMark x1="11568" y1="46484" x2="11568" y2="46484"/>
                        <a14:foregroundMark x1="12715" y1="46484" x2="12715" y2="46484"/>
                        <a14:foregroundMark x1="14627" y1="46484" x2="14627" y2="46484"/>
                        <a14:foregroundMark x1="15392" y1="46484" x2="15392" y2="46484"/>
                        <a14:foregroundMark x1="16444" y1="46264" x2="16444" y2="46264"/>
                        <a14:foregroundMark x1="17686" y1="46264" x2="17686" y2="46264"/>
                        <a14:foregroundMark x1="19312" y1="46374" x2="19312" y2="46374"/>
                        <a14:foregroundMark x1="20746" y1="46264" x2="20746" y2="46264"/>
                        <a14:foregroundMark x1="21415" y1="46374" x2="21415" y2="46374"/>
                        <a14:foregroundMark x1="22849" y1="46374" x2="22849" y2="46374"/>
                        <a14:foregroundMark x1="24857" y1="46374" x2="24857" y2="46374"/>
                        <a14:foregroundMark x1="74283" y1="46374" x2="74283" y2="46374"/>
                        <a14:foregroundMark x1="70650" y1="46264" x2="70650" y2="46264"/>
                        <a14:foregroundMark x1="69790" y1="46154" x2="69790" y2="46154"/>
                        <a14:foregroundMark x1="75621" y1="46264" x2="75621" y2="46264"/>
                        <a14:foregroundMark x1="78203" y1="46264" x2="78203" y2="46264"/>
                        <a14:foregroundMark x1="80688" y1="46264" x2="80688" y2="46264"/>
                        <a14:foregroundMark x1="82887" y1="46484" x2="82887" y2="46484"/>
                        <a14:foregroundMark x1="84608" y1="46484" x2="84608" y2="46484"/>
                        <a14:foregroundMark x1="86998" y1="46264" x2="86998" y2="46264"/>
                        <a14:foregroundMark x1="88623" y1="46374" x2="88623" y2="46374"/>
                        <a14:foregroundMark x1="90822" y1="46484" x2="90822" y2="46484"/>
                        <a14:foregroundMark x1="80019" y1="46264" x2="80019" y2="46264"/>
                        <a14:foregroundMark x1="77820" y1="46154" x2="77820" y2="46154"/>
                        <a14:foregroundMark x1="85946" y1="46374" x2="85946" y2="46374"/>
                        <a14:foregroundMark x1="82027" y1="46374" x2="82027" y2="46374"/>
                        <a14:foregroundMark x1="83748" y1="46484" x2="83748" y2="46484"/>
                        <a14:foregroundMark x1="76960" y1="46264" x2="76960" y2="46264"/>
                        <a14:foregroundMark x1="72180" y1="46154" x2="72180" y2="46154"/>
                        <a14:foregroundMark x1="73231" y1="46374" x2="73231" y2="46374"/>
                        <a14:foregroundMark x1="71511" y1="46374" x2="71511" y2="46374"/>
                        <a14:foregroundMark x1="70937" y1="46044" x2="70937" y2="46044"/>
                        <a14:foregroundMark x1="69312" y1="45714" x2="69312" y2="45714"/>
                        <a14:foregroundMark x1="68547" y1="45275" x2="68547" y2="45275"/>
                        <a14:foregroundMark x1="90153" y1="46374" x2="90153" y2="46374"/>
                        <a14:foregroundMark x1="92447" y1="46374" x2="92447" y2="46374"/>
                        <a14:foregroundMark x1="94168" y1="46374" x2="94168" y2="46374"/>
                        <a14:foregroundMark x1="30784" y1="45055" x2="30784" y2="4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71" b="52863"/>
          <a:stretch/>
        </p:blipFill>
        <p:spPr bwMode="auto">
          <a:xfrm>
            <a:off x="56512" y="2813744"/>
            <a:ext cx="4133872" cy="206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cteur droit 7"/>
          <p:cNvCxnSpPr/>
          <p:nvPr/>
        </p:nvCxnSpPr>
        <p:spPr>
          <a:xfrm>
            <a:off x="1601912" y="2640171"/>
            <a:ext cx="89728" cy="25581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280160" y="2636398"/>
            <a:ext cx="6076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2098637" y="2534031"/>
            <a:ext cx="94018" cy="383207"/>
          </a:xfrm>
          <a:prstGeom prst="line">
            <a:avLst/>
          </a:prstGeom>
          <a:ln w="19050">
            <a:solidFill>
              <a:srgbClr val="04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H="1">
            <a:off x="2237232" y="3019270"/>
            <a:ext cx="73154" cy="320454"/>
          </a:xfrm>
          <a:prstGeom prst="line">
            <a:avLst/>
          </a:prstGeom>
          <a:ln w="19050">
            <a:solidFill>
              <a:srgbClr val="04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flipH="1">
            <a:off x="1239094" y="3019270"/>
            <a:ext cx="74086" cy="58360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280998" y="1655827"/>
            <a:ext cx="505266" cy="214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23772" y="1487944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9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654190" y="2073305"/>
            <a:ext cx="17314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Fully-associated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536083" y="3401149"/>
            <a:ext cx="19556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Partially-separated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94" name="Arc 93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/>
          <p:nvPr/>
        </p:nvPicPr>
        <p:blipFill rotWithShape="1">
          <a:blip r:embed="rId3"/>
          <a:srcRect l="2328" t="188" r="2465" b="94865"/>
          <a:stretch/>
        </p:blipFill>
        <p:spPr bwMode="auto">
          <a:xfrm>
            <a:off x="56512" y="1322551"/>
            <a:ext cx="4315184" cy="266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116101" y="1997325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sp>
        <p:nvSpPr>
          <p:cNvPr id="92" name="Rectangle à coins arrondis 91"/>
          <p:cNvSpPr/>
          <p:nvPr/>
        </p:nvSpPr>
        <p:spPr>
          <a:xfrm>
            <a:off x="123772" y="1958269"/>
            <a:ext cx="4307400" cy="25146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778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2685660" y="106969"/>
            <a:ext cx="828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Result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computational</a:t>
            </a:r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12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8077" l="2740" r="99004">
                        <a14:foregroundMark x1="47945" y1="69910" x2="47945" y2="69910"/>
                        <a14:foregroundMark x1="54919" y1="73869" x2="54919" y2="73869"/>
                        <a14:foregroundMark x1="76090" y1="38009" x2="76090" y2="38009"/>
                        <a14:foregroundMark x1="78580" y1="28846" x2="78580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67" y="127744"/>
            <a:ext cx="647529" cy="71284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-3240039" y="1143000"/>
            <a:ext cx="9736089" cy="652616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505143" y="1006725"/>
            <a:ext cx="4124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Weighted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averaged</a:t>
            </a:r>
            <a:r>
              <a:rPr lang="fr-FR" sz="3000" kern="100" dirty="0">
                <a:latin typeface="Bahnschrift" panose="020B0502040204020203" pitchFamily="34" charset="0"/>
                <a:ea typeface="Cambria" panose="02040503050406030204" pitchFamily="18" charset="0"/>
              </a:rPr>
              <a:t> </a:t>
            </a:r>
            <a:r>
              <a:rPr lang="fr-FR" sz="3000" kern="100" dirty="0" err="1">
                <a:latin typeface="Bahnschrift" panose="020B0502040204020203" pitchFamily="34" charset="0"/>
                <a:ea typeface="Cambria" panose="02040503050406030204" pitchFamily="18" charset="0"/>
              </a:rPr>
              <a:t>frequecies</a:t>
            </a:r>
            <a:endParaRPr lang="fr-FR" sz="3000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501046" y="2133168"/>
            <a:ext cx="4089400" cy="1352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9076" r="5641" b="65927"/>
          <a:stretch/>
        </p:blipFill>
        <p:spPr>
          <a:xfrm>
            <a:off x="123772" y="1621373"/>
            <a:ext cx="4046626" cy="714079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34845" r="5641" b="43381"/>
          <a:stretch/>
        </p:blipFill>
        <p:spPr>
          <a:xfrm>
            <a:off x="123772" y="3038779"/>
            <a:ext cx="4046625" cy="646702"/>
          </a:xfrm>
          <a:prstGeom prst="rect">
            <a:avLst/>
          </a:prstGeom>
        </p:spPr>
      </p:pic>
      <p:pic>
        <p:nvPicPr>
          <p:cNvPr id="72" name="図 1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88" b="47143" l="6310" r="94073">
                        <a14:foregroundMark x1="41491" y1="45824" x2="41491" y2="45824"/>
                        <a14:foregroundMark x1="43499" y1="45934" x2="43499" y2="45934"/>
                        <a14:foregroundMark x1="44837" y1="46264" x2="44837" y2="46264"/>
                        <a14:foregroundMark x1="45793" y1="46264" x2="45793" y2="46264"/>
                        <a14:foregroundMark x1="43021" y1="46044" x2="43021" y2="46044"/>
                        <a14:foregroundMark x1="40249" y1="45275" x2="40249" y2="45275"/>
                        <a14:foregroundMark x1="39579" y1="44945" x2="39579" y2="44945"/>
                        <a14:foregroundMark x1="39388" y1="45934" x2="39388" y2="45934"/>
                        <a14:foregroundMark x1="41013" y1="46044" x2="41013" y2="46044"/>
                        <a14:foregroundMark x1="41778" y1="46154" x2="41778" y2="46154"/>
                        <a14:foregroundMark x1="43786" y1="46374" x2="43786" y2="46374"/>
                        <a14:foregroundMark x1="38241" y1="46264" x2="38241" y2="46264"/>
                        <a14:foregroundMark x1="37667" y1="46154" x2="37667" y2="46154"/>
                        <a14:foregroundMark x1="37094" y1="46154" x2="37094" y2="46154"/>
                        <a14:foregroundMark x1="39866" y1="45714" x2="39866" y2="45714"/>
                        <a14:foregroundMark x1="36329" y1="46264" x2="36329" y2="46264"/>
                        <a14:foregroundMark x1="35373" y1="46374" x2="35373" y2="46374"/>
                        <a14:foregroundMark x1="34321" y1="46044" x2="34321" y2="46044"/>
                        <a14:foregroundMark x1="33365" y1="46154" x2="33365" y2="46154"/>
                        <a14:foregroundMark x1="31644" y1="45824" x2="31644" y2="45824"/>
                        <a14:foregroundMark x1="32983" y1="46374" x2="32983" y2="46374"/>
                        <a14:foregroundMark x1="33652" y1="46374" x2="33652" y2="46374"/>
                        <a14:foregroundMark x1="34321" y1="46374" x2="34321" y2="46374"/>
                        <a14:foregroundMark x1="34799" y1="46374" x2="34799" y2="46374"/>
                        <a14:foregroundMark x1="6405" y1="46813" x2="6405" y2="46813"/>
                        <a14:foregroundMark x1="7266" y1="46484" x2="7266" y2="46484"/>
                        <a14:foregroundMark x1="9560" y1="46484" x2="9560" y2="46484"/>
                        <a14:foregroundMark x1="11568" y1="46484" x2="11568" y2="46484"/>
                        <a14:foregroundMark x1="12715" y1="46484" x2="12715" y2="46484"/>
                        <a14:foregroundMark x1="14627" y1="46484" x2="14627" y2="46484"/>
                        <a14:foregroundMark x1="15392" y1="46484" x2="15392" y2="46484"/>
                        <a14:foregroundMark x1="16444" y1="46264" x2="16444" y2="46264"/>
                        <a14:foregroundMark x1="17686" y1="46264" x2="17686" y2="46264"/>
                        <a14:foregroundMark x1="19312" y1="46374" x2="19312" y2="46374"/>
                        <a14:foregroundMark x1="20746" y1="46264" x2="20746" y2="46264"/>
                        <a14:foregroundMark x1="21415" y1="46374" x2="21415" y2="46374"/>
                        <a14:foregroundMark x1="22849" y1="46374" x2="22849" y2="46374"/>
                        <a14:foregroundMark x1="24857" y1="46374" x2="24857" y2="46374"/>
                        <a14:foregroundMark x1="74283" y1="46374" x2="74283" y2="46374"/>
                        <a14:foregroundMark x1="70650" y1="46264" x2="70650" y2="46264"/>
                        <a14:foregroundMark x1="69790" y1="46154" x2="69790" y2="46154"/>
                        <a14:foregroundMark x1="75621" y1="46264" x2="75621" y2="46264"/>
                        <a14:foregroundMark x1="78203" y1="46264" x2="78203" y2="46264"/>
                        <a14:foregroundMark x1="80688" y1="46264" x2="80688" y2="46264"/>
                        <a14:foregroundMark x1="82887" y1="46484" x2="82887" y2="46484"/>
                        <a14:foregroundMark x1="84608" y1="46484" x2="84608" y2="46484"/>
                        <a14:foregroundMark x1="86998" y1="46264" x2="86998" y2="46264"/>
                        <a14:foregroundMark x1="88623" y1="46374" x2="88623" y2="46374"/>
                        <a14:foregroundMark x1="90822" y1="46484" x2="90822" y2="46484"/>
                        <a14:foregroundMark x1="80019" y1="46264" x2="80019" y2="46264"/>
                        <a14:foregroundMark x1="77820" y1="46154" x2="77820" y2="46154"/>
                        <a14:foregroundMark x1="85946" y1="46374" x2="85946" y2="46374"/>
                        <a14:foregroundMark x1="82027" y1="46374" x2="82027" y2="46374"/>
                        <a14:foregroundMark x1="83748" y1="46484" x2="83748" y2="46484"/>
                        <a14:foregroundMark x1="76960" y1="46264" x2="76960" y2="46264"/>
                        <a14:foregroundMark x1="72180" y1="46154" x2="72180" y2="46154"/>
                        <a14:foregroundMark x1="73231" y1="46374" x2="73231" y2="46374"/>
                        <a14:foregroundMark x1="71511" y1="46374" x2="71511" y2="46374"/>
                        <a14:foregroundMark x1="70937" y1="46044" x2="70937" y2="46044"/>
                        <a14:foregroundMark x1="69312" y1="45714" x2="69312" y2="45714"/>
                        <a14:foregroundMark x1="68547" y1="45275" x2="68547" y2="45275"/>
                        <a14:foregroundMark x1="90153" y1="46374" x2="90153" y2="46374"/>
                        <a14:foregroundMark x1="92447" y1="46374" x2="92447" y2="46374"/>
                        <a14:foregroundMark x1="94168" y1="46374" x2="94168" y2="46374"/>
                        <a14:foregroundMark x1="30784" y1="45055" x2="30784" y2="4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71" b="52863"/>
          <a:stretch/>
        </p:blipFill>
        <p:spPr bwMode="auto">
          <a:xfrm>
            <a:off x="56512" y="2512799"/>
            <a:ext cx="4133872" cy="206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cteur droit 7"/>
          <p:cNvCxnSpPr/>
          <p:nvPr/>
        </p:nvCxnSpPr>
        <p:spPr>
          <a:xfrm>
            <a:off x="1601912" y="2339226"/>
            <a:ext cx="89728" cy="25581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280160" y="2335453"/>
            <a:ext cx="6076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2098637" y="2233086"/>
            <a:ext cx="94018" cy="383207"/>
          </a:xfrm>
          <a:prstGeom prst="line">
            <a:avLst/>
          </a:prstGeom>
          <a:ln w="19050">
            <a:solidFill>
              <a:srgbClr val="04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H="1">
            <a:off x="2237232" y="2718325"/>
            <a:ext cx="73154" cy="320454"/>
          </a:xfrm>
          <a:prstGeom prst="line">
            <a:avLst/>
          </a:prstGeom>
          <a:ln w="19050">
            <a:solidFill>
              <a:srgbClr val="04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flipH="1">
            <a:off x="1239094" y="2718325"/>
            <a:ext cx="74086" cy="583600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/>
          <p:cNvPicPr/>
          <p:nvPr/>
        </p:nvPicPr>
        <p:blipFill rotWithShape="1">
          <a:blip r:embed="rId8"/>
          <a:srcRect l="2328" t="188" r="2465" b="94865"/>
          <a:stretch/>
        </p:blipFill>
        <p:spPr bwMode="auto">
          <a:xfrm>
            <a:off x="56512" y="2293582"/>
            <a:ext cx="4315184" cy="266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 83"/>
          <p:cNvPicPr/>
          <p:nvPr/>
        </p:nvPicPr>
        <p:blipFill rotWithShape="1">
          <a:blip r:embed="rId8"/>
          <a:srcRect l="1151" t="40987" r="3642" b="50462"/>
          <a:stretch/>
        </p:blipFill>
        <p:spPr bwMode="auto">
          <a:xfrm>
            <a:off x="-91440" y="3654884"/>
            <a:ext cx="4309109" cy="461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9" name="Rectangle 88"/>
          <p:cNvSpPr/>
          <p:nvPr/>
        </p:nvSpPr>
        <p:spPr>
          <a:xfrm>
            <a:off x="2656118" y="1776866"/>
            <a:ext cx="17999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Fully-associated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690751" y="3118087"/>
            <a:ext cx="19198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Partially-separated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32085" y="1730699"/>
            <a:ext cx="92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10</a:t>
            </a:r>
          </a:p>
        </p:txBody>
      </p:sp>
      <p:pic>
        <p:nvPicPr>
          <p:cNvPr id="30" name="Image 29"/>
          <p:cNvPicPr/>
          <p:nvPr/>
        </p:nvPicPr>
        <p:blipFill rotWithShape="1">
          <a:blip r:embed="rId8"/>
          <a:srcRect l="2328" t="50121" r="2465" b="4306"/>
          <a:stretch/>
        </p:blipFill>
        <p:spPr bwMode="auto">
          <a:xfrm>
            <a:off x="209867" y="4235409"/>
            <a:ext cx="4315184" cy="2456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68800" y="4050743"/>
            <a:ext cx="929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n = 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6224" y="4772722"/>
            <a:ext cx="1650381" cy="520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30498" y="5615496"/>
            <a:ext cx="1041198" cy="520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10663" y="4878365"/>
            <a:ext cx="19198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Partially-separated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10663" y="5774485"/>
            <a:ext cx="17999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Bahnschrift" panose="020B0502040204020203" pitchFamily="34" charset="0"/>
              </a:rPr>
              <a:t>Separated</a:t>
            </a:r>
            <a:endParaRPr lang="fr-FR" sz="1500" dirty="0">
              <a:latin typeface="Bahnschrift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01046" y="4119756"/>
            <a:ext cx="408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For </a:t>
            </a:r>
            <a:r>
              <a:rPr lang="en-US" sz="2000" b="1" dirty="0">
                <a:latin typeface="Bahnschrift" panose="020B0502040204020203" pitchFamily="34" charset="0"/>
              </a:rPr>
              <a:t>n = 14</a:t>
            </a:r>
            <a:r>
              <a:rPr lang="en-US" sz="2000" dirty="0">
                <a:latin typeface="Bahnschrift" panose="020B0502040204020203" pitchFamily="34" charset="0"/>
              </a:rPr>
              <a:t>, the new spectroscopic signatures may correspond to a mixture of </a:t>
            </a:r>
            <a:r>
              <a:rPr lang="en-US" sz="2000" b="1" dirty="0">
                <a:latin typeface="Bahnschrift" panose="020B0502040204020203" pitchFamily="34" charset="0"/>
              </a:rPr>
              <a:t>partially-separated</a:t>
            </a:r>
            <a:r>
              <a:rPr lang="en-US" sz="2000" dirty="0">
                <a:latin typeface="Bahnschrift" panose="020B0502040204020203" pitchFamily="34" charset="0"/>
              </a:rPr>
              <a:t> and </a:t>
            </a:r>
            <a:r>
              <a:rPr lang="en-US" sz="2000" b="1" dirty="0">
                <a:latin typeface="Bahnschrift" panose="020B0502040204020203" pitchFamily="34" charset="0"/>
              </a:rPr>
              <a:t>possibly separated </a:t>
            </a:r>
            <a:r>
              <a:rPr lang="en-US" sz="2000" dirty="0">
                <a:latin typeface="Bahnschrift" panose="020B0502040204020203" pitchFamily="34" charset="0"/>
              </a:rPr>
              <a:t>ion pairs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7501046" y="4140736"/>
            <a:ext cx="4089400" cy="13234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1795695" y="4330477"/>
            <a:ext cx="184150" cy="23495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41" name="Arc 40"/>
          <p:cNvSpPr/>
          <p:nvPr/>
        </p:nvSpPr>
        <p:spPr>
          <a:xfrm rot="3017132" flipV="1">
            <a:off x="4157082" y="-4408276"/>
            <a:ext cx="5751033" cy="6821095"/>
          </a:xfrm>
          <a:prstGeom prst="arc">
            <a:avLst>
              <a:gd name="adj1" fmla="val 15875843"/>
              <a:gd name="adj2" fmla="val 489314"/>
            </a:avLst>
          </a:prstGeom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7441570" y="2148475"/>
            <a:ext cx="4208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For </a:t>
            </a:r>
            <a:r>
              <a:rPr lang="en-US" sz="2000" b="1" dirty="0">
                <a:latin typeface="Bahnschrift" panose="020B0502040204020203" pitchFamily="34" charset="0"/>
              </a:rPr>
              <a:t>n = 10</a:t>
            </a:r>
            <a:r>
              <a:rPr lang="en-US" sz="2000" dirty="0">
                <a:latin typeface="Bahnschrift" panose="020B0502040204020203" pitchFamily="34" charset="0"/>
              </a:rPr>
              <a:t>, the new spectroscopic signatures correspond to a mixture of </a:t>
            </a:r>
            <a:r>
              <a:rPr lang="en-US" sz="2000" b="1" dirty="0">
                <a:latin typeface="Bahnschrift" panose="020B0502040204020203" pitchFamily="34" charset="0"/>
              </a:rPr>
              <a:t>fully-associated</a:t>
            </a:r>
            <a:r>
              <a:rPr lang="en-US" sz="2000" dirty="0">
                <a:latin typeface="Bahnschrift" panose="020B0502040204020203" pitchFamily="34" charset="0"/>
              </a:rPr>
              <a:t> and </a:t>
            </a:r>
            <a:r>
              <a:rPr lang="en-US" sz="2000" b="1" dirty="0">
                <a:latin typeface="Bahnschrift" panose="020B0502040204020203" pitchFamily="34" charset="0"/>
              </a:rPr>
              <a:t>partially-separated </a:t>
            </a:r>
            <a:r>
              <a:rPr lang="en-US" sz="2000" dirty="0">
                <a:latin typeface="Bahnschrift" panose="020B0502040204020203" pitchFamily="34" charset="0"/>
              </a:rPr>
              <a:t>ion pairs</a:t>
            </a:r>
            <a:endParaRPr lang="fr-FR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45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923911" y="127744"/>
            <a:ext cx="596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Conclusions &amp; prospects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13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" y="69688"/>
            <a:ext cx="866097" cy="83361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0" y="2009120"/>
            <a:ext cx="4314825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42C548-B3C5-4A6A-42F2-FEF9906EB63D}"/>
              </a:ext>
            </a:extLst>
          </p:cNvPr>
          <p:cNvSpPr/>
          <p:nvPr/>
        </p:nvSpPr>
        <p:spPr>
          <a:xfrm>
            <a:off x="5511090" y="1504244"/>
            <a:ext cx="5973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Even with 14 water molecules and up to 17, </a:t>
            </a:r>
            <a:r>
              <a:rPr lang="en-US" sz="2000" b="1" dirty="0">
                <a:latin typeface="Bahnschrift" panose="020B0502040204020203" pitchFamily="34" charset="0"/>
              </a:rPr>
              <a:t>it was not possible to confirm the presence separated ion pairs</a:t>
            </a:r>
            <a:r>
              <a:rPr lang="en-US" sz="2000" dirty="0">
                <a:latin typeface="Bahnschrift" panose="020B0502040204020203" pitchFamily="34" charset="0"/>
              </a:rPr>
              <a:t> in the gas phase</a:t>
            </a:r>
          </a:p>
          <a:p>
            <a:pPr algn="ctr"/>
            <a:endParaRPr lang="fr-FR" sz="2000" dirty="0">
              <a:latin typeface="Bahnschrift" panose="020B0502040204020203" pitchFamily="34" charset="0"/>
            </a:endParaRPr>
          </a:p>
          <a:p>
            <a:pPr algn="ctr"/>
            <a:r>
              <a:rPr lang="en-US" sz="2000" dirty="0">
                <a:latin typeface="Bahnschrift" panose="020B0502040204020203" pitchFamily="34" charset="0"/>
              </a:rPr>
              <a:t>The involvement of a </a:t>
            </a:r>
            <a:r>
              <a:rPr lang="en-US" sz="2000" b="1" dirty="0">
                <a:latin typeface="Bahnschrift" panose="020B0502040204020203" pitchFamily="34" charset="0"/>
              </a:rPr>
              <a:t>second carboxylate </a:t>
            </a:r>
            <a:r>
              <a:rPr lang="en-US" sz="2000" dirty="0">
                <a:latin typeface="Bahnschrift" panose="020B0502040204020203" pitchFamily="34" charset="0"/>
              </a:rPr>
              <a:t>seems necessary to induce </a:t>
            </a:r>
            <a:r>
              <a:rPr lang="en-US" sz="2000" b="1" dirty="0">
                <a:latin typeface="Bahnschrift" panose="020B0502040204020203" pitchFamily="34" charset="0"/>
              </a:rPr>
              <a:t>water-mediated ionic interactions </a:t>
            </a:r>
          </a:p>
        </p:txBody>
      </p:sp>
      <p:sp>
        <p:nvSpPr>
          <p:cNvPr id="6" name="Rectangle à coins arrondis 3">
            <a:extLst>
              <a:ext uri="{FF2B5EF4-FFF2-40B4-BE49-F238E27FC236}">
                <a16:creationId xmlns:a16="http://schemas.microsoft.com/office/drawing/2014/main" id="{48013689-86C8-80A1-6507-BE9D006D0078}"/>
              </a:ext>
            </a:extLst>
          </p:cNvPr>
          <p:cNvSpPr/>
          <p:nvPr/>
        </p:nvSpPr>
        <p:spPr>
          <a:xfrm>
            <a:off x="5214416" y="1124800"/>
            <a:ext cx="6566550" cy="262621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3C7149-6B74-D4F8-FF68-70192118BE06}"/>
              </a:ext>
            </a:extLst>
          </p:cNvPr>
          <p:cNvSpPr/>
          <p:nvPr/>
        </p:nvSpPr>
        <p:spPr>
          <a:xfrm>
            <a:off x="7655153" y="1087178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Conclusions</a:t>
            </a:r>
            <a:endParaRPr lang="fr-F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3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41" y="2085113"/>
            <a:ext cx="4314825" cy="3352800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19924" y="5615144"/>
            <a:ext cx="409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Selectivity filter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080113" y="4274820"/>
            <a:ext cx="432435" cy="299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Terminateur 2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923911" y="127744"/>
            <a:ext cx="5913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Conclusions &amp; prospects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13</a:t>
            </a: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" y="69688"/>
            <a:ext cx="866097" cy="83361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40" y="2009120"/>
            <a:ext cx="4314825" cy="335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42C548-B3C5-4A6A-42F2-FEF9906EB63D}"/>
              </a:ext>
            </a:extLst>
          </p:cNvPr>
          <p:cNvSpPr/>
          <p:nvPr/>
        </p:nvSpPr>
        <p:spPr>
          <a:xfrm>
            <a:off x="5511090" y="1504244"/>
            <a:ext cx="5973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Even with 14 water molecules and up to 17, </a:t>
            </a:r>
            <a:r>
              <a:rPr lang="en-US" sz="2000" b="1" dirty="0">
                <a:latin typeface="Bahnschrift" panose="020B0502040204020203" pitchFamily="34" charset="0"/>
              </a:rPr>
              <a:t>it was not possible to confirm the presence separated ion pairs</a:t>
            </a:r>
            <a:r>
              <a:rPr lang="en-US" sz="2000" dirty="0">
                <a:latin typeface="Bahnschrift" panose="020B0502040204020203" pitchFamily="34" charset="0"/>
              </a:rPr>
              <a:t> in the gas phase</a:t>
            </a:r>
          </a:p>
          <a:p>
            <a:pPr algn="ctr"/>
            <a:endParaRPr lang="fr-FR" sz="2000" dirty="0">
              <a:latin typeface="Bahnschrift" panose="020B0502040204020203" pitchFamily="34" charset="0"/>
            </a:endParaRPr>
          </a:p>
          <a:p>
            <a:pPr algn="ctr"/>
            <a:r>
              <a:rPr lang="en-US" sz="2000" dirty="0">
                <a:latin typeface="Bahnschrift" panose="020B0502040204020203" pitchFamily="34" charset="0"/>
              </a:rPr>
              <a:t>The involvement of a </a:t>
            </a:r>
            <a:r>
              <a:rPr lang="en-US" sz="2000" b="1" dirty="0">
                <a:latin typeface="Bahnschrift" panose="020B0502040204020203" pitchFamily="34" charset="0"/>
              </a:rPr>
              <a:t>second carboxylate </a:t>
            </a:r>
            <a:r>
              <a:rPr lang="en-US" sz="2000" dirty="0">
                <a:latin typeface="Bahnschrift" panose="020B0502040204020203" pitchFamily="34" charset="0"/>
              </a:rPr>
              <a:t>seems necessary to induce </a:t>
            </a:r>
            <a:r>
              <a:rPr lang="en-US" sz="2000" b="1" dirty="0">
                <a:latin typeface="Bahnschrift" panose="020B0502040204020203" pitchFamily="34" charset="0"/>
              </a:rPr>
              <a:t>water-mediated ionic interactions </a:t>
            </a:r>
          </a:p>
        </p:txBody>
      </p:sp>
      <p:sp>
        <p:nvSpPr>
          <p:cNvPr id="19" name="Rectangle à coins arrondis 3">
            <a:extLst>
              <a:ext uri="{FF2B5EF4-FFF2-40B4-BE49-F238E27FC236}">
                <a16:creationId xmlns:a16="http://schemas.microsoft.com/office/drawing/2014/main" id="{48013689-86C8-80A1-6507-BE9D006D0078}"/>
              </a:ext>
            </a:extLst>
          </p:cNvPr>
          <p:cNvSpPr/>
          <p:nvPr/>
        </p:nvSpPr>
        <p:spPr>
          <a:xfrm>
            <a:off x="5214416" y="1124800"/>
            <a:ext cx="6566550" cy="262621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3C7149-6B74-D4F8-FF68-70192118BE06}"/>
              </a:ext>
            </a:extLst>
          </p:cNvPr>
          <p:cNvSpPr/>
          <p:nvPr/>
        </p:nvSpPr>
        <p:spPr>
          <a:xfrm>
            <a:off x="7655153" y="1087178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Conclusions</a:t>
            </a:r>
            <a:endParaRPr lang="fr-FR" sz="2400" dirty="0">
              <a:latin typeface="Bahnschrif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8115" y="4767305"/>
            <a:ext cx="6566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</a:rPr>
              <a:t>Add more water molecules </a:t>
            </a:r>
            <a:r>
              <a:rPr lang="en-US" sz="2000" dirty="0">
                <a:latin typeface="Bahnschrift" panose="020B0502040204020203" pitchFamily="34" charset="0"/>
              </a:rPr>
              <a:t>to see the appearance of water-mediated ionic interactions </a:t>
            </a:r>
          </a:p>
          <a:p>
            <a:pPr algn="ctr"/>
            <a:r>
              <a:rPr lang="en-US" sz="2000" dirty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Bahnschrift" panose="020B0502040204020203" pitchFamily="34" charset="0"/>
              </a:rPr>
              <a:t>Change of cation </a:t>
            </a:r>
            <a:r>
              <a:rPr lang="en-US" sz="2000" dirty="0">
                <a:latin typeface="Bahnschrift" panose="020B0502040204020203" pitchFamily="34" charset="0"/>
              </a:rPr>
              <a:t>to observe the appearance of this kind of interaction 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4230" y="4218852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Prospects</a:t>
            </a:r>
            <a:endParaRPr lang="fr-FR" sz="2400" dirty="0">
              <a:latin typeface="Bahnschrift" panose="020B0502040204020203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158115" y="4247614"/>
            <a:ext cx="6566550" cy="2179669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38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  <a:latin typeface="3ds Condensed" panose="02000503020000020004" pitchFamily="2" charset="0"/>
              </a:rPr>
              <a:t>14</a:t>
            </a:r>
            <a:endParaRPr lang="en-US" sz="1800" dirty="0">
              <a:solidFill>
                <a:schemeClr val="tx1"/>
              </a:solidFill>
              <a:latin typeface="3ds Condensed" panose="02000503020000020004" pitchFamily="2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rganigramme : Terminateur 8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gradFill>
              <a:gsLst>
                <a:gs pos="0">
                  <a:srgbClr val="92D050"/>
                </a:gs>
                <a:gs pos="91000">
                  <a:srgbClr val="FF6600"/>
                </a:gs>
                <a:gs pos="15000">
                  <a:srgbClr val="FF6600"/>
                </a:gs>
                <a:gs pos="100000">
                  <a:srgbClr val="00ADE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23000">
                  <a:schemeClr val="accent2"/>
                </a:gs>
                <a:gs pos="79000">
                  <a:schemeClr val="accent2"/>
                </a:gs>
                <a:gs pos="0">
                  <a:srgbClr val="00ADEF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4350631" y="195420"/>
            <a:ext cx="4724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Acknowledgements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120020" y="1259452"/>
            <a:ext cx="357378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>
                <a:latin typeface="Bahnschrift" panose="020B0502040204020203" pitchFamily="34" charset="0"/>
              </a:rPr>
              <a:t>Collaborators</a:t>
            </a:r>
            <a:r>
              <a:rPr lang="fr-FR" sz="2300" dirty="0">
                <a:latin typeface="Bahnschrift" panose="020B0502040204020203" pitchFamily="34" charset="0"/>
              </a:rPr>
              <a:t> 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Masaaki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Fujii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Shun-ichi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Ishiuchi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Keisuke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Hirata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Hikaru </a:t>
            </a:r>
            <a:r>
              <a:rPr lang="fr-FR" dirty="0" err="1">
                <a:latin typeface="Bahnschrift" panose="020B0502040204020203" pitchFamily="34" charset="0"/>
              </a:rPr>
              <a:t>Takayanagi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859248" y="1311631"/>
            <a:ext cx="35737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>
                <a:latin typeface="Bahnschrift" panose="020B0502040204020203" pitchFamily="34" charset="0"/>
              </a:rPr>
              <a:t>My</a:t>
            </a:r>
            <a:r>
              <a:rPr lang="fr-FR" sz="2300" dirty="0">
                <a:latin typeface="Bahnschrift" panose="020B0502040204020203" pitchFamily="34" charset="0"/>
              </a:rPr>
              <a:t> team 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Eric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Gloaguen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Valérie Brenner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Michel Mons</a:t>
            </a:r>
          </a:p>
        </p:txBody>
      </p:sp>
      <p:cxnSp>
        <p:nvCxnSpPr>
          <p:cNvPr id="22" name="Connecteur droit 21"/>
          <p:cNvCxnSpPr/>
          <p:nvPr/>
        </p:nvCxnSpPr>
        <p:spPr>
          <a:xfrm>
            <a:off x="1950720" y="1754119"/>
            <a:ext cx="7848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213769" y="1701940"/>
            <a:ext cx="1264920" cy="3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t="30001" b="31636"/>
          <a:stretch/>
        </p:blipFill>
        <p:spPr>
          <a:xfrm>
            <a:off x="8937415" y="1812570"/>
            <a:ext cx="2140825" cy="821299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8937415" y="1698130"/>
            <a:ext cx="1264920" cy="3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846200" y="1259451"/>
            <a:ext cx="35737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latin typeface="Bahnschrift" panose="020B0502040204020203" pitchFamily="34" charset="0"/>
              </a:rPr>
              <a:t>Grants</a:t>
            </a:r>
          </a:p>
        </p:txBody>
      </p:sp>
      <p:pic>
        <p:nvPicPr>
          <p:cNvPr id="1026" name="Picture 2" descr="Japan Society for the Promotion of Science (JSPS) | Open Access Government">
            <a:extLst>
              <a:ext uri="{FF2B5EF4-FFF2-40B4-BE49-F238E27FC236}">
                <a16:creationId xmlns:a16="http://schemas.microsoft.com/office/drawing/2014/main" id="{FDEEAA95-2C36-D458-3295-4213B935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00" y="2741724"/>
            <a:ext cx="2368747" cy="9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  <a:latin typeface="3ds Condensed" panose="02000503020000020004" pitchFamily="2" charset="0"/>
              </a:rPr>
              <a:t>14</a:t>
            </a:r>
            <a:endParaRPr lang="en-US" sz="1800" dirty="0">
              <a:solidFill>
                <a:schemeClr val="tx1"/>
              </a:solidFill>
              <a:latin typeface="3ds Condensed" panose="02000503020000020004" pitchFamily="2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1692837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3138311" y="3668894"/>
            <a:ext cx="6528321" cy="2938732"/>
            <a:chOff x="2829268" y="2172924"/>
            <a:chExt cx="6592623" cy="3324492"/>
          </a:xfrm>
        </p:grpSpPr>
        <p:sp>
          <p:nvSpPr>
            <p:cNvPr id="16" name="ZoneTexte 15"/>
            <p:cNvSpPr txBox="1"/>
            <p:nvPr/>
          </p:nvSpPr>
          <p:spPr>
            <a:xfrm>
              <a:off x="3401397" y="2716024"/>
              <a:ext cx="55820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dirty="0" err="1">
                  <a:latin typeface="Manrope" pitchFamily="2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Thank</a:t>
              </a:r>
              <a:r>
                <a:rPr lang="fr-FR" sz="6000" dirty="0">
                  <a:latin typeface="Manrope" pitchFamily="2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</a:t>
              </a:r>
              <a:r>
                <a:rPr lang="fr-FR" sz="6000" dirty="0" err="1">
                  <a:latin typeface="Manrope" pitchFamily="2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you</a:t>
              </a:r>
              <a:r>
                <a:rPr lang="fr-FR" sz="6000" dirty="0">
                  <a:latin typeface="Manrope" pitchFamily="2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for </a:t>
              </a:r>
              <a:r>
                <a:rPr lang="fr-FR" sz="6000" dirty="0" err="1">
                  <a:latin typeface="Manrope" pitchFamily="2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your</a:t>
              </a:r>
              <a:r>
                <a:rPr lang="fr-FR" sz="6000" dirty="0">
                  <a:latin typeface="Manrope" pitchFamily="2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attention </a:t>
              </a:r>
              <a:endParaRPr lang="en-US" sz="6000" dirty="0">
                <a:latin typeface="Manrope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63021">
              <a:off x="2829268" y="2174259"/>
              <a:ext cx="866097" cy="83361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6123">
              <a:off x="8544980" y="2172924"/>
              <a:ext cx="876911" cy="84399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788" y="4655016"/>
              <a:ext cx="875255" cy="842400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4350631" y="195420"/>
            <a:ext cx="4724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Acknowledgements</a:t>
            </a:r>
          </a:p>
        </p:txBody>
      </p:sp>
      <p:sp>
        <p:nvSpPr>
          <p:cNvPr id="21" name="Organigramme : Terminateur 20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gradFill>
              <a:gsLst>
                <a:gs pos="0">
                  <a:srgbClr val="92D050"/>
                </a:gs>
                <a:gs pos="91000">
                  <a:srgbClr val="FF6600"/>
                </a:gs>
                <a:gs pos="15000">
                  <a:srgbClr val="FF6600"/>
                </a:gs>
                <a:gs pos="100000">
                  <a:srgbClr val="00ADE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23000">
                  <a:schemeClr val="accent2"/>
                </a:gs>
                <a:gs pos="79000">
                  <a:schemeClr val="accent2"/>
                </a:gs>
                <a:gs pos="0">
                  <a:srgbClr val="00ADEF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5120020" y="1259452"/>
            <a:ext cx="357378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>
                <a:latin typeface="Bahnschrift" panose="020B0502040204020203" pitchFamily="34" charset="0"/>
              </a:rPr>
              <a:t>Collaborators</a:t>
            </a:r>
            <a:r>
              <a:rPr lang="fr-FR" sz="2300" dirty="0">
                <a:latin typeface="Bahnschrift" panose="020B0502040204020203" pitchFamily="34" charset="0"/>
              </a:rPr>
              <a:t> 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Masaaki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Fujii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Shun-ichi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Ishiuchi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Keisuke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Hirata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Hikaru </a:t>
            </a:r>
            <a:r>
              <a:rPr lang="fr-FR" dirty="0" err="1">
                <a:latin typeface="Bahnschrift" panose="020B0502040204020203" pitchFamily="34" charset="0"/>
              </a:rPr>
              <a:t>Takayanagi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59248" y="1311631"/>
            <a:ext cx="35737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>
                <a:latin typeface="Bahnschrift" panose="020B0502040204020203" pitchFamily="34" charset="0"/>
              </a:rPr>
              <a:t>My</a:t>
            </a:r>
            <a:r>
              <a:rPr lang="fr-FR" sz="2300" dirty="0">
                <a:latin typeface="Bahnschrift" panose="020B0502040204020203" pitchFamily="34" charset="0"/>
              </a:rPr>
              <a:t> team 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Bahnschrift" panose="020B0502040204020203" pitchFamily="34" charset="0"/>
              </a:rPr>
              <a:t>Eric</a:t>
            </a:r>
            <a:r>
              <a:rPr lang="fr-FR" dirty="0">
                <a:latin typeface="Bahnschrift" panose="020B0502040204020203" pitchFamily="34" charset="0"/>
              </a:rPr>
              <a:t> </a:t>
            </a:r>
            <a:r>
              <a:rPr lang="fr-FR" dirty="0" err="1">
                <a:latin typeface="Bahnschrift" panose="020B0502040204020203" pitchFamily="34" charset="0"/>
              </a:rPr>
              <a:t>Gloaguen</a:t>
            </a: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Valérie Brenner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ahnschrift" panose="020B0502040204020203" pitchFamily="34" charset="0"/>
              </a:rPr>
              <a:t>Michel Mons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1950720" y="1754119"/>
            <a:ext cx="7848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5213769" y="1701940"/>
            <a:ext cx="1264920" cy="3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8937415" y="1698130"/>
            <a:ext cx="1264920" cy="3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846200" y="1259451"/>
            <a:ext cx="35737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latin typeface="Bahnschrift" panose="020B0502040204020203" pitchFamily="34" charset="0"/>
              </a:rPr>
              <a:t>Grants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C278FC-54D7-4513-BDC0-B157CF161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001" b="31636"/>
          <a:stretch/>
        </p:blipFill>
        <p:spPr>
          <a:xfrm>
            <a:off x="8937415" y="1812570"/>
            <a:ext cx="2140825" cy="821299"/>
          </a:xfrm>
          <a:prstGeom prst="rect">
            <a:avLst/>
          </a:prstGeom>
        </p:spPr>
      </p:pic>
      <p:pic>
        <p:nvPicPr>
          <p:cNvPr id="5" name="Picture 2" descr="Japan Society for the Promotion of Science (JSPS) | Open Access Government">
            <a:extLst>
              <a:ext uri="{FF2B5EF4-FFF2-40B4-BE49-F238E27FC236}">
                <a16:creationId xmlns:a16="http://schemas.microsoft.com/office/drawing/2014/main" id="{73BFAA49-87FC-1D73-AAC4-288174A8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00" y="2741724"/>
            <a:ext cx="2368747" cy="94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86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97362" y="715368"/>
            <a:ext cx="576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FF0000"/>
                </a:solidFill>
                <a:latin typeface="Roboto Serif 20pt"/>
                <a:ea typeface="Cambria" panose="02040503050406030204" pitchFamily="18" charset="0"/>
              </a:rPr>
              <a:t>Purpose</a:t>
            </a:r>
            <a:r>
              <a:rPr lang="fr-FR" sz="2000" dirty="0">
                <a:latin typeface="Roboto Serif 20pt"/>
                <a:ea typeface="Cambria" panose="02040503050406030204" pitchFamily="18" charset="0"/>
              </a:rPr>
              <a:t> : </a:t>
            </a:r>
            <a:r>
              <a:rPr lang="en-US" sz="2000" dirty="0">
                <a:latin typeface="Roboto Serif 20pt"/>
                <a:ea typeface="Cambria" panose="02040503050406030204" pitchFamily="18" charset="0"/>
              </a:rPr>
              <a:t>make the weighted average of the frequencies according to the energy distribution.  </a:t>
            </a:r>
            <a:endParaRPr lang="fr-FR" sz="2000" dirty="0">
              <a:latin typeface="Roboto Serif 20pt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326548" y="4456704"/>
                <a:ext cx="4806127" cy="629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signe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ΔG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e>
                          </m:d>
                          <m:r>
                            <a:rPr lang="fr-FR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ΔG</m:t>
                                      </m:r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>
                                              <a:latin typeface="Cambria Math" panose="02040503050406030204" pitchFamily="18" charset="0"/>
                                            </a:rPr>
                                            <m:t>G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fr-FR">
                              <a:latin typeface="Cambria Math" panose="02040503050406030204" pitchFamily="18" charset="0"/>
                            </a:rPr>
                            <m:t>2∗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α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Roboto Serif 20pt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48" y="4456704"/>
                <a:ext cx="4806127" cy="629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025631" y="4031580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Roboto Serif 20pt"/>
                <a:ea typeface="Cambria" panose="02040503050406030204" pitchFamily="18" charset="0"/>
              </a:rPr>
              <a:t>Function used </a:t>
            </a:r>
            <a:endParaRPr lang="fr-FR" dirty="0">
              <a:latin typeface="Roboto Serif 20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6988" y="5172875"/>
                <a:ext cx="412805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ΔG</m:t>
                    </m:r>
                  </m:oMath>
                </a14:m>
                <a:r>
                  <a:rPr lang="fr-FR" dirty="0">
                    <a:latin typeface="Roboto Serif 20pt"/>
                  </a:rPr>
                  <a:t> : free energy of the cluster at 130 K.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fr-FR" dirty="0">
                    <a:latin typeface="Roboto Serif 20pt"/>
                    <a:ea typeface="Cambria" panose="02040503050406030204" pitchFamily="18" charset="0"/>
                  </a:rPr>
                  <a:t> : </a:t>
                </a:r>
                <a:r>
                  <a:rPr lang="en-US" dirty="0">
                    <a:latin typeface="Roboto Serif 20pt"/>
                    <a:ea typeface="Cambria" panose="02040503050406030204" pitchFamily="18" charset="0"/>
                  </a:rPr>
                  <a:t>cutoff energy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Roboto Serif 20pt"/>
                    <a:ea typeface="Cambria" panose="02040503050406030204" pitchFamily="18" charset="0"/>
                  </a:rPr>
                  <a:t>: bending coefficient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8" y="5172875"/>
                <a:ext cx="4128054" cy="923330"/>
              </a:xfrm>
              <a:prstGeom prst="rect">
                <a:avLst/>
              </a:prstGeom>
              <a:blipFill>
                <a:blip r:embed="rId4"/>
                <a:stretch>
                  <a:fillRect t="-3311" r="-739" b="-105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1912" y="1772835"/>
            <a:ext cx="5535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Roboto Serif 20pt"/>
                <a:ea typeface="Cambria" panose="02040503050406030204" pitchFamily="18" charset="0"/>
              </a:rPr>
              <a:t>Contex</a:t>
            </a:r>
            <a:r>
              <a:rPr lang="fr-FR" b="1" dirty="0">
                <a:solidFill>
                  <a:srgbClr val="FF0000"/>
                </a:solidFill>
                <a:latin typeface="Roboto Serif 20pt"/>
                <a:ea typeface="Cambria" panose="02040503050406030204" pitchFamily="18" charset="0"/>
              </a:rPr>
              <a:t>t</a:t>
            </a:r>
            <a:endParaRPr lang="en-US" dirty="0">
              <a:latin typeface="Roboto Serif 20pt"/>
              <a:ea typeface="Cambria" panose="02040503050406030204" pitchFamily="18" charset="0"/>
            </a:endParaRPr>
          </a:p>
          <a:p>
            <a:pPr marL="241945" indent="-241945" algn="just">
              <a:buFont typeface="Arial" panose="020B0604020202020204" pitchFamily="34" charset="0"/>
              <a:buChar char="•"/>
            </a:pPr>
            <a:r>
              <a:rPr lang="en-US" dirty="0">
                <a:latin typeface="Roboto Serif 20pt"/>
                <a:ea typeface="Cambria" panose="02040503050406030204" pitchFamily="18" charset="0"/>
              </a:rPr>
              <a:t>Need a statistic on the average because the variability of the frequencies. </a:t>
            </a:r>
          </a:p>
          <a:p>
            <a:pPr marL="241945" indent="-241945" algn="just">
              <a:buFont typeface="Arial" panose="020B0604020202020204" pitchFamily="34" charset="0"/>
              <a:buChar char="•"/>
            </a:pPr>
            <a:r>
              <a:rPr lang="en-US" dirty="0">
                <a:latin typeface="Roboto Serif 20pt"/>
                <a:ea typeface="Cambria" panose="02040503050406030204" pitchFamily="18" charset="0"/>
              </a:rPr>
              <a:t>Error on the calculated energies (5-10 </a:t>
            </a:r>
            <a:r>
              <a:rPr lang="fr-FR" dirty="0">
                <a:latin typeface="Roboto Serif 20pt"/>
                <a:ea typeface="Cambria" panose="02040503050406030204" pitchFamily="18" charset="0"/>
              </a:rPr>
              <a:t>kJ.mol</a:t>
            </a:r>
            <a:r>
              <a:rPr lang="fr-FR" baseline="30000" dirty="0">
                <a:latin typeface="Roboto Serif 20pt"/>
                <a:ea typeface="Cambria" panose="02040503050406030204" pitchFamily="18" charset="0"/>
              </a:rPr>
              <a:t>-1</a:t>
            </a:r>
            <a:r>
              <a:rPr lang="fr-FR" dirty="0">
                <a:latin typeface="Roboto Serif 20pt"/>
                <a:ea typeface="Cambria" panose="02040503050406030204" pitchFamily="18" charset="0"/>
              </a:rPr>
              <a:t> </a:t>
            </a:r>
            <a:r>
              <a:rPr lang="en-US" dirty="0">
                <a:latin typeface="Roboto Serif 20pt"/>
                <a:ea typeface="Cambria" panose="02040503050406030204" pitchFamily="18" charset="0"/>
              </a:rPr>
              <a:t>?) : several structures must be taken into account. </a:t>
            </a:r>
          </a:p>
          <a:p>
            <a:pPr marL="241945" indent="-241945" algn="just">
              <a:buFont typeface="Arial" panose="020B0604020202020204" pitchFamily="34" charset="0"/>
              <a:buChar char="•"/>
            </a:pPr>
            <a:r>
              <a:rPr lang="en-US" dirty="0">
                <a:latin typeface="Roboto Serif 20pt"/>
                <a:ea typeface="Cambria" panose="02040503050406030204" pitchFamily="18" charset="0"/>
              </a:rPr>
              <a:t>Thermodynamic equilibrium ? Problem of viability of the energetic criterion.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875691" y="110919"/>
            <a:ext cx="8747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Palatino Linotype" panose="02040502050505030304" pitchFamily="18" charset="0"/>
                <a:ea typeface="Cambria" panose="02040503050406030204" pitchFamily="18" charset="0"/>
              </a:rPr>
              <a:t>Methodology for weighted average</a:t>
            </a:r>
            <a:endParaRPr lang="en-US" sz="3000" baseline="30000" dirty="0">
              <a:latin typeface="Palatino Linotype" panose="02040502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14" y="1423254"/>
            <a:ext cx="6098542" cy="476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50817" y="2181591"/>
            <a:ext cx="354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Roboto Serif 20pt"/>
              </a:rPr>
              <a:t>ΔGc</a:t>
            </a:r>
            <a:r>
              <a:rPr lang="en-US" dirty="0">
                <a:latin typeface="Roboto Serif 20pt"/>
              </a:rPr>
              <a:t> = 20 kJ.mol</a:t>
            </a:r>
            <a:r>
              <a:rPr lang="en-US" baseline="30000" dirty="0">
                <a:latin typeface="Roboto Serif 20pt"/>
              </a:rPr>
              <a:t>-1</a:t>
            </a:r>
            <a:r>
              <a:rPr lang="en-US" dirty="0">
                <a:latin typeface="Roboto Serif 20pt"/>
              </a:rPr>
              <a:t> and β = 1,2</a:t>
            </a:r>
            <a:endParaRPr lang="fr-FR" dirty="0">
              <a:latin typeface="Roboto Serif 20p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54647" y="1812259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oboto Serif 20pt"/>
              </a:rPr>
              <a:t>fully associated (</a:t>
            </a:r>
            <a:r>
              <a:rPr lang="en-US" dirty="0" err="1">
                <a:latin typeface="Roboto Serif 20pt"/>
              </a:rPr>
              <a:t>AcOMg</a:t>
            </a:r>
            <a:r>
              <a:rPr lang="en-US" dirty="0">
                <a:latin typeface="Roboto Serif 20pt"/>
              </a:rPr>
              <a:t>)+∙(H</a:t>
            </a:r>
            <a:r>
              <a:rPr lang="en-US" baseline="-25000" dirty="0">
                <a:latin typeface="Roboto Serif 20pt"/>
              </a:rPr>
              <a:t>2</a:t>
            </a:r>
            <a:r>
              <a:rPr lang="en-US" dirty="0">
                <a:latin typeface="Roboto Serif 20pt"/>
              </a:rPr>
              <a:t>O)</a:t>
            </a:r>
            <a:r>
              <a:rPr lang="en-US" baseline="-25000" dirty="0">
                <a:latin typeface="Roboto Serif 20pt"/>
              </a:rPr>
              <a:t>10</a:t>
            </a:r>
            <a:r>
              <a:rPr lang="en-US" dirty="0">
                <a:latin typeface="Roboto Serif 20pt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982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" y="1135380"/>
            <a:ext cx="4558124" cy="54254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028" y="3550920"/>
            <a:ext cx="6299118" cy="27574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16275">
            <a:off x="4836526" y="5158586"/>
            <a:ext cx="520065" cy="9206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619" y="4921324"/>
            <a:ext cx="1197878" cy="4086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84390" y="0"/>
            <a:ext cx="874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Method for </a:t>
            </a:r>
            <a:r>
              <a:rPr lang="fr-FR" sz="3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conformational</a:t>
            </a:r>
            <a:r>
              <a:rPr lang="fr-FR" sz="3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fr-FR" sz="3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r>
              <a:rPr lang="fr-FR" sz="3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of sodium </a:t>
            </a:r>
            <a:r>
              <a:rPr lang="fr-FR" sz="3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acetate</a:t>
            </a:r>
            <a:r>
              <a:rPr lang="fr-FR" sz="3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in solution </a:t>
            </a:r>
            <a:endParaRPr lang="en-US" sz="3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5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41" y="2085113"/>
            <a:ext cx="4314825" cy="3352800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080113" y="4274820"/>
            <a:ext cx="432435" cy="299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19924" y="5615144"/>
            <a:ext cx="409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Selectivity filter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837850" y="44958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4138169" y="4035097"/>
            <a:ext cx="374379" cy="511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341385" y="2575287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895867" y="2941714"/>
            <a:ext cx="82784" cy="527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859488" y="2609957"/>
            <a:ext cx="92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H="1">
            <a:off x="5112170" y="2941714"/>
            <a:ext cx="131358" cy="5904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4611420" y="2528627"/>
            <a:ext cx="365209" cy="485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4846642" y="220595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41" y="2085113"/>
            <a:ext cx="4314825" cy="3352800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080113" y="4274820"/>
            <a:ext cx="432435" cy="299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19924" y="5615144"/>
            <a:ext cx="409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Selectivity filter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837850" y="44958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4138169" y="4035097"/>
            <a:ext cx="374379" cy="511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341385" y="2575287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895867" y="2941714"/>
            <a:ext cx="82784" cy="527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859488" y="2609957"/>
            <a:ext cx="92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H="1">
            <a:off x="5112170" y="2941714"/>
            <a:ext cx="131358" cy="5904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3948282" y="3410812"/>
            <a:ext cx="871266" cy="6928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883910" y="5815199"/>
            <a:ext cx="11417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7185423" y="4873784"/>
            <a:ext cx="2988982" cy="1514029"/>
          </a:xfrm>
          <a:prstGeom prst="ellipse">
            <a:avLst/>
          </a:prstGeom>
          <a:noFill/>
          <a:ln w="38100">
            <a:gradFill flip="none" rotWithShape="1">
              <a:gsLst>
                <a:gs pos="0">
                  <a:schemeClr val="bg1"/>
                </a:gs>
                <a:gs pos="28000">
                  <a:srgbClr val="FF0000"/>
                </a:gs>
                <a:gs pos="76000">
                  <a:srgbClr val="00ADE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4611420" y="2528627"/>
            <a:ext cx="365209" cy="485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4846642" y="220595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9E4B3-DD28-0D26-F677-BAE5EB6BA0B8}"/>
              </a:ext>
            </a:extLst>
          </p:cNvPr>
          <p:cNvSpPr/>
          <p:nvPr/>
        </p:nvSpPr>
        <p:spPr>
          <a:xfrm>
            <a:off x="7336638" y="5038979"/>
            <a:ext cx="2727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The </a:t>
            </a:r>
            <a:r>
              <a:rPr lang="fr-FR" sz="2000" dirty="0" err="1">
                <a:latin typeface="Bahnschrift" panose="020B0502040204020203" pitchFamily="34" charset="0"/>
              </a:rPr>
              <a:t>fully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hydrated</a:t>
            </a:r>
            <a:r>
              <a:rPr lang="fr-FR" sz="2000" dirty="0">
                <a:latin typeface="Bahnschrift" panose="020B0502040204020203" pitchFamily="34" charset="0"/>
              </a:rPr>
              <a:t> Mg</a:t>
            </a:r>
            <a:r>
              <a:rPr lang="fr-FR" sz="2000" baseline="30000" dirty="0">
                <a:latin typeface="Bahnschrift" panose="020B0502040204020203" pitchFamily="34" charset="0"/>
              </a:rPr>
              <a:t>2+ </a:t>
            </a:r>
            <a:r>
              <a:rPr lang="fr-FR" sz="2000" dirty="0" err="1">
                <a:latin typeface="Bahnschrift" panose="020B0502040204020203" pitchFamily="34" charset="0"/>
              </a:rPr>
              <a:t>is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recognized</a:t>
            </a:r>
            <a:r>
              <a:rPr lang="fr-FR" sz="2000" dirty="0">
                <a:latin typeface="Bahnschrift" panose="020B0502040204020203" pitchFamily="34" charset="0"/>
              </a:rPr>
              <a:t> by the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carboxylate groups</a:t>
            </a:r>
          </a:p>
        </p:txBody>
      </p:sp>
    </p:spTree>
    <p:extLst>
      <p:ext uri="{BB962C8B-B14F-4D97-AF65-F5344CB8AC3E}">
        <p14:creationId xmlns:p14="http://schemas.microsoft.com/office/powerpoint/2010/main" val="1364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41" y="2085113"/>
            <a:ext cx="4314825" cy="3352800"/>
          </a:xfrm>
          <a:prstGeom prst="rect">
            <a:avLst/>
          </a:prstGeom>
        </p:spPr>
      </p:pic>
      <p:sp>
        <p:nvSpPr>
          <p:cNvPr id="7" name="Organigramme : Terminateur 6"/>
          <p:cNvSpPr/>
          <p:nvPr/>
        </p:nvSpPr>
        <p:spPr>
          <a:xfrm>
            <a:off x="22860" y="53340"/>
            <a:ext cx="14005560" cy="861656"/>
          </a:xfrm>
          <a:prstGeom prst="flowChartTerminator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22860" y="53341"/>
            <a:ext cx="1021545" cy="86165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1736379" y="6458188"/>
            <a:ext cx="430221" cy="3693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360550" y="6456045"/>
            <a:ext cx="2743200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3ds Condensed" panose="02000503020000020004" pitchFamily="2" charset="0"/>
              </a:rPr>
              <a:t>3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" y="53339"/>
            <a:ext cx="875255" cy="8424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471091" y="130225"/>
            <a:ext cx="615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Motivations for the </a:t>
            </a:r>
            <a:r>
              <a:rPr lang="fr-FR" sz="4000" dirty="0" err="1">
                <a:latin typeface="Palatino Linotype" panose="02040502050505030304" pitchFamily="18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study</a:t>
            </a:r>
            <a:endParaRPr lang="en-US" sz="4000" dirty="0">
              <a:latin typeface="Palatino Linotype" panose="02040502050505030304" pitchFamily="18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080113" y="4274820"/>
            <a:ext cx="432435" cy="299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19924" y="5615144"/>
            <a:ext cx="4097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Bahnschrift" panose="020B0502040204020203" pitchFamily="34" charset="0"/>
                <a:cs typeface="Roboto Serif 20pt" pitchFamily="2" charset="0"/>
              </a:rPr>
              <a:t>Selectivity filter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837850" y="44958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Mg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ahnschrift" panose="020B0502040204020203" pitchFamily="34" charset="0"/>
                <a:cs typeface="Roboto Serif 20pt" pitchFamily="2" charset="0"/>
              </a:rPr>
              <a:t>2+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4138169" y="4035097"/>
            <a:ext cx="374379" cy="511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341385" y="2575287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895867" y="2941714"/>
            <a:ext cx="82784" cy="527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22860" y="6223108"/>
            <a:ext cx="586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Structural basis for ion selectivity revealed by high-resolution crystal structure of Mg2+ channel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MgtE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Takeda H., Hattori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Nishizawa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T., Yamashita K., Shah S.T.A.,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Caffrey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M.,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Maturana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Ishitani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R.,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Nureki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O.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Nature Communications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5374,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859488" y="2609957"/>
            <a:ext cx="92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RCOO</a:t>
            </a:r>
            <a:r>
              <a:rPr lang="fr-FR" sz="2000" b="1" baseline="30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  <a:cs typeface="Roboto Serif 20pt" pitchFamily="2" charset="0"/>
              </a:rPr>
              <a:t>-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H="1">
            <a:off x="5112170" y="2941714"/>
            <a:ext cx="131358" cy="5904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3948282" y="3410812"/>
            <a:ext cx="871266" cy="6928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hnschrif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36638" y="5038979"/>
            <a:ext cx="2727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Bahnschrift" panose="020B0502040204020203" pitchFamily="34" charset="0"/>
              </a:rPr>
              <a:t>The </a:t>
            </a:r>
            <a:r>
              <a:rPr lang="fr-FR" sz="2000" dirty="0" err="1">
                <a:latin typeface="Bahnschrift" panose="020B0502040204020203" pitchFamily="34" charset="0"/>
              </a:rPr>
              <a:t>fully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hydrated</a:t>
            </a:r>
            <a:r>
              <a:rPr lang="fr-FR" sz="2000" dirty="0">
                <a:latin typeface="Bahnschrift" panose="020B0502040204020203" pitchFamily="34" charset="0"/>
              </a:rPr>
              <a:t> Mg</a:t>
            </a:r>
            <a:r>
              <a:rPr lang="fr-FR" sz="2000" baseline="30000" dirty="0">
                <a:latin typeface="Bahnschrift" panose="020B0502040204020203" pitchFamily="34" charset="0"/>
              </a:rPr>
              <a:t>2+ </a:t>
            </a:r>
            <a:r>
              <a:rPr lang="fr-FR" sz="2000" dirty="0" err="1">
                <a:latin typeface="Bahnschrift" panose="020B0502040204020203" pitchFamily="34" charset="0"/>
              </a:rPr>
              <a:t>is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recognized</a:t>
            </a:r>
            <a:r>
              <a:rPr lang="fr-FR" sz="2000" dirty="0">
                <a:latin typeface="Bahnschrift" panose="020B0502040204020203" pitchFamily="34" charset="0"/>
              </a:rPr>
              <a:t> by the </a:t>
            </a:r>
            <a:r>
              <a:rPr lang="fr-FR" sz="2000" dirty="0" err="1">
                <a:latin typeface="Bahnschrift" panose="020B0502040204020203" pitchFamily="34" charset="0"/>
              </a:rPr>
              <a:t>two</a:t>
            </a:r>
            <a:r>
              <a:rPr lang="fr-FR" sz="2000" dirty="0">
                <a:latin typeface="Bahnschrift" panose="020B0502040204020203" pitchFamily="34" charset="0"/>
              </a:rPr>
              <a:t> carboxylate groups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883910" y="5815199"/>
            <a:ext cx="11417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7185423" y="4873784"/>
            <a:ext cx="2988982" cy="1514029"/>
          </a:xfrm>
          <a:prstGeom prst="ellipse">
            <a:avLst/>
          </a:prstGeom>
          <a:noFill/>
          <a:ln w="38100">
            <a:gradFill flip="none" rotWithShape="1">
              <a:gsLst>
                <a:gs pos="0">
                  <a:schemeClr val="bg1"/>
                </a:gs>
                <a:gs pos="28000">
                  <a:srgbClr val="FF0000"/>
                </a:gs>
                <a:gs pos="76000">
                  <a:srgbClr val="00ADE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Bahnschrift" panose="020B0502040204020203" pitchFamily="34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-2358189" y="2307074"/>
            <a:ext cx="5106231" cy="2760207"/>
          </a:xfrm>
          <a:prstGeom prst="ellipse">
            <a:avLst/>
          </a:prstGeom>
          <a:noFill/>
          <a:ln w="38100">
            <a:gradFill flip="none" rotWithShape="1">
              <a:gsLst>
                <a:gs pos="16000">
                  <a:schemeClr val="bg1"/>
                </a:gs>
                <a:gs pos="42000">
                  <a:srgbClr val="FF0000"/>
                </a:gs>
                <a:gs pos="100000">
                  <a:srgbClr val="00ADEF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4611420" y="2528627"/>
            <a:ext cx="365209" cy="485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4846642" y="220595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H</a:t>
            </a:r>
            <a:r>
              <a:rPr lang="fr-FR" sz="2000" b="1" baseline="-250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2</a:t>
            </a: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ADEF"/>
                </a:solidFill>
                <a:latin typeface="Bahnschrift" panose="020B0502040204020203" pitchFamily="34" charset="0"/>
                <a:cs typeface="Roboto Serif 20pt" pitchFamily="2" charset="0"/>
              </a:rPr>
              <a:t>O</a:t>
            </a:r>
            <a:endParaRPr lang="en-US" sz="2000" b="1" baseline="30000" dirty="0">
              <a:ln w="3175">
                <a:solidFill>
                  <a:schemeClr val="tx1"/>
                </a:solidFill>
                <a:prstDash val="solid"/>
              </a:ln>
              <a:solidFill>
                <a:srgbClr val="00ADEF"/>
              </a:solidFill>
              <a:latin typeface="Bahnschrift" panose="020B0502040204020203" pitchFamily="34" charset="0"/>
              <a:cs typeface="Roboto Serif 20p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57486-D985-E449-CA1B-DD90DDB51DE7}"/>
              </a:ext>
            </a:extLst>
          </p:cNvPr>
          <p:cNvSpPr/>
          <p:nvPr/>
        </p:nvSpPr>
        <p:spPr>
          <a:xfrm>
            <a:off x="-156837" y="2771293"/>
            <a:ext cx="25626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latin typeface="Bahnschrift" panose="020B0502040204020203" pitchFamily="34" charset="0"/>
                <a:cs typeface="Roboto Serif 20pt" pitchFamily="2" charset="0"/>
              </a:rPr>
              <a:t>Water-mediated ionic interactions</a:t>
            </a:r>
            <a:r>
              <a:rPr lang="en-US" sz="2000" dirty="0">
                <a:ln w="0"/>
                <a:latin typeface="Bahnschrift" panose="020B0502040204020203" pitchFamily="34" charset="0"/>
                <a:cs typeface="Roboto Serif 20pt" pitchFamily="2" charset="0"/>
              </a:rPr>
              <a:t>: Interactions between the two ions through water molecules </a:t>
            </a:r>
            <a:endParaRPr lang="fr-FR" sz="2000" dirty="0">
              <a:ln w="0"/>
              <a:latin typeface="Bahnschrift" panose="020B0502040204020203" pitchFamily="34" charset="0"/>
              <a:cs typeface="Roboto Serif 20pt" pitchFamily="2" charset="0"/>
            </a:endParaRPr>
          </a:p>
          <a:p>
            <a:pPr algn="ctr"/>
            <a:endParaRPr lang="fr-FR" sz="2000" dirty="0">
              <a:ln w="0"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7331</TotalTime>
  <Words>3262</Words>
  <Application>Microsoft Office PowerPoint</Application>
  <PresentationFormat>Grand écran</PresentationFormat>
  <Paragraphs>591</Paragraphs>
  <Slides>64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5" baseType="lpstr">
      <vt:lpstr>3ds Condensed</vt:lpstr>
      <vt:lpstr>Arial</vt:lpstr>
      <vt:lpstr>Bahnschrift</vt:lpstr>
      <vt:lpstr>Calibri</vt:lpstr>
      <vt:lpstr>Calibri Light</vt:lpstr>
      <vt:lpstr>Cambria</vt:lpstr>
      <vt:lpstr>Cambria Math</vt:lpstr>
      <vt:lpstr>Manrope</vt:lpstr>
      <vt:lpstr>Palatino Linotype</vt:lpstr>
      <vt:lpstr>Roboto Serif 20pt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BARDAUD Jean-xavier</dc:creator>
  <cp:lastModifiedBy>jean-xavier bardaud</cp:lastModifiedBy>
  <cp:revision>308</cp:revision>
  <dcterms:created xsi:type="dcterms:W3CDTF">2023-04-21T16:02:03Z</dcterms:created>
  <dcterms:modified xsi:type="dcterms:W3CDTF">2023-07-02T19:22:55Z</dcterms:modified>
</cp:coreProperties>
</file>