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808" r:id="rId3"/>
    <p:sldId id="803" r:id="rId4"/>
    <p:sldId id="806" r:id="rId5"/>
    <p:sldId id="816" r:id="rId6"/>
    <p:sldId id="807" r:id="rId7"/>
    <p:sldId id="809" r:id="rId8"/>
    <p:sldId id="818" r:id="rId9"/>
    <p:sldId id="810" r:id="rId10"/>
    <p:sldId id="821" r:id="rId11"/>
    <p:sldId id="811" r:id="rId12"/>
    <p:sldId id="823" r:id="rId13"/>
    <p:sldId id="813" r:id="rId14"/>
    <p:sldId id="824" r:id="rId15"/>
    <p:sldId id="827" r:id="rId16"/>
    <p:sldId id="82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D28A8"/>
    <a:srgbClr val="B7CFFF"/>
    <a:srgbClr val="E6E6E6"/>
    <a:srgbClr val="0066FF"/>
    <a:srgbClr val="9E8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58" autoAdjust="0"/>
    <p:restoredTop sz="84335" autoAdjust="0"/>
  </p:normalViewPr>
  <p:slideViewPr>
    <p:cSldViewPr snapToGrid="0">
      <p:cViewPr varScale="1">
        <p:scale>
          <a:sx n="58" d="100"/>
          <a:sy n="58" d="100"/>
        </p:scale>
        <p:origin x="193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F0E8C-5320-4B17-8508-968EEE452BF7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2EB8-F219-4CFD-90CA-29E107EF4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80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1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8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1200" dirty="0" err="1" smtClean="0">
                <a:latin typeface="Calibri" panose="020F0502020204030204" pitchFamily="34" charset="0"/>
              </a:rPr>
              <a:t>Nuclear</a:t>
            </a:r>
            <a:r>
              <a:rPr lang="fr-FR" altLang="fr-FR" sz="1200" dirty="0" smtClean="0">
                <a:latin typeface="Calibri" panose="020F0502020204030204" pitchFamily="34" charset="0"/>
              </a:rPr>
              <a:t> </a:t>
            </a:r>
            <a:r>
              <a:rPr lang="fr-FR" altLang="fr-FR" sz="1200" dirty="0" err="1" smtClean="0">
                <a:latin typeface="Calibri" panose="020F0502020204030204" pitchFamily="34" charset="0"/>
              </a:rPr>
              <a:t>Velocity</a:t>
            </a:r>
            <a:r>
              <a:rPr lang="fr-FR" altLang="fr-FR" sz="1200" dirty="0" smtClean="0">
                <a:latin typeface="Calibri" panose="020F0502020204030204" pitchFamily="34" charset="0"/>
              </a:rPr>
              <a:t> Perturbation Theory (NVPT) (</a:t>
            </a:r>
            <a:r>
              <a:rPr lang="fr-FR" altLang="fr-FR" sz="1200" dirty="0" err="1" smtClean="0">
                <a:latin typeface="Calibri" panose="020F0502020204030204" pitchFamily="34" charset="0"/>
              </a:rPr>
              <a:t>Nafie</a:t>
            </a:r>
            <a:r>
              <a:rPr lang="fr-FR" altLang="fr-FR" sz="1200" dirty="0" smtClean="0">
                <a:latin typeface="Calibri" panose="020F0502020204030204" pitchFamily="34" charset="0"/>
              </a:rPr>
              <a:t>, </a:t>
            </a:r>
            <a:r>
              <a:rPr lang="fr-FR" altLang="fr-FR" sz="1200" dirty="0" err="1" smtClean="0">
                <a:latin typeface="Calibri" panose="020F0502020204030204" pitchFamily="34" charset="0"/>
              </a:rPr>
              <a:t>Vuilleumier</a:t>
            </a:r>
            <a:r>
              <a:rPr lang="fr-FR" altLang="fr-FR" sz="1200" dirty="0" smtClean="0">
                <a:latin typeface="Calibri" panose="020F0502020204030204" pitchFamily="34" charset="0"/>
              </a:rPr>
              <a:t> </a:t>
            </a:r>
            <a:r>
              <a:rPr lang="fr-FR" altLang="fr-FR" sz="1200" dirty="0" err="1" smtClean="0">
                <a:latin typeface="Calibri" panose="020F0502020204030204" pitchFamily="34" charset="0"/>
              </a:rPr>
              <a:t>Sebastiani</a:t>
            </a:r>
            <a:r>
              <a:rPr lang="fr-FR" altLang="fr-FR" sz="1200" dirty="0" smtClean="0">
                <a:latin typeface="Calibri" panose="020F0502020204030204" pitchFamily="34" charset="0"/>
              </a:rPr>
              <a:t>, </a:t>
            </a:r>
            <a:r>
              <a:rPr lang="fr-FR" altLang="fr-FR" sz="1200" dirty="0" err="1" smtClean="0">
                <a:latin typeface="Calibri" panose="020F0502020204030204" pitchFamily="34" charset="0"/>
              </a:rPr>
              <a:t>Jähnigen</a:t>
            </a:r>
            <a:r>
              <a:rPr lang="fr-FR" altLang="fr-FR" sz="1200" dirty="0" smtClean="0">
                <a:latin typeface="Calibri" panose="020F0502020204030204" pitchFamily="34" charset="0"/>
              </a:rPr>
              <a:t> )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1200" dirty="0" smtClean="0">
                <a:latin typeface="Calibri" panose="020F0502020204030204" pitchFamily="34" charset="0"/>
              </a:rPr>
              <a:t>(compatible </a:t>
            </a:r>
            <a:r>
              <a:rPr lang="fr-FR" altLang="fr-FR" sz="1200" dirty="0" err="1" smtClean="0">
                <a:latin typeface="Calibri" panose="020F0502020204030204" pitchFamily="34" charset="0"/>
              </a:rPr>
              <a:t>with</a:t>
            </a:r>
            <a:r>
              <a:rPr lang="fr-FR" altLang="fr-FR" sz="1200" dirty="0" smtClean="0">
                <a:latin typeface="Calibri" panose="020F0502020204030204" pitchFamily="34" charset="0"/>
              </a:rPr>
              <a:t> </a:t>
            </a:r>
            <a:r>
              <a:rPr lang="fr-FR" altLang="fr-FR" sz="1200" dirty="0" err="1" smtClean="0">
                <a:latin typeface="Calibri" panose="020F0502020204030204" pitchFamily="34" charset="0"/>
              </a:rPr>
              <a:t>molecular</a:t>
            </a:r>
            <a:r>
              <a:rPr lang="fr-FR" altLang="fr-FR" sz="1200" dirty="0" smtClean="0">
                <a:latin typeface="Calibri" panose="020F0502020204030204" pitchFamily="34" charset="0"/>
              </a:rPr>
              <a:t> </a:t>
            </a:r>
            <a:r>
              <a:rPr lang="fr-FR" altLang="fr-FR" sz="1200" dirty="0" err="1" smtClean="0">
                <a:latin typeface="Calibri" panose="020F0502020204030204" pitchFamily="34" charset="0"/>
              </a:rPr>
              <a:t>dynamics</a:t>
            </a:r>
            <a:r>
              <a:rPr lang="fr-FR" altLang="fr-FR" sz="1200" dirty="0" smtClean="0">
                <a:latin typeface="Calibri" panose="020F0502020204030204" pitchFamily="34" charset="0"/>
              </a:rPr>
              <a:t> simulations)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72EB8-F219-4CFD-90CA-29E107EF43B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7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Monoclinic </a:t>
            </a:r>
            <a:r>
              <a:rPr lang="en-GB" dirty="0" err="1" smtClean="0"/>
              <a:t>Sohncke</a:t>
            </a:r>
            <a:r>
              <a:rPr lang="en-GB" dirty="0" smtClean="0"/>
              <a:t> group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72EB8-F219-4CFD-90CA-29E107EF43B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8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PRLOLINO01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72EB8-F219-4CFD-90CA-29E107EF43B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117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72EB8-F219-4CFD-90CA-29E107EF43B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45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72EB8-F219-4CFD-90CA-29E107EF43B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92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05CA-DDCB-4367-8A17-B7E0C70144D1}" type="datetime1">
              <a:rPr lang="fr-FR" smtClean="0"/>
              <a:t>27/06/2023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02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ABFC-BFCE-406D-8DEA-226408E7E1D1}" type="datetime1">
              <a:rPr lang="fr-FR" smtClean="0"/>
              <a:t>27/06/2023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02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C25-E26F-4C68-99F1-14E80762D84C}" type="datetime1">
              <a:rPr lang="fr-FR" smtClean="0"/>
              <a:t>27/06/2023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56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7DEC-73BF-4FDC-8522-70030A69D188}" type="datetime1">
              <a:rPr lang="fr-FR" smtClean="0"/>
              <a:t>27/06/2023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24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0E04-3693-42A1-B048-D7C5EB8172B5}" type="datetime1">
              <a:rPr lang="fr-FR" smtClean="0"/>
              <a:t>27/06/2023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33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BEAF-70D5-49DD-9532-01C8FB2A675A}" type="datetime1">
              <a:rPr lang="fr-FR" smtClean="0"/>
              <a:t>27/06/2023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24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CFAA-2797-4644-84DB-69C94F238DFA}" type="datetime1">
              <a:rPr lang="fr-FR" smtClean="0"/>
              <a:t>27/06/2023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96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66FF-09BD-4DCD-B6FE-61122DEC299A}" type="datetime1">
              <a:rPr lang="fr-FR" smtClean="0"/>
              <a:t>27/06/2023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40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603D-E46D-481E-BE3B-C3A1434C4E4B}" type="datetime1">
              <a:rPr lang="fr-FR" smtClean="0"/>
              <a:t>27/06/2023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23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E73E-8562-49BD-AA87-868CC4D0F5C4}" type="datetime1">
              <a:rPr lang="fr-FR" smtClean="0"/>
              <a:t>27/06/2023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26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EC65-2E44-4572-B777-845BCA558AAC}" type="datetime1">
              <a:rPr lang="fr-FR" smtClean="0"/>
              <a:t>27/06/2023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29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DEB8E-0BF6-4D0E-892F-67E7A4CC4C21}" type="datetime1">
              <a:rPr lang="fr-FR" smtClean="0"/>
              <a:t>27/06/2023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D3F8-A7FB-499A-A112-472095B79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86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http://web99.arc.nasa.gov/%7Eastrochm/chirality.jpg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594000" y="460548"/>
            <a:ext cx="7886700" cy="13255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>
                <a:latin typeface="+mn-lt"/>
              </a:rPr>
              <a:t>Vibrational Circular Dichroism as a probe of the structure of crystals</a:t>
            </a:r>
            <a:endParaRPr lang="en-US" sz="4000" strike="sngStrike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55F7CC-C3DE-41F7-8BE1-39A9489FC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838" y="2112381"/>
            <a:ext cx="7841512" cy="2980827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 smtClean="0"/>
              <a:t>Anne Zehnacker, </a:t>
            </a:r>
            <a:r>
              <a:rPr lang="en-US" dirty="0"/>
              <a:t>Katia Le </a:t>
            </a:r>
            <a:r>
              <a:rPr lang="en-US" dirty="0" err="1"/>
              <a:t>Barbu</a:t>
            </a:r>
            <a:r>
              <a:rPr lang="en-US" dirty="0"/>
              <a:t>-Debus, </a:t>
            </a:r>
            <a:r>
              <a:rPr lang="en-US" dirty="0" err="1"/>
              <a:t>Titouan</a:t>
            </a:r>
            <a:r>
              <a:rPr lang="en-US" dirty="0"/>
              <a:t> </a:t>
            </a:r>
            <a:r>
              <a:rPr lang="en-US" dirty="0" err="1"/>
              <a:t>Martenot</a:t>
            </a:r>
            <a:endParaRPr lang="en-GB" dirty="0"/>
          </a:p>
          <a:p>
            <a:r>
              <a:rPr lang="en-US" dirty="0" err="1" smtClean="0"/>
              <a:t>Institut</a:t>
            </a:r>
            <a:r>
              <a:rPr lang="en-US" dirty="0" smtClean="0"/>
              <a:t> des Sciences </a:t>
            </a:r>
            <a:r>
              <a:rPr lang="en-US" dirty="0" err="1" smtClean="0"/>
              <a:t>Moléculaires</a:t>
            </a:r>
            <a:r>
              <a:rPr lang="en-US" dirty="0" smtClean="0"/>
              <a:t> d’Orsay (ISMO)</a:t>
            </a:r>
          </a:p>
          <a:p>
            <a:r>
              <a:rPr lang="en-US" dirty="0" smtClean="0"/>
              <a:t>CNRS – </a:t>
            </a:r>
            <a:r>
              <a:rPr lang="en-US" dirty="0" err="1" smtClean="0"/>
              <a:t>Université</a:t>
            </a:r>
            <a:r>
              <a:rPr lang="en-US" dirty="0" smtClean="0"/>
              <a:t> Paris </a:t>
            </a:r>
            <a:r>
              <a:rPr lang="en-US" dirty="0" err="1" smtClean="0"/>
              <a:t>Saclay</a:t>
            </a:r>
            <a:endParaRPr lang="en-US" dirty="0" smtClean="0"/>
          </a:p>
          <a:p>
            <a:r>
              <a:rPr lang="en-GB" dirty="0"/>
              <a:t>Adam </a:t>
            </a:r>
            <a:r>
              <a:rPr lang="en-GB" dirty="0" err="1" smtClean="0"/>
              <a:t>Sklenář</a:t>
            </a:r>
            <a:endParaRPr lang="en-GB" dirty="0" smtClean="0"/>
          </a:p>
          <a:p>
            <a:r>
              <a:rPr lang="en-GB" dirty="0"/>
              <a:t>Institute of Organic Chemistry and Biochemistry </a:t>
            </a:r>
            <a:r>
              <a:rPr lang="en-GB" dirty="0" smtClean="0"/>
              <a:t>Prague</a:t>
            </a:r>
            <a:endParaRPr lang="en-US" dirty="0" smtClean="0"/>
          </a:p>
          <a:p>
            <a:r>
              <a:rPr lang="en-US" dirty="0" err="1" smtClean="0"/>
              <a:t>Sascha</a:t>
            </a:r>
            <a:r>
              <a:rPr lang="en-US" dirty="0" smtClean="0"/>
              <a:t> </a:t>
            </a:r>
            <a:r>
              <a:rPr lang="en-US" dirty="0" err="1" smtClean="0"/>
              <a:t>Jähnigen</a:t>
            </a:r>
            <a:r>
              <a:rPr lang="en-US" dirty="0" smtClean="0"/>
              <a:t>, </a:t>
            </a:r>
            <a:r>
              <a:rPr lang="en-US" dirty="0" err="1" smtClean="0"/>
              <a:t>Rodolphe</a:t>
            </a:r>
            <a:r>
              <a:rPr lang="en-US" dirty="0" smtClean="0"/>
              <a:t> </a:t>
            </a:r>
            <a:r>
              <a:rPr lang="en-US" dirty="0" err="1" smtClean="0"/>
              <a:t>Vuilleumier</a:t>
            </a:r>
            <a:endParaRPr lang="en-US" dirty="0" smtClean="0"/>
          </a:p>
          <a:p>
            <a:r>
              <a:rPr lang="en-US" dirty="0" err="1" smtClean="0"/>
              <a:t>Laboratoire</a:t>
            </a:r>
            <a:r>
              <a:rPr lang="en-US" dirty="0" smtClean="0"/>
              <a:t> PASTEUR</a:t>
            </a:r>
          </a:p>
          <a:p>
            <a:r>
              <a:rPr lang="en-US" dirty="0" smtClean="0"/>
              <a:t>CNRS-</a:t>
            </a:r>
            <a:r>
              <a:rPr lang="en-US" dirty="0" err="1" smtClean="0"/>
              <a:t>Ecole</a:t>
            </a:r>
            <a:r>
              <a:rPr lang="en-US" dirty="0" smtClean="0"/>
              <a:t> </a:t>
            </a:r>
            <a:r>
              <a:rPr lang="en-US" dirty="0" err="1" smtClean="0"/>
              <a:t>Normale</a:t>
            </a:r>
            <a:r>
              <a:rPr lang="en-US" dirty="0" smtClean="0"/>
              <a:t> </a:t>
            </a:r>
            <a:r>
              <a:rPr lang="en-US" dirty="0" err="1" smtClean="0"/>
              <a:t>Supérieure</a:t>
            </a:r>
            <a:r>
              <a:rPr lang="en-US" dirty="0" smtClean="0"/>
              <a:t> Paris</a:t>
            </a:r>
          </a:p>
          <a:p>
            <a:pPr rtl="0"/>
            <a:endParaRPr lang="en-US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133473" y="356416"/>
            <a:ext cx="6565174" cy="8710"/>
            <a:chOff x="549728" y="515982"/>
            <a:chExt cx="6565174" cy="8710"/>
          </a:xfrm>
        </p:grpSpPr>
        <p:cxnSp>
          <p:nvCxnSpPr>
            <p:cNvPr id="5" name="Connecteur droit 4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4" name="Picture 16" descr="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7" r="20656"/>
          <a:stretch/>
        </p:blipFill>
        <p:spPr bwMode="auto">
          <a:xfrm>
            <a:off x="72000" y="5895498"/>
            <a:ext cx="10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9" b="21821"/>
          <a:stretch/>
        </p:blipFill>
        <p:spPr>
          <a:xfrm>
            <a:off x="6386513" y="5747062"/>
            <a:ext cx="2234974" cy="913205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1372144" y="5579850"/>
            <a:ext cx="6565174" cy="8710"/>
            <a:chOff x="549728" y="515982"/>
            <a:chExt cx="6565174" cy="8710"/>
          </a:xfrm>
        </p:grpSpPr>
        <p:cxnSp>
          <p:nvCxnSpPr>
            <p:cNvPr id="19" name="Connecteur droit 18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1</a:t>
            </a:fld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745" y="5831136"/>
            <a:ext cx="860631" cy="887248"/>
          </a:xfrm>
          <a:prstGeom prst="rect">
            <a:avLst/>
          </a:prstGeom>
        </p:spPr>
      </p:pic>
      <p:pic>
        <p:nvPicPr>
          <p:cNvPr id="24" name="Picture 17" descr="闒粀펤闀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75" y="5791677"/>
            <a:ext cx="1109382" cy="7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1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10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3" y="1605936"/>
            <a:ext cx="5716050" cy="3752962"/>
          </a:xfrm>
          <a:prstGeom prst="rect">
            <a:avLst/>
          </a:prstGeom>
        </p:spPr>
      </p:pic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202402"/>
              </p:ext>
            </p:extLst>
          </p:nvPr>
        </p:nvGraphicFramePr>
        <p:xfrm>
          <a:off x="6538297" y="2714460"/>
          <a:ext cx="1490473" cy="143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2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8297" y="2714460"/>
                        <a:ext cx="1490473" cy="1436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047197"/>
              </p:ext>
            </p:extLst>
          </p:nvPr>
        </p:nvGraphicFramePr>
        <p:xfrm>
          <a:off x="6526604" y="2605063"/>
          <a:ext cx="1513857" cy="275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3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26604" y="2605063"/>
                        <a:ext cx="1513857" cy="2753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861328" y="525863"/>
            <a:ext cx="7347227" cy="7671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altLang="fr-FR" sz="3200" dirty="0" smtClean="0"/>
              <a:t>Application to (</a:t>
            </a:r>
            <a:r>
              <a:rPr lang="fr-FR" altLang="fr-FR" sz="3200" i="1" dirty="0" smtClean="0"/>
              <a:t>S</a:t>
            </a:r>
            <a:r>
              <a:rPr lang="fr-FR" altLang="fr-FR" sz="3200" dirty="0" smtClean="0"/>
              <a:t>) 1-indanol</a:t>
            </a:r>
            <a:endParaRPr lang="en-US" sz="32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1362073" y="421731"/>
            <a:ext cx="6565174" cy="8710"/>
            <a:chOff x="549728" y="515982"/>
            <a:chExt cx="6565174" cy="8710"/>
          </a:xfrm>
        </p:grpSpPr>
        <p:cxnSp>
          <p:nvCxnSpPr>
            <p:cNvPr id="9" name="Connecteur droit 8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" name="ZoneTexte 3"/>
          <p:cNvSpPr txBox="1"/>
          <p:nvPr/>
        </p:nvSpPr>
        <p:spPr>
          <a:xfrm>
            <a:off x="7113239" y="2410998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EXPERIMENT</a:t>
            </a:r>
            <a:endParaRPr lang="en-GB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060155" y="5534942"/>
            <a:ext cx="863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LOCAL</a:t>
            </a:r>
            <a:endParaRPr lang="en-GB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546680" y="5534942"/>
            <a:ext cx="1682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TRANSLATION</a:t>
            </a:r>
            <a:endParaRPr lang="en-GB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919527" y="5493758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SCREW AXIS</a:t>
            </a:r>
            <a:endParaRPr lang="en-GB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872346" y="6134317"/>
            <a:ext cx="3042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grmn1200"/>
                <a:sym typeface="Symbol" panose="05050102010706020507" pitchFamily="18" charset="2"/>
              </a:rPr>
              <a:t></a:t>
            </a:r>
            <a:r>
              <a:rPr lang="en-GB" sz="1600" dirty="0" smtClean="0">
                <a:latin typeface="CMMI8"/>
              </a:rPr>
              <a:t> </a:t>
            </a:r>
            <a:r>
              <a:rPr lang="en-GB" sz="3200" dirty="0" smtClean="0">
                <a:latin typeface="SFRM1200"/>
              </a:rPr>
              <a:t>(CH</a:t>
            </a:r>
            <a:r>
              <a:rPr lang="en-GB" sz="1600" dirty="0" smtClean="0">
                <a:latin typeface="CMR8"/>
              </a:rPr>
              <a:t>2</a:t>
            </a:r>
            <a:r>
              <a:rPr lang="en-GB" sz="3200" dirty="0" smtClean="0">
                <a:latin typeface="SFRM1200"/>
              </a:rPr>
              <a:t>) + </a:t>
            </a:r>
            <a:r>
              <a:rPr lang="en-GB" sz="3200" dirty="0" smtClean="0">
                <a:latin typeface="grmn1200"/>
                <a:sym typeface="Symbol" panose="05050102010706020507" pitchFamily="18" charset="2"/>
              </a:rPr>
              <a:t></a:t>
            </a:r>
            <a:r>
              <a:rPr lang="en-GB" sz="1600" dirty="0" smtClean="0">
                <a:latin typeface="CMMI8"/>
              </a:rPr>
              <a:t> </a:t>
            </a:r>
            <a:r>
              <a:rPr lang="en-GB" sz="3200" dirty="0" smtClean="0">
                <a:latin typeface="SFRM1200"/>
              </a:rPr>
              <a:t>(OH)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335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L-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20" y="4353127"/>
            <a:ext cx="2327927" cy="213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3" descr="R-Napproxè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14" y="4413513"/>
            <a:ext cx="2848345" cy="22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11</a:t>
            </a:fld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861328" y="525863"/>
            <a:ext cx="7347227" cy="7671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altLang="fr-FR" sz="3200" dirty="0" smtClean="0"/>
              <a:t>Co-</a:t>
            </a:r>
            <a:r>
              <a:rPr lang="fr-FR" altLang="fr-FR" sz="3200" dirty="0" err="1" smtClean="0"/>
              <a:t>crystals</a:t>
            </a:r>
            <a:r>
              <a:rPr lang="fr-FR" altLang="fr-FR" sz="3200" dirty="0" smtClean="0"/>
              <a:t> </a:t>
            </a:r>
            <a:r>
              <a:rPr lang="fr-FR" altLang="fr-FR" sz="3200" dirty="0" err="1" smtClean="0"/>
              <a:t>studies</a:t>
            </a:r>
            <a:endParaRPr lang="en-US" sz="32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1362073" y="421731"/>
            <a:ext cx="6565174" cy="8710"/>
            <a:chOff x="549728" y="515982"/>
            <a:chExt cx="6565174" cy="8710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5" name="ZoneTexte 34"/>
          <p:cNvSpPr txBox="1"/>
          <p:nvPr/>
        </p:nvSpPr>
        <p:spPr>
          <a:xfrm>
            <a:off x="1685425" y="4189213"/>
            <a:ext cx="1722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R- Naproxen</a:t>
            </a:r>
            <a:endParaRPr lang="en-GB" sz="2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6035906" y="4187539"/>
            <a:ext cx="128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L-</a:t>
            </a:r>
            <a:r>
              <a:rPr lang="en-GB" sz="2400" dirty="0" err="1" smtClean="0"/>
              <a:t>Proline</a:t>
            </a:r>
            <a:endParaRPr lang="en-GB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624308" y="1473138"/>
            <a:ext cx="80232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Co-crystal formation: Improved solubility and bio availability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Polymorphism: Major problem in pharmacology</a:t>
            </a:r>
          </a:p>
          <a:p>
            <a:endParaRPr lang="en-GB" sz="2400" dirty="0"/>
          </a:p>
          <a:p>
            <a:r>
              <a:rPr lang="en-GB" sz="2400" dirty="0" smtClean="0"/>
              <a:t>Naproxen/</a:t>
            </a:r>
            <a:r>
              <a:rPr lang="en-GB" sz="2400" dirty="0" err="1" smtClean="0"/>
              <a:t>Proline</a:t>
            </a:r>
            <a:r>
              <a:rPr lang="en-GB" sz="2400" dirty="0" smtClean="0"/>
              <a:t> system: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Polymorphism for the RD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Only one phase for the RL pair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3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12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861328" y="525863"/>
            <a:ext cx="7347227" cy="7671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altLang="fr-FR" sz="3200" dirty="0" smtClean="0"/>
              <a:t>Co-</a:t>
            </a:r>
            <a:r>
              <a:rPr lang="fr-FR" altLang="fr-FR" sz="3200" dirty="0" err="1" smtClean="0"/>
              <a:t>crystal</a:t>
            </a:r>
            <a:r>
              <a:rPr lang="fr-FR" altLang="fr-FR" sz="3200" dirty="0" smtClean="0"/>
              <a:t> R </a:t>
            </a:r>
            <a:r>
              <a:rPr lang="fr-FR" altLang="fr-FR" sz="3200" dirty="0" err="1" smtClean="0"/>
              <a:t>Naproxen</a:t>
            </a:r>
            <a:r>
              <a:rPr lang="fr-FR" altLang="fr-FR" sz="3200" dirty="0" smtClean="0"/>
              <a:t> L Proline</a:t>
            </a:r>
            <a:endParaRPr lang="en-US" sz="3200" b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1362073" y="421731"/>
            <a:ext cx="6565174" cy="8710"/>
            <a:chOff x="549728" y="515982"/>
            <a:chExt cx="6565174" cy="8710"/>
          </a:xfrm>
        </p:grpSpPr>
        <p:cxnSp>
          <p:nvCxnSpPr>
            <p:cNvPr id="5" name="Connecteur droit 4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4896126" y="2781320"/>
            <a:ext cx="3950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Test system: only one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X-ray diffraction obtained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Easy to prepare</a:t>
            </a:r>
            <a:endParaRPr lang="en-GB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40351" y="5831851"/>
            <a:ext cx="40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Space group P2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: </a:t>
            </a:r>
            <a:r>
              <a:rPr lang="en-GB" sz="2400" dirty="0" smtClean="0">
                <a:solidFill>
                  <a:srgbClr val="FF0000"/>
                </a:solidFill>
              </a:rPr>
              <a:t>Screw axis 2</a:t>
            </a:r>
            <a:r>
              <a:rPr lang="en-GB" sz="2400" baseline="-25000" dirty="0" smtClean="0">
                <a:solidFill>
                  <a:srgbClr val="FF0000"/>
                </a:solidFill>
              </a:rPr>
              <a:t>1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pic>
        <p:nvPicPr>
          <p:cNvPr id="16" name="Imag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7" y="2323087"/>
            <a:ext cx="297116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418959"/>
              </p:ext>
            </p:extLst>
          </p:nvPr>
        </p:nvGraphicFramePr>
        <p:xfrm>
          <a:off x="4534941" y="1672081"/>
          <a:ext cx="4173537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4" name="Graph" r:id="rId4" imgW="4173120" imgH="2916000" progId="Origin95.Graph">
                  <p:embed/>
                </p:oleObj>
              </mc:Choice>
              <mc:Fallback>
                <p:oleObj name="Graph" r:id="rId4" imgW="4173120" imgH="29160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34941" y="1672081"/>
                        <a:ext cx="4173537" cy="291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40393"/>
              </p:ext>
            </p:extLst>
          </p:nvPr>
        </p:nvGraphicFramePr>
        <p:xfrm>
          <a:off x="195390" y="1672081"/>
          <a:ext cx="4173537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5" name="Graph" r:id="rId6" imgW="4173120" imgH="2916000" progId="Origin95.Graph">
                  <p:embed/>
                </p:oleObj>
              </mc:Choice>
              <mc:Fallback>
                <p:oleObj name="Graph" r:id="rId6" imgW="4173120" imgH="2916000" progId="Origin95.Graph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390" y="1672081"/>
                        <a:ext cx="4173537" cy="291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861328" y="525863"/>
            <a:ext cx="7347227" cy="7671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altLang="fr-FR" sz="3200" dirty="0" smtClean="0"/>
              <a:t>Co-</a:t>
            </a:r>
            <a:r>
              <a:rPr lang="fr-FR" altLang="fr-FR" sz="3200" dirty="0" err="1" smtClean="0"/>
              <a:t>crystal</a:t>
            </a:r>
            <a:r>
              <a:rPr lang="fr-FR" altLang="fr-FR" sz="3200" dirty="0" smtClean="0"/>
              <a:t> R </a:t>
            </a:r>
            <a:r>
              <a:rPr lang="fr-FR" altLang="fr-FR" sz="3200" dirty="0" err="1" smtClean="0"/>
              <a:t>Naproxen</a:t>
            </a:r>
            <a:r>
              <a:rPr lang="fr-FR" altLang="fr-FR" sz="3200" dirty="0" smtClean="0"/>
              <a:t> L Proline</a:t>
            </a:r>
            <a:endParaRPr lang="en-US" sz="3200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1362073" y="421731"/>
            <a:ext cx="6565174" cy="8710"/>
            <a:chOff x="549728" y="515982"/>
            <a:chExt cx="6565174" cy="8710"/>
          </a:xfrm>
        </p:grpSpPr>
        <p:cxnSp>
          <p:nvCxnSpPr>
            <p:cNvPr id="7" name="Connecteur droit 6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43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14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594000" y="460549"/>
            <a:ext cx="7886700" cy="84704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 smtClean="0"/>
              <a:t>Conclusion</a:t>
            </a:r>
            <a:endParaRPr lang="en-US" sz="4000" b="1" strike="sngStrike" dirty="0"/>
          </a:p>
        </p:txBody>
      </p:sp>
      <p:grpSp>
        <p:nvGrpSpPr>
          <p:cNvPr id="4" name="Groupe 3"/>
          <p:cNvGrpSpPr/>
          <p:nvPr/>
        </p:nvGrpSpPr>
        <p:grpSpPr>
          <a:xfrm>
            <a:off x="1133473" y="356416"/>
            <a:ext cx="6565174" cy="8710"/>
            <a:chOff x="549728" y="515982"/>
            <a:chExt cx="6565174" cy="8710"/>
          </a:xfrm>
        </p:grpSpPr>
        <p:cxnSp>
          <p:nvCxnSpPr>
            <p:cNvPr id="5" name="Connecteur droit 4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294105" y="2478795"/>
            <a:ext cx="848649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 smtClean="0"/>
              <a:t>Non local effects are of tremendous importance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 smtClean="0"/>
              <a:t>VCD can be used as a probe of polymorphism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2543059" y="4505899"/>
            <a:ext cx="37285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Thank you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4249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5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16</a:t>
            </a:fld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861328" y="525863"/>
            <a:ext cx="7347227" cy="7671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altLang="fr-FR" sz="3200" dirty="0" smtClean="0"/>
              <a:t>Co-</a:t>
            </a:r>
            <a:r>
              <a:rPr lang="fr-FR" altLang="fr-FR" sz="3200" dirty="0" err="1" smtClean="0"/>
              <a:t>crystals</a:t>
            </a:r>
            <a:r>
              <a:rPr lang="fr-FR" altLang="fr-FR" sz="3200" dirty="0" smtClean="0"/>
              <a:t> </a:t>
            </a:r>
            <a:r>
              <a:rPr lang="fr-FR" altLang="fr-FR" sz="3200" dirty="0" err="1" smtClean="0"/>
              <a:t>studies</a:t>
            </a:r>
            <a:endParaRPr lang="en-US" sz="32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1362073" y="421731"/>
            <a:ext cx="6565174" cy="8710"/>
            <a:chOff x="549728" y="515982"/>
            <a:chExt cx="6565174" cy="8710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 rot="3234129">
            <a:off x="84225" y="2480717"/>
            <a:ext cx="3427071" cy="3135076"/>
            <a:chOff x="532281" y="2168444"/>
            <a:chExt cx="4103671" cy="331249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281" y="2168444"/>
              <a:ext cx="4103671" cy="3312497"/>
            </a:xfrm>
            <a:prstGeom prst="rect">
              <a:avLst/>
            </a:prstGeom>
          </p:spPr>
        </p:pic>
        <p:cxnSp>
          <p:nvCxnSpPr>
            <p:cNvPr id="10" name="Connecteur droit 9"/>
            <p:cNvCxnSpPr/>
            <p:nvPr/>
          </p:nvCxnSpPr>
          <p:spPr>
            <a:xfrm>
              <a:off x="2724912" y="3535680"/>
              <a:ext cx="146304" cy="57912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1990344" y="4300728"/>
              <a:ext cx="146304" cy="57912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H="1" flipV="1">
              <a:off x="2384786" y="3941064"/>
              <a:ext cx="74950" cy="82296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0" y="3842657"/>
            <a:ext cx="861328" cy="397051"/>
            <a:chOff x="0" y="3842657"/>
            <a:chExt cx="861328" cy="397051"/>
          </a:xfrm>
        </p:grpSpPr>
        <p:cxnSp>
          <p:nvCxnSpPr>
            <p:cNvPr id="24" name="Connecteur droit avec flèche 23"/>
            <p:cNvCxnSpPr/>
            <p:nvPr/>
          </p:nvCxnSpPr>
          <p:spPr>
            <a:xfrm flipH="1" flipV="1">
              <a:off x="44899" y="4239707"/>
              <a:ext cx="816429" cy="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0" y="3842657"/>
              <a:ext cx="370114" cy="359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140351" y="5831851"/>
            <a:ext cx="40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Space group P2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: </a:t>
            </a:r>
            <a:r>
              <a:rPr lang="en-GB" sz="2400" dirty="0" smtClean="0">
                <a:solidFill>
                  <a:srgbClr val="FF0000"/>
                </a:solidFill>
              </a:rPr>
              <a:t>Screw axis 2</a:t>
            </a:r>
            <a:r>
              <a:rPr lang="en-GB" sz="2400" baseline="-25000" dirty="0" smtClean="0">
                <a:solidFill>
                  <a:srgbClr val="FF0000"/>
                </a:solidFill>
              </a:rPr>
              <a:t>1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033189" y="1775661"/>
            <a:ext cx="139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Naproxen</a:t>
            </a:r>
            <a:endParaRPr lang="en-GB" sz="2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6137913" y="1752733"/>
            <a:ext cx="910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Prolin</a:t>
            </a:r>
            <a:endParaRPr lang="en-GB" sz="240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4435221" y="2191136"/>
            <a:ext cx="4029075" cy="3324225"/>
            <a:chOff x="4435221" y="2191136"/>
            <a:chExt cx="4029075" cy="3324225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5221" y="2191136"/>
              <a:ext cx="4029075" cy="3324225"/>
            </a:xfrm>
            <a:prstGeom prst="rect">
              <a:avLst/>
            </a:prstGeom>
          </p:spPr>
        </p:pic>
        <p:cxnSp>
          <p:nvCxnSpPr>
            <p:cNvPr id="39" name="Connecteur droit 38"/>
            <p:cNvCxnSpPr/>
            <p:nvPr/>
          </p:nvCxnSpPr>
          <p:spPr>
            <a:xfrm flipH="1" flipV="1">
              <a:off x="5738351" y="3553298"/>
              <a:ext cx="18407" cy="281662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 flipV="1">
              <a:off x="6695387" y="3943038"/>
              <a:ext cx="18407" cy="281662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H="1" flipV="1">
              <a:off x="7710672" y="4240137"/>
              <a:ext cx="18407" cy="281662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6074854" y="3570375"/>
              <a:ext cx="374904" cy="123754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7075647" y="3864715"/>
              <a:ext cx="374904" cy="123754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5569306" y="4380968"/>
              <a:ext cx="374904" cy="123754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6539951" y="4684399"/>
              <a:ext cx="374904" cy="123754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/>
        </p:nvSpPr>
        <p:spPr>
          <a:xfrm>
            <a:off x="4179727" y="5347364"/>
            <a:ext cx="4837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Space group </a:t>
            </a:r>
            <a:r>
              <a:rPr lang="en-GB" sz="2400" dirty="0" smtClean="0"/>
              <a:t>P2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2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2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: </a:t>
            </a:r>
            <a:r>
              <a:rPr lang="en-GB" sz="2400" dirty="0" smtClean="0">
                <a:solidFill>
                  <a:srgbClr val="FF0000"/>
                </a:solidFill>
              </a:rPr>
              <a:t>3 screw axes 2</a:t>
            </a:r>
            <a:r>
              <a:rPr lang="en-GB" sz="2400" baseline="-25000" dirty="0" smtClean="0">
                <a:solidFill>
                  <a:srgbClr val="FF0000"/>
                </a:solidFill>
              </a:rPr>
              <a:t>1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2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n-lt"/>
              </a:rPr>
              <a:t>Chirality</a:t>
            </a:r>
            <a:endParaRPr lang="en-US" dirty="0">
              <a:latin typeface="+mn-lt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289413" y="542108"/>
            <a:ext cx="6565174" cy="8710"/>
            <a:chOff x="549728" y="515982"/>
            <a:chExt cx="6565174" cy="8710"/>
          </a:xfrm>
        </p:grpSpPr>
        <p:cxnSp>
          <p:nvCxnSpPr>
            <p:cNvPr id="7" name="Connecteur droit 6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" name="Picture 16" descr="https://upload.wikimedia.org/wikipedia/commons/8/81/ADN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0" y="2813493"/>
            <a:ext cx="1724025" cy="2981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985167" y="6015583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2800" dirty="0" smtClean="0"/>
              <a:t>DNA</a:t>
            </a:r>
            <a:endParaRPr lang="en-US" sz="2800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10" y="2631320"/>
            <a:ext cx="2356831" cy="15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28371" y="1859386"/>
            <a:ext cx="8138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2600" dirty="0" smtClean="0"/>
              <a:t>A chiral object cannot be superimposed to its mirror image</a:t>
            </a:r>
            <a:endParaRPr lang="en-US" sz="2600" dirty="0"/>
          </a:p>
        </p:txBody>
      </p:sp>
      <p:sp>
        <p:nvSpPr>
          <p:cNvPr id="14" name="Espace réservé du numéro de diapositive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6ED3F8-A7FB-499A-A112-472095B79507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6" name="Picture 18" descr="The image “http://web99.arc.nasa.gov/~astrochm/chirality.jpg” cannot be displayed, because it contains errors.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37" y="4876331"/>
            <a:ext cx="2406541" cy="14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294907" y="6271092"/>
            <a:ext cx="291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2800" dirty="0" err="1" smtClean="0"/>
              <a:t>Stereogenic</a:t>
            </a:r>
            <a:r>
              <a:rPr lang="en-US" sz="2800" dirty="0" smtClean="0"/>
              <a:t> </a:t>
            </a:r>
            <a:r>
              <a:rPr lang="en-US" sz="2800" dirty="0" err="1" smtClean="0"/>
              <a:t>centre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57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72024"/>
              </p:ext>
            </p:extLst>
          </p:nvPr>
        </p:nvGraphicFramePr>
        <p:xfrm>
          <a:off x="7134598" y="5152395"/>
          <a:ext cx="1969565" cy="137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15" name="Graph" r:id="rId4" imgW="4154760" imgH="2901600" progId="Origin50.Graph">
                  <p:embed/>
                </p:oleObj>
              </mc:Choice>
              <mc:Fallback>
                <p:oleObj name="Graph" r:id="rId4" imgW="4154760" imgH="2901600" progId="Origin50.Graph">
                  <p:embed/>
                  <p:pic>
                    <p:nvPicPr>
                      <p:cNvPr id="22" name="Obje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4598" y="5152395"/>
                        <a:ext cx="1969565" cy="137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457950" y="6152937"/>
            <a:ext cx="2057400" cy="365125"/>
          </a:xfrm>
        </p:spPr>
        <p:txBody>
          <a:bodyPr/>
          <a:lstStyle/>
          <a:p>
            <a:fld id="{166ED3F8-A7FB-499A-A112-472095B79507}" type="slidenum">
              <a:rPr lang="fr-FR" smtClean="0"/>
              <a:t>3</a:t>
            </a:fld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3901887" y="1786222"/>
            <a:ext cx="3644448" cy="4179648"/>
            <a:chOff x="3745337" y="2332819"/>
            <a:chExt cx="3726656" cy="4179648"/>
          </a:xfrm>
        </p:grpSpPr>
        <p:sp>
          <p:nvSpPr>
            <p:cNvPr id="9" name="Forme libre 8"/>
            <p:cNvSpPr/>
            <p:nvPr/>
          </p:nvSpPr>
          <p:spPr>
            <a:xfrm>
              <a:off x="3745337" y="2332819"/>
              <a:ext cx="3726656" cy="1580440"/>
            </a:xfrm>
            <a:custGeom>
              <a:avLst/>
              <a:gdLst>
                <a:gd name="connsiteX0" fmla="*/ 0 w 3657600"/>
                <a:gd name="connsiteY0" fmla="*/ 243357 h 1946857"/>
                <a:gd name="connsiteX1" fmla="*/ 2684172 w 3657600"/>
                <a:gd name="connsiteY1" fmla="*/ 243357 h 1946857"/>
                <a:gd name="connsiteX2" fmla="*/ 2684172 w 3657600"/>
                <a:gd name="connsiteY2" fmla="*/ 0 h 1946857"/>
                <a:gd name="connsiteX3" fmla="*/ 3657600 w 3657600"/>
                <a:gd name="connsiteY3" fmla="*/ 973429 h 1946857"/>
                <a:gd name="connsiteX4" fmla="*/ 2684172 w 3657600"/>
                <a:gd name="connsiteY4" fmla="*/ 1946857 h 1946857"/>
                <a:gd name="connsiteX5" fmla="*/ 2684172 w 3657600"/>
                <a:gd name="connsiteY5" fmla="*/ 1703500 h 1946857"/>
                <a:gd name="connsiteX6" fmla="*/ 0 w 3657600"/>
                <a:gd name="connsiteY6" fmla="*/ 1703500 h 1946857"/>
                <a:gd name="connsiteX7" fmla="*/ 0 w 3657600"/>
                <a:gd name="connsiteY7" fmla="*/ 243357 h 194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946857">
                  <a:moveTo>
                    <a:pt x="0" y="243357"/>
                  </a:moveTo>
                  <a:lnTo>
                    <a:pt x="2684172" y="243357"/>
                  </a:lnTo>
                  <a:lnTo>
                    <a:pt x="2684172" y="0"/>
                  </a:lnTo>
                  <a:lnTo>
                    <a:pt x="3657600" y="973429"/>
                  </a:lnTo>
                  <a:lnTo>
                    <a:pt x="2684172" y="1946857"/>
                  </a:lnTo>
                  <a:lnTo>
                    <a:pt x="2684172" y="1703500"/>
                  </a:lnTo>
                  <a:lnTo>
                    <a:pt x="0" y="1703500"/>
                  </a:lnTo>
                  <a:lnTo>
                    <a:pt x="0" y="24335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257327" rIns="744041" bIns="257327" numCol="1" spcCol="1270" anchor="ctr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2200" b="1" dirty="0" err="1" smtClean="0">
                  <a:solidFill>
                    <a:schemeClr val="bg1">
                      <a:lumMod val="50000"/>
                    </a:schemeClr>
                  </a:solidFill>
                </a:rPr>
                <a:t>Spectroscopic</a:t>
              </a:r>
              <a:r>
                <a:rPr lang="fr-FR" sz="22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2200" b="1" dirty="0" err="1" smtClean="0">
                  <a:solidFill>
                    <a:schemeClr val="bg1">
                      <a:lumMod val="50000"/>
                    </a:schemeClr>
                  </a:solidFill>
                </a:rPr>
                <a:t>studies</a:t>
              </a:r>
              <a:r>
                <a:rPr lang="fr-FR" sz="2200" b="1" dirty="0" smtClean="0">
                  <a:solidFill>
                    <a:schemeClr val="bg1">
                      <a:lumMod val="50000"/>
                    </a:schemeClr>
                  </a:solidFill>
                </a:rPr>
                <a:t> of complexes of chiral </a:t>
              </a:r>
              <a:r>
                <a:rPr lang="fr-FR" sz="2200" b="1" dirty="0" err="1" smtClean="0">
                  <a:solidFill>
                    <a:schemeClr val="bg1">
                      <a:lumMod val="50000"/>
                    </a:schemeClr>
                  </a:solidFill>
                </a:rPr>
                <a:t>molecules</a:t>
              </a:r>
              <a:r>
                <a:rPr lang="fr-FR" sz="2200" b="1" dirty="0" smtClean="0">
                  <a:solidFill>
                    <a:schemeClr val="bg1">
                      <a:lumMod val="50000"/>
                    </a:schemeClr>
                  </a:solidFill>
                </a:rPr>
                <a:t>/ </a:t>
              </a:r>
              <a:r>
                <a:rPr lang="fr-FR" sz="2200" b="1" dirty="0" err="1" smtClean="0">
                  <a:solidFill>
                    <a:schemeClr val="bg1">
                      <a:lumMod val="50000"/>
                    </a:schemeClr>
                  </a:solidFill>
                </a:rPr>
                <a:t>gas</a:t>
              </a:r>
              <a:r>
                <a:rPr lang="fr-FR" sz="2200" b="1" dirty="0">
                  <a:solidFill>
                    <a:schemeClr val="bg1">
                      <a:lumMod val="50000"/>
                    </a:schemeClr>
                  </a:solidFill>
                </a:rPr>
                <a:t> phase</a:t>
              </a: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3803616" y="4565610"/>
              <a:ext cx="3657599" cy="1946857"/>
            </a:xfrm>
            <a:custGeom>
              <a:avLst/>
              <a:gdLst>
                <a:gd name="connsiteX0" fmla="*/ 0 w 3657600"/>
                <a:gd name="connsiteY0" fmla="*/ 243357 h 1946857"/>
                <a:gd name="connsiteX1" fmla="*/ 2684172 w 3657600"/>
                <a:gd name="connsiteY1" fmla="*/ 243357 h 1946857"/>
                <a:gd name="connsiteX2" fmla="*/ 2684172 w 3657600"/>
                <a:gd name="connsiteY2" fmla="*/ 0 h 1946857"/>
                <a:gd name="connsiteX3" fmla="*/ 3657600 w 3657600"/>
                <a:gd name="connsiteY3" fmla="*/ 973429 h 1946857"/>
                <a:gd name="connsiteX4" fmla="*/ 2684172 w 3657600"/>
                <a:gd name="connsiteY4" fmla="*/ 1946857 h 1946857"/>
                <a:gd name="connsiteX5" fmla="*/ 2684172 w 3657600"/>
                <a:gd name="connsiteY5" fmla="*/ 1703500 h 1946857"/>
                <a:gd name="connsiteX6" fmla="*/ 0 w 3657600"/>
                <a:gd name="connsiteY6" fmla="*/ 1703500 h 1946857"/>
                <a:gd name="connsiteX7" fmla="*/ 0 w 3657600"/>
                <a:gd name="connsiteY7" fmla="*/ 243357 h 194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946857">
                  <a:moveTo>
                    <a:pt x="0" y="243357"/>
                  </a:moveTo>
                  <a:lnTo>
                    <a:pt x="2684172" y="243357"/>
                  </a:lnTo>
                  <a:lnTo>
                    <a:pt x="2684172" y="0"/>
                  </a:lnTo>
                  <a:lnTo>
                    <a:pt x="3657600" y="973429"/>
                  </a:lnTo>
                  <a:lnTo>
                    <a:pt x="2684172" y="1946857"/>
                  </a:lnTo>
                  <a:lnTo>
                    <a:pt x="2684172" y="1703500"/>
                  </a:lnTo>
                  <a:lnTo>
                    <a:pt x="0" y="1703500"/>
                  </a:lnTo>
                  <a:lnTo>
                    <a:pt x="0" y="24335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257327" rIns="744041" bIns="257327" numCol="1" spcCol="1270" anchor="ctr" anchorCtr="0">
              <a:noAutofit/>
            </a:bodyPr>
            <a:lstStyle/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2200" b="1" dirty="0" err="1" smtClean="0">
                  <a:solidFill>
                    <a:schemeClr val="bg1">
                      <a:lumMod val="50000"/>
                    </a:schemeClr>
                  </a:solidFill>
                </a:rPr>
                <a:t>Photoelectron</a:t>
              </a:r>
              <a:r>
                <a:rPr lang="fr-FR" sz="22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2200" b="1" dirty="0" err="1" smtClean="0">
                  <a:solidFill>
                    <a:schemeClr val="bg1">
                      <a:lumMod val="50000"/>
                    </a:schemeClr>
                  </a:solidFill>
                </a:rPr>
                <a:t>circular</a:t>
              </a:r>
              <a:r>
                <a:rPr lang="fr-FR" sz="22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2200" b="1" dirty="0" err="1" smtClean="0">
                  <a:solidFill>
                    <a:schemeClr val="bg1">
                      <a:lumMod val="50000"/>
                    </a:schemeClr>
                  </a:solidFill>
                </a:rPr>
                <a:t>dichroism</a:t>
              </a:r>
              <a:r>
                <a:rPr lang="fr-FR" sz="22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marL="22860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fr-FR" sz="2200" b="1" kern="1200" dirty="0" err="1" smtClean="0">
                  <a:solidFill>
                    <a:schemeClr val="tx1"/>
                  </a:solidFill>
                </a:rPr>
                <a:t>Vibrational</a:t>
              </a:r>
              <a:r>
                <a:rPr lang="fr-FR" sz="22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fr-FR" sz="2200" b="1" kern="1200" dirty="0" err="1" smtClean="0">
                  <a:solidFill>
                    <a:schemeClr val="tx1"/>
                  </a:solidFill>
                </a:rPr>
                <a:t>Circular</a:t>
              </a:r>
              <a:r>
                <a:rPr lang="fr-FR" sz="22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fr-FR" sz="2200" b="1" kern="1200" dirty="0" err="1" smtClean="0">
                  <a:solidFill>
                    <a:schemeClr val="tx1"/>
                  </a:solidFill>
                </a:rPr>
                <a:t>Dichroism</a:t>
              </a:r>
              <a:r>
                <a:rPr lang="fr-FR" sz="2200" b="1" kern="1200" dirty="0" smtClean="0">
                  <a:solidFill>
                    <a:schemeClr val="tx1"/>
                  </a:solidFill>
                </a:rPr>
                <a:t> (VCD)</a:t>
              </a:r>
              <a:endParaRPr lang="fr-FR" sz="2200" kern="1200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222" y="4174732"/>
            <a:ext cx="1477941" cy="144642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427" y="1920443"/>
            <a:ext cx="1477736" cy="1009839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2" name="ZoneTexte 11"/>
          <p:cNvSpPr txBox="1"/>
          <p:nvPr/>
        </p:nvSpPr>
        <p:spPr>
          <a:xfrm>
            <a:off x="18141" y="1249297"/>
            <a:ext cx="2836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Chemical probe</a:t>
            </a:r>
            <a:endParaRPr lang="en-GB" sz="32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0" y="3674753"/>
            <a:ext cx="6717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Physical probe : circular polarised light</a:t>
            </a:r>
            <a:endParaRPr lang="en-GB" sz="3200" b="1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543" y="4551995"/>
            <a:ext cx="1669208" cy="160890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2" y="1846220"/>
            <a:ext cx="3523115" cy="1730471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1133472" y="460548"/>
            <a:ext cx="7347227" cy="85389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>
                <a:latin typeface="+mn-lt"/>
              </a:rPr>
              <a:t>To distinguish between enantiomers?</a:t>
            </a:r>
            <a:endParaRPr lang="en-US" sz="3200" dirty="0">
              <a:latin typeface="+mn-lt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133473" y="356416"/>
            <a:ext cx="6565174" cy="8710"/>
            <a:chOff x="549728" y="515982"/>
            <a:chExt cx="6565174" cy="8710"/>
          </a:xfrm>
        </p:grpSpPr>
        <p:cxnSp>
          <p:nvCxnSpPr>
            <p:cNvPr id="20" name="Connecteur droit 19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25" name="Picture 4" descr="Image associé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" y="145173"/>
            <a:ext cx="916676" cy="91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415" y="233306"/>
            <a:ext cx="638748" cy="97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8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26"/>
          <p:cNvSpPr txBox="1">
            <a:spLocks noChangeArrowheads="1"/>
          </p:cNvSpPr>
          <p:nvPr/>
        </p:nvSpPr>
        <p:spPr bwMode="auto">
          <a:xfrm>
            <a:off x="639408" y="1804744"/>
            <a:ext cx="22101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fr-FR" sz="2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Circularly</a:t>
            </a:r>
            <a:r>
              <a:rPr lang="de-DE" altLang="fr-FR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fr-FR" sz="24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polarised</a:t>
            </a:r>
            <a:r>
              <a:rPr lang="de-DE" altLang="fr-FR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light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fr-FR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CPL</a:t>
            </a:r>
            <a:endParaRPr lang="de-DE" altLang="fr-FR" sz="2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169" y="1748604"/>
            <a:ext cx="2333376" cy="145836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39408" y="4752133"/>
            <a:ext cx="5674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For chiral </a:t>
            </a:r>
            <a:r>
              <a:rPr lang="fr-FR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molecules</a:t>
            </a:r>
            <a:r>
              <a:rPr lang="fr-F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endParaRPr lang="fr-FR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Determination</a:t>
            </a:r>
            <a:r>
              <a:rPr lang="fr-F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FR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absolute</a:t>
            </a:r>
            <a:r>
              <a:rPr lang="fr-F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configurations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1133472" y="460548"/>
            <a:ext cx="7347227" cy="7671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altLang="fr-FR" sz="3200" dirty="0" err="1" smtClean="0">
                <a:latin typeface="+mn-lt"/>
              </a:rPr>
              <a:t>Vibrational</a:t>
            </a:r>
            <a:r>
              <a:rPr lang="fr-FR" altLang="fr-FR" sz="3200" dirty="0" smtClean="0">
                <a:latin typeface="+mn-lt"/>
              </a:rPr>
              <a:t> </a:t>
            </a:r>
            <a:r>
              <a:rPr lang="fr-FR" altLang="fr-FR" sz="3200" dirty="0" err="1" smtClean="0">
                <a:latin typeface="+mn-lt"/>
              </a:rPr>
              <a:t>Circular</a:t>
            </a:r>
            <a:r>
              <a:rPr lang="fr-FR" altLang="fr-FR" sz="3200" dirty="0" smtClean="0">
                <a:latin typeface="+mn-lt"/>
              </a:rPr>
              <a:t> </a:t>
            </a:r>
            <a:r>
              <a:rPr lang="fr-FR" altLang="fr-FR" sz="3200" dirty="0" err="1" smtClean="0">
                <a:latin typeface="+mn-lt"/>
              </a:rPr>
              <a:t>Dichroism</a:t>
            </a:r>
            <a:r>
              <a:rPr lang="fr-FR" altLang="fr-FR" sz="3200" dirty="0" smtClean="0">
                <a:latin typeface="+mn-lt"/>
              </a:rPr>
              <a:t>(VCD</a:t>
            </a:r>
            <a:r>
              <a:rPr lang="fr-FR" altLang="fr-FR" sz="3200" dirty="0">
                <a:latin typeface="+mn-lt"/>
              </a:rPr>
              <a:t>)</a:t>
            </a:r>
            <a:endParaRPr lang="en-US" sz="3200" b="1" dirty="0">
              <a:latin typeface="+mn-lt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133473" y="356416"/>
            <a:ext cx="6565174" cy="8710"/>
            <a:chOff x="549728" y="515982"/>
            <a:chExt cx="6565174" cy="8710"/>
          </a:xfrm>
        </p:grpSpPr>
        <p:cxnSp>
          <p:nvCxnSpPr>
            <p:cNvPr id="15" name="Connecteur droit 14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228337" y="3540131"/>
            <a:ext cx="8556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2800" dirty="0">
                <a:solidFill>
                  <a:srgbClr val="000000"/>
                </a:solidFill>
                <a:cs typeface="Calibri" panose="020F0502020204030204" pitchFamily="34" charset="0"/>
              </a:rPr>
              <a:t>VCD = </a:t>
            </a:r>
            <a:r>
              <a:rPr lang="en-US" altLang="fr-FR" sz="2800" dirty="0" smtClean="0">
                <a:solidFill>
                  <a:srgbClr val="000000"/>
                </a:solidFill>
                <a:cs typeface="Calibri" panose="020F0502020204030204" pitchFamily="34" charset="0"/>
              </a:rPr>
              <a:t>tiny difference in absorption between right and left CPL by a chiral molecule (&lt; </a:t>
            </a:r>
            <a:r>
              <a:rPr lang="en-US" altLang="fr-FR" sz="2800" dirty="0">
                <a:solidFill>
                  <a:srgbClr val="000000"/>
                </a:solidFill>
                <a:cs typeface="Calibri" panose="020F0502020204030204" pitchFamily="34" charset="0"/>
              </a:rPr>
              <a:t>10</a:t>
            </a:r>
            <a:r>
              <a:rPr lang="en-US" altLang="fr-FR" sz="2800" baseline="30000" dirty="0">
                <a:solidFill>
                  <a:srgbClr val="000000"/>
                </a:solidFill>
                <a:cs typeface="Calibri" panose="020F0502020204030204" pitchFamily="34" charset="0"/>
              </a:rPr>
              <a:t>-4</a:t>
            </a:r>
            <a:r>
              <a:rPr lang="en-US" altLang="fr-FR" sz="2800" dirty="0">
                <a:solidFill>
                  <a:srgbClr val="000000"/>
                </a:solidFill>
                <a:cs typeface="Calibri" panose="020F0502020204030204" pitchFamily="34" charset="0"/>
              </a:rPr>
              <a:t> absorption</a:t>
            </a:r>
            <a:r>
              <a:rPr lang="en-US" altLang="fr-FR" sz="2800" dirty="0" smtClean="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  <a:endParaRPr lang="en-US" altLang="fr-FR" sz="2800" dirty="0">
              <a:solidFill>
                <a:srgbClr val="000000"/>
              </a:solidFill>
              <a:cs typeface="Calibri" panose="020F0502020204030204" pitchFamily="34" charset="0"/>
              <a:sym typeface="Symbol" pitchFamily="18" charset="2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611" y="1673332"/>
            <a:ext cx="1669208" cy="16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97FC-CFFE-4744-94CB-DFDD07D8E1BB}" type="slidenum">
              <a:rPr lang="fr-FR" smtClean="0"/>
              <a:t>5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444012" y="1700808"/>
            <a:ext cx="8243090" cy="2874284"/>
            <a:chOff x="624013" y="1260821"/>
            <a:chExt cx="8243090" cy="287428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13" y="1700808"/>
              <a:ext cx="7200000" cy="16843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Ellipse 4"/>
            <p:cNvSpPr/>
            <p:nvPr/>
          </p:nvSpPr>
          <p:spPr>
            <a:xfrm>
              <a:off x="850923" y="278092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88109" y="2691342"/>
              <a:ext cx="1728192" cy="370926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" name="Connecteur droit avec flèche 6"/>
            <p:cNvCxnSpPr>
              <a:stCxn id="5" idx="6"/>
            </p:cNvCxnSpPr>
            <p:nvPr/>
          </p:nvCxnSpPr>
          <p:spPr>
            <a:xfrm>
              <a:off x="1066947" y="2888940"/>
              <a:ext cx="381812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3227187" y="2888940"/>
              <a:ext cx="925218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195949" y="2691342"/>
              <a:ext cx="198462" cy="370926"/>
            </a:xfrm>
            <a:prstGeom prst="rect">
              <a:avLst/>
            </a:prstGeom>
            <a:solidFill>
              <a:srgbClr val="0070C0"/>
            </a:solidFill>
            <a:ln cmpd="sng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4427069" y="2888940"/>
              <a:ext cx="925218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>
              <a:off x="5352287" y="2876805"/>
              <a:ext cx="1224977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6577264" y="2542960"/>
              <a:ext cx="0" cy="598008"/>
            </a:xfrm>
            <a:prstGeom prst="line">
              <a:avLst/>
            </a:prstGeom>
            <a:ln w="635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3659235" y="2503782"/>
              <a:ext cx="45719" cy="73140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42601" y="2574978"/>
              <a:ext cx="52260" cy="59738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cmpd="sng"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95515" y="2488266"/>
              <a:ext cx="76515" cy="795113"/>
            </a:xfrm>
            <a:prstGeom prst="rect">
              <a:avLst/>
            </a:prstGeom>
            <a:solidFill>
              <a:schemeClr val="tx1"/>
            </a:solidFill>
            <a:ln cmpd="sng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61445" y="2482010"/>
              <a:ext cx="198462" cy="795113"/>
            </a:xfrm>
            <a:prstGeom prst="rect">
              <a:avLst/>
            </a:prstGeom>
            <a:solidFill>
              <a:srgbClr val="C00000"/>
            </a:solidFill>
            <a:ln cmpd="sng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6550441" y="2542960"/>
              <a:ext cx="1130356" cy="1747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6546247" y="3130082"/>
              <a:ext cx="1134550" cy="421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 rot="5400000">
              <a:off x="665569" y="3533992"/>
              <a:ext cx="6355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cs typeface="Times New Roman" panose="02020603050405020304" pitchFamily="18" charset="0"/>
                </a:rPr>
                <a:t>S</a:t>
              </a:r>
              <a:r>
                <a:rPr lang="en-US" sz="1200" b="1" dirty="0" smtClean="0">
                  <a:cs typeface="Times New Roman" panose="02020603050405020304" pitchFamily="18" charset="0"/>
                </a:rPr>
                <a:t>ource</a:t>
              </a:r>
              <a:endParaRPr lang="en-GB" sz="1200" b="1" dirty="0">
                <a:cs typeface="Times New Roman" panose="02020603050405020304" pitchFamily="18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583438" y="2742819"/>
              <a:ext cx="15381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cs typeface="Times New Roman" panose="02020603050405020304" pitchFamily="18" charset="0"/>
                </a:rPr>
                <a:t>FT-IR </a:t>
              </a:r>
              <a:r>
                <a:rPr lang="en-US" sz="1200" b="1" dirty="0">
                  <a:cs typeface="Times New Roman" panose="02020603050405020304" pitchFamily="18" charset="0"/>
                </a:rPr>
                <a:t>Spectrometer</a:t>
              </a:r>
              <a:endParaRPr lang="en-GB" sz="1200" b="1" dirty="0">
                <a:cs typeface="Times New Roman" panose="02020603050405020304" pitchFamily="18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 rot="5400000">
              <a:off x="3401850" y="3578407"/>
              <a:ext cx="5146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cs typeface="Times New Roman" panose="02020603050405020304" pitchFamily="18" charset="0"/>
                </a:rPr>
                <a:t>Filter</a:t>
              </a:r>
              <a:endParaRPr lang="en-GB" sz="1200" b="1" dirty="0">
                <a:cs typeface="Times New Roman" panose="02020603050405020304" pitchFamily="18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 rot="5400000">
              <a:off x="3523092" y="3594816"/>
              <a:ext cx="7435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cs typeface="Times New Roman" panose="02020603050405020304" pitchFamily="18" charset="0"/>
                </a:rPr>
                <a:t>Polarizer</a:t>
              </a:r>
              <a:endParaRPr lang="en-GB" sz="1200" b="1" dirty="0">
                <a:cs typeface="Times New Roman" panose="02020603050405020304" pitchFamily="18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043471" y="3582206"/>
              <a:ext cx="4764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cs typeface="Times New Roman" panose="02020603050405020304" pitchFamily="18" charset="0"/>
                </a:rPr>
                <a:t>PEM</a:t>
              </a:r>
              <a:endParaRPr lang="en-GB" sz="1200" b="1" dirty="0">
                <a:cs typeface="Times New Roman" panose="02020603050405020304" pitchFamily="18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 rot="5400000">
              <a:off x="4708669" y="3579772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cs typeface="Times New Roman" panose="02020603050405020304" pitchFamily="18" charset="0"/>
                </a:rPr>
                <a:t>Sample</a:t>
              </a:r>
              <a:endParaRPr lang="en-GB" sz="1200" b="1" dirty="0">
                <a:cs typeface="Times New Roman" panose="02020603050405020304" pitchFamily="18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 rot="5400000">
              <a:off x="5078656" y="3590658"/>
              <a:ext cx="750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cs typeface="Times New Roman" panose="02020603050405020304" pitchFamily="18" charset="0"/>
                </a:rPr>
                <a:t>Detector</a:t>
              </a:r>
              <a:endParaRPr lang="en-GB" sz="1200" b="1" dirty="0">
                <a:cs typeface="Times New Roman" panose="02020603050405020304" pitchFamily="18" charset="0"/>
              </a:endParaRPr>
            </a:p>
          </p:txBody>
        </p:sp>
        <p:sp>
          <p:nvSpPr>
            <p:cNvPr id="26" name="Flèche courbée vers le haut 25"/>
            <p:cNvSpPr/>
            <p:nvPr/>
          </p:nvSpPr>
          <p:spPr>
            <a:xfrm>
              <a:off x="4473095" y="2894921"/>
              <a:ext cx="187053" cy="162471"/>
            </a:xfrm>
            <a:prstGeom prst="curved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lèche courbée vers le haut 26"/>
            <p:cNvSpPr/>
            <p:nvPr/>
          </p:nvSpPr>
          <p:spPr>
            <a:xfrm rot="10800000">
              <a:off x="4462209" y="2701546"/>
              <a:ext cx="187053" cy="162471"/>
            </a:xfrm>
            <a:prstGeom prst="curved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lèche courbée vers le bas 27"/>
            <p:cNvSpPr/>
            <p:nvPr/>
          </p:nvSpPr>
          <p:spPr>
            <a:xfrm>
              <a:off x="4703694" y="2701546"/>
              <a:ext cx="187054" cy="162472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lèche courbée vers le bas 28"/>
            <p:cNvSpPr/>
            <p:nvPr/>
          </p:nvSpPr>
          <p:spPr>
            <a:xfrm rot="10800000">
              <a:off x="4695810" y="2906487"/>
              <a:ext cx="187054" cy="162472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70922" y="1307766"/>
              <a:ext cx="2696047" cy="2827339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883930" y="2404460"/>
              <a:ext cx="7761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cs typeface="Times New Roman" panose="02020603050405020304" pitchFamily="18" charset="0"/>
                </a:rPr>
                <a:t>IR</a:t>
              </a:r>
              <a:r>
                <a:rPr lang="en-GB" sz="1200" b="1" dirty="0" smtClean="0">
                  <a:cs typeface="Times New Roman" panose="02020603050405020304" pitchFamily="18" charset="0"/>
                </a:rPr>
                <a:t>- Signal</a:t>
              </a:r>
              <a:endParaRPr lang="en-US" sz="1200" b="1" dirty="0" smtClean="0">
                <a:cs typeface="Times New Roman" panose="02020603050405020304" pitchFamily="18" charset="0"/>
              </a:endParaRPr>
            </a:p>
          </p:txBody>
        </p:sp>
        <p:sp>
          <p:nvSpPr>
            <p:cNvPr id="32" name="ZoneTexte 45"/>
            <p:cNvSpPr txBox="1"/>
            <p:nvPr/>
          </p:nvSpPr>
          <p:spPr>
            <a:xfrm>
              <a:off x="7863363" y="3002468"/>
              <a:ext cx="9163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>
                  <a:cs typeface="Times New Roman" panose="02020603050405020304" pitchFamily="18" charset="0"/>
                </a:rPr>
                <a:t>VCD- Signal</a:t>
              </a:r>
              <a:endParaRPr lang="en-GB" sz="1200" b="1" dirty="0">
                <a:cs typeface="Times New Roman" panose="02020603050405020304" pitchFamily="18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224013" y="1307766"/>
              <a:ext cx="651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cs typeface="Times New Roman" panose="02020603050405020304" pitchFamily="18" charset="0"/>
                </a:rPr>
                <a:t>PMA50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766848" y="1260821"/>
              <a:ext cx="21002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cs typeface="Times New Roman" panose="02020603050405020304" pitchFamily="18" charset="0"/>
                </a:rPr>
                <a:t>PEM:</a:t>
              </a:r>
              <a:r>
                <a:rPr lang="en-US" sz="1200" dirty="0" smtClean="0">
                  <a:cs typeface="Times New Roman" panose="02020603050405020304" pitchFamily="18" charset="0"/>
                </a:rPr>
                <a:t> Photo-elastic </a:t>
              </a:r>
              <a:r>
                <a:rPr lang="en-US" sz="1200" dirty="0">
                  <a:cs typeface="Times New Roman" panose="02020603050405020304" pitchFamily="18" charset="0"/>
                </a:rPr>
                <a:t>Modulator</a:t>
              </a:r>
              <a:endParaRPr lang="en-US" sz="1200" b="1" dirty="0" smtClean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14585" y="4775350"/>
            <a:ext cx="8254180" cy="1851216"/>
            <a:chOff x="557742" y="2829562"/>
            <a:chExt cx="6750562" cy="1851216"/>
          </a:xfrm>
        </p:grpSpPr>
        <p:grpSp>
          <p:nvGrpSpPr>
            <p:cNvPr id="36" name="Groupe 35"/>
            <p:cNvGrpSpPr/>
            <p:nvPr/>
          </p:nvGrpSpPr>
          <p:grpSpPr>
            <a:xfrm>
              <a:off x="557742" y="2829562"/>
              <a:ext cx="6750562" cy="1851216"/>
              <a:chOff x="557742" y="1605426"/>
              <a:chExt cx="6750562" cy="1851216"/>
            </a:xfrm>
          </p:grpSpPr>
          <p:sp>
            <p:nvSpPr>
              <p:cNvPr id="38" name="13 CuadroTexto"/>
              <p:cNvSpPr txBox="1"/>
              <p:nvPr/>
            </p:nvSpPr>
            <p:spPr>
              <a:xfrm>
                <a:off x="4177015" y="1807774"/>
                <a:ext cx="990183" cy="402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b="1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Pellet</a:t>
                </a:r>
              </a:p>
            </p:txBody>
          </p:sp>
          <p:grpSp>
            <p:nvGrpSpPr>
              <p:cNvPr id="39" name="Groupe 38"/>
              <p:cNvGrpSpPr/>
              <p:nvPr/>
            </p:nvGrpSpPr>
            <p:grpSpPr>
              <a:xfrm>
                <a:off x="557742" y="1605426"/>
                <a:ext cx="6750562" cy="1851216"/>
                <a:chOff x="557742" y="869608"/>
                <a:chExt cx="6750562" cy="1851216"/>
              </a:xfrm>
            </p:grpSpPr>
            <p:grpSp>
              <p:nvGrpSpPr>
                <p:cNvPr id="40" name="Groupe 39"/>
                <p:cNvGrpSpPr/>
                <p:nvPr/>
              </p:nvGrpSpPr>
              <p:grpSpPr>
                <a:xfrm>
                  <a:off x="557742" y="869608"/>
                  <a:ext cx="6750562" cy="1851216"/>
                  <a:chOff x="589807" y="4952466"/>
                  <a:chExt cx="6750562" cy="1851216"/>
                </a:xfrm>
              </p:grpSpPr>
              <p:sp>
                <p:nvSpPr>
                  <p:cNvPr id="46" name="13 CuadroTexto"/>
                  <p:cNvSpPr txBox="1"/>
                  <p:nvPr/>
                </p:nvSpPr>
                <p:spPr>
                  <a:xfrm>
                    <a:off x="608215" y="6378950"/>
                    <a:ext cx="1403183" cy="424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b="1" dirty="0" err="1" smtClean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KBr</a:t>
                    </a:r>
                    <a:r>
                      <a:rPr lang="en-US" b="1" dirty="0" smtClean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 Pellet</a:t>
                    </a:r>
                  </a:p>
                </p:txBody>
              </p:sp>
              <p:sp>
                <p:nvSpPr>
                  <p:cNvPr id="47" name="13 CuadroTexto"/>
                  <p:cNvSpPr txBox="1"/>
                  <p:nvPr/>
                </p:nvSpPr>
                <p:spPr>
                  <a:xfrm>
                    <a:off x="2167924" y="5171302"/>
                    <a:ext cx="2021776" cy="10895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b="1" dirty="0" smtClean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Chiral molecule</a:t>
                    </a:r>
                  </a:p>
                  <a:p>
                    <a:pPr algn="ctr">
                      <a:lnSpc>
                        <a:spcPct val="120000"/>
                      </a:lnSpc>
                    </a:pPr>
                    <a:r>
                      <a:rPr lang="en-US" b="1" dirty="0" smtClean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Grinding/Solvent assisted grinding</a:t>
                    </a:r>
                  </a:p>
                </p:txBody>
              </p:sp>
              <p:sp>
                <p:nvSpPr>
                  <p:cNvPr id="48" name="13 CuadroTexto"/>
                  <p:cNvSpPr txBox="1"/>
                  <p:nvPr/>
                </p:nvSpPr>
                <p:spPr>
                  <a:xfrm>
                    <a:off x="2011777" y="5591807"/>
                    <a:ext cx="328373" cy="424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b="1" dirty="0" smtClean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+</a:t>
                    </a:r>
                  </a:p>
                </p:txBody>
              </p:sp>
              <p:pic>
                <p:nvPicPr>
                  <p:cNvPr id="49" name="Picture 45" descr="File:Potassium-bromide-3D-ionic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9807" y="4952466"/>
                    <a:ext cx="1440000" cy="15185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1" name="13 CuadroTexto"/>
                  <p:cNvSpPr txBox="1"/>
                  <p:nvPr/>
                </p:nvSpPr>
                <p:spPr>
                  <a:xfrm>
                    <a:off x="3924954" y="5602693"/>
                    <a:ext cx="328373" cy="424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b="1" dirty="0" smtClean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=</a:t>
                    </a:r>
                  </a:p>
                </p:txBody>
              </p:sp>
              <p:sp>
                <p:nvSpPr>
                  <p:cNvPr id="52" name="13 CuadroTexto"/>
                  <p:cNvSpPr txBox="1"/>
                  <p:nvPr/>
                </p:nvSpPr>
                <p:spPr>
                  <a:xfrm>
                    <a:off x="5453978" y="5052045"/>
                    <a:ext cx="1731116" cy="424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b="1" dirty="0" smtClean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IR- Spectrum</a:t>
                    </a:r>
                  </a:p>
                </p:txBody>
              </p:sp>
              <p:sp>
                <p:nvSpPr>
                  <p:cNvPr id="53" name="13 CuadroTexto"/>
                  <p:cNvSpPr txBox="1"/>
                  <p:nvPr/>
                </p:nvSpPr>
                <p:spPr>
                  <a:xfrm>
                    <a:off x="5378025" y="5591807"/>
                    <a:ext cx="1857941" cy="424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b="1" dirty="0" smtClean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VCD- Spectrum</a:t>
                    </a:r>
                  </a:p>
                </p:txBody>
              </p:sp>
              <p:sp>
                <p:nvSpPr>
                  <p:cNvPr id="54" name="Accolades 53"/>
                  <p:cNvSpPr/>
                  <p:nvPr/>
                </p:nvSpPr>
                <p:spPr>
                  <a:xfrm>
                    <a:off x="5294503" y="5030251"/>
                    <a:ext cx="2045866" cy="1584176"/>
                  </a:xfrm>
                  <a:prstGeom prst="bracePair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1" name="Groupe 40"/>
                <p:cNvGrpSpPr/>
                <p:nvPr/>
              </p:nvGrpSpPr>
              <p:grpSpPr>
                <a:xfrm>
                  <a:off x="4150347" y="2109220"/>
                  <a:ext cx="1010761" cy="381873"/>
                  <a:chOff x="1646361" y="5972534"/>
                  <a:chExt cx="1010761" cy="381873"/>
                </a:xfrm>
              </p:grpSpPr>
              <p:sp>
                <p:nvSpPr>
                  <p:cNvPr id="42" name="Ellipse 41"/>
                  <p:cNvSpPr/>
                  <p:nvPr/>
                </p:nvSpPr>
                <p:spPr>
                  <a:xfrm>
                    <a:off x="1649010" y="6066375"/>
                    <a:ext cx="1008112" cy="28803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" name="Ellipse 42"/>
                  <p:cNvSpPr/>
                  <p:nvPr/>
                </p:nvSpPr>
                <p:spPr>
                  <a:xfrm>
                    <a:off x="1646361" y="5972534"/>
                    <a:ext cx="1008112" cy="28803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" name="Connecteur droit 43"/>
                  <p:cNvCxnSpPr>
                    <a:stCxn id="43" idx="2"/>
                    <a:endCxn id="42" idx="2"/>
                  </p:cNvCxnSpPr>
                  <p:nvPr/>
                </p:nvCxnSpPr>
                <p:spPr>
                  <a:xfrm>
                    <a:off x="1646361" y="6116550"/>
                    <a:ext cx="2649" cy="9384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necteur droit 44"/>
                  <p:cNvCxnSpPr/>
                  <p:nvPr/>
                </p:nvCxnSpPr>
                <p:spPr>
                  <a:xfrm>
                    <a:off x="2642713" y="6121699"/>
                    <a:ext cx="2649" cy="9384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7" name="13 CuadroTexto"/>
            <p:cNvSpPr txBox="1"/>
            <p:nvPr/>
          </p:nvSpPr>
          <p:spPr>
            <a:xfrm>
              <a:off x="5645818" y="3972671"/>
              <a:ext cx="125822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Simulation</a:t>
              </a:r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6694476" y="4082156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cs typeface="Times New Roman" panose="02020603050405020304" pitchFamily="18" charset="0"/>
              </a:rPr>
              <a:t>Lock-in detection</a:t>
            </a:r>
          </a:p>
        </p:txBody>
      </p:sp>
      <p:sp>
        <p:nvSpPr>
          <p:cNvPr id="58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1021538" y="399439"/>
            <a:ext cx="7347227" cy="7671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altLang="fr-FR" sz="3200" dirty="0">
                <a:latin typeface="+mn-lt"/>
              </a:rPr>
              <a:t>Solid-Phase </a:t>
            </a:r>
            <a:r>
              <a:rPr lang="fr-FR" altLang="fr-FR" sz="3200" dirty="0" err="1">
                <a:latin typeface="+mn-lt"/>
              </a:rPr>
              <a:t>Studies</a:t>
            </a:r>
            <a:r>
              <a:rPr lang="fr-FR" altLang="fr-FR" sz="3200" dirty="0">
                <a:latin typeface="+mn-lt"/>
              </a:rPr>
              <a:t> </a:t>
            </a:r>
            <a:r>
              <a:rPr lang="fr-FR" altLang="fr-FR" sz="3200" dirty="0" err="1">
                <a:latin typeface="+mn-lt"/>
              </a:rPr>
              <a:t>Experimental</a:t>
            </a:r>
            <a:r>
              <a:rPr lang="fr-FR" altLang="fr-FR" sz="3200" dirty="0">
                <a:latin typeface="+mn-lt"/>
              </a:rPr>
              <a:t> Setup</a:t>
            </a:r>
          </a:p>
        </p:txBody>
      </p:sp>
      <p:grpSp>
        <p:nvGrpSpPr>
          <p:cNvPr id="59" name="Groupe 58"/>
          <p:cNvGrpSpPr/>
          <p:nvPr/>
        </p:nvGrpSpPr>
        <p:grpSpPr>
          <a:xfrm>
            <a:off x="1021539" y="295307"/>
            <a:ext cx="6565174" cy="8710"/>
            <a:chOff x="549728" y="515982"/>
            <a:chExt cx="6565174" cy="8710"/>
          </a:xfrm>
        </p:grpSpPr>
        <p:cxnSp>
          <p:nvCxnSpPr>
            <p:cNvPr id="60" name="Connecteur droit 59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87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6"/>
          <p:cNvSpPr>
            <a:spLocks noChangeShapeType="1"/>
          </p:cNvSpPr>
          <p:nvPr/>
        </p:nvSpPr>
        <p:spPr bwMode="auto">
          <a:xfrm flipV="1">
            <a:off x="5410123" y="2496013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474688" y="2929401"/>
            <a:ext cx="2822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fr-FR" altLang="fr-FR" sz="2000" dirty="0" err="1" smtClean="0">
                <a:solidFill>
                  <a:schemeClr val="tx1"/>
                </a:solidFill>
                <a:latin typeface="+mn-lt"/>
                <a:sym typeface="Symbol" pitchFamily="18" charset="2"/>
              </a:rPr>
              <a:t>Magnetic</a:t>
            </a:r>
            <a:r>
              <a:rPr lang="fr-FR" altLang="fr-FR" sz="2000" dirty="0" smtClean="0">
                <a:solidFill>
                  <a:schemeClr val="tx1"/>
                </a:solidFill>
                <a:latin typeface="+mn-lt"/>
                <a:sym typeface="Symbol" pitchFamily="18" charset="2"/>
              </a:rPr>
              <a:t> </a:t>
            </a:r>
            <a:r>
              <a:rPr lang="fr-FR" altLang="fr-FR" sz="2000" dirty="0" err="1" smtClean="0">
                <a:solidFill>
                  <a:schemeClr val="tx1"/>
                </a:solidFill>
                <a:latin typeface="+mn-lt"/>
                <a:sym typeface="Symbol" pitchFamily="18" charset="2"/>
              </a:rPr>
              <a:t>dipole</a:t>
            </a:r>
            <a:r>
              <a:rPr lang="fr-FR" altLang="fr-FR" sz="2000" dirty="0" smtClean="0">
                <a:solidFill>
                  <a:schemeClr val="tx1"/>
                </a:solidFill>
                <a:latin typeface="+mn-lt"/>
                <a:sym typeface="Symbol" pitchFamily="18" charset="2"/>
              </a:rPr>
              <a:t> moment</a:t>
            </a:r>
            <a:endParaRPr lang="fr-FR" altLang="fr-FR" sz="2000" dirty="0">
              <a:solidFill>
                <a:schemeClr val="tx1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994525" y="1023406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133472" y="2982758"/>
            <a:ext cx="3495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fr-FR" altLang="fr-FR" sz="2000" dirty="0" smtClean="0">
                <a:solidFill>
                  <a:schemeClr val="tx1"/>
                </a:solidFill>
                <a:latin typeface="+mn-lt"/>
                <a:sym typeface="Symbol" pitchFamily="18" charset="2"/>
              </a:rPr>
              <a:t>Electric </a:t>
            </a:r>
            <a:r>
              <a:rPr lang="fr-FR" altLang="fr-FR" sz="2000" dirty="0" err="1" smtClean="0">
                <a:solidFill>
                  <a:schemeClr val="tx1"/>
                </a:solidFill>
                <a:latin typeface="+mn-lt"/>
                <a:sym typeface="Symbol" pitchFamily="18" charset="2"/>
              </a:rPr>
              <a:t>dipole</a:t>
            </a:r>
            <a:r>
              <a:rPr lang="fr-FR" altLang="fr-FR" sz="2000" dirty="0" smtClean="0">
                <a:solidFill>
                  <a:schemeClr val="tx1"/>
                </a:solidFill>
                <a:latin typeface="+mn-lt"/>
                <a:sym typeface="Symbol" pitchFamily="18" charset="2"/>
              </a:rPr>
              <a:t> moment (IR)</a:t>
            </a:r>
            <a:endParaRPr lang="fr-FR" altLang="fr-FR" sz="2000" dirty="0">
              <a:solidFill>
                <a:schemeClr val="tx1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V="1">
            <a:off x="4240306" y="2533371"/>
            <a:ext cx="12136" cy="7153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890428" y="5244599"/>
            <a:ext cx="743703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 sz="2800" dirty="0" smtClean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Sensibility</a:t>
            </a:r>
            <a:r>
              <a:rPr lang="fr-FR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fr-FR" sz="2400" dirty="0" err="1">
                <a:ea typeface="Verdana" panose="020B0604030504040204" pitchFamily="34" charset="0"/>
                <a:cs typeface="Verdana" panose="020B0604030504040204" pitchFamily="34" charset="0"/>
              </a:rPr>
              <a:t>molecular</a:t>
            </a:r>
            <a:r>
              <a:rPr lang="fr-FR" sz="2400" dirty="0">
                <a:ea typeface="Verdana" panose="020B0604030504040204" pitchFamily="34" charset="0"/>
                <a:cs typeface="Verdana" panose="020B0604030504040204" pitchFamily="34" charset="0"/>
              </a:rPr>
              <a:t> conformation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err="1">
                <a:ea typeface="Verdana" panose="020B0604030504040204" pitchFamily="34" charset="0"/>
                <a:cs typeface="Verdana" panose="020B0604030504040204" pitchFamily="34" charset="0"/>
              </a:rPr>
              <a:t>Sensibility</a:t>
            </a:r>
            <a:r>
              <a:rPr lang="fr-FR" sz="2400" dirty="0"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r-FR" sz="2400" dirty="0" err="1">
                <a:ea typeface="Verdana" panose="020B0604030504040204" pitchFamily="34" charset="0"/>
                <a:cs typeface="Verdana" panose="020B0604030504040204" pitchFamily="34" charset="0"/>
              </a:rPr>
              <a:t>environnment</a:t>
            </a:r>
            <a:r>
              <a:rPr lang="fr-FR" sz="2400" dirty="0"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FR" sz="2400" dirty="0" err="1">
                <a:ea typeface="Verdana" panose="020B0604030504040204" pitchFamily="34" charset="0"/>
                <a:cs typeface="Verdana" panose="020B0604030504040204" pitchFamily="34" charset="0"/>
              </a:rPr>
              <a:t>molecular</a:t>
            </a:r>
            <a:r>
              <a:rPr lang="fr-FR" sz="2400" dirty="0">
                <a:ea typeface="Verdana" panose="020B0604030504040204" pitchFamily="34" charset="0"/>
                <a:cs typeface="Verdana" panose="020B0604030504040204" pitchFamily="34" charset="0"/>
              </a:rPr>
              <a:t> interactions </a:t>
            </a:r>
          </a:p>
        </p:txBody>
      </p:sp>
      <p:sp>
        <p:nvSpPr>
          <p:cNvPr id="21" name="Espace réservé du numéro de diapositive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1133472" y="460548"/>
            <a:ext cx="7347227" cy="7671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altLang="fr-FR" sz="3200" dirty="0" smtClean="0">
                <a:latin typeface="+mn-lt"/>
              </a:rPr>
              <a:t>VCD </a:t>
            </a:r>
            <a:r>
              <a:rPr lang="fr-FR" altLang="fr-FR" sz="3200" dirty="0" err="1" smtClean="0">
                <a:latin typeface="+mn-lt"/>
              </a:rPr>
              <a:t>Intensity</a:t>
            </a:r>
            <a:endParaRPr lang="en-US" sz="3200" b="1" dirty="0">
              <a:latin typeface="+mn-lt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133473" y="356416"/>
            <a:ext cx="6565174" cy="8710"/>
            <a:chOff x="549728" y="515982"/>
            <a:chExt cx="6565174" cy="8710"/>
          </a:xfrm>
        </p:grpSpPr>
        <p:cxnSp>
          <p:nvCxnSpPr>
            <p:cNvPr id="22" name="Connecteur droit 21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166256" y="1227719"/>
            <a:ext cx="8885380" cy="51323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SzPct val="130000"/>
              <a:buNone/>
            </a:pPr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706768" y="1522397"/>
                <a:ext cx="5535839" cy="1080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fr-F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fr-F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768" y="1522397"/>
                <a:ext cx="5535839" cy="1080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6"/>
              <p:cNvSpPr txBox="1">
                <a:spLocks noChangeArrowheads="1"/>
              </p:cNvSpPr>
              <p:nvPr/>
            </p:nvSpPr>
            <p:spPr bwMode="auto">
              <a:xfrm>
                <a:off x="2032434" y="3566398"/>
                <a:ext cx="5935920" cy="126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400" dirty="0" smtClean="0">
                    <a:ea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fr-FR" sz="2800" dirty="0"/>
                  <a:t>≠</a:t>
                </a:r>
                <a:r>
                  <a:rPr lang="fr-FR" altLang="fr-FR" sz="2800" dirty="0"/>
                  <a:t> 0 if </a:t>
                </a:r>
                <a:endParaRPr lang="fr-FR" altLang="fr-FR" sz="2800" dirty="0" smtClean="0"/>
              </a:p>
              <a:p>
                <a:r>
                  <a:rPr lang="fr-FR" altLang="fr-FR" sz="2400" dirty="0" smtClean="0"/>
                  <a:t>j</a:t>
                </a:r>
                <a:r>
                  <a:rPr lang="el-GR" altLang="fr-FR" sz="2400" dirty="0" smtClean="0"/>
                  <a:t>≠</a:t>
                </a:r>
                <a:r>
                  <a:rPr lang="fr-FR" altLang="fr-FR" sz="2400" dirty="0" smtClean="0"/>
                  <a:t> 0        m </a:t>
                </a:r>
                <a:r>
                  <a:rPr lang="el-GR" altLang="fr-FR" sz="2400" dirty="0" smtClean="0"/>
                  <a:t>≠</a:t>
                </a:r>
                <a:r>
                  <a:rPr lang="fr-FR" altLang="fr-FR" sz="2400" dirty="0" smtClean="0"/>
                  <a:t> 0      AND      j not orthogonal to m</a:t>
                </a:r>
              </a:p>
              <a:p>
                <a:r>
                  <a:rPr lang="fr-FR" altLang="fr-FR" sz="2400" dirty="0" smtClean="0"/>
                  <a:t> </a:t>
                </a:r>
                <a:r>
                  <a:rPr lang="fr-FR" altLang="fr-FR" sz="2400" dirty="0" smtClean="0">
                    <a:sym typeface="Symbol" panose="05050102010706020507" pitchFamily="18" charset="2"/>
                  </a:rPr>
                  <a:t> </a:t>
                </a:r>
                <a:r>
                  <a:rPr lang="fr-FR" altLang="fr-FR" sz="2400" dirty="0" smtClean="0"/>
                  <a:t>Possible </a:t>
                </a:r>
                <a:r>
                  <a:rPr lang="fr-FR" altLang="fr-FR" sz="2400" dirty="0" err="1" smtClean="0"/>
                  <a:t>only</a:t>
                </a:r>
                <a:r>
                  <a:rPr lang="fr-FR" altLang="fr-FR" sz="2400" dirty="0" smtClean="0"/>
                  <a:t> for chiral </a:t>
                </a:r>
                <a:r>
                  <a:rPr lang="fr-FR" altLang="fr-FR" sz="2400" dirty="0" err="1" smtClean="0"/>
                  <a:t>molecules</a:t>
                </a:r>
                <a:r>
                  <a:rPr lang="fr-FR" altLang="fr-FR" sz="2400" dirty="0" smtClean="0"/>
                  <a:t> </a:t>
                </a:r>
                <a:endParaRPr lang="fr-FR" altLang="fr-FR" sz="2400" dirty="0"/>
              </a:p>
            </p:txBody>
          </p:sp>
        </mc:Choice>
        <mc:Fallback xmlns="">
          <p:sp>
            <p:nvSpPr>
              <p:cNvPr id="17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2434" y="3566398"/>
                <a:ext cx="5935920" cy="1261884"/>
              </a:xfrm>
              <a:prstGeom prst="rect">
                <a:avLst/>
              </a:prstGeom>
              <a:blipFill>
                <a:blip r:embed="rId3"/>
                <a:stretch>
                  <a:fillRect l="-1540" t="-4348" r="-616" b="-101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lèche vers le bas 1"/>
          <p:cNvSpPr/>
          <p:nvPr/>
        </p:nvSpPr>
        <p:spPr>
          <a:xfrm>
            <a:off x="4142342" y="4961374"/>
            <a:ext cx="466604" cy="676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861328" y="525863"/>
            <a:ext cx="7347227" cy="7671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altLang="fr-FR" sz="3200" dirty="0" smtClean="0"/>
              <a:t>Solid phase ?</a:t>
            </a:r>
            <a:endParaRPr lang="en-US" sz="3200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1362073" y="421731"/>
            <a:ext cx="6565174" cy="8710"/>
            <a:chOff x="549728" y="515982"/>
            <a:chExt cx="6565174" cy="8710"/>
          </a:xfrm>
        </p:grpSpPr>
        <p:cxnSp>
          <p:nvCxnSpPr>
            <p:cNvPr id="8" name="Connecteur droit 7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ZoneTexte 1"/>
          <p:cNvSpPr txBox="1"/>
          <p:nvPr/>
        </p:nvSpPr>
        <p:spPr>
          <a:xfrm>
            <a:off x="3254408" y="1981945"/>
            <a:ext cx="6010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Strong interactions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Infinite Solid (periodic boundary conditions)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Non local effects</a:t>
            </a:r>
            <a:endParaRPr lang="en-GB" sz="2400" dirty="0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10426" y="4035946"/>
            <a:ext cx="878278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fr-FR" altLang="fr-FR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fr-FR" altLang="fr-FR" sz="2400" dirty="0" err="1" smtClean="0">
                <a:latin typeface="Calibri" panose="020F0502020204030204" pitchFamily="34" charset="0"/>
              </a:rPr>
              <a:t>Nuclear</a:t>
            </a:r>
            <a:r>
              <a:rPr lang="fr-FR" altLang="fr-FR" sz="2400" dirty="0" smtClean="0">
                <a:latin typeface="Calibri" panose="020F0502020204030204" pitchFamily="34" charset="0"/>
              </a:rPr>
              <a:t> </a:t>
            </a:r>
            <a:r>
              <a:rPr lang="fr-FR" altLang="fr-FR" sz="2400" dirty="0" err="1" smtClean="0">
                <a:latin typeface="Calibri" panose="020F0502020204030204" pitchFamily="34" charset="0"/>
              </a:rPr>
              <a:t>Velocity</a:t>
            </a:r>
            <a:r>
              <a:rPr lang="fr-FR" altLang="fr-FR" sz="2400" dirty="0" smtClean="0">
                <a:latin typeface="Calibri" panose="020F0502020204030204" pitchFamily="34" charset="0"/>
              </a:rPr>
              <a:t> Perturbation Theory (NVPT) (S. </a:t>
            </a:r>
            <a:r>
              <a:rPr lang="en-GB" sz="2400" dirty="0" err="1" smtClean="0"/>
              <a:t>Jähnigen</a:t>
            </a:r>
            <a:r>
              <a:rPr lang="en-GB" sz="2400" dirty="0" smtClean="0"/>
              <a:t>, </a:t>
            </a:r>
            <a:r>
              <a:rPr lang="en-GB" sz="2400" dirty="0"/>
              <a:t>R. </a:t>
            </a:r>
            <a:r>
              <a:rPr lang="en-GB" sz="2400" dirty="0" err="1"/>
              <a:t>Vuilleumier</a:t>
            </a:r>
            <a:r>
              <a:rPr lang="fr-FR" altLang="fr-FR" sz="2400" dirty="0" smtClean="0">
                <a:latin typeface="Calibri" panose="020F0502020204030204" pitchFamily="34" charset="0"/>
              </a:rPr>
              <a:t> )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latin typeface="Calibri" panose="020F0502020204030204" pitchFamily="34" charset="0"/>
              </a:rPr>
              <a:t>Compatible </a:t>
            </a:r>
            <a:r>
              <a:rPr lang="fr-FR" altLang="fr-FR" sz="2400" dirty="0" err="1" smtClean="0">
                <a:latin typeface="Calibri" panose="020F0502020204030204" pitchFamily="34" charset="0"/>
              </a:rPr>
              <a:t>with</a:t>
            </a:r>
            <a:r>
              <a:rPr lang="fr-FR" altLang="fr-FR" sz="2400" dirty="0" smtClean="0">
                <a:latin typeface="Calibri" panose="020F0502020204030204" pitchFamily="34" charset="0"/>
              </a:rPr>
              <a:t> </a:t>
            </a:r>
            <a:r>
              <a:rPr lang="fr-FR" altLang="fr-FR" sz="2400" dirty="0" err="1" smtClean="0">
                <a:latin typeface="Calibri" panose="020F0502020204030204" pitchFamily="34" charset="0"/>
              </a:rPr>
              <a:t>molecular</a:t>
            </a:r>
            <a:r>
              <a:rPr lang="fr-FR" altLang="fr-FR" sz="2400" dirty="0" smtClean="0">
                <a:latin typeface="Calibri" panose="020F0502020204030204" pitchFamily="34" charset="0"/>
              </a:rPr>
              <a:t> </a:t>
            </a:r>
            <a:r>
              <a:rPr lang="fr-FR" altLang="fr-FR" sz="2400" dirty="0" err="1" smtClean="0">
                <a:latin typeface="Calibri" panose="020F0502020204030204" pitchFamily="34" charset="0"/>
              </a:rPr>
              <a:t>dynamics</a:t>
            </a:r>
            <a:r>
              <a:rPr lang="fr-FR" altLang="fr-FR" sz="2400" dirty="0" smtClean="0">
                <a:latin typeface="Calibri" panose="020F0502020204030204" pitchFamily="34" charset="0"/>
              </a:rPr>
              <a:t> simulations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latin typeface="Calibri" panose="020F0502020204030204" pitchFamily="34" charset="0"/>
              </a:rPr>
              <a:t>First </a:t>
            </a:r>
            <a:r>
              <a:rPr lang="fr-FR" altLang="fr-FR" sz="2400" dirty="0" err="1" smtClean="0">
                <a:latin typeface="Calibri" panose="020F0502020204030204" pitchFamily="34" charset="0"/>
              </a:rPr>
              <a:t>principle</a:t>
            </a:r>
            <a:r>
              <a:rPr lang="fr-FR" altLang="fr-FR" sz="2400" dirty="0" smtClean="0">
                <a:latin typeface="Calibri" panose="020F0502020204030204" pitchFamily="34" charset="0"/>
              </a:rPr>
              <a:t> MD in </a:t>
            </a:r>
            <a:r>
              <a:rPr lang="fr-FR" altLang="fr-FR" sz="2400" dirty="0" err="1" smtClean="0">
                <a:latin typeface="Calibri" panose="020F0502020204030204" pitchFamily="34" charset="0"/>
              </a:rPr>
              <a:t>periodic</a:t>
            </a:r>
            <a:r>
              <a:rPr lang="fr-FR" altLang="fr-FR" sz="2400" dirty="0" smtClean="0">
                <a:latin typeface="Calibri" panose="020F0502020204030204" pitchFamily="34" charset="0"/>
              </a:rPr>
              <a:t> </a:t>
            </a:r>
            <a:r>
              <a:rPr lang="fr-FR" altLang="fr-FR" sz="2400" dirty="0" err="1" smtClean="0">
                <a:latin typeface="Calibri" panose="020F0502020204030204" pitchFamily="34" charset="0"/>
              </a:rPr>
              <a:t>boundary</a:t>
            </a:r>
            <a:r>
              <a:rPr lang="fr-FR" altLang="fr-FR" sz="2400" dirty="0" smtClean="0">
                <a:latin typeface="Calibri" panose="020F0502020204030204" pitchFamily="34" charset="0"/>
              </a:rPr>
              <a:t> conditions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400" dirty="0" smtClean="0">
                <a:latin typeface="Calibri" panose="020F0502020204030204" pitchFamily="34" charset="0"/>
              </a:rPr>
              <a:t>Inclusion of non-local </a:t>
            </a:r>
            <a:r>
              <a:rPr lang="fr-FR" altLang="fr-FR" sz="2400" dirty="0" err="1" smtClean="0">
                <a:latin typeface="Calibri" panose="020F0502020204030204" pitchFamily="34" charset="0"/>
              </a:rPr>
              <a:t>effects</a:t>
            </a:r>
            <a:endParaRPr lang="fr-FR" altLang="fr-FR" sz="2400" dirty="0">
              <a:latin typeface="Calibri" panose="020F0502020204030204" pitchFamily="34" charset="0"/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3903258" y="3358544"/>
            <a:ext cx="513784" cy="717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/>
          <p:cNvSpPr txBox="1"/>
          <p:nvPr/>
        </p:nvSpPr>
        <p:spPr>
          <a:xfrm>
            <a:off x="181964" y="1544212"/>
            <a:ext cx="307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Experimental artefacts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74145" y="1544212"/>
            <a:ext cx="3176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Theoretical bottlenecks</a:t>
            </a:r>
          </a:p>
        </p:txBody>
      </p:sp>
    </p:spTree>
    <p:extLst>
      <p:ext uri="{BB962C8B-B14F-4D97-AF65-F5344CB8AC3E}">
        <p14:creationId xmlns:p14="http://schemas.microsoft.com/office/powerpoint/2010/main" val="18519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8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861328" y="525863"/>
            <a:ext cx="7347227" cy="7671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altLang="fr-FR" sz="3200" dirty="0" smtClean="0"/>
              <a:t>Non local </a:t>
            </a:r>
            <a:r>
              <a:rPr lang="fr-FR" altLang="fr-FR" sz="3200" dirty="0" err="1" smtClean="0"/>
              <a:t>effects</a:t>
            </a:r>
            <a:r>
              <a:rPr lang="fr-FR" altLang="fr-FR" sz="3200" dirty="0" smtClean="0"/>
              <a:t> in VCD</a:t>
            </a:r>
            <a:endParaRPr lang="en-US" sz="3200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1362073" y="421731"/>
            <a:ext cx="6565174" cy="8710"/>
            <a:chOff x="549728" y="515982"/>
            <a:chExt cx="6565174" cy="8710"/>
          </a:xfrm>
        </p:grpSpPr>
        <p:cxnSp>
          <p:nvCxnSpPr>
            <p:cNvPr id="8" name="Connecteur droit 7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16" y="2607225"/>
            <a:ext cx="8712440" cy="3278633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43374" y="1550903"/>
            <a:ext cx="890112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Local </a:t>
            </a:r>
            <a:r>
              <a:rPr lang="en-GB" sz="2800" dirty="0"/>
              <a:t>term: </a:t>
            </a:r>
            <a:r>
              <a:rPr lang="en-GB" sz="2800" b="1" dirty="0" smtClean="0">
                <a:solidFill>
                  <a:srgbClr val="00B050"/>
                </a:solidFill>
              </a:rPr>
              <a:t>j</a:t>
            </a:r>
            <a:r>
              <a:rPr lang="en-GB" sz="2800" b="1" baseline="-25000" dirty="0" smtClean="0">
                <a:solidFill>
                  <a:srgbClr val="00B050"/>
                </a:solidFill>
              </a:rPr>
              <a:t>a</a:t>
            </a:r>
            <a:r>
              <a:rPr lang="en-GB" sz="2800" b="1" dirty="0" smtClean="0"/>
              <a:t>.</a:t>
            </a:r>
            <a:r>
              <a:rPr lang="en-GB" sz="2800" b="1" dirty="0" smtClean="0">
                <a:solidFill>
                  <a:srgbClr val="00B050"/>
                </a:solidFill>
              </a:rPr>
              <a:t>m</a:t>
            </a:r>
            <a:r>
              <a:rPr lang="en-GB" sz="2800" b="1" baseline="-25000" dirty="0" smtClean="0">
                <a:solidFill>
                  <a:srgbClr val="00B050"/>
                </a:solidFill>
              </a:rPr>
              <a:t>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Non </a:t>
            </a:r>
            <a:r>
              <a:rPr lang="en-GB" sz="2800" dirty="0"/>
              <a:t>Local term </a:t>
            </a:r>
            <a:r>
              <a:rPr lang="en-GB" sz="2800" dirty="0" smtClean="0"/>
              <a:t>: direct coupling</a:t>
            </a:r>
            <a:r>
              <a:rPr lang="en-GB" sz="2800" dirty="0"/>
              <a:t>, </a:t>
            </a:r>
            <a:r>
              <a:rPr lang="en-GB" sz="2800" dirty="0" smtClean="0"/>
              <a:t>gauge </a:t>
            </a:r>
            <a:r>
              <a:rPr lang="en-GB" sz="2800" dirty="0"/>
              <a:t>transfer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0" y="5988074"/>
            <a:ext cx="881709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Depend on the symmetry relation between a and b </a:t>
            </a:r>
            <a:r>
              <a:rPr lang="en-GB" sz="2800" dirty="0" smtClean="0">
                <a:sym typeface="Symbol" panose="05050102010706020507" pitchFamily="18" charset="2"/>
              </a:rPr>
              <a:t> crystal signature</a:t>
            </a:r>
            <a:endParaRPr lang="en-GB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D3F8-A7FB-499A-A112-472095B79507}" type="slidenum">
              <a:rPr lang="fr-FR" smtClean="0"/>
              <a:t>9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 txBox="1">
            <a:spLocks/>
          </p:cNvSpPr>
          <p:nvPr/>
        </p:nvSpPr>
        <p:spPr>
          <a:xfrm>
            <a:off x="861328" y="525863"/>
            <a:ext cx="7347227" cy="7671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altLang="fr-FR" sz="3200" dirty="0" smtClean="0"/>
              <a:t>Application to (</a:t>
            </a:r>
            <a:r>
              <a:rPr lang="fr-FR" altLang="fr-FR" sz="3200" i="1" dirty="0" smtClean="0"/>
              <a:t>S</a:t>
            </a:r>
            <a:r>
              <a:rPr lang="fr-FR" altLang="fr-FR" sz="3200" dirty="0" smtClean="0"/>
              <a:t>) 1-indanol</a:t>
            </a:r>
            <a:endParaRPr lang="en-US" sz="3200" b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1362073" y="421731"/>
            <a:ext cx="6565174" cy="8710"/>
            <a:chOff x="549728" y="515982"/>
            <a:chExt cx="6565174" cy="8710"/>
          </a:xfrm>
        </p:grpSpPr>
        <p:cxnSp>
          <p:nvCxnSpPr>
            <p:cNvPr id="5" name="Connecteur droit 4"/>
            <p:cNvCxnSpPr/>
            <p:nvPr/>
          </p:nvCxnSpPr>
          <p:spPr>
            <a:xfrm flipV="1">
              <a:off x="549728" y="515982"/>
              <a:ext cx="2045426" cy="8710"/>
            </a:xfrm>
            <a:prstGeom prst="line">
              <a:avLst/>
            </a:prstGeom>
            <a:ln w="76200">
              <a:solidFill>
                <a:srgbClr val="00206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V="1">
              <a:off x="2800894" y="515982"/>
              <a:ext cx="2045426" cy="871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flipV="1">
              <a:off x="5069476" y="515982"/>
              <a:ext cx="2045426" cy="8710"/>
            </a:xfrm>
            <a:prstGeom prst="line">
              <a:avLst/>
            </a:prstGeom>
            <a:ln w="76200">
              <a:solidFill>
                <a:srgbClr val="B7CFFF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4064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07" y="1468978"/>
            <a:ext cx="2088232" cy="172819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624"/>
            <a:ext cx="9144000" cy="2238165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0" y="3842657"/>
            <a:ext cx="861328" cy="397051"/>
            <a:chOff x="0" y="3842657"/>
            <a:chExt cx="861328" cy="397051"/>
          </a:xfrm>
        </p:grpSpPr>
        <p:cxnSp>
          <p:nvCxnSpPr>
            <p:cNvPr id="17" name="Connecteur droit avec flèche 16"/>
            <p:cNvCxnSpPr/>
            <p:nvPr/>
          </p:nvCxnSpPr>
          <p:spPr>
            <a:xfrm flipH="1" flipV="1">
              <a:off x="44899" y="4239707"/>
              <a:ext cx="816429" cy="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0" y="3842657"/>
              <a:ext cx="370114" cy="359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415199" y="6385024"/>
            <a:ext cx="3501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err="1" smtClean="0">
                <a:latin typeface="TimesTenLTStd-Italic"/>
              </a:rPr>
              <a:t>Jähnigen</a:t>
            </a:r>
            <a:r>
              <a:rPr lang="en-GB" sz="1400" i="1" dirty="0" smtClean="0">
                <a:latin typeface="TimesTenLTStd-Italic"/>
              </a:rPr>
              <a:t> et al. </a:t>
            </a:r>
            <a:r>
              <a:rPr lang="en-GB" sz="1400" i="1" dirty="0" err="1" smtClean="0">
                <a:latin typeface="TimesTenLTStd-Italic"/>
              </a:rPr>
              <a:t>Angewandte</a:t>
            </a:r>
            <a:r>
              <a:rPr lang="en-GB" sz="1400" i="1" dirty="0">
                <a:latin typeface="TimesTenLTStd-Italic"/>
              </a:rPr>
              <a:t> </a:t>
            </a:r>
            <a:r>
              <a:rPr lang="en-GB" sz="1400" i="1" dirty="0" err="1" smtClean="0">
                <a:latin typeface="TimesTenLTStd-Italic"/>
              </a:rPr>
              <a:t>Chemie</a:t>
            </a:r>
            <a:r>
              <a:rPr lang="en-GB" sz="1400" i="1" dirty="0" smtClean="0">
                <a:latin typeface="TimesTenLTStd-Italic"/>
              </a:rPr>
              <a:t> 2023</a:t>
            </a:r>
            <a:endParaRPr lang="en-GB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572000" y="2376674"/>
            <a:ext cx="40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Space group P2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: </a:t>
            </a:r>
            <a:r>
              <a:rPr lang="en-GB" sz="2400" dirty="0" smtClean="0">
                <a:solidFill>
                  <a:srgbClr val="FF0000"/>
                </a:solidFill>
              </a:rPr>
              <a:t>Screw axis 2</a:t>
            </a:r>
            <a:r>
              <a:rPr lang="en-GB" sz="2400" baseline="-25000" dirty="0" smtClean="0">
                <a:solidFill>
                  <a:srgbClr val="FF0000"/>
                </a:solidFill>
              </a:rPr>
              <a:t>1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7403</TotalTime>
  <Words>518</Words>
  <Application>Microsoft Office PowerPoint</Application>
  <PresentationFormat>Affichage à l'écran (4:3)</PresentationFormat>
  <Paragraphs>131</Paragraphs>
  <Slides>16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CMMI8</vt:lpstr>
      <vt:lpstr>CMR8</vt:lpstr>
      <vt:lpstr>grmn1200</vt:lpstr>
      <vt:lpstr>Lucida Sans Unicode</vt:lpstr>
      <vt:lpstr>SFRM1200</vt:lpstr>
      <vt:lpstr>Symbol</vt:lpstr>
      <vt:lpstr>Times New Roman</vt:lpstr>
      <vt:lpstr>TimesTenLTStd-Italic</vt:lpstr>
      <vt:lpstr>Verdana</vt:lpstr>
      <vt:lpstr>Wingdings</vt:lpstr>
      <vt:lpstr>Thème Office</vt:lpstr>
      <vt:lpstr>Graph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Objectif de l’exercice de reconnaissance par les yeux et par les oreilles</dc:title>
  <dc:creator>anne</dc:creator>
  <cp:lastModifiedBy>anne</cp:lastModifiedBy>
  <cp:revision>921</cp:revision>
  <dcterms:created xsi:type="dcterms:W3CDTF">2020-10-21T08:09:55Z</dcterms:created>
  <dcterms:modified xsi:type="dcterms:W3CDTF">2023-06-27T06:41:11Z</dcterms:modified>
</cp:coreProperties>
</file>