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83" r:id="rId3"/>
    <p:sldId id="281" r:id="rId4"/>
    <p:sldId id="280" r:id="rId5"/>
    <p:sldId id="282" r:id="rId6"/>
    <p:sldId id="264" r:id="rId7"/>
    <p:sldId id="265" r:id="rId8"/>
    <p:sldId id="287" r:id="rId9"/>
    <p:sldId id="269" r:id="rId10"/>
    <p:sldId id="278" r:id="rId11"/>
    <p:sldId id="276" r:id="rId12"/>
    <p:sldId id="273" r:id="rId13"/>
    <p:sldId id="272" r:id="rId14"/>
    <p:sldId id="268" r:id="rId15"/>
    <p:sldId id="277" r:id="rId16"/>
    <p:sldId id="270" r:id="rId17"/>
    <p:sldId id="284" r:id="rId18"/>
    <p:sldId id="286" r:id="rId19"/>
    <p:sldId id="274" r:id="rId20"/>
    <p:sldId id="271" r:id="rId21"/>
    <p:sldId id="279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Etienne Rouquet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8C14-AFF8-42F6-B697-7B471CAB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54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Etienne Rouquet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8C14-AFF8-42F6-B697-7B471CAB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11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Etienne Rouquet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8C14-AFF8-42F6-B697-7B471CAB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71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Etienne Rouquet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8C14-AFF8-42F6-B697-7B471CAB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52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Etienne Rouquet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8C14-AFF8-42F6-B697-7B471CAB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21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Etienne Rouquet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8C14-AFF8-42F6-B697-7B471CAB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50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Etienne Rouquet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8C14-AFF8-42F6-B697-7B471CAB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83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Etienne Rouquet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8C14-AFF8-42F6-B697-7B471CAB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28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Etienne Rouquet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8C14-AFF8-42F6-B697-7B471CAB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16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Etienne Rouquet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8C14-AFF8-42F6-B697-7B471CAB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Etienne Rouquet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8C14-AFF8-42F6-B697-7B471CAB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81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23/05/2022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Etienne Rouquet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8C14-AFF8-42F6-B697-7B471CAB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3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2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5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6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56820F-BAB3-58F4-51C9-0FEF8ED7331E}"/>
              </a:ext>
            </a:extLst>
          </p:cNvPr>
          <p:cNvSpPr/>
          <p:nvPr/>
        </p:nvSpPr>
        <p:spPr>
          <a:xfrm>
            <a:off x="0" y="1679685"/>
            <a:ext cx="12192000" cy="10375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E7A532A-D59C-4AD9-BEE4-9EBD19BF986F}"/>
              </a:ext>
            </a:extLst>
          </p:cNvPr>
          <p:cNvSpPr txBox="1">
            <a:spLocks/>
          </p:cNvSpPr>
          <p:nvPr/>
        </p:nvSpPr>
        <p:spPr>
          <a:xfrm>
            <a:off x="306017" y="217546"/>
            <a:ext cx="11579962" cy="1347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Two-photon conformer-specific Photoelectron Circular Dichroism (PECD) of 1-Indanol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268D4D9-3C55-4029-98BE-8C47CE2DA9A4}"/>
              </a:ext>
            </a:extLst>
          </p:cNvPr>
          <p:cNvSpPr txBox="1">
            <a:spLocks/>
          </p:cNvSpPr>
          <p:nvPr/>
        </p:nvSpPr>
        <p:spPr>
          <a:xfrm>
            <a:off x="2358741" y="3155633"/>
            <a:ext cx="7474515" cy="3565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Etienne ROUQUET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Gustavo GARCIA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Laurent NAHON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Valéria LEPÈRE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Anne ZEHNACKER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 des sciences Moléculaires d’Orsay (ISMO)</a:t>
            </a:r>
          </a:p>
          <a:p>
            <a:pPr marL="457200" marR="0" lvl="0" indent="-4572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arenR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Synchrotron SOLEIL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Congrès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général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150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Sociét</a:t>
            </a: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Française de Physique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06/07/2023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94ED345-4395-4016-8060-B2571B1EE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351" y="1802332"/>
            <a:ext cx="1669798" cy="8123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7869A83-32CA-4C0A-8618-8F6733765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54" y="1747463"/>
            <a:ext cx="1908688" cy="9220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54" y="1736079"/>
            <a:ext cx="1592091" cy="923412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18C14-AFF8-42F6-B697-7B471CAB060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1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7D1D2C82-254C-E42C-10CB-8F8058DD0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r="1711"/>
          <a:stretch/>
        </p:blipFill>
        <p:spPr>
          <a:xfrm>
            <a:off x="6096000" y="2925364"/>
            <a:ext cx="5257800" cy="3231252"/>
          </a:xfrm>
          <a:prstGeom prst="rect">
            <a:avLst/>
          </a:prstGeom>
        </p:spPr>
      </p:pic>
      <p:pic>
        <p:nvPicPr>
          <p:cNvPr id="24" name="Image 23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91E26A5D-9233-EFD2-8D10-F3B090957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2" y="1842427"/>
            <a:ext cx="6031264" cy="383034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FBD30AED-2CC2-DFF4-EEE3-938731B3D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9" y="1094626"/>
            <a:ext cx="3061951" cy="12494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07A865-03E0-CBBE-9A13-90958B864671}"/>
              </a:ext>
            </a:extLst>
          </p:cNvPr>
          <p:cNvSpPr txBox="1"/>
          <p:nvPr/>
        </p:nvSpPr>
        <p:spPr>
          <a:xfrm>
            <a:off x="7238337" y="1365619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CD3665D-4BC8-E794-21C4-1D7B98B2CFCB}"/>
              </a:ext>
            </a:extLst>
          </p:cNvPr>
          <p:cNvSpPr txBox="1"/>
          <p:nvPr/>
        </p:nvSpPr>
        <p:spPr>
          <a:xfrm>
            <a:off x="8877374" y="1365619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15" name="Image 14" descr="Une image contenant capture d’écran, Graphique, noir, obscurité&#10;&#10;Description générée automatiquement">
            <a:extLst>
              <a:ext uri="{FF2B5EF4-FFF2-40B4-BE49-F238E27FC236}">
                <a16:creationId xmlns:a16="http://schemas.microsoft.com/office/drawing/2014/main" id="{FD1F0770-9A78-ADA2-6DDC-7D2C3A14A2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1" y="1197903"/>
            <a:ext cx="1058728" cy="105872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A8DE55E-9D40-9FA3-4875-6A47493F205E}"/>
              </a:ext>
            </a:extLst>
          </p:cNvPr>
          <p:cNvSpPr txBox="1"/>
          <p:nvPr/>
        </p:nvSpPr>
        <p:spPr>
          <a:xfrm>
            <a:off x="7014747" y="2176127"/>
            <a:ext cx="2579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1-Indanol structure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Equatorial conformer (Eq)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Axial conformer (Ax)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A1FCE-88EA-5DBD-2E6A-207A85CFC44F}"/>
              </a:ext>
            </a:extLst>
          </p:cNvPr>
          <p:cNvSpPr/>
          <p:nvPr/>
        </p:nvSpPr>
        <p:spPr>
          <a:xfrm>
            <a:off x="944763" y="2455465"/>
            <a:ext cx="241874" cy="289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065F11-B5A1-D9AE-4EF4-189C318A6B13}"/>
              </a:ext>
            </a:extLst>
          </p:cNvPr>
          <p:cNvSpPr/>
          <p:nvPr/>
        </p:nvSpPr>
        <p:spPr>
          <a:xfrm>
            <a:off x="976226" y="3851252"/>
            <a:ext cx="241874" cy="289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411ECF4-B086-86B9-5400-CF8D03E8110B}"/>
              </a:ext>
            </a:extLst>
          </p:cNvPr>
          <p:cNvSpPr txBox="1"/>
          <p:nvPr/>
        </p:nvSpPr>
        <p:spPr>
          <a:xfrm>
            <a:off x="907283" y="242953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45B892E-F82A-FF93-2241-A0A626D1FEF5}"/>
              </a:ext>
            </a:extLst>
          </p:cNvPr>
          <p:cNvSpPr txBox="1"/>
          <p:nvPr/>
        </p:nvSpPr>
        <p:spPr>
          <a:xfrm>
            <a:off x="907283" y="388154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EB4E8CE-6A89-A1C9-F053-83F05E176F73}"/>
              </a:ext>
            </a:extLst>
          </p:cNvPr>
          <p:cNvSpPr txBox="1"/>
          <p:nvPr/>
        </p:nvSpPr>
        <p:spPr>
          <a:xfrm>
            <a:off x="533426" y="5698707"/>
            <a:ext cx="5456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PECD and PES of 1-Indanol at 11.0 eV in Ar (top) and He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bottom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78228DD-5232-9744-C6F3-83BC89FC60E1}"/>
                  </a:ext>
                </a:extLst>
              </p:cNvPr>
              <p:cNvSpPr txBox="1"/>
              <p:nvPr/>
            </p:nvSpPr>
            <p:spPr>
              <a:xfrm>
                <a:off x="10618637" y="1420516"/>
                <a:ext cx="1332160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 : Eq </a:t>
                </a: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only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He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fr-F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fr-FR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fr-FR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Eq,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fr-FR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fr-FR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fr-FR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Ax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78228DD-5232-9744-C6F3-83BC89FC6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637" y="1420516"/>
                <a:ext cx="1332160" cy="613501"/>
              </a:xfrm>
              <a:prstGeom prst="rect">
                <a:avLst/>
              </a:prstGeom>
              <a:blipFill>
                <a:blip r:embed="rId9"/>
                <a:stretch>
                  <a:fillRect l="-1376" t="-1980" b="-19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445B96AF-F913-09CA-01F3-9C06D44553E8}"/>
              </a:ext>
            </a:extLst>
          </p:cNvPr>
          <p:cNvSpPr txBox="1"/>
          <p:nvPr/>
        </p:nvSpPr>
        <p:spPr>
          <a:xfrm>
            <a:off x="6033054" y="6147983"/>
            <a:ext cx="5342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PECD and b</a:t>
            </a:r>
            <a:r>
              <a:rPr kumimoji="0" lang="fr-FR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1-Indanol at 11.0 eV in Ar (black) and He (green)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3D544C9-C722-D373-7F31-8771B5FE4BA5}"/>
              </a:ext>
            </a:extLst>
          </p:cNvPr>
          <p:cNvSpPr txBox="1"/>
          <p:nvPr/>
        </p:nvSpPr>
        <p:spPr>
          <a:xfrm>
            <a:off x="0" y="6533381"/>
            <a:ext cx="4222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Dupont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Phys.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(2022)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2313-2320</a:t>
            </a:r>
          </a:p>
        </p:txBody>
      </p:sp>
      <p:pic>
        <p:nvPicPr>
          <p:cNvPr id="6" name="Image 5" descr="Une image contenant Graphique, graphisme, jaune, logo&#10;&#10;Description générée automatiquement">
            <a:extLst>
              <a:ext uri="{FF2B5EF4-FFF2-40B4-BE49-F238E27FC236}">
                <a16:creationId xmlns:a16="http://schemas.microsoft.com/office/drawing/2014/main" id="{1875E3D7-28EE-8AEB-DF24-99277D2FFC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60" y="136525"/>
            <a:ext cx="1993437" cy="963013"/>
          </a:xfrm>
          <a:prstGeom prst="rect">
            <a:avLst/>
          </a:prstGeom>
        </p:spPr>
      </p:pic>
      <p:pic>
        <p:nvPicPr>
          <p:cNvPr id="16" name="Image 15" descr="Une image contenant capture d’écran, diagramme, texte&#10;&#10;Description générée automatiquement">
            <a:extLst>
              <a:ext uri="{FF2B5EF4-FFF2-40B4-BE49-F238E27FC236}">
                <a16:creationId xmlns:a16="http://schemas.microsoft.com/office/drawing/2014/main" id="{CA7DDFCC-FB91-F5F1-EBF6-99A3A27224E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2" t="32209" r="40299" b="43367"/>
          <a:stretch/>
        </p:blipFill>
        <p:spPr>
          <a:xfrm>
            <a:off x="7249948" y="5210969"/>
            <a:ext cx="577791" cy="481388"/>
          </a:xfrm>
          <a:prstGeom prst="rect">
            <a:avLst/>
          </a:prstGeom>
        </p:spPr>
      </p:pic>
      <p:pic>
        <p:nvPicPr>
          <p:cNvPr id="14" name="Image 13" descr="Une image contenant capture d’écran, diagramme, texte&#10;&#10;Description générée automatiquement">
            <a:extLst>
              <a:ext uri="{FF2B5EF4-FFF2-40B4-BE49-F238E27FC236}">
                <a16:creationId xmlns:a16="http://schemas.microsoft.com/office/drawing/2014/main" id="{D4D69061-E754-8B74-9066-ADAC8C6A986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5" t="73856" r="40389" b="1769"/>
          <a:stretch/>
        </p:blipFill>
        <p:spPr>
          <a:xfrm>
            <a:off x="7463732" y="4676468"/>
            <a:ext cx="603943" cy="512344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B21ADBA-F505-7A20-3F14-4ABD6D337A54}"/>
              </a:ext>
            </a:extLst>
          </p:cNvPr>
          <p:cNvSpPr txBox="1"/>
          <p:nvPr/>
        </p:nvSpPr>
        <p:spPr>
          <a:xfrm>
            <a:off x="389772" y="1224925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1-photon PECD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681464" y="14741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8" t="60898" r="35251" b="24605"/>
          <a:stretch/>
        </p:blipFill>
        <p:spPr>
          <a:xfrm>
            <a:off x="8767155" y="5143514"/>
            <a:ext cx="648393" cy="529261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7" t="84358" r="33050" b="1525"/>
          <a:stretch/>
        </p:blipFill>
        <p:spPr>
          <a:xfrm>
            <a:off x="9792944" y="5157386"/>
            <a:ext cx="673331" cy="5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8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91E26A5D-9233-EFD2-8D10-F3B090957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2" y="1842427"/>
            <a:ext cx="6031264" cy="383034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FBD30AED-2CC2-DFF4-EEE3-938731B3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9" y="1094626"/>
            <a:ext cx="3061951" cy="12494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07A865-03E0-CBBE-9A13-90958B864671}"/>
              </a:ext>
            </a:extLst>
          </p:cNvPr>
          <p:cNvSpPr txBox="1"/>
          <p:nvPr/>
        </p:nvSpPr>
        <p:spPr>
          <a:xfrm>
            <a:off x="7238337" y="1365619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CD3665D-4BC8-E794-21C4-1D7B98B2CFCB}"/>
              </a:ext>
            </a:extLst>
          </p:cNvPr>
          <p:cNvSpPr txBox="1"/>
          <p:nvPr/>
        </p:nvSpPr>
        <p:spPr>
          <a:xfrm>
            <a:off x="8877374" y="1365619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15" name="Image 14" descr="Une image contenant capture d’écran, Graphique, noir, obscurité&#10;&#10;Description générée automatiquement">
            <a:extLst>
              <a:ext uri="{FF2B5EF4-FFF2-40B4-BE49-F238E27FC236}">
                <a16:creationId xmlns:a16="http://schemas.microsoft.com/office/drawing/2014/main" id="{FD1F0770-9A78-ADA2-6DDC-7D2C3A14A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1" y="1197903"/>
            <a:ext cx="1058728" cy="105872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A8DE55E-9D40-9FA3-4875-6A47493F205E}"/>
              </a:ext>
            </a:extLst>
          </p:cNvPr>
          <p:cNvSpPr txBox="1"/>
          <p:nvPr/>
        </p:nvSpPr>
        <p:spPr>
          <a:xfrm>
            <a:off x="7014747" y="2176127"/>
            <a:ext cx="2579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1-Indanol structure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Equatorial conformer (Eq)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Axial conformer (Ax)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A1FCE-88EA-5DBD-2E6A-207A85CFC44F}"/>
              </a:ext>
            </a:extLst>
          </p:cNvPr>
          <p:cNvSpPr/>
          <p:nvPr/>
        </p:nvSpPr>
        <p:spPr>
          <a:xfrm>
            <a:off x="944763" y="2455465"/>
            <a:ext cx="241874" cy="289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065F11-B5A1-D9AE-4EF4-189C318A6B13}"/>
              </a:ext>
            </a:extLst>
          </p:cNvPr>
          <p:cNvSpPr/>
          <p:nvPr/>
        </p:nvSpPr>
        <p:spPr>
          <a:xfrm>
            <a:off x="976226" y="3851252"/>
            <a:ext cx="241874" cy="289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411ECF4-B086-86B9-5400-CF8D03E8110B}"/>
              </a:ext>
            </a:extLst>
          </p:cNvPr>
          <p:cNvSpPr txBox="1"/>
          <p:nvPr/>
        </p:nvSpPr>
        <p:spPr>
          <a:xfrm>
            <a:off x="907283" y="242953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45B892E-F82A-FF93-2241-A0A626D1FEF5}"/>
              </a:ext>
            </a:extLst>
          </p:cNvPr>
          <p:cNvSpPr txBox="1"/>
          <p:nvPr/>
        </p:nvSpPr>
        <p:spPr>
          <a:xfrm>
            <a:off x="907283" y="388154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EB4E8CE-6A89-A1C9-F053-83F05E176F73}"/>
              </a:ext>
            </a:extLst>
          </p:cNvPr>
          <p:cNvSpPr txBox="1"/>
          <p:nvPr/>
        </p:nvSpPr>
        <p:spPr>
          <a:xfrm>
            <a:off x="533426" y="5698707"/>
            <a:ext cx="5456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PECD and PES of 1-Indanol at 11.0 eV in Ar (top) and He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bottom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78228DD-5232-9744-C6F3-83BC89FC60E1}"/>
                  </a:ext>
                </a:extLst>
              </p:cNvPr>
              <p:cNvSpPr txBox="1"/>
              <p:nvPr/>
            </p:nvSpPr>
            <p:spPr>
              <a:xfrm>
                <a:off x="10618637" y="1420516"/>
                <a:ext cx="1332160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 : Eq </a:t>
                </a: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only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He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fr-F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fr-FR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fr-FR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Eq,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fr-FR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fr-FR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fr-FR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Ax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78228DD-5232-9744-C6F3-83BC89FC6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637" y="1420516"/>
                <a:ext cx="1332160" cy="613501"/>
              </a:xfrm>
              <a:prstGeom prst="rect">
                <a:avLst/>
              </a:prstGeom>
              <a:blipFill>
                <a:blip r:embed="rId9"/>
                <a:stretch>
                  <a:fillRect l="-1376" t="-1980" b="-19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>
            <a:extLst>
              <a:ext uri="{FF2B5EF4-FFF2-40B4-BE49-F238E27FC236}">
                <a16:creationId xmlns:a16="http://schemas.microsoft.com/office/drawing/2014/main" id="{301C2F6D-184A-7EAA-79EF-864B27A7B259}"/>
              </a:ext>
            </a:extLst>
          </p:cNvPr>
          <p:cNvSpPr txBox="1"/>
          <p:nvPr/>
        </p:nvSpPr>
        <p:spPr>
          <a:xfrm>
            <a:off x="0" y="6533381"/>
            <a:ext cx="4222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Dupont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Phys.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(2022)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2313-2320</a:t>
            </a:r>
          </a:p>
        </p:txBody>
      </p:sp>
      <p:pic>
        <p:nvPicPr>
          <p:cNvPr id="6" name="Image 5" descr="Une image contenant Graphique, graphisme, jaune, logo&#10;&#10;Description générée automatiquement">
            <a:extLst>
              <a:ext uri="{FF2B5EF4-FFF2-40B4-BE49-F238E27FC236}">
                <a16:creationId xmlns:a16="http://schemas.microsoft.com/office/drawing/2014/main" id="{00478DFA-886D-BB12-604E-7D9E67D474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60" y="136525"/>
            <a:ext cx="1993437" cy="963013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BB21ADBA-F505-7A20-3F14-4ABD6D337A54}"/>
              </a:ext>
            </a:extLst>
          </p:cNvPr>
          <p:cNvSpPr txBox="1"/>
          <p:nvPr/>
        </p:nvSpPr>
        <p:spPr>
          <a:xfrm>
            <a:off x="389772" y="1224925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1-photon PECD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681464" y="14741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38" name="Image 37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7D1D2C82-254C-E42C-10CB-8F8058DD0D3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r="1711"/>
          <a:stretch/>
        </p:blipFill>
        <p:spPr>
          <a:xfrm>
            <a:off x="6096000" y="2925364"/>
            <a:ext cx="5257800" cy="3231252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445B96AF-F913-09CA-01F3-9C06D44553E8}"/>
              </a:ext>
            </a:extLst>
          </p:cNvPr>
          <p:cNvSpPr txBox="1"/>
          <p:nvPr/>
        </p:nvSpPr>
        <p:spPr>
          <a:xfrm>
            <a:off x="6033054" y="6147983"/>
            <a:ext cx="5342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PECD and b</a:t>
            </a:r>
            <a:r>
              <a:rPr kumimoji="0" lang="fr-FR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1-Indanol at 11.0 eV in Ar (black) and He (green)</a:t>
            </a:r>
          </a:p>
        </p:txBody>
      </p:sp>
      <p:pic>
        <p:nvPicPr>
          <p:cNvPr id="40" name="Image 39" descr="Une image contenant capture d’écran, diagramme, texte&#10;&#10;Description générée automatiquement">
            <a:extLst>
              <a:ext uri="{FF2B5EF4-FFF2-40B4-BE49-F238E27FC236}">
                <a16:creationId xmlns:a16="http://schemas.microsoft.com/office/drawing/2014/main" id="{CA7DDFCC-FB91-F5F1-EBF6-99A3A27224E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2" t="32209" r="40299" b="43367"/>
          <a:stretch/>
        </p:blipFill>
        <p:spPr>
          <a:xfrm>
            <a:off x="7481144" y="4725188"/>
            <a:ext cx="577791" cy="481388"/>
          </a:xfrm>
          <a:prstGeom prst="rect">
            <a:avLst/>
          </a:prstGeom>
        </p:spPr>
      </p:pic>
      <p:pic>
        <p:nvPicPr>
          <p:cNvPr id="41" name="Image 40" descr="Une image contenant capture d’écran, diagramme, texte&#10;&#10;Description générée automatiquement">
            <a:extLst>
              <a:ext uri="{FF2B5EF4-FFF2-40B4-BE49-F238E27FC236}">
                <a16:creationId xmlns:a16="http://schemas.microsoft.com/office/drawing/2014/main" id="{D4D69061-E754-8B74-9066-ADAC8C6A98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5" t="73856" r="38978" b="1769"/>
          <a:stretch/>
        </p:blipFill>
        <p:spPr>
          <a:xfrm>
            <a:off x="7263043" y="5206576"/>
            <a:ext cx="648893" cy="512344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8" t="60898" r="35251" b="24605"/>
          <a:stretch/>
        </p:blipFill>
        <p:spPr>
          <a:xfrm>
            <a:off x="8767155" y="5143514"/>
            <a:ext cx="648393" cy="529261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7" t="84358" r="33050" b="1525"/>
          <a:stretch/>
        </p:blipFill>
        <p:spPr>
          <a:xfrm>
            <a:off x="9792944" y="5157386"/>
            <a:ext cx="673331" cy="51538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DE732AF-35ED-4AB9-BD10-75B87A5E4513}"/>
              </a:ext>
            </a:extLst>
          </p:cNvPr>
          <p:cNvSpPr/>
          <p:nvPr/>
        </p:nvSpPr>
        <p:spPr>
          <a:xfrm>
            <a:off x="2650247" y="2297432"/>
            <a:ext cx="6678706" cy="369096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FA5A59A7-C54B-CDDB-F624-BCF15047FAD5}"/>
              </a:ext>
            </a:extLst>
          </p:cNvPr>
          <p:cNvCxnSpPr>
            <a:cxnSpLocks/>
          </p:cNvCxnSpPr>
          <p:nvPr/>
        </p:nvCxnSpPr>
        <p:spPr>
          <a:xfrm>
            <a:off x="4493646" y="3477765"/>
            <a:ext cx="1138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1C16DBE-1788-B996-C8FA-C9620D34D083}"/>
              </a:ext>
            </a:extLst>
          </p:cNvPr>
          <p:cNvSpPr/>
          <p:nvPr/>
        </p:nvSpPr>
        <p:spPr>
          <a:xfrm>
            <a:off x="4493646" y="3236503"/>
            <a:ext cx="1138394" cy="23007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24073276-1555-D384-696B-A3FC4F3BEFD6}"/>
              </a:ext>
            </a:extLst>
          </p:cNvPr>
          <p:cNvCxnSpPr>
            <a:cxnSpLocks/>
          </p:cNvCxnSpPr>
          <p:nvPr/>
        </p:nvCxnSpPr>
        <p:spPr>
          <a:xfrm flipV="1">
            <a:off x="5062843" y="3854340"/>
            <a:ext cx="0" cy="57125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546352D-98B6-4BA6-04D9-AA2137647529}"/>
              </a:ext>
            </a:extLst>
          </p:cNvPr>
          <p:cNvCxnSpPr>
            <a:cxnSpLocks/>
          </p:cNvCxnSpPr>
          <p:nvPr/>
        </p:nvCxnSpPr>
        <p:spPr>
          <a:xfrm flipV="1">
            <a:off x="5062843" y="3283085"/>
            <a:ext cx="0" cy="57125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73E2D5A5-FC9F-6C77-61C6-290C8A7EE076}"/>
              </a:ext>
            </a:extLst>
          </p:cNvPr>
          <p:cNvSpPr txBox="1"/>
          <p:nvPr/>
        </p:nvSpPr>
        <p:spPr>
          <a:xfrm>
            <a:off x="5630702" y="4275819"/>
            <a:ext cx="37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9699B1A-379E-B5DD-F214-6C7E9B12FC19}"/>
              </a:ext>
            </a:extLst>
          </p:cNvPr>
          <p:cNvSpPr txBox="1"/>
          <p:nvPr/>
        </p:nvSpPr>
        <p:spPr>
          <a:xfrm>
            <a:off x="5630702" y="3705333"/>
            <a:ext cx="37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6ECD4BA-E650-587F-4F35-178A7CE45C57}"/>
              </a:ext>
            </a:extLst>
          </p:cNvPr>
          <p:cNvSpPr txBox="1"/>
          <p:nvPr/>
        </p:nvSpPr>
        <p:spPr>
          <a:xfrm>
            <a:off x="5664365" y="3328758"/>
            <a:ext cx="30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383C3846-6416-6696-54ED-DBD7D48B947D}"/>
              </a:ext>
            </a:extLst>
          </p:cNvPr>
          <p:cNvCxnSpPr>
            <a:cxnSpLocks/>
          </p:cNvCxnSpPr>
          <p:nvPr/>
        </p:nvCxnSpPr>
        <p:spPr>
          <a:xfrm>
            <a:off x="4493646" y="3854340"/>
            <a:ext cx="1138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6C1C8DD7-6473-7D5A-C507-2850CC63EEE3}"/>
              </a:ext>
            </a:extLst>
          </p:cNvPr>
          <p:cNvCxnSpPr>
            <a:cxnSpLocks/>
          </p:cNvCxnSpPr>
          <p:nvPr/>
        </p:nvCxnSpPr>
        <p:spPr>
          <a:xfrm>
            <a:off x="4493646" y="4425595"/>
            <a:ext cx="1138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465018C7-DDCD-63CC-0BAD-DF6795465C0F}"/>
              </a:ext>
            </a:extLst>
          </p:cNvPr>
          <p:cNvSpPr txBox="1"/>
          <p:nvPr/>
        </p:nvSpPr>
        <p:spPr>
          <a:xfrm>
            <a:off x="3928343" y="4652394"/>
            <a:ext cx="212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Resonance enhanced two-photon ionization (RE2PI)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5E13FCDC-F8A3-03CE-240A-6FBB15F9626F}"/>
              </a:ext>
            </a:extLst>
          </p:cNvPr>
          <p:cNvCxnSpPr>
            <a:cxnSpLocks/>
          </p:cNvCxnSpPr>
          <p:nvPr/>
        </p:nvCxnSpPr>
        <p:spPr>
          <a:xfrm flipV="1">
            <a:off x="4433134" y="3236503"/>
            <a:ext cx="0" cy="12005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C8673AE2-2A6E-687D-F63D-55F0FC282748}"/>
              </a:ext>
            </a:extLst>
          </p:cNvPr>
          <p:cNvSpPr txBox="1"/>
          <p:nvPr/>
        </p:nvSpPr>
        <p:spPr>
          <a:xfrm>
            <a:off x="3693161" y="3167030"/>
            <a:ext cx="752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BEE5D91-DA0E-D371-41FB-83A2D268B122}"/>
              </a:ext>
            </a:extLst>
          </p:cNvPr>
          <p:cNvSpPr txBox="1"/>
          <p:nvPr/>
        </p:nvSpPr>
        <p:spPr>
          <a:xfrm>
            <a:off x="6261748" y="3237937"/>
            <a:ext cx="20121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Typical energy of one photon : 4.6 eV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Resonance condition: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conformer specific</a:t>
            </a:r>
          </a:p>
        </p:txBody>
      </p:sp>
    </p:spTree>
    <p:extLst>
      <p:ext uri="{BB962C8B-B14F-4D97-AF65-F5344CB8AC3E}">
        <p14:creationId xmlns:p14="http://schemas.microsoft.com/office/powerpoint/2010/main" val="309669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9" name="Connecteur : en angle 48">
            <a:extLst>
              <a:ext uri="{FF2B5EF4-FFF2-40B4-BE49-F238E27FC236}">
                <a16:creationId xmlns:a16="http://schemas.microsoft.com/office/drawing/2014/main" id="{1AE34296-B20E-9547-DBC6-E8650649F68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8460" y="1407677"/>
            <a:ext cx="1010470" cy="971550"/>
          </a:xfrm>
          <a:prstGeom prst="bentConnector3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7AC6583-1942-80EA-3A34-EFE2930F81C7}"/>
              </a:ext>
            </a:extLst>
          </p:cNvPr>
          <p:cNvSpPr/>
          <p:nvPr/>
        </p:nvSpPr>
        <p:spPr>
          <a:xfrm>
            <a:off x="178070" y="1484287"/>
            <a:ext cx="139700" cy="1086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DCC04FB-8ED1-114A-03A6-0DB12662AA4D}"/>
              </a:ext>
            </a:extLst>
          </p:cNvPr>
          <p:cNvCxnSpPr>
            <a:stCxn id="61" idx="2"/>
          </p:cNvCxnSpPr>
          <p:nvPr/>
        </p:nvCxnSpPr>
        <p:spPr>
          <a:xfrm>
            <a:off x="247920" y="1592940"/>
            <a:ext cx="0" cy="30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A02015A-0BC4-C0AC-C303-2E51A7E931A8}"/>
              </a:ext>
            </a:extLst>
          </p:cNvPr>
          <p:cNvCxnSpPr>
            <a:cxnSpLocks/>
          </p:cNvCxnSpPr>
          <p:nvPr/>
        </p:nvCxnSpPr>
        <p:spPr>
          <a:xfrm>
            <a:off x="247920" y="1884892"/>
            <a:ext cx="97155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49204E21-2FB5-EF7E-2F38-7390356E402E}"/>
              </a:ext>
            </a:extLst>
          </p:cNvPr>
          <p:cNvCxnSpPr/>
          <p:nvPr/>
        </p:nvCxnSpPr>
        <p:spPr>
          <a:xfrm>
            <a:off x="1219470" y="1875441"/>
            <a:ext cx="0" cy="324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7321357D-4A37-AFC8-7458-90B55D2A5A12}"/>
              </a:ext>
            </a:extLst>
          </p:cNvPr>
          <p:cNvSpPr/>
          <p:nvPr/>
        </p:nvSpPr>
        <p:spPr>
          <a:xfrm>
            <a:off x="1149625" y="2185403"/>
            <a:ext cx="139695" cy="21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971862D3-157D-C826-61F3-B1DEDBD3713C}"/>
              </a:ext>
            </a:extLst>
          </p:cNvPr>
          <p:cNvCxnSpPr>
            <a:cxnSpLocks/>
            <a:stCxn id="69" idx="2"/>
          </p:cNvCxnSpPr>
          <p:nvPr/>
        </p:nvCxnSpPr>
        <p:spPr>
          <a:xfrm flipH="1">
            <a:off x="1060720" y="2401403"/>
            <a:ext cx="158753" cy="86128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FAF476B6-2544-5912-3392-1B0FA30439BA}"/>
              </a:ext>
            </a:extLst>
          </p:cNvPr>
          <p:cNvCxnSpPr/>
          <p:nvPr/>
        </p:nvCxnSpPr>
        <p:spPr>
          <a:xfrm>
            <a:off x="1219470" y="2398686"/>
            <a:ext cx="0" cy="86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13F8F6FB-D1FC-C848-0BFE-5FC55C56E9E2}"/>
              </a:ext>
            </a:extLst>
          </p:cNvPr>
          <p:cNvSpPr/>
          <p:nvPr/>
        </p:nvSpPr>
        <p:spPr>
          <a:xfrm>
            <a:off x="850923" y="3271737"/>
            <a:ext cx="737094" cy="684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00CD3876-39B8-2655-585F-CCABEDBEA047}"/>
              </a:ext>
            </a:extLst>
          </p:cNvPr>
          <p:cNvCxnSpPr/>
          <p:nvPr/>
        </p:nvCxnSpPr>
        <p:spPr>
          <a:xfrm>
            <a:off x="1219470" y="3247213"/>
            <a:ext cx="0" cy="86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DD3C8088-5A81-A83D-7E5A-88B76E36F387}"/>
              </a:ext>
            </a:extLst>
          </p:cNvPr>
          <p:cNvSpPr txBox="1"/>
          <p:nvPr/>
        </p:nvSpPr>
        <p:spPr>
          <a:xfrm>
            <a:off x="1378219" y="2158091"/>
            <a:ext cx="123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Linear polarizer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5AF2B238-96FB-9EA2-0F6A-6812983C1C38}"/>
              </a:ext>
            </a:extLst>
          </p:cNvPr>
          <p:cNvSpPr txBox="1"/>
          <p:nvPr/>
        </p:nvSpPr>
        <p:spPr>
          <a:xfrm>
            <a:off x="1378219" y="2794110"/>
            <a:ext cx="3132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Quarter waveplate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λ/4) : circular polarization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D5FA6F68-EDB5-3659-25F0-A67F0AB65210}"/>
              </a:ext>
            </a:extLst>
          </p:cNvPr>
          <p:cNvSpPr txBox="1"/>
          <p:nvPr/>
        </p:nvSpPr>
        <p:spPr>
          <a:xfrm>
            <a:off x="391411" y="1382425"/>
            <a:ext cx="1973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Frequency doubling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cristal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52BE5992-3FBF-BB70-C4EC-F034B1146033}"/>
              </a:ext>
            </a:extLst>
          </p:cNvPr>
          <p:cNvCxnSpPr/>
          <p:nvPr/>
        </p:nvCxnSpPr>
        <p:spPr>
          <a:xfrm>
            <a:off x="1378220" y="1875441"/>
            <a:ext cx="111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8DAA54D6-61B0-3046-42C2-B47868D69729}"/>
              </a:ext>
            </a:extLst>
          </p:cNvPr>
          <p:cNvSpPr txBox="1"/>
          <p:nvPr/>
        </p:nvSpPr>
        <p:spPr>
          <a:xfrm>
            <a:off x="2484804" y="1680214"/>
            <a:ext cx="2467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vertical linear polarization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Purple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horizontal linear polarization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CDB357D5-5917-09DF-9822-07C3DB179237}"/>
              </a:ext>
            </a:extLst>
          </p:cNvPr>
          <p:cNvSpPr txBox="1"/>
          <p:nvPr/>
        </p:nvSpPr>
        <p:spPr>
          <a:xfrm>
            <a:off x="1734561" y="3476041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VMI detector</a:t>
            </a: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D340E61-D634-A4D4-5F59-50129DE0F1E4}"/>
              </a:ext>
            </a:extLst>
          </p:cNvPr>
          <p:cNvCxnSpPr/>
          <p:nvPr/>
        </p:nvCxnSpPr>
        <p:spPr>
          <a:xfrm>
            <a:off x="246574" y="1631665"/>
            <a:ext cx="0" cy="18000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EE3D9BF2-F8F3-1511-CFA9-44FBC396B68A}"/>
              </a:ext>
            </a:extLst>
          </p:cNvPr>
          <p:cNvCxnSpPr>
            <a:cxnSpLocks/>
          </p:cNvCxnSpPr>
          <p:nvPr/>
        </p:nvCxnSpPr>
        <p:spPr>
          <a:xfrm>
            <a:off x="644122" y="1887077"/>
            <a:ext cx="179146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53844164-EDEB-295F-CB16-278BFACF8C8C}"/>
              </a:ext>
            </a:extLst>
          </p:cNvPr>
          <p:cNvCxnSpPr/>
          <p:nvPr/>
        </p:nvCxnSpPr>
        <p:spPr>
          <a:xfrm>
            <a:off x="1219470" y="1945031"/>
            <a:ext cx="0" cy="18000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E66AA129-1327-C33B-52A9-2B4F6D34BAAF}"/>
              </a:ext>
            </a:extLst>
          </p:cNvPr>
          <p:cNvCxnSpPr/>
          <p:nvPr/>
        </p:nvCxnSpPr>
        <p:spPr>
          <a:xfrm>
            <a:off x="1219470" y="2520957"/>
            <a:ext cx="0" cy="18000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C0C77B2F-4C38-AFCF-27C1-5D5027827ECD}"/>
              </a:ext>
            </a:extLst>
          </p:cNvPr>
          <p:cNvCxnSpPr>
            <a:cxnSpLocks/>
          </p:cNvCxnSpPr>
          <p:nvPr/>
        </p:nvCxnSpPr>
        <p:spPr>
          <a:xfrm flipH="1">
            <a:off x="1077917" y="2794110"/>
            <a:ext cx="62179" cy="363948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179A5281-CE99-F35A-63BC-C5201FD5CAEE}"/>
              </a:ext>
            </a:extLst>
          </p:cNvPr>
          <p:cNvCxnSpPr/>
          <p:nvPr/>
        </p:nvCxnSpPr>
        <p:spPr>
          <a:xfrm>
            <a:off x="1219337" y="3035463"/>
            <a:ext cx="0" cy="18000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8AB503D-45FB-92DC-8067-9ABBC2789EBA}"/>
              </a:ext>
            </a:extLst>
          </p:cNvPr>
          <p:cNvSpPr/>
          <p:nvPr/>
        </p:nvSpPr>
        <p:spPr>
          <a:xfrm>
            <a:off x="1157934" y="2872090"/>
            <a:ext cx="139698" cy="1086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9E4E6F-39BE-85AE-E143-194FA0331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69" y="136525"/>
            <a:ext cx="1686653" cy="9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9" name="Connecteur : en angle 48">
            <a:extLst>
              <a:ext uri="{FF2B5EF4-FFF2-40B4-BE49-F238E27FC236}">
                <a16:creationId xmlns:a16="http://schemas.microsoft.com/office/drawing/2014/main" id="{1AE34296-B20E-9547-DBC6-E8650649F68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8460" y="1407677"/>
            <a:ext cx="1010470" cy="971550"/>
          </a:xfrm>
          <a:prstGeom prst="bentConnector3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7AC6583-1942-80EA-3A34-EFE2930F81C7}"/>
              </a:ext>
            </a:extLst>
          </p:cNvPr>
          <p:cNvSpPr/>
          <p:nvPr/>
        </p:nvSpPr>
        <p:spPr>
          <a:xfrm>
            <a:off x="178070" y="1484287"/>
            <a:ext cx="139700" cy="1086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DCC04FB-8ED1-114A-03A6-0DB12662AA4D}"/>
              </a:ext>
            </a:extLst>
          </p:cNvPr>
          <p:cNvCxnSpPr>
            <a:stCxn id="61" idx="2"/>
          </p:cNvCxnSpPr>
          <p:nvPr/>
        </p:nvCxnSpPr>
        <p:spPr>
          <a:xfrm>
            <a:off x="247920" y="1592940"/>
            <a:ext cx="0" cy="30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A02015A-0BC4-C0AC-C303-2E51A7E931A8}"/>
              </a:ext>
            </a:extLst>
          </p:cNvPr>
          <p:cNvCxnSpPr>
            <a:cxnSpLocks/>
          </p:cNvCxnSpPr>
          <p:nvPr/>
        </p:nvCxnSpPr>
        <p:spPr>
          <a:xfrm>
            <a:off x="247920" y="1884892"/>
            <a:ext cx="97155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49204E21-2FB5-EF7E-2F38-7390356E402E}"/>
              </a:ext>
            </a:extLst>
          </p:cNvPr>
          <p:cNvCxnSpPr/>
          <p:nvPr/>
        </p:nvCxnSpPr>
        <p:spPr>
          <a:xfrm>
            <a:off x="1219470" y="1875441"/>
            <a:ext cx="0" cy="324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7321357D-4A37-AFC8-7458-90B55D2A5A12}"/>
              </a:ext>
            </a:extLst>
          </p:cNvPr>
          <p:cNvSpPr/>
          <p:nvPr/>
        </p:nvSpPr>
        <p:spPr>
          <a:xfrm>
            <a:off x="1149625" y="2185403"/>
            <a:ext cx="139695" cy="21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971862D3-157D-C826-61F3-B1DEDBD3713C}"/>
              </a:ext>
            </a:extLst>
          </p:cNvPr>
          <p:cNvCxnSpPr>
            <a:cxnSpLocks/>
            <a:stCxn id="69" idx="2"/>
          </p:cNvCxnSpPr>
          <p:nvPr/>
        </p:nvCxnSpPr>
        <p:spPr>
          <a:xfrm flipH="1">
            <a:off x="1060720" y="2401403"/>
            <a:ext cx="158753" cy="86128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FAF476B6-2544-5912-3392-1B0FA30439BA}"/>
              </a:ext>
            </a:extLst>
          </p:cNvPr>
          <p:cNvCxnSpPr/>
          <p:nvPr/>
        </p:nvCxnSpPr>
        <p:spPr>
          <a:xfrm>
            <a:off x="1219470" y="2398686"/>
            <a:ext cx="0" cy="86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13F8F6FB-D1FC-C848-0BFE-5FC55C56E9E2}"/>
              </a:ext>
            </a:extLst>
          </p:cNvPr>
          <p:cNvSpPr/>
          <p:nvPr/>
        </p:nvSpPr>
        <p:spPr>
          <a:xfrm>
            <a:off x="850923" y="3271737"/>
            <a:ext cx="737094" cy="684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00CD3876-39B8-2655-585F-CCABEDBEA047}"/>
              </a:ext>
            </a:extLst>
          </p:cNvPr>
          <p:cNvCxnSpPr/>
          <p:nvPr/>
        </p:nvCxnSpPr>
        <p:spPr>
          <a:xfrm>
            <a:off x="1219470" y="3247213"/>
            <a:ext cx="0" cy="86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DD3C8088-5A81-A83D-7E5A-88B76E36F387}"/>
              </a:ext>
            </a:extLst>
          </p:cNvPr>
          <p:cNvSpPr txBox="1"/>
          <p:nvPr/>
        </p:nvSpPr>
        <p:spPr>
          <a:xfrm>
            <a:off x="1378219" y="2158091"/>
            <a:ext cx="123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Linear polarizer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5AF2B238-96FB-9EA2-0F6A-6812983C1C38}"/>
              </a:ext>
            </a:extLst>
          </p:cNvPr>
          <p:cNvSpPr txBox="1"/>
          <p:nvPr/>
        </p:nvSpPr>
        <p:spPr>
          <a:xfrm>
            <a:off x="1378219" y="2794110"/>
            <a:ext cx="3132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Quarter waveplate (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λ/4) : circular polarization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D5FA6F68-EDB5-3659-25F0-A67F0AB65210}"/>
              </a:ext>
            </a:extLst>
          </p:cNvPr>
          <p:cNvSpPr txBox="1"/>
          <p:nvPr/>
        </p:nvSpPr>
        <p:spPr>
          <a:xfrm>
            <a:off x="391411" y="1382425"/>
            <a:ext cx="1973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Frequency doubling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cristal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52BE5992-3FBF-BB70-C4EC-F034B1146033}"/>
              </a:ext>
            </a:extLst>
          </p:cNvPr>
          <p:cNvCxnSpPr/>
          <p:nvPr/>
        </p:nvCxnSpPr>
        <p:spPr>
          <a:xfrm>
            <a:off x="1378220" y="1875441"/>
            <a:ext cx="111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8DAA54D6-61B0-3046-42C2-B47868D69729}"/>
              </a:ext>
            </a:extLst>
          </p:cNvPr>
          <p:cNvSpPr txBox="1"/>
          <p:nvPr/>
        </p:nvSpPr>
        <p:spPr>
          <a:xfrm>
            <a:off x="2484804" y="1680214"/>
            <a:ext cx="2467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vertical linear polarization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Purple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horizontal linear polarization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CDB357D5-5917-09DF-9822-07C3DB179237}"/>
              </a:ext>
            </a:extLst>
          </p:cNvPr>
          <p:cNvSpPr txBox="1"/>
          <p:nvPr/>
        </p:nvSpPr>
        <p:spPr>
          <a:xfrm>
            <a:off x="1734561" y="3476041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VMI detector</a:t>
            </a:r>
          </a:p>
        </p:txBody>
      </p:sp>
      <p:sp>
        <p:nvSpPr>
          <p:cNvPr id="92" name="Flèche : droite 91">
            <a:extLst>
              <a:ext uri="{FF2B5EF4-FFF2-40B4-BE49-F238E27FC236}">
                <a16:creationId xmlns:a16="http://schemas.microsoft.com/office/drawing/2014/main" id="{717DAFD5-BEC5-0B59-2674-71CE06CE072D}"/>
              </a:ext>
            </a:extLst>
          </p:cNvPr>
          <p:cNvSpPr/>
          <p:nvPr/>
        </p:nvSpPr>
        <p:spPr>
          <a:xfrm>
            <a:off x="3056037" y="3473387"/>
            <a:ext cx="1927174" cy="2815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D340E61-D634-A4D4-5F59-50129DE0F1E4}"/>
              </a:ext>
            </a:extLst>
          </p:cNvPr>
          <p:cNvCxnSpPr/>
          <p:nvPr/>
        </p:nvCxnSpPr>
        <p:spPr>
          <a:xfrm>
            <a:off x="246574" y="1631665"/>
            <a:ext cx="0" cy="18000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EE3D9BF2-F8F3-1511-CFA9-44FBC396B68A}"/>
              </a:ext>
            </a:extLst>
          </p:cNvPr>
          <p:cNvCxnSpPr>
            <a:cxnSpLocks/>
          </p:cNvCxnSpPr>
          <p:nvPr/>
        </p:nvCxnSpPr>
        <p:spPr>
          <a:xfrm>
            <a:off x="644122" y="1887077"/>
            <a:ext cx="179146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53844164-EDEB-295F-CB16-278BFACF8C8C}"/>
              </a:ext>
            </a:extLst>
          </p:cNvPr>
          <p:cNvCxnSpPr/>
          <p:nvPr/>
        </p:nvCxnSpPr>
        <p:spPr>
          <a:xfrm>
            <a:off x="1219470" y="1945031"/>
            <a:ext cx="0" cy="18000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E66AA129-1327-C33B-52A9-2B4F6D34BAAF}"/>
              </a:ext>
            </a:extLst>
          </p:cNvPr>
          <p:cNvCxnSpPr/>
          <p:nvPr/>
        </p:nvCxnSpPr>
        <p:spPr>
          <a:xfrm>
            <a:off x="1219470" y="2520957"/>
            <a:ext cx="0" cy="18000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C0C77B2F-4C38-AFCF-27C1-5D5027827ECD}"/>
              </a:ext>
            </a:extLst>
          </p:cNvPr>
          <p:cNvCxnSpPr>
            <a:cxnSpLocks/>
          </p:cNvCxnSpPr>
          <p:nvPr/>
        </p:nvCxnSpPr>
        <p:spPr>
          <a:xfrm flipH="1">
            <a:off x="1077917" y="2794110"/>
            <a:ext cx="62179" cy="363948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179A5281-CE99-F35A-63BC-C5201FD5CAEE}"/>
              </a:ext>
            </a:extLst>
          </p:cNvPr>
          <p:cNvCxnSpPr/>
          <p:nvPr/>
        </p:nvCxnSpPr>
        <p:spPr>
          <a:xfrm>
            <a:off x="1219337" y="3035463"/>
            <a:ext cx="0" cy="18000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8AB503D-45FB-92DC-8067-9ABBC2789EBA}"/>
              </a:ext>
            </a:extLst>
          </p:cNvPr>
          <p:cNvSpPr/>
          <p:nvPr/>
        </p:nvSpPr>
        <p:spPr>
          <a:xfrm>
            <a:off x="1149621" y="2872090"/>
            <a:ext cx="139698" cy="1086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2F0CB6-29A3-5B48-1256-7502B3788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69" y="136525"/>
            <a:ext cx="1686653" cy="9782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C5AD66B-2C52-BA81-1065-5FB7BD6A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721" y="1358496"/>
            <a:ext cx="5532356" cy="287051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0EA0FBA-3C82-3C7E-F23B-18F10B763A7D}"/>
              </a:ext>
            </a:extLst>
          </p:cNvPr>
          <p:cNvSpPr txBox="1"/>
          <p:nvPr/>
        </p:nvSpPr>
        <p:spPr>
          <a:xfrm>
            <a:off x="9562052" y="3710392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By A. </a:t>
            </a:r>
            <a:r>
              <a:rPr lang="fr-FR" sz="1000" dirty="0" err="1"/>
              <a:t>Comby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63336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98EEB11-19FE-0912-07C6-EED3BD748EE9}"/>
              </a:ext>
            </a:extLst>
          </p:cNvPr>
          <p:cNvCxnSpPr>
            <a:cxnSpLocks/>
          </p:cNvCxnSpPr>
          <p:nvPr/>
        </p:nvCxnSpPr>
        <p:spPr>
          <a:xfrm flipV="1">
            <a:off x="7074332" y="5215025"/>
            <a:ext cx="2318286" cy="29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7A27591A-F226-4257-33DD-B7C17FF25277}"/>
              </a:ext>
            </a:extLst>
          </p:cNvPr>
          <p:cNvCxnSpPr>
            <a:cxnSpLocks/>
          </p:cNvCxnSpPr>
          <p:nvPr/>
        </p:nvCxnSpPr>
        <p:spPr>
          <a:xfrm>
            <a:off x="8657896" y="5210390"/>
            <a:ext cx="1138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0713EB-D7EB-5DB9-14EF-A947A9DD5A90}"/>
              </a:ext>
            </a:extLst>
          </p:cNvPr>
          <p:cNvSpPr/>
          <p:nvPr/>
        </p:nvSpPr>
        <p:spPr>
          <a:xfrm>
            <a:off x="8657896" y="4969128"/>
            <a:ext cx="1138394" cy="23007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9" name="Connecteur : en angle 48">
            <a:extLst>
              <a:ext uri="{FF2B5EF4-FFF2-40B4-BE49-F238E27FC236}">
                <a16:creationId xmlns:a16="http://schemas.microsoft.com/office/drawing/2014/main" id="{1AE34296-B20E-9547-DBC6-E8650649F68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8460" y="1407677"/>
            <a:ext cx="1010470" cy="971550"/>
          </a:xfrm>
          <a:prstGeom prst="bentConnector3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7AC6583-1942-80EA-3A34-EFE2930F81C7}"/>
              </a:ext>
            </a:extLst>
          </p:cNvPr>
          <p:cNvSpPr/>
          <p:nvPr/>
        </p:nvSpPr>
        <p:spPr>
          <a:xfrm>
            <a:off x="178070" y="1484287"/>
            <a:ext cx="139700" cy="1086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DCC04FB-8ED1-114A-03A6-0DB12662AA4D}"/>
              </a:ext>
            </a:extLst>
          </p:cNvPr>
          <p:cNvCxnSpPr>
            <a:stCxn id="61" idx="2"/>
          </p:cNvCxnSpPr>
          <p:nvPr/>
        </p:nvCxnSpPr>
        <p:spPr>
          <a:xfrm>
            <a:off x="247920" y="1592940"/>
            <a:ext cx="0" cy="30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AA02015A-0BC4-C0AC-C303-2E51A7E931A8}"/>
              </a:ext>
            </a:extLst>
          </p:cNvPr>
          <p:cNvCxnSpPr>
            <a:cxnSpLocks/>
          </p:cNvCxnSpPr>
          <p:nvPr/>
        </p:nvCxnSpPr>
        <p:spPr>
          <a:xfrm>
            <a:off x="247920" y="1884892"/>
            <a:ext cx="97155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49204E21-2FB5-EF7E-2F38-7390356E402E}"/>
              </a:ext>
            </a:extLst>
          </p:cNvPr>
          <p:cNvCxnSpPr/>
          <p:nvPr/>
        </p:nvCxnSpPr>
        <p:spPr>
          <a:xfrm>
            <a:off x="1219470" y="1875441"/>
            <a:ext cx="0" cy="324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7321357D-4A37-AFC8-7458-90B55D2A5A12}"/>
              </a:ext>
            </a:extLst>
          </p:cNvPr>
          <p:cNvSpPr/>
          <p:nvPr/>
        </p:nvSpPr>
        <p:spPr>
          <a:xfrm>
            <a:off x="1149625" y="2185403"/>
            <a:ext cx="139695" cy="21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971862D3-157D-C826-61F3-B1DEDBD3713C}"/>
              </a:ext>
            </a:extLst>
          </p:cNvPr>
          <p:cNvCxnSpPr>
            <a:cxnSpLocks/>
            <a:stCxn id="69" idx="2"/>
          </p:cNvCxnSpPr>
          <p:nvPr/>
        </p:nvCxnSpPr>
        <p:spPr>
          <a:xfrm flipH="1">
            <a:off x="1060720" y="2401403"/>
            <a:ext cx="158753" cy="86128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FAF476B6-2544-5912-3392-1B0FA30439BA}"/>
              </a:ext>
            </a:extLst>
          </p:cNvPr>
          <p:cNvCxnSpPr/>
          <p:nvPr/>
        </p:nvCxnSpPr>
        <p:spPr>
          <a:xfrm>
            <a:off x="1219470" y="2398686"/>
            <a:ext cx="0" cy="86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13F8F6FB-D1FC-C848-0BFE-5FC55C56E9E2}"/>
              </a:ext>
            </a:extLst>
          </p:cNvPr>
          <p:cNvSpPr/>
          <p:nvPr/>
        </p:nvSpPr>
        <p:spPr>
          <a:xfrm>
            <a:off x="850923" y="3271737"/>
            <a:ext cx="737094" cy="684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00CD3876-39B8-2655-585F-CCABEDBEA047}"/>
              </a:ext>
            </a:extLst>
          </p:cNvPr>
          <p:cNvCxnSpPr/>
          <p:nvPr/>
        </p:nvCxnSpPr>
        <p:spPr>
          <a:xfrm>
            <a:off x="1219470" y="3247213"/>
            <a:ext cx="0" cy="864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DD3C8088-5A81-A83D-7E5A-88B76E36F387}"/>
              </a:ext>
            </a:extLst>
          </p:cNvPr>
          <p:cNvSpPr txBox="1"/>
          <p:nvPr/>
        </p:nvSpPr>
        <p:spPr>
          <a:xfrm>
            <a:off x="1378219" y="2158091"/>
            <a:ext cx="1239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Linear polarizer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5AF2B238-96FB-9EA2-0F6A-6812983C1C38}"/>
              </a:ext>
            </a:extLst>
          </p:cNvPr>
          <p:cNvSpPr txBox="1"/>
          <p:nvPr/>
        </p:nvSpPr>
        <p:spPr>
          <a:xfrm>
            <a:off x="1378219" y="2794110"/>
            <a:ext cx="3132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Quarter waveplate (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λ/4) : circular polarization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D5FA6F68-EDB5-3659-25F0-A67F0AB65210}"/>
              </a:ext>
            </a:extLst>
          </p:cNvPr>
          <p:cNvSpPr txBox="1"/>
          <p:nvPr/>
        </p:nvSpPr>
        <p:spPr>
          <a:xfrm>
            <a:off x="391411" y="1382425"/>
            <a:ext cx="1973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Frequency doubling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cristal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52BE5992-3FBF-BB70-C4EC-F034B1146033}"/>
              </a:ext>
            </a:extLst>
          </p:cNvPr>
          <p:cNvCxnSpPr/>
          <p:nvPr/>
        </p:nvCxnSpPr>
        <p:spPr>
          <a:xfrm>
            <a:off x="1378220" y="1875441"/>
            <a:ext cx="111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8DAA54D6-61B0-3046-42C2-B47868D69729}"/>
              </a:ext>
            </a:extLst>
          </p:cNvPr>
          <p:cNvSpPr txBox="1"/>
          <p:nvPr/>
        </p:nvSpPr>
        <p:spPr>
          <a:xfrm>
            <a:off x="2484804" y="1680214"/>
            <a:ext cx="2467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: vertical linear polarization</a:t>
            </a:r>
          </a:p>
          <a:p>
            <a:r>
              <a:rPr lang="en-GB" sz="1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: horizontal linear polarization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CDB357D5-5917-09DF-9822-07C3DB179237}"/>
              </a:ext>
            </a:extLst>
          </p:cNvPr>
          <p:cNvSpPr txBox="1"/>
          <p:nvPr/>
        </p:nvSpPr>
        <p:spPr>
          <a:xfrm>
            <a:off x="1734561" y="3476041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VMI detector</a:t>
            </a:r>
          </a:p>
        </p:txBody>
      </p:sp>
      <p:sp>
        <p:nvSpPr>
          <p:cNvPr id="92" name="Flèche : droite 91">
            <a:extLst>
              <a:ext uri="{FF2B5EF4-FFF2-40B4-BE49-F238E27FC236}">
                <a16:creationId xmlns:a16="http://schemas.microsoft.com/office/drawing/2014/main" id="{717DAFD5-BEC5-0B59-2674-71CE06CE072D}"/>
              </a:ext>
            </a:extLst>
          </p:cNvPr>
          <p:cNvSpPr/>
          <p:nvPr/>
        </p:nvSpPr>
        <p:spPr>
          <a:xfrm>
            <a:off x="3056037" y="3473387"/>
            <a:ext cx="1927174" cy="2815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D340E61-D634-A4D4-5F59-50129DE0F1E4}"/>
              </a:ext>
            </a:extLst>
          </p:cNvPr>
          <p:cNvCxnSpPr/>
          <p:nvPr/>
        </p:nvCxnSpPr>
        <p:spPr>
          <a:xfrm>
            <a:off x="246574" y="1631665"/>
            <a:ext cx="0" cy="18000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EE3D9BF2-F8F3-1511-CFA9-44FBC396B68A}"/>
              </a:ext>
            </a:extLst>
          </p:cNvPr>
          <p:cNvCxnSpPr>
            <a:cxnSpLocks/>
          </p:cNvCxnSpPr>
          <p:nvPr/>
        </p:nvCxnSpPr>
        <p:spPr>
          <a:xfrm>
            <a:off x="644122" y="1887077"/>
            <a:ext cx="179146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53844164-EDEB-295F-CB16-278BFACF8C8C}"/>
              </a:ext>
            </a:extLst>
          </p:cNvPr>
          <p:cNvCxnSpPr/>
          <p:nvPr/>
        </p:nvCxnSpPr>
        <p:spPr>
          <a:xfrm>
            <a:off x="1219470" y="1945031"/>
            <a:ext cx="0" cy="18000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E66AA129-1327-C33B-52A9-2B4F6D34BAAF}"/>
              </a:ext>
            </a:extLst>
          </p:cNvPr>
          <p:cNvCxnSpPr/>
          <p:nvPr/>
        </p:nvCxnSpPr>
        <p:spPr>
          <a:xfrm>
            <a:off x="1219470" y="2520957"/>
            <a:ext cx="0" cy="18000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C0C77B2F-4C38-AFCF-27C1-5D5027827ECD}"/>
              </a:ext>
            </a:extLst>
          </p:cNvPr>
          <p:cNvCxnSpPr>
            <a:cxnSpLocks/>
          </p:cNvCxnSpPr>
          <p:nvPr/>
        </p:nvCxnSpPr>
        <p:spPr>
          <a:xfrm flipH="1">
            <a:off x="1077917" y="2794110"/>
            <a:ext cx="62179" cy="363948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179A5281-CE99-F35A-63BC-C5201FD5CAEE}"/>
              </a:ext>
            </a:extLst>
          </p:cNvPr>
          <p:cNvCxnSpPr/>
          <p:nvPr/>
        </p:nvCxnSpPr>
        <p:spPr>
          <a:xfrm>
            <a:off x="1219337" y="3035463"/>
            <a:ext cx="0" cy="18000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8AB503D-45FB-92DC-8067-9ABBC2789EBA}"/>
              </a:ext>
            </a:extLst>
          </p:cNvPr>
          <p:cNvSpPr/>
          <p:nvPr/>
        </p:nvSpPr>
        <p:spPr>
          <a:xfrm>
            <a:off x="1149621" y="2872090"/>
            <a:ext cx="139698" cy="1086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EEEB1057-951F-84EE-CECD-BC76BB044430}"/>
              </a:ext>
            </a:extLst>
          </p:cNvPr>
          <p:cNvSpPr txBox="1"/>
          <p:nvPr/>
        </p:nvSpPr>
        <p:spPr>
          <a:xfrm>
            <a:off x="6836" y="4912048"/>
            <a:ext cx="4134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Pulsed setup at 10 Hz : laser and valve</a:t>
            </a:r>
          </a:p>
          <a:p>
            <a:endParaRPr lang="en-GB" dirty="0"/>
          </a:p>
          <a:p>
            <a:r>
              <a:rPr lang="en-GB" dirty="0"/>
              <a:t>ns laser : </a:t>
            </a:r>
            <a:r>
              <a:rPr lang="en-GB" dirty="0">
                <a:solidFill>
                  <a:srgbClr val="FF0000"/>
                </a:solidFill>
              </a:rPr>
              <a:t>fine energy selection </a:t>
            </a:r>
            <a:r>
              <a:rPr lang="en-GB" dirty="0"/>
              <a:t>– tunability</a:t>
            </a:r>
          </a:p>
        </p:txBody>
      </p:sp>
      <p:sp>
        <p:nvSpPr>
          <p:cNvPr id="113" name="Flèche : droite 112">
            <a:extLst>
              <a:ext uri="{FF2B5EF4-FFF2-40B4-BE49-F238E27FC236}">
                <a16:creationId xmlns:a16="http://schemas.microsoft.com/office/drawing/2014/main" id="{322885D6-417F-83EF-28B0-B0C24C89A31F}"/>
              </a:ext>
            </a:extLst>
          </p:cNvPr>
          <p:cNvSpPr/>
          <p:nvPr/>
        </p:nvSpPr>
        <p:spPr>
          <a:xfrm>
            <a:off x="4288803" y="5232925"/>
            <a:ext cx="696177" cy="2815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277C7074-B515-5B2A-CEDD-7261A2F89A06}"/>
              </a:ext>
            </a:extLst>
          </p:cNvPr>
          <p:cNvCxnSpPr>
            <a:cxnSpLocks/>
          </p:cNvCxnSpPr>
          <p:nvPr/>
        </p:nvCxnSpPr>
        <p:spPr>
          <a:xfrm>
            <a:off x="6092821" y="5215705"/>
            <a:ext cx="1138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1F3A7FC-4A28-DC49-4CEA-6632810C20F8}"/>
              </a:ext>
            </a:extLst>
          </p:cNvPr>
          <p:cNvSpPr/>
          <p:nvPr/>
        </p:nvSpPr>
        <p:spPr>
          <a:xfrm>
            <a:off x="6092821" y="4974443"/>
            <a:ext cx="1138394" cy="23007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6F38EE8D-0BCF-867D-231A-3F85C8932348}"/>
              </a:ext>
            </a:extLst>
          </p:cNvPr>
          <p:cNvCxnSpPr>
            <a:cxnSpLocks/>
          </p:cNvCxnSpPr>
          <p:nvPr/>
        </p:nvCxnSpPr>
        <p:spPr>
          <a:xfrm flipV="1">
            <a:off x="6662018" y="5592280"/>
            <a:ext cx="0" cy="57125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35DCA979-DE92-37E9-C766-1ACFA050239B}"/>
              </a:ext>
            </a:extLst>
          </p:cNvPr>
          <p:cNvCxnSpPr>
            <a:cxnSpLocks/>
          </p:cNvCxnSpPr>
          <p:nvPr/>
        </p:nvCxnSpPr>
        <p:spPr>
          <a:xfrm flipV="1">
            <a:off x="6662018" y="5021025"/>
            <a:ext cx="0" cy="57125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>
            <a:extLst>
              <a:ext uri="{FF2B5EF4-FFF2-40B4-BE49-F238E27FC236}">
                <a16:creationId xmlns:a16="http://schemas.microsoft.com/office/drawing/2014/main" id="{383655C3-4680-9412-955D-95F74948C640}"/>
              </a:ext>
            </a:extLst>
          </p:cNvPr>
          <p:cNvSpPr txBox="1"/>
          <p:nvPr/>
        </p:nvSpPr>
        <p:spPr>
          <a:xfrm>
            <a:off x="7307655" y="5013992"/>
            <a:ext cx="3048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CBF43208-533A-DD75-9B20-60B3229A1075}"/>
              </a:ext>
            </a:extLst>
          </p:cNvPr>
          <p:cNvCxnSpPr>
            <a:cxnSpLocks/>
          </p:cNvCxnSpPr>
          <p:nvPr/>
        </p:nvCxnSpPr>
        <p:spPr>
          <a:xfrm>
            <a:off x="6092821" y="5592280"/>
            <a:ext cx="1138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4486A3FB-2252-E536-6D82-7B34105A43DC}"/>
              </a:ext>
            </a:extLst>
          </p:cNvPr>
          <p:cNvCxnSpPr>
            <a:cxnSpLocks/>
          </p:cNvCxnSpPr>
          <p:nvPr/>
        </p:nvCxnSpPr>
        <p:spPr>
          <a:xfrm>
            <a:off x="6092821" y="6163535"/>
            <a:ext cx="1138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05160374-CCB7-2CBA-5BE0-4A0081937645}"/>
              </a:ext>
            </a:extLst>
          </p:cNvPr>
          <p:cNvCxnSpPr>
            <a:cxnSpLocks/>
          </p:cNvCxnSpPr>
          <p:nvPr/>
        </p:nvCxnSpPr>
        <p:spPr>
          <a:xfrm flipV="1">
            <a:off x="6032309" y="4974443"/>
            <a:ext cx="0" cy="12005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ZoneTexte 136">
            <a:extLst>
              <a:ext uri="{FF2B5EF4-FFF2-40B4-BE49-F238E27FC236}">
                <a16:creationId xmlns:a16="http://schemas.microsoft.com/office/drawing/2014/main" id="{48DBABB6-0909-8780-AE32-0760FC4408B3}"/>
              </a:ext>
            </a:extLst>
          </p:cNvPr>
          <p:cNvSpPr txBox="1"/>
          <p:nvPr/>
        </p:nvSpPr>
        <p:spPr>
          <a:xfrm>
            <a:off x="5292336" y="4904970"/>
            <a:ext cx="752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94649099-15A8-CB7D-8D49-97E2AC26CF79}"/>
              </a:ext>
            </a:extLst>
          </p:cNvPr>
          <p:cNvCxnSpPr>
            <a:cxnSpLocks/>
          </p:cNvCxnSpPr>
          <p:nvPr/>
        </p:nvCxnSpPr>
        <p:spPr>
          <a:xfrm flipV="1">
            <a:off x="9227093" y="5649641"/>
            <a:ext cx="0" cy="525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ZoneTexte 141">
            <a:extLst>
              <a:ext uri="{FF2B5EF4-FFF2-40B4-BE49-F238E27FC236}">
                <a16:creationId xmlns:a16="http://schemas.microsoft.com/office/drawing/2014/main" id="{D754C4FB-2CCA-6463-5C32-D09530C23AAD}"/>
              </a:ext>
            </a:extLst>
          </p:cNvPr>
          <p:cNvSpPr txBox="1"/>
          <p:nvPr/>
        </p:nvSpPr>
        <p:spPr>
          <a:xfrm>
            <a:off x="9794952" y="6044072"/>
            <a:ext cx="37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321B4856-509E-F5FA-0875-3534A329B79C}"/>
              </a:ext>
            </a:extLst>
          </p:cNvPr>
          <p:cNvSpPr txBox="1"/>
          <p:nvPr/>
        </p:nvSpPr>
        <p:spPr>
          <a:xfrm>
            <a:off x="9794952" y="5519503"/>
            <a:ext cx="42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E4C38C34-45D3-523B-B89B-6B3E987EB570}"/>
              </a:ext>
            </a:extLst>
          </p:cNvPr>
          <p:cNvSpPr txBox="1"/>
          <p:nvPr/>
        </p:nvSpPr>
        <p:spPr>
          <a:xfrm>
            <a:off x="9828615" y="5097011"/>
            <a:ext cx="30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E35A9501-63D8-7DD6-7247-C0545C3F641C}"/>
              </a:ext>
            </a:extLst>
          </p:cNvPr>
          <p:cNvCxnSpPr>
            <a:cxnSpLocks/>
          </p:cNvCxnSpPr>
          <p:nvPr/>
        </p:nvCxnSpPr>
        <p:spPr>
          <a:xfrm>
            <a:off x="8657896" y="6164158"/>
            <a:ext cx="1138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>
            <a:extLst>
              <a:ext uri="{FF2B5EF4-FFF2-40B4-BE49-F238E27FC236}">
                <a16:creationId xmlns:a16="http://schemas.microsoft.com/office/drawing/2014/main" id="{C1B5338C-5D11-D9C0-24DB-137763328D5A}"/>
              </a:ext>
            </a:extLst>
          </p:cNvPr>
          <p:cNvCxnSpPr>
            <a:cxnSpLocks/>
          </p:cNvCxnSpPr>
          <p:nvPr/>
        </p:nvCxnSpPr>
        <p:spPr>
          <a:xfrm flipV="1">
            <a:off x="8597384" y="5004756"/>
            <a:ext cx="0" cy="12005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ZoneTexte 147">
            <a:extLst>
              <a:ext uri="{FF2B5EF4-FFF2-40B4-BE49-F238E27FC236}">
                <a16:creationId xmlns:a16="http://schemas.microsoft.com/office/drawing/2014/main" id="{975C9F7C-1D8F-054E-0077-33778D029EF3}"/>
              </a:ext>
            </a:extLst>
          </p:cNvPr>
          <p:cNvSpPr txBox="1"/>
          <p:nvPr/>
        </p:nvSpPr>
        <p:spPr>
          <a:xfrm>
            <a:off x="7857411" y="4935283"/>
            <a:ext cx="752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A2CC2CEC-E749-1421-C752-DF3147C56971}"/>
              </a:ext>
            </a:extLst>
          </p:cNvPr>
          <p:cNvCxnSpPr>
            <a:cxnSpLocks/>
          </p:cNvCxnSpPr>
          <p:nvPr/>
        </p:nvCxnSpPr>
        <p:spPr>
          <a:xfrm>
            <a:off x="7231215" y="5592280"/>
            <a:ext cx="259503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>
            <a:extLst>
              <a:ext uri="{FF2B5EF4-FFF2-40B4-BE49-F238E27FC236}">
                <a16:creationId xmlns:a16="http://schemas.microsoft.com/office/drawing/2014/main" id="{73182A87-3251-8667-5135-6E8DD61209BB}"/>
              </a:ext>
            </a:extLst>
          </p:cNvPr>
          <p:cNvSpPr txBox="1"/>
          <p:nvPr/>
        </p:nvSpPr>
        <p:spPr>
          <a:xfrm>
            <a:off x="7307655" y="5438391"/>
            <a:ext cx="3722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E656C54E-A963-5E01-094A-15C93EF37256}"/>
              </a:ext>
            </a:extLst>
          </p:cNvPr>
          <p:cNvSpPr txBox="1"/>
          <p:nvPr/>
        </p:nvSpPr>
        <p:spPr>
          <a:xfrm>
            <a:off x="10443262" y="5350227"/>
            <a:ext cx="155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Each conformer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different S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energy: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76D76D32-C71B-402D-0A68-BDB8ED79A0FB}"/>
              </a:ext>
            </a:extLst>
          </p:cNvPr>
          <p:cNvCxnSpPr>
            <a:cxnSpLocks/>
          </p:cNvCxnSpPr>
          <p:nvPr/>
        </p:nvCxnSpPr>
        <p:spPr>
          <a:xfrm flipV="1">
            <a:off x="7166758" y="6160580"/>
            <a:ext cx="2318286" cy="29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>
            <a:extLst>
              <a:ext uri="{FF2B5EF4-FFF2-40B4-BE49-F238E27FC236}">
                <a16:creationId xmlns:a16="http://schemas.microsoft.com/office/drawing/2014/main" id="{00D94387-BF77-2BBA-70BB-9FD4E52A5B49}"/>
              </a:ext>
            </a:extLst>
          </p:cNvPr>
          <p:cNvSpPr txBox="1"/>
          <p:nvPr/>
        </p:nvSpPr>
        <p:spPr>
          <a:xfrm>
            <a:off x="7307655" y="6013092"/>
            <a:ext cx="3722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46111E3-186B-3CFC-0ADC-11DD22702196}"/>
              </a:ext>
            </a:extLst>
          </p:cNvPr>
          <p:cNvCxnSpPr>
            <a:cxnSpLocks/>
          </p:cNvCxnSpPr>
          <p:nvPr/>
        </p:nvCxnSpPr>
        <p:spPr>
          <a:xfrm flipV="1">
            <a:off x="9227093" y="5124294"/>
            <a:ext cx="0" cy="525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AB5FB170-816B-504D-6CAF-25E38ADF2872}"/>
              </a:ext>
            </a:extLst>
          </p:cNvPr>
          <p:cNvCxnSpPr>
            <a:cxnSpLocks/>
          </p:cNvCxnSpPr>
          <p:nvPr/>
        </p:nvCxnSpPr>
        <p:spPr>
          <a:xfrm>
            <a:off x="8657896" y="5649641"/>
            <a:ext cx="1138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D42A764C-462B-9B70-7D33-02AB82B71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69" y="136525"/>
            <a:ext cx="1686653" cy="9782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BE4211E-3301-90CF-81B2-06EA933AF3DE}"/>
              </a:ext>
            </a:extLst>
          </p:cNvPr>
          <p:cNvSpPr txBox="1"/>
          <p:nvPr/>
        </p:nvSpPr>
        <p:spPr>
          <a:xfrm>
            <a:off x="5689321" y="6425573"/>
            <a:ext cx="1956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Equatorial conformer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19EC6E-D5C9-2836-F4AB-324DD291FEB5}"/>
              </a:ext>
            </a:extLst>
          </p:cNvPr>
          <p:cNvSpPr txBox="1"/>
          <p:nvPr/>
        </p:nvSpPr>
        <p:spPr>
          <a:xfrm>
            <a:off x="8411784" y="6422093"/>
            <a:ext cx="1506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Axial conformer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7D01E0-6343-F300-6308-7992A092A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721" y="1358496"/>
            <a:ext cx="5532356" cy="2870514"/>
          </a:xfrm>
          <a:prstGeom prst="rect">
            <a:avLst/>
          </a:prstGeom>
        </p:spPr>
      </p:pic>
      <p:pic>
        <p:nvPicPr>
          <p:cNvPr id="13" name="Image 12" descr="Une image contenant capture d’écran, diagramme, texte&#10;&#10;Description générée automatiquement">
            <a:extLst>
              <a:ext uri="{FF2B5EF4-FFF2-40B4-BE49-F238E27FC236}">
                <a16:creationId xmlns:a16="http://schemas.microsoft.com/office/drawing/2014/main" id="{9B6C32E7-5C60-C766-9EC7-C34FEFF0EB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7" t="31002" r="40143" b="44185"/>
          <a:stretch/>
        </p:blipFill>
        <p:spPr>
          <a:xfrm>
            <a:off x="6285953" y="4249988"/>
            <a:ext cx="752129" cy="634004"/>
          </a:xfrm>
          <a:prstGeom prst="rect">
            <a:avLst/>
          </a:prstGeom>
        </p:spPr>
      </p:pic>
      <p:pic>
        <p:nvPicPr>
          <p:cNvPr id="15" name="Image 14" descr="Une image contenant capture d’écran, diagramme, texte&#10;&#10;Description générée automatiquement">
            <a:extLst>
              <a:ext uri="{FF2B5EF4-FFF2-40B4-BE49-F238E27FC236}">
                <a16:creationId xmlns:a16="http://schemas.microsoft.com/office/drawing/2014/main" id="{57DE6F52-42CB-B21A-F517-B041595D0E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4" t="29508" r="5093" b="46207"/>
          <a:stretch/>
        </p:blipFill>
        <p:spPr>
          <a:xfrm>
            <a:off x="8835330" y="4256738"/>
            <a:ext cx="783526" cy="633600"/>
          </a:xfrm>
          <a:prstGeom prst="rect">
            <a:avLst/>
          </a:prstGeom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E0EA0FBA-3C82-3C7E-F23B-18F10B763A7D}"/>
              </a:ext>
            </a:extLst>
          </p:cNvPr>
          <p:cNvSpPr txBox="1"/>
          <p:nvPr/>
        </p:nvSpPr>
        <p:spPr>
          <a:xfrm>
            <a:off x="9562052" y="3710392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By A. </a:t>
            </a:r>
            <a:r>
              <a:rPr lang="fr-FR" sz="1000" dirty="0" err="1"/>
              <a:t>Comby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57024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1-Indanol</a:t>
            </a: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"/>
          <a:stretch/>
        </p:blipFill>
        <p:spPr>
          <a:xfrm>
            <a:off x="2443740" y="1920587"/>
            <a:ext cx="7531534" cy="40776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59084" y="2054643"/>
            <a:ext cx="756458" cy="847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5C75B56-7DEE-2FE3-E913-5A89C1C399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2"/>
          <a:stretch/>
        </p:blipFill>
        <p:spPr>
          <a:xfrm>
            <a:off x="7921956" y="2478592"/>
            <a:ext cx="1097027" cy="89926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5C75B56-7DEE-2FE3-E913-5A89C1C399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2" b="8984"/>
          <a:stretch/>
        </p:blipFill>
        <p:spPr>
          <a:xfrm>
            <a:off x="4103643" y="1326441"/>
            <a:ext cx="1097027" cy="81847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60E28A4-C11B-29D3-23E8-7B0BEB555E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3"/>
          <a:stretch/>
        </p:blipFill>
        <p:spPr>
          <a:xfrm>
            <a:off x="3059084" y="2343878"/>
            <a:ext cx="1085552" cy="89927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082801" y="122197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Equatorial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287286" y="224170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Axial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901114" y="234387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Equatorial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911937" y="5891579"/>
            <a:ext cx="65951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-S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spectrum of 1-indanol in He. Transition origin 37073 cm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Bouchet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Journal of Molecular Structure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(2014)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1076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344-351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DCF1CFC-5688-CD48-3530-1253B5EC6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69" y="136525"/>
            <a:ext cx="1686653" cy="9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0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5C75B56-7DEE-2FE3-E913-5A89C1C39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2"/>
          <a:stretch/>
        </p:blipFill>
        <p:spPr>
          <a:xfrm>
            <a:off x="0" y="1581396"/>
            <a:ext cx="1975039" cy="16190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1-Indanol</a:t>
            </a: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494" y="635634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A1CCAB-6468-C8CB-725E-A745824461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36" b="23321"/>
          <a:stretch/>
        </p:blipFill>
        <p:spPr>
          <a:xfrm>
            <a:off x="5580740" y="2295231"/>
            <a:ext cx="1944926" cy="169845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344E593-FC32-054B-1973-DB3F2E565DD7}"/>
              </a:ext>
            </a:extLst>
          </p:cNvPr>
          <p:cNvSpPr txBox="1"/>
          <p:nvPr/>
        </p:nvSpPr>
        <p:spPr>
          <a:xfrm>
            <a:off x="131399" y="135056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Equatorial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C7EDC9-4031-DFBD-D9CB-9B84CC5EB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238" y="1310375"/>
            <a:ext cx="9343817" cy="55476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6266F2B-E4F0-0A29-167A-F4B88F1AB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69" y="136525"/>
            <a:ext cx="1686653" cy="9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23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831E5A4-BC92-6E12-6D14-1CA80CE69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31" y="1291933"/>
            <a:ext cx="9341459" cy="55660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60E28A4-C11B-29D3-23E8-7B0BEB555E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3"/>
          <a:stretch/>
        </p:blipFill>
        <p:spPr>
          <a:xfrm>
            <a:off x="0" y="1604741"/>
            <a:ext cx="1942632" cy="16092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1-Indanol</a:t>
            </a: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D9F282-B66B-831A-11A5-92F1C4325C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853" b="25136"/>
          <a:stretch/>
        </p:blipFill>
        <p:spPr>
          <a:xfrm>
            <a:off x="5505791" y="2173561"/>
            <a:ext cx="2206181" cy="183699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DB76DC8-14C0-085E-5B6E-5E6EBE35611A}"/>
              </a:ext>
            </a:extLst>
          </p:cNvPr>
          <p:cNvSpPr txBox="1"/>
          <p:nvPr/>
        </p:nvSpPr>
        <p:spPr>
          <a:xfrm>
            <a:off x="204681" y="129193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Axial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2563C6E-82C0-8713-5BF2-8C332E7D90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69" y="136525"/>
            <a:ext cx="1686653" cy="9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59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0E28A4-C11B-29D3-23E8-7B0BEB555E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3"/>
          <a:stretch/>
        </p:blipFill>
        <p:spPr>
          <a:xfrm>
            <a:off x="8442340" y="1119730"/>
            <a:ext cx="1085552" cy="8992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5C75B56-7DEE-2FE3-E913-5A89C1C39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2"/>
          <a:stretch/>
        </p:blipFill>
        <p:spPr>
          <a:xfrm>
            <a:off x="2490973" y="1119731"/>
            <a:ext cx="1097027" cy="8992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1-Indanol</a:t>
            </a: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A1CCAB-6468-C8CB-725E-A745824461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36" b="23321"/>
          <a:stretch/>
        </p:blipFill>
        <p:spPr>
          <a:xfrm>
            <a:off x="2508000" y="2726874"/>
            <a:ext cx="1080000" cy="9431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4D9F282-B66B-831A-11A5-92F1C4325C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853" b="25136"/>
          <a:stretch/>
        </p:blipFill>
        <p:spPr>
          <a:xfrm>
            <a:off x="8456406" y="2726874"/>
            <a:ext cx="1080000" cy="89926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DB76DC8-14C0-085E-5B6E-5E6EBE35611A}"/>
              </a:ext>
            </a:extLst>
          </p:cNvPr>
          <p:cNvSpPr txBox="1"/>
          <p:nvPr/>
        </p:nvSpPr>
        <p:spPr>
          <a:xfrm>
            <a:off x="7868144" y="1410625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Axial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344E593-FC32-054B-1973-DB3F2E565DD7}"/>
              </a:ext>
            </a:extLst>
          </p:cNvPr>
          <p:cNvSpPr txBox="1"/>
          <p:nvPr/>
        </p:nvSpPr>
        <p:spPr>
          <a:xfrm>
            <a:off x="1599277" y="1415475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Equatorial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9955F48-FFB5-A06D-1220-F1A7C40919F4}"/>
              </a:ext>
            </a:extLst>
          </p:cNvPr>
          <p:cNvSpPr txBox="1"/>
          <p:nvPr/>
        </p:nvSpPr>
        <p:spPr>
          <a:xfrm>
            <a:off x="3804810" y="5798145"/>
            <a:ext cx="4581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PECD and PES of 1-Indanol</a:t>
            </a:r>
          </a:p>
          <a:p>
            <a:pPr algn="ctr"/>
            <a:r>
              <a:rPr lang="en-GB" dirty="0"/>
              <a:t>Left: 0-0 transition of the equatorial conformer</a:t>
            </a:r>
          </a:p>
          <a:p>
            <a:pPr algn="ctr"/>
            <a:r>
              <a:rPr lang="en-GB" dirty="0"/>
              <a:t>Right: 0-0 transition of the axial conformer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DDC2358-2113-BD71-476F-497C668F1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999" y="2148934"/>
            <a:ext cx="5796000" cy="34535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64BB200-60BF-2155-FC25-F20EAE135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86" y="2212502"/>
            <a:ext cx="5796000" cy="34412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4792DC4-EF44-0C23-8069-711F7B118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69" y="136525"/>
            <a:ext cx="1686653" cy="9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4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4175377-0D8A-A491-D544-1016A2227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2"/>
          <a:stretch/>
        </p:blipFill>
        <p:spPr>
          <a:xfrm>
            <a:off x="8471680" y="1126717"/>
            <a:ext cx="1097027" cy="8992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5C75B56-7DEE-2FE3-E913-5A89C1C39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2"/>
          <a:stretch/>
        </p:blipFill>
        <p:spPr>
          <a:xfrm>
            <a:off x="2499487" y="1126276"/>
            <a:ext cx="1097027" cy="8992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1-Indanol</a:t>
            </a: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A1CCAB-6468-C8CB-725E-A745824461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36" b="23321"/>
          <a:stretch/>
        </p:blipFill>
        <p:spPr>
          <a:xfrm>
            <a:off x="2507999" y="2736737"/>
            <a:ext cx="1080000" cy="9431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0151B3D-29B5-921F-B36E-65FE9CC476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421" b="17153"/>
          <a:stretch/>
        </p:blipFill>
        <p:spPr>
          <a:xfrm>
            <a:off x="8446391" y="2725771"/>
            <a:ext cx="1080000" cy="95410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D21907C-5F64-0ABB-1EAC-B8439080E18B}"/>
              </a:ext>
            </a:extLst>
          </p:cNvPr>
          <p:cNvSpPr txBox="1"/>
          <p:nvPr/>
        </p:nvSpPr>
        <p:spPr>
          <a:xfrm>
            <a:off x="1607791" y="142202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Equatorial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B0107D0-E0A9-EAAD-4A3D-7C7715CF73B9}"/>
              </a:ext>
            </a:extLst>
          </p:cNvPr>
          <p:cNvSpPr txBox="1"/>
          <p:nvPr/>
        </p:nvSpPr>
        <p:spPr>
          <a:xfrm>
            <a:off x="7513878" y="1422019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Equatorial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D5141FF-812D-09A1-EBFB-B317CBD63B6A}"/>
              </a:ext>
            </a:extLst>
          </p:cNvPr>
          <p:cNvSpPr txBox="1"/>
          <p:nvPr/>
        </p:nvSpPr>
        <p:spPr>
          <a:xfrm>
            <a:off x="3246166" y="5798145"/>
            <a:ext cx="5698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PECD and PES of 1-Indanol</a:t>
            </a:r>
          </a:p>
          <a:p>
            <a:pPr algn="ctr"/>
            <a:r>
              <a:rPr lang="en-GB" dirty="0"/>
              <a:t>Left: 0-0 transition of the equatorial conformer</a:t>
            </a:r>
          </a:p>
          <a:p>
            <a:pPr algn="ctr"/>
            <a:r>
              <a:rPr lang="en-GB" dirty="0"/>
              <a:t>Right: higher energy transition of the equatorial conformer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310AEB-E471-C06B-544E-1BB1E1E39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99" y="2148493"/>
            <a:ext cx="5796000" cy="34412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8562CD9-8FA2-1B37-1076-C214E5B7C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193" y="2136183"/>
            <a:ext cx="5796000" cy="34535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4FF5F09-54DA-1F0C-6D28-31A7BCEBE4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969" y="136525"/>
            <a:ext cx="1686653" cy="9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2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21ADBA-F505-7A20-3F14-4ABD6D337A54}"/>
              </a:ext>
            </a:extLst>
          </p:cNvPr>
          <p:cNvSpPr txBox="1"/>
          <p:nvPr/>
        </p:nvSpPr>
        <p:spPr>
          <a:xfrm>
            <a:off x="389772" y="1224925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F09A68-21BF-410D-9BEC-3D9A4FFD5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3" y="3049298"/>
            <a:ext cx="4348257" cy="2072669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C1C9A00-005B-AAAD-A407-98824DA22C77}"/>
              </a:ext>
            </a:extLst>
          </p:cNvPr>
          <p:cNvCxnSpPr/>
          <p:nvPr/>
        </p:nvCxnSpPr>
        <p:spPr>
          <a:xfrm>
            <a:off x="2365861" y="3049298"/>
            <a:ext cx="0" cy="2072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54A319C-EC8A-D20E-351E-3EF84083F255}"/>
              </a:ext>
            </a:extLst>
          </p:cNvPr>
          <p:cNvSpPr txBox="1"/>
          <p:nvPr/>
        </p:nvSpPr>
        <p:spPr>
          <a:xfrm>
            <a:off x="1887974" y="2587655"/>
            <a:ext cx="95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Chirality</a:t>
            </a:r>
          </a:p>
        </p:txBody>
      </p:sp>
    </p:spTree>
    <p:extLst>
      <p:ext uri="{BB962C8B-B14F-4D97-AF65-F5344CB8AC3E}">
        <p14:creationId xmlns:p14="http://schemas.microsoft.com/office/powerpoint/2010/main" val="348436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43C49D8E-3E9A-E3C1-B54A-E723D81CA623}"/>
              </a:ext>
            </a:extLst>
          </p:cNvPr>
          <p:cNvCxnSpPr/>
          <p:nvPr/>
        </p:nvCxnSpPr>
        <p:spPr>
          <a:xfrm>
            <a:off x="9028776" y="4603412"/>
            <a:ext cx="11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CA78BE2-38E1-A95E-FE80-005BD17FD82F}"/>
              </a:ext>
            </a:extLst>
          </p:cNvPr>
          <p:cNvSpPr/>
          <p:nvPr/>
        </p:nvSpPr>
        <p:spPr>
          <a:xfrm>
            <a:off x="9031184" y="4408733"/>
            <a:ext cx="1160153" cy="1924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1FC37A6-BF98-9011-05BB-6D61C7411108}"/>
              </a:ext>
            </a:extLst>
          </p:cNvPr>
          <p:cNvCxnSpPr/>
          <p:nvPr/>
        </p:nvCxnSpPr>
        <p:spPr>
          <a:xfrm flipV="1">
            <a:off x="9455469" y="4439987"/>
            <a:ext cx="0" cy="54000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F1C4E58-E18C-D2AD-02D8-F55BEB8BB107}"/>
              </a:ext>
            </a:extLst>
          </p:cNvPr>
          <p:cNvCxnSpPr>
            <a:cxnSpLocks/>
          </p:cNvCxnSpPr>
          <p:nvPr/>
        </p:nvCxnSpPr>
        <p:spPr>
          <a:xfrm flipV="1">
            <a:off x="9215982" y="4601184"/>
            <a:ext cx="0" cy="38120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775CDC1-9B57-E30F-C362-F8552C196B3D}"/>
              </a:ext>
            </a:extLst>
          </p:cNvPr>
          <p:cNvCxnSpPr/>
          <p:nvPr/>
        </p:nvCxnSpPr>
        <p:spPr>
          <a:xfrm flipV="1">
            <a:off x="9597973" y="4979987"/>
            <a:ext cx="0" cy="571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AB68C02-48D0-9CC9-34C8-8FB1042BE84F}"/>
              </a:ext>
            </a:extLst>
          </p:cNvPr>
          <p:cNvCxnSpPr/>
          <p:nvPr/>
        </p:nvCxnSpPr>
        <p:spPr>
          <a:xfrm flipV="1">
            <a:off x="10025486" y="4079987"/>
            <a:ext cx="0" cy="9000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A6EDE77-75F7-92DD-C41C-12DD9E62B887}"/>
              </a:ext>
            </a:extLst>
          </p:cNvPr>
          <p:cNvSpPr txBox="1"/>
          <p:nvPr/>
        </p:nvSpPr>
        <p:spPr>
          <a:xfrm>
            <a:off x="10167170" y="535656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GB" baseline="-25000" dirty="0"/>
              <a:t>0</a:t>
            </a:r>
            <a:endParaRPr lang="en-GB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8FEFC17-3CA6-604F-9CD6-275234104598}"/>
              </a:ext>
            </a:extLst>
          </p:cNvPr>
          <p:cNvSpPr txBox="1"/>
          <p:nvPr/>
        </p:nvSpPr>
        <p:spPr>
          <a:xfrm>
            <a:off x="10167170" y="47953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GB" baseline="-25000" dirty="0"/>
              <a:t>1</a:t>
            </a:r>
            <a:endParaRPr lang="en-GB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2B33E8A-C784-A854-4488-F142239E3F8B}"/>
              </a:ext>
            </a:extLst>
          </p:cNvPr>
          <p:cNvSpPr txBox="1"/>
          <p:nvPr/>
        </p:nvSpPr>
        <p:spPr>
          <a:xfrm>
            <a:off x="10180396" y="441874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  <a:r>
              <a:rPr lang="en-GB" baseline="30000" dirty="0"/>
              <a:t>+</a:t>
            </a:r>
            <a:endParaRPr lang="en-GB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A1CEBCD-2DD4-D972-EF71-B7DB42732BAF}"/>
              </a:ext>
            </a:extLst>
          </p:cNvPr>
          <p:cNvCxnSpPr/>
          <p:nvPr/>
        </p:nvCxnSpPr>
        <p:spPr>
          <a:xfrm>
            <a:off x="9028776" y="5551242"/>
            <a:ext cx="11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B8B1A88-3D0B-8885-512A-89A0C22D89BB}"/>
              </a:ext>
            </a:extLst>
          </p:cNvPr>
          <p:cNvCxnSpPr/>
          <p:nvPr/>
        </p:nvCxnSpPr>
        <p:spPr>
          <a:xfrm>
            <a:off x="9028776" y="4979987"/>
            <a:ext cx="11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867EFE6-BD95-6CAF-BCAC-80E2A133284F}"/>
              </a:ext>
            </a:extLst>
          </p:cNvPr>
          <p:cNvCxnSpPr>
            <a:cxnSpLocks/>
          </p:cNvCxnSpPr>
          <p:nvPr/>
        </p:nvCxnSpPr>
        <p:spPr>
          <a:xfrm flipV="1">
            <a:off x="8950554" y="4390594"/>
            <a:ext cx="0" cy="12005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A895CF7C-EB61-FE39-6A71-02A3BA0A814E}"/>
              </a:ext>
            </a:extLst>
          </p:cNvPr>
          <p:cNvSpPr txBox="1"/>
          <p:nvPr/>
        </p:nvSpPr>
        <p:spPr>
          <a:xfrm>
            <a:off x="8210581" y="4321121"/>
            <a:ext cx="752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0C0BBAA-72AC-2ADE-EB5A-95A6914DB3B8}"/>
              </a:ext>
            </a:extLst>
          </p:cNvPr>
          <p:cNvSpPr txBox="1"/>
          <p:nvPr/>
        </p:nvSpPr>
        <p:spPr>
          <a:xfrm>
            <a:off x="495722" y="1221972"/>
            <a:ext cx="7138493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ever conformer specific PECD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of a ns-laser + RE2PI → conformer selection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PECD: particularly sensitive to molecular structure and conformation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Analytical potential, chiral recognition…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What’s next ?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Two-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RE2PI energy scheme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Allowing us to go higher in 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 the two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CPL on both or either one of the photon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Different molecules : THIQM, …</a:t>
            </a:r>
          </a:p>
        </p:txBody>
      </p:sp>
      <p:pic>
        <p:nvPicPr>
          <p:cNvPr id="20" name="Image 19" descr="Une image contenant diagramme, texte, Police, ligne&#10;&#10;Description générée automatiquement">
            <a:extLst>
              <a:ext uri="{FF2B5EF4-FFF2-40B4-BE49-F238E27FC236}">
                <a16:creationId xmlns:a16="http://schemas.microsoft.com/office/drawing/2014/main" id="{B47184D6-1BE1-5CBE-A886-89B8F612A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66861" r="67238"/>
          <a:stretch/>
        </p:blipFill>
        <p:spPr>
          <a:xfrm>
            <a:off x="3331028" y="6013275"/>
            <a:ext cx="1128156" cy="59417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DF3E288-90CE-1C50-9200-67D7D87186BF}"/>
              </a:ext>
            </a:extLst>
          </p:cNvPr>
          <p:cNvSpPr txBox="1"/>
          <p:nvPr/>
        </p:nvSpPr>
        <p:spPr>
          <a:xfrm>
            <a:off x="0" y="6187073"/>
            <a:ext cx="2418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THIQM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5F07239-3EC5-C4AF-4D87-01B29958B26E}"/>
              </a:ext>
            </a:extLst>
          </p:cNvPr>
          <p:cNvSpPr txBox="1"/>
          <p:nvPr/>
        </p:nvSpPr>
        <p:spPr>
          <a:xfrm>
            <a:off x="8006896" y="5848519"/>
            <a:ext cx="31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Two-color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RE2PI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 descr="Une image contenant intérieur, plancher, équipement, encombré&#10;&#10;Description générée automatiquement">
            <a:extLst>
              <a:ext uri="{FF2B5EF4-FFF2-40B4-BE49-F238E27FC236}">
                <a16:creationId xmlns:a16="http://schemas.microsoft.com/office/drawing/2014/main" id="{A11F3C70-D889-139D-AF35-1F76A499D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21731"/>
            <a:ext cx="3581400" cy="26883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44A67D-D670-859B-48F5-735A5B1A8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04" y="5122127"/>
            <a:ext cx="3600450" cy="838200"/>
          </a:xfrm>
          <a:prstGeom prst="rect">
            <a:avLst/>
          </a:prstGeom>
        </p:spPr>
      </p:pic>
      <p:pic>
        <p:nvPicPr>
          <p:cNvPr id="19" name="Image 18" descr="Une image contenant diagramme, texte, Police, ligne&#10;&#10;Description générée automatiquement">
            <a:extLst>
              <a:ext uri="{FF2B5EF4-FFF2-40B4-BE49-F238E27FC236}">
                <a16:creationId xmlns:a16="http://schemas.microsoft.com/office/drawing/2014/main" id="{CF327212-8C18-E7F6-2656-2EC41D139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8" t="66861" r="10018"/>
          <a:stretch/>
        </p:blipFill>
        <p:spPr>
          <a:xfrm>
            <a:off x="5184690" y="6013275"/>
            <a:ext cx="1244072" cy="594173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5500F2B-0E07-AFB1-AAF6-D8596A10ED07}"/>
              </a:ext>
            </a:extLst>
          </p:cNvPr>
          <p:cNvCxnSpPr/>
          <p:nvPr/>
        </p:nvCxnSpPr>
        <p:spPr>
          <a:xfrm flipV="1">
            <a:off x="9744437" y="4259987"/>
            <a:ext cx="0" cy="72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61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9482"/>
            <a:ext cx="12192000" cy="1138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solidFill>
                  <a:prstClr val="black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8376A9E-3384-46B2-B813-5EF23D79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099" y="0"/>
            <a:ext cx="7039802" cy="1135955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en-US" sz="8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63A600-6F0E-1560-0A2D-12B584FB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73" y="5868795"/>
            <a:ext cx="1713959" cy="82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13FA2A-9D4B-353D-CBCA-10917A4BF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10" y="5868795"/>
            <a:ext cx="1427587" cy="82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83F1389-2D4A-CCDD-9B57-3094A04DB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96" y="5873070"/>
            <a:ext cx="1737779" cy="828000"/>
          </a:xfrm>
          <a:prstGeom prst="rect">
            <a:avLst/>
          </a:prstGeom>
        </p:spPr>
      </p:pic>
      <p:pic>
        <p:nvPicPr>
          <p:cNvPr id="6" name="Picture 29" descr="CNRS">
            <a:extLst>
              <a:ext uri="{FF2B5EF4-FFF2-40B4-BE49-F238E27FC236}">
                <a16:creationId xmlns:a16="http://schemas.microsoft.com/office/drawing/2014/main" id="{578A749C-BA53-14B4-170C-B84346E1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02" y="5873070"/>
            <a:ext cx="775759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08F7482-5DA9-8928-4B92-77425714D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08" y="5868795"/>
            <a:ext cx="1702000" cy="828000"/>
          </a:xfrm>
          <a:prstGeom prst="rect">
            <a:avLst/>
          </a:prstGeom>
        </p:spPr>
      </p:pic>
      <p:pic>
        <p:nvPicPr>
          <p:cNvPr id="9" name="Image 8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19A078A8-3537-AA52-7BD9-3DD41A89DE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5874741"/>
            <a:ext cx="2218073" cy="828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EF27C1A-073A-36AB-DCD3-D4E62859ABF6}"/>
              </a:ext>
            </a:extLst>
          </p:cNvPr>
          <p:cNvSpPr txBox="1"/>
          <p:nvPr/>
        </p:nvSpPr>
        <p:spPr>
          <a:xfrm>
            <a:off x="5003874" y="1774319"/>
            <a:ext cx="2184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Lionel Poisson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Jennifer Dupont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A4635B-6CCD-EC2D-6BF9-BB7059ECC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81" y="1960483"/>
            <a:ext cx="1427587" cy="82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2135ECF-1F75-F01F-932F-43317BA0DC12}"/>
              </a:ext>
            </a:extLst>
          </p:cNvPr>
          <p:cNvSpPr txBox="1"/>
          <p:nvPr/>
        </p:nvSpPr>
        <p:spPr>
          <a:xfrm>
            <a:off x="3676491" y="4445202"/>
            <a:ext cx="4839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And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233588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21ADBA-F505-7A20-3F14-4ABD6D337A54}"/>
              </a:ext>
            </a:extLst>
          </p:cNvPr>
          <p:cNvSpPr txBox="1"/>
          <p:nvPr/>
        </p:nvSpPr>
        <p:spPr>
          <a:xfrm>
            <a:off x="389772" y="1224925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F09A68-21BF-410D-9BEC-3D9A4FFD5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3" y="3049298"/>
            <a:ext cx="4348257" cy="2072669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C1C9A00-005B-AAAD-A407-98824DA22C77}"/>
              </a:ext>
            </a:extLst>
          </p:cNvPr>
          <p:cNvCxnSpPr/>
          <p:nvPr/>
        </p:nvCxnSpPr>
        <p:spPr>
          <a:xfrm>
            <a:off x="2365861" y="3049298"/>
            <a:ext cx="0" cy="2072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54A319C-EC8A-D20E-351E-3EF84083F255}"/>
              </a:ext>
            </a:extLst>
          </p:cNvPr>
          <p:cNvSpPr txBox="1"/>
          <p:nvPr/>
        </p:nvSpPr>
        <p:spPr>
          <a:xfrm>
            <a:off x="1887974" y="2587655"/>
            <a:ext cx="95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Chirality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FE126FE-2793-E320-BDC8-AA62FDEFF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93" y="1445421"/>
            <a:ext cx="2321323" cy="136113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0E49A4-DD64-E41B-324A-4D9B410CC7D7}"/>
              </a:ext>
            </a:extLst>
          </p:cNvPr>
          <p:cNvSpPr txBox="1"/>
          <p:nvPr/>
        </p:nvSpPr>
        <p:spPr>
          <a:xfrm>
            <a:off x="7625116" y="166432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chiral probe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chiral photons -&gt; Circularly polarized light (CPL)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99FA76F-E522-7C52-9E8D-BD9DF2CEC2C6}"/>
              </a:ext>
            </a:extLst>
          </p:cNvPr>
          <p:cNvCxnSpPr>
            <a:cxnSpLocks/>
            <a:stCxn id="21" idx="1"/>
            <a:endCxn id="2" idx="3"/>
          </p:cNvCxnSpPr>
          <p:nvPr/>
        </p:nvCxnSpPr>
        <p:spPr>
          <a:xfrm flipH="1">
            <a:off x="4539990" y="2125991"/>
            <a:ext cx="763803" cy="1959642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69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21ADBA-F505-7A20-3F14-4ABD6D337A54}"/>
              </a:ext>
            </a:extLst>
          </p:cNvPr>
          <p:cNvSpPr txBox="1"/>
          <p:nvPr/>
        </p:nvSpPr>
        <p:spPr>
          <a:xfrm>
            <a:off x="389772" y="1224925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PECD</a:t>
            </a: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F09A68-21BF-410D-9BEC-3D9A4FFD5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3" y="3049298"/>
            <a:ext cx="4348257" cy="2072669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C1C9A00-005B-AAAD-A407-98824DA22C77}"/>
              </a:ext>
            </a:extLst>
          </p:cNvPr>
          <p:cNvCxnSpPr/>
          <p:nvPr/>
        </p:nvCxnSpPr>
        <p:spPr>
          <a:xfrm>
            <a:off x="2365861" y="3049298"/>
            <a:ext cx="0" cy="2072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54A319C-EC8A-D20E-351E-3EF84083F255}"/>
              </a:ext>
            </a:extLst>
          </p:cNvPr>
          <p:cNvSpPr txBox="1"/>
          <p:nvPr/>
        </p:nvSpPr>
        <p:spPr>
          <a:xfrm>
            <a:off x="1887974" y="2587655"/>
            <a:ext cx="95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Chirality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FE126FE-2793-E320-BDC8-AA62FDEFF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93" y="1445421"/>
            <a:ext cx="2321323" cy="136113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0E49A4-DD64-E41B-324A-4D9B410CC7D7}"/>
              </a:ext>
            </a:extLst>
          </p:cNvPr>
          <p:cNvSpPr txBox="1"/>
          <p:nvPr/>
        </p:nvSpPr>
        <p:spPr>
          <a:xfrm>
            <a:off x="7625116" y="166432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chiral probe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chiral photons -&gt; Circularly polarized light (CPL)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99FA76F-E522-7C52-9E8D-BD9DF2CEC2C6}"/>
              </a:ext>
            </a:extLst>
          </p:cNvPr>
          <p:cNvCxnSpPr>
            <a:cxnSpLocks/>
            <a:stCxn id="21" idx="1"/>
            <a:endCxn id="2" idx="3"/>
          </p:cNvCxnSpPr>
          <p:nvPr/>
        </p:nvCxnSpPr>
        <p:spPr>
          <a:xfrm flipH="1">
            <a:off x="4539990" y="2125991"/>
            <a:ext cx="763803" cy="1959642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B9D86CAA-07B4-12D5-948D-ECE01653FA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1"/>
          <a:stretch/>
        </p:blipFill>
        <p:spPr>
          <a:xfrm>
            <a:off x="5500068" y="3255891"/>
            <a:ext cx="2935028" cy="1659483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41845F7-E314-806B-D1E0-7018FE394242}"/>
              </a:ext>
            </a:extLst>
          </p:cNvPr>
          <p:cNvSpPr txBox="1"/>
          <p:nvPr/>
        </p:nvSpPr>
        <p:spPr>
          <a:xfrm>
            <a:off x="8582263" y="3635890"/>
            <a:ext cx="3418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ECD spectra of both enantiomer of pseudoephedrin</a:t>
            </a:r>
          </a:p>
          <a:p>
            <a:pPr algn="ctr"/>
            <a:endParaRPr lang="en-US" sz="1200"/>
          </a:p>
          <a:p>
            <a:pPr algn="ctr"/>
            <a:r>
              <a:rPr lang="en-US" sz="1200"/>
              <a:t>A. Hong </a:t>
            </a:r>
            <a:r>
              <a:rPr lang="en-US" sz="1200" i="1"/>
              <a:t>et al</a:t>
            </a:r>
            <a:r>
              <a:rPr lang="en-US" sz="1200"/>
              <a:t>. (2014), </a:t>
            </a:r>
            <a:r>
              <a:rPr lang="en-US" sz="1200" i="1"/>
              <a:t>Angew. Chem. Int. Ed.</a:t>
            </a:r>
            <a:r>
              <a:rPr lang="en-US" sz="1200"/>
              <a:t>,</a:t>
            </a:r>
            <a:r>
              <a:rPr lang="en-US" sz="1200" i="1"/>
              <a:t> </a:t>
            </a:r>
            <a:r>
              <a:rPr lang="en-US" sz="1200" b="1"/>
              <a:t>53</a:t>
            </a:r>
            <a:r>
              <a:rPr lang="en-US" sz="1200"/>
              <a:t>, 7805 –7808</a:t>
            </a:r>
          </a:p>
          <a:p>
            <a:pPr algn="ctr"/>
            <a:endParaRPr lang="en-US" sz="120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2BA528A-4C2B-F8E8-1366-35005634D5FF}"/>
              </a:ext>
            </a:extLst>
          </p:cNvPr>
          <p:cNvCxnSpPr>
            <a:cxnSpLocks/>
            <a:stCxn id="29" idx="1"/>
            <a:endCxn id="2" idx="3"/>
          </p:cNvCxnSpPr>
          <p:nvPr/>
        </p:nvCxnSpPr>
        <p:spPr>
          <a:xfrm flipH="1">
            <a:off x="4539990" y="4085633"/>
            <a:ext cx="960078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F12AA4D2-89B1-4DD5-1BA9-BF77E5EB6A23}"/>
              </a:ext>
            </a:extLst>
          </p:cNvPr>
          <p:cNvSpPr txBox="1"/>
          <p:nvPr/>
        </p:nvSpPr>
        <p:spPr>
          <a:xfrm>
            <a:off x="8497835" y="3266558"/>
            <a:ext cx="374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Circular dichroism in absorption (ECD)</a:t>
            </a:r>
          </a:p>
        </p:txBody>
      </p:sp>
    </p:spTree>
    <p:extLst>
      <p:ext uri="{BB962C8B-B14F-4D97-AF65-F5344CB8AC3E}">
        <p14:creationId xmlns:p14="http://schemas.microsoft.com/office/powerpoint/2010/main" val="28340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21ADBA-F505-7A20-3F14-4ABD6D337A54}"/>
              </a:ext>
            </a:extLst>
          </p:cNvPr>
          <p:cNvSpPr txBox="1"/>
          <p:nvPr/>
        </p:nvSpPr>
        <p:spPr>
          <a:xfrm>
            <a:off x="389772" y="1224925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F09A68-21BF-410D-9BEC-3D9A4FFD5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3" y="3049298"/>
            <a:ext cx="4348257" cy="2072669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C1C9A00-005B-AAAD-A407-98824DA22C77}"/>
              </a:ext>
            </a:extLst>
          </p:cNvPr>
          <p:cNvCxnSpPr/>
          <p:nvPr/>
        </p:nvCxnSpPr>
        <p:spPr>
          <a:xfrm>
            <a:off x="2365861" y="3049298"/>
            <a:ext cx="0" cy="2072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54A319C-EC8A-D20E-351E-3EF84083F255}"/>
              </a:ext>
            </a:extLst>
          </p:cNvPr>
          <p:cNvSpPr txBox="1"/>
          <p:nvPr/>
        </p:nvSpPr>
        <p:spPr>
          <a:xfrm>
            <a:off x="1887974" y="2587655"/>
            <a:ext cx="95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Chirality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FE126FE-2793-E320-BDC8-AA62FDEFF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93" y="1445421"/>
            <a:ext cx="2321323" cy="136113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0E49A4-DD64-E41B-324A-4D9B410CC7D7}"/>
              </a:ext>
            </a:extLst>
          </p:cNvPr>
          <p:cNvSpPr txBox="1"/>
          <p:nvPr/>
        </p:nvSpPr>
        <p:spPr>
          <a:xfrm>
            <a:off x="7625116" y="166432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chiral probe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chiral photons -&gt; Circularly polarized light (CPL)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99FA76F-E522-7C52-9E8D-BD9DF2CEC2C6}"/>
              </a:ext>
            </a:extLst>
          </p:cNvPr>
          <p:cNvCxnSpPr>
            <a:cxnSpLocks/>
            <a:stCxn id="21" idx="1"/>
            <a:endCxn id="2" idx="3"/>
          </p:cNvCxnSpPr>
          <p:nvPr/>
        </p:nvCxnSpPr>
        <p:spPr>
          <a:xfrm flipH="1">
            <a:off x="4539990" y="2125991"/>
            <a:ext cx="763803" cy="1959642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B9D86CAA-07B4-12D5-948D-ECE01653FA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1"/>
          <a:stretch/>
        </p:blipFill>
        <p:spPr>
          <a:xfrm>
            <a:off x="5500068" y="3255891"/>
            <a:ext cx="2935028" cy="1659483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41845F7-E314-806B-D1E0-7018FE394242}"/>
              </a:ext>
            </a:extLst>
          </p:cNvPr>
          <p:cNvSpPr txBox="1"/>
          <p:nvPr/>
        </p:nvSpPr>
        <p:spPr>
          <a:xfrm>
            <a:off x="8582263" y="3635890"/>
            <a:ext cx="3418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ECD spectra of both enantiomer of pseudoephedrin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Hong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(2014),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Angew. Chem. Int. Ed.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7805 –7808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2BA528A-4C2B-F8E8-1366-35005634D5FF}"/>
              </a:ext>
            </a:extLst>
          </p:cNvPr>
          <p:cNvCxnSpPr>
            <a:cxnSpLocks/>
            <a:stCxn id="29" idx="1"/>
            <a:endCxn id="2" idx="3"/>
          </p:cNvCxnSpPr>
          <p:nvPr/>
        </p:nvCxnSpPr>
        <p:spPr>
          <a:xfrm flipH="1">
            <a:off x="4539990" y="4085633"/>
            <a:ext cx="960078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F12AA4D2-89B1-4DD5-1BA9-BF77E5EB6A23}"/>
              </a:ext>
            </a:extLst>
          </p:cNvPr>
          <p:cNvSpPr txBox="1"/>
          <p:nvPr/>
        </p:nvSpPr>
        <p:spPr>
          <a:xfrm>
            <a:off x="8497835" y="3266558"/>
            <a:ext cx="374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Circular dichroism in absorption (ECD)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6825CBF-B9FC-D397-93D0-201E964900DD}"/>
              </a:ext>
            </a:extLst>
          </p:cNvPr>
          <p:cNvCxnSpPr>
            <a:cxnSpLocks/>
            <a:endCxn id="2" idx="3"/>
          </p:cNvCxnSpPr>
          <p:nvPr/>
        </p:nvCxnSpPr>
        <p:spPr>
          <a:xfrm flipH="1" flipV="1">
            <a:off x="4539990" y="4085633"/>
            <a:ext cx="717810" cy="1827325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A1B3D2DA-E2BE-A4D5-9922-EAB5477CA198}"/>
              </a:ext>
            </a:extLst>
          </p:cNvPr>
          <p:cNvSpPr txBox="1"/>
          <p:nvPr/>
        </p:nvSpPr>
        <p:spPr>
          <a:xfrm>
            <a:off x="5430715" y="5825115"/>
            <a:ext cx="667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Circular dichroism in the angular distribution of photoelectron : PECD</a:t>
            </a:r>
          </a:p>
        </p:txBody>
      </p:sp>
    </p:spTree>
    <p:extLst>
      <p:ext uri="{BB962C8B-B14F-4D97-AF65-F5344CB8AC3E}">
        <p14:creationId xmlns:p14="http://schemas.microsoft.com/office/powerpoint/2010/main" val="347032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99C6189-4569-5381-3F3E-E8355CEA5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9" t="32660" r="36121" b="32099"/>
          <a:stretch/>
        </p:blipFill>
        <p:spPr>
          <a:xfrm rot="5400000">
            <a:off x="7830134" y="1921836"/>
            <a:ext cx="1517003" cy="15330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21ADBA-F505-7A20-3F14-4ABD6D337A54}"/>
              </a:ext>
            </a:extLst>
          </p:cNvPr>
          <p:cNvSpPr txBox="1"/>
          <p:nvPr/>
        </p:nvSpPr>
        <p:spPr>
          <a:xfrm>
            <a:off x="389772" y="1224925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PECD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2" name="Image 11" descr="Une image contenant fruit, olives, légume&#10;&#10;Description générée automatiquement">
            <a:extLst>
              <a:ext uri="{FF2B5EF4-FFF2-40B4-BE49-F238E27FC236}">
                <a16:creationId xmlns:a16="http://schemas.microsoft.com/office/drawing/2014/main" id="{55063167-E336-FE38-E953-D43D871BE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0" y="1757644"/>
            <a:ext cx="5240086" cy="183939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DD2E804-C490-E10B-89D2-126AF1128E1E}"/>
              </a:ext>
            </a:extLst>
          </p:cNvPr>
          <p:cNvSpPr txBox="1"/>
          <p:nvPr/>
        </p:nvSpPr>
        <p:spPr>
          <a:xfrm>
            <a:off x="353865" y="3817573"/>
            <a:ext cx="507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General idea of PECD: the electron formed by the laser pulse is scattered backward or forward along the photon axis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A32985-0A9C-83EA-4195-D46B5628CC12}"/>
              </a:ext>
            </a:extLst>
          </p:cNvPr>
          <p:cNvSpPr txBox="1"/>
          <p:nvPr/>
        </p:nvSpPr>
        <p:spPr>
          <a:xfrm>
            <a:off x="1038347" y="1603753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helix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45A253-FFB8-76DF-C2A9-3108B19932BC}"/>
              </a:ext>
            </a:extLst>
          </p:cNvPr>
          <p:cNvSpPr txBox="1"/>
          <p:nvPr/>
        </p:nvSpPr>
        <p:spPr>
          <a:xfrm>
            <a:off x="3839262" y="16037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helix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5296A34-63B3-7496-BB32-5AAAA7F099F1}"/>
              </a:ext>
            </a:extLst>
          </p:cNvPr>
          <p:cNvCxnSpPr/>
          <p:nvPr/>
        </p:nvCxnSpPr>
        <p:spPr>
          <a:xfrm>
            <a:off x="8090428" y="1929861"/>
            <a:ext cx="101715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9A4C389A-E828-92EE-F62E-01E0584E44A3}"/>
              </a:ext>
            </a:extLst>
          </p:cNvPr>
          <p:cNvSpPr txBox="1"/>
          <p:nvPr/>
        </p:nvSpPr>
        <p:spPr>
          <a:xfrm>
            <a:off x="8172495" y="168301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Light axis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CE3303B-FCEB-2C8E-C584-A7BFB0CE096A}"/>
              </a:ext>
            </a:extLst>
          </p:cNvPr>
          <p:cNvSpPr txBox="1"/>
          <p:nvPr/>
        </p:nvSpPr>
        <p:spPr>
          <a:xfrm>
            <a:off x="6330897" y="2654523"/>
            <a:ext cx="27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76AE2D1-4FEB-870A-009E-EAA0E9E482DF}"/>
              </a:ext>
            </a:extLst>
          </p:cNvPr>
          <p:cNvSpPr txBox="1"/>
          <p:nvPr/>
        </p:nvSpPr>
        <p:spPr>
          <a:xfrm>
            <a:off x="5858076" y="3023855"/>
            <a:ext cx="9124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Fenchone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8F3AA7D-8C05-4087-C6C1-F2CA6530AF9A}"/>
              </a:ext>
            </a:extLst>
          </p:cNvPr>
          <p:cNvSpPr txBox="1"/>
          <p:nvPr/>
        </p:nvSpPr>
        <p:spPr>
          <a:xfrm>
            <a:off x="5511456" y="1591305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Example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937F97-4E45-4720-A91A-F6E0EF4CE64E}"/>
              </a:ext>
            </a:extLst>
          </p:cNvPr>
          <p:cNvSpPr txBox="1"/>
          <p:nvPr/>
        </p:nvSpPr>
        <p:spPr>
          <a:xfrm>
            <a:off x="9766199" y="2209093"/>
            <a:ext cx="226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backward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asymetry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photoelectron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distribution</a:t>
            </a:r>
          </a:p>
        </p:txBody>
      </p:sp>
      <p:pic>
        <p:nvPicPr>
          <p:cNvPr id="16" name="Image 15" descr="Une image contenant noir, capture d’écran, noir et blanc&#10;&#10;Description générée automatiquement">
            <a:extLst>
              <a:ext uri="{FF2B5EF4-FFF2-40B4-BE49-F238E27FC236}">
                <a16:creationId xmlns:a16="http://schemas.microsoft.com/office/drawing/2014/main" id="{6815ECB2-9C76-BED5-9058-7C1CC85AE7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96" y="1987113"/>
            <a:ext cx="1232966" cy="103674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1C2269B-FEF0-01F4-2EE3-0E24F1505B84}"/>
              </a:ext>
            </a:extLst>
          </p:cNvPr>
          <p:cNvSpPr txBox="1"/>
          <p:nvPr/>
        </p:nvSpPr>
        <p:spPr>
          <a:xfrm>
            <a:off x="6177696" y="2135364"/>
            <a:ext cx="27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7E908-CA11-056A-4D31-A06CF031ECCE}"/>
              </a:ext>
            </a:extLst>
          </p:cNvPr>
          <p:cNvSpPr txBox="1"/>
          <p:nvPr/>
        </p:nvSpPr>
        <p:spPr>
          <a:xfrm>
            <a:off x="6786675" y="3418090"/>
            <a:ext cx="3647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Abel inversed PAD images difference (LCP</a:t>
            </a:r>
            <a:r>
              <a:rPr kumimoji="0" lang="en-US" sz="12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RCP)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Fenchone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EA0FBA-3C82-3C7E-F23B-18F10B763A7D}"/>
              </a:ext>
            </a:extLst>
          </p:cNvPr>
          <p:cNvSpPr txBox="1"/>
          <p:nvPr/>
        </p:nvSpPr>
        <p:spPr>
          <a:xfrm>
            <a:off x="4217731" y="3571352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By A. </a:t>
            </a:r>
            <a:r>
              <a:rPr lang="fr-FR" sz="1000" dirty="0" err="1"/>
              <a:t>Comby</a:t>
            </a:r>
            <a:endParaRPr lang="fr-FR" sz="1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11BBEB-5372-3629-B731-FDD6B3833A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4"/>
          <a:stretch/>
        </p:blipFill>
        <p:spPr>
          <a:xfrm>
            <a:off x="9375899" y="1927645"/>
            <a:ext cx="330309" cy="15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6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21ADBA-F505-7A20-3F14-4ABD6D337A54}"/>
              </a:ext>
            </a:extLst>
          </p:cNvPr>
          <p:cNvSpPr txBox="1"/>
          <p:nvPr/>
        </p:nvSpPr>
        <p:spPr>
          <a:xfrm>
            <a:off x="389772" y="1224925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PECD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DD2E804-C490-E10B-89D2-126AF1128E1E}"/>
              </a:ext>
            </a:extLst>
          </p:cNvPr>
          <p:cNvSpPr txBox="1"/>
          <p:nvPr/>
        </p:nvSpPr>
        <p:spPr>
          <a:xfrm>
            <a:off x="353865" y="3817573"/>
            <a:ext cx="507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General idea of PECD: the electron formed by the laser pulse is scattered backward or forward along the photon 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7E95DFC-16D0-2FAE-E027-48834AF54A74}"/>
                  </a:ext>
                </a:extLst>
              </p:cNvPr>
              <p:cNvSpPr txBox="1"/>
              <p:nvPr/>
            </p:nvSpPr>
            <p:spPr>
              <a:xfrm>
                <a:off x="1038347" y="4686119"/>
                <a:ext cx="3098083" cy="698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400" b="0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kumimoji="0" lang="fr-FR" sz="14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fr-FR" sz="14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0" lang="fr-FR" sz="14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=1+</m:t>
                      </m:r>
                      <m:nary>
                        <m:naryPr>
                          <m:chr m:val="∑"/>
                          <m:limLoc m:val="undOvr"/>
                          <m:ctrlPr>
                            <a:rPr kumimoji="0" lang="fr-FR" sz="14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fr-FR" sz="14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0" lang="fr-FR" sz="1400" b="0" i="0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fr-FR" sz="1400" b="0" i="0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fr-FR" sz="1400" b="0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kumimoji="0" lang="fr-FR" sz="1400" b="0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fr-FR" sz="1400" b="0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0" lang="fr-FR" sz="1400" b="0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kumimoji="0" lang="fr-FR" sz="1400" b="0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±1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0" lang="fr-FR" sz="1400" b="0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fr-FR" sz="1400" b="0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fr-FR" sz="1400" b="0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fr-FR" sz="1400" b="0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fr-FR" sz="1400" b="0" i="1" u="none" strike="noStrike" kern="1200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fr-FR" sz="1400" b="0" i="0" u="none" strike="noStrike" kern="1200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kumimoji="0" lang="fr-FR" sz="1400" b="0" i="1" u="none" strike="noStrike" kern="1200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kumimoji="0" lang="fr-FR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7E95DFC-16D0-2FAE-E027-48834AF54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47" y="4686119"/>
                <a:ext cx="3098083" cy="698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F4A506B0-13B9-C519-377C-010FFEFDEE70}"/>
              </a:ext>
            </a:extLst>
          </p:cNvPr>
          <p:cNvSpPr txBox="1"/>
          <p:nvPr/>
        </p:nvSpPr>
        <p:spPr>
          <a:xfrm>
            <a:off x="1215616" y="6122923"/>
            <a:ext cx="27382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Eland, </a:t>
            </a:r>
            <a:r>
              <a:rPr kumimoji="0" lang="fr-FR" sz="1000" b="0" i="1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Photoelectron</a:t>
            </a:r>
            <a:r>
              <a:rPr kumimoji="0" lang="fr-FR" sz="1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000" b="0" i="1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kumimoji="0" lang="fr-FR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1983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AC43D0B-5A98-8597-1824-9B55BFD2F8C8}"/>
              </a:ext>
            </a:extLst>
          </p:cNvPr>
          <p:cNvSpPr txBox="1"/>
          <p:nvPr/>
        </p:nvSpPr>
        <p:spPr>
          <a:xfrm>
            <a:off x="1038347" y="5384259"/>
            <a:ext cx="3092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Normalized photoelectron angular distribution is expressed as a sum of Legendre polynomials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6516CE2-7ACC-824D-7440-1BCBBD5E5B46}"/>
              </a:ext>
            </a:extLst>
          </p:cNvPr>
          <p:cNvSpPr txBox="1"/>
          <p:nvPr/>
        </p:nvSpPr>
        <p:spPr>
          <a:xfrm>
            <a:off x="5186763" y="4555857"/>
            <a:ext cx="5934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Give access to molecular information: (PES → b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anisotropy parameter (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→ b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), and PECD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→ b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PECD: allowed in the electric dipole approximation → intense effect, up to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the Photoelectron Spectra (PES)</a:t>
            </a: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Developed first on synchrotron facility in early 2000, PECD was then studied using multiphoton fs-laser, and now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ns-laser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66DDF28-CA60-7207-BAC7-D77397798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19" t="32660" r="36121" b="32099"/>
          <a:stretch/>
        </p:blipFill>
        <p:spPr>
          <a:xfrm rot="5400000">
            <a:off x="7830134" y="1921836"/>
            <a:ext cx="1517003" cy="15330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9DC6093-1979-DD44-6AC9-008B86E866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4"/>
          <a:stretch/>
        </p:blipFill>
        <p:spPr>
          <a:xfrm>
            <a:off x="9375899" y="1927645"/>
            <a:ext cx="330309" cy="151700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0AB3195-B245-A8C6-74A1-1E9F1A2D310C}"/>
              </a:ext>
            </a:extLst>
          </p:cNvPr>
          <p:cNvSpPr txBox="1"/>
          <p:nvPr/>
        </p:nvSpPr>
        <p:spPr>
          <a:xfrm>
            <a:off x="6786675" y="3418090"/>
            <a:ext cx="3647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Abel inversed PAD images difference (LCP</a:t>
            </a:r>
            <a:r>
              <a:rPr kumimoji="0" lang="en-US" sz="12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RCP)</a:t>
            </a:r>
            <a:endParaRPr kumimoji="0" lang="en-U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Fenchone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C436974-274B-FFBC-A5F4-D580014D81B2}"/>
              </a:ext>
            </a:extLst>
          </p:cNvPr>
          <p:cNvSpPr txBox="1"/>
          <p:nvPr/>
        </p:nvSpPr>
        <p:spPr>
          <a:xfrm>
            <a:off x="6330897" y="2654523"/>
            <a:ext cx="27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D0DA5D0-779D-A6AE-EB11-7E03DF0EE23F}"/>
              </a:ext>
            </a:extLst>
          </p:cNvPr>
          <p:cNvSpPr txBox="1"/>
          <p:nvPr/>
        </p:nvSpPr>
        <p:spPr>
          <a:xfrm>
            <a:off x="5858076" y="3023855"/>
            <a:ext cx="9124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Fenchone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B6EE411-9E8F-4A18-814D-F9137A91822B}"/>
              </a:ext>
            </a:extLst>
          </p:cNvPr>
          <p:cNvSpPr txBox="1"/>
          <p:nvPr/>
        </p:nvSpPr>
        <p:spPr>
          <a:xfrm>
            <a:off x="5511456" y="1591305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Example :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13FBBFE-392D-6295-2DC6-D35E703CCA24}"/>
              </a:ext>
            </a:extLst>
          </p:cNvPr>
          <p:cNvSpPr txBox="1"/>
          <p:nvPr/>
        </p:nvSpPr>
        <p:spPr>
          <a:xfrm>
            <a:off x="9766199" y="2209093"/>
            <a:ext cx="226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backward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asymetry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photoelectron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distribution</a:t>
            </a:r>
          </a:p>
        </p:txBody>
      </p:sp>
      <p:pic>
        <p:nvPicPr>
          <p:cNvPr id="30" name="Image 29" descr="Une image contenant noir, capture d’écran, noir et blanc&#10;&#10;Description générée automatiquement">
            <a:extLst>
              <a:ext uri="{FF2B5EF4-FFF2-40B4-BE49-F238E27FC236}">
                <a16:creationId xmlns:a16="http://schemas.microsoft.com/office/drawing/2014/main" id="{EB2201A8-F715-29A5-2466-7B3879A5B7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96" y="1987113"/>
            <a:ext cx="1232966" cy="1036742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3E1E9362-2436-D65C-2731-CC6A762875A0}"/>
              </a:ext>
            </a:extLst>
          </p:cNvPr>
          <p:cNvSpPr txBox="1"/>
          <p:nvPr/>
        </p:nvSpPr>
        <p:spPr>
          <a:xfrm>
            <a:off x="6177696" y="2135364"/>
            <a:ext cx="27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pic>
        <p:nvPicPr>
          <p:cNvPr id="6" name="Image 5" descr="Une image contenant fruit, olives, légume&#10;&#10;Description générée automatiquement">
            <a:extLst>
              <a:ext uri="{FF2B5EF4-FFF2-40B4-BE49-F238E27FC236}">
                <a16:creationId xmlns:a16="http://schemas.microsoft.com/office/drawing/2014/main" id="{ACD33519-1CA1-A691-A3E8-2CCDBB0611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0" y="1757644"/>
            <a:ext cx="5240086" cy="18393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0C6B68-B806-B22E-5C34-DF4C9319A297}"/>
              </a:ext>
            </a:extLst>
          </p:cNvPr>
          <p:cNvSpPr txBox="1"/>
          <p:nvPr/>
        </p:nvSpPr>
        <p:spPr>
          <a:xfrm>
            <a:off x="1038347" y="1603753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helix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F257340-2C98-E4AB-5832-1DCF767E650C}"/>
              </a:ext>
            </a:extLst>
          </p:cNvPr>
          <p:cNvSpPr txBox="1"/>
          <p:nvPr/>
        </p:nvSpPr>
        <p:spPr>
          <a:xfrm>
            <a:off x="3839262" y="160375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helix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F6F7940-08BD-A122-A0D7-19FC5761BF88}"/>
              </a:ext>
            </a:extLst>
          </p:cNvPr>
          <p:cNvSpPr txBox="1"/>
          <p:nvPr/>
        </p:nvSpPr>
        <p:spPr>
          <a:xfrm>
            <a:off x="4217731" y="3571352"/>
            <a:ext cx="84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By A. </a:t>
            </a:r>
            <a:r>
              <a:rPr lang="fr-FR" sz="1000" dirty="0" err="1"/>
              <a:t>Comby</a:t>
            </a:r>
            <a:endParaRPr lang="fr-FR" sz="1000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6EF1C39-AB27-DC6C-E724-FDE666E1822A}"/>
              </a:ext>
            </a:extLst>
          </p:cNvPr>
          <p:cNvCxnSpPr/>
          <p:nvPr/>
        </p:nvCxnSpPr>
        <p:spPr>
          <a:xfrm>
            <a:off x="8090428" y="1929861"/>
            <a:ext cx="101715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BA88CE83-EDAA-664F-B92D-BDBFB6D09234}"/>
              </a:ext>
            </a:extLst>
          </p:cNvPr>
          <p:cNvSpPr txBox="1"/>
          <p:nvPr/>
        </p:nvSpPr>
        <p:spPr>
          <a:xfrm>
            <a:off x="8172495" y="168301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Light axis</a:t>
            </a:r>
          </a:p>
        </p:txBody>
      </p:sp>
    </p:spTree>
    <p:extLst>
      <p:ext uri="{BB962C8B-B14F-4D97-AF65-F5344CB8AC3E}">
        <p14:creationId xmlns:p14="http://schemas.microsoft.com/office/powerpoint/2010/main" val="88313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908D2EC-4A80-3FAB-3253-8E6280668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6" r="50181" b="9935"/>
          <a:stretch/>
        </p:blipFill>
        <p:spPr>
          <a:xfrm>
            <a:off x="3731198" y="1711874"/>
            <a:ext cx="1525436" cy="8728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21ADBA-F505-7A20-3F14-4ABD6D337A54}"/>
              </a:ext>
            </a:extLst>
          </p:cNvPr>
          <p:cNvSpPr txBox="1"/>
          <p:nvPr/>
        </p:nvSpPr>
        <p:spPr>
          <a:xfrm>
            <a:off x="389772" y="1224925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1-photon PECD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A1FCE-88EA-5DBD-2E6A-207A85CFC44F}"/>
              </a:ext>
            </a:extLst>
          </p:cNvPr>
          <p:cNvSpPr/>
          <p:nvPr/>
        </p:nvSpPr>
        <p:spPr>
          <a:xfrm>
            <a:off x="944763" y="3288620"/>
            <a:ext cx="241874" cy="289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065F11-B5A1-D9AE-4EF4-189C318A6B13}"/>
              </a:ext>
            </a:extLst>
          </p:cNvPr>
          <p:cNvSpPr/>
          <p:nvPr/>
        </p:nvSpPr>
        <p:spPr>
          <a:xfrm>
            <a:off x="976226" y="3851252"/>
            <a:ext cx="241874" cy="289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13" descr="Une image contenant capture d’écran, Graphique, noir, obscurité&#10;&#10;Description générée automatiquement">
            <a:extLst>
              <a:ext uri="{FF2B5EF4-FFF2-40B4-BE49-F238E27FC236}">
                <a16:creationId xmlns:a16="http://schemas.microsoft.com/office/drawing/2014/main" id="{7B4BBF1C-27DB-433B-ED5C-4420BF4C0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3" y="2692235"/>
            <a:ext cx="1696570" cy="169657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8E11D32-D690-1891-5CD6-60B3BF4D15C7}"/>
              </a:ext>
            </a:extLst>
          </p:cNvPr>
          <p:cNvSpPr txBox="1"/>
          <p:nvPr/>
        </p:nvSpPr>
        <p:spPr>
          <a:xfrm>
            <a:off x="6861058" y="1335424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 startAt="2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Axial conformer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Ax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23FA16F-66B4-A715-2F7E-4750A584215C}"/>
                  </a:ext>
                </a:extLst>
              </p:cNvPr>
              <p:cNvSpPr txBox="1"/>
              <p:nvPr/>
            </p:nvSpPr>
            <p:spPr>
              <a:xfrm>
                <a:off x="9957360" y="3482410"/>
                <a:ext cx="1660776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Argon : Eq </a:t>
                </a: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only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Helium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fr-F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fr-FR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fr-FR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Eq,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fr-FR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fr-FR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fr-FR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Ax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23FA16F-66B4-A715-2F7E-4750A5842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360" y="3482410"/>
                <a:ext cx="1660776" cy="613501"/>
              </a:xfrm>
              <a:prstGeom prst="rect">
                <a:avLst/>
              </a:prstGeom>
              <a:blipFill>
                <a:blip r:embed="rId5"/>
                <a:stretch>
                  <a:fillRect l="-1099" t="-990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 descr="Une image contenant Graphique, graphisme, jaune, logo&#10;&#10;Description générée automatiquement">
            <a:extLst>
              <a:ext uri="{FF2B5EF4-FFF2-40B4-BE49-F238E27FC236}">
                <a16:creationId xmlns:a16="http://schemas.microsoft.com/office/drawing/2014/main" id="{8B4582D8-ADFC-971E-7EFF-28263E2AD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60" y="136525"/>
            <a:ext cx="1993437" cy="96301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20239" y="32083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24425" y="429280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1-Indanol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908D2EC-4A80-3FAB-3253-8E6280668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20890" b="13243"/>
          <a:stretch/>
        </p:blipFill>
        <p:spPr>
          <a:xfrm>
            <a:off x="7234372" y="1736812"/>
            <a:ext cx="1406523" cy="82296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8E11D32-D690-1891-5CD6-60B3BF4D15C7}"/>
              </a:ext>
            </a:extLst>
          </p:cNvPr>
          <p:cNvSpPr txBox="1"/>
          <p:nvPr/>
        </p:nvSpPr>
        <p:spPr>
          <a:xfrm>
            <a:off x="3204140" y="1334841"/>
            <a:ext cx="2579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Equatorial conformer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7963" r="34645"/>
          <a:stretch/>
        </p:blipFill>
        <p:spPr>
          <a:xfrm>
            <a:off x="2720995" y="2653966"/>
            <a:ext cx="2353555" cy="416576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8" t="7347" r="6842"/>
          <a:stretch/>
        </p:blipFill>
        <p:spPr>
          <a:xfrm>
            <a:off x="7467961" y="2692235"/>
            <a:ext cx="944517" cy="4144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31519" y="2629028"/>
            <a:ext cx="5879081" cy="2033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3D544C9-C722-D373-7F31-8771B5FE4BA5}"/>
              </a:ext>
            </a:extLst>
          </p:cNvPr>
          <p:cNvSpPr txBox="1"/>
          <p:nvPr/>
        </p:nvSpPr>
        <p:spPr>
          <a:xfrm>
            <a:off x="0" y="6533381"/>
            <a:ext cx="4222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Dupont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Phys.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(2022)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2313-2320</a:t>
            </a:r>
          </a:p>
        </p:txBody>
      </p:sp>
    </p:spTree>
    <p:extLst>
      <p:ext uri="{BB962C8B-B14F-4D97-AF65-F5344CB8AC3E}">
        <p14:creationId xmlns:p14="http://schemas.microsoft.com/office/powerpoint/2010/main" val="170585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908D2EC-4A80-3FAB-3253-8E6280668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9" y="1094626"/>
            <a:ext cx="3061951" cy="12494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315EEA-B23E-F28E-41D2-DFF4CF22D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0" y="1"/>
            <a:ext cx="12192001" cy="1221971"/>
          </a:xfrm>
          <a:prstGeom prst="rect">
            <a:avLst/>
          </a:prstGeom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3201B68E-C7CC-F00A-F837-E701DE62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21972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0" name="Espace réservé du numéro de diapositive 12">
            <a:extLst>
              <a:ext uri="{FF2B5EF4-FFF2-40B4-BE49-F238E27FC236}">
                <a16:creationId xmlns:a16="http://schemas.microsoft.com/office/drawing/2014/main" id="{49599DDA-3049-0274-6562-689415EE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4" name="Image 23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91E26A5D-9233-EFD2-8D10-F3B090957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2" y="1842427"/>
            <a:ext cx="6031264" cy="383034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63A1FCE-88EA-5DBD-2E6A-207A85CFC44F}"/>
              </a:ext>
            </a:extLst>
          </p:cNvPr>
          <p:cNvSpPr/>
          <p:nvPr/>
        </p:nvSpPr>
        <p:spPr>
          <a:xfrm>
            <a:off x="944763" y="2455465"/>
            <a:ext cx="241874" cy="289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065F11-B5A1-D9AE-4EF4-189C318A6B13}"/>
              </a:ext>
            </a:extLst>
          </p:cNvPr>
          <p:cNvSpPr/>
          <p:nvPr/>
        </p:nvSpPr>
        <p:spPr>
          <a:xfrm>
            <a:off x="976226" y="3851252"/>
            <a:ext cx="241874" cy="289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411ECF4-B086-86B9-5400-CF8D03E8110B}"/>
              </a:ext>
            </a:extLst>
          </p:cNvPr>
          <p:cNvSpPr txBox="1"/>
          <p:nvPr/>
        </p:nvSpPr>
        <p:spPr>
          <a:xfrm>
            <a:off x="907283" y="242953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45B892E-F82A-FF93-2241-A0A626D1FEF5}"/>
              </a:ext>
            </a:extLst>
          </p:cNvPr>
          <p:cNvSpPr txBox="1"/>
          <p:nvPr/>
        </p:nvSpPr>
        <p:spPr>
          <a:xfrm>
            <a:off x="907283" y="388154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EB4E8CE-6A89-A1C9-F053-83F05E176F73}"/>
              </a:ext>
            </a:extLst>
          </p:cNvPr>
          <p:cNvSpPr txBox="1"/>
          <p:nvPr/>
        </p:nvSpPr>
        <p:spPr>
          <a:xfrm>
            <a:off x="533426" y="5698707"/>
            <a:ext cx="5456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PECD and PES of 1-Indanol at 11.0 eV in Ar (top) and He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bottom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EFDBDF-025D-33DC-F521-43D7FC6D9B7B}"/>
              </a:ext>
            </a:extLst>
          </p:cNvPr>
          <p:cNvSpPr txBox="1"/>
          <p:nvPr/>
        </p:nvSpPr>
        <p:spPr>
          <a:xfrm>
            <a:off x="7238337" y="1365619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3FF60C-BEE5-1773-3E15-32457486CA87}"/>
              </a:ext>
            </a:extLst>
          </p:cNvPr>
          <p:cNvSpPr txBox="1"/>
          <p:nvPr/>
        </p:nvSpPr>
        <p:spPr>
          <a:xfrm>
            <a:off x="8877374" y="1365619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14" name="Image 13" descr="Une image contenant capture d’écran, Graphique, noir, obscurité&#10;&#10;Description générée automatiquement">
            <a:extLst>
              <a:ext uri="{FF2B5EF4-FFF2-40B4-BE49-F238E27FC236}">
                <a16:creationId xmlns:a16="http://schemas.microsoft.com/office/drawing/2014/main" id="{7B4BBF1C-27DB-433B-ED5C-4420BF4C0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1" y="1197903"/>
            <a:ext cx="1058728" cy="105872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8E11D32-D690-1891-5CD6-60B3BF4D15C7}"/>
              </a:ext>
            </a:extLst>
          </p:cNvPr>
          <p:cNvSpPr txBox="1"/>
          <p:nvPr/>
        </p:nvSpPr>
        <p:spPr>
          <a:xfrm>
            <a:off x="7014747" y="2176127"/>
            <a:ext cx="2579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1-Indanol structure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Equatorial conformer (Eq)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Axial conformer (Ax)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23FA16F-66B4-A715-2F7E-4750A584215C}"/>
                  </a:ext>
                </a:extLst>
              </p:cNvPr>
              <p:cNvSpPr txBox="1"/>
              <p:nvPr/>
            </p:nvSpPr>
            <p:spPr>
              <a:xfrm>
                <a:off x="10618637" y="1420516"/>
                <a:ext cx="1332160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 : Eq </a:t>
                </a:r>
                <a:r>
                  <a:rPr kumimoji="0" lang="fr-FR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only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He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fr-FR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fr-FR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fr-FR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Eq,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fr-FR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fr-FR" sz="1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fr-FR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Ax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23FA16F-66B4-A715-2F7E-4750A5842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637" y="1420516"/>
                <a:ext cx="1332160" cy="613501"/>
              </a:xfrm>
              <a:prstGeom prst="rect">
                <a:avLst/>
              </a:prstGeom>
              <a:blipFill>
                <a:blip r:embed="rId8"/>
                <a:stretch>
                  <a:fillRect l="-1376" t="-1980" b="-19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66052401-1C6D-96F8-745F-1BC5E8090159}"/>
              </a:ext>
            </a:extLst>
          </p:cNvPr>
          <p:cNvSpPr txBox="1"/>
          <p:nvPr/>
        </p:nvSpPr>
        <p:spPr>
          <a:xfrm>
            <a:off x="0" y="6533381"/>
            <a:ext cx="4222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Dupont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Phys.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(2022)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2313-2320</a:t>
            </a:r>
          </a:p>
        </p:txBody>
      </p:sp>
      <p:pic>
        <p:nvPicPr>
          <p:cNvPr id="2" name="Image 1" descr="Une image contenant Graphique, graphisme, jaune, logo&#10;&#10;Description générée automatiquement">
            <a:extLst>
              <a:ext uri="{FF2B5EF4-FFF2-40B4-BE49-F238E27FC236}">
                <a16:creationId xmlns:a16="http://schemas.microsoft.com/office/drawing/2014/main" id="{8B4582D8-ADFC-971E-7EFF-28263E2AD4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60" y="136525"/>
            <a:ext cx="1993437" cy="96301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B21ADBA-F505-7A20-3F14-4ABD6D337A54}"/>
              </a:ext>
            </a:extLst>
          </p:cNvPr>
          <p:cNvSpPr txBox="1"/>
          <p:nvPr/>
        </p:nvSpPr>
        <p:spPr>
          <a:xfrm>
            <a:off x="389772" y="1224925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1-photon PECD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81464" y="14741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8611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1051</Words>
  <Application>Microsoft Office PowerPoint</Application>
  <PresentationFormat>Grand écran</PresentationFormat>
  <Paragraphs>242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</vt:lpstr>
      <vt:lpstr>Office Theme</vt:lpstr>
      <vt:lpstr>Présentation PowerPoint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Experimental setup</vt:lpstr>
      <vt:lpstr>Experimental setup</vt:lpstr>
      <vt:lpstr>Experimental setup</vt:lpstr>
      <vt:lpstr>Results – 1-Indanol</vt:lpstr>
      <vt:lpstr>Results – 1-Indanol</vt:lpstr>
      <vt:lpstr>Results – 1-Indanol</vt:lpstr>
      <vt:lpstr>Results – 1-Indanol</vt:lpstr>
      <vt:lpstr>Results – 1-Indanol</vt:lpstr>
      <vt:lpstr>Conclusion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ROUQUET Etienne</dc:creator>
  <cp:lastModifiedBy>Rouquet Etienne</cp:lastModifiedBy>
  <cp:revision>76</cp:revision>
  <dcterms:created xsi:type="dcterms:W3CDTF">2023-05-08T11:10:27Z</dcterms:created>
  <dcterms:modified xsi:type="dcterms:W3CDTF">2023-07-04T20:06:24Z</dcterms:modified>
</cp:coreProperties>
</file>