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6" r:id="rId3"/>
    <p:sldId id="260" r:id="rId4"/>
    <p:sldId id="285" r:id="rId5"/>
    <p:sldId id="261" r:id="rId6"/>
    <p:sldId id="287" r:id="rId7"/>
    <p:sldId id="282" r:id="rId8"/>
    <p:sldId id="277" r:id="rId9"/>
    <p:sldId id="268" r:id="rId10"/>
    <p:sldId id="339" r:id="rId11"/>
    <p:sldId id="352" r:id="rId12"/>
    <p:sldId id="351" r:id="rId13"/>
    <p:sldId id="340" r:id="rId14"/>
    <p:sldId id="278" r:id="rId15"/>
    <p:sldId id="349" r:id="rId16"/>
    <p:sldId id="350" r:id="rId17"/>
    <p:sldId id="341" r:id="rId18"/>
    <p:sldId id="353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49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42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3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85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17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0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4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2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47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2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82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81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70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3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91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19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1AB2-1C74-4509-AEE4-161D47590DBF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F0A4-D0CE-4AF0-9C9A-6324E8270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3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5960" y="2802034"/>
            <a:ext cx="10652463" cy="151771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rgbClr val="FFC000"/>
                </a:solidFill>
                <a:latin typeface="Algerian" panose="04020705040A02060702" pitchFamily="82" charset="0"/>
              </a:rPr>
              <a:t>L’expérience de Michelson et Morley : </a:t>
            </a:r>
            <a:br>
              <a:rPr lang="fr-FR" sz="44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fr-FR" sz="4400" dirty="0">
                <a:solidFill>
                  <a:srgbClr val="FFC000"/>
                </a:solidFill>
                <a:latin typeface="Algerian" panose="04020705040A02060702" pitchFamily="82" charset="0"/>
              </a:rPr>
              <a:t>la fin de la physique classique ?</a:t>
            </a:r>
            <a:endParaRPr lang="fr-FR" sz="4400" i="1" dirty="0">
              <a:solidFill>
                <a:srgbClr val="FFC000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13159" y="1674242"/>
            <a:ext cx="277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Nicolas</a:t>
            </a:r>
            <a:r>
              <a:rPr lang="fr-FR" sz="3600" b="1" i="1" dirty="0">
                <a:solidFill>
                  <a:srgbClr val="FF0000"/>
                </a:solidFill>
              </a:rPr>
              <a:t> NIO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90125" y="5037430"/>
            <a:ext cx="408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Jeudi 6 juillet 2022</a:t>
            </a:r>
            <a:endParaRPr lang="fr-FR" sz="3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A5713-AD9A-6483-41A3-EF0916C10F25}"/>
              </a:ext>
            </a:extLst>
          </p:cNvPr>
          <p:cNvSpPr/>
          <p:nvPr/>
        </p:nvSpPr>
        <p:spPr>
          <a:xfrm>
            <a:off x="7977352" y="273269"/>
            <a:ext cx="3391071" cy="23227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B43D65-5AFD-449B-DEF4-C442FEED5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20" b="5020"/>
          <a:stretch/>
        </p:blipFill>
        <p:spPr>
          <a:xfrm>
            <a:off x="7991816" y="297832"/>
            <a:ext cx="3376608" cy="22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8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3601" y="409648"/>
            <a:ext cx="8610600" cy="129302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Michelson (1881)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73269" y="1608882"/>
                <a:ext cx="11770189" cy="50291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sz="2600" u="sng" dirty="0">
                    <a:latin typeface="Bodoni MT" panose="02070603080606020203" pitchFamily="18" charset="0"/>
                  </a:rPr>
                  <a:t>SI</a:t>
                </a:r>
                <a:r>
                  <a:rPr lang="fr-FR" sz="2600" dirty="0">
                    <a:latin typeface="Bodoni MT" panose="02070603080606020203" pitchFamily="18" charset="0"/>
                  </a:rPr>
                  <a:t> la lumière se propage à vitesse c par rapport à l’éther stationnaire:</a:t>
                </a:r>
              </a:p>
              <a:p>
                <a:endParaRPr lang="fr-FR" sz="2600" dirty="0">
                  <a:latin typeface="Bodoni MT" panose="02070603080606020203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fr-FR" sz="2600" dirty="0">
                    <a:latin typeface="Bodoni MT" panose="02070603080606020203" pitchFamily="18" charset="0"/>
                  </a:rPr>
                  <a:t>Sur la branche parallèle au mouvement de la Terre, la lumière met un temps:</a:t>
                </a:r>
              </a:p>
              <a:p>
                <a:pPr marL="0" indent="0">
                  <a:buNone/>
                </a:pPr>
                <a:r>
                  <a:rPr lang="fr-FR" sz="3000" dirty="0">
                    <a:latin typeface="Bodoni MT" panose="02070603080606020203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∕∕</m:t>
                        </m:r>
                      </m:sub>
                    </m:sSub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fr-FR" sz="3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fr-FR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fr-FR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fr-FR" sz="2600" dirty="0">
                  <a:latin typeface="Bodoni MT" panose="02070603080606020203" pitchFamily="18" charset="0"/>
                </a:endParaRPr>
              </a:p>
              <a:p>
                <a:pPr marL="0" indent="0">
                  <a:buNone/>
                </a:pPr>
                <a:endParaRPr lang="fr-FR" sz="2600" dirty="0">
                  <a:latin typeface="Bodoni MT" panose="02070603080606020203" pitchFamily="18" charset="0"/>
                </a:endParaRPr>
              </a:p>
              <a:p>
                <a:r>
                  <a:rPr lang="fr-FR" sz="2600" dirty="0">
                    <a:latin typeface="Bodoni MT" panose="02070603080606020203" pitchFamily="18" charset="0"/>
                  </a:rPr>
                  <a:t>Sur la branche perpendiculaire: </a:t>
                </a:r>
              </a:p>
              <a:p>
                <a:pPr marL="0" indent="0">
                  <a:buNone/>
                </a:pPr>
                <a:r>
                  <a:rPr lang="fr-FR" sz="3000" dirty="0">
                    <a:latin typeface="Bodoni MT" panose="02070603080606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3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fr-FR" sz="2600" dirty="0">
                  <a:latin typeface="Bodoni MT" panose="02070603080606020203" pitchFamily="18" charset="0"/>
                </a:endParaRPr>
              </a:p>
              <a:p>
                <a:pPr marL="0" indent="0">
                  <a:buNone/>
                </a:pPr>
                <a:endParaRPr lang="fr-FR" sz="2600" dirty="0">
                  <a:latin typeface="Bodoni MT" panose="02070603080606020203" pitchFamily="18" charset="0"/>
                </a:endParaRPr>
              </a:p>
              <a:p>
                <a:pPr marL="0" indent="0">
                  <a:buNone/>
                </a:pPr>
                <a:r>
                  <a:rPr lang="fr-FR" sz="2600" dirty="0">
                    <a:latin typeface="Bodoni MT" panose="02070603080606020203" pitchFamily="18" charset="0"/>
                  </a:rPr>
                  <a:t>Le décalage attendu est: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FR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3000" dirty="0">
                    <a:latin typeface="Bodoni MT" panose="02070603080606020203" pitchFamily="18" charset="0"/>
                  </a:rPr>
                  <a:t> </a:t>
                </a:r>
                <a:r>
                  <a:rPr lang="fr-FR" sz="2600" dirty="0">
                    <a:latin typeface="Bodoni MT" panose="02070603080606020203" pitchFamily="18" charset="0"/>
                  </a:rPr>
                  <a:t>(x 2 en tournant l’interféromètre)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3269" y="1608882"/>
                <a:ext cx="11770189" cy="5029199"/>
              </a:xfrm>
              <a:blipFill>
                <a:blip r:embed="rId2"/>
                <a:stretch>
                  <a:fillRect l="-829" t="-2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à coins arrondis 3"/>
          <p:cNvSpPr/>
          <p:nvPr/>
        </p:nvSpPr>
        <p:spPr>
          <a:xfrm>
            <a:off x="5967813" y="3674961"/>
            <a:ext cx="5729469" cy="15741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6215605" y="4323144"/>
            <a:ext cx="121534" cy="13889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0781818" y="3865944"/>
            <a:ext cx="34724" cy="11227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0767349" y="4111905"/>
            <a:ext cx="167833" cy="1736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0783747" y="4375230"/>
            <a:ext cx="167833" cy="1736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0783747" y="4610581"/>
            <a:ext cx="167833" cy="1736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481823" y="4427316"/>
            <a:ext cx="14989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846425" y="4003003"/>
            <a:ext cx="34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1255897" y="4427316"/>
            <a:ext cx="3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10831011" y="4992625"/>
            <a:ext cx="613459" cy="925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215605" y="3854369"/>
            <a:ext cx="442152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86126" y="3901196"/>
            <a:ext cx="2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9526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753862"/>
            <a:ext cx="8610600" cy="129302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Michelson (1881)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0781818" y="3865944"/>
            <a:ext cx="34724" cy="11227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0767349" y="4111905"/>
            <a:ext cx="167833" cy="1736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0783747" y="4375230"/>
            <a:ext cx="167833" cy="1736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0783747" y="4610581"/>
            <a:ext cx="167833" cy="1736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86126" y="3901196"/>
            <a:ext cx="2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3">
                <a:extLst>
                  <a:ext uri="{FF2B5EF4-FFF2-40B4-BE49-F238E27FC236}">
                    <a16:creationId xmlns:a16="http://schemas.microsoft.com/office/drawing/2014/main" id="{0977B63B-6579-7D9C-6FC1-EA4A67AD7D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799" y="1839310"/>
                <a:ext cx="10930053" cy="47086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=570 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fr-FR" sz="2800" dirty="0">
                    <a:latin typeface="Bodoni MT" panose="02070603080606020203" pitchFamily="18" charset="0"/>
                  </a:rPr>
                  <a:t> </a:t>
                </a:r>
                <a:endParaRPr lang="fr-FR" sz="2400" dirty="0">
                  <a:latin typeface="Bodoni MT" panose="02070603080606020203" pitchFamily="18" charset="0"/>
                </a:endParaRPr>
              </a:p>
              <a:p>
                <a:endParaRPr lang="fr-FR" sz="2400" dirty="0">
                  <a:latin typeface="Bodoni MT" panose="02070603080606020203" pitchFamily="18" charset="0"/>
                </a:endParaRPr>
              </a:p>
              <a:p>
                <a:pPr marL="0" indent="0">
                  <a:buNone/>
                </a:pPr>
                <a:r>
                  <a:rPr lang="fr-FR" sz="2400" b="1" dirty="0">
                    <a:latin typeface="Bodoni MT" panose="02070603080606020203" pitchFamily="18" charset="0"/>
                  </a:rPr>
                  <a:t>À Potsdam : </a:t>
                </a:r>
              </a:p>
              <a:p>
                <a:r>
                  <a:rPr lang="fr-FR" sz="2400" b="0" dirty="0">
                    <a:latin typeface="Bodoni MT" panose="02070603080606020203" pitchFamily="18" charset="0"/>
                  </a:rPr>
                  <a:t>L = « 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z="2400" dirty="0">
                    <a:latin typeface="Bodoni MT" panose="02070603080606020203" pitchFamily="18" charset="0"/>
                  </a:rPr>
                  <a:t> longueurs d’onde de jaune » (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400" dirty="0">
                    <a:latin typeface="Bodoni MT" panose="02070603080606020203" pitchFamily="18" charset="0"/>
                  </a:rPr>
                  <a:t> 1 m)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=0,02×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fr-FR" sz="2400" dirty="0">
                  <a:latin typeface="Bodoni MT" panose="02070603080606020203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2400" dirty="0">
                    <a:latin typeface="Bodoni MT" panose="02070603080606020203" pitchFamily="18" charset="0"/>
                  </a:rPr>
                  <a:t> Décalage 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=0,04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r-FR" sz="2400" dirty="0">
                  <a:latin typeface="Bodoni MT" panose="02070603080606020203" pitchFamily="18" charset="0"/>
                </a:endParaRPr>
              </a:p>
              <a:p>
                <a:endParaRPr lang="fr-FR" sz="2400" dirty="0">
                  <a:latin typeface="Bodoni MT" panose="02070603080606020203" pitchFamily="18" charset="0"/>
                </a:endParaRPr>
              </a:p>
              <a:p>
                <a:r>
                  <a:rPr lang="fr-FR" sz="2400" b="1" dirty="0">
                    <a:latin typeface="Bodoni MT" panose="02070603080606020203" pitchFamily="18" charset="0"/>
                  </a:rPr>
                  <a:t>Résultat négatif: pas de changement des franges.</a:t>
                </a:r>
              </a:p>
              <a:p>
                <a:endParaRPr lang="fr-FR" sz="2400" dirty="0">
                  <a:latin typeface="Bodoni MT" panose="02070603080606020203" pitchFamily="18" charset="0"/>
                </a:endParaRPr>
              </a:p>
              <a:p>
                <a:r>
                  <a:rPr lang="fr-FR" sz="2400" dirty="0">
                    <a:solidFill>
                      <a:srgbClr val="FFC000"/>
                    </a:solidFill>
                    <a:latin typeface="Bodoni MT" panose="02070603080606020203" pitchFamily="18" charset="0"/>
                  </a:rPr>
                  <a:t>Problème: Oubli du terme transversal ! Différence de marche attendue 2 fois trop grande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fr-FR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=0,08 </m:t>
                    </m:r>
                    <m:r>
                      <a:rPr lang="fr-FR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sz="2400" dirty="0">
                    <a:solidFill>
                      <a:srgbClr val="FFC000"/>
                    </a:solidFill>
                    <a:latin typeface="Bodoni MT" panose="020706030806060202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Espace réservé du contenu 3">
                <a:extLst>
                  <a:ext uri="{FF2B5EF4-FFF2-40B4-BE49-F238E27FC236}">
                    <a16:creationId xmlns:a16="http://schemas.microsoft.com/office/drawing/2014/main" id="{0977B63B-6579-7D9C-6FC1-EA4A67AD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839310"/>
                <a:ext cx="10930053" cy="4708635"/>
              </a:xfrm>
              <a:prstGeom prst="rect">
                <a:avLst/>
              </a:prstGeom>
              <a:blipFill>
                <a:blip r:embed="rId2"/>
                <a:stretch>
                  <a:fillRect l="-837" b="-22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8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Michelson et Morley (1887)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44665" y="5947551"/>
            <a:ext cx="424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odoni MT" panose="02070603080606020203" pitchFamily="18" charset="0"/>
              </a:rPr>
              <a:t>Dessin du dispositif de l’expérience de Michelson et Morley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F8F223-DD76-2E65-93CC-F1ABCA9D7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51" y="1934457"/>
            <a:ext cx="4725778" cy="4488114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Bodoni MT" panose="02070603080606020203" pitchFamily="18" charset="0"/>
              </a:rPr>
              <a:t>Albert Michelson - Edward Morley</a:t>
            </a:r>
          </a:p>
          <a:p>
            <a:endParaRPr lang="fr-FR" sz="2800" dirty="0">
              <a:latin typeface="Bodoni MT" panose="02070603080606020203" pitchFamily="18" charset="0"/>
            </a:endParaRPr>
          </a:p>
          <a:p>
            <a:r>
              <a:rPr lang="fr-FR" sz="2800" dirty="0">
                <a:latin typeface="Bodoni MT" panose="02070603080606020203" pitchFamily="18" charset="0"/>
              </a:rPr>
              <a:t>Cleveland</a:t>
            </a:r>
          </a:p>
          <a:p>
            <a:endParaRPr lang="fr-FR" sz="2800" dirty="0">
              <a:latin typeface="Bodoni MT" panose="02070603080606020203" pitchFamily="18" charset="0"/>
            </a:endParaRPr>
          </a:p>
          <a:p>
            <a:r>
              <a:rPr lang="fr-FR" sz="2800" dirty="0">
                <a:latin typeface="Bodoni MT" panose="02070603080606020203" pitchFamily="18" charset="0"/>
              </a:rPr>
              <a:t>Interféromètre posé sur un bain de mercure.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AB6A47-D2ED-79AE-D648-4538082A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266" y="2106803"/>
            <a:ext cx="4990918" cy="38407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8A1384-4A06-7CF1-8887-39D6D2E2D478}"/>
              </a:ext>
            </a:extLst>
          </p:cNvPr>
          <p:cNvSpPr txBox="1"/>
          <p:nvPr/>
        </p:nvSpPr>
        <p:spPr>
          <a:xfrm rot="16200000">
            <a:off x="10585938" y="5197509"/>
            <a:ext cx="2935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 tirée de Michelson et Morley, 1887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9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Michelson et Morley (1887)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0320" y="2336873"/>
                <a:ext cx="10981174" cy="4032396"/>
              </a:xfrm>
            </p:spPr>
            <p:txBody>
              <a:bodyPr>
                <a:normAutofit/>
              </a:bodyPr>
              <a:lstStyle/>
              <a:p>
                <a:r>
                  <a:rPr lang="fr-FR" sz="2800" dirty="0">
                    <a:latin typeface="Bodoni MT" panose="02070603080606020203" pitchFamily="18" charset="0"/>
                  </a:rPr>
                  <a:t>En pratique: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 = 10 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sz="2800" dirty="0">
                    <a:latin typeface="Bodoni MT" panose="02070603080606020203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sz="2800" i="1" dirty="0">
                        <a:latin typeface="Cambria Math" panose="02040503050406030204" pitchFamily="18" charset="0"/>
                      </a:rPr>
                      <m:t>= 570 </m:t>
                    </m:r>
                    <m:r>
                      <a:rPr lang="fr-FR" sz="2800" i="1" dirty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fr-FR" sz="2800" dirty="0">
                    <a:latin typeface="Bodoni MT" panose="02070603080606020203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fr-FR" sz="2800" dirty="0">
                    <a:latin typeface="Bodoni MT" panose="02070603080606020203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8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fr-F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800" b="0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</m:t>
                        </m:r>
                        <m:r>
                          <a:rPr lang="fr-F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800" i="1" dirty="0">
                        <a:latin typeface="Cambria Math" panose="02040503050406030204" pitchFamily="18" charset="0"/>
                      </a:rPr>
                      <m:t>0,4 </m:t>
                    </m:r>
                    <m:r>
                      <a:rPr lang="fr-FR" sz="2800" i="1" dirty="0">
                        <a:latin typeface="Cambria Math" panose="02040503050406030204" pitchFamily="18" charset="0"/>
                      </a:rPr>
                      <m:t>𝑓𝑟𝑎𝑛𝑔𝑒𝑠</m:t>
                    </m:r>
                  </m:oMath>
                </a14:m>
                <a:endParaRPr lang="fr-FR" sz="2800" dirty="0">
                  <a:latin typeface="Bodoni MT" panose="02070603080606020203" pitchFamily="18" charset="0"/>
                </a:endParaRPr>
              </a:p>
              <a:p>
                <a:endParaRPr lang="fr-FR" sz="2800" dirty="0">
                  <a:latin typeface="Bodoni MT" panose="02070603080606020203" pitchFamily="18" charset="0"/>
                </a:endParaRPr>
              </a:p>
              <a:p>
                <a:endParaRPr lang="fr-FR" sz="2800" dirty="0">
                  <a:latin typeface="Bodoni MT" panose="02070603080606020203" pitchFamily="18" charset="0"/>
                </a:endParaRPr>
              </a:p>
              <a:p>
                <a:r>
                  <a:rPr lang="fr-FR" sz="2800" dirty="0">
                    <a:latin typeface="Bodoni MT" panose="02070603080606020203" pitchFamily="18" charset="0"/>
                  </a:rPr>
                  <a:t>Résultat négatif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0320" y="2336873"/>
                <a:ext cx="10981174" cy="4032396"/>
              </a:xfrm>
              <a:blipFill>
                <a:blip r:embed="rId2"/>
                <a:stretch>
                  <a:fillRect l="-1166" t="-2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817677" y="5057312"/>
            <a:ext cx="436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FFC000"/>
                </a:solidFill>
                <a:latin typeface="Bodoni MT" panose="02070603080606020203" pitchFamily="18" charset="0"/>
              </a:rPr>
              <a:t>Impossibilité de détecter des effets en (v/c)</a:t>
            </a:r>
            <a:r>
              <a:rPr lang="fr-FR" sz="2800" i="1" baseline="30000" dirty="0">
                <a:solidFill>
                  <a:srgbClr val="FFC000"/>
                </a:solidFill>
                <a:latin typeface="Bodoni MT" panose="02070603080606020203" pitchFamily="18" charset="0"/>
              </a:rPr>
              <a:t>2</a:t>
            </a:r>
          </a:p>
        </p:txBody>
      </p:sp>
      <p:pic>
        <p:nvPicPr>
          <p:cNvPr id="6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28" y="2336873"/>
            <a:ext cx="4669566" cy="272043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494DD7A-DF99-BB0B-7498-86CEC48506A6}"/>
              </a:ext>
            </a:extLst>
          </p:cNvPr>
          <p:cNvSpPr txBox="1"/>
          <p:nvPr/>
        </p:nvSpPr>
        <p:spPr>
          <a:xfrm rot="16200000">
            <a:off x="9677684" y="4369039"/>
            <a:ext cx="47824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https://fr.wikipedia.org/wiki/Exp%C3%A9rience_de_Michelson_et_Morley</a:t>
            </a:r>
          </a:p>
        </p:txBody>
      </p:sp>
    </p:spTree>
    <p:extLst>
      <p:ext uri="{BB962C8B-B14F-4D97-AF65-F5344CB8AC3E}">
        <p14:creationId xmlns:p14="http://schemas.microsoft.com/office/powerpoint/2010/main" val="20775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1848" y="1862959"/>
            <a:ext cx="10781425" cy="3132082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C000"/>
                </a:solidFill>
                <a:latin typeface="Bodoni MT" panose="02070603080606020203" pitchFamily="18" charset="0"/>
              </a:rPr>
              <a:t>PartiE</a:t>
            </a:r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 III:</a:t>
            </a:r>
            <a:b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</a:br>
            <a:b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</a:br>
            <a:r>
              <a:rPr lang="fr-FR" i="1" dirty="0">
                <a:solidFill>
                  <a:srgbClr val="FFC000"/>
                </a:solidFill>
                <a:latin typeface="Bodoni MT" panose="02070603080606020203" pitchFamily="18" charset="0"/>
              </a:rPr>
              <a:t>Quelles conséquences ?</a:t>
            </a:r>
          </a:p>
        </p:txBody>
      </p:sp>
    </p:spTree>
    <p:extLst>
      <p:ext uri="{BB962C8B-B14F-4D97-AF65-F5344CB8AC3E}">
        <p14:creationId xmlns:p14="http://schemas.microsoft.com/office/powerpoint/2010/main" val="242166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Du bon usage d’internet…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5413" y="1923215"/>
            <a:ext cx="10981174" cy="4684414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Bodoni MT" panose="02070603080606020203" pitchFamily="18" charset="0"/>
              </a:rPr>
              <a:t>Extrait tiré d’une célèbre encyclopédie en open </a:t>
            </a:r>
            <a:r>
              <a:rPr lang="fr-FR" sz="2800" dirty="0" err="1">
                <a:latin typeface="Bodoni MT" panose="02070603080606020203" pitchFamily="18" charset="0"/>
              </a:rPr>
              <a:t>access</a:t>
            </a:r>
            <a:r>
              <a:rPr lang="fr-FR" sz="2800" dirty="0">
                <a:latin typeface="Bodoni MT" panose="02070603080606020203" pitchFamily="18" charset="0"/>
              </a:rPr>
              <a:t>:</a:t>
            </a:r>
          </a:p>
          <a:p>
            <a:pPr marL="0" indent="0" algn="just">
              <a:buNone/>
            </a:pPr>
            <a:r>
              <a:rPr lang="fr-FR" sz="3200" i="1" dirty="0">
                <a:latin typeface="Bodoni MT" panose="02070603080606020203" pitchFamily="18" charset="0"/>
              </a:rPr>
              <a:t>« L'interféromètre de Michelson a été utilisé pour la première fois dans l'Expérience de Michelson-Morley, qui a permis de montrer, d'une part que la vitesse de la lumière dans le vide ne dépend pas du référentiel d'observation, d'autre part que l'éther n'existe pas. »</a:t>
            </a:r>
          </a:p>
          <a:p>
            <a:pPr marL="0" indent="0" algn="just">
              <a:buNone/>
            </a:pPr>
            <a:endParaRPr lang="fr-FR" sz="2800" i="1" dirty="0">
              <a:latin typeface="Bodoni MT" panose="02070603080606020203" pitchFamily="18" charset="0"/>
            </a:endParaRPr>
          </a:p>
          <a:p>
            <a:pPr algn="just"/>
            <a:r>
              <a:rPr lang="fr-FR" sz="2800" dirty="0">
                <a:latin typeface="Bodoni MT" panose="02070603080606020203" pitchFamily="18" charset="0"/>
              </a:rPr>
              <a:t>Pour la première fois: Michelson, Potsdam, 1881</a:t>
            </a:r>
          </a:p>
          <a:p>
            <a:pPr algn="just"/>
            <a:endParaRPr lang="fr-FR" sz="2800" dirty="0">
              <a:latin typeface="Bodoni MT" panose="02070603080606020203" pitchFamily="18" charset="0"/>
            </a:endParaRPr>
          </a:p>
          <a:p>
            <a:pPr algn="just"/>
            <a:r>
              <a:rPr lang="fr-FR" sz="2800" dirty="0">
                <a:latin typeface="Bodoni MT" panose="02070603080606020203" pitchFamily="18" charset="0"/>
              </a:rPr>
              <a:t>Aucune mention de la vitesse de la lumière…</a:t>
            </a:r>
          </a:p>
        </p:txBody>
      </p:sp>
    </p:spTree>
    <p:extLst>
      <p:ext uri="{BB962C8B-B14F-4D97-AF65-F5344CB8AC3E}">
        <p14:creationId xmlns:p14="http://schemas.microsoft.com/office/powerpoint/2010/main" val="42133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Du bon usage d’internet…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5413" y="1780844"/>
            <a:ext cx="10981174" cy="4828678"/>
          </a:xfrm>
        </p:spPr>
        <p:txBody>
          <a:bodyPr>
            <a:normAutofit/>
          </a:bodyPr>
          <a:lstStyle/>
          <a:p>
            <a:pPr algn="just"/>
            <a:r>
              <a:rPr lang="fr-FR" sz="2800" dirty="0">
                <a:latin typeface="Bodoni MT" panose="02070603080606020203" pitchFamily="18" charset="0"/>
              </a:rPr>
              <a:t>Conclusion de Michelson et Morley: </a:t>
            </a:r>
          </a:p>
          <a:p>
            <a:pPr algn="just"/>
            <a:endParaRPr lang="fr-FR" sz="2800" dirty="0">
              <a:latin typeface="Bodoni MT" panose="02070603080606020203" pitchFamily="18" charset="0"/>
            </a:endParaRPr>
          </a:p>
          <a:p>
            <a:pPr marL="0" indent="0" algn="just">
              <a:buNone/>
            </a:pPr>
            <a:r>
              <a:rPr lang="fr-FR" sz="3200" i="1" dirty="0">
                <a:latin typeface="Bodoni MT" panose="02070603080606020203" pitchFamily="18" charset="0"/>
              </a:rPr>
              <a:t>« Il apparait, de ce qui précède, raisonnablement certain que s’il y a un mouvement quelconque de la Terre par rapport à l’éther luminifère, il doit être très faible, assez faible pour réfuter entièrement l’explication des aberrations de Fresnel. </a:t>
            </a:r>
          </a:p>
          <a:p>
            <a:pPr marL="0" indent="0" algn="just">
              <a:buNone/>
            </a:pPr>
            <a:r>
              <a:rPr lang="fr-FR" sz="3200" i="1" dirty="0">
                <a:latin typeface="Bodoni MT" panose="02070603080606020203" pitchFamily="18" charset="0"/>
              </a:rPr>
              <a:t>Stokes a donné une théorie des aberrations qui pose un éther au repos par rapport à la Terre, et requiert simplement que la vitesse ait un potentiel, mais Lorentz a montré que ces conditions sont incompatibles. » </a:t>
            </a:r>
          </a:p>
          <a:p>
            <a:pPr algn="just"/>
            <a:endParaRPr lang="fr-FR" i="1" dirty="0"/>
          </a:p>
          <a:p>
            <a:pPr algn="just"/>
            <a:endParaRPr lang="fr-FR" i="1" dirty="0"/>
          </a:p>
          <a:p>
            <a:pPr algn="just"/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577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0927" y="764373"/>
            <a:ext cx="9735273" cy="129302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La machine tournante de Lodge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6" y="2253396"/>
            <a:ext cx="4111598" cy="436483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2305" y="2253396"/>
            <a:ext cx="5453912" cy="428040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odoni MT" panose="02070603080606020203" pitchFamily="18" charset="0"/>
              </a:rPr>
              <a:t>Expérience visant à détecter un « courant d’éther » créé par le mouvement des disques.</a:t>
            </a:r>
          </a:p>
          <a:p>
            <a:endParaRPr lang="fr-FR" sz="2400" dirty="0">
              <a:latin typeface="Bodoni MT" panose="02070603080606020203" pitchFamily="18" charset="0"/>
            </a:endParaRPr>
          </a:p>
          <a:p>
            <a:r>
              <a:rPr lang="fr-FR" sz="2400" dirty="0">
                <a:latin typeface="Bodoni MT" panose="02070603080606020203" pitchFamily="18" charset="0"/>
              </a:rPr>
              <a:t>Regarde l’effet sur un rayon lumineux passant entre les plaques.</a:t>
            </a:r>
          </a:p>
          <a:p>
            <a:endParaRPr lang="fr-FR" sz="2400" dirty="0">
              <a:latin typeface="Bodoni MT" panose="02070603080606020203" pitchFamily="18" charset="0"/>
            </a:endParaRPr>
          </a:p>
          <a:p>
            <a:r>
              <a:rPr lang="fr-FR" sz="2400" dirty="0">
                <a:latin typeface="Bodoni MT" panose="02070603080606020203" pitchFamily="18" charset="0"/>
              </a:rPr>
              <a:t>Entrainement de l’éther entre les plaques trop faible pour vérifier la théorie de Stokes.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5333475"/>
            <a:ext cx="177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odoni MT" panose="02070603080606020203" pitchFamily="18" charset="0"/>
              </a:rPr>
              <a:t>Dessin de la machine tournante de Lodge, 1891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C69803-AC97-7F55-CA8F-52FD34D3C0A7}"/>
              </a:ext>
            </a:extLst>
          </p:cNvPr>
          <p:cNvSpPr txBox="1"/>
          <p:nvPr/>
        </p:nvSpPr>
        <p:spPr>
          <a:xfrm rot="16200000">
            <a:off x="10896884" y="5484710"/>
            <a:ext cx="23440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Tiré de Hunt 1986, p 117</a:t>
            </a:r>
          </a:p>
        </p:txBody>
      </p:sp>
    </p:spTree>
    <p:extLst>
      <p:ext uri="{BB962C8B-B14F-4D97-AF65-F5344CB8AC3E}">
        <p14:creationId xmlns:p14="http://schemas.microsoft.com/office/powerpoint/2010/main" val="160731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37043" y="173421"/>
            <a:ext cx="3777343" cy="129302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799" y="1324303"/>
                <a:ext cx="11159360" cy="5360275"/>
              </a:xfrm>
            </p:spPr>
            <p:txBody>
              <a:bodyPr>
                <a:normAutofit/>
              </a:bodyPr>
              <a:lstStyle/>
              <a:p>
                <a:r>
                  <a:rPr lang="fr-FR" sz="2800" dirty="0">
                    <a:latin typeface="Bodoni MT" panose="02070603080606020203" pitchFamily="18" charset="0"/>
                  </a:rPr>
                  <a:t>Pas de remise en question de l’éther, mais pose un problème.</a:t>
                </a:r>
              </a:p>
              <a:p>
                <a:endParaRPr lang="fr-FR" sz="2800" dirty="0">
                  <a:latin typeface="Bodoni MT" panose="02070603080606020203" pitchFamily="18" charset="0"/>
                </a:endParaRPr>
              </a:p>
              <a:p>
                <a:r>
                  <a:rPr lang="fr-FR" sz="2800" dirty="0">
                    <a:latin typeface="Bodoni MT" panose="02070603080606020203" pitchFamily="18" charset="0"/>
                  </a:rPr>
                  <a:t>H. Lorentz et G. </a:t>
                </a:r>
                <a:r>
                  <a:rPr lang="fr-FR" sz="2800" dirty="0" err="1">
                    <a:latin typeface="Bodoni MT" panose="02070603080606020203" pitchFamily="18" charset="0"/>
                  </a:rPr>
                  <a:t>FitzGerald</a:t>
                </a:r>
                <a:r>
                  <a:rPr lang="fr-FR" sz="2800" dirty="0">
                    <a:latin typeface="Bodoni MT" panose="02070603080606020203" pitchFamily="18" charset="0"/>
                  </a:rPr>
                  <a:t> proposent une modification des lois de l’électrodynamique pour un référentiel en mouvement.</a:t>
                </a:r>
              </a:p>
              <a:p>
                <a:endParaRPr lang="fr-FR" sz="2800" dirty="0">
                  <a:latin typeface="Bodoni MT" panose="02070603080606020203" pitchFamily="18" charset="0"/>
                </a:endParaRPr>
              </a:p>
              <a:p>
                <a:r>
                  <a:rPr lang="fr-FR" sz="2800" dirty="0">
                    <a:latin typeface="Bodoni MT" panose="02070603080606020203" pitchFamily="18" charset="0"/>
                  </a:rPr>
                  <a:t>Modification des longueurs d’un facteur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fr-FR" sz="2800" dirty="0">
                    <a:latin typeface="Bodoni MT" panose="02070603080606020203" pitchFamily="18" charset="0"/>
                  </a:rPr>
                  <a:t> …</a:t>
                </a:r>
              </a:p>
              <a:p>
                <a:r>
                  <a:rPr lang="fr-FR" sz="2800" dirty="0">
                    <a:latin typeface="Bodoni MT" panose="02070603080606020203" pitchFamily="18" charset="0"/>
                  </a:rPr>
                  <a:t>Conclusion de Thomson: </a:t>
                </a:r>
              </a:p>
              <a:p>
                <a:pPr marL="0" indent="0">
                  <a:buNone/>
                </a:pPr>
                <a:endParaRPr lang="fr-FR" sz="2800" dirty="0">
                  <a:latin typeface="Bodoni MT" panose="02070603080606020203" pitchFamily="18" charset="0"/>
                </a:endParaRPr>
              </a:p>
              <a:p>
                <a:pPr marL="457200" lvl="1" indent="0">
                  <a:buNone/>
                </a:pPr>
                <a:r>
                  <a:rPr lang="fr-FR" sz="2800" i="1" dirty="0">
                    <a:latin typeface="Bodoni MT" panose="02070603080606020203" pitchFamily="18" charset="0"/>
                  </a:rPr>
                  <a:t>« J’ai peur que nous devions encore considérer ce premier nuage comme très obscur. »</a:t>
                </a:r>
              </a:p>
              <a:p>
                <a:endParaRPr lang="fr-FR" sz="2800" dirty="0">
                  <a:latin typeface="Bodoni MT" panose="02070603080606020203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799" y="1324303"/>
                <a:ext cx="11159360" cy="5360275"/>
              </a:xfrm>
              <a:blipFill>
                <a:blip r:embed="rId2"/>
                <a:stretch>
                  <a:fillRect l="-928" t="-1932" b="-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0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774" y="3694000"/>
            <a:ext cx="725973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Merci de votre attention !</a:t>
            </a:r>
            <a:endParaRPr lang="fr-FR" sz="54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63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4465" y="351623"/>
            <a:ext cx="9709150" cy="99910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Vers une crise de la physique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910" y="1523277"/>
            <a:ext cx="839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Bodoni MT" panose="02070603080606020203" pitchFamily="18" charset="0"/>
              </a:rPr>
              <a:t>« La beauté et la clarté de la théorie dynamique, qui pose la chaleur et la lumière comme conséquences de mouvements, est à présent obscurcie par deux nuages:</a:t>
            </a:r>
          </a:p>
          <a:p>
            <a:pPr algn="just"/>
            <a:r>
              <a:rPr lang="fr-FR" sz="2800" dirty="0">
                <a:latin typeface="Bodoni MT" panose="02070603080606020203" pitchFamily="18" charset="0"/>
              </a:rPr>
              <a:t>1) Le premier survint avec la théorie ondulatoire de la lumière, et fut soulevé par Fresnel et le docteur Thomas Young; elle pose la question de savoir comment la terre peut se déplacer à travers un solide élastique, comme l’est par nature l’éther luminifère,</a:t>
            </a:r>
          </a:p>
          <a:p>
            <a:pPr algn="just"/>
            <a:r>
              <a:rPr lang="fr-FR" sz="2800" dirty="0">
                <a:latin typeface="Bodoni MT" panose="02070603080606020203" pitchFamily="18" charset="0"/>
              </a:rPr>
              <a:t>2) Le second est la doctrine de Maxwell-Boltzmann sur la partition de l’énergie. »</a:t>
            </a:r>
          </a:p>
          <a:p>
            <a:pPr algn="just"/>
            <a:r>
              <a:rPr lang="fr-FR" sz="2600" i="1" dirty="0">
                <a:latin typeface="Bodoni MT" panose="02070603080606020203" pitchFamily="18" charset="0"/>
              </a:rPr>
              <a:t> W. Thomson, 1900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0" y="1350725"/>
            <a:ext cx="3222180" cy="40277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870950" y="5880100"/>
            <a:ext cx="28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William Thomson </a:t>
            </a:r>
          </a:p>
          <a:p>
            <a:r>
              <a:rPr lang="fr-FR" dirty="0"/>
              <a:t>1824 - 1907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6BFDC5-D1DE-2584-EE50-D1AB510469E4}"/>
              </a:ext>
            </a:extLst>
          </p:cNvPr>
          <p:cNvSpPr txBox="1"/>
          <p:nvPr/>
        </p:nvSpPr>
        <p:spPr>
          <a:xfrm rot="16200000">
            <a:off x="9891747" y="4394460"/>
            <a:ext cx="43542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https://fr.wikipedia.org/wiki/William_Thomson_(Lord_Kelvin)</a:t>
            </a:r>
          </a:p>
        </p:txBody>
      </p:sp>
    </p:spTree>
    <p:extLst>
      <p:ext uri="{BB962C8B-B14F-4D97-AF65-F5344CB8AC3E}">
        <p14:creationId xmlns:p14="http://schemas.microsoft.com/office/powerpoint/2010/main" val="17034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194914"/>
            <a:ext cx="9448800" cy="2545251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Partie I:</a:t>
            </a:r>
            <a:b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</a:br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 </a:t>
            </a:r>
            <a:b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</a:br>
            <a:r>
              <a:rPr lang="fr-FR" i="1" dirty="0">
                <a:solidFill>
                  <a:srgbClr val="FFC000"/>
                </a:solidFill>
                <a:latin typeface="Bodoni MT" panose="02070603080606020203" pitchFamily="18" charset="0"/>
              </a:rPr>
              <a:t>L’éther</a:t>
            </a:r>
          </a:p>
        </p:txBody>
      </p:sp>
    </p:spTree>
    <p:extLst>
      <p:ext uri="{BB962C8B-B14F-4D97-AF65-F5344CB8AC3E}">
        <p14:creationId xmlns:p14="http://schemas.microsoft.com/office/powerpoint/2010/main" val="275333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3F63F-6CFB-7191-47BF-2A042B71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rgbClr val="FFC000"/>
                </a:solidFill>
                <a:latin typeface="Bodoni MT" panose="02070603080606020203" pitchFamily="18" charset="0"/>
              </a:rPr>
              <a:t>L’éther optique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4502B8-7FBC-0F7C-D9F2-EADD1249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Bodoni MT" panose="02070603080606020203" pitchFamily="18" charset="0"/>
              </a:rPr>
              <a:t>Propagation d’une interaction.</a:t>
            </a:r>
          </a:p>
          <a:p>
            <a:endParaRPr lang="fr-FR" sz="2800" dirty="0">
              <a:latin typeface="Bodoni MT" panose="02070603080606020203" pitchFamily="18" charset="0"/>
            </a:endParaRPr>
          </a:p>
          <a:p>
            <a:r>
              <a:rPr lang="fr-FR" sz="2800" dirty="0">
                <a:latin typeface="Bodoni MT" panose="02070603080606020203" pitchFamily="18" charset="0"/>
              </a:rPr>
              <a:t>1801 : Thomas Young réalise les expériences d’interférences</a:t>
            </a:r>
          </a:p>
          <a:p>
            <a:endParaRPr lang="fr-FR" sz="2800" dirty="0">
              <a:latin typeface="Bodoni MT" panose="02070603080606020203" pitchFamily="18" charset="0"/>
            </a:endParaRPr>
          </a:p>
          <a:p>
            <a:r>
              <a:rPr lang="fr-FR" sz="2800" dirty="0">
                <a:latin typeface="Bodoni MT" panose="02070603080606020203" pitchFamily="18" charset="0"/>
              </a:rPr>
              <a:t>1814 : Construction d’une théorie ondulatoire de la lumière par Augustin Fresnel.</a:t>
            </a:r>
          </a:p>
        </p:txBody>
      </p:sp>
    </p:spTree>
    <p:extLst>
      <p:ext uri="{BB962C8B-B14F-4D97-AF65-F5344CB8AC3E}">
        <p14:creationId xmlns:p14="http://schemas.microsoft.com/office/powerpoint/2010/main" val="242432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0850" y="764373"/>
            <a:ext cx="8515350" cy="1293028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rgbClr val="FFC000"/>
                </a:solidFill>
                <a:latin typeface="Bodoni MT" panose="02070603080606020203" pitchFamily="18" charset="0"/>
              </a:rPr>
              <a:t>Quelles contraintes ?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F7572C5-F417-33EC-295D-E7665465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50410"/>
            <a:ext cx="10820400" cy="4134776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Bodoni MT" panose="02070603080606020203" pitchFamily="18" charset="0"/>
              </a:rPr>
              <a:t>Milieu « subtil » puisque non détectable.</a:t>
            </a:r>
          </a:p>
          <a:p>
            <a:endParaRPr lang="fr-FR" sz="2800" dirty="0">
              <a:latin typeface="Bodoni MT" panose="02070603080606020203" pitchFamily="18" charset="0"/>
            </a:endParaRPr>
          </a:p>
          <a:p>
            <a:r>
              <a:rPr lang="fr-FR" sz="2800" dirty="0">
                <a:latin typeface="Bodoni MT" panose="02070603080606020203" pitchFamily="18" charset="0"/>
              </a:rPr>
              <a:t>Suffisamment ténu pour laisser passer les planètes.</a:t>
            </a:r>
          </a:p>
          <a:p>
            <a:endParaRPr lang="fr-FR" sz="2800" dirty="0">
              <a:latin typeface="Bodoni MT" panose="02070603080606020203" pitchFamily="18" charset="0"/>
            </a:endParaRPr>
          </a:p>
          <a:p>
            <a:r>
              <a:rPr lang="fr-FR" sz="2800" dirty="0">
                <a:latin typeface="Bodoni MT" panose="02070603080606020203" pitchFamily="18" charset="0"/>
              </a:rPr>
              <a:t>Suffisamment rigide pour propager une onde transverse de haute fréquence.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599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62EDD-104F-1A95-E935-30D26D5A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Fresnel ou Stokes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5C0C83-068D-05AF-09A9-7431B3EA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Bodoni MT" panose="02070603080606020203" pitchFamily="18" charset="0"/>
              </a:rPr>
              <a:t>Théorie de A. Fresnel (1817) :</a:t>
            </a:r>
          </a:p>
          <a:p>
            <a:pPr lvl="1"/>
            <a:r>
              <a:rPr lang="fr-FR" sz="2800" dirty="0">
                <a:latin typeface="Bodoni MT" panose="02070603080606020203" pitchFamily="18" charset="0"/>
              </a:rPr>
              <a:t>Aucun mouvement de l’éther à l’extérieur des corps.</a:t>
            </a:r>
          </a:p>
          <a:p>
            <a:pPr lvl="1"/>
            <a:r>
              <a:rPr lang="fr-FR" sz="2800" dirty="0">
                <a:latin typeface="Bodoni MT" panose="02070603080606020203" pitchFamily="18" charset="0"/>
              </a:rPr>
              <a:t>Entraînement partiel de l’éther à l’intérieur des corps transparents.</a:t>
            </a:r>
          </a:p>
          <a:p>
            <a:pPr lvl="1"/>
            <a:endParaRPr lang="fr-FR" sz="2800" dirty="0">
              <a:latin typeface="Bodoni MT" panose="02070603080606020203" pitchFamily="18" charset="0"/>
            </a:endParaRPr>
          </a:p>
          <a:p>
            <a:r>
              <a:rPr lang="fr-FR" sz="2800" dirty="0">
                <a:latin typeface="Bodoni MT" panose="02070603080606020203" pitchFamily="18" charset="0"/>
              </a:rPr>
              <a:t>Théorie de G. Stokes (1845) :</a:t>
            </a:r>
          </a:p>
          <a:p>
            <a:pPr lvl="1"/>
            <a:r>
              <a:rPr lang="fr-FR" sz="2800" dirty="0">
                <a:latin typeface="Bodoni MT" panose="02070603080606020203" pitchFamily="18" charset="0"/>
              </a:rPr>
              <a:t>Entraînement de l’éther adjacent aux corps en mouvement, sur une « couche limite ».</a:t>
            </a:r>
          </a:p>
          <a:p>
            <a:pPr lvl="1"/>
            <a:r>
              <a:rPr lang="fr-FR" sz="2800" dirty="0">
                <a:latin typeface="Bodoni MT" panose="02070603080606020203" pitchFamily="18" charset="0"/>
              </a:rPr>
              <a:t>Incohérence théorique mise en évidence par H. Lorentz</a:t>
            </a:r>
          </a:p>
        </p:txBody>
      </p:sp>
    </p:spTree>
    <p:extLst>
      <p:ext uri="{BB962C8B-B14F-4D97-AF65-F5344CB8AC3E}">
        <p14:creationId xmlns:p14="http://schemas.microsoft.com/office/powerpoint/2010/main" val="337098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8050" y="442895"/>
            <a:ext cx="8610600" cy="129302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L’Expérience de Fizeau (1851)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17934" y="1423619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Si l’éther n’est pas du tout entrainé par l’eau: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24785" y="2881396"/>
            <a:ext cx="486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Si l’éther est totalement entrainé par l’eau: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13817" y="5216251"/>
                <a:ext cx="5373522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𝑙𝑢𝑚𝑖</m:t>
                          </m:r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fr-FR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𝑒𝑎𝑢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17" y="5216251"/>
                <a:ext cx="5373522" cy="1198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85558" y="3754398"/>
                <a:ext cx="36300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𝑙𝑢𝑚𝑖</m:t>
                          </m:r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𝑒𝑎𝑢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558" y="3754398"/>
                <a:ext cx="363004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289566" y="2251586"/>
                <a:ext cx="24323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𝑙𝑢𝑚𝑖</m:t>
                          </m:r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FR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566" y="2251586"/>
                <a:ext cx="24323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diagramme, ligne, texte, capture d’écran&#10;&#10;Description générée automatiquement">
            <a:extLst>
              <a:ext uri="{FF2B5EF4-FFF2-40B4-BE49-F238E27FC236}">
                <a16:creationId xmlns:a16="http://schemas.microsoft.com/office/drawing/2014/main" id="{D88625D0-72B2-936C-44B5-B3B225308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9" y="1581696"/>
            <a:ext cx="5746103" cy="3736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5549E-8C8A-B46E-639F-5576558F48A2}"/>
                  </a:ext>
                </a:extLst>
              </p:cNvPr>
              <p:cNvSpPr/>
              <p:nvPr/>
            </p:nvSpPr>
            <p:spPr>
              <a:xfrm>
                <a:off x="1202106" y="5358838"/>
                <a:ext cx="36300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du</m:t>
                      </m:r>
                      <m: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dispositif</m:t>
                      </m:r>
                      <m: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Fizeau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5549E-8C8A-B46E-639F-5576558F4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6" y="5358838"/>
                <a:ext cx="3630040" cy="338554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9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/>
      <p:bldP spid="3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222067"/>
            <a:ext cx="9448800" cy="280187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Partie II: </a:t>
            </a:r>
            <a:b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</a:br>
            <a:b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</a:br>
            <a:r>
              <a:rPr lang="fr-FR" i="1" strike="sngStrike" dirty="0">
                <a:solidFill>
                  <a:srgbClr val="FFC000"/>
                </a:solidFill>
                <a:latin typeface="Bodoni MT" panose="02070603080606020203" pitchFamily="18" charset="0"/>
              </a:rPr>
              <a:t>L’ </a:t>
            </a:r>
            <a:r>
              <a:rPr lang="fr-FR" i="1" dirty="0">
                <a:solidFill>
                  <a:srgbClr val="FFC000"/>
                </a:solidFill>
                <a:latin typeface="Bodoni MT" panose="02070603080606020203" pitchFamily="18" charset="0"/>
              </a:rPr>
              <a:t>Les expériences de Michelson</a:t>
            </a:r>
          </a:p>
        </p:txBody>
      </p:sp>
    </p:spTree>
    <p:extLst>
      <p:ext uri="{BB962C8B-B14F-4D97-AF65-F5344CB8AC3E}">
        <p14:creationId xmlns:p14="http://schemas.microsoft.com/office/powerpoint/2010/main" val="300278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479589"/>
            <a:ext cx="9817100" cy="1022816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Bodoni MT" panose="02070603080606020203" pitchFamily="18" charset="0"/>
              </a:rPr>
              <a:t>L’interféromètre de Michelson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2" y="1452026"/>
            <a:ext cx="6940064" cy="5118927"/>
          </a:xfrm>
        </p:spPr>
      </p:pic>
      <p:cxnSp>
        <p:nvCxnSpPr>
          <p:cNvPr id="5" name="Connecteur droit 4"/>
          <p:cNvCxnSpPr/>
          <p:nvPr/>
        </p:nvCxnSpPr>
        <p:spPr>
          <a:xfrm flipV="1">
            <a:off x="3822562" y="2148801"/>
            <a:ext cx="6350" cy="157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981450" y="2200314"/>
            <a:ext cx="6350" cy="157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008369" y="3775114"/>
            <a:ext cx="6350" cy="157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997739" y="3887133"/>
            <a:ext cx="2165350" cy="6350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4023139" y="3994990"/>
            <a:ext cx="2165350" cy="6350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3845063" y="3870661"/>
            <a:ext cx="6350" cy="1384300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550840" y="1345596"/>
            <a:ext cx="401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odoni MT" panose="02070603080606020203" pitchFamily="18" charset="0"/>
              </a:rPr>
              <a:t>Si la Terre se déplace dans l’éther, on doit sentir un « vent d’éther ».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5114925" y="5257800"/>
            <a:ext cx="1730375" cy="391329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83175" y="5849375"/>
            <a:ext cx="199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Déplacement Terre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C2A491-4A83-9FA7-E603-9F6F8F5B62C8}"/>
              </a:ext>
            </a:extLst>
          </p:cNvPr>
          <p:cNvSpPr/>
          <p:nvPr/>
        </p:nvSpPr>
        <p:spPr>
          <a:xfrm>
            <a:off x="7227121" y="5611227"/>
            <a:ext cx="2145342" cy="11497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Schéma de l’interféromètre de Michelson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F88D34-A3E4-D975-B3FF-9E2FC945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59" y="2828089"/>
            <a:ext cx="3893045" cy="24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3E838E0-9CB4-5892-BAFE-E583F8BB4DA8}"/>
              </a:ext>
            </a:extLst>
          </p:cNvPr>
          <p:cNvSpPr txBox="1"/>
          <p:nvPr/>
        </p:nvSpPr>
        <p:spPr>
          <a:xfrm rot="16200000">
            <a:off x="10276846" y="4878894"/>
            <a:ext cx="35562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https://fr.wikipedia.org/wiki/Ordre_d%27interf%C3%A9rence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7787F88-65AD-86EF-3346-71BCF40D2B3A}"/>
              </a:ext>
            </a:extLst>
          </p:cNvPr>
          <p:cNvSpPr txBox="1"/>
          <p:nvPr/>
        </p:nvSpPr>
        <p:spPr>
          <a:xfrm rot="5400000">
            <a:off x="-1327033" y="5048154"/>
            <a:ext cx="2935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 tirée de </a:t>
            </a:r>
            <a:r>
              <a:rPr lang="fr-FR" sz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Darrigol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2000 p 317.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5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2794</TotalTime>
  <Words>952</Words>
  <Application>Microsoft Office PowerPoint</Application>
  <PresentationFormat>Grand écran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Bodoni MT</vt:lpstr>
      <vt:lpstr>Cambria</vt:lpstr>
      <vt:lpstr>Cambria Math</vt:lpstr>
      <vt:lpstr>Century Gothic</vt:lpstr>
      <vt:lpstr>Traînée de condensation</vt:lpstr>
      <vt:lpstr>L’expérience de Michelson et Morley :  la fin de la physique classique ?</vt:lpstr>
      <vt:lpstr>Vers une crise de la physique ?</vt:lpstr>
      <vt:lpstr>Partie I:   L’éther</vt:lpstr>
      <vt:lpstr>L’éther optique</vt:lpstr>
      <vt:lpstr>Quelles contraintes ?</vt:lpstr>
      <vt:lpstr>Fresnel ou Stokes ?</vt:lpstr>
      <vt:lpstr>L’Expérience de Fizeau (1851)</vt:lpstr>
      <vt:lpstr>Partie II:   L’ Les expériences de Michelson</vt:lpstr>
      <vt:lpstr>L’interféromètre de Michelson</vt:lpstr>
      <vt:lpstr>Michelson (1881)</vt:lpstr>
      <vt:lpstr>Michelson (1881)</vt:lpstr>
      <vt:lpstr>Michelson et Morley (1887)</vt:lpstr>
      <vt:lpstr>Michelson et Morley (1887)</vt:lpstr>
      <vt:lpstr>PartiE III:  Quelles conséquences ?</vt:lpstr>
      <vt:lpstr>Du bon usage d’internet…</vt:lpstr>
      <vt:lpstr>Du bon usage d’internet…</vt:lpstr>
      <vt:lpstr>La machine tournante de Lodge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théorie</dc:title>
  <dc:creator>Nicolas Nio</dc:creator>
  <cp:lastModifiedBy>nicolas nio</cp:lastModifiedBy>
  <cp:revision>78</cp:revision>
  <dcterms:created xsi:type="dcterms:W3CDTF">2020-08-13T22:03:46Z</dcterms:created>
  <dcterms:modified xsi:type="dcterms:W3CDTF">2023-07-05T12:54:10Z</dcterms:modified>
</cp:coreProperties>
</file>