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1" r:id="rId3"/>
    <p:sldId id="281" r:id="rId4"/>
    <p:sldId id="280" r:id="rId5"/>
    <p:sldId id="282" r:id="rId6"/>
    <p:sldId id="275" r:id="rId7"/>
    <p:sldId id="276" r:id="rId8"/>
    <p:sldId id="278" r:id="rId9"/>
    <p:sldId id="277" r:id="rId10"/>
    <p:sldId id="279" r:id="rId11"/>
    <p:sldId id="257"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1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p:scale>
          <a:sx n="75" d="100"/>
          <a:sy n="75" d="100"/>
        </p:scale>
        <p:origin x="974"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AFE5AB0D-69AC-4448-BFC2-ED6322414869}" type="datetimeFigureOut">
              <a:rPr lang="fr-FR" smtClean="0"/>
              <a:t>29/06/2023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05A2E7-D8EE-4670-B63F-0928747FA64B}" type="slidenum">
              <a:rPr lang="fr-FR" smtClean="0"/>
              <a:t>‹N°›</a:t>
            </a:fld>
            <a:endParaRPr lang="fr-FR"/>
          </a:p>
        </p:txBody>
      </p:sp>
    </p:spTree>
    <p:extLst>
      <p:ext uri="{BB962C8B-B14F-4D97-AF65-F5344CB8AC3E}">
        <p14:creationId xmlns:p14="http://schemas.microsoft.com/office/powerpoint/2010/main" val="264394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FE5AB0D-69AC-4448-BFC2-ED6322414869}" type="datetimeFigureOut">
              <a:rPr lang="fr-FR" smtClean="0"/>
              <a:t>29/06/2023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05A2E7-D8EE-4670-B63F-0928747FA64B}" type="slidenum">
              <a:rPr lang="fr-FR" smtClean="0"/>
              <a:t>‹N°›</a:t>
            </a:fld>
            <a:endParaRPr lang="fr-FR"/>
          </a:p>
        </p:txBody>
      </p:sp>
    </p:spTree>
    <p:extLst>
      <p:ext uri="{BB962C8B-B14F-4D97-AF65-F5344CB8AC3E}">
        <p14:creationId xmlns:p14="http://schemas.microsoft.com/office/powerpoint/2010/main" val="321737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FE5AB0D-69AC-4448-BFC2-ED6322414869}" type="datetimeFigureOut">
              <a:rPr lang="fr-FR" smtClean="0"/>
              <a:t>29/06/2023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05A2E7-D8EE-4670-B63F-0928747FA64B}" type="slidenum">
              <a:rPr lang="fr-FR" smtClean="0"/>
              <a:t>‹N°›</a:t>
            </a:fld>
            <a:endParaRPr lang="fr-FR"/>
          </a:p>
        </p:txBody>
      </p:sp>
    </p:spTree>
    <p:extLst>
      <p:ext uri="{BB962C8B-B14F-4D97-AF65-F5344CB8AC3E}">
        <p14:creationId xmlns:p14="http://schemas.microsoft.com/office/powerpoint/2010/main" val="1667253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FE5AB0D-69AC-4448-BFC2-ED6322414869}" type="datetimeFigureOut">
              <a:rPr lang="fr-FR" smtClean="0"/>
              <a:t>29/06/2023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05A2E7-D8EE-4670-B63F-0928747FA64B}" type="slidenum">
              <a:rPr lang="fr-FR" smtClean="0"/>
              <a:t>‹N°›</a:t>
            </a:fld>
            <a:endParaRPr lang="fr-FR"/>
          </a:p>
        </p:txBody>
      </p:sp>
    </p:spTree>
    <p:extLst>
      <p:ext uri="{BB962C8B-B14F-4D97-AF65-F5344CB8AC3E}">
        <p14:creationId xmlns:p14="http://schemas.microsoft.com/office/powerpoint/2010/main" val="2801203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AFE5AB0D-69AC-4448-BFC2-ED6322414869}" type="datetimeFigureOut">
              <a:rPr lang="fr-FR" smtClean="0"/>
              <a:t>29/06/2023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05A2E7-D8EE-4670-B63F-0928747FA64B}" type="slidenum">
              <a:rPr lang="fr-FR" smtClean="0"/>
              <a:t>‹N°›</a:t>
            </a:fld>
            <a:endParaRPr lang="fr-FR"/>
          </a:p>
        </p:txBody>
      </p:sp>
    </p:spTree>
    <p:extLst>
      <p:ext uri="{BB962C8B-B14F-4D97-AF65-F5344CB8AC3E}">
        <p14:creationId xmlns:p14="http://schemas.microsoft.com/office/powerpoint/2010/main" val="2954993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FE5AB0D-69AC-4448-BFC2-ED6322414869}" type="datetimeFigureOut">
              <a:rPr lang="fr-FR" smtClean="0"/>
              <a:t>29/06/2023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905A2E7-D8EE-4670-B63F-0928747FA64B}" type="slidenum">
              <a:rPr lang="fr-FR" smtClean="0"/>
              <a:t>‹N°›</a:t>
            </a:fld>
            <a:endParaRPr lang="fr-FR"/>
          </a:p>
        </p:txBody>
      </p:sp>
    </p:spTree>
    <p:extLst>
      <p:ext uri="{BB962C8B-B14F-4D97-AF65-F5344CB8AC3E}">
        <p14:creationId xmlns:p14="http://schemas.microsoft.com/office/powerpoint/2010/main" val="309506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FE5AB0D-69AC-4448-BFC2-ED6322414869}" type="datetimeFigureOut">
              <a:rPr lang="fr-FR" smtClean="0"/>
              <a:t>29/06/2023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905A2E7-D8EE-4670-B63F-0928747FA64B}" type="slidenum">
              <a:rPr lang="fr-FR" smtClean="0"/>
              <a:t>‹N°›</a:t>
            </a:fld>
            <a:endParaRPr lang="fr-FR"/>
          </a:p>
        </p:txBody>
      </p:sp>
    </p:spTree>
    <p:extLst>
      <p:ext uri="{BB962C8B-B14F-4D97-AF65-F5344CB8AC3E}">
        <p14:creationId xmlns:p14="http://schemas.microsoft.com/office/powerpoint/2010/main" val="2510254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FE5AB0D-69AC-4448-BFC2-ED6322414869}" type="datetimeFigureOut">
              <a:rPr lang="fr-FR" smtClean="0"/>
              <a:t>29/06/2023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905A2E7-D8EE-4670-B63F-0928747FA64B}" type="slidenum">
              <a:rPr lang="fr-FR" smtClean="0"/>
              <a:t>‹N°›</a:t>
            </a:fld>
            <a:endParaRPr lang="fr-FR"/>
          </a:p>
        </p:txBody>
      </p:sp>
    </p:spTree>
    <p:extLst>
      <p:ext uri="{BB962C8B-B14F-4D97-AF65-F5344CB8AC3E}">
        <p14:creationId xmlns:p14="http://schemas.microsoft.com/office/powerpoint/2010/main" val="978228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FE5AB0D-69AC-4448-BFC2-ED6322414869}" type="datetimeFigureOut">
              <a:rPr lang="fr-FR" smtClean="0"/>
              <a:t>29/06/2023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905A2E7-D8EE-4670-B63F-0928747FA64B}" type="slidenum">
              <a:rPr lang="fr-FR" smtClean="0"/>
              <a:t>‹N°›</a:t>
            </a:fld>
            <a:endParaRPr lang="fr-FR"/>
          </a:p>
        </p:txBody>
      </p:sp>
    </p:spTree>
    <p:extLst>
      <p:ext uri="{BB962C8B-B14F-4D97-AF65-F5344CB8AC3E}">
        <p14:creationId xmlns:p14="http://schemas.microsoft.com/office/powerpoint/2010/main" val="2701424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AFE5AB0D-69AC-4448-BFC2-ED6322414869}" type="datetimeFigureOut">
              <a:rPr lang="fr-FR" smtClean="0"/>
              <a:t>29/06/2023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905A2E7-D8EE-4670-B63F-0928747FA64B}" type="slidenum">
              <a:rPr lang="fr-FR" smtClean="0"/>
              <a:t>‹N°›</a:t>
            </a:fld>
            <a:endParaRPr lang="fr-FR"/>
          </a:p>
        </p:txBody>
      </p:sp>
    </p:spTree>
    <p:extLst>
      <p:ext uri="{BB962C8B-B14F-4D97-AF65-F5344CB8AC3E}">
        <p14:creationId xmlns:p14="http://schemas.microsoft.com/office/powerpoint/2010/main" val="1520327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AFE5AB0D-69AC-4448-BFC2-ED6322414869}" type="datetimeFigureOut">
              <a:rPr lang="fr-FR" smtClean="0"/>
              <a:t>29/06/2023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905A2E7-D8EE-4670-B63F-0928747FA64B}" type="slidenum">
              <a:rPr lang="fr-FR" smtClean="0"/>
              <a:t>‹N°›</a:t>
            </a:fld>
            <a:endParaRPr lang="fr-FR"/>
          </a:p>
        </p:txBody>
      </p:sp>
    </p:spTree>
    <p:extLst>
      <p:ext uri="{BB962C8B-B14F-4D97-AF65-F5344CB8AC3E}">
        <p14:creationId xmlns:p14="http://schemas.microsoft.com/office/powerpoint/2010/main" val="1078063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5AB0D-69AC-4448-BFC2-ED6322414869}" type="datetimeFigureOut">
              <a:rPr lang="fr-FR" smtClean="0"/>
              <a:t>29/06/2023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05A2E7-D8EE-4670-B63F-0928747FA64B}" type="slidenum">
              <a:rPr lang="fr-FR" smtClean="0"/>
              <a:t>‹N°›</a:t>
            </a:fld>
            <a:endParaRPr lang="fr-FR"/>
          </a:p>
        </p:txBody>
      </p:sp>
    </p:spTree>
    <p:extLst>
      <p:ext uri="{BB962C8B-B14F-4D97-AF65-F5344CB8AC3E}">
        <p14:creationId xmlns:p14="http://schemas.microsoft.com/office/powerpoint/2010/main" val="2919835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laphysiquealyon@gmail.com"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jpeg"/><Relationship Id="rId7" Type="http://schemas.openxmlformats.org/officeDocument/2006/relationships/image" Target="../media/image31.JP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2.jpe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jpg"/><Relationship Id="rId7"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s://commons.wikimedia.org/wiki/File:Ferdinand_Monoyer.jpg?uselang=fr" TargetMode="External"/><Relationship Id="rId5" Type="http://schemas.openxmlformats.org/officeDocument/2006/relationships/image" Target="../media/image11.jpeg"/><Relationship Id="rId10" Type="http://schemas.openxmlformats.org/officeDocument/2006/relationships/image" Target="../media/image15.jpg"/><Relationship Id="rId4" Type="http://schemas.openxmlformats.org/officeDocument/2006/relationships/image" Target="../media/image10.jp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6.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hyperlink" Target="https://commons.wikimedia.org/wiki/File:Ferdinand_Monoyer.jpg?uselang=f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6269625" y="1963323"/>
            <a:ext cx="2801980" cy="3600986"/>
          </a:xfrm>
          <a:prstGeom prst="rect">
            <a:avLst/>
          </a:prstGeom>
          <a:noFill/>
        </p:spPr>
        <p:txBody>
          <a:bodyPr wrap="square" rtlCol="0">
            <a:spAutoFit/>
          </a:bodyPr>
          <a:lstStyle/>
          <a:p>
            <a:pPr algn="just"/>
            <a:r>
              <a:rPr lang="fr-FR" sz="1200" dirty="0" smtClean="0"/>
              <a:t>A travers les portraits des femmes et des hommes qui ont contribué de manière significative au développement de la physique à Lyon, cet ouvrage collectif retrace une histoire allant de l'époque d'André-Marie Ampère à la structuration des laboratoires et des grands centres de recherche en physique au milieu du XXe siècle et jusqu'aux années 1970.</a:t>
            </a:r>
          </a:p>
          <a:p>
            <a:pPr algn="just"/>
            <a:endParaRPr lang="fr-FR" sz="1200" dirty="0" smtClean="0"/>
          </a:p>
          <a:p>
            <a:pPr algn="just"/>
            <a:r>
              <a:rPr lang="fr-FR" sz="1200" dirty="0" smtClean="0"/>
              <a:t>Cet ouvrage est réalisé à l’occasion de la célébration en 2023 du 150 anniversaire de la création de la Société Française de Physique (SFP).  Il s’agit d’une collaboration entre la section Rhône de la SFP,  l’Académie de Sciences, Belles Lettres et Arts de Lyon et le laboratoire Sciences et Société Historicité, Education, Pratiques de l’Université Lyon 1. </a:t>
            </a:r>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3432" y="5748975"/>
            <a:ext cx="1000488" cy="874779"/>
          </a:xfrm>
          <a:prstGeom prst="rect">
            <a:avLst/>
          </a:prstGeom>
        </p:spPr>
      </p:pic>
      <p:pic>
        <p:nvPicPr>
          <p:cNvPr id="9" name="Image 8"/>
          <p:cNvPicPr>
            <a:picLocks noChangeAspect="1"/>
          </p:cNvPicPr>
          <p:nvPr/>
        </p:nvPicPr>
        <p:blipFill>
          <a:blip r:embed="rId3"/>
          <a:stretch>
            <a:fillRect/>
          </a:stretch>
        </p:blipFill>
        <p:spPr>
          <a:xfrm>
            <a:off x="9202610" y="1739677"/>
            <a:ext cx="2837454" cy="2398390"/>
          </a:xfrm>
          <a:prstGeom prst="rect">
            <a:avLst/>
          </a:prstGeom>
        </p:spPr>
      </p:pic>
      <p:cxnSp>
        <p:nvCxnSpPr>
          <p:cNvPr id="19" name="Connecteur droit 18"/>
          <p:cNvCxnSpPr/>
          <p:nvPr/>
        </p:nvCxnSpPr>
        <p:spPr>
          <a:xfrm>
            <a:off x="6219008" y="0"/>
            <a:ext cx="0" cy="6858000"/>
          </a:xfrm>
          <a:prstGeom prst="line">
            <a:avLst/>
          </a:prstGeom>
          <a:ln w="3175">
            <a:solidFill>
              <a:schemeClr val="tx1"/>
            </a:solidFill>
            <a:prstDash val="dashDot"/>
          </a:ln>
        </p:spPr>
        <p:style>
          <a:lnRef idx="1">
            <a:schemeClr val="accent1"/>
          </a:lnRef>
          <a:fillRef idx="0">
            <a:schemeClr val="accent1"/>
          </a:fillRef>
          <a:effectRef idx="0">
            <a:schemeClr val="accent1"/>
          </a:effectRef>
          <a:fontRef idx="minor">
            <a:schemeClr val="tx1"/>
          </a:fontRef>
        </p:style>
      </p:cxnSp>
      <p:pic>
        <p:nvPicPr>
          <p:cNvPr id="26" name="Image 25"/>
          <p:cNvPicPr>
            <a:picLocks noChangeAspect="1"/>
          </p:cNvPicPr>
          <p:nvPr/>
        </p:nvPicPr>
        <p:blipFill>
          <a:blip r:embed="rId4"/>
          <a:stretch>
            <a:fillRect/>
          </a:stretch>
        </p:blipFill>
        <p:spPr>
          <a:xfrm>
            <a:off x="6348857" y="8441"/>
            <a:ext cx="2295927" cy="2029910"/>
          </a:xfrm>
          <a:prstGeom prst="rect">
            <a:avLst/>
          </a:prstGeom>
        </p:spPr>
      </p:pic>
      <p:sp>
        <p:nvSpPr>
          <p:cNvPr id="4" name="ZoneTexte 3"/>
          <p:cNvSpPr txBox="1"/>
          <p:nvPr/>
        </p:nvSpPr>
        <p:spPr>
          <a:xfrm>
            <a:off x="8405960" y="164009"/>
            <a:ext cx="3998452" cy="1323439"/>
          </a:xfrm>
          <a:prstGeom prst="rect">
            <a:avLst/>
          </a:prstGeom>
          <a:noFill/>
        </p:spPr>
        <p:txBody>
          <a:bodyPr wrap="square" rtlCol="0">
            <a:spAutoFit/>
          </a:bodyPr>
          <a:lstStyle/>
          <a:p>
            <a:pPr lvl="0" algn="ctr"/>
            <a:r>
              <a:rPr lang="fr-FR" sz="2000" b="1" dirty="0" smtClean="0">
                <a:solidFill>
                  <a:srgbClr val="CA1A1D"/>
                </a:solidFill>
              </a:rPr>
              <a:t>« La </a:t>
            </a:r>
            <a:r>
              <a:rPr lang="fr-FR" sz="2000" b="1" dirty="0">
                <a:solidFill>
                  <a:srgbClr val="CA1A1D"/>
                </a:solidFill>
              </a:rPr>
              <a:t>physique à Lyon</a:t>
            </a:r>
          </a:p>
          <a:p>
            <a:pPr lvl="0" algn="ctr"/>
            <a:r>
              <a:rPr lang="fr-FR" sz="2000" b="1" i="1" dirty="0">
                <a:solidFill>
                  <a:srgbClr val="CA1A1D"/>
                </a:solidFill>
              </a:rPr>
              <a:t>une galerie de portraits depuis </a:t>
            </a:r>
            <a:r>
              <a:rPr lang="fr-FR" sz="2000" b="1" i="1" dirty="0" smtClean="0">
                <a:solidFill>
                  <a:srgbClr val="CA1A1D"/>
                </a:solidFill>
              </a:rPr>
              <a:t>Ampère »</a:t>
            </a:r>
            <a:endParaRPr lang="fr-FR" sz="2000" b="1" i="1" dirty="0">
              <a:solidFill>
                <a:srgbClr val="CA1A1D"/>
              </a:solidFill>
            </a:endParaRPr>
          </a:p>
          <a:p>
            <a:endParaRPr lang="fr-FR" sz="2000" dirty="0"/>
          </a:p>
        </p:txBody>
      </p:sp>
      <p:sp>
        <p:nvSpPr>
          <p:cNvPr id="5" name="ZoneTexte 4"/>
          <p:cNvSpPr txBox="1"/>
          <p:nvPr/>
        </p:nvSpPr>
        <p:spPr>
          <a:xfrm>
            <a:off x="8827388" y="1108905"/>
            <a:ext cx="3287375" cy="369332"/>
          </a:xfrm>
          <a:prstGeom prst="rect">
            <a:avLst/>
          </a:prstGeom>
          <a:noFill/>
        </p:spPr>
        <p:txBody>
          <a:bodyPr wrap="none" rtlCol="0">
            <a:spAutoFit/>
          </a:bodyPr>
          <a:lstStyle/>
          <a:p>
            <a:r>
              <a:rPr lang="fr-FR" i="1" dirty="0" smtClean="0"/>
              <a:t>Parution prévue : </a:t>
            </a:r>
            <a:r>
              <a:rPr lang="fr-FR" i="1" dirty="0" smtClean="0"/>
              <a:t>décembre </a:t>
            </a:r>
            <a:r>
              <a:rPr lang="fr-FR" i="1" dirty="0" smtClean="0"/>
              <a:t>2023</a:t>
            </a:r>
            <a:endParaRPr lang="fr-FR" i="1" dirty="0"/>
          </a:p>
        </p:txBody>
      </p:sp>
      <p:pic>
        <p:nvPicPr>
          <p:cNvPr id="27" name="Imag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8036" y="5748975"/>
            <a:ext cx="947899" cy="953347"/>
          </a:xfrm>
          <a:prstGeom prst="rect">
            <a:avLst/>
          </a:prstGeom>
        </p:spPr>
      </p:pic>
      <p:pic>
        <p:nvPicPr>
          <p:cNvPr id="28" name="Image 27"/>
          <p:cNvPicPr>
            <a:picLocks noChangeAspect="1"/>
          </p:cNvPicPr>
          <p:nvPr/>
        </p:nvPicPr>
        <p:blipFill>
          <a:blip r:embed="rId6"/>
          <a:stretch>
            <a:fillRect/>
          </a:stretch>
        </p:blipFill>
        <p:spPr>
          <a:xfrm>
            <a:off x="8886169" y="5880921"/>
            <a:ext cx="1534521" cy="764970"/>
          </a:xfrm>
          <a:prstGeom prst="rect">
            <a:avLst/>
          </a:prstGeom>
        </p:spPr>
      </p:pic>
      <p:pic>
        <p:nvPicPr>
          <p:cNvPr id="29" name="Imag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42038" y="5740296"/>
            <a:ext cx="1572189" cy="1046220"/>
          </a:xfrm>
          <a:prstGeom prst="rect">
            <a:avLst/>
          </a:prstGeom>
        </p:spPr>
      </p:pic>
      <p:sp>
        <p:nvSpPr>
          <p:cNvPr id="7" name="ZoneTexte 6"/>
          <p:cNvSpPr txBox="1"/>
          <p:nvPr/>
        </p:nvSpPr>
        <p:spPr>
          <a:xfrm>
            <a:off x="9181232" y="4176372"/>
            <a:ext cx="2858832" cy="1631216"/>
          </a:xfrm>
          <a:prstGeom prst="rect">
            <a:avLst/>
          </a:prstGeom>
          <a:noFill/>
          <a:ln>
            <a:solidFill>
              <a:schemeClr val="tx1"/>
            </a:solidFill>
          </a:ln>
        </p:spPr>
        <p:txBody>
          <a:bodyPr wrap="square" rtlCol="0">
            <a:spAutoFit/>
          </a:bodyPr>
          <a:lstStyle/>
          <a:p>
            <a:pPr algn="just"/>
            <a:r>
              <a:rPr lang="fr-FR" sz="1200" dirty="0" smtClean="0"/>
              <a:t>Si vous voulez obtenir des informations sur la publication de ce livre vous pouvez envoyer un mail à :</a:t>
            </a:r>
          </a:p>
          <a:p>
            <a:pPr algn="just"/>
            <a:endParaRPr lang="fr-FR" sz="800" dirty="0" smtClean="0"/>
          </a:p>
          <a:p>
            <a:pPr algn="ctr"/>
            <a:r>
              <a:rPr lang="fr-FR" sz="1200" b="1" dirty="0" smtClean="0">
                <a:hlinkClick r:id="rId8"/>
              </a:rPr>
              <a:t>laphysiquealyon@gmail.com</a:t>
            </a:r>
            <a:endParaRPr lang="fr-FR" sz="1200" b="1" dirty="0" smtClean="0"/>
          </a:p>
          <a:p>
            <a:pPr algn="ctr"/>
            <a:endParaRPr lang="fr-FR" sz="800" b="1" dirty="0" smtClean="0"/>
          </a:p>
          <a:p>
            <a:pPr algn="just"/>
            <a:r>
              <a:rPr lang="fr-FR" sz="1200" dirty="0" smtClean="0"/>
              <a:t>indiquant votre nom et prénom et en précisant si vous souhaitez pré-réserver des exemplaires.</a:t>
            </a:r>
            <a:endParaRPr lang="fr-FR" sz="1200" dirty="0"/>
          </a:p>
        </p:txBody>
      </p:sp>
      <p:pic>
        <p:nvPicPr>
          <p:cNvPr id="23" name="Image 22"/>
          <p:cNvPicPr>
            <a:picLocks noChangeAspect="1"/>
          </p:cNvPicPr>
          <p:nvPr/>
        </p:nvPicPr>
        <p:blipFill>
          <a:blip r:embed="rId4"/>
          <a:stretch>
            <a:fillRect/>
          </a:stretch>
        </p:blipFill>
        <p:spPr>
          <a:xfrm>
            <a:off x="214070" y="93950"/>
            <a:ext cx="2295927" cy="2029910"/>
          </a:xfrm>
          <a:prstGeom prst="rect">
            <a:avLst/>
          </a:prstGeom>
        </p:spPr>
      </p:pic>
      <p:sp>
        <p:nvSpPr>
          <p:cNvPr id="2" name="ZoneTexte 1"/>
          <p:cNvSpPr txBox="1"/>
          <p:nvPr/>
        </p:nvSpPr>
        <p:spPr>
          <a:xfrm>
            <a:off x="367877" y="2423573"/>
            <a:ext cx="6055555" cy="1569660"/>
          </a:xfrm>
          <a:prstGeom prst="rect">
            <a:avLst/>
          </a:prstGeom>
          <a:noFill/>
        </p:spPr>
        <p:txBody>
          <a:bodyPr wrap="square" rtlCol="0">
            <a:spAutoFit/>
          </a:bodyPr>
          <a:lstStyle/>
          <a:p>
            <a:r>
              <a:rPr lang="fr-FR" sz="2400" b="1" dirty="0" smtClean="0">
                <a:solidFill>
                  <a:srgbClr val="0070C0"/>
                </a:solidFill>
              </a:rPr>
              <a:t>Présentation de l’ouvrage</a:t>
            </a:r>
            <a:endParaRPr lang="fr-FR" sz="2400" b="1" dirty="0" smtClean="0">
              <a:solidFill>
                <a:srgbClr val="0070C0"/>
              </a:solidFill>
            </a:endParaRPr>
          </a:p>
          <a:p>
            <a:endParaRPr lang="fr-FR" sz="2400" b="1" dirty="0" smtClean="0">
              <a:solidFill>
                <a:srgbClr val="0070C0"/>
              </a:solidFill>
            </a:endParaRPr>
          </a:p>
          <a:p>
            <a:r>
              <a:rPr lang="fr-FR" sz="2400" b="1" dirty="0" smtClean="0">
                <a:solidFill>
                  <a:srgbClr val="0070C0"/>
                </a:solidFill>
              </a:rPr>
              <a:t>« La Physique à Lyon : </a:t>
            </a:r>
          </a:p>
          <a:p>
            <a:r>
              <a:rPr lang="fr-FR" sz="2400" b="1" dirty="0" smtClean="0">
                <a:solidFill>
                  <a:srgbClr val="0070C0"/>
                </a:solidFill>
              </a:rPr>
              <a:t>une galerie de portraits depuis Ampère »</a:t>
            </a:r>
            <a:endParaRPr lang="fr-FR" sz="2400" b="1" dirty="0">
              <a:solidFill>
                <a:srgbClr val="0070C0"/>
              </a:solidFill>
            </a:endParaRPr>
          </a:p>
        </p:txBody>
      </p:sp>
      <p:sp>
        <p:nvSpPr>
          <p:cNvPr id="3" name="ZoneTexte 2"/>
          <p:cNvSpPr txBox="1"/>
          <p:nvPr/>
        </p:nvSpPr>
        <p:spPr>
          <a:xfrm>
            <a:off x="417639" y="4292946"/>
            <a:ext cx="5475953" cy="1754326"/>
          </a:xfrm>
          <a:prstGeom prst="rect">
            <a:avLst/>
          </a:prstGeom>
          <a:noFill/>
        </p:spPr>
        <p:txBody>
          <a:bodyPr wrap="square" rtlCol="0">
            <a:spAutoFit/>
          </a:bodyPr>
          <a:lstStyle/>
          <a:p>
            <a:r>
              <a:rPr lang="fr-FR" dirty="0" smtClean="0"/>
              <a:t>Dirigé par </a:t>
            </a:r>
          </a:p>
          <a:p>
            <a:r>
              <a:rPr lang="fr-FR" dirty="0" smtClean="0"/>
              <a:t>Alfonso San Miguel</a:t>
            </a:r>
          </a:p>
          <a:p>
            <a:endParaRPr lang="fr-FR" dirty="0" smtClean="0"/>
          </a:p>
          <a:p>
            <a:r>
              <a:rPr lang="fr-FR" dirty="0"/>
              <a:t>É</a:t>
            </a:r>
            <a:r>
              <a:rPr lang="fr-FR" dirty="0" smtClean="0"/>
              <a:t>quipe éditoriale composée de :</a:t>
            </a:r>
          </a:p>
          <a:p>
            <a:r>
              <a:rPr lang="fr-FR" dirty="0" smtClean="0"/>
              <a:t>Georges Boulon, Michel Broyer, </a:t>
            </a:r>
            <a:r>
              <a:rPr lang="fr-FR" dirty="0"/>
              <a:t>Yves </a:t>
            </a:r>
            <a:r>
              <a:rPr lang="fr-FR" dirty="0" err="1" smtClean="0"/>
              <a:t>Gomas</a:t>
            </a:r>
            <a:r>
              <a:rPr lang="fr-FR" dirty="0" smtClean="0"/>
              <a:t>, </a:t>
            </a:r>
            <a:r>
              <a:rPr lang="fr-FR" dirty="0"/>
              <a:t>Philippe </a:t>
            </a:r>
            <a:r>
              <a:rPr lang="fr-FR" dirty="0" err="1" smtClean="0"/>
              <a:t>Lautesse</a:t>
            </a:r>
            <a:r>
              <a:rPr lang="fr-FR" dirty="0" smtClean="0"/>
              <a:t>, </a:t>
            </a:r>
            <a:r>
              <a:rPr lang="fr-FR" dirty="0"/>
              <a:t>Joseph Remillieux </a:t>
            </a:r>
            <a:r>
              <a:rPr lang="fr-FR" dirty="0" smtClean="0"/>
              <a:t>et Juliette </a:t>
            </a:r>
            <a:r>
              <a:rPr lang="fr-FR" dirty="0" err="1" smtClean="0"/>
              <a:t>Tuaillon</a:t>
            </a:r>
            <a:r>
              <a:rPr lang="fr-FR" dirty="0" smtClean="0"/>
              <a:t>-Combes</a:t>
            </a:r>
            <a:endParaRPr lang="fr-FR" dirty="0"/>
          </a:p>
        </p:txBody>
      </p:sp>
    </p:spTree>
    <p:extLst>
      <p:ext uri="{BB962C8B-B14F-4D97-AF65-F5344CB8AC3E}">
        <p14:creationId xmlns:p14="http://schemas.microsoft.com/office/powerpoint/2010/main" val="1202993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1109960" cy="1325563"/>
          </a:xfrm>
        </p:spPr>
        <p:txBody>
          <a:bodyPr>
            <a:normAutofit/>
          </a:bodyPr>
          <a:lstStyle/>
          <a:p>
            <a:r>
              <a:rPr lang="fr-FR" sz="3600" b="1" dirty="0" smtClean="0">
                <a:solidFill>
                  <a:srgbClr val="0070C0"/>
                </a:solidFill>
              </a:rPr>
              <a:t>5. La dynamique des </a:t>
            </a:r>
            <a:r>
              <a:rPr lang="fr-FR" sz="3600" b="1" dirty="0">
                <a:solidFill>
                  <a:srgbClr val="0070C0"/>
                </a:solidFill>
              </a:rPr>
              <a:t>structures de </a:t>
            </a:r>
            <a:r>
              <a:rPr lang="fr-FR" sz="3600" b="1" dirty="0" smtClean="0">
                <a:solidFill>
                  <a:srgbClr val="0070C0"/>
                </a:solidFill>
              </a:rPr>
              <a:t>recherche</a:t>
            </a:r>
            <a:endParaRPr lang="fr-FR" sz="3600" dirty="0">
              <a:solidFill>
                <a:srgbClr val="0070C0"/>
              </a:solidFill>
            </a:endParaRPr>
          </a:p>
        </p:txBody>
      </p:sp>
      <p:sp>
        <p:nvSpPr>
          <p:cNvPr id="3" name="Espace réservé du contenu 2"/>
          <p:cNvSpPr>
            <a:spLocks noGrp="1"/>
          </p:cNvSpPr>
          <p:nvPr>
            <p:ph idx="1"/>
          </p:nvPr>
        </p:nvSpPr>
        <p:spPr>
          <a:xfrm>
            <a:off x="751114" y="1764665"/>
            <a:ext cx="10515600" cy="4351338"/>
          </a:xfrm>
        </p:spPr>
        <p:txBody>
          <a:bodyPr>
            <a:normAutofit/>
          </a:bodyPr>
          <a:lstStyle/>
          <a:p>
            <a:pPr lvl="0"/>
            <a:r>
              <a:rPr lang="fr-FR" sz="2400" dirty="0"/>
              <a:t>Structuration des laboratoires de physique à Lyon après 1945</a:t>
            </a:r>
          </a:p>
          <a:p>
            <a:pPr lvl="0"/>
            <a:r>
              <a:rPr lang="fr-FR" sz="2400" dirty="0"/>
              <a:t>Les Grands Instruments </a:t>
            </a:r>
          </a:p>
          <a:p>
            <a:pPr lvl="0"/>
            <a:r>
              <a:rPr lang="fr-FR" sz="2400" dirty="0"/>
              <a:t>La physique médicale à Lyon</a:t>
            </a:r>
          </a:p>
          <a:p>
            <a:pPr lvl="0"/>
            <a:r>
              <a:rPr lang="fr-FR" sz="2400" dirty="0"/>
              <a:t>Le centre national de calcul de l’IN2P3 à La </a:t>
            </a:r>
            <a:r>
              <a:rPr lang="fr-FR" sz="2400" dirty="0" err="1"/>
              <a:t>Doua</a:t>
            </a:r>
            <a:endParaRPr lang="fr-FR" sz="2400" dirty="0"/>
          </a:p>
          <a:p>
            <a:pPr lvl="0"/>
            <a:r>
              <a:rPr lang="fr-FR" sz="2400" dirty="0"/>
              <a:t>Lyon et les Ondes Gravitationnelles</a:t>
            </a:r>
          </a:p>
        </p:txBody>
      </p:sp>
    </p:spTree>
    <p:extLst>
      <p:ext uri="{BB962C8B-B14F-4D97-AF65-F5344CB8AC3E}">
        <p14:creationId xmlns:p14="http://schemas.microsoft.com/office/powerpoint/2010/main" val="2030137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s://www.sabix.org/bulletin/b37/37-5.jpg"/>
          <p:cNvPicPr/>
          <p:nvPr/>
        </p:nvPicPr>
        <p:blipFill>
          <a:blip r:embed="rId2">
            <a:extLst>
              <a:ext uri="{28A0092B-C50C-407E-A947-70E740481C1C}">
                <a14:useLocalDpi xmlns:a14="http://schemas.microsoft.com/office/drawing/2010/main" val="0"/>
              </a:ext>
            </a:extLst>
          </a:blip>
          <a:srcRect/>
          <a:stretch>
            <a:fillRect/>
          </a:stretch>
        </p:blipFill>
        <p:spPr bwMode="auto">
          <a:xfrm>
            <a:off x="857250" y="1015592"/>
            <a:ext cx="1943100" cy="2823845"/>
          </a:xfrm>
          <a:prstGeom prst="rect">
            <a:avLst/>
          </a:prstGeom>
          <a:noFill/>
          <a:ln>
            <a:noFill/>
          </a:ln>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9927" y="2927213"/>
            <a:ext cx="1846750" cy="2257781"/>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0350" y="1015592"/>
            <a:ext cx="2985776" cy="2009367"/>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7863" y="3024959"/>
            <a:ext cx="879566" cy="1276790"/>
          </a:xfrm>
          <a:prstGeom prst="rect">
            <a:avLst/>
          </a:prstGeom>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7372" y="3012640"/>
            <a:ext cx="1678059" cy="2172354"/>
          </a:xfrm>
          <a:prstGeom prst="rect">
            <a:avLst/>
          </a:prstGeom>
        </p:spPr>
      </p:pic>
      <p:pic>
        <p:nvPicPr>
          <p:cNvPr id="11" name="Imag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2601" y="3815390"/>
            <a:ext cx="2052433" cy="1369604"/>
          </a:xfrm>
          <a:prstGeom prst="rect">
            <a:avLst/>
          </a:prstGeom>
        </p:spPr>
      </p:pic>
      <p:sp>
        <p:nvSpPr>
          <p:cNvPr id="2" name="ZoneTexte 1"/>
          <p:cNvSpPr txBox="1"/>
          <p:nvPr/>
        </p:nvSpPr>
        <p:spPr>
          <a:xfrm>
            <a:off x="6040257" y="819946"/>
            <a:ext cx="5389617" cy="1200329"/>
          </a:xfrm>
          <a:prstGeom prst="rect">
            <a:avLst/>
          </a:prstGeom>
          <a:noFill/>
        </p:spPr>
        <p:txBody>
          <a:bodyPr wrap="none" rtlCol="0">
            <a:spAutoFit/>
          </a:bodyPr>
          <a:lstStyle/>
          <a:p>
            <a:pPr lvl="0" algn="ctr"/>
            <a:r>
              <a:rPr lang="fr-FR" sz="2400" b="1" dirty="0">
                <a:solidFill>
                  <a:srgbClr val="0070C0"/>
                </a:solidFill>
              </a:rPr>
              <a:t>« La physique à Lyon</a:t>
            </a:r>
          </a:p>
          <a:p>
            <a:pPr lvl="0" algn="ctr"/>
            <a:r>
              <a:rPr lang="fr-FR" sz="2400" b="1" i="1" dirty="0">
                <a:solidFill>
                  <a:srgbClr val="0070C0"/>
                </a:solidFill>
              </a:rPr>
              <a:t>une galerie de portraits depuis Ampère »</a:t>
            </a:r>
          </a:p>
          <a:p>
            <a:endParaRPr lang="fr-FR" sz="2400" dirty="0">
              <a:solidFill>
                <a:srgbClr val="0070C0"/>
              </a:solidFill>
            </a:endParaRPr>
          </a:p>
        </p:txBody>
      </p:sp>
      <p:pic>
        <p:nvPicPr>
          <p:cNvPr id="3" name="Image 2"/>
          <p:cNvPicPr>
            <a:picLocks noChangeAspect="1"/>
          </p:cNvPicPr>
          <p:nvPr/>
        </p:nvPicPr>
        <p:blipFill>
          <a:blip r:embed="rId8"/>
          <a:stretch>
            <a:fillRect/>
          </a:stretch>
        </p:blipFill>
        <p:spPr>
          <a:xfrm>
            <a:off x="7908641" y="2489845"/>
            <a:ext cx="2007519" cy="1994746"/>
          </a:xfrm>
          <a:prstGeom prst="rect">
            <a:avLst/>
          </a:prstGeom>
        </p:spPr>
      </p:pic>
      <p:sp>
        <p:nvSpPr>
          <p:cNvPr id="10" name="ZoneTexte 9"/>
          <p:cNvSpPr txBox="1"/>
          <p:nvPr/>
        </p:nvSpPr>
        <p:spPr>
          <a:xfrm>
            <a:off x="6986927" y="4954161"/>
            <a:ext cx="4176080" cy="461665"/>
          </a:xfrm>
          <a:prstGeom prst="rect">
            <a:avLst/>
          </a:prstGeom>
          <a:noFill/>
        </p:spPr>
        <p:txBody>
          <a:bodyPr wrap="none" rtlCol="0">
            <a:spAutoFit/>
          </a:bodyPr>
          <a:lstStyle/>
          <a:p>
            <a:pPr lvl="0" algn="ctr"/>
            <a:r>
              <a:rPr lang="fr-FR" sz="2400" b="1" dirty="0" smtClean="0">
                <a:solidFill>
                  <a:srgbClr val="0070C0"/>
                </a:solidFill>
              </a:rPr>
              <a:t>Pré-réservez votre exemplaire !</a:t>
            </a:r>
            <a:endParaRPr lang="fr-FR" sz="2400" dirty="0">
              <a:solidFill>
                <a:srgbClr val="0070C0"/>
              </a:solidFill>
            </a:endParaRPr>
          </a:p>
        </p:txBody>
      </p:sp>
    </p:spTree>
    <p:extLst>
      <p:ext uri="{BB962C8B-B14F-4D97-AF65-F5344CB8AC3E}">
        <p14:creationId xmlns:p14="http://schemas.microsoft.com/office/powerpoint/2010/main" val="2239256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1">
                    <a:lumMod val="75000"/>
                  </a:schemeClr>
                </a:solidFill>
              </a:rPr>
              <a:t>La SFP et la physique lyonnaise</a:t>
            </a:r>
            <a:endParaRPr lang="fr-FR" b="1" dirty="0">
              <a:solidFill>
                <a:schemeClr val="accent1">
                  <a:lumMod val="75000"/>
                </a:schemeClr>
              </a:solidFill>
            </a:endParaRPr>
          </a:p>
        </p:txBody>
      </p:sp>
      <p:sp>
        <p:nvSpPr>
          <p:cNvPr id="3" name="Espace réservé du contenu 2"/>
          <p:cNvSpPr>
            <a:spLocks noGrp="1"/>
          </p:cNvSpPr>
          <p:nvPr>
            <p:ph idx="1"/>
          </p:nvPr>
        </p:nvSpPr>
        <p:spPr>
          <a:xfrm>
            <a:off x="838200" y="1690688"/>
            <a:ext cx="10515600" cy="4351338"/>
          </a:xfrm>
        </p:spPr>
        <p:txBody>
          <a:bodyPr/>
          <a:lstStyle/>
          <a:p>
            <a:r>
              <a:rPr lang="fr-FR" dirty="0"/>
              <a:t>Faculté de Sciences de </a:t>
            </a:r>
            <a:r>
              <a:rPr lang="fr-FR" dirty="0" smtClean="0"/>
              <a:t>Lyon :</a:t>
            </a:r>
            <a:r>
              <a:rPr lang="fr-FR" dirty="0"/>
              <a:t> 1808-1815 ; 1833-1970</a:t>
            </a:r>
          </a:p>
          <a:p>
            <a:r>
              <a:rPr lang="fr-FR" dirty="0" smtClean="0">
                <a:solidFill>
                  <a:schemeClr val="accent1">
                    <a:lumMod val="75000"/>
                  </a:schemeClr>
                </a:solidFill>
              </a:rPr>
              <a:t>Création de la SFP </a:t>
            </a:r>
            <a:r>
              <a:rPr lang="fr-FR" dirty="0" smtClean="0"/>
              <a:t>: 1873-</a:t>
            </a:r>
          </a:p>
          <a:p>
            <a:r>
              <a:rPr lang="fr-FR" dirty="0" smtClean="0"/>
              <a:t>Université de Lyon : 1896</a:t>
            </a:r>
          </a:p>
          <a:p>
            <a:r>
              <a:rPr lang="fr-FR" dirty="0" smtClean="0">
                <a:solidFill>
                  <a:schemeClr val="accent1">
                    <a:lumMod val="75000"/>
                  </a:schemeClr>
                </a:solidFill>
              </a:rPr>
              <a:t>Section lyonnaise de la SFP </a:t>
            </a:r>
            <a:r>
              <a:rPr lang="fr-FR" dirty="0" smtClean="0"/>
              <a:t>: </a:t>
            </a:r>
            <a:r>
              <a:rPr lang="fr-FR" dirty="0"/>
              <a:t> 1928 </a:t>
            </a:r>
            <a:r>
              <a:rPr lang="fr-FR" dirty="0" smtClean="0"/>
              <a:t>- </a:t>
            </a:r>
          </a:p>
          <a:p>
            <a:endParaRPr lang="fr-FR" dirty="0" smtClean="0"/>
          </a:p>
        </p:txBody>
      </p:sp>
      <p:pic>
        <p:nvPicPr>
          <p:cNvPr id="4" name="Image 3"/>
          <p:cNvPicPr/>
          <p:nvPr/>
        </p:nvPicPr>
        <p:blipFill>
          <a:blip r:embed="rId2">
            <a:extLst>
              <a:ext uri="{28A0092B-C50C-407E-A947-70E740481C1C}">
                <a14:useLocalDpi xmlns:a14="http://schemas.microsoft.com/office/drawing/2010/main" val="0"/>
              </a:ext>
            </a:extLst>
          </a:blip>
          <a:stretch>
            <a:fillRect/>
          </a:stretch>
        </p:blipFill>
        <p:spPr>
          <a:xfrm>
            <a:off x="1111776" y="3884023"/>
            <a:ext cx="10242024" cy="2292940"/>
          </a:xfrm>
          <a:prstGeom prst="rect">
            <a:avLst/>
          </a:prstGeom>
        </p:spPr>
      </p:pic>
      <p:sp>
        <p:nvSpPr>
          <p:cNvPr id="5" name="Rectangle 4"/>
          <p:cNvSpPr/>
          <p:nvPr/>
        </p:nvSpPr>
        <p:spPr>
          <a:xfrm>
            <a:off x="1287062" y="6127234"/>
            <a:ext cx="9135292" cy="369332"/>
          </a:xfrm>
          <a:prstGeom prst="rect">
            <a:avLst/>
          </a:prstGeom>
        </p:spPr>
        <p:txBody>
          <a:bodyPr wrap="square">
            <a:spAutoFit/>
          </a:bodyPr>
          <a:lstStyle/>
          <a:p>
            <a:r>
              <a:rPr lang="fr-FR" i="1" dirty="0">
                <a:latin typeface="Calibri" panose="020F0502020204030204" pitchFamily="34" charset="0"/>
                <a:ea typeface="Calibri" panose="020F0502020204030204" pitchFamily="34" charset="0"/>
                <a:cs typeface="Times New Roman" panose="02020603050405020304" pitchFamily="18" charset="0"/>
              </a:rPr>
              <a:t>Extrait du compte-rendu du Conseil de la Société Française de Physique du 20 avril 1928</a:t>
            </a:r>
            <a:endParaRPr lang="fr-FR" dirty="0"/>
          </a:p>
        </p:txBody>
      </p:sp>
    </p:spTree>
    <p:extLst>
      <p:ext uri="{BB962C8B-B14F-4D97-AF65-F5344CB8AC3E}">
        <p14:creationId xmlns:p14="http://schemas.microsoft.com/office/powerpoint/2010/main" val="135004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64508"/>
            <a:ext cx="10515600" cy="1325563"/>
          </a:xfrm>
        </p:spPr>
        <p:txBody>
          <a:bodyPr>
            <a:normAutofit/>
          </a:bodyPr>
          <a:lstStyle/>
          <a:p>
            <a:r>
              <a:rPr lang="fr-FR" sz="3600" b="1" dirty="0">
                <a:solidFill>
                  <a:srgbClr val="0070C0"/>
                </a:solidFill>
              </a:rPr>
              <a:t>1. Les </a:t>
            </a:r>
            <a:r>
              <a:rPr lang="fr-FR" sz="3600" b="1" dirty="0" smtClean="0">
                <a:solidFill>
                  <a:srgbClr val="0070C0"/>
                </a:solidFill>
              </a:rPr>
              <a:t>pionniers</a:t>
            </a:r>
            <a:endParaRPr lang="fr-FR" sz="3600" dirty="0">
              <a:solidFill>
                <a:srgbClr val="0070C0"/>
              </a:solidFill>
            </a:endParaRPr>
          </a:p>
        </p:txBody>
      </p:sp>
      <p:sp>
        <p:nvSpPr>
          <p:cNvPr id="3" name="Espace réservé du contenu 2"/>
          <p:cNvSpPr>
            <a:spLocks noGrp="1"/>
          </p:cNvSpPr>
          <p:nvPr>
            <p:ph idx="1"/>
          </p:nvPr>
        </p:nvSpPr>
        <p:spPr>
          <a:xfrm>
            <a:off x="570654" y="1449705"/>
            <a:ext cx="4819627" cy="513073"/>
          </a:xfrm>
        </p:spPr>
        <p:txBody>
          <a:bodyPr>
            <a:normAutofit/>
          </a:bodyPr>
          <a:lstStyle/>
          <a:p>
            <a:pPr lvl="0"/>
            <a:r>
              <a:rPr lang="fr-FR" sz="2400" dirty="0" smtClean="0"/>
              <a:t>Jérôme </a:t>
            </a:r>
            <a:r>
              <a:rPr lang="fr-FR" sz="2400" dirty="0"/>
              <a:t>LALANDE (1732-1807)</a:t>
            </a:r>
          </a:p>
          <a:p>
            <a:endParaRPr lang="fr-FR" dirty="0"/>
          </a:p>
        </p:txBody>
      </p:sp>
      <p:pic>
        <p:nvPicPr>
          <p:cNvPr id="6" name="Image 5"/>
          <p:cNvPicPr/>
          <p:nvPr/>
        </p:nvPicPr>
        <p:blipFill>
          <a:blip r:embed="rId2" cstate="print">
            <a:extLst>
              <a:ext uri="{28A0092B-C50C-407E-A947-70E740481C1C}">
                <a14:useLocalDpi xmlns:a14="http://schemas.microsoft.com/office/drawing/2010/main" val="0"/>
              </a:ext>
            </a:extLst>
          </a:blip>
          <a:stretch>
            <a:fillRect/>
          </a:stretch>
        </p:blipFill>
        <p:spPr>
          <a:xfrm>
            <a:off x="6096000" y="0"/>
            <a:ext cx="2118360" cy="2559050"/>
          </a:xfrm>
          <a:prstGeom prst="rect">
            <a:avLst/>
          </a:prstGeom>
        </p:spPr>
      </p:pic>
      <p:pic>
        <p:nvPicPr>
          <p:cNvPr id="8" name="image3.jpg" descr="https://www.sabix.org/bulletin/b37/37-5.jpg"/>
          <p:cNvPicPr/>
          <p:nvPr/>
        </p:nvPicPr>
        <p:blipFill>
          <a:blip r:embed="rId3"/>
          <a:srcRect/>
          <a:stretch>
            <a:fillRect/>
          </a:stretch>
        </p:blipFill>
        <p:spPr>
          <a:xfrm>
            <a:off x="7802195" y="390842"/>
            <a:ext cx="1974215" cy="2869565"/>
          </a:xfrm>
          <a:prstGeom prst="rect">
            <a:avLst/>
          </a:prstGeom>
          <a:ln/>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2362" y="1954531"/>
            <a:ext cx="1842769" cy="1842769"/>
          </a:xfrm>
          <a:prstGeom prst="rect">
            <a:avLst/>
          </a:prstGeom>
        </p:spPr>
      </p:pic>
      <p:pic>
        <p:nvPicPr>
          <p:cNvPr id="10" name="Image 9"/>
          <p:cNvPicPr/>
          <p:nvPr/>
        </p:nvPicPr>
        <p:blipFill>
          <a:blip r:embed="rId5" cstate="print">
            <a:extLst>
              <a:ext uri="{28A0092B-C50C-407E-A947-70E740481C1C}">
                <a14:useLocalDpi xmlns:a14="http://schemas.microsoft.com/office/drawing/2010/main" val="0"/>
              </a:ext>
            </a:extLst>
          </a:blip>
          <a:stretch>
            <a:fillRect/>
          </a:stretch>
        </p:blipFill>
        <p:spPr>
          <a:xfrm>
            <a:off x="9392222" y="1077076"/>
            <a:ext cx="2214832" cy="2863175"/>
          </a:xfrm>
          <a:prstGeom prst="rect">
            <a:avLst/>
          </a:prstGeom>
        </p:spPr>
      </p:pic>
      <p:pic>
        <p:nvPicPr>
          <p:cNvPr id="11" name="Image 10" descr="Portrait de Ferdinand Monoyer">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6179220" y="3754599"/>
            <a:ext cx="2095500" cy="2216150"/>
          </a:xfrm>
          <a:prstGeom prst="rect">
            <a:avLst/>
          </a:prstGeom>
          <a:noFill/>
          <a:ln>
            <a:noFill/>
          </a:ln>
        </p:spPr>
      </p:pic>
      <p:pic>
        <p:nvPicPr>
          <p:cNvPr id="12" name="Image 11"/>
          <p:cNvPicPr/>
          <p:nvPr/>
        </p:nvPicPr>
        <p:blipFill>
          <a:blip r:embed="rId8" cstate="print">
            <a:extLst>
              <a:ext uri="{28A0092B-C50C-407E-A947-70E740481C1C}">
                <a14:useLocalDpi xmlns:a14="http://schemas.microsoft.com/office/drawing/2010/main" val="0"/>
              </a:ext>
            </a:extLst>
          </a:blip>
          <a:stretch>
            <a:fillRect/>
          </a:stretch>
        </p:blipFill>
        <p:spPr>
          <a:xfrm>
            <a:off x="8486652" y="2338698"/>
            <a:ext cx="2331962" cy="2917204"/>
          </a:xfrm>
          <a:prstGeom prst="rect">
            <a:avLst/>
          </a:prstGeom>
        </p:spPr>
      </p:pic>
      <p:pic>
        <p:nvPicPr>
          <p:cNvPr id="13" name="Image 12"/>
          <p:cNvPicPr/>
          <p:nvPr/>
        </p:nvPicPr>
        <p:blipFill>
          <a:blip r:embed="rId9" cstate="print">
            <a:extLst>
              <a:ext uri="{28A0092B-C50C-407E-A947-70E740481C1C}">
                <a14:useLocalDpi xmlns:a14="http://schemas.microsoft.com/office/drawing/2010/main" val="0"/>
              </a:ext>
            </a:extLst>
          </a:blip>
          <a:stretch>
            <a:fillRect/>
          </a:stretch>
        </p:blipFill>
        <p:spPr>
          <a:xfrm>
            <a:off x="9919514" y="4111942"/>
            <a:ext cx="2346960" cy="3314065"/>
          </a:xfrm>
          <a:prstGeom prst="rect">
            <a:avLst/>
          </a:prstGeom>
        </p:spPr>
      </p:pic>
      <p:pic>
        <p:nvPicPr>
          <p:cNvPr id="14" name="Image 13"/>
          <p:cNvPicPr/>
          <p:nvPr/>
        </p:nvPicPr>
        <p:blipFill>
          <a:blip r:embed="rId10" cstate="print">
            <a:extLst>
              <a:ext uri="{28A0092B-C50C-407E-A947-70E740481C1C}">
                <a14:useLocalDpi xmlns:a14="http://schemas.microsoft.com/office/drawing/2010/main" val="0"/>
              </a:ext>
            </a:extLst>
          </a:blip>
          <a:stretch>
            <a:fillRect/>
          </a:stretch>
        </p:blipFill>
        <p:spPr>
          <a:xfrm>
            <a:off x="8185882" y="4455956"/>
            <a:ext cx="1645329" cy="2433469"/>
          </a:xfrm>
          <a:prstGeom prst="rect">
            <a:avLst/>
          </a:prstGeom>
        </p:spPr>
      </p:pic>
      <p:sp>
        <p:nvSpPr>
          <p:cNvPr id="4" name="ZoneTexte 3"/>
          <p:cNvSpPr txBox="1"/>
          <p:nvPr/>
        </p:nvSpPr>
        <p:spPr>
          <a:xfrm>
            <a:off x="562985" y="2091879"/>
            <a:ext cx="5185229" cy="461665"/>
          </a:xfrm>
          <a:prstGeom prst="rect">
            <a:avLst/>
          </a:prstGeom>
          <a:noFill/>
        </p:spPr>
        <p:txBody>
          <a:bodyPr wrap="square" rtlCol="0">
            <a:spAutoFit/>
          </a:bodyPr>
          <a:lstStyle/>
          <a:p>
            <a:pPr marL="285750" lvl="0" indent="-285750">
              <a:buFont typeface="Arial" panose="020B0604020202020204" pitchFamily="34" charset="0"/>
              <a:buChar char="•"/>
            </a:pPr>
            <a:r>
              <a:rPr lang="fr-FR" sz="2400" dirty="0"/>
              <a:t>André-Marie AMPÈRE (1775-1836</a:t>
            </a:r>
            <a:r>
              <a:rPr lang="fr-FR" sz="2400" dirty="0" smtClean="0"/>
              <a:t>)</a:t>
            </a:r>
            <a:endParaRPr lang="fr-FR" sz="2400" dirty="0"/>
          </a:p>
        </p:txBody>
      </p:sp>
      <p:sp>
        <p:nvSpPr>
          <p:cNvPr id="5" name="Rectangle 4"/>
          <p:cNvSpPr/>
          <p:nvPr/>
        </p:nvSpPr>
        <p:spPr>
          <a:xfrm>
            <a:off x="570654" y="2682645"/>
            <a:ext cx="5347788" cy="461665"/>
          </a:xfrm>
          <a:prstGeom prst="rect">
            <a:avLst/>
          </a:prstGeom>
        </p:spPr>
        <p:txBody>
          <a:bodyPr wrap="square">
            <a:spAutoFit/>
          </a:bodyPr>
          <a:lstStyle/>
          <a:p>
            <a:pPr marL="285750" lvl="0" indent="-285750">
              <a:buFont typeface="Arial" panose="020B0604020202020204" pitchFamily="34" charset="0"/>
              <a:buChar char="•"/>
            </a:pPr>
            <a:r>
              <a:rPr lang="fr-FR" sz="2400" dirty="0"/>
              <a:t>Marc SEGUIN (1786-1875</a:t>
            </a:r>
            <a:r>
              <a:rPr lang="fr-FR" sz="2400" dirty="0" smtClean="0"/>
              <a:t>)</a:t>
            </a:r>
            <a:endParaRPr lang="fr-FR" sz="2400" dirty="0"/>
          </a:p>
        </p:txBody>
      </p:sp>
      <p:sp>
        <p:nvSpPr>
          <p:cNvPr id="7" name="ZoneTexte 6"/>
          <p:cNvSpPr txBox="1"/>
          <p:nvPr/>
        </p:nvSpPr>
        <p:spPr>
          <a:xfrm>
            <a:off x="570654" y="3273411"/>
            <a:ext cx="4753186" cy="461665"/>
          </a:xfrm>
          <a:prstGeom prst="rect">
            <a:avLst/>
          </a:prstGeom>
          <a:noFill/>
        </p:spPr>
        <p:txBody>
          <a:bodyPr wrap="square" rtlCol="0">
            <a:spAutoFit/>
          </a:bodyPr>
          <a:lstStyle/>
          <a:p>
            <a:pPr marL="285750" lvl="0" indent="-285750">
              <a:buFont typeface="Arial" panose="020B0604020202020204" pitchFamily="34" charset="0"/>
              <a:buChar char="•"/>
            </a:pPr>
            <a:r>
              <a:rPr lang="fr-FR" sz="2400" dirty="0"/>
              <a:t>Auguste BRAVAIS (1811-1863</a:t>
            </a:r>
            <a:r>
              <a:rPr lang="fr-FR" sz="2400" dirty="0" smtClean="0"/>
              <a:t>)</a:t>
            </a:r>
            <a:endParaRPr lang="fr-FR" sz="2400" dirty="0"/>
          </a:p>
        </p:txBody>
      </p:sp>
      <p:sp>
        <p:nvSpPr>
          <p:cNvPr id="15" name="Rectangle 14"/>
          <p:cNvSpPr/>
          <p:nvPr/>
        </p:nvSpPr>
        <p:spPr>
          <a:xfrm>
            <a:off x="570654" y="3864177"/>
            <a:ext cx="5185228" cy="461665"/>
          </a:xfrm>
          <a:prstGeom prst="rect">
            <a:avLst/>
          </a:prstGeom>
        </p:spPr>
        <p:txBody>
          <a:bodyPr wrap="square">
            <a:spAutoFit/>
          </a:bodyPr>
          <a:lstStyle/>
          <a:p>
            <a:pPr marL="285750" lvl="0" indent="-285750">
              <a:buFont typeface="Arial" panose="020B0604020202020204" pitchFamily="34" charset="0"/>
              <a:buChar char="•"/>
            </a:pPr>
            <a:r>
              <a:rPr lang="fr-FR" sz="2400" dirty="0"/>
              <a:t>Ferdinand MONOYER (1836-1912</a:t>
            </a:r>
            <a:r>
              <a:rPr lang="fr-FR" sz="2400" dirty="0" smtClean="0"/>
              <a:t>)</a:t>
            </a:r>
            <a:endParaRPr lang="fr-FR" sz="2400" dirty="0"/>
          </a:p>
        </p:txBody>
      </p:sp>
      <p:sp>
        <p:nvSpPr>
          <p:cNvPr id="16" name="ZoneTexte 15"/>
          <p:cNvSpPr txBox="1"/>
          <p:nvPr/>
        </p:nvSpPr>
        <p:spPr>
          <a:xfrm>
            <a:off x="570654" y="4454943"/>
            <a:ext cx="5446006" cy="461665"/>
          </a:xfrm>
          <a:prstGeom prst="rect">
            <a:avLst/>
          </a:prstGeom>
          <a:noFill/>
        </p:spPr>
        <p:txBody>
          <a:bodyPr wrap="square" rtlCol="0">
            <a:spAutoFit/>
          </a:bodyPr>
          <a:lstStyle/>
          <a:p>
            <a:pPr marL="285750" lvl="0" indent="-285750">
              <a:buFont typeface="Arial" panose="020B0604020202020204" pitchFamily="34" charset="0"/>
              <a:buChar char="•"/>
            </a:pPr>
            <a:r>
              <a:rPr lang="fr-FR" sz="2400" dirty="0"/>
              <a:t>Émile Hilaire AMAGAT (1841-1915</a:t>
            </a:r>
            <a:r>
              <a:rPr lang="fr-FR" sz="2400" dirty="0" smtClean="0"/>
              <a:t>)</a:t>
            </a:r>
            <a:endParaRPr lang="fr-FR" sz="2400" dirty="0"/>
          </a:p>
        </p:txBody>
      </p:sp>
      <p:sp>
        <p:nvSpPr>
          <p:cNvPr id="17" name="ZoneTexte 16"/>
          <p:cNvSpPr txBox="1"/>
          <p:nvPr/>
        </p:nvSpPr>
        <p:spPr>
          <a:xfrm>
            <a:off x="570654" y="5045709"/>
            <a:ext cx="5218250" cy="461665"/>
          </a:xfrm>
          <a:prstGeom prst="rect">
            <a:avLst/>
          </a:prstGeom>
          <a:noFill/>
        </p:spPr>
        <p:txBody>
          <a:bodyPr wrap="square" rtlCol="0">
            <a:spAutoFit/>
          </a:bodyPr>
          <a:lstStyle/>
          <a:p>
            <a:pPr marL="285750" lvl="0" indent="-285750">
              <a:buFont typeface="Arial" panose="020B0604020202020204" pitchFamily="34" charset="0"/>
              <a:buChar char="•"/>
            </a:pPr>
            <a:r>
              <a:rPr lang="fr-FR" sz="2400" dirty="0"/>
              <a:t>Jules VIOLLE (1841-1923</a:t>
            </a:r>
            <a:r>
              <a:rPr lang="fr-FR" sz="2400" dirty="0" smtClean="0"/>
              <a:t>)</a:t>
            </a:r>
            <a:endParaRPr lang="fr-FR" sz="2400" dirty="0"/>
          </a:p>
        </p:txBody>
      </p:sp>
      <p:sp>
        <p:nvSpPr>
          <p:cNvPr id="18" name="Rectangle 17"/>
          <p:cNvSpPr/>
          <p:nvPr/>
        </p:nvSpPr>
        <p:spPr>
          <a:xfrm>
            <a:off x="570654" y="5636473"/>
            <a:ext cx="4924614" cy="461665"/>
          </a:xfrm>
          <a:prstGeom prst="rect">
            <a:avLst/>
          </a:prstGeom>
        </p:spPr>
        <p:txBody>
          <a:bodyPr wrap="square">
            <a:spAutoFit/>
          </a:bodyPr>
          <a:lstStyle/>
          <a:p>
            <a:pPr marL="285750" indent="-285750">
              <a:buFont typeface="Arial" panose="020B0604020202020204" pitchFamily="34" charset="0"/>
              <a:buChar char="•"/>
            </a:pPr>
            <a:r>
              <a:rPr lang="fr-FR" sz="2400" dirty="0"/>
              <a:t>Georges Louis GOUY (1854-1926)</a:t>
            </a:r>
          </a:p>
        </p:txBody>
      </p:sp>
    </p:spTree>
    <p:extLst>
      <p:ext uri="{BB962C8B-B14F-4D97-AF65-F5344CB8AC3E}">
        <p14:creationId xmlns:p14="http://schemas.microsoft.com/office/powerpoint/2010/main" val="428718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7" grpId="0"/>
      <p:bldP spid="15"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solidFill>
                  <a:srgbClr val="0070C0"/>
                </a:solidFill>
              </a:rPr>
              <a:t>Les pionniers et les unités</a:t>
            </a:r>
            <a:endParaRPr lang="fr-FR" sz="3600" dirty="0">
              <a:solidFill>
                <a:srgbClr val="0070C0"/>
              </a:solidFill>
            </a:endParaRPr>
          </a:p>
        </p:txBody>
      </p:sp>
      <p:sp>
        <p:nvSpPr>
          <p:cNvPr id="3" name="Espace réservé du contenu 2"/>
          <p:cNvSpPr>
            <a:spLocks noGrp="1"/>
          </p:cNvSpPr>
          <p:nvPr>
            <p:ph idx="1"/>
          </p:nvPr>
        </p:nvSpPr>
        <p:spPr/>
        <p:txBody>
          <a:bodyPr>
            <a:normAutofit/>
          </a:bodyPr>
          <a:lstStyle/>
          <a:p>
            <a:pPr lvl="0"/>
            <a:r>
              <a:rPr lang="fr-FR" sz="2400" dirty="0" smtClean="0"/>
              <a:t>Jérôme </a:t>
            </a:r>
            <a:r>
              <a:rPr lang="fr-FR" sz="2400" dirty="0"/>
              <a:t>LALANDE (1732-1807)</a:t>
            </a:r>
          </a:p>
          <a:p>
            <a:pPr lvl="0"/>
            <a:r>
              <a:rPr lang="fr-FR" sz="2400" b="1" dirty="0"/>
              <a:t>André-Marie AMPÈRE </a:t>
            </a:r>
            <a:r>
              <a:rPr lang="fr-FR" sz="2400" dirty="0"/>
              <a:t>(1775-1836)</a:t>
            </a:r>
          </a:p>
          <a:p>
            <a:pPr lvl="0"/>
            <a:r>
              <a:rPr lang="fr-FR" sz="2400" dirty="0"/>
              <a:t>Marc SEGUIN (1786-1875)</a:t>
            </a:r>
          </a:p>
          <a:p>
            <a:pPr lvl="0"/>
            <a:r>
              <a:rPr lang="fr-FR" sz="2400" dirty="0" smtClean="0"/>
              <a:t>Auguste </a:t>
            </a:r>
            <a:r>
              <a:rPr lang="fr-FR" sz="2400" dirty="0"/>
              <a:t>BRAVAIS (1811-1863)</a:t>
            </a:r>
          </a:p>
          <a:p>
            <a:pPr lvl="0"/>
            <a:r>
              <a:rPr lang="fr-FR" sz="2400" b="1" dirty="0"/>
              <a:t>Ferdinand MONOYER </a:t>
            </a:r>
            <a:r>
              <a:rPr lang="fr-FR" sz="2400" dirty="0"/>
              <a:t>(1836-1912)</a:t>
            </a:r>
          </a:p>
          <a:p>
            <a:pPr lvl="0"/>
            <a:r>
              <a:rPr lang="fr-FR" sz="2400" b="1" dirty="0"/>
              <a:t>Émile Hilaire AMAGAT </a:t>
            </a:r>
            <a:r>
              <a:rPr lang="fr-FR" sz="2400" dirty="0"/>
              <a:t>(1841-1915)</a:t>
            </a:r>
          </a:p>
          <a:p>
            <a:pPr lvl="0"/>
            <a:r>
              <a:rPr lang="fr-FR" sz="2400" b="1" dirty="0"/>
              <a:t>Jules VIOLLE </a:t>
            </a:r>
            <a:r>
              <a:rPr lang="fr-FR" sz="2400" dirty="0"/>
              <a:t>(1841-1923)</a:t>
            </a:r>
          </a:p>
          <a:p>
            <a:pPr lvl="0"/>
            <a:r>
              <a:rPr lang="fr-FR" sz="2400" dirty="0"/>
              <a:t>Georges Louis GOUY (1854-1926)</a:t>
            </a:r>
          </a:p>
          <a:p>
            <a:endParaRPr lang="fr-FR" dirty="0"/>
          </a:p>
        </p:txBody>
      </p:sp>
      <p:pic>
        <p:nvPicPr>
          <p:cNvPr id="6" name="image3.jpg" descr="https://www.sabix.org/bulletin/b37/37-5.jpg"/>
          <p:cNvPicPr/>
          <p:nvPr/>
        </p:nvPicPr>
        <p:blipFill>
          <a:blip r:embed="rId2"/>
          <a:srcRect/>
          <a:stretch>
            <a:fillRect/>
          </a:stretch>
        </p:blipFill>
        <p:spPr>
          <a:xfrm>
            <a:off x="9338969" y="3769042"/>
            <a:ext cx="1974215" cy="2869565"/>
          </a:xfrm>
          <a:prstGeom prst="rect">
            <a:avLst/>
          </a:prstGeom>
          <a:ln w="28575">
            <a:solidFill>
              <a:srgbClr val="FF0000"/>
            </a:solidFill>
          </a:ln>
        </p:spPr>
      </p:pic>
      <p:pic>
        <p:nvPicPr>
          <p:cNvPr id="7" name="Image 6"/>
          <p:cNvPicPr/>
          <p:nvPr/>
        </p:nvPicPr>
        <p:blipFill>
          <a:blip r:embed="rId3" cstate="print">
            <a:extLst>
              <a:ext uri="{28A0092B-C50C-407E-A947-70E740481C1C}">
                <a14:useLocalDpi xmlns:a14="http://schemas.microsoft.com/office/drawing/2010/main" val="0"/>
              </a:ext>
            </a:extLst>
          </a:blip>
          <a:stretch>
            <a:fillRect/>
          </a:stretch>
        </p:blipFill>
        <p:spPr>
          <a:xfrm>
            <a:off x="6132073" y="152669"/>
            <a:ext cx="2346960" cy="3314065"/>
          </a:xfrm>
          <a:prstGeom prst="rect">
            <a:avLst/>
          </a:prstGeom>
          <a:ln w="28575">
            <a:solidFill>
              <a:srgbClr val="FF0000"/>
            </a:solidFill>
          </a:ln>
        </p:spPr>
      </p:pic>
      <p:pic>
        <p:nvPicPr>
          <p:cNvPr id="8" name="Image 7" descr="Portrait de Ferdinand Monoyer">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6327824" y="4095750"/>
            <a:ext cx="2095500" cy="2216150"/>
          </a:xfrm>
          <a:prstGeom prst="rect">
            <a:avLst/>
          </a:prstGeom>
          <a:noFill/>
          <a:ln>
            <a:noFill/>
          </a:ln>
        </p:spPr>
      </p:pic>
      <p:pic>
        <p:nvPicPr>
          <p:cNvPr id="9" name="Image 8"/>
          <p:cNvPicPr/>
          <p:nvPr/>
        </p:nvPicPr>
        <p:blipFill>
          <a:blip r:embed="rId6" cstate="print">
            <a:extLst>
              <a:ext uri="{28A0092B-C50C-407E-A947-70E740481C1C}">
                <a14:useLocalDpi xmlns:a14="http://schemas.microsoft.com/office/drawing/2010/main" val="0"/>
              </a:ext>
            </a:extLst>
          </a:blip>
          <a:stretch>
            <a:fillRect/>
          </a:stretch>
        </p:blipFill>
        <p:spPr>
          <a:xfrm>
            <a:off x="9818749" y="271307"/>
            <a:ext cx="2331962" cy="2917204"/>
          </a:xfrm>
          <a:prstGeom prst="rect">
            <a:avLst/>
          </a:prstGeom>
        </p:spPr>
      </p:pic>
      <p:pic>
        <p:nvPicPr>
          <p:cNvPr id="5" name="Imag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90631" y="1563297"/>
            <a:ext cx="2942492" cy="2942492"/>
          </a:xfrm>
          <a:prstGeom prst="rect">
            <a:avLst/>
          </a:prstGeom>
        </p:spPr>
      </p:pic>
    </p:spTree>
    <p:extLst>
      <p:ext uri="{BB962C8B-B14F-4D97-AF65-F5344CB8AC3E}">
        <p14:creationId xmlns:p14="http://schemas.microsoft.com/office/powerpoint/2010/main" val="3889836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1109960" cy="1325563"/>
          </a:xfrm>
        </p:spPr>
        <p:txBody>
          <a:bodyPr>
            <a:normAutofit/>
          </a:bodyPr>
          <a:lstStyle/>
          <a:p>
            <a:r>
              <a:rPr lang="fr-FR" sz="3600" b="1" dirty="0" smtClean="0">
                <a:solidFill>
                  <a:srgbClr val="0070C0"/>
                </a:solidFill>
              </a:rPr>
              <a:t>2. La </a:t>
            </a:r>
            <a:r>
              <a:rPr lang="fr-FR" sz="3600" b="1" dirty="0">
                <a:solidFill>
                  <a:srgbClr val="0070C0"/>
                </a:solidFill>
              </a:rPr>
              <a:t>physique des laboratoires et des centres de recherche</a:t>
            </a:r>
            <a:endParaRPr lang="fr-FR" sz="3600" dirty="0">
              <a:solidFill>
                <a:srgbClr val="0070C0"/>
              </a:solidFill>
            </a:endParaRPr>
          </a:p>
        </p:txBody>
      </p:sp>
      <p:sp>
        <p:nvSpPr>
          <p:cNvPr id="3" name="Espace réservé du contenu 2"/>
          <p:cNvSpPr>
            <a:spLocks noGrp="1"/>
          </p:cNvSpPr>
          <p:nvPr>
            <p:ph idx="1"/>
          </p:nvPr>
        </p:nvSpPr>
        <p:spPr/>
        <p:txBody>
          <a:bodyPr>
            <a:normAutofit fontScale="85000" lnSpcReduction="20000"/>
          </a:bodyPr>
          <a:lstStyle/>
          <a:p>
            <a:r>
              <a:rPr lang="fr-FR" u="sng" dirty="0"/>
              <a:t>2.1.l'Observatoire</a:t>
            </a:r>
            <a:endParaRPr lang="fr-FR" dirty="0"/>
          </a:p>
          <a:p>
            <a:pPr lvl="0"/>
            <a:r>
              <a:rPr lang="fr-FR" b="1" dirty="0" err="1"/>
              <a:t>Calixtina</a:t>
            </a:r>
            <a:r>
              <a:rPr lang="fr-FR" b="1" dirty="0"/>
              <a:t> BAC </a:t>
            </a:r>
            <a:r>
              <a:rPr lang="fr-FR" dirty="0"/>
              <a:t>(1881-1962)</a:t>
            </a:r>
          </a:p>
          <a:p>
            <a:pPr lvl="0"/>
            <a:r>
              <a:rPr lang="fr-FR" dirty="0"/>
              <a:t>Jean DUFAY(1896-1967)</a:t>
            </a:r>
          </a:p>
          <a:p>
            <a:pPr lvl="0"/>
            <a:r>
              <a:rPr lang="fr-FR" b="1" dirty="0"/>
              <a:t>Marie BLOCH </a:t>
            </a:r>
            <a:r>
              <a:rPr lang="fr-FR" dirty="0"/>
              <a:t>(1902-1979)</a:t>
            </a:r>
          </a:p>
          <a:p>
            <a:pPr lvl="0"/>
            <a:r>
              <a:rPr lang="fr-FR" dirty="0"/>
              <a:t>Les petites mains de l'Observatoire de </a:t>
            </a:r>
            <a:r>
              <a:rPr lang="fr-FR" dirty="0" smtClean="0"/>
              <a:t>Lyon</a:t>
            </a:r>
          </a:p>
          <a:p>
            <a:pPr lvl="0"/>
            <a:endParaRPr lang="fr-FR" dirty="0"/>
          </a:p>
          <a:p>
            <a:r>
              <a:rPr lang="fr-FR" u="sng" dirty="0"/>
              <a:t>2.2 La physique nucléaire </a:t>
            </a:r>
            <a:endParaRPr lang="fr-FR" dirty="0"/>
          </a:p>
          <a:p>
            <a:pPr lvl="0"/>
            <a:r>
              <a:rPr lang="fr-FR" b="1" dirty="0"/>
              <a:t>Jean THIBAUD </a:t>
            </a:r>
            <a:r>
              <a:rPr lang="fr-FR" dirty="0"/>
              <a:t>(1901-1960)</a:t>
            </a:r>
          </a:p>
          <a:p>
            <a:pPr lvl="0"/>
            <a:r>
              <a:rPr lang="es-ES" dirty="0" err="1"/>
              <a:t>Armand</a:t>
            </a:r>
            <a:r>
              <a:rPr lang="es-ES" dirty="0"/>
              <a:t> SARAZIN (1924-2015)</a:t>
            </a:r>
            <a:endParaRPr lang="fr-FR" dirty="0"/>
          </a:p>
          <a:p>
            <a:pPr lvl="0"/>
            <a:r>
              <a:rPr lang="fr-FR" b="1" dirty="0"/>
              <a:t>Magda ERICSON </a:t>
            </a:r>
            <a:r>
              <a:rPr lang="fr-FR" dirty="0"/>
              <a:t>(1929-)</a:t>
            </a:r>
          </a:p>
          <a:p>
            <a:pPr lvl="0"/>
            <a:r>
              <a:rPr lang="fr-FR" dirty="0"/>
              <a:t>Edgar ELBAZ (1937-2018)</a:t>
            </a:r>
          </a:p>
          <a:p>
            <a:endParaRPr lang="fr-FR" dirty="0"/>
          </a:p>
        </p:txBody>
      </p:sp>
      <p:pic>
        <p:nvPicPr>
          <p:cNvPr id="4" name="image3.png"/>
          <p:cNvPicPr/>
          <p:nvPr/>
        </p:nvPicPr>
        <p:blipFill>
          <a:blip r:embed="rId2"/>
          <a:srcRect/>
          <a:stretch>
            <a:fillRect/>
          </a:stretch>
        </p:blipFill>
        <p:spPr>
          <a:xfrm>
            <a:off x="6807029" y="1403986"/>
            <a:ext cx="2171700" cy="2809875"/>
          </a:xfrm>
          <a:prstGeom prst="rect">
            <a:avLst/>
          </a:prstGeom>
          <a:ln/>
        </p:spPr>
      </p:pic>
      <p:pic>
        <p:nvPicPr>
          <p:cNvPr id="6" name="Image 5"/>
          <p:cNvPicPr/>
          <p:nvPr/>
        </p:nvPicPr>
        <p:blipFill rotWithShape="1">
          <a:blip r:embed="rId3" cstate="print">
            <a:extLst>
              <a:ext uri="{28A0092B-C50C-407E-A947-70E740481C1C}">
                <a14:useLocalDpi xmlns:a14="http://schemas.microsoft.com/office/drawing/2010/main" val="0"/>
              </a:ext>
            </a:extLst>
          </a:blip>
          <a:srcRect/>
          <a:stretch/>
        </p:blipFill>
        <p:spPr bwMode="auto">
          <a:xfrm>
            <a:off x="6835787" y="3821907"/>
            <a:ext cx="2265680" cy="2967990"/>
          </a:xfrm>
          <a:prstGeom prst="ellipse">
            <a:avLst/>
          </a:prstGeom>
          <a:noFill/>
          <a:ln>
            <a:solidFill>
              <a:schemeClr val="bg1">
                <a:lumMod val="50000"/>
              </a:schemeClr>
            </a:solidFill>
          </a:ln>
          <a:extLst>
            <a:ext uri="{53640926-AAD7-44D8-BBD7-CCE9431645EC}">
              <a14:shadowObscured xmlns:a14="http://schemas.microsoft.com/office/drawing/2010/main"/>
            </a:ext>
          </a:extLst>
        </p:spPr>
      </p:pic>
      <p:pic>
        <p:nvPicPr>
          <p:cNvPr id="7" name="Image 6"/>
          <p:cNvPicPr/>
          <p:nvPr/>
        </p:nvPicPr>
        <p:blipFill>
          <a:blip r:embed="rId4" cstate="print">
            <a:extLst>
              <a:ext uri="{28A0092B-C50C-407E-A947-70E740481C1C}">
                <a14:useLocalDpi xmlns:a14="http://schemas.microsoft.com/office/drawing/2010/main" val="0"/>
              </a:ext>
            </a:extLst>
          </a:blip>
          <a:stretch>
            <a:fillRect/>
          </a:stretch>
        </p:blipFill>
        <p:spPr>
          <a:xfrm>
            <a:off x="9554259" y="1388057"/>
            <a:ext cx="1922278" cy="2825804"/>
          </a:xfrm>
          <a:prstGeom prst="rect">
            <a:avLst/>
          </a:prstGeom>
        </p:spPr>
      </p:pic>
      <p:pic>
        <p:nvPicPr>
          <p:cNvPr id="9" name="Image 8"/>
          <p:cNvPicPr/>
          <p:nvPr/>
        </p:nvPicPr>
        <p:blipFill>
          <a:blip r:embed="rId5">
            <a:extLst>
              <a:ext uri="{28A0092B-C50C-407E-A947-70E740481C1C}">
                <a14:useLocalDpi xmlns:a14="http://schemas.microsoft.com/office/drawing/2010/main" val="0"/>
              </a:ext>
            </a:extLst>
          </a:blip>
          <a:srcRect/>
          <a:stretch>
            <a:fillRect/>
          </a:stretch>
        </p:blipFill>
        <p:spPr bwMode="auto">
          <a:xfrm>
            <a:off x="9382240" y="4266407"/>
            <a:ext cx="2266315" cy="2523490"/>
          </a:xfrm>
          <a:prstGeom prst="rect">
            <a:avLst/>
          </a:prstGeom>
          <a:noFill/>
          <a:ln>
            <a:noFill/>
          </a:ln>
        </p:spPr>
      </p:pic>
    </p:spTree>
    <p:extLst>
      <p:ext uri="{BB962C8B-B14F-4D97-AF65-F5344CB8AC3E}">
        <p14:creationId xmlns:p14="http://schemas.microsoft.com/office/powerpoint/2010/main" val="212493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1109960" cy="1325563"/>
          </a:xfrm>
        </p:spPr>
        <p:txBody>
          <a:bodyPr>
            <a:normAutofit/>
          </a:bodyPr>
          <a:lstStyle/>
          <a:p>
            <a:r>
              <a:rPr lang="fr-FR" sz="3600" b="1" dirty="0" smtClean="0">
                <a:solidFill>
                  <a:srgbClr val="0070C0"/>
                </a:solidFill>
              </a:rPr>
              <a:t>2. La </a:t>
            </a:r>
            <a:r>
              <a:rPr lang="fr-FR" sz="3600" b="1" dirty="0">
                <a:solidFill>
                  <a:srgbClr val="0070C0"/>
                </a:solidFill>
              </a:rPr>
              <a:t>physique des laboratoires et des centres de recherche</a:t>
            </a:r>
            <a:endParaRPr lang="fr-FR" sz="3600" dirty="0">
              <a:solidFill>
                <a:srgbClr val="0070C0"/>
              </a:solidFill>
            </a:endParaRPr>
          </a:p>
        </p:txBody>
      </p:sp>
      <p:sp>
        <p:nvSpPr>
          <p:cNvPr id="3" name="Espace réservé du contenu 2"/>
          <p:cNvSpPr>
            <a:spLocks noGrp="1"/>
          </p:cNvSpPr>
          <p:nvPr>
            <p:ph idx="1"/>
          </p:nvPr>
        </p:nvSpPr>
        <p:spPr/>
        <p:txBody>
          <a:bodyPr>
            <a:normAutofit fontScale="85000" lnSpcReduction="20000"/>
          </a:bodyPr>
          <a:lstStyle/>
          <a:p>
            <a:pPr marL="0" indent="0">
              <a:buNone/>
            </a:pPr>
            <a:r>
              <a:rPr lang="fr-FR" u="sng" dirty="0"/>
              <a:t>2.3. Atomes, molécules, optique et </a:t>
            </a:r>
            <a:r>
              <a:rPr lang="fr-FR" u="sng" dirty="0" smtClean="0"/>
              <a:t>matériaux</a:t>
            </a:r>
          </a:p>
          <a:p>
            <a:pPr marL="0" indent="0">
              <a:buNone/>
            </a:pPr>
            <a:endParaRPr lang="fr-FR" u="sng" dirty="0" smtClean="0"/>
          </a:p>
          <a:p>
            <a:pPr lvl="0"/>
            <a:r>
              <a:rPr lang="fr-FR" b="1" dirty="0" smtClean="0"/>
              <a:t>Georges </a:t>
            </a:r>
            <a:r>
              <a:rPr lang="fr-FR" b="1" dirty="0"/>
              <a:t>DÉJARDIN </a:t>
            </a:r>
            <a:r>
              <a:rPr lang="fr-FR" dirty="0"/>
              <a:t>(1893-1977)</a:t>
            </a:r>
          </a:p>
          <a:p>
            <a:pPr lvl="0"/>
            <a:r>
              <a:rPr lang="fr-FR" b="1" dirty="0"/>
              <a:t>Henri LONGCHAMBON </a:t>
            </a:r>
            <a:r>
              <a:rPr lang="fr-FR" dirty="0"/>
              <a:t>(1896-1969)</a:t>
            </a:r>
          </a:p>
          <a:p>
            <a:pPr lvl="0"/>
            <a:r>
              <a:rPr lang="fr-FR" dirty="0"/>
              <a:t>Joseph JANIN (1913-2006)</a:t>
            </a:r>
          </a:p>
          <a:p>
            <a:pPr lvl="0"/>
            <a:r>
              <a:rPr lang="fr-FR" dirty="0"/>
              <a:t>Françoise GAUME-MAHN (1920-2005)</a:t>
            </a:r>
          </a:p>
          <a:p>
            <a:pPr lvl="0"/>
            <a:r>
              <a:rPr lang="fr-FR" dirty="0"/>
              <a:t>Maurice DUFAY (1923-1994)</a:t>
            </a:r>
          </a:p>
          <a:p>
            <a:pPr lvl="0"/>
            <a:r>
              <a:rPr lang="fr-FR" dirty="0"/>
              <a:t>Robert UZAN (1925-2015)</a:t>
            </a:r>
          </a:p>
          <a:p>
            <a:pPr lvl="0"/>
            <a:r>
              <a:rPr lang="fr-FR" dirty="0"/>
              <a:t>Josette DUPUY (1932-2023)</a:t>
            </a:r>
          </a:p>
          <a:p>
            <a:pPr lvl="0"/>
            <a:r>
              <a:rPr lang="fr-FR" dirty="0"/>
              <a:t>Claude DUPUY (1935-2018)</a:t>
            </a:r>
          </a:p>
          <a:p>
            <a:pPr lvl="0"/>
            <a:r>
              <a:rPr lang="fr-FR" dirty="0"/>
              <a:t>Gérard FONTAINE (1938-2018)</a:t>
            </a:r>
          </a:p>
        </p:txBody>
      </p:sp>
      <p:pic>
        <p:nvPicPr>
          <p:cNvPr id="4" name="Image 3"/>
          <p:cNvPicPr/>
          <p:nvPr/>
        </p:nvPicPr>
        <p:blipFill>
          <a:blip r:embed="rId2" cstate="print">
            <a:extLst>
              <a:ext uri="{28A0092B-C50C-407E-A947-70E740481C1C}">
                <a14:useLocalDpi xmlns:a14="http://schemas.microsoft.com/office/drawing/2010/main" val="0"/>
              </a:ext>
            </a:extLst>
          </a:blip>
          <a:stretch>
            <a:fillRect/>
          </a:stretch>
        </p:blipFill>
        <p:spPr>
          <a:xfrm>
            <a:off x="6650600" y="2233490"/>
            <a:ext cx="2110740" cy="3016250"/>
          </a:xfrm>
          <a:prstGeom prst="rect">
            <a:avLst/>
          </a:prstGeom>
        </p:spPr>
      </p:pic>
      <p:pic>
        <p:nvPicPr>
          <p:cNvPr id="5" name="Image 4" descr="Photo de M. Henri LONGCHAMBON, ancien sénateur "/>
          <p:cNvPicPr/>
          <p:nvPr/>
        </p:nvPicPr>
        <p:blipFill>
          <a:blip r:embed="rId3">
            <a:extLst>
              <a:ext uri="{28A0092B-C50C-407E-A947-70E740481C1C}">
                <a14:useLocalDpi xmlns:a14="http://schemas.microsoft.com/office/drawing/2010/main" val="0"/>
              </a:ext>
            </a:extLst>
          </a:blip>
          <a:srcRect/>
          <a:stretch>
            <a:fillRect/>
          </a:stretch>
        </p:blipFill>
        <p:spPr bwMode="auto">
          <a:xfrm>
            <a:off x="9544880" y="2233490"/>
            <a:ext cx="2070100" cy="3015615"/>
          </a:xfrm>
          <a:prstGeom prst="rect">
            <a:avLst/>
          </a:prstGeom>
          <a:noFill/>
          <a:ln>
            <a:noFill/>
          </a:ln>
        </p:spPr>
      </p:pic>
    </p:spTree>
    <p:extLst>
      <p:ext uri="{BB962C8B-B14F-4D97-AF65-F5344CB8AC3E}">
        <p14:creationId xmlns:p14="http://schemas.microsoft.com/office/powerpoint/2010/main" val="220470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1109960" cy="1325563"/>
          </a:xfrm>
        </p:spPr>
        <p:txBody>
          <a:bodyPr>
            <a:normAutofit/>
          </a:bodyPr>
          <a:lstStyle/>
          <a:p>
            <a:r>
              <a:rPr lang="fr-FR" sz="3600" b="1" dirty="0" smtClean="0">
                <a:solidFill>
                  <a:srgbClr val="0070C0"/>
                </a:solidFill>
              </a:rPr>
              <a:t>2. La </a:t>
            </a:r>
            <a:r>
              <a:rPr lang="fr-FR" sz="3600" b="1" dirty="0">
                <a:solidFill>
                  <a:srgbClr val="0070C0"/>
                </a:solidFill>
              </a:rPr>
              <a:t>physique des laboratoires et des centres de recherche</a:t>
            </a:r>
            <a:endParaRPr lang="fr-FR" sz="3600" dirty="0">
              <a:solidFill>
                <a:srgbClr val="0070C0"/>
              </a:solidFill>
            </a:endParaRPr>
          </a:p>
        </p:txBody>
      </p:sp>
      <p:sp>
        <p:nvSpPr>
          <p:cNvPr id="3" name="Espace réservé du contenu 2"/>
          <p:cNvSpPr>
            <a:spLocks noGrp="1"/>
          </p:cNvSpPr>
          <p:nvPr>
            <p:ph idx="1"/>
          </p:nvPr>
        </p:nvSpPr>
        <p:spPr/>
        <p:txBody>
          <a:bodyPr>
            <a:normAutofit/>
          </a:bodyPr>
          <a:lstStyle/>
          <a:p>
            <a:pPr marL="0" indent="0">
              <a:buNone/>
            </a:pPr>
            <a:r>
              <a:rPr lang="fr-FR" u="sng" dirty="0"/>
              <a:t>2.4. Physique </a:t>
            </a:r>
            <a:r>
              <a:rPr lang="fr-FR" u="sng" dirty="0" smtClean="0"/>
              <a:t>appliquée</a:t>
            </a:r>
          </a:p>
          <a:p>
            <a:pPr marL="0" indent="0">
              <a:buNone/>
            </a:pPr>
            <a:endParaRPr lang="fr-FR" dirty="0"/>
          </a:p>
          <a:p>
            <a:pPr lvl="0"/>
            <a:r>
              <a:rPr lang="fr-FR" sz="2400" dirty="0"/>
              <a:t>Louis LUMIÈRE (1864-1948)</a:t>
            </a:r>
          </a:p>
          <a:p>
            <a:pPr lvl="0"/>
            <a:r>
              <a:rPr lang="fr-FR" sz="2400" dirty="0"/>
              <a:t>Pierre CHEVENARD (1888-1960)</a:t>
            </a:r>
          </a:p>
          <a:p>
            <a:pPr lvl="0"/>
            <a:r>
              <a:rPr lang="fr-FR" sz="2400" b="1" dirty="0"/>
              <a:t>Geneviève COMTE-BELLOT </a:t>
            </a:r>
            <a:r>
              <a:rPr lang="fr-FR" sz="2400" dirty="0"/>
              <a:t>(1929- )</a:t>
            </a:r>
          </a:p>
          <a:p>
            <a:pPr lvl="0"/>
            <a:r>
              <a:rPr lang="fr-FR" sz="2400" dirty="0"/>
              <a:t>Jean MATHIEU (1924-2019)</a:t>
            </a:r>
          </a:p>
          <a:p>
            <a:pPr lvl="0"/>
            <a:r>
              <a:rPr lang="fr-FR" sz="2400" b="1" dirty="0"/>
              <a:t>Jean-Marie MACKOWSKI </a:t>
            </a:r>
            <a:r>
              <a:rPr lang="fr-FR" sz="2400" dirty="0"/>
              <a:t>(1943-2011)</a:t>
            </a:r>
          </a:p>
        </p:txBody>
      </p:sp>
      <p:pic>
        <p:nvPicPr>
          <p:cNvPr id="4" name="Image 3"/>
          <p:cNvPicPr/>
          <p:nvPr/>
        </p:nvPicPr>
        <p:blipFill>
          <a:blip r:embed="rId2">
            <a:extLst>
              <a:ext uri="{28A0092B-C50C-407E-A947-70E740481C1C}">
                <a14:useLocalDpi xmlns:a14="http://schemas.microsoft.com/office/drawing/2010/main" val="0"/>
              </a:ext>
            </a:extLst>
          </a:blip>
          <a:stretch>
            <a:fillRect/>
          </a:stretch>
        </p:blipFill>
        <p:spPr>
          <a:xfrm>
            <a:off x="6025515" y="1690688"/>
            <a:ext cx="2421890" cy="2760980"/>
          </a:xfrm>
          <a:prstGeom prst="rect">
            <a:avLst/>
          </a:prstGeom>
        </p:spPr>
      </p:pic>
      <p:pic>
        <p:nvPicPr>
          <p:cNvPr id="5" name="Image 4" descr="Sans%20titr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5362" y="2678430"/>
            <a:ext cx="2906395" cy="2903220"/>
          </a:xfrm>
          <a:prstGeom prst="rect">
            <a:avLst/>
          </a:prstGeom>
          <a:noFill/>
          <a:ln>
            <a:noFill/>
          </a:ln>
        </p:spPr>
      </p:pic>
    </p:spTree>
    <p:extLst>
      <p:ext uri="{BB962C8B-B14F-4D97-AF65-F5344CB8AC3E}">
        <p14:creationId xmlns:p14="http://schemas.microsoft.com/office/powerpoint/2010/main" val="259468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1109960" cy="1325563"/>
          </a:xfrm>
        </p:spPr>
        <p:txBody>
          <a:bodyPr>
            <a:normAutofit/>
          </a:bodyPr>
          <a:lstStyle/>
          <a:p>
            <a:r>
              <a:rPr lang="fr-FR" sz="3600" b="1" dirty="0">
                <a:solidFill>
                  <a:srgbClr val="0070C0"/>
                </a:solidFill>
              </a:rPr>
              <a:t>3</a:t>
            </a:r>
            <a:r>
              <a:rPr lang="fr-FR" sz="3600" b="1" dirty="0" smtClean="0">
                <a:solidFill>
                  <a:srgbClr val="0070C0"/>
                </a:solidFill>
              </a:rPr>
              <a:t>. Transmettre la Physique</a:t>
            </a:r>
            <a:endParaRPr lang="fr-FR" sz="3600" dirty="0">
              <a:solidFill>
                <a:srgbClr val="0070C0"/>
              </a:solidFill>
            </a:endParaRPr>
          </a:p>
        </p:txBody>
      </p:sp>
      <p:sp>
        <p:nvSpPr>
          <p:cNvPr id="3" name="Espace réservé du contenu 2"/>
          <p:cNvSpPr>
            <a:spLocks noGrp="1"/>
          </p:cNvSpPr>
          <p:nvPr>
            <p:ph idx="1"/>
          </p:nvPr>
        </p:nvSpPr>
        <p:spPr/>
        <p:txBody>
          <a:bodyPr>
            <a:normAutofit/>
          </a:bodyPr>
          <a:lstStyle/>
          <a:p>
            <a:pPr lvl="0"/>
            <a:r>
              <a:rPr lang="fr-FR" sz="2400" b="1" dirty="0" smtClean="0"/>
              <a:t>Henri </a:t>
            </a:r>
            <a:r>
              <a:rPr lang="fr-FR" sz="2400" b="1" dirty="0"/>
              <a:t>TABAREAU </a:t>
            </a:r>
            <a:r>
              <a:rPr lang="fr-FR" sz="2400" dirty="0"/>
              <a:t>(1790-1866)</a:t>
            </a:r>
          </a:p>
          <a:p>
            <a:pPr lvl="0"/>
            <a:r>
              <a:rPr lang="fr-FR" sz="2400" dirty="0"/>
              <a:t>Maurice JACOB (</a:t>
            </a:r>
            <a:r>
              <a:rPr lang="fr-FR" sz="2400" dirty="0" smtClean="0"/>
              <a:t>1909-2003)</a:t>
            </a:r>
            <a:endParaRPr lang="fr-FR" sz="2400" dirty="0"/>
          </a:p>
          <a:p>
            <a:pPr lvl="0"/>
            <a:r>
              <a:rPr lang="fr-FR" sz="2400" dirty="0"/>
              <a:t>Charles RULHA (1930-2014)</a:t>
            </a:r>
          </a:p>
        </p:txBody>
      </p:sp>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5320" y="743585"/>
            <a:ext cx="3926840" cy="5233179"/>
          </a:xfrm>
          <a:prstGeom prst="rect">
            <a:avLst/>
          </a:prstGeom>
          <a:noFill/>
          <a:ln>
            <a:noFill/>
          </a:ln>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343660" y="3360174"/>
            <a:ext cx="4091940" cy="3068955"/>
          </a:xfrm>
          <a:prstGeom prst="rect">
            <a:avLst/>
          </a:prstGeom>
        </p:spPr>
      </p:pic>
    </p:spTree>
    <p:extLst>
      <p:ext uri="{BB962C8B-B14F-4D97-AF65-F5344CB8AC3E}">
        <p14:creationId xmlns:p14="http://schemas.microsoft.com/office/powerpoint/2010/main" val="4192659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1109960" cy="1325563"/>
          </a:xfrm>
        </p:spPr>
        <p:txBody>
          <a:bodyPr>
            <a:normAutofit/>
          </a:bodyPr>
          <a:lstStyle/>
          <a:p>
            <a:r>
              <a:rPr lang="fr-FR" sz="3600" b="1" dirty="0">
                <a:solidFill>
                  <a:srgbClr val="0070C0"/>
                </a:solidFill>
              </a:rPr>
              <a:t>4. Les structures de recherche et enseignement</a:t>
            </a:r>
            <a:endParaRPr lang="fr-FR" sz="3600" dirty="0">
              <a:solidFill>
                <a:srgbClr val="0070C0"/>
              </a:solidFill>
            </a:endParaRPr>
          </a:p>
        </p:txBody>
      </p:sp>
      <p:sp>
        <p:nvSpPr>
          <p:cNvPr id="3" name="Espace réservé du contenu 2"/>
          <p:cNvSpPr>
            <a:spLocks noGrp="1"/>
          </p:cNvSpPr>
          <p:nvPr>
            <p:ph idx="1"/>
          </p:nvPr>
        </p:nvSpPr>
        <p:spPr>
          <a:xfrm>
            <a:off x="751114" y="1764665"/>
            <a:ext cx="10515600" cy="4351338"/>
          </a:xfrm>
        </p:spPr>
        <p:txBody>
          <a:bodyPr>
            <a:normAutofit/>
          </a:bodyPr>
          <a:lstStyle/>
          <a:p>
            <a:pPr lvl="0"/>
            <a:r>
              <a:rPr lang="fr-FR" sz="2400" dirty="0"/>
              <a:t>De la Faculté de Sciences (</a:t>
            </a:r>
            <a:r>
              <a:rPr lang="fr-FR" sz="2400" dirty="0" smtClean="0"/>
              <a:t>1808-1970</a:t>
            </a:r>
            <a:r>
              <a:rPr lang="fr-FR" sz="2400" dirty="0"/>
              <a:t>) </a:t>
            </a:r>
            <a:r>
              <a:rPr lang="fr-FR" sz="2400" dirty="0" smtClean="0"/>
              <a:t>à </a:t>
            </a:r>
            <a:r>
              <a:rPr lang="fr-FR" sz="2400" dirty="0"/>
              <a:t>l’</a:t>
            </a:r>
            <a:r>
              <a:rPr lang="fr-FR" sz="2400" dirty="0" err="1"/>
              <a:t>Univ</a:t>
            </a:r>
            <a:r>
              <a:rPr lang="fr-FR" sz="2400" dirty="0"/>
              <a:t> Claude Bernard Lyon 1 (1970-)</a:t>
            </a:r>
          </a:p>
          <a:p>
            <a:pPr lvl="0"/>
            <a:r>
              <a:rPr lang="fr-FR" sz="2400" dirty="0"/>
              <a:t>L’École de Mines de St. Étienne (1816- ) </a:t>
            </a:r>
          </a:p>
          <a:p>
            <a:pPr lvl="0"/>
            <a:r>
              <a:rPr lang="fr-FR" sz="2400" dirty="0"/>
              <a:t>L’École Centrale de Lyon (1857-)</a:t>
            </a:r>
          </a:p>
          <a:p>
            <a:pPr lvl="0"/>
            <a:r>
              <a:rPr lang="fr-FR" sz="2400" dirty="0"/>
              <a:t>L’Observatoire de Lyon (1879-)</a:t>
            </a:r>
          </a:p>
          <a:p>
            <a:pPr lvl="0"/>
            <a:r>
              <a:rPr lang="fr-FR" sz="2400" dirty="0"/>
              <a:t>De la Faculté Catholique de Sciences à l’Université Catholique (1877-)</a:t>
            </a:r>
          </a:p>
          <a:p>
            <a:pPr lvl="0"/>
            <a:r>
              <a:rPr lang="fr-FR" sz="2400" dirty="0"/>
              <a:t>L’INSA (1957 - )</a:t>
            </a:r>
          </a:p>
          <a:p>
            <a:pPr lvl="0"/>
            <a:r>
              <a:rPr lang="fr-FR" sz="2400" dirty="0"/>
              <a:t>De l’Université de St Étienne à l’Université Jean Monet (1969- )</a:t>
            </a:r>
          </a:p>
          <a:p>
            <a:pPr lvl="0"/>
            <a:r>
              <a:rPr lang="fr-FR" sz="2400" dirty="0"/>
              <a:t>L’École Normale Supérieur de Lyon (1987-)</a:t>
            </a:r>
          </a:p>
        </p:txBody>
      </p:sp>
    </p:spTree>
    <p:extLst>
      <p:ext uri="{BB962C8B-B14F-4D97-AF65-F5344CB8AC3E}">
        <p14:creationId xmlns:p14="http://schemas.microsoft.com/office/powerpoint/2010/main" val="749210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16929</TotalTime>
  <Words>688</Words>
  <Application>Microsoft Office PowerPoint</Application>
  <PresentationFormat>Grand écran</PresentationFormat>
  <Paragraphs>98</Paragraphs>
  <Slides>11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vt:i4>
      </vt:variant>
    </vt:vector>
  </HeadingPairs>
  <TitlesOfParts>
    <vt:vector size="16" baseType="lpstr">
      <vt:lpstr>Arial</vt:lpstr>
      <vt:lpstr>Calibri</vt:lpstr>
      <vt:lpstr>Calibri Light</vt:lpstr>
      <vt:lpstr>Times New Roman</vt:lpstr>
      <vt:lpstr>Thème Office</vt:lpstr>
      <vt:lpstr>Présentation PowerPoint</vt:lpstr>
      <vt:lpstr>La SFP et la physique lyonnaise</vt:lpstr>
      <vt:lpstr>1. Les pionniers</vt:lpstr>
      <vt:lpstr>Les pionniers et les unités</vt:lpstr>
      <vt:lpstr>2. La physique des laboratoires et des centres de recherche</vt:lpstr>
      <vt:lpstr>2. La physique des laboratoires et des centres de recherche</vt:lpstr>
      <vt:lpstr>2. La physique des laboratoires et des centres de recherche</vt:lpstr>
      <vt:lpstr>3. Transmettre la Physique</vt:lpstr>
      <vt:lpstr>4. Les structures de recherche et enseignement</vt:lpstr>
      <vt:lpstr>5. La dynamique des structures de recherche</vt:lpstr>
      <vt:lpstr>Présentation PowerPoint</vt:lpstr>
    </vt:vector>
  </TitlesOfParts>
  <Company>UCBL/CNRS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SAN MIGUEL FUSTER ALFONSO</dc:creator>
  <cp:lastModifiedBy>SAN MIGUEL FUSTER ALFONSO</cp:lastModifiedBy>
  <cp:revision>64</cp:revision>
  <cp:lastPrinted>2022-09-25T08:54:01Z</cp:lastPrinted>
  <dcterms:created xsi:type="dcterms:W3CDTF">2022-09-25T07:09:34Z</dcterms:created>
  <dcterms:modified xsi:type="dcterms:W3CDTF">2023-07-02T15:38:45Z</dcterms:modified>
</cp:coreProperties>
</file>