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5"/>
  </p:notesMasterIdLst>
  <p:sldIdLst>
    <p:sldId id="256" r:id="rId2"/>
    <p:sldId id="401" r:id="rId3"/>
    <p:sldId id="402" r:id="rId4"/>
    <p:sldId id="403" r:id="rId5"/>
    <p:sldId id="404" r:id="rId6"/>
    <p:sldId id="405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415" r:id="rId16"/>
    <p:sldId id="414" r:id="rId17"/>
    <p:sldId id="416" r:id="rId18"/>
    <p:sldId id="417" r:id="rId19"/>
    <p:sldId id="419" r:id="rId20"/>
    <p:sldId id="418" r:id="rId21"/>
    <p:sldId id="420" r:id="rId22"/>
    <p:sldId id="421" r:id="rId23"/>
    <p:sldId id="422" r:id="rId24"/>
  </p:sldIdLst>
  <p:sldSz cx="12192000" cy="6858000"/>
  <p:notesSz cx="6858000" cy="9144000"/>
  <p:embeddedFontLst>
    <p:embeddedFont>
      <p:font typeface="Bahnschrift" panose="020B0502040204020203" pitchFamily="34" charset="0"/>
      <p:regular r:id="rId26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9900"/>
    <a:srgbClr val="008000"/>
    <a:srgbClr val="FF6600"/>
    <a:srgbClr val="FF00FF"/>
    <a:srgbClr val="9933FF"/>
    <a:srgbClr val="23CB01"/>
    <a:srgbClr val="CCFF33"/>
    <a:srgbClr val="99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7FB70-96FB-4418-B8EE-4D08CCEDC485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9874B-D7CE-4B0C-87AF-D25AFBF061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33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6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432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661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512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355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823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993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333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391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950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15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067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549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124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496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875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24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09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17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12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518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105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9874B-D7CE-4B0C-87AF-D25AFBF0612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259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94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72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4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118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47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63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05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3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031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20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91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FB3A5-57BB-4264-BC95-AE10A8309DD7}" type="datetimeFigureOut">
              <a:rPr lang="fr-FR" smtClean="0"/>
              <a:t>01/07/2023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0C67B-DCEC-4F16-A148-8EDC6E612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90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85DDC48-284F-4676-B3C5-F6E125FE3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71" y="2225083"/>
            <a:ext cx="3657600" cy="192024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74522" y="993977"/>
            <a:ext cx="54768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2800" b="1" dirty="0"/>
              <a:t>Daniel Hennequin, Philippe </a:t>
            </a:r>
            <a:r>
              <a:rPr lang="fr-FR" altLang="fr-FR" sz="2800" b="1" dirty="0" err="1"/>
              <a:t>Verkerk</a:t>
            </a:r>
            <a:endParaRPr lang="fr-FR" altLang="fr-FR" sz="2800" b="1" dirty="0"/>
          </a:p>
        </p:txBody>
      </p:sp>
      <p:pic>
        <p:nvPicPr>
          <p:cNvPr id="9" name="Picture 7" descr="02 cn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05" y="3941357"/>
            <a:ext cx="750042" cy="7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45" y="2766515"/>
            <a:ext cx="2073567" cy="1703425"/>
          </a:xfrm>
          <a:prstGeom prst="rect">
            <a:avLst/>
          </a:prstGeom>
          <a:effectLst/>
        </p:spPr>
      </p:pic>
      <p:sp>
        <p:nvSpPr>
          <p:cNvPr id="6" name="ZoneTexte 5"/>
          <p:cNvSpPr txBox="1"/>
          <p:nvPr/>
        </p:nvSpPr>
        <p:spPr>
          <a:xfrm>
            <a:off x="710070" y="286091"/>
            <a:ext cx="10605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>
                <a:solidFill>
                  <a:srgbClr val="3399FF"/>
                </a:solidFill>
              </a:rPr>
              <a:t>1823 - 2023: bicentenaire de la lentille de Fresnel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6" y="1285923"/>
            <a:ext cx="1748590" cy="51997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D40AAB-D121-44CC-89E0-659D366AB3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10" y="3824637"/>
            <a:ext cx="2299987" cy="9737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CA1698-D407-43A3-8E3D-F8320EEC46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76" y="1574122"/>
            <a:ext cx="5901208" cy="450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-60160" y="-5509889"/>
            <a:ext cx="11910415" cy="25256871"/>
            <a:chOff x="-60160" y="1789816"/>
            <a:chExt cx="11910415" cy="25256871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413921" y="2016837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Naissance d’Augustin Jean Fresnel à Broglie, en Normandie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13921" y="2416947"/>
              <a:ext cx="74363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Jacques Fresnel, le père d’Augustin, est architecte, et s’occupe de la rénovation du château de Broglie, propriété du 2e duc de Broglie. Un siècle et 5 générations plus tard, le 7e duc de Broglie, Louis de Broglie, étendra aux atomes la théorie qu’Augustin Fresnel a développé pour la lumière, ouvrant ainsi la porte à la mécanique quantique.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30945" y="1789816"/>
              <a:ext cx="1227820" cy="2525687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503367" y="1986060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1788</a:t>
              </a:r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2730945" y="2248057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3739024" y="2248057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2507990" y="260951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1789</a:t>
              </a:r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2503367" y="2871516"/>
              <a:ext cx="475977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3743647" y="2871516"/>
              <a:ext cx="215118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2496599" y="572681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1794</a:t>
              </a:r>
            </a:p>
          </p:txBody>
        </p:sp>
        <p:cxnSp>
          <p:nvCxnSpPr>
            <p:cNvPr id="46" name="Connecteur droit 45"/>
            <p:cNvCxnSpPr/>
            <p:nvPr/>
          </p:nvCxnSpPr>
          <p:spPr>
            <a:xfrm>
              <a:off x="2724177" y="5988811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3732256" y="598881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311351" y="2682707"/>
              <a:ext cx="213647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Révolution française</a:t>
              </a: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4241819" y="578836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La famille Fresnel se réfugie à Mathieu, près de Caen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41819" y="6188479"/>
              <a:ext cx="743633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Très proche de la famille de Broglie, dont le château est brulé à la révolution, la famille Fresnel se réfugie d’abord à Cherbourg, puis dans le village de Mathieu, berceau de la famille Fresnel, situé entre Caen et la mer.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2496599" y="884410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1799</a:t>
              </a:r>
            </a:p>
          </p:txBody>
        </p:sp>
        <p:cxnSp>
          <p:nvCxnSpPr>
            <p:cNvPr id="52" name="Connecteur droit 51"/>
            <p:cNvCxnSpPr/>
            <p:nvPr/>
          </p:nvCxnSpPr>
          <p:spPr>
            <a:xfrm>
              <a:off x="2503367" y="9106106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3732256" y="9106106"/>
              <a:ext cx="22650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ZoneTexte 73"/>
            <p:cNvSpPr txBox="1"/>
            <p:nvPr/>
          </p:nvSpPr>
          <p:spPr>
            <a:xfrm>
              <a:off x="2496599" y="1196140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1804</a:t>
              </a:r>
            </a:p>
          </p:txBody>
        </p:sp>
        <p:cxnSp>
          <p:nvCxnSpPr>
            <p:cNvPr id="75" name="Connecteur droit 74"/>
            <p:cNvCxnSpPr/>
            <p:nvPr/>
          </p:nvCxnSpPr>
          <p:spPr>
            <a:xfrm>
              <a:off x="2503367" y="1222340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3732256" y="1222340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>
              <a:off x="2496599" y="13208322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1806</a:t>
              </a:r>
            </a:p>
          </p:txBody>
        </p:sp>
        <p:cxnSp>
          <p:nvCxnSpPr>
            <p:cNvPr id="83" name="Connecteur droit 82"/>
            <p:cNvCxnSpPr/>
            <p:nvPr/>
          </p:nvCxnSpPr>
          <p:spPr>
            <a:xfrm>
              <a:off x="2724177" y="13470319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3732256" y="13470319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ZoneTexte 93"/>
            <p:cNvSpPr txBox="1"/>
            <p:nvPr/>
          </p:nvSpPr>
          <p:spPr>
            <a:xfrm>
              <a:off x="2496599" y="1507869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1809</a:t>
              </a:r>
            </a:p>
          </p:txBody>
        </p:sp>
        <p:cxnSp>
          <p:nvCxnSpPr>
            <p:cNvPr id="95" name="Connecteur droit 94"/>
            <p:cNvCxnSpPr/>
            <p:nvPr/>
          </p:nvCxnSpPr>
          <p:spPr>
            <a:xfrm>
              <a:off x="2724177" y="15340696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3732256" y="15340696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4" name="ZoneTexte 113"/>
            <p:cNvSpPr txBox="1"/>
            <p:nvPr/>
          </p:nvSpPr>
          <p:spPr>
            <a:xfrm>
              <a:off x="2496599" y="1819599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1814</a:t>
              </a:r>
            </a:p>
          </p:txBody>
        </p:sp>
        <p:cxnSp>
          <p:nvCxnSpPr>
            <p:cNvPr id="115" name="Connecteur droit 114"/>
            <p:cNvCxnSpPr/>
            <p:nvPr/>
          </p:nvCxnSpPr>
          <p:spPr>
            <a:xfrm>
              <a:off x="2503367" y="1845799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>
              <a:off x="3732256" y="1845799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ZoneTexte 117"/>
            <p:cNvSpPr txBox="1"/>
            <p:nvPr/>
          </p:nvSpPr>
          <p:spPr>
            <a:xfrm>
              <a:off x="2496599" y="18819453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1815</a:t>
              </a: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724177" y="19081450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>
              <a:off x="3732256" y="19081450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ZoneTexte 133"/>
            <p:cNvSpPr txBox="1"/>
            <p:nvPr/>
          </p:nvSpPr>
          <p:spPr>
            <a:xfrm>
              <a:off x="2496599" y="2131328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1819</a:t>
              </a:r>
            </a:p>
          </p:txBody>
        </p:sp>
        <p:cxnSp>
          <p:nvCxnSpPr>
            <p:cNvPr id="135" name="Connecteur droit 134"/>
            <p:cNvCxnSpPr/>
            <p:nvPr/>
          </p:nvCxnSpPr>
          <p:spPr>
            <a:xfrm>
              <a:off x="2724177" y="21575286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>
              <a:off x="3732256" y="21575286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ZoneTexte 149"/>
            <p:cNvSpPr txBox="1"/>
            <p:nvPr/>
          </p:nvSpPr>
          <p:spPr>
            <a:xfrm>
              <a:off x="2496599" y="23807125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1823</a:t>
              </a:r>
            </a:p>
          </p:txBody>
        </p:sp>
        <p:cxnSp>
          <p:nvCxnSpPr>
            <p:cNvPr id="151" name="Connecteur droit 150"/>
            <p:cNvCxnSpPr/>
            <p:nvPr/>
          </p:nvCxnSpPr>
          <p:spPr>
            <a:xfrm>
              <a:off x="2724177" y="24069122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Connecteur droit 151"/>
            <p:cNvCxnSpPr/>
            <p:nvPr/>
          </p:nvCxnSpPr>
          <p:spPr>
            <a:xfrm>
              <a:off x="3732256" y="24069122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ZoneTexte 153"/>
            <p:cNvSpPr txBox="1"/>
            <p:nvPr/>
          </p:nvSpPr>
          <p:spPr>
            <a:xfrm>
              <a:off x="2496599" y="2443058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1824</a:t>
              </a:r>
            </a:p>
          </p:txBody>
        </p:sp>
        <p:cxnSp>
          <p:nvCxnSpPr>
            <p:cNvPr id="155" name="Connecteur droit 154"/>
            <p:cNvCxnSpPr/>
            <p:nvPr/>
          </p:nvCxnSpPr>
          <p:spPr>
            <a:xfrm>
              <a:off x="2503367" y="2469258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>
            <a:xfrm>
              <a:off x="3732256" y="24692581"/>
              <a:ext cx="22650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6" name="ZoneTexte 165"/>
            <p:cNvSpPr txBox="1"/>
            <p:nvPr/>
          </p:nvSpPr>
          <p:spPr>
            <a:xfrm>
              <a:off x="2496599" y="26300961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1827</a:t>
              </a:r>
            </a:p>
          </p:txBody>
        </p:sp>
        <p:cxnSp>
          <p:nvCxnSpPr>
            <p:cNvPr id="167" name="Connecteur droit 166"/>
            <p:cNvCxnSpPr/>
            <p:nvPr/>
          </p:nvCxnSpPr>
          <p:spPr>
            <a:xfrm>
              <a:off x="2724177" y="26562958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>
            <a:xfrm>
              <a:off x="3732256" y="26562958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9" name="Text Box 4"/>
            <p:cNvSpPr txBox="1">
              <a:spLocks noChangeArrowheads="1"/>
            </p:cNvSpPr>
            <p:nvPr/>
          </p:nvSpPr>
          <p:spPr bwMode="auto">
            <a:xfrm>
              <a:off x="1" y="8905664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Coup d’état de Bonaparte</a:t>
              </a:r>
            </a:p>
          </p:txBody>
        </p:sp>
        <p:sp>
          <p:nvSpPr>
            <p:cNvPr id="170" name="Text Box 4"/>
            <p:cNvSpPr txBox="1">
              <a:spLocks noChangeArrowheads="1"/>
            </p:cNvSpPr>
            <p:nvPr/>
          </p:nvSpPr>
          <p:spPr bwMode="auto">
            <a:xfrm>
              <a:off x="-60160" y="12040339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Napoléon empereur</a:t>
              </a:r>
            </a:p>
          </p:txBody>
        </p:sp>
        <p:sp>
          <p:nvSpPr>
            <p:cNvPr id="173" name="Text Box 4"/>
            <p:cNvSpPr txBox="1">
              <a:spLocks noChangeArrowheads="1"/>
            </p:cNvSpPr>
            <p:nvPr/>
          </p:nvSpPr>
          <p:spPr bwMode="auto">
            <a:xfrm>
              <a:off x="4413921" y="12032972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À 16 ans, Augustin Fresnel entre à l’École Polytechnique</a:t>
              </a:r>
            </a:p>
          </p:txBody>
        </p:sp>
        <p:sp>
          <p:nvSpPr>
            <p:cNvPr id="175" name="Text Box 4"/>
            <p:cNvSpPr txBox="1">
              <a:spLocks noChangeArrowheads="1"/>
            </p:cNvSpPr>
            <p:nvPr/>
          </p:nvSpPr>
          <p:spPr bwMode="auto">
            <a:xfrm>
              <a:off x="4402529" y="13281193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intègre l’école des Ponts et Chaussées</a:t>
              </a:r>
            </a:p>
          </p:txBody>
        </p:sp>
        <p:sp>
          <p:nvSpPr>
            <p:cNvPr id="176" name="Text Box 4"/>
            <p:cNvSpPr txBox="1">
              <a:spLocks noChangeArrowheads="1"/>
            </p:cNvSpPr>
            <p:nvPr/>
          </p:nvSpPr>
          <p:spPr bwMode="auto">
            <a:xfrm>
              <a:off x="4413921" y="15140254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est ingénieur des Ponts et Chaussées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4413921" y="15540364"/>
              <a:ext cx="743633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Durant 6 ans, il construit des villes et des routes en Vendée, dans la Drôme, et en Ille-et-Vilaine.</a:t>
              </a:r>
            </a:p>
          </p:txBody>
        </p:sp>
        <p:sp>
          <p:nvSpPr>
            <p:cNvPr id="178" name="Text Box 4"/>
            <p:cNvSpPr txBox="1">
              <a:spLocks noChangeArrowheads="1"/>
            </p:cNvSpPr>
            <p:nvPr/>
          </p:nvSpPr>
          <p:spPr bwMode="auto">
            <a:xfrm>
              <a:off x="-16014" y="18280187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Louis XVIII</a:t>
              </a:r>
            </a:p>
          </p:txBody>
        </p:sp>
        <p:sp>
          <p:nvSpPr>
            <p:cNvPr id="179" name="Text Box 4"/>
            <p:cNvSpPr txBox="1">
              <a:spLocks noChangeArrowheads="1"/>
            </p:cNvSpPr>
            <p:nvPr/>
          </p:nvSpPr>
          <p:spPr bwMode="auto">
            <a:xfrm>
              <a:off x="-16014" y="18912173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Les Cent Jours</a:t>
              </a:r>
            </a:p>
          </p:txBody>
        </p:sp>
        <p:sp>
          <p:nvSpPr>
            <p:cNvPr id="180" name="Text Box 4"/>
            <p:cNvSpPr txBox="1">
              <a:spLocks noChangeArrowheads="1"/>
            </p:cNvSpPr>
            <p:nvPr/>
          </p:nvSpPr>
          <p:spPr bwMode="auto">
            <a:xfrm>
              <a:off x="4402529" y="18912173"/>
              <a:ext cx="702993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est destitué de son titre d’ingénieur. </a:t>
              </a:r>
              <a:br>
                <a:rPr lang="fr-FR" altLang="fr-FR" sz="2000" dirty="0">
                  <a:sym typeface="Wingdings" panose="05000000000000000000" pitchFamily="2" charset="2"/>
                </a:rPr>
              </a:br>
              <a:r>
                <a:rPr lang="fr-FR" altLang="fr-FR" sz="2000" dirty="0">
                  <a:sym typeface="Wingdings" panose="05000000000000000000" pitchFamily="2" charset="2"/>
                </a:rPr>
                <a:t>C’est le début de ses recherches en optique.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402529" y="19594386"/>
              <a:ext cx="743633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Fresnel juge que le débarquement de Napoléon à Cannes après son exil à l’île d’Elbe est « une atteinte à la civilisation », et il s’engage dans une armée pour le combattre. Après le retour victorieux de Napoléon à Paris, Fresnel est destitué de son titre d’ingénieur et, après un bref séjour à Paris, retourne se réfugier à Mathieu. Pendant les 100 jours, il réalise des expériences sur la lumière qui seront à l’origine de ses théories. Il continuera ses travaux jusqu’à sa mort.</a:t>
              </a:r>
            </a:p>
          </p:txBody>
        </p:sp>
        <p:sp>
          <p:nvSpPr>
            <p:cNvPr id="182" name="Text Box 4"/>
            <p:cNvSpPr txBox="1">
              <a:spLocks noChangeArrowheads="1"/>
            </p:cNvSpPr>
            <p:nvPr/>
          </p:nvSpPr>
          <p:spPr bwMode="auto">
            <a:xfrm>
              <a:off x="4402529" y="2139749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Augustin Fresnel entre à la commission des phares</a:t>
              </a:r>
            </a:p>
          </p:txBody>
        </p:sp>
        <p:sp>
          <p:nvSpPr>
            <p:cNvPr id="183" name="Text Box 4"/>
            <p:cNvSpPr txBox="1">
              <a:spLocks noChangeArrowheads="1"/>
            </p:cNvSpPr>
            <p:nvPr/>
          </p:nvSpPr>
          <p:spPr bwMode="auto">
            <a:xfrm>
              <a:off x="4402529" y="2382796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Installation de la première lentille de Fresnel dans un phare</a:t>
              </a: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402529" y="24159984"/>
              <a:ext cx="74363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Fresnel a l’idée de remplacer dans les phares les miroirs par des lentilles à échelons. La première est installée dans le phare de Cordouan le 23 juillet 1823.</a:t>
              </a:r>
            </a:p>
            <a:p>
              <a:pPr algn="just"/>
              <a:r>
                <a:rPr lang="fr-FR" sz="1400" i="1" dirty="0"/>
                <a:t>Elle sera suivie de centaines d’autres. Après le décès d’Augustin, c’est son frère Léonor qui continuera son œuvre à la commission des phares.</a:t>
              </a:r>
            </a:p>
          </p:txBody>
        </p:sp>
        <p:sp>
          <p:nvSpPr>
            <p:cNvPr id="185" name="Text Box 4"/>
            <p:cNvSpPr txBox="1">
              <a:spLocks noChangeArrowheads="1"/>
            </p:cNvSpPr>
            <p:nvPr/>
          </p:nvSpPr>
          <p:spPr bwMode="auto">
            <a:xfrm>
              <a:off x="-16014" y="24523304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Charles X</a:t>
              </a:r>
            </a:p>
          </p:txBody>
        </p:sp>
        <p:sp>
          <p:nvSpPr>
            <p:cNvPr id="186" name="Text Box 4"/>
            <p:cNvSpPr txBox="1">
              <a:spLocks noChangeArrowheads="1"/>
            </p:cNvSpPr>
            <p:nvPr/>
          </p:nvSpPr>
          <p:spPr bwMode="auto">
            <a:xfrm>
              <a:off x="4402529" y="26360032"/>
              <a:ext cx="62687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Augustin Fresnel décède de la tuberculose à 39 ans.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16014" y="-34479"/>
            <a:ext cx="12208014" cy="154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66" y="270261"/>
            <a:ext cx="3722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>
                <a:solidFill>
                  <a:srgbClr val="3399FF"/>
                </a:solidFill>
              </a:rPr>
              <a:t>Augustin Fresnel</a:t>
            </a:r>
            <a:endParaRPr lang="fr-FR" sz="4000" b="1" dirty="0">
              <a:solidFill>
                <a:srgbClr val="3399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1466" y="1051880"/>
            <a:ext cx="43846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10 mai 1788 – 14 juillet 1827 </a:t>
            </a:r>
          </a:p>
        </p:txBody>
      </p:sp>
    </p:spTree>
    <p:extLst>
      <p:ext uri="{BB962C8B-B14F-4D97-AF65-F5344CB8AC3E}">
        <p14:creationId xmlns:p14="http://schemas.microsoft.com/office/powerpoint/2010/main" val="32170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9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-60160" y="-11755700"/>
            <a:ext cx="11910415" cy="25256871"/>
            <a:chOff x="-60160" y="1789816"/>
            <a:chExt cx="11910415" cy="25256871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413921" y="2016837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Naissance d’Augustin Jean Fresnel à Broglie, en Normandie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13921" y="2416947"/>
              <a:ext cx="74363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Jacques Fresnel, le père d’Augustin, est architecte, et s’occupe de la rénovation du château de Broglie, propriété du 2e duc de Broglie. Un siècle et 5 générations plus tard, le 7e duc de Broglie, Louis de Broglie, étendra aux atomes la théorie qu’Augustin Fresnel a développé pour la lumière, ouvrant ainsi la porte à la mécanique quantique.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30945" y="1789816"/>
              <a:ext cx="1227820" cy="2525687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503367" y="1986060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1788</a:t>
              </a:r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2730945" y="2248057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3739024" y="2248057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2507990" y="260951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1789</a:t>
              </a:r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2503367" y="2871516"/>
              <a:ext cx="475977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3743647" y="2871516"/>
              <a:ext cx="215118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2496599" y="572681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1794</a:t>
              </a:r>
            </a:p>
          </p:txBody>
        </p:sp>
        <p:cxnSp>
          <p:nvCxnSpPr>
            <p:cNvPr id="46" name="Connecteur droit 45"/>
            <p:cNvCxnSpPr/>
            <p:nvPr/>
          </p:nvCxnSpPr>
          <p:spPr>
            <a:xfrm>
              <a:off x="2724177" y="5988811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3732256" y="598881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311351" y="2682707"/>
              <a:ext cx="213647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Révolution française</a:t>
              </a: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4241819" y="578836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La famille Fresnel se réfugie à Mathieu, près de Caen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41819" y="6188479"/>
              <a:ext cx="743633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Très proche de la famille de Broglie, dont le château est brulé à la révolution, la famille Fresnel se réfugie d’abord à Cherbourg, puis dans le village de Mathieu, berceau de la famille Fresnel, situé entre Caen et la mer.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2496599" y="884410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1799</a:t>
              </a:r>
            </a:p>
          </p:txBody>
        </p:sp>
        <p:cxnSp>
          <p:nvCxnSpPr>
            <p:cNvPr id="52" name="Connecteur droit 51"/>
            <p:cNvCxnSpPr/>
            <p:nvPr/>
          </p:nvCxnSpPr>
          <p:spPr>
            <a:xfrm>
              <a:off x="2503367" y="9106106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3732256" y="9106106"/>
              <a:ext cx="22650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ZoneTexte 73"/>
            <p:cNvSpPr txBox="1"/>
            <p:nvPr/>
          </p:nvSpPr>
          <p:spPr>
            <a:xfrm>
              <a:off x="2496599" y="1196140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1804</a:t>
              </a:r>
            </a:p>
          </p:txBody>
        </p:sp>
        <p:cxnSp>
          <p:nvCxnSpPr>
            <p:cNvPr id="75" name="Connecteur droit 74"/>
            <p:cNvCxnSpPr/>
            <p:nvPr/>
          </p:nvCxnSpPr>
          <p:spPr>
            <a:xfrm>
              <a:off x="2503367" y="1222340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3732256" y="1222340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>
              <a:off x="2496599" y="13208322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1806</a:t>
              </a:r>
            </a:p>
          </p:txBody>
        </p:sp>
        <p:cxnSp>
          <p:nvCxnSpPr>
            <p:cNvPr id="83" name="Connecteur droit 82"/>
            <p:cNvCxnSpPr/>
            <p:nvPr/>
          </p:nvCxnSpPr>
          <p:spPr>
            <a:xfrm>
              <a:off x="2724177" y="13470319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3732256" y="13470319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ZoneTexte 93"/>
            <p:cNvSpPr txBox="1"/>
            <p:nvPr/>
          </p:nvSpPr>
          <p:spPr>
            <a:xfrm>
              <a:off x="2496599" y="1507869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1809</a:t>
              </a:r>
            </a:p>
          </p:txBody>
        </p:sp>
        <p:cxnSp>
          <p:nvCxnSpPr>
            <p:cNvPr id="95" name="Connecteur droit 94"/>
            <p:cNvCxnSpPr/>
            <p:nvPr/>
          </p:nvCxnSpPr>
          <p:spPr>
            <a:xfrm>
              <a:off x="2724177" y="15340696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3732256" y="15340696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4" name="ZoneTexte 113"/>
            <p:cNvSpPr txBox="1"/>
            <p:nvPr/>
          </p:nvSpPr>
          <p:spPr>
            <a:xfrm>
              <a:off x="2496599" y="1819599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1814</a:t>
              </a:r>
            </a:p>
          </p:txBody>
        </p:sp>
        <p:cxnSp>
          <p:nvCxnSpPr>
            <p:cNvPr id="115" name="Connecteur droit 114"/>
            <p:cNvCxnSpPr/>
            <p:nvPr/>
          </p:nvCxnSpPr>
          <p:spPr>
            <a:xfrm>
              <a:off x="2503367" y="1845799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>
              <a:off x="3732256" y="1845799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ZoneTexte 117"/>
            <p:cNvSpPr txBox="1"/>
            <p:nvPr/>
          </p:nvSpPr>
          <p:spPr>
            <a:xfrm>
              <a:off x="2496599" y="18819453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1815</a:t>
              </a: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724177" y="19081450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>
              <a:off x="3732256" y="19081450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ZoneTexte 133"/>
            <p:cNvSpPr txBox="1"/>
            <p:nvPr/>
          </p:nvSpPr>
          <p:spPr>
            <a:xfrm>
              <a:off x="2496599" y="2131328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1819</a:t>
              </a:r>
            </a:p>
          </p:txBody>
        </p:sp>
        <p:cxnSp>
          <p:nvCxnSpPr>
            <p:cNvPr id="135" name="Connecteur droit 134"/>
            <p:cNvCxnSpPr/>
            <p:nvPr/>
          </p:nvCxnSpPr>
          <p:spPr>
            <a:xfrm>
              <a:off x="2724177" y="21575286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>
              <a:off x="3732256" y="21575286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ZoneTexte 149"/>
            <p:cNvSpPr txBox="1"/>
            <p:nvPr/>
          </p:nvSpPr>
          <p:spPr>
            <a:xfrm>
              <a:off x="2496599" y="23807125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1823</a:t>
              </a:r>
            </a:p>
          </p:txBody>
        </p:sp>
        <p:cxnSp>
          <p:nvCxnSpPr>
            <p:cNvPr id="151" name="Connecteur droit 150"/>
            <p:cNvCxnSpPr/>
            <p:nvPr/>
          </p:nvCxnSpPr>
          <p:spPr>
            <a:xfrm>
              <a:off x="2724177" y="24069122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Connecteur droit 151"/>
            <p:cNvCxnSpPr/>
            <p:nvPr/>
          </p:nvCxnSpPr>
          <p:spPr>
            <a:xfrm>
              <a:off x="3732256" y="24069122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ZoneTexte 153"/>
            <p:cNvSpPr txBox="1"/>
            <p:nvPr/>
          </p:nvSpPr>
          <p:spPr>
            <a:xfrm>
              <a:off x="2496599" y="2443058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1824</a:t>
              </a:r>
            </a:p>
          </p:txBody>
        </p:sp>
        <p:cxnSp>
          <p:nvCxnSpPr>
            <p:cNvPr id="155" name="Connecteur droit 154"/>
            <p:cNvCxnSpPr/>
            <p:nvPr/>
          </p:nvCxnSpPr>
          <p:spPr>
            <a:xfrm>
              <a:off x="2503367" y="2469258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>
            <a:xfrm>
              <a:off x="3732256" y="24692581"/>
              <a:ext cx="22650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6" name="ZoneTexte 165"/>
            <p:cNvSpPr txBox="1"/>
            <p:nvPr/>
          </p:nvSpPr>
          <p:spPr>
            <a:xfrm>
              <a:off x="2496599" y="26300961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1827</a:t>
              </a:r>
            </a:p>
          </p:txBody>
        </p:sp>
        <p:cxnSp>
          <p:nvCxnSpPr>
            <p:cNvPr id="167" name="Connecteur droit 166"/>
            <p:cNvCxnSpPr/>
            <p:nvPr/>
          </p:nvCxnSpPr>
          <p:spPr>
            <a:xfrm>
              <a:off x="2724177" y="26562958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>
            <a:xfrm>
              <a:off x="3732256" y="26562958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9" name="Text Box 4"/>
            <p:cNvSpPr txBox="1">
              <a:spLocks noChangeArrowheads="1"/>
            </p:cNvSpPr>
            <p:nvPr/>
          </p:nvSpPr>
          <p:spPr bwMode="auto">
            <a:xfrm>
              <a:off x="1" y="8905664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Coup d’état de Bonaparte</a:t>
              </a:r>
            </a:p>
          </p:txBody>
        </p:sp>
        <p:sp>
          <p:nvSpPr>
            <p:cNvPr id="170" name="Text Box 4"/>
            <p:cNvSpPr txBox="1">
              <a:spLocks noChangeArrowheads="1"/>
            </p:cNvSpPr>
            <p:nvPr/>
          </p:nvSpPr>
          <p:spPr bwMode="auto">
            <a:xfrm>
              <a:off x="-60160" y="12040339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Napoléon empereur</a:t>
              </a:r>
            </a:p>
          </p:txBody>
        </p:sp>
        <p:sp>
          <p:nvSpPr>
            <p:cNvPr id="173" name="Text Box 4"/>
            <p:cNvSpPr txBox="1">
              <a:spLocks noChangeArrowheads="1"/>
            </p:cNvSpPr>
            <p:nvPr/>
          </p:nvSpPr>
          <p:spPr bwMode="auto">
            <a:xfrm>
              <a:off x="4413921" y="12032972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À 16 ans, Augustin Fresnel entre à l’École Polytechnique</a:t>
              </a:r>
            </a:p>
          </p:txBody>
        </p:sp>
        <p:sp>
          <p:nvSpPr>
            <p:cNvPr id="175" name="Text Box 4"/>
            <p:cNvSpPr txBox="1">
              <a:spLocks noChangeArrowheads="1"/>
            </p:cNvSpPr>
            <p:nvPr/>
          </p:nvSpPr>
          <p:spPr bwMode="auto">
            <a:xfrm>
              <a:off x="4402529" y="13281193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intègre l’école des Ponts et Chaussées</a:t>
              </a:r>
            </a:p>
          </p:txBody>
        </p:sp>
        <p:sp>
          <p:nvSpPr>
            <p:cNvPr id="176" name="Text Box 4"/>
            <p:cNvSpPr txBox="1">
              <a:spLocks noChangeArrowheads="1"/>
            </p:cNvSpPr>
            <p:nvPr/>
          </p:nvSpPr>
          <p:spPr bwMode="auto">
            <a:xfrm>
              <a:off x="4413921" y="15140254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est ingénieur des Ponts et Chaussées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4413921" y="15540364"/>
              <a:ext cx="743633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Durant 6 ans, il construit des villes et des routes en Vendée, dans la Drôme, et en Ille-et-Vilaine.</a:t>
              </a:r>
            </a:p>
          </p:txBody>
        </p:sp>
        <p:sp>
          <p:nvSpPr>
            <p:cNvPr id="178" name="Text Box 4"/>
            <p:cNvSpPr txBox="1">
              <a:spLocks noChangeArrowheads="1"/>
            </p:cNvSpPr>
            <p:nvPr/>
          </p:nvSpPr>
          <p:spPr bwMode="auto">
            <a:xfrm>
              <a:off x="-16014" y="18280187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Louis XVIII</a:t>
              </a:r>
            </a:p>
          </p:txBody>
        </p:sp>
        <p:sp>
          <p:nvSpPr>
            <p:cNvPr id="179" name="Text Box 4"/>
            <p:cNvSpPr txBox="1">
              <a:spLocks noChangeArrowheads="1"/>
            </p:cNvSpPr>
            <p:nvPr/>
          </p:nvSpPr>
          <p:spPr bwMode="auto">
            <a:xfrm>
              <a:off x="-16014" y="18912173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Les Cent Jours</a:t>
              </a:r>
            </a:p>
          </p:txBody>
        </p:sp>
        <p:sp>
          <p:nvSpPr>
            <p:cNvPr id="180" name="Text Box 4"/>
            <p:cNvSpPr txBox="1">
              <a:spLocks noChangeArrowheads="1"/>
            </p:cNvSpPr>
            <p:nvPr/>
          </p:nvSpPr>
          <p:spPr bwMode="auto">
            <a:xfrm>
              <a:off x="4402529" y="18912173"/>
              <a:ext cx="702993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est destitué de son titre d’ingénieur. </a:t>
              </a:r>
              <a:br>
                <a:rPr lang="fr-FR" altLang="fr-FR" sz="2000" dirty="0">
                  <a:sym typeface="Wingdings" panose="05000000000000000000" pitchFamily="2" charset="2"/>
                </a:rPr>
              </a:br>
              <a:r>
                <a:rPr lang="fr-FR" altLang="fr-FR" sz="2000" dirty="0">
                  <a:sym typeface="Wingdings" panose="05000000000000000000" pitchFamily="2" charset="2"/>
                </a:rPr>
                <a:t>C’est le début de ses recherches en optique.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402529" y="19594386"/>
              <a:ext cx="743633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Fresnel juge que le débarquement de Napoléon à Cannes après son exil à l’île d’Elbe est « une atteinte à la civilisation », et il s’engage dans une armée pour le combattre. Après le retour victorieux de Napoléon à Paris, Fresnel est destitué de son titre d’ingénieur et, après un bref séjour à Paris, retourne se réfugier à Mathieu. Pendant les 100 jours, il réalise des expériences sur la lumière qui seront à l’origine de ses théories. Il continuera ses travaux jusqu’à sa mort.</a:t>
              </a:r>
            </a:p>
          </p:txBody>
        </p:sp>
        <p:sp>
          <p:nvSpPr>
            <p:cNvPr id="182" name="Text Box 4"/>
            <p:cNvSpPr txBox="1">
              <a:spLocks noChangeArrowheads="1"/>
            </p:cNvSpPr>
            <p:nvPr/>
          </p:nvSpPr>
          <p:spPr bwMode="auto">
            <a:xfrm>
              <a:off x="4402529" y="2139749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Augustin Fresnel entre à la commission des phares</a:t>
              </a:r>
            </a:p>
          </p:txBody>
        </p:sp>
        <p:sp>
          <p:nvSpPr>
            <p:cNvPr id="183" name="Text Box 4"/>
            <p:cNvSpPr txBox="1">
              <a:spLocks noChangeArrowheads="1"/>
            </p:cNvSpPr>
            <p:nvPr/>
          </p:nvSpPr>
          <p:spPr bwMode="auto">
            <a:xfrm>
              <a:off x="4402529" y="2382796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Installation de la première lentille de Fresnel dans un phare</a:t>
              </a: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402529" y="24159984"/>
              <a:ext cx="74363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Fresnel a l’idée de remplacer dans les phares les miroirs par des lentilles à échelons. La première est installée dans le phare de Cordouan le 23 juillet 1823.</a:t>
              </a:r>
            </a:p>
            <a:p>
              <a:pPr algn="just"/>
              <a:r>
                <a:rPr lang="fr-FR" sz="1400" i="1" dirty="0"/>
                <a:t>Elle sera suivie de centaines d’autres. Après le décès d’Augustin, c’est son frère Léonor qui continuera son œuvre à la commission des phares.</a:t>
              </a:r>
            </a:p>
          </p:txBody>
        </p:sp>
        <p:sp>
          <p:nvSpPr>
            <p:cNvPr id="185" name="Text Box 4"/>
            <p:cNvSpPr txBox="1">
              <a:spLocks noChangeArrowheads="1"/>
            </p:cNvSpPr>
            <p:nvPr/>
          </p:nvSpPr>
          <p:spPr bwMode="auto">
            <a:xfrm>
              <a:off x="-16014" y="24523304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Charles X</a:t>
              </a:r>
            </a:p>
          </p:txBody>
        </p:sp>
        <p:sp>
          <p:nvSpPr>
            <p:cNvPr id="186" name="Text Box 4"/>
            <p:cNvSpPr txBox="1">
              <a:spLocks noChangeArrowheads="1"/>
            </p:cNvSpPr>
            <p:nvPr/>
          </p:nvSpPr>
          <p:spPr bwMode="auto">
            <a:xfrm>
              <a:off x="4402529" y="26360032"/>
              <a:ext cx="62687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Augustin Fresnel décède de la tuberculose à 39 ans.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16014" y="-34479"/>
            <a:ext cx="12208014" cy="154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66" y="270261"/>
            <a:ext cx="3722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>
                <a:solidFill>
                  <a:srgbClr val="3399FF"/>
                </a:solidFill>
              </a:rPr>
              <a:t>Augustin Fresnel</a:t>
            </a:r>
            <a:endParaRPr lang="fr-FR" sz="4000" b="1" dirty="0">
              <a:solidFill>
                <a:srgbClr val="3399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1466" y="1051880"/>
            <a:ext cx="43846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10 mai 1788 – 14 juillet 1827 </a:t>
            </a:r>
          </a:p>
        </p:txBody>
      </p:sp>
    </p:spTree>
    <p:extLst>
      <p:ext uri="{BB962C8B-B14F-4D97-AF65-F5344CB8AC3E}">
        <p14:creationId xmlns:p14="http://schemas.microsoft.com/office/powerpoint/2010/main" val="136816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3.54167E-6 -0.5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-60160" y="-15490790"/>
            <a:ext cx="11910415" cy="25256871"/>
            <a:chOff x="-60160" y="1789816"/>
            <a:chExt cx="11910415" cy="25256871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413921" y="2016837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Naissance d’Augustin Jean Fresnel à Broglie, en Normandie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13921" y="2416947"/>
              <a:ext cx="74363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Jacques Fresnel, le père d’Augustin, est architecte, et s’occupe de la rénovation du château de Broglie, propriété du 2e duc de Broglie. Un siècle et 5 générations plus tard, le 7e duc de Broglie, Louis de Broglie, étendra aux atomes la théorie qu’Augustin Fresnel a développé pour la lumière, ouvrant ainsi la porte à la mécanique quantique.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30945" y="1789816"/>
              <a:ext cx="1227820" cy="2525687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503367" y="1986060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1788</a:t>
              </a:r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2730945" y="2248057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3739024" y="2248057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2507990" y="260951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1789</a:t>
              </a:r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2503367" y="2871516"/>
              <a:ext cx="475977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3743647" y="2871516"/>
              <a:ext cx="215118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2496599" y="572681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1794</a:t>
              </a:r>
            </a:p>
          </p:txBody>
        </p:sp>
        <p:cxnSp>
          <p:nvCxnSpPr>
            <p:cNvPr id="46" name="Connecteur droit 45"/>
            <p:cNvCxnSpPr/>
            <p:nvPr/>
          </p:nvCxnSpPr>
          <p:spPr>
            <a:xfrm>
              <a:off x="2724177" y="5988811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3732256" y="598881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311351" y="2682707"/>
              <a:ext cx="213647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Révolution française</a:t>
              </a: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4241819" y="578836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La famille Fresnel se réfugie à Mathieu, près de Caen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41819" y="6188479"/>
              <a:ext cx="743633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Très proche de la famille de Broglie, dont le château est brulé à la révolution, la famille Fresnel se réfugie d’abord à Cherbourg, puis dans le village de Mathieu, berceau de la famille Fresnel, situé entre Caen et la mer.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2496599" y="884410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1799</a:t>
              </a:r>
            </a:p>
          </p:txBody>
        </p:sp>
        <p:cxnSp>
          <p:nvCxnSpPr>
            <p:cNvPr id="52" name="Connecteur droit 51"/>
            <p:cNvCxnSpPr/>
            <p:nvPr/>
          </p:nvCxnSpPr>
          <p:spPr>
            <a:xfrm>
              <a:off x="2503367" y="9106106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3732256" y="9106106"/>
              <a:ext cx="22650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ZoneTexte 73"/>
            <p:cNvSpPr txBox="1"/>
            <p:nvPr/>
          </p:nvSpPr>
          <p:spPr>
            <a:xfrm>
              <a:off x="2496599" y="1196140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1804</a:t>
              </a:r>
            </a:p>
          </p:txBody>
        </p:sp>
        <p:cxnSp>
          <p:nvCxnSpPr>
            <p:cNvPr id="75" name="Connecteur droit 74"/>
            <p:cNvCxnSpPr/>
            <p:nvPr/>
          </p:nvCxnSpPr>
          <p:spPr>
            <a:xfrm>
              <a:off x="2503367" y="1222340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3732256" y="1222340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>
              <a:off x="2496599" y="13208322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1806</a:t>
              </a:r>
            </a:p>
          </p:txBody>
        </p:sp>
        <p:cxnSp>
          <p:nvCxnSpPr>
            <p:cNvPr id="83" name="Connecteur droit 82"/>
            <p:cNvCxnSpPr/>
            <p:nvPr/>
          </p:nvCxnSpPr>
          <p:spPr>
            <a:xfrm>
              <a:off x="2724177" y="13470319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3732256" y="13470319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ZoneTexte 93"/>
            <p:cNvSpPr txBox="1"/>
            <p:nvPr/>
          </p:nvSpPr>
          <p:spPr>
            <a:xfrm>
              <a:off x="2496599" y="1507869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1809</a:t>
              </a:r>
            </a:p>
          </p:txBody>
        </p:sp>
        <p:cxnSp>
          <p:nvCxnSpPr>
            <p:cNvPr id="95" name="Connecteur droit 94"/>
            <p:cNvCxnSpPr/>
            <p:nvPr/>
          </p:nvCxnSpPr>
          <p:spPr>
            <a:xfrm>
              <a:off x="2724177" y="15340696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3732256" y="15340696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4" name="ZoneTexte 113"/>
            <p:cNvSpPr txBox="1"/>
            <p:nvPr/>
          </p:nvSpPr>
          <p:spPr>
            <a:xfrm>
              <a:off x="2496599" y="1819599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1814</a:t>
              </a:r>
            </a:p>
          </p:txBody>
        </p:sp>
        <p:cxnSp>
          <p:nvCxnSpPr>
            <p:cNvPr id="115" name="Connecteur droit 114"/>
            <p:cNvCxnSpPr/>
            <p:nvPr/>
          </p:nvCxnSpPr>
          <p:spPr>
            <a:xfrm>
              <a:off x="2503367" y="1845799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>
              <a:off x="3732256" y="1845799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ZoneTexte 117"/>
            <p:cNvSpPr txBox="1"/>
            <p:nvPr/>
          </p:nvSpPr>
          <p:spPr>
            <a:xfrm>
              <a:off x="2496599" y="18819453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1815</a:t>
              </a: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724177" y="19081450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>
              <a:off x="3732256" y="19081450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ZoneTexte 133"/>
            <p:cNvSpPr txBox="1"/>
            <p:nvPr/>
          </p:nvSpPr>
          <p:spPr>
            <a:xfrm>
              <a:off x="2496599" y="2131328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1819</a:t>
              </a:r>
            </a:p>
          </p:txBody>
        </p:sp>
        <p:cxnSp>
          <p:nvCxnSpPr>
            <p:cNvPr id="135" name="Connecteur droit 134"/>
            <p:cNvCxnSpPr/>
            <p:nvPr/>
          </p:nvCxnSpPr>
          <p:spPr>
            <a:xfrm>
              <a:off x="2724177" y="21575286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>
              <a:off x="3732256" y="21575286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ZoneTexte 149"/>
            <p:cNvSpPr txBox="1"/>
            <p:nvPr/>
          </p:nvSpPr>
          <p:spPr>
            <a:xfrm>
              <a:off x="2496599" y="23807125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1823</a:t>
              </a:r>
            </a:p>
          </p:txBody>
        </p:sp>
        <p:cxnSp>
          <p:nvCxnSpPr>
            <p:cNvPr id="151" name="Connecteur droit 150"/>
            <p:cNvCxnSpPr/>
            <p:nvPr/>
          </p:nvCxnSpPr>
          <p:spPr>
            <a:xfrm>
              <a:off x="2724177" y="24069122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Connecteur droit 151"/>
            <p:cNvCxnSpPr/>
            <p:nvPr/>
          </p:nvCxnSpPr>
          <p:spPr>
            <a:xfrm>
              <a:off x="3732256" y="24069122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ZoneTexte 153"/>
            <p:cNvSpPr txBox="1"/>
            <p:nvPr/>
          </p:nvSpPr>
          <p:spPr>
            <a:xfrm>
              <a:off x="2496599" y="2443058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1824</a:t>
              </a:r>
            </a:p>
          </p:txBody>
        </p:sp>
        <p:cxnSp>
          <p:nvCxnSpPr>
            <p:cNvPr id="155" name="Connecteur droit 154"/>
            <p:cNvCxnSpPr/>
            <p:nvPr/>
          </p:nvCxnSpPr>
          <p:spPr>
            <a:xfrm>
              <a:off x="2503367" y="2469258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>
            <a:xfrm>
              <a:off x="3732256" y="24692581"/>
              <a:ext cx="22650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6" name="ZoneTexte 165"/>
            <p:cNvSpPr txBox="1"/>
            <p:nvPr/>
          </p:nvSpPr>
          <p:spPr>
            <a:xfrm>
              <a:off x="2496599" y="26300961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1827</a:t>
              </a:r>
            </a:p>
          </p:txBody>
        </p:sp>
        <p:cxnSp>
          <p:nvCxnSpPr>
            <p:cNvPr id="167" name="Connecteur droit 166"/>
            <p:cNvCxnSpPr/>
            <p:nvPr/>
          </p:nvCxnSpPr>
          <p:spPr>
            <a:xfrm>
              <a:off x="2724177" y="26562958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>
            <a:xfrm>
              <a:off x="3732256" y="26562958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9" name="Text Box 4"/>
            <p:cNvSpPr txBox="1">
              <a:spLocks noChangeArrowheads="1"/>
            </p:cNvSpPr>
            <p:nvPr/>
          </p:nvSpPr>
          <p:spPr bwMode="auto">
            <a:xfrm>
              <a:off x="1" y="8905664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Coup d’état de Bonaparte</a:t>
              </a:r>
            </a:p>
          </p:txBody>
        </p:sp>
        <p:sp>
          <p:nvSpPr>
            <p:cNvPr id="170" name="Text Box 4"/>
            <p:cNvSpPr txBox="1">
              <a:spLocks noChangeArrowheads="1"/>
            </p:cNvSpPr>
            <p:nvPr/>
          </p:nvSpPr>
          <p:spPr bwMode="auto">
            <a:xfrm>
              <a:off x="-60160" y="12040339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Napoléon empereur</a:t>
              </a:r>
            </a:p>
          </p:txBody>
        </p:sp>
        <p:sp>
          <p:nvSpPr>
            <p:cNvPr id="173" name="Text Box 4"/>
            <p:cNvSpPr txBox="1">
              <a:spLocks noChangeArrowheads="1"/>
            </p:cNvSpPr>
            <p:nvPr/>
          </p:nvSpPr>
          <p:spPr bwMode="auto">
            <a:xfrm>
              <a:off x="4413921" y="12032972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À 16 ans, Augustin Fresnel entre à l’École Polytechnique</a:t>
              </a:r>
            </a:p>
          </p:txBody>
        </p:sp>
        <p:sp>
          <p:nvSpPr>
            <p:cNvPr id="175" name="Text Box 4"/>
            <p:cNvSpPr txBox="1">
              <a:spLocks noChangeArrowheads="1"/>
            </p:cNvSpPr>
            <p:nvPr/>
          </p:nvSpPr>
          <p:spPr bwMode="auto">
            <a:xfrm>
              <a:off x="4402529" y="13281193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intègre l’école des Ponts et Chaussées</a:t>
              </a:r>
            </a:p>
          </p:txBody>
        </p:sp>
        <p:sp>
          <p:nvSpPr>
            <p:cNvPr id="176" name="Text Box 4"/>
            <p:cNvSpPr txBox="1">
              <a:spLocks noChangeArrowheads="1"/>
            </p:cNvSpPr>
            <p:nvPr/>
          </p:nvSpPr>
          <p:spPr bwMode="auto">
            <a:xfrm>
              <a:off x="4413921" y="15140254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est ingénieur des Ponts et Chaussées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4413921" y="15540364"/>
              <a:ext cx="743633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Durant 6 ans, il construit des villes et des routes en Vendée, dans la Drôme, et en Ille-et-Vilaine.</a:t>
              </a:r>
            </a:p>
          </p:txBody>
        </p:sp>
        <p:sp>
          <p:nvSpPr>
            <p:cNvPr id="178" name="Text Box 4"/>
            <p:cNvSpPr txBox="1">
              <a:spLocks noChangeArrowheads="1"/>
            </p:cNvSpPr>
            <p:nvPr/>
          </p:nvSpPr>
          <p:spPr bwMode="auto">
            <a:xfrm>
              <a:off x="-16014" y="18280187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Louis XVIII</a:t>
              </a:r>
            </a:p>
          </p:txBody>
        </p:sp>
        <p:sp>
          <p:nvSpPr>
            <p:cNvPr id="179" name="Text Box 4"/>
            <p:cNvSpPr txBox="1">
              <a:spLocks noChangeArrowheads="1"/>
            </p:cNvSpPr>
            <p:nvPr/>
          </p:nvSpPr>
          <p:spPr bwMode="auto">
            <a:xfrm>
              <a:off x="-16014" y="18912173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Les Cent Jours</a:t>
              </a:r>
            </a:p>
          </p:txBody>
        </p:sp>
        <p:sp>
          <p:nvSpPr>
            <p:cNvPr id="180" name="Text Box 4"/>
            <p:cNvSpPr txBox="1">
              <a:spLocks noChangeArrowheads="1"/>
            </p:cNvSpPr>
            <p:nvPr/>
          </p:nvSpPr>
          <p:spPr bwMode="auto">
            <a:xfrm>
              <a:off x="4402529" y="18912173"/>
              <a:ext cx="702993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est destitué de son titre d’ingénieur. </a:t>
              </a:r>
              <a:br>
                <a:rPr lang="fr-FR" altLang="fr-FR" sz="2000" dirty="0">
                  <a:sym typeface="Wingdings" panose="05000000000000000000" pitchFamily="2" charset="2"/>
                </a:rPr>
              </a:br>
              <a:r>
                <a:rPr lang="fr-FR" altLang="fr-FR" sz="2000" dirty="0">
                  <a:sym typeface="Wingdings" panose="05000000000000000000" pitchFamily="2" charset="2"/>
                </a:rPr>
                <a:t>C’est le début de ses recherches en optique.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402529" y="19594386"/>
              <a:ext cx="743633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Fresnel juge que le débarquement de Napoléon à Cannes après son exil à l’île d’Elbe est « une atteinte à la civilisation », et il s’engage dans une armée pour le combattre. Après le retour victorieux de Napoléon à Paris, Fresnel est destitué de son titre d’ingénieur et, après un bref séjour à Paris, retourne se réfugier à Mathieu. Pendant les 100 jours, il réalise des expériences sur la lumière qui seront à l’origine de ses théories. Il continuera ses travaux jusqu’à sa mort.</a:t>
              </a:r>
            </a:p>
          </p:txBody>
        </p:sp>
        <p:sp>
          <p:nvSpPr>
            <p:cNvPr id="182" name="Text Box 4"/>
            <p:cNvSpPr txBox="1">
              <a:spLocks noChangeArrowheads="1"/>
            </p:cNvSpPr>
            <p:nvPr/>
          </p:nvSpPr>
          <p:spPr bwMode="auto">
            <a:xfrm>
              <a:off x="4402529" y="2139749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Augustin Fresnel entre à la commission des phares</a:t>
              </a:r>
            </a:p>
          </p:txBody>
        </p:sp>
        <p:sp>
          <p:nvSpPr>
            <p:cNvPr id="183" name="Text Box 4"/>
            <p:cNvSpPr txBox="1">
              <a:spLocks noChangeArrowheads="1"/>
            </p:cNvSpPr>
            <p:nvPr/>
          </p:nvSpPr>
          <p:spPr bwMode="auto">
            <a:xfrm>
              <a:off x="4402529" y="2382796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Installation de la première lentille de Fresnel dans un phare</a:t>
              </a: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402529" y="24159984"/>
              <a:ext cx="74363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Fresnel a l’idée de remplacer dans les phares les miroirs par des lentilles à échelons. La première est installée dans le phare de Cordouan le 23 juillet 1823.</a:t>
              </a:r>
            </a:p>
            <a:p>
              <a:pPr algn="just"/>
              <a:r>
                <a:rPr lang="fr-FR" sz="1400" i="1" dirty="0"/>
                <a:t>Elle sera suivie de centaines d’autres. Après le décès d’Augustin, c’est son frère Léonor qui continuera son œuvre à la commission des phares.</a:t>
              </a:r>
            </a:p>
          </p:txBody>
        </p:sp>
        <p:sp>
          <p:nvSpPr>
            <p:cNvPr id="185" name="Text Box 4"/>
            <p:cNvSpPr txBox="1">
              <a:spLocks noChangeArrowheads="1"/>
            </p:cNvSpPr>
            <p:nvPr/>
          </p:nvSpPr>
          <p:spPr bwMode="auto">
            <a:xfrm>
              <a:off x="-16014" y="24523304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Charles X</a:t>
              </a:r>
            </a:p>
          </p:txBody>
        </p:sp>
        <p:sp>
          <p:nvSpPr>
            <p:cNvPr id="186" name="Text Box 4"/>
            <p:cNvSpPr txBox="1">
              <a:spLocks noChangeArrowheads="1"/>
            </p:cNvSpPr>
            <p:nvPr/>
          </p:nvSpPr>
          <p:spPr bwMode="auto">
            <a:xfrm>
              <a:off x="4402529" y="26360032"/>
              <a:ext cx="62687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Augustin Fresnel décède de la tuberculose à 39 ans.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16014" y="-34479"/>
            <a:ext cx="12208014" cy="154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66" y="270261"/>
            <a:ext cx="3722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>
                <a:solidFill>
                  <a:srgbClr val="3399FF"/>
                </a:solidFill>
              </a:rPr>
              <a:t>Augustin Fresnel</a:t>
            </a:r>
            <a:endParaRPr lang="fr-FR" sz="4000" b="1" dirty="0">
              <a:solidFill>
                <a:srgbClr val="3399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1466" y="1051880"/>
            <a:ext cx="43846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10 mai 1788 – 14 juillet 1827 </a:t>
            </a:r>
          </a:p>
        </p:txBody>
      </p:sp>
    </p:spTree>
    <p:extLst>
      <p:ext uri="{BB962C8B-B14F-4D97-AF65-F5344CB8AC3E}">
        <p14:creationId xmlns:p14="http://schemas.microsoft.com/office/powerpoint/2010/main" val="91994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3.54167E-6 -0.3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6014" y="-34479"/>
            <a:ext cx="12208014" cy="154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66" y="270261"/>
            <a:ext cx="3722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>
                <a:solidFill>
                  <a:srgbClr val="3399FF"/>
                </a:solidFill>
              </a:rPr>
              <a:t>Augustin Fresnel</a:t>
            </a:r>
            <a:endParaRPr lang="fr-FR" sz="4000" b="1" dirty="0">
              <a:solidFill>
                <a:srgbClr val="3399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1466" y="1051880"/>
            <a:ext cx="5352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Tombe de Fresnel au Père Lachaise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99" y="2448250"/>
            <a:ext cx="5039715" cy="377978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65639" y="1818285"/>
            <a:ext cx="6422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/>
              <a:t>[Augustin Fresnel] s'éteignit dans les bras de sa mère le 14 juillet 1827. Sa tombe, modeste comme il fut lui-même, est à Paris, au cimetière du Père Lachaise; la famille de Fresnel n'étant plus représentée que par des parents éloignés, la Société Française de Physique a pris la charge de cette tombe, qu'aucun monument ne signale à l'attention du public; elle ira demain y déposer quelques fleurs.</a:t>
            </a:r>
          </a:p>
          <a:p>
            <a:pPr algn="r"/>
            <a:r>
              <a:rPr lang="fr-FR" sz="1600" i="1" dirty="0"/>
              <a:t>Charles Fabry, Conférence pour le Centenaire de la mort de Fresnel</a:t>
            </a:r>
          </a:p>
        </p:txBody>
      </p:sp>
    </p:spTree>
    <p:extLst>
      <p:ext uri="{BB962C8B-B14F-4D97-AF65-F5344CB8AC3E}">
        <p14:creationId xmlns:p14="http://schemas.microsoft.com/office/powerpoint/2010/main" val="306003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6014" y="-34479"/>
            <a:ext cx="12208014" cy="154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66" y="270261"/>
            <a:ext cx="4542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3399FF"/>
                </a:solidFill>
              </a:rPr>
              <a:t>La lentille de Fresnel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D86FA2-A91C-4C82-9699-4B7919E04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88" y="1818285"/>
            <a:ext cx="5906358" cy="418651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BEC0344C-F2B5-4F64-AE1A-DEDA1D1BD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5" y="1051880"/>
            <a:ext cx="6757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L’état de l’art en 1819: les miroirs paraboliques.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E8B7F13-DE31-4773-83C3-B0EBADE5B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977" y="1818285"/>
            <a:ext cx="25734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Pertes de lumière:</a:t>
            </a:r>
            <a:endParaRPr lang="fr-FR" altLang="fr-FR" sz="2000" dirty="0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0DE31DDB-86D5-4073-8105-A4B11DA51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36" y="2223288"/>
            <a:ext cx="32617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1600" dirty="0">
                <a:sym typeface="Wingdings" panose="05000000000000000000" pitchFamily="2" charset="2"/>
              </a:rPr>
              <a:t>dans la direction du miroir</a:t>
            </a:r>
          </a:p>
          <a:p>
            <a:pPr marL="0" indent="0"/>
            <a:r>
              <a:rPr lang="fr-FR" altLang="fr-FR" sz="1600" dirty="0">
                <a:sym typeface="Wingdings" panose="05000000000000000000" pitchFamily="2" charset="2"/>
              </a:rPr>
              <a:t>par réflexion</a:t>
            </a:r>
          </a:p>
          <a:p>
            <a:pPr marL="0" indent="0"/>
            <a:r>
              <a:rPr lang="fr-FR" altLang="fr-FR" sz="1600" dirty="0">
                <a:sym typeface="Wingdings" panose="05000000000000000000" pitchFamily="2" charset="2"/>
              </a:rPr>
              <a:t>par l’étendue des sources</a:t>
            </a:r>
            <a:endParaRPr lang="fr-FR" altLang="fr-FR" sz="16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8AF94D2-0678-457D-BB01-764C59DA5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95" y="3309144"/>
            <a:ext cx="3980705" cy="35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6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47A29E-6857-403A-B569-4481FB0D7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08" y="2064506"/>
            <a:ext cx="936274" cy="432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6014" y="-34479"/>
            <a:ext cx="12208014" cy="154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66" y="270261"/>
            <a:ext cx="4542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3399FF"/>
                </a:solidFill>
              </a:rPr>
              <a:t>La lentille de Fresnel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AC289A6C-953B-48CB-8AA7-DBB123F76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5" y="1051880"/>
            <a:ext cx="115091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000" dirty="0">
                <a:solidFill>
                  <a:srgbClr val="9933FF"/>
                </a:solidFill>
                <a:sym typeface="Wingdings" panose="05000000000000000000" pitchFamily="2" charset="2"/>
              </a:rPr>
              <a:t>Pour un dispositif compact, la lentille doit être grande (&gt; 1 m) et de distance focale courte (&lt; 1 m).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88B81C9E-10BD-4F2B-8A12-81C9E2484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5" y="1453424"/>
            <a:ext cx="4185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Ce sont donc des lentilles épaisses</a:t>
            </a:r>
            <a:endParaRPr lang="fr-FR" altLang="fr-FR" sz="2000" dirty="0"/>
          </a:p>
        </p:txBody>
      </p:sp>
    </p:spTree>
    <p:extLst>
      <p:ext uri="{BB962C8B-B14F-4D97-AF65-F5344CB8AC3E}">
        <p14:creationId xmlns:p14="http://schemas.microsoft.com/office/powerpoint/2010/main" val="27953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6014" y="-34479"/>
            <a:ext cx="12208014" cy="154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66" y="270261"/>
            <a:ext cx="4542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3399FF"/>
                </a:solidFill>
              </a:rPr>
              <a:t>La lentille de Fresnel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8E9B43-451C-4311-BF4F-2BB6EE5BA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35" y="2064506"/>
            <a:ext cx="934221" cy="4320000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AC289A6C-953B-48CB-8AA7-DBB123F76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5" y="1051880"/>
            <a:ext cx="115091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000" dirty="0">
                <a:solidFill>
                  <a:srgbClr val="9933FF"/>
                </a:solidFill>
                <a:sym typeface="Wingdings" panose="05000000000000000000" pitchFamily="2" charset="2"/>
              </a:rPr>
              <a:t>Pour un dispositif compact, la lentille doit être grande (&gt; 1 m) et de distance focale courte (&lt; 1 m).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88B81C9E-10BD-4F2B-8A12-81C9E2484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5" y="1453424"/>
            <a:ext cx="4185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Ce sont donc des lentilles épaisses</a:t>
            </a:r>
            <a:endParaRPr lang="fr-FR" alt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8CBFD1-2A6D-45FA-8A43-BEF686C8B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96" y="2064506"/>
            <a:ext cx="73916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67BA81-BF66-4DC9-A4D8-3624D9048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02" y="2064506"/>
            <a:ext cx="735057" cy="432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6014" y="-34479"/>
            <a:ext cx="12208014" cy="154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66" y="270261"/>
            <a:ext cx="4542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3399FF"/>
                </a:solidFill>
              </a:rPr>
              <a:t>La lentille de Fresnel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8E9B43-451C-4311-BF4F-2BB6EE5BA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35" y="2064506"/>
            <a:ext cx="934221" cy="4320000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AC289A6C-953B-48CB-8AA7-DBB123F76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5" y="1051880"/>
            <a:ext cx="115091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000" dirty="0">
                <a:solidFill>
                  <a:srgbClr val="9933FF"/>
                </a:solidFill>
                <a:sym typeface="Wingdings" panose="05000000000000000000" pitchFamily="2" charset="2"/>
              </a:rPr>
              <a:t>Pour un dispositif compact, la lentille doit être grande (&gt; 1 m) et de distance focale courte (&lt; 1 m).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88B81C9E-10BD-4F2B-8A12-81C9E2484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5" y="1453424"/>
            <a:ext cx="4185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Ce sont donc des lentilles épaisses</a:t>
            </a:r>
            <a:endParaRPr lang="fr-FR" alt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82CB97-AE4E-4711-A745-A85DFCE9A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905" y="2064506"/>
            <a:ext cx="523326" cy="432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B464A7-BD15-4441-B52A-9F583C295E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77" y="2064506"/>
            <a:ext cx="98578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6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6014" y="-34479"/>
            <a:ext cx="12208014" cy="154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66" y="270261"/>
            <a:ext cx="4542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3399FF"/>
                </a:solidFill>
              </a:rPr>
              <a:t>La lentille de Fresnel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B464A7-BD15-4441-B52A-9F583C295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77" y="2064506"/>
            <a:ext cx="985786" cy="432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F37C31-D141-4088-97AE-C64DE22BA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2538349"/>
            <a:ext cx="48768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6014" y="-34479"/>
            <a:ext cx="12208014" cy="154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66" y="270261"/>
            <a:ext cx="4542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3399FF"/>
                </a:solidFill>
              </a:rPr>
              <a:t>La lentille de Fresnel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F37C31-D141-4088-97AE-C64DE22BA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2538349"/>
            <a:ext cx="4876800" cy="3619500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C66AA4E4-13A2-4569-B4FC-873D63145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5" y="1051880"/>
            <a:ext cx="19631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000" dirty="0">
                <a:solidFill>
                  <a:srgbClr val="9933FF"/>
                </a:solidFill>
                <a:sym typeface="Wingdings" panose="05000000000000000000" pitchFamily="2" charset="2"/>
              </a:rPr>
              <a:t>La fabrication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CBD5F7A-0F22-42C6-A392-4A3057990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425782"/>
            <a:ext cx="4185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François Soleil</a:t>
            </a:r>
            <a:endParaRPr lang="fr-FR" alt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B43647-390A-4FA5-8A85-BC285B6FE8A2}"/>
              </a:ext>
            </a:extLst>
          </p:cNvPr>
          <p:cNvSpPr txBox="1"/>
          <p:nvPr/>
        </p:nvSpPr>
        <p:spPr>
          <a:xfrm>
            <a:off x="6095999" y="1819644"/>
            <a:ext cx="5895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Fresnel fait réaliser ses lentilles par François Soleil, opticien à Paris, et les teste sur l’Arc de Triomphe, à Paris.</a:t>
            </a:r>
          </a:p>
          <a:p>
            <a:pPr algn="just"/>
            <a:r>
              <a:rPr lang="fr-FR" dirty="0"/>
              <a:t>La lentille de Fresnel, contrairement à la lentille à échelons proposée par Buffon 74 ans plus tôt, est réalisée en kit : chaque anneau de la lentille est réalisé indépendamment, et le tout est assemblé à la fin.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ACEC59-21DC-4519-A22B-A13013734C29}"/>
              </a:ext>
            </a:extLst>
          </p:cNvPr>
          <p:cNvSpPr txBox="1"/>
          <p:nvPr/>
        </p:nvSpPr>
        <p:spPr>
          <a:xfrm>
            <a:off x="6087993" y="3810080"/>
            <a:ext cx="5895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Le fils de François Soleil, Jean Baptiste Soleil, n’intervient que très marginalement dans l’aventure: il dirige la partie de l’entreprise familiale qui se consacre à la réalisation d’optiques et d’instruments d’optique à destination de la recherche. La Maison Soleil prendra plus tard le nom de Jobin-Yvon, puis </a:t>
            </a:r>
            <a:r>
              <a:rPr lang="fr-FR" dirty="0" err="1"/>
              <a:t>Horiba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171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10070" y="286091"/>
            <a:ext cx="10605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>
                <a:solidFill>
                  <a:srgbClr val="3399FF"/>
                </a:solidFill>
              </a:rPr>
              <a:t>1823 - 2023: bicentenaire de la lentille de Fresnel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6" y="1285923"/>
            <a:ext cx="1748590" cy="5199755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01282" y="1285923"/>
            <a:ext cx="85432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Bicentenaire de l’installation de la première lentille de Fresnel dans le phare de Cordouan (juillet 1823)</a:t>
            </a:r>
            <a:endParaRPr lang="fr-FR" altLang="fr-FR" sz="2400" dirty="0">
              <a:solidFill>
                <a:srgbClr val="9933FF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501282" y="2292324"/>
            <a:ext cx="854323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1748: </a:t>
            </a:r>
          </a:p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1780: </a:t>
            </a:r>
          </a:p>
          <a:p>
            <a:pPr marL="0" indent="0">
              <a:spcBef>
                <a:spcPts val="1200"/>
              </a:spcBef>
            </a:pPr>
            <a:r>
              <a:rPr lang="fr-FR" altLang="fr-FR" sz="2000" dirty="0"/>
              <a:t>1788: </a:t>
            </a:r>
          </a:p>
          <a:p>
            <a:pPr marL="0" indent="0">
              <a:spcBef>
                <a:spcPts val="1200"/>
              </a:spcBef>
            </a:pPr>
            <a:r>
              <a:rPr lang="fr-FR" altLang="fr-FR" sz="2000" dirty="0"/>
              <a:t/>
            </a:r>
            <a:br>
              <a:rPr lang="fr-FR" altLang="fr-FR" sz="2000" dirty="0"/>
            </a:br>
            <a:r>
              <a:rPr lang="fr-FR" altLang="fr-FR" sz="2000" dirty="0"/>
              <a:t>1811:</a:t>
            </a:r>
          </a:p>
          <a:p>
            <a:pPr marL="0" indent="0">
              <a:spcBef>
                <a:spcPts val="1200"/>
              </a:spcBef>
            </a:pPr>
            <a:r>
              <a:rPr lang="fr-FR" altLang="fr-FR" sz="2000" dirty="0"/>
              <a:t/>
            </a:r>
            <a:br>
              <a:rPr lang="fr-FR" altLang="fr-FR" sz="2000" dirty="0"/>
            </a:br>
            <a:r>
              <a:rPr lang="fr-FR" altLang="fr-FR" sz="2000" dirty="0"/>
              <a:t>1819: 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388790" y="2292323"/>
            <a:ext cx="836393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Buffon imagine la lentille à échelons (verre ardent)</a:t>
            </a:r>
          </a:p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L’Abbé </a:t>
            </a:r>
            <a:r>
              <a:rPr lang="fr-FR" altLang="fr-FR" sz="2000" dirty="0" err="1">
                <a:sym typeface="Wingdings" panose="05000000000000000000" pitchFamily="2" charset="2"/>
              </a:rPr>
              <a:t>Rochon</a:t>
            </a:r>
            <a:r>
              <a:rPr lang="fr-FR" altLang="fr-FR" sz="2000" dirty="0">
                <a:sym typeface="Wingdings" panose="05000000000000000000" pitchFamily="2" charset="2"/>
              </a:rPr>
              <a:t> tente de réaliser une première lentille</a:t>
            </a:r>
          </a:p>
          <a:p>
            <a:pPr marL="0" indent="0">
              <a:spcBef>
                <a:spcPts val="1200"/>
              </a:spcBef>
            </a:pPr>
            <a:r>
              <a:rPr lang="fr-FR" altLang="fr-FR" sz="2000" dirty="0"/>
              <a:t>Condorcet, dans son éloge à Buffon, imagine une lentille à échelons en plusieurs morceaux</a:t>
            </a:r>
          </a:p>
          <a:p>
            <a:pPr marL="0" indent="0">
              <a:spcBef>
                <a:spcPts val="1200"/>
              </a:spcBef>
            </a:pPr>
            <a:r>
              <a:rPr lang="fr-FR" altLang="fr-FR" sz="2000" dirty="0"/>
              <a:t>Brewster imagine une lentille à échelons en plusieurs morceaux (verre ardent)</a:t>
            </a:r>
          </a:p>
          <a:p>
            <a:pPr marL="0" indent="0">
              <a:spcBef>
                <a:spcPts val="1200"/>
              </a:spcBef>
            </a:pPr>
            <a:r>
              <a:rPr lang="fr-FR" altLang="fr-FR" sz="2000" dirty="0"/>
              <a:t>Fresnel invente le phare lenticulaire, fait réaliser une première lentille et la teste sur l’Arc de Triomphe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506" y="4426233"/>
            <a:ext cx="3684494" cy="24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21466" y="270261"/>
            <a:ext cx="4546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3399FF"/>
                </a:solidFill>
              </a:rPr>
              <a:t>L’optique d’un phare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B2EB86-13DE-4D4E-BD18-F2BFDFAF5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6" y="1213842"/>
            <a:ext cx="3928377" cy="5373897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EA6D8AB7-52E3-4A77-AFDF-CCFF63D9C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843" y="6249185"/>
            <a:ext cx="41850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1600" i="1" dirty="0">
                <a:sym typeface="Wingdings" panose="05000000000000000000" pitchFamily="2" charset="2"/>
              </a:rPr>
              <a:t>La première optique du phare de Cordouan</a:t>
            </a:r>
            <a:endParaRPr lang="fr-FR" altLang="fr-FR" sz="1600" i="1" dirty="0"/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D943912A-10FB-4C45-96BC-374DB4854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692539"/>
              </p:ext>
            </p:extLst>
          </p:nvPr>
        </p:nvGraphicFramePr>
        <p:xfrm>
          <a:off x="5557301" y="1213842"/>
          <a:ext cx="4933475" cy="3567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r:id="rId5" imgW="10310760" imgH="7466400" progId="">
                  <p:embed/>
                </p:oleObj>
              </mc:Choice>
              <mc:Fallback>
                <p:oleObj r:id="rId5" imgW="10310760" imgH="7466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7301" y="1213842"/>
                        <a:ext cx="4933475" cy="3567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>
            <a:extLst>
              <a:ext uri="{FF2B5EF4-FFF2-40B4-BE49-F238E27FC236}">
                <a16:creationId xmlns:a16="http://schemas.microsoft.com/office/drawing/2014/main" id="{4E494792-D362-4168-AED4-0794833A3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989" y="4781587"/>
            <a:ext cx="27683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1600" i="1" dirty="0">
                <a:sym typeface="Wingdings" panose="05000000000000000000" pitchFamily="2" charset="2"/>
              </a:rPr>
              <a:t>Le phare de Saint-Mathieu</a:t>
            </a:r>
            <a:endParaRPr lang="fr-FR" alt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41161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21466" y="270261"/>
            <a:ext cx="4372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3399FF"/>
                </a:solidFill>
              </a:rPr>
              <a:t>La lentille d’horizon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E494792-D362-4168-AED4-0794833A3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929369"/>
            <a:ext cx="34174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1600" i="1" dirty="0">
                <a:sym typeface="Wingdings" panose="05000000000000000000" pitchFamily="2" charset="2"/>
              </a:rPr>
              <a:t>La tour du </a:t>
            </a:r>
            <a:r>
              <a:rPr lang="fr-FR" altLang="fr-FR" sz="1600" i="1" dirty="0" err="1">
                <a:sym typeface="Wingdings" panose="05000000000000000000" pitchFamily="2" charset="2"/>
              </a:rPr>
              <a:t>Leughenaer</a:t>
            </a:r>
            <a:r>
              <a:rPr lang="fr-FR" altLang="fr-FR" sz="1600" i="1" dirty="0">
                <a:sym typeface="Wingdings" panose="05000000000000000000" pitchFamily="2" charset="2"/>
              </a:rPr>
              <a:t>, Dunkerque</a:t>
            </a:r>
            <a:endParaRPr lang="fr-FR" altLang="fr-FR" sz="16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1B96FD-4BFE-418C-8BCE-C6F4E5F52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6" y="1143000"/>
            <a:ext cx="3810000" cy="5715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E11206-1AC2-4F4D-ADDE-8E511944E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27" y="1143000"/>
            <a:ext cx="5503907" cy="368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7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21466" y="270261"/>
            <a:ext cx="3063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3399FF"/>
                </a:solidFill>
              </a:rPr>
              <a:t>Après Fresnel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C70E7C1-EFFF-4632-A77C-F4CE0E44D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5" y="1541405"/>
            <a:ext cx="7689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000" dirty="0">
                <a:solidFill>
                  <a:srgbClr val="9933FF"/>
                </a:solidFill>
                <a:sym typeface="Wingdings" panose="05000000000000000000" pitchFamily="2" charset="2"/>
              </a:rPr>
              <a:t>Le phare lenticulaire devient la référence partout dans le monde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2709E355-AF54-4FC4-80EF-1428C5753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4" y="2015248"/>
            <a:ext cx="95461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et la France détient pendant longtemps le monopole de la fabrication des optiques</a:t>
            </a:r>
            <a:endParaRPr lang="fr-FR" altLang="fr-FR" sz="2000" dirty="0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E706620-7892-42F0-9087-7F3C31579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3343904"/>
            <a:ext cx="62235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000" dirty="0">
                <a:solidFill>
                  <a:srgbClr val="9933FF"/>
                </a:solidFill>
                <a:sym typeface="Wingdings" panose="05000000000000000000" pitchFamily="2" charset="2"/>
              </a:rPr>
              <a:t>Ce bicentenaire aurait pu être une belle occasion de faire rentrer un peu de science dans les phares !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12D8EB2-63E9-46A8-BD99-CE54CDD19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64" y="1051880"/>
            <a:ext cx="95461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Son frère Léonor prend la relève.</a:t>
            </a:r>
            <a:endParaRPr lang="fr-FR" altLang="fr-FR" sz="20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2CA1698-D407-43A3-8E3D-F8320EEC4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7" y="2333872"/>
            <a:ext cx="3576559" cy="272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F338D4DD-9F41-41BF-94FC-2AF03B7A25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249141"/>
              </p:ext>
            </p:extLst>
          </p:nvPr>
        </p:nvGraphicFramePr>
        <p:xfrm>
          <a:off x="0" y="2780"/>
          <a:ext cx="12199768" cy="685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6" r:id="rId4" imgW="24380640" imgH="13714200" progId="">
                  <p:embed/>
                </p:oleObj>
              </mc:Choice>
              <mc:Fallback>
                <p:oleObj r:id="rId4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780"/>
                        <a:ext cx="12199768" cy="6855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697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332681" y="270261"/>
            <a:ext cx="2620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3399FF"/>
                </a:solidFill>
              </a:rPr>
              <a:t>Le contexte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6" y="1285923"/>
            <a:ext cx="1748590" cy="5199755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332681" y="1051880"/>
            <a:ext cx="91062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Début 1819, alors que le commerce maritime explose, la France a pris un retard considérable dans l'aménagement de ses phares. 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332681" y="3421453"/>
            <a:ext cx="90166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En 1800, la France compte une quinzaine de feux, contre une cinquantaine en Grande Bretagne</a:t>
            </a:r>
            <a:endParaRPr lang="fr-FR" altLang="fr-FR" sz="2000" dirty="0"/>
          </a:p>
        </p:txBody>
      </p:sp>
      <p:sp>
        <p:nvSpPr>
          <p:cNvPr id="3" name="Rectangle 2"/>
          <p:cNvSpPr/>
          <p:nvPr/>
        </p:nvSpPr>
        <p:spPr>
          <a:xfrm>
            <a:off x="2332681" y="2010400"/>
            <a:ext cx="9106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i="1" dirty="0"/>
              <a:t>Les plaintes des navigateurs sur l'insuffisance et l'imperfection de notre éclairage maritime étaient incessantes, et, dans un mémoire transmis, vers la fin d'avril 1819, par le ministère de la marine à celui de l'intérieur, on signalait nos principaux phares de la Manche comme très-inférieurs en portée aux phares de même ordre de la côte d'Angleterre .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32680" y="4218719"/>
            <a:ext cx="90166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En 1811, est créée la commission des Phares. Il ne se passe pas grand-chose jusqu’en 1819.</a:t>
            </a:r>
            <a:endParaRPr lang="fr-FR" altLang="fr-FR" sz="2000" dirty="0"/>
          </a:p>
        </p:txBody>
      </p:sp>
    </p:spTree>
    <p:extLst>
      <p:ext uri="{BB962C8B-B14F-4D97-AF65-F5344CB8AC3E}">
        <p14:creationId xmlns:p14="http://schemas.microsoft.com/office/powerpoint/2010/main" val="14291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00681" y="270261"/>
            <a:ext cx="3722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>
                <a:solidFill>
                  <a:srgbClr val="3399FF"/>
                </a:solidFill>
              </a:rPr>
              <a:t>Augustin Fresnel</a:t>
            </a:r>
            <a:endParaRPr lang="fr-FR" sz="4000" b="1" dirty="0">
              <a:solidFill>
                <a:srgbClr val="3399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0681" y="1051880"/>
            <a:ext cx="44191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10 mai 1788 – 14 juillet 1827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713220"/>
              </p:ext>
            </p:extLst>
          </p:nvPr>
        </p:nvGraphicFramePr>
        <p:xfrm>
          <a:off x="1409877" y="1587278"/>
          <a:ext cx="9450754" cy="5170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5" r:id="rId4" imgW="20101320" imgH="10983960" progId="">
                  <p:embed/>
                </p:oleObj>
              </mc:Choice>
              <mc:Fallback>
                <p:oleObj r:id="rId4" imgW="20101320" imgH="10983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9877" y="1587278"/>
                        <a:ext cx="9450754" cy="5170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84F207BA-3527-4F87-8ABE-688C5E0AE5C1}"/>
              </a:ext>
            </a:extLst>
          </p:cNvPr>
          <p:cNvSpPr/>
          <p:nvPr/>
        </p:nvSpPr>
        <p:spPr>
          <a:xfrm>
            <a:off x="4273422" y="3794449"/>
            <a:ext cx="323461" cy="32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07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282642"/>
              </p:ext>
            </p:extLst>
          </p:nvPr>
        </p:nvGraphicFramePr>
        <p:xfrm>
          <a:off x="1459168" y="1663300"/>
          <a:ext cx="9037688" cy="4942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9" r:id="rId4" imgW="20152080" imgH="11009520" progId="">
                  <p:embed/>
                </p:oleObj>
              </mc:Choice>
              <mc:Fallback>
                <p:oleObj r:id="rId4" imgW="20152080" imgH="11009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9168" y="1663300"/>
                        <a:ext cx="9037688" cy="4942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64DD1C49-6ABA-4872-9FBF-B5DC97B45F12}"/>
              </a:ext>
            </a:extLst>
          </p:cNvPr>
          <p:cNvSpPr txBox="1"/>
          <p:nvPr/>
        </p:nvSpPr>
        <p:spPr>
          <a:xfrm>
            <a:off x="300681" y="270261"/>
            <a:ext cx="3722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>
                <a:solidFill>
                  <a:srgbClr val="3399FF"/>
                </a:solidFill>
              </a:rPr>
              <a:t>Augustin Fresnel</a:t>
            </a:r>
            <a:endParaRPr lang="fr-FR" sz="4000" b="1" dirty="0">
              <a:solidFill>
                <a:srgbClr val="3399FF"/>
              </a:solidFill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22DFB7C-5B9F-481D-A90B-BA44105B8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81" y="1051880"/>
            <a:ext cx="44191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10 mai 1788 – 14 juillet 1827 </a:t>
            </a:r>
          </a:p>
        </p:txBody>
      </p:sp>
    </p:spTree>
    <p:extLst>
      <p:ext uri="{BB962C8B-B14F-4D97-AF65-F5344CB8AC3E}">
        <p14:creationId xmlns:p14="http://schemas.microsoft.com/office/powerpoint/2010/main" val="21461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409764"/>
              </p:ext>
            </p:extLst>
          </p:nvPr>
        </p:nvGraphicFramePr>
        <p:xfrm>
          <a:off x="1780397" y="1587278"/>
          <a:ext cx="8792309" cy="5071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3" r:id="rId4" imgW="15111000" imgH="8710920" progId="">
                  <p:embed/>
                </p:oleObj>
              </mc:Choice>
              <mc:Fallback>
                <p:oleObj r:id="rId4" imgW="15111000" imgH="8710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0397" y="1587278"/>
                        <a:ext cx="8792309" cy="5071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5FD6D94-4B72-4D46-B903-2D51267E4765}"/>
              </a:ext>
            </a:extLst>
          </p:cNvPr>
          <p:cNvSpPr txBox="1"/>
          <p:nvPr/>
        </p:nvSpPr>
        <p:spPr>
          <a:xfrm>
            <a:off x="300681" y="270261"/>
            <a:ext cx="3722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>
                <a:solidFill>
                  <a:srgbClr val="3399FF"/>
                </a:solidFill>
              </a:rPr>
              <a:t>Augustin Fresnel</a:t>
            </a:r>
            <a:endParaRPr lang="fr-FR" sz="4000" b="1" dirty="0">
              <a:solidFill>
                <a:srgbClr val="3399FF"/>
              </a:solidFill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0A41A51-F6B7-47A8-9306-85B3DE164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81" y="1051880"/>
            <a:ext cx="44191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10 mai 1788 – 14 juillet 1827 </a:t>
            </a:r>
          </a:p>
        </p:txBody>
      </p:sp>
    </p:spTree>
    <p:extLst>
      <p:ext uri="{BB962C8B-B14F-4D97-AF65-F5344CB8AC3E}">
        <p14:creationId xmlns:p14="http://schemas.microsoft.com/office/powerpoint/2010/main" val="166259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011667"/>
              </p:ext>
            </p:extLst>
          </p:nvPr>
        </p:nvGraphicFramePr>
        <p:xfrm>
          <a:off x="1194712" y="1789818"/>
          <a:ext cx="5875460" cy="4695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0" r:id="rId4" imgW="9866520" imgH="7872840" progId="">
                  <p:embed/>
                </p:oleObj>
              </mc:Choice>
              <mc:Fallback>
                <p:oleObj r:id="rId4" imgW="9866520" imgH="7872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4712" y="1789818"/>
                        <a:ext cx="5875460" cy="4695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185163" y="1789818"/>
            <a:ext cx="25734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Château de Broglie</a:t>
            </a:r>
            <a:endParaRPr lang="fr-FR" altLang="fr-FR" sz="20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185163" y="2466201"/>
            <a:ext cx="34086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1742:  Chambrais  Broglie</a:t>
            </a:r>
            <a:endParaRPr lang="fr-FR" alt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8185162" y="2866311"/>
            <a:ext cx="3408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i="1" dirty="0"/>
              <a:t>En l’honneur du maréchal de Broglie, 1</a:t>
            </a:r>
            <a:r>
              <a:rPr lang="fr-FR" sz="1600" i="1" baseline="30000" dirty="0"/>
              <a:t>er</a:t>
            </a:r>
            <a:r>
              <a:rPr lang="fr-FR" sz="1600" i="1" dirty="0"/>
              <a:t> duc de Broglie,</a:t>
            </a:r>
          </a:p>
          <a:p>
            <a:pPr algn="just"/>
            <a:r>
              <a:rPr lang="fr-FR" sz="1600" i="1" dirty="0"/>
              <a:t>petit fils de Francesco-Maria di </a:t>
            </a:r>
            <a:r>
              <a:rPr lang="fr-FR" sz="1600" i="1" dirty="0" err="1"/>
              <a:t>Broglia</a:t>
            </a:r>
            <a:r>
              <a:rPr lang="fr-FR" sz="1600" i="1" dirty="0"/>
              <a:t>.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185159" y="5174910"/>
            <a:ext cx="34086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1929:  Louis de Broglie</a:t>
            </a:r>
            <a:endParaRPr lang="fr-FR" altLang="fr-FR" sz="2000" dirty="0"/>
          </a:p>
        </p:txBody>
      </p:sp>
      <p:sp>
        <p:nvSpPr>
          <p:cNvPr id="13" name="Rectangle 12"/>
          <p:cNvSpPr/>
          <p:nvPr/>
        </p:nvSpPr>
        <p:spPr>
          <a:xfrm>
            <a:off x="8185159" y="5559631"/>
            <a:ext cx="3408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i="1" dirty="0"/>
              <a:t>7</a:t>
            </a:r>
            <a:r>
              <a:rPr lang="fr-FR" sz="1600" i="1" baseline="30000" dirty="0"/>
              <a:t>e</a:t>
            </a:r>
            <a:r>
              <a:rPr lang="fr-FR" sz="1600" i="1" dirty="0"/>
              <a:t> duc de Broglie</a:t>
            </a:r>
          </a:p>
          <a:p>
            <a:pPr algn="just"/>
            <a:r>
              <a:rPr lang="fr-FR" sz="1600" i="1" dirty="0"/>
              <a:t>5 générations après le 2</a:t>
            </a:r>
            <a:r>
              <a:rPr lang="fr-FR" sz="1600" i="1" baseline="30000" dirty="0"/>
              <a:t>e</a:t>
            </a:r>
            <a:r>
              <a:rPr lang="fr-FR" sz="1600" i="1" dirty="0"/>
              <a:t> duc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185160" y="3973581"/>
            <a:ext cx="34086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1788:  2</a:t>
            </a:r>
            <a:r>
              <a:rPr lang="fr-FR" altLang="fr-FR" sz="2000" baseline="30000" dirty="0">
                <a:sym typeface="Wingdings" panose="05000000000000000000" pitchFamily="2" charset="2"/>
              </a:rPr>
              <a:t>e</a:t>
            </a:r>
            <a:r>
              <a:rPr lang="fr-FR" altLang="fr-FR" sz="2000" dirty="0">
                <a:sym typeface="Wingdings" panose="05000000000000000000" pitchFamily="2" charset="2"/>
              </a:rPr>
              <a:t> duc de Broglie</a:t>
            </a:r>
            <a:endParaRPr lang="fr-FR" altLang="fr-FR" sz="2000" dirty="0"/>
          </a:p>
        </p:txBody>
      </p:sp>
      <p:sp>
        <p:nvSpPr>
          <p:cNvPr id="15" name="Rectangle 14"/>
          <p:cNvSpPr/>
          <p:nvPr/>
        </p:nvSpPr>
        <p:spPr>
          <a:xfrm>
            <a:off x="8185159" y="4310445"/>
            <a:ext cx="3408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i="1" dirty="0"/>
              <a:t>Victor-François de Broglie</a:t>
            </a:r>
          </a:p>
          <a:p>
            <a:pPr algn="just"/>
            <a:r>
              <a:rPr lang="fr-FR" sz="1600" i="1" dirty="0"/>
              <a:t>Fils du 1</a:t>
            </a:r>
            <a:r>
              <a:rPr lang="fr-FR" sz="1600" i="1" baseline="30000" dirty="0"/>
              <a:t>er</a:t>
            </a:r>
            <a:r>
              <a:rPr lang="fr-FR" sz="1600" i="1" dirty="0"/>
              <a:t> duc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B70811D-4046-49A8-913F-1EBC732509C1}"/>
              </a:ext>
            </a:extLst>
          </p:cNvPr>
          <p:cNvSpPr txBox="1"/>
          <p:nvPr/>
        </p:nvSpPr>
        <p:spPr>
          <a:xfrm>
            <a:off x="300681" y="270261"/>
            <a:ext cx="3722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>
                <a:solidFill>
                  <a:srgbClr val="3399FF"/>
                </a:solidFill>
              </a:rPr>
              <a:t>Augustin Fresnel</a:t>
            </a:r>
            <a:endParaRPr lang="fr-FR" sz="4000" b="1" dirty="0">
              <a:solidFill>
                <a:srgbClr val="3399FF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D7A2FA73-85CA-49F9-9169-85BE09DE5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81" y="1051880"/>
            <a:ext cx="44191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10 mai 1788 – 14 juillet 1827 </a:t>
            </a:r>
          </a:p>
        </p:txBody>
      </p:sp>
    </p:spTree>
    <p:extLst>
      <p:ext uri="{BB962C8B-B14F-4D97-AF65-F5344CB8AC3E}">
        <p14:creationId xmlns:p14="http://schemas.microsoft.com/office/powerpoint/2010/main" val="6549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21466" y="270261"/>
            <a:ext cx="3722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>
                <a:solidFill>
                  <a:srgbClr val="3399FF"/>
                </a:solidFill>
              </a:rPr>
              <a:t>Augustin Fresnel</a:t>
            </a:r>
            <a:endParaRPr lang="fr-FR" sz="4000" b="1" dirty="0">
              <a:solidFill>
                <a:srgbClr val="3399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1466" y="1051880"/>
            <a:ext cx="43846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10 mai 1788 – 14 juillet 1827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413921" y="2016837"/>
            <a:ext cx="70299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Naissance d’Augustin Jean Fresnel à Broglie, en Normandie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3921" y="2416947"/>
            <a:ext cx="74363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i="1" dirty="0"/>
              <a:t>Jacques Fresnel, le père d’Augustin, est architecte, et s’occupe de la rénovation du château de Broglie, propriété du 2e duc de Broglie. Un siècle et 5 générations plus tard, le 7e duc de Broglie, Louis de Broglie, étendra aux atomes la théorie qu’Augustin Fresnel a développé pour la lumière, ouvrant ainsi la porte à la mécanique quantique.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30945" y="1789818"/>
            <a:ext cx="1227820" cy="53568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2503367" y="1986060"/>
            <a:ext cx="168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Bahnschrift" panose="020B0502040204020203" pitchFamily="34" charset="0"/>
              </a:rPr>
              <a:t>1788</a:t>
            </a:r>
          </a:p>
        </p:txBody>
      </p:sp>
      <p:cxnSp>
        <p:nvCxnSpPr>
          <p:cNvPr id="26" name="Connecteur droit 25"/>
          <p:cNvCxnSpPr/>
          <p:nvPr/>
        </p:nvCxnSpPr>
        <p:spPr>
          <a:xfrm>
            <a:off x="2730945" y="2237128"/>
            <a:ext cx="243776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3739024" y="2258986"/>
            <a:ext cx="447319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2507990" y="2609519"/>
            <a:ext cx="168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Bahnschrift" panose="020B0502040204020203" pitchFamily="34" charset="0"/>
              </a:rPr>
              <a:t>1789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2503367" y="2860587"/>
            <a:ext cx="475977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3743647" y="2882445"/>
            <a:ext cx="215118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2502350" y="5726814"/>
            <a:ext cx="168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Bahnschrift" panose="020B0502040204020203" pitchFamily="34" charset="0"/>
              </a:rPr>
              <a:t>1794</a:t>
            </a:r>
          </a:p>
        </p:txBody>
      </p:sp>
      <p:cxnSp>
        <p:nvCxnSpPr>
          <p:cNvPr id="46" name="Connecteur droit 45"/>
          <p:cNvCxnSpPr/>
          <p:nvPr/>
        </p:nvCxnSpPr>
        <p:spPr>
          <a:xfrm>
            <a:off x="2729928" y="5977882"/>
            <a:ext cx="243776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3738007" y="5999740"/>
            <a:ext cx="447319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11351" y="2682707"/>
            <a:ext cx="21364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r">
              <a:spcBef>
                <a:spcPts val="1200"/>
              </a:spcBef>
            </a:pPr>
            <a:r>
              <a:rPr lang="fr-FR" altLang="fr-FR" sz="1600" dirty="0">
                <a:sym typeface="Wingdings" panose="05000000000000000000" pitchFamily="2" charset="2"/>
              </a:rPr>
              <a:t>Révolution française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4241819" y="5788369"/>
            <a:ext cx="70299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fr-FR" altLang="fr-FR" sz="2000" dirty="0">
                <a:sym typeface="Wingdings" panose="05000000000000000000" pitchFamily="2" charset="2"/>
              </a:rPr>
              <a:t>La famille Fresnel se réfugie à Mathieu, près de Caen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241819" y="6188479"/>
            <a:ext cx="74363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i="1" dirty="0"/>
              <a:t>Très proche de la famille de Broglie, dont le château est brulé à la révolution, la famille Fresnel se réfugie d’abord à Cherbourg, puis dans le village de Mathieu, berceau de la famille Fresnel, situé entre Caen et la mer.</a:t>
            </a:r>
          </a:p>
        </p:txBody>
      </p:sp>
    </p:spTree>
    <p:extLst>
      <p:ext uri="{BB962C8B-B14F-4D97-AF65-F5344CB8AC3E}">
        <p14:creationId xmlns:p14="http://schemas.microsoft.com/office/powerpoint/2010/main" val="340265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-60160" y="1789816"/>
            <a:ext cx="11910415" cy="25256871"/>
            <a:chOff x="-60160" y="1789816"/>
            <a:chExt cx="11910415" cy="25256871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413921" y="2016837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Naissance d’Augustin Jean Fresnel à Broglie, en Normandie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13921" y="2416947"/>
              <a:ext cx="74363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Jacques Fresnel, le père d’Augustin, est architecte, et s’occupe de la rénovation du château de Broglie, propriété du 2e duc de Broglie. Un siècle et 5 générations plus tard, le 7e duc de Broglie, Louis de Broglie, étendra aux atomes la théorie qu’Augustin Fresnel a développé pour la lumière, ouvrant ainsi la porte à la mécanique quantique.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30945" y="1789816"/>
              <a:ext cx="1227820" cy="2525687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503367" y="1986060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1788</a:t>
              </a:r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2730945" y="2248057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3739024" y="2248057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2507990" y="260951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1789</a:t>
              </a:r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2503367" y="2871516"/>
              <a:ext cx="475977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3743647" y="2871516"/>
              <a:ext cx="215118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2496599" y="572681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1794</a:t>
              </a:r>
            </a:p>
          </p:txBody>
        </p:sp>
        <p:cxnSp>
          <p:nvCxnSpPr>
            <p:cNvPr id="46" name="Connecteur droit 45"/>
            <p:cNvCxnSpPr/>
            <p:nvPr/>
          </p:nvCxnSpPr>
          <p:spPr>
            <a:xfrm>
              <a:off x="2724177" y="5988811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3732256" y="598881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311351" y="2682707"/>
              <a:ext cx="213647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Révolution française</a:t>
              </a: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4241819" y="578836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La famille Fresnel se réfugie à Mathieu, près de Caen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41819" y="6188479"/>
              <a:ext cx="743633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Très proche de la famille de Broglie, dont le château est brulé à la révolution, la famille Fresnel se réfugie d’abord à Cherbourg, puis dans le village de Mathieu, berceau de la famille Fresnel, situé entre Caen et la mer.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2496599" y="884410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1799</a:t>
              </a:r>
            </a:p>
          </p:txBody>
        </p:sp>
        <p:cxnSp>
          <p:nvCxnSpPr>
            <p:cNvPr id="52" name="Connecteur droit 51"/>
            <p:cNvCxnSpPr/>
            <p:nvPr/>
          </p:nvCxnSpPr>
          <p:spPr>
            <a:xfrm>
              <a:off x="2503367" y="9106106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3732256" y="9106106"/>
              <a:ext cx="22650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ZoneTexte 73"/>
            <p:cNvSpPr txBox="1"/>
            <p:nvPr/>
          </p:nvSpPr>
          <p:spPr>
            <a:xfrm>
              <a:off x="2496599" y="1196140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1804</a:t>
              </a:r>
            </a:p>
          </p:txBody>
        </p:sp>
        <p:cxnSp>
          <p:nvCxnSpPr>
            <p:cNvPr id="75" name="Connecteur droit 74"/>
            <p:cNvCxnSpPr/>
            <p:nvPr/>
          </p:nvCxnSpPr>
          <p:spPr>
            <a:xfrm>
              <a:off x="2503367" y="1222340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3732256" y="1222340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>
              <a:off x="2496599" y="13208322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1806</a:t>
              </a:r>
            </a:p>
          </p:txBody>
        </p:sp>
        <p:cxnSp>
          <p:nvCxnSpPr>
            <p:cNvPr id="83" name="Connecteur droit 82"/>
            <p:cNvCxnSpPr/>
            <p:nvPr/>
          </p:nvCxnSpPr>
          <p:spPr>
            <a:xfrm>
              <a:off x="2724177" y="13470319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3732256" y="13470319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ZoneTexte 93"/>
            <p:cNvSpPr txBox="1"/>
            <p:nvPr/>
          </p:nvSpPr>
          <p:spPr>
            <a:xfrm>
              <a:off x="2496599" y="1507869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1809</a:t>
              </a:r>
            </a:p>
          </p:txBody>
        </p:sp>
        <p:cxnSp>
          <p:nvCxnSpPr>
            <p:cNvPr id="95" name="Connecteur droit 94"/>
            <p:cNvCxnSpPr/>
            <p:nvPr/>
          </p:nvCxnSpPr>
          <p:spPr>
            <a:xfrm>
              <a:off x="2724177" y="15340696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3732256" y="15340696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4" name="ZoneTexte 113"/>
            <p:cNvSpPr txBox="1"/>
            <p:nvPr/>
          </p:nvSpPr>
          <p:spPr>
            <a:xfrm>
              <a:off x="2496599" y="1819599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1814</a:t>
              </a:r>
            </a:p>
          </p:txBody>
        </p:sp>
        <p:cxnSp>
          <p:nvCxnSpPr>
            <p:cNvPr id="115" name="Connecteur droit 114"/>
            <p:cNvCxnSpPr/>
            <p:nvPr/>
          </p:nvCxnSpPr>
          <p:spPr>
            <a:xfrm>
              <a:off x="2503367" y="1845799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>
              <a:off x="3732256" y="18457991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ZoneTexte 117"/>
            <p:cNvSpPr txBox="1"/>
            <p:nvPr/>
          </p:nvSpPr>
          <p:spPr>
            <a:xfrm>
              <a:off x="2496599" y="18819453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1815</a:t>
              </a: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724177" y="19081450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>
              <a:off x="3732256" y="19081450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ZoneTexte 133"/>
            <p:cNvSpPr txBox="1"/>
            <p:nvPr/>
          </p:nvSpPr>
          <p:spPr>
            <a:xfrm>
              <a:off x="2496599" y="21313289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1819</a:t>
              </a:r>
            </a:p>
          </p:txBody>
        </p:sp>
        <p:cxnSp>
          <p:nvCxnSpPr>
            <p:cNvPr id="135" name="Connecteur droit 134"/>
            <p:cNvCxnSpPr/>
            <p:nvPr/>
          </p:nvCxnSpPr>
          <p:spPr>
            <a:xfrm>
              <a:off x="2724177" y="21575286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>
              <a:off x="3732256" y="21575286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ZoneTexte 149"/>
            <p:cNvSpPr txBox="1"/>
            <p:nvPr/>
          </p:nvSpPr>
          <p:spPr>
            <a:xfrm>
              <a:off x="2496599" y="23807125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1823</a:t>
              </a:r>
            </a:p>
          </p:txBody>
        </p:sp>
        <p:cxnSp>
          <p:nvCxnSpPr>
            <p:cNvPr id="151" name="Connecteur droit 150"/>
            <p:cNvCxnSpPr/>
            <p:nvPr/>
          </p:nvCxnSpPr>
          <p:spPr>
            <a:xfrm>
              <a:off x="2724177" y="24069122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Connecteur droit 151"/>
            <p:cNvCxnSpPr/>
            <p:nvPr/>
          </p:nvCxnSpPr>
          <p:spPr>
            <a:xfrm>
              <a:off x="3732256" y="24069122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ZoneTexte 153"/>
            <p:cNvSpPr txBox="1"/>
            <p:nvPr/>
          </p:nvSpPr>
          <p:spPr>
            <a:xfrm>
              <a:off x="2496599" y="24430584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1824</a:t>
              </a:r>
            </a:p>
          </p:txBody>
        </p:sp>
        <p:cxnSp>
          <p:nvCxnSpPr>
            <p:cNvPr id="155" name="Connecteur droit 154"/>
            <p:cNvCxnSpPr/>
            <p:nvPr/>
          </p:nvCxnSpPr>
          <p:spPr>
            <a:xfrm>
              <a:off x="2503367" y="24692581"/>
              <a:ext cx="46458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>
            <a:xfrm>
              <a:off x="3732256" y="24692581"/>
              <a:ext cx="22650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6" name="ZoneTexte 165"/>
            <p:cNvSpPr txBox="1"/>
            <p:nvPr/>
          </p:nvSpPr>
          <p:spPr>
            <a:xfrm>
              <a:off x="2496599" y="26300961"/>
              <a:ext cx="168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1827</a:t>
              </a:r>
            </a:p>
          </p:txBody>
        </p:sp>
        <p:cxnSp>
          <p:nvCxnSpPr>
            <p:cNvPr id="167" name="Connecteur droit 166"/>
            <p:cNvCxnSpPr/>
            <p:nvPr/>
          </p:nvCxnSpPr>
          <p:spPr>
            <a:xfrm>
              <a:off x="2724177" y="26562958"/>
              <a:ext cx="243776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>
            <a:xfrm>
              <a:off x="3732256" y="26562958"/>
              <a:ext cx="447319" cy="0"/>
            </a:xfrm>
            <a:prstGeom prst="line">
              <a:avLst/>
            </a:prstGeom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9" name="Text Box 4"/>
            <p:cNvSpPr txBox="1">
              <a:spLocks noChangeArrowheads="1"/>
            </p:cNvSpPr>
            <p:nvPr/>
          </p:nvSpPr>
          <p:spPr bwMode="auto">
            <a:xfrm>
              <a:off x="1" y="8905664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Coup d’état de Bonaparte</a:t>
              </a:r>
            </a:p>
          </p:txBody>
        </p:sp>
        <p:sp>
          <p:nvSpPr>
            <p:cNvPr id="170" name="Text Box 4"/>
            <p:cNvSpPr txBox="1">
              <a:spLocks noChangeArrowheads="1"/>
            </p:cNvSpPr>
            <p:nvPr/>
          </p:nvSpPr>
          <p:spPr bwMode="auto">
            <a:xfrm>
              <a:off x="-60160" y="12040339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Napoléon empereur</a:t>
              </a:r>
            </a:p>
          </p:txBody>
        </p:sp>
        <p:sp>
          <p:nvSpPr>
            <p:cNvPr id="173" name="Text Box 4"/>
            <p:cNvSpPr txBox="1">
              <a:spLocks noChangeArrowheads="1"/>
            </p:cNvSpPr>
            <p:nvPr/>
          </p:nvSpPr>
          <p:spPr bwMode="auto">
            <a:xfrm>
              <a:off x="4413921" y="12032972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À 16 ans, Augustin Fresnel entre à l’École Polytechnique</a:t>
              </a:r>
            </a:p>
          </p:txBody>
        </p:sp>
        <p:sp>
          <p:nvSpPr>
            <p:cNvPr id="175" name="Text Box 4"/>
            <p:cNvSpPr txBox="1">
              <a:spLocks noChangeArrowheads="1"/>
            </p:cNvSpPr>
            <p:nvPr/>
          </p:nvSpPr>
          <p:spPr bwMode="auto">
            <a:xfrm>
              <a:off x="4402529" y="13281193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intègre l’école des Ponts et Chaussées</a:t>
              </a:r>
            </a:p>
          </p:txBody>
        </p:sp>
        <p:sp>
          <p:nvSpPr>
            <p:cNvPr id="176" name="Text Box 4"/>
            <p:cNvSpPr txBox="1">
              <a:spLocks noChangeArrowheads="1"/>
            </p:cNvSpPr>
            <p:nvPr/>
          </p:nvSpPr>
          <p:spPr bwMode="auto">
            <a:xfrm>
              <a:off x="4413921" y="15140254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est ingénieur des Ponts et Chaussées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4413921" y="15540364"/>
              <a:ext cx="743633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Durant 9 ans, il construit des villes et des routes en Vendée, dans la Drôme, et en Ille-et-Vilaine.</a:t>
              </a:r>
            </a:p>
          </p:txBody>
        </p:sp>
        <p:sp>
          <p:nvSpPr>
            <p:cNvPr id="178" name="Text Box 4"/>
            <p:cNvSpPr txBox="1">
              <a:spLocks noChangeArrowheads="1"/>
            </p:cNvSpPr>
            <p:nvPr/>
          </p:nvSpPr>
          <p:spPr bwMode="auto">
            <a:xfrm>
              <a:off x="-16014" y="18280187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Louis XVIII</a:t>
              </a:r>
            </a:p>
          </p:txBody>
        </p:sp>
        <p:sp>
          <p:nvSpPr>
            <p:cNvPr id="179" name="Text Box 4"/>
            <p:cNvSpPr txBox="1">
              <a:spLocks noChangeArrowheads="1"/>
            </p:cNvSpPr>
            <p:nvPr/>
          </p:nvSpPr>
          <p:spPr bwMode="auto">
            <a:xfrm>
              <a:off x="-16014" y="18912173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Les Cent Jours</a:t>
              </a:r>
            </a:p>
          </p:txBody>
        </p:sp>
        <p:sp>
          <p:nvSpPr>
            <p:cNvPr id="180" name="Text Box 4"/>
            <p:cNvSpPr txBox="1">
              <a:spLocks noChangeArrowheads="1"/>
            </p:cNvSpPr>
            <p:nvPr/>
          </p:nvSpPr>
          <p:spPr bwMode="auto">
            <a:xfrm>
              <a:off x="4402529" y="18912173"/>
              <a:ext cx="702993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Fresnel est destitué de son titre d’ingénieur. </a:t>
              </a:r>
              <a:br>
                <a:rPr lang="fr-FR" altLang="fr-FR" sz="2000" dirty="0">
                  <a:sym typeface="Wingdings" panose="05000000000000000000" pitchFamily="2" charset="2"/>
                </a:rPr>
              </a:br>
              <a:r>
                <a:rPr lang="fr-FR" altLang="fr-FR" sz="2000" dirty="0">
                  <a:sym typeface="Wingdings" panose="05000000000000000000" pitchFamily="2" charset="2"/>
                </a:rPr>
                <a:t>C’est le début de ses recherches en optique.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402529" y="19594386"/>
              <a:ext cx="743633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Fresnel juge que le débarquement de Napoléon à Cannes après son exil à l’île d’Elbe est « une atteinte à la civilisation », et il s’engage dans une armée pour le combattre. Après le retour victorieux de Napoléon à Paris, Fresnel est destitué de son titre d’ingénieur et, après un bref séjour à Paris, retourne se réfugier à Mathieu. Pendant les 100 jours, il réalise des expériences sur la lumière qui seront à l’origine de ses théories. Il continuera ses travaux jusqu’à sa mort.</a:t>
              </a:r>
            </a:p>
          </p:txBody>
        </p:sp>
        <p:sp>
          <p:nvSpPr>
            <p:cNvPr id="182" name="Text Box 4"/>
            <p:cNvSpPr txBox="1">
              <a:spLocks noChangeArrowheads="1"/>
            </p:cNvSpPr>
            <p:nvPr/>
          </p:nvSpPr>
          <p:spPr bwMode="auto">
            <a:xfrm>
              <a:off x="4402529" y="2139749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Augustin Fresnel entre à la commission des phares</a:t>
              </a:r>
            </a:p>
          </p:txBody>
        </p:sp>
        <p:sp>
          <p:nvSpPr>
            <p:cNvPr id="183" name="Text Box 4"/>
            <p:cNvSpPr txBox="1">
              <a:spLocks noChangeArrowheads="1"/>
            </p:cNvSpPr>
            <p:nvPr/>
          </p:nvSpPr>
          <p:spPr bwMode="auto">
            <a:xfrm>
              <a:off x="4402529" y="23827969"/>
              <a:ext cx="70299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Installation de la première lentille de Fresnel dans un phare</a:t>
              </a: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402529" y="24159984"/>
              <a:ext cx="74363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Fresnel a l’idée de remplacer dans les phares les miroirs par des lentilles à échelons. La première est installée dans le phare de Cordouan le 23 juillet 1823.</a:t>
              </a:r>
            </a:p>
            <a:p>
              <a:pPr algn="just"/>
              <a:r>
                <a:rPr lang="fr-FR" sz="1400" i="1" dirty="0"/>
                <a:t>Elle sera suivie de centaines d’autres. Après le décès d’Augustin, c’est son frère Léonor qui continuera son œuvre à la commission des phares.</a:t>
              </a:r>
            </a:p>
          </p:txBody>
        </p:sp>
        <p:sp>
          <p:nvSpPr>
            <p:cNvPr id="185" name="Text Box 4"/>
            <p:cNvSpPr txBox="1">
              <a:spLocks noChangeArrowheads="1"/>
            </p:cNvSpPr>
            <p:nvPr/>
          </p:nvSpPr>
          <p:spPr bwMode="auto">
            <a:xfrm>
              <a:off x="-16014" y="24523304"/>
              <a:ext cx="25079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r">
                <a:spcBef>
                  <a:spcPts val="1200"/>
                </a:spcBef>
              </a:pPr>
              <a:r>
                <a:rPr lang="fr-FR" altLang="fr-FR" sz="1600" dirty="0">
                  <a:sym typeface="Wingdings" panose="05000000000000000000" pitchFamily="2" charset="2"/>
                </a:rPr>
                <a:t>Charles X</a:t>
              </a:r>
            </a:p>
          </p:txBody>
        </p:sp>
        <p:sp>
          <p:nvSpPr>
            <p:cNvPr id="186" name="Text Box 4"/>
            <p:cNvSpPr txBox="1">
              <a:spLocks noChangeArrowheads="1"/>
            </p:cNvSpPr>
            <p:nvPr/>
          </p:nvSpPr>
          <p:spPr bwMode="auto">
            <a:xfrm>
              <a:off x="4402529" y="26360032"/>
              <a:ext cx="62687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ts val="1200"/>
                </a:spcBef>
              </a:pPr>
              <a:r>
                <a:rPr lang="fr-FR" altLang="fr-FR" sz="2000" dirty="0">
                  <a:sym typeface="Wingdings" panose="05000000000000000000" pitchFamily="2" charset="2"/>
                </a:rPr>
                <a:t>Augustin Fresnel décède de la tuberculose à 39 ans.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16014" y="-34479"/>
            <a:ext cx="12208014" cy="154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1466" y="270261"/>
            <a:ext cx="3722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>
                <a:solidFill>
                  <a:srgbClr val="3399FF"/>
                </a:solidFill>
              </a:rPr>
              <a:t>Augustin Fresnel</a:t>
            </a:r>
            <a:endParaRPr lang="fr-FR" sz="4000" b="1" dirty="0">
              <a:solidFill>
                <a:srgbClr val="3399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1466" y="1051880"/>
            <a:ext cx="43846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fr-FR" altLang="fr-FR" sz="2400" dirty="0">
                <a:solidFill>
                  <a:srgbClr val="9933FF"/>
                </a:solidFill>
                <a:sym typeface="Wingdings" panose="05000000000000000000" pitchFamily="2" charset="2"/>
              </a:rPr>
              <a:t>10 mai 1788 – 14 juillet 1827 </a:t>
            </a:r>
          </a:p>
        </p:txBody>
      </p:sp>
    </p:spTree>
    <p:extLst>
      <p:ext uri="{BB962C8B-B14F-4D97-AF65-F5344CB8AC3E}">
        <p14:creationId xmlns:p14="http://schemas.microsoft.com/office/powerpoint/2010/main" val="38982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3.54167E-6 -1.06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11426</TotalTime>
  <Words>2583</Words>
  <Application>Microsoft Office PowerPoint</Application>
  <PresentationFormat>Grand écran</PresentationFormat>
  <Paragraphs>250</Paragraphs>
  <Slides>23</Slides>
  <Notes>23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Bahnschrift</vt:lpstr>
      <vt:lpstr>Arial</vt:lpstr>
      <vt:lpstr>Calibri Light</vt:lpstr>
      <vt:lpstr>Calibri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Daniel Hennequin</dc:creator>
  <cp:lastModifiedBy>Daniel Hennequin</cp:lastModifiedBy>
  <cp:revision>328</cp:revision>
  <dcterms:created xsi:type="dcterms:W3CDTF">2019-09-29T13:13:00Z</dcterms:created>
  <dcterms:modified xsi:type="dcterms:W3CDTF">2023-07-01T19:56:12Z</dcterms:modified>
</cp:coreProperties>
</file>