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6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8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9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0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11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12.xml" ContentType="application/vnd.openxmlformats-officedocument.presentationml.notesSlid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3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4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5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16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17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18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19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20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notesSlides/notesSlide21.xml" ContentType="application/vnd.openxmlformats-officedocument.presentationml.notesSlide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notesSlides/notesSlide22.xml" ContentType="application/vnd.openxmlformats-officedocument.presentationml.notesSlide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notesSlides/notesSlide23.xml" ContentType="application/vnd.openxmlformats-officedocument.presentationml.notesSlide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notesSlides/notesSlide24.xml" ContentType="application/vnd.openxmlformats-officedocument.presentationml.notesSlide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notesSlides/notesSlide25.xml" ContentType="application/vnd.openxmlformats-officedocument.presentationml.notesSlide+xml"/>
  <Override PartName="/ppt/tags/tag482.xml" ContentType="application/vnd.openxmlformats-officedocument.presentationml.tags+xml"/>
  <Override PartName="/ppt/notesSlides/notesSlide26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notesSlides/notesSlide27.xml" ContentType="application/vnd.openxmlformats-officedocument.presentationml.notesSlide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28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notesSlides/notesSlide29.xml" ContentType="application/vnd.openxmlformats-officedocument.presentationml.notesSlide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30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notesSlides/notesSlide31.xml" ContentType="application/vnd.openxmlformats-officedocument.presentationml.notesSlide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32.xml" ContentType="application/vnd.openxmlformats-officedocument.presentationml.notesSlid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notesSlides/notesSlide33.xml" ContentType="application/vnd.openxmlformats-officedocument.presentationml.notesSlide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notesSlides/notesSlide34.xml" ContentType="application/vnd.openxmlformats-officedocument.presentationml.notesSlide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notesSlides/notesSlide35.xml" ContentType="application/vnd.openxmlformats-officedocument.presentationml.notesSlide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notesSlides/notesSlide36.xml" ContentType="application/vnd.openxmlformats-officedocument.presentationml.notesSlide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notesSlides/notesSlide37.xml" ContentType="application/vnd.openxmlformats-officedocument.presentationml.notesSlide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notesSlides/notesSlide38.xml" ContentType="application/vnd.openxmlformats-officedocument.presentationml.notesSlide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notesSlides/notesSlide39.xml" ContentType="application/vnd.openxmlformats-officedocument.presentationml.notesSlide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369" r:id="rId2"/>
    <p:sldId id="511" r:id="rId3"/>
    <p:sldId id="481" r:id="rId4"/>
    <p:sldId id="507" r:id="rId5"/>
    <p:sldId id="483" r:id="rId6"/>
    <p:sldId id="484" r:id="rId7"/>
    <p:sldId id="354" r:id="rId8"/>
    <p:sldId id="512" r:id="rId9"/>
    <p:sldId id="427" r:id="rId10"/>
    <p:sldId id="345" r:id="rId11"/>
    <p:sldId id="348" r:id="rId12"/>
    <p:sldId id="431" r:id="rId13"/>
    <p:sldId id="436" r:id="rId14"/>
    <p:sldId id="437" r:id="rId15"/>
    <p:sldId id="394" r:id="rId16"/>
    <p:sldId id="402" r:id="rId17"/>
    <p:sldId id="491" r:id="rId18"/>
    <p:sldId id="438" r:id="rId19"/>
    <p:sldId id="517" r:id="rId20"/>
    <p:sldId id="515" r:id="rId21"/>
    <p:sldId id="516" r:id="rId22"/>
    <p:sldId id="424" r:id="rId23"/>
    <p:sldId id="497" r:id="rId24"/>
    <p:sldId id="434" r:id="rId25"/>
    <p:sldId id="452" r:id="rId26"/>
    <p:sldId id="456" r:id="rId27"/>
    <p:sldId id="467" r:id="rId28"/>
    <p:sldId id="276" r:id="rId29"/>
    <p:sldId id="498" r:id="rId30"/>
    <p:sldId id="499" r:id="rId31"/>
    <p:sldId id="496" r:id="rId32"/>
    <p:sldId id="500" r:id="rId33"/>
    <p:sldId id="464" r:id="rId34"/>
    <p:sldId id="514" r:id="rId35"/>
    <p:sldId id="475" r:id="rId36"/>
    <p:sldId id="428" r:id="rId37"/>
    <p:sldId id="442" r:id="rId38"/>
    <p:sldId id="432" r:id="rId39"/>
    <p:sldId id="429" r:id="rId40"/>
    <p:sldId id="444" r:id="rId41"/>
    <p:sldId id="476" r:id="rId42"/>
    <p:sldId id="473" r:id="rId43"/>
    <p:sldId id="472" r:id="rId44"/>
    <p:sldId id="433" r:id="rId45"/>
    <p:sldId id="401" r:id="rId46"/>
    <p:sldId id="457" r:id="rId47"/>
    <p:sldId id="493" r:id="rId48"/>
    <p:sldId id="492" r:id="rId49"/>
    <p:sldId id="495" r:id="rId50"/>
    <p:sldId id="466" r:id="rId51"/>
    <p:sldId id="490" r:id="rId52"/>
    <p:sldId id="364" r:id="rId53"/>
    <p:sldId id="376" r:id="rId54"/>
    <p:sldId id="502" r:id="rId55"/>
    <p:sldId id="446" r:id="rId56"/>
    <p:sldId id="508" r:id="rId57"/>
    <p:sldId id="426" r:id="rId58"/>
    <p:sldId id="346" r:id="rId59"/>
    <p:sldId id="371" r:id="rId60"/>
    <p:sldId id="494" r:id="rId61"/>
    <p:sldId id="489" r:id="rId62"/>
    <p:sldId id="355" r:id="rId63"/>
    <p:sldId id="425" r:id="rId64"/>
    <p:sldId id="358" r:id="rId65"/>
    <p:sldId id="445" r:id="rId66"/>
    <p:sldId id="443" r:id="rId67"/>
    <p:sldId id="448" r:id="rId68"/>
    <p:sldId id="418" r:id="rId69"/>
    <p:sldId id="413" r:id="rId70"/>
    <p:sldId id="417" r:id="rId71"/>
    <p:sldId id="419" r:id="rId72"/>
    <p:sldId id="474" r:id="rId73"/>
    <p:sldId id="441" r:id="rId74"/>
    <p:sldId id="435" r:id="rId75"/>
    <p:sldId id="343" r:id="rId76"/>
    <p:sldId id="373" r:id="rId77"/>
    <p:sldId id="375" r:id="rId78"/>
    <p:sldId id="293" r:id="rId79"/>
    <p:sldId id="339" r:id="rId80"/>
    <p:sldId id="273" r:id="rId81"/>
    <p:sldId id="265" r:id="rId8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0"/>
    <a:srgbClr val="008080"/>
    <a:srgbClr val="E5E5E5"/>
    <a:srgbClr val="263B46"/>
    <a:srgbClr val="D88009"/>
    <a:srgbClr val="DDB654"/>
    <a:srgbClr val="A3232B"/>
    <a:srgbClr val="A93138"/>
    <a:srgbClr val="0E385E"/>
    <a:srgbClr val="5F5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260" autoAdjust="0"/>
  </p:normalViewPr>
  <p:slideViewPr>
    <p:cSldViewPr snapToGrid="0">
      <p:cViewPr varScale="1">
        <p:scale>
          <a:sx n="106" d="100"/>
          <a:sy n="106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557F2-6BB8-48C8-83E7-71725439903A}" type="datetimeFigureOut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40A8-DE49-45DB-B50B-439E754950A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864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31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357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Rendre cohérent les graphes entre eux 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35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Rendre cohérent les graphes entre eux 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00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16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Regarder pour des T/L qui correspondent bien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80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337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Pourcentage d’atomes enlevés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97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à l’oral que c’est cohérent avec le temps du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540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45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 ?</a:t>
            </a:r>
          </a:p>
          <a:p>
            <a:endParaRPr lang="fr-FR" dirty="0"/>
          </a:p>
          <a:p>
            <a:r>
              <a:rPr lang="fr-FR" dirty="0"/>
              <a:t>Citation</a:t>
            </a:r>
          </a:p>
          <a:p>
            <a:endParaRPr lang="fr-FR" dirty="0"/>
          </a:p>
          <a:p>
            <a:r>
              <a:rPr lang="fr-FR" dirty="0"/>
              <a:t>Dire que c’est une physique différentes des systèmes chaotiques.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711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Rendre cohérent les graphes entre eux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Enlever 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49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Rendre cohérent les graphes entre eux 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213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la méthode pour regarder la dynamique d’un </a:t>
            </a:r>
            <a:r>
              <a:rPr lang="fr-FR" dirty="0" err="1"/>
              <a:t>rectrangle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97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la méthode pour regarder la dynamique d’un </a:t>
            </a:r>
            <a:r>
              <a:rPr lang="fr-FR" dirty="0" err="1"/>
              <a:t>rectrangle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634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du cas homogène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391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Peut être en deux diapos pour </a:t>
            </a:r>
            <a:r>
              <a:rPr lang="fr-FR" dirty="0" err="1"/>
              <a:t>anomations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150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avec le bon demi cercle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815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719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Regarder en zoom la distribution 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767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que bcp de recherches niveaux scientifiques</a:t>
            </a:r>
          </a:p>
          <a:p>
            <a:r>
              <a:rPr lang="fr-FR" dirty="0"/>
              <a:t>+ exemples comme GHD</a:t>
            </a:r>
          </a:p>
          <a:p>
            <a:r>
              <a:rPr lang="fr-FR" dirty="0"/>
              <a:t>Citation</a:t>
            </a:r>
          </a:p>
          <a:p>
            <a:endParaRPr lang="fr-FR" dirty="0"/>
          </a:p>
          <a:p>
            <a:r>
              <a:rPr lang="fr-FR" dirty="0"/>
              <a:t>Dire que c’est une physique différentes des systèmes chaotiques.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30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641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Rendre cohérent les graphes entre eux 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598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la méthode pour regarder la dynamique d’un </a:t>
            </a:r>
            <a:r>
              <a:rPr lang="fr-FR" dirty="0" err="1"/>
              <a:t>rectrangle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514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Rappeler Yang </a:t>
            </a:r>
            <a:r>
              <a:rPr lang="fr-FR" dirty="0" err="1"/>
              <a:t>Yang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767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Rappeler Yang </a:t>
            </a:r>
            <a:r>
              <a:rPr lang="fr-FR" dirty="0" err="1"/>
              <a:t>Yang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880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14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Définir l’entropie de Yang </a:t>
            </a:r>
            <a:r>
              <a:rPr lang="fr-FR" dirty="0" err="1"/>
              <a:t>Yang</a:t>
            </a:r>
            <a:r>
              <a:rPr lang="fr-FR" dirty="0"/>
              <a:t>, en parlant de micro-états</a:t>
            </a:r>
          </a:p>
          <a:p>
            <a:r>
              <a:rPr lang="fr-FR" dirty="0"/>
              <a:t>Remettre la valeur du déphasage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1899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Définir l’entropie de Yang </a:t>
            </a:r>
            <a:r>
              <a:rPr lang="fr-FR" dirty="0" err="1"/>
              <a:t>Yang</a:t>
            </a:r>
            <a:r>
              <a:rPr lang="fr-FR" dirty="0"/>
              <a:t>, en parlant de micro-états</a:t>
            </a:r>
          </a:p>
          <a:p>
            <a:r>
              <a:rPr lang="fr-FR" dirty="0"/>
              <a:t>Remettre la valeur du déphasage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23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799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un schéma pour les différents pièges</a:t>
            </a:r>
          </a:p>
          <a:p>
            <a:r>
              <a:rPr lang="fr-FR" dirty="0"/>
              <a:t>Est-ce qu’il faut mettre des axes ?</a:t>
            </a:r>
          </a:p>
          <a:p>
            <a:endParaRPr lang="fr-FR" dirty="0"/>
          </a:p>
          <a:p>
            <a:r>
              <a:rPr lang="fr-FR" dirty="0"/>
              <a:t>Champ magnétique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5B1B3-386F-41D5-842B-D217C111C2B9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390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un schéma pour les différents pièges</a:t>
            </a:r>
          </a:p>
          <a:p>
            <a:r>
              <a:rPr lang="fr-FR" dirty="0"/>
              <a:t>Est-ce qu’il faut mettre des axes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5B1B3-386F-41D5-842B-D217C111C2B9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77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Préciser que l’image est déformée</a:t>
            </a:r>
          </a:p>
          <a:p>
            <a:r>
              <a:rPr lang="fr-FR" dirty="0"/>
              <a:t>Dire que c’est parce que le </a:t>
            </a:r>
            <a:r>
              <a:rPr lang="fr-FR" dirty="0" err="1"/>
              <a:t>pièégeage</a:t>
            </a:r>
            <a:r>
              <a:rPr lang="fr-FR" dirty="0"/>
              <a:t> est magnétique avec des fils où l’on peut être très proche que le piégeage peut être transversalement très fort </a:t>
            </a:r>
            <a:r>
              <a:rPr lang="fr-FR" dirty="0">
                <a:sym typeface="Wingdings" panose="05000000000000000000" pitchFamily="2" charset="2"/>
              </a:rPr>
              <a:t> régime 1D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43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un schéma pour les différents pièges</a:t>
            </a:r>
          </a:p>
          <a:p>
            <a:r>
              <a:rPr lang="fr-FR" dirty="0"/>
              <a:t>Est-ce qu’il faut mettre des axes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5B1B3-386F-41D5-842B-D217C111C2B9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08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32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Enlever 7ms </a:t>
            </a:r>
          </a:p>
          <a:p>
            <a:r>
              <a:rPr lang="fr-FR" dirty="0"/>
              <a:t>Changer </a:t>
            </a:r>
            <a:r>
              <a:rPr lang="fr-FR" dirty="0" err="1"/>
              <a:t>normalised</a:t>
            </a:r>
            <a:r>
              <a:rPr lang="fr-FR" dirty="0"/>
              <a:t> </a:t>
            </a:r>
            <a:r>
              <a:rPr lang="fr-FR" dirty="0" err="1"/>
              <a:t>density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6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25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Regarder pour des T/L qui correspondent bien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87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Regarder pour des T/L qui correspondent bien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040A8-DE49-45DB-B50B-439E754950A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01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22668-9343-8A69-B3CF-C9EF9CC66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5F1FAD-5012-1A13-063B-582FF0343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1E91EE-0787-14F9-4C7F-702FE0E2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FF0DA-7429-4DCE-8A7D-A5A9E8C2B447}" type="datetime1">
              <a:rPr lang="fr-FR" smtClean="0"/>
              <a:t>02/07/2023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B45C82-4F24-6332-A4C9-C6D2FCD2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008E6A-5768-2536-AF54-2C676D7B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419" y="299679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D89839"/>
                </a:solidFill>
              </a:defRPr>
            </a:lvl1pPr>
          </a:lstStyle>
          <a:p>
            <a:fld id="{29985688-3C43-4CF6-9E3A-E1C4E9E21B0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771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F7638-261B-0254-9FFC-BF09B46EB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F386F7-39E1-2C47-AF09-2C62E51C6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1C1E9A-279B-2848-7E80-6E53E3B08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99F7-3CA2-45E2-A98C-F6E37B3F7C4E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1AB7F7-1522-C710-AAF2-A06A7FFB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3B42B8-B6DA-AA59-0C8C-6D8966FD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3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72A8A9-E4C9-2599-AC1A-01F2AE2B9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F335AC-D831-A6FB-1B05-0EA343947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A0699B-FC5D-0592-529E-C71058F1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103A-BBFB-4FBE-BA39-024C59A392A3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A8B9CF-8F56-369F-CE79-733CC62E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CD1186-7B6D-E79D-8C4E-2D5FCBFF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56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B251A-A5C6-F186-1C48-84BB8D1A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285D1E-9E97-4E91-FFD4-FB3048D9F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7FE8BF-7829-A326-747E-C6656D99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89A9-A1C2-479C-B68D-7C99734719BF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CAB1-111C-1855-3970-C1A8937B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2200AF-CA4F-FD1D-E036-0AD14FA7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08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0558E-DD52-D67A-39FB-B91F4811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6C3295-0AB4-0A33-5DDB-D50961872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830590-598A-B53B-E70F-52438329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7991-5FC6-48BB-B456-B2D07EA73F7C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6C3DA4-8C57-C3E9-863A-56B7DF8E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A67599-B951-99F6-024A-D3DF649C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88708-A7E2-4BF9-914D-19F8F41C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240377-B1AD-E245-7051-77410A08D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252D2A-D3C8-B578-DA0C-5EB6A64E9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29944F-12E5-BB58-DFC7-EB5E2E19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2A54-9599-46DB-A15A-51C1377DE90D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F371F-4BAC-D9E8-A0B4-6C9DE5F6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C52532-33AC-A4B8-F260-A6433A6E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599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FDBFC-C213-083F-8607-D02B0A11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449898-A800-B1D3-EFB5-1F4BAA166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B253C5-55AF-043D-9985-7CCD40CE9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CB1E6C-F9C4-F4B5-4F33-85D0C9231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324B78-2B25-6B76-A845-B67773C2F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A9D91C-8302-84BA-F93D-BAC3C019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4763A-DC5C-4763-9577-582AD572008B}" type="datetime1">
              <a:rPr lang="fr-FR" smtClean="0"/>
              <a:t>02/07/2023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23526A-D86B-8F7E-8B24-5B2F497F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30FA438-5532-FF48-A0F2-BDEFCAFA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77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FB49B-B8CD-4E60-7158-93018974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4E1567-3628-1944-9DEF-8C65F6DA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F44E-3931-4FA1-910B-7BAC45BADECF}" type="datetime1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B0683A-D9EB-4326-99E3-E392B3EC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630E29-DE33-DA7D-7306-5FD8116F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23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832DBC-6444-4D96-F329-C4E716A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C7D7-7519-4415-818F-5E4F07BC7B18}" type="datetime1">
              <a:rPr lang="fr-FR" smtClean="0"/>
              <a:t>02/07/2023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F56166-99E2-4E53-5391-633D8540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580B1B-7BCB-C828-9D0E-5579FA4B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AC59A-7C07-4D44-2A80-618454AA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64ECF0-CF69-21F1-FD66-178917BD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90685-9064-1605-707E-EF2CB399A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A514E8-3B1E-F9D4-031B-61434C6D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8B9A0-C489-4AE2-85E4-BA0EE4205D86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03CA6B-F8E3-CE2B-DE3E-EEEBC078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F51770-842D-2C08-5D68-5E26FB68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48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1E4BD3-D07D-86BB-8751-BB8DBE00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348ACE8-4D0D-8100-9F2A-5A7A30011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101C62-A6BC-1256-A84A-4984FEFBD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42BDF7-FBD3-37F3-CCC6-9AD2B7DE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B9A0-A502-4617-BA6D-7241CBBDA87B}" type="datetime1">
              <a:rPr lang="fr-FR" smtClean="0"/>
              <a:t>02/07/2023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2DF5C8-7BFE-542C-B20C-A587E3DA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C7855C-1FA8-FAC8-7810-B6986CF9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1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F62D75-F3E3-8C0C-33EE-0F0A7B9B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077575-8C90-7DB0-8FB8-6A5837C6B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494D25-5E48-8C33-6F68-54E229D37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6104A-AAB2-42A0-AF59-945DFB2D5770}" type="datetime1">
              <a:rPr lang="fr-FR" smtClean="0"/>
              <a:t>02/07/2023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4262A3-BF44-5431-C134-E75065F38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4363F5-BA92-A54F-4721-B29D940A6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5688-3C43-4CF6-9E3A-E1C4E9E21B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9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tags" Target="../tags/tag110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7.png"/><Relationship Id="rId4" Type="http://schemas.openxmlformats.org/officeDocument/2006/relationships/tags" Target="../tags/tag111.xml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png"/><Relationship Id="rId3" Type="http://schemas.openxmlformats.org/officeDocument/2006/relationships/tags" Target="../tags/tag114.xml"/><Relationship Id="rId7" Type="http://schemas.openxmlformats.org/officeDocument/2006/relationships/image" Target="../media/image82.png"/><Relationship Id="rId12" Type="http://schemas.openxmlformats.org/officeDocument/2006/relationships/image" Target="../media/image79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1.png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7.png"/><Relationship Id="rId4" Type="http://schemas.openxmlformats.org/officeDocument/2006/relationships/tags" Target="../tags/tag115.xml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image" Target="../media/image85.gif"/><Relationship Id="rId26" Type="http://schemas.openxmlformats.org/officeDocument/2006/relationships/image" Target="../media/image86.png"/><Relationship Id="rId3" Type="http://schemas.openxmlformats.org/officeDocument/2006/relationships/tags" Target="../tags/tag118.xml"/><Relationship Id="rId21" Type="http://schemas.openxmlformats.org/officeDocument/2006/relationships/image" Target="../media/image45.png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image" Target="../media/image84.png"/><Relationship Id="rId25" Type="http://schemas.openxmlformats.org/officeDocument/2006/relationships/image" Target="../media/image49.png"/><Relationship Id="rId2" Type="http://schemas.openxmlformats.org/officeDocument/2006/relationships/tags" Target="../tags/tag117.xml"/><Relationship Id="rId16" Type="http://schemas.openxmlformats.org/officeDocument/2006/relationships/image" Target="../media/image76.png"/><Relationship Id="rId20" Type="http://schemas.openxmlformats.org/officeDocument/2006/relationships/image" Target="../media/image44.png"/><Relationship Id="rId29" Type="http://schemas.openxmlformats.org/officeDocument/2006/relationships/image" Target="../media/image89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image" Target="../media/image48.png"/><Relationship Id="rId5" Type="http://schemas.openxmlformats.org/officeDocument/2006/relationships/tags" Target="../tags/tag120.xml"/><Relationship Id="rId15" Type="http://schemas.openxmlformats.org/officeDocument/2006/relationships/image" Target="../media/image83.png"/><Relationship Id="rId23" Type="http://schemas.openxmlformats.org/officeDocument/2006/relationships/image" Target="../media/image47.png"/><Relationship Id="rId28" Type="http://schemas.openxmlformats.org/officeDocument/2006/relationships/image" Target="../media/image88.png"/><Relationship Id="rId10" Type="http://schemas.openxmlformats.org/officeDocument/2006/relationships/tags" Target="../tags/tag125.xml"/><Relationship Id="rId19" Type="http://schemas.openxmlformats.org/officeDocument/2006/relationships/image" Target="../media/image43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46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1.png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image" Target="../media/image100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image" Target="../media/image99.png"/><Relationship Id="rId5" Type="http://schemas.openxmlformats.org/officeDocument/2006/relationships/tags" Target="../tags/tag137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tags" Target="../tags/tag136.xm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image" Target="../media/image16.png"/><Relationship Id="rId3" Type="http://schemas.openxmlformats.org/officeDocument/2006/relationships/tags" Target="../tags/tag142.xml"/><Relationship Id="rId21" Type="http://schemas.openxmlformats.org/officeDocument/2006/relationships/image" Target="../media/image109.png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image" Target="../media/image106.png"/><Relationship Id="rId2" Type="http://schemas.openxmlformats.org/officeDocument/2006/relationships/tags" Target="../tags/tag141.xml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24" Type="http://schemas.openxmlformats.org/officeDocument/2006/relationships/image" Target="../media/image25.png"/><Relationship Id="rId5" Type="http://schemas.openxmlformats.org/officeDocument/2006/relationships/tags" Target="../tags/tag144.xml"/><Relationship Id="rId15" Type="http://schemas.openxmlformats.org/officeDocument/2006/relationships/image" Target="../media/image104.png"/><Relationship Id="rId23" Type="http://schemas.openxmlformats.org/officeDocument/2006/relationships/image" Target="../media/image111.png"/><Relationship Id="rId10" Type="http://schemas.openxmlformats.org/officeDocument/2006/relationships/tags" Target="../tags/tag149.xml"/><Relationship Id="rId19" Type="http://schemas.openxmlformats.org/officeDocument/2006/relationships/image" Target="../media/image107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tags" Target="../tags/tag165.xml"/><Relationship Id="rId18" Type="http://schemas.openxmlformats.org/officeDocument/2006/relationships/image" Target="../media/image112.png"/><Relationship Id="rId26" Type="http://schemas.openxmlformats.org/officeDocument/2006/relationships/image" Target="../media/image116.png"/><Relationship Id="rId3" Type="http://schemas.openxmlformats.org/officeDocument/2006/relationships/tags" Target="../tags/tag155.xml"/><Relationship Id="rId21" Type="http://schemas.openxmlformats.org/officeDocument/2006/relationships/image" Target="../media/image115.png"/><Relationship Id="rId7" Type="http://schemas.openxmlformats.org/officeDocument/2006/relationships/tags" Target="../tags/tag159.xml"/><Relationship Id="rId12" Type="http://schemas.openxmlformats.org/officeDocument/2006/relationships/tags" Target="../tags/tag16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5.png"/><Relationship Id="rId2" Type="http://schemas.openxmlformats.org/officeDocument/2006/relationships/tags" Target="../tags/tag154.xml"/><Relationship Id="rId16" Type="http://schemas.openxmlformats.org/officeDocument/2006/relationships/tags" Target="../tags/tag168.xml"/><Relationship Id="rId20" Type="http://schemas.openxmlformats.org/officeDocument/2006/relationships/image" Target="../media/image114.png"/><Relationship Id="rId29" Type="http://schemas.openxmlformats.org/officeDocument/2006/relationships/image" Target="../media/image11.png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24" Type="http://schemas.openxmlformats.org/officeDocument/2006/relationships/image" Target="../media/image111.png"/><Relationship Id="rId5" Type="http://schemas.openxmlformats.org/officeDocument/2006/relationships/tags" Target="../tags/tag157.xml"/><Relationship Id="rId15" Type="http://schemas.openxmlformats.org/officeDocument/2006/relationships/tags" Target="../tags/tag167.xml"/><Relationship Id="rId23" Type="http://schemas.openxmlformats.org/officeDocument/2006/relationships/image" Target="../media/image109.png"/><Relationship Id="rId28" Type="http://schemas.openxmlformats.org/officeDocument/2006/relationships/image" Target="../media/image117.png"/><Relationship Id="rId10" Type="http://schemas.openxmlformats.org/officeDocument/2006/relationships/tags" Target="../tags/tag162.xml"/><Relationship Id="rId19" Type="http://schemas.openxmlformats.org/officeDocument/2006/relationships/image" Target="../media/image113.png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tags" Target="../tags/tag166.xml"/><Relationship Id="rId22" Type="http://schemas.openxmlformats.org/officeDocument/2006/relationships/image" Target="../media/image110.png"/><Relationship Id="rId27" Type="http://schemas.openxmlformats.org/officeDocument/2006/relationships/image" Target="../media/image9.png"/><Relationship Id="rId30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171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2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1.png"/><Relationship Id="rId5" Type="http://schemas.openxmlformats.org/officeDocument/2006/relationships/tags" Target="../tags/tag173.xml"/><Relationship Id="rId10" Type="http://schemas.openxmlformats.org/officeDocument/2006/relationships/image" Target="../media/image120.png"/><Relationship Id="rId4" Type="http://schemas.openxmlformats.org/officeDocument/2006/relationships/tags" Target="../tags/tag172.xml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6.png"/><Relationship Id="rId26" Type="http://schemas.openxmlformats.org/officeDocument/2006/relationships/image" Target="../media/image122.png"/><Relationship Id="rId3" Type="http://schemas.openxmlformats.org/officeDocument/2006/relationships/tags" Target="../tags/tag176.xml"/><Relationship Id="rId21" Type="http://schemas.openxmlformats.org/officeDocument/2006/relationships/image" Target="../media/image129.pn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image" Target="../media/image125.png"/><Relationship Id="rId25" Type="http://schemas.openxmlformats.org/officeDocument/2006/relationships/image" Target="../media/image121.png"/><Relationship Id="rId2" Type="http://schemas.openxmlformats.org/officeDocument/2006/relationships/tags" Target="../tags/tag175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24" Type="http://schemas.openxmlformats.org/officeDocument/2006/relationships/image" Target="../media/image120.png"/><Relationship Id="rId5" Type="http://schemas.openxmlformats.org/officeDocument/2006/relationships/tags" Target="../tags/tag178.xml"/><Relationship Id="rId15" Type="http://schemas.openxmlformats.org/officeDocument/2006/relationships/image" Target="../media/image123.png"/><Relationship Id="rId23" Type="http://schemas.openxmlformats.org/officeDocument/2006/relationships/image" Target="../media/image112.png"/><Relationship Id="rId10" Type="http://schemas.openxmlformats.org/officeDocument/2006/relationships/tags" Target="../tags/tag183.xml"/><Relationship Id="rId19" Type="http://schemas.openxmlformats.org/officeDocument/2006/relationships/image" Target="../media/image127.pn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21" Type="http://schemas.openxmlformats.org/officeDocument/2006/relationships/image" Target="../media/image1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7.png"/><Relationship Id="rId25" Type="http://schemas.openxmlformats.org/officeDocument/2006/relationships/image" Target="../media/image15.sv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4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10" Type="http://schemas.openxmlformats.org/officeDocument/2006/relationships/tags" Target="../tags/tag10.xml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tags" Target="../tags/tag187.xml"/><Relationship Id="rId16" Type="http://schemas.openxmlformats.org/officeDocument/2006/relationships/image" Target="../media/image135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30.png"/><Relationship Id="rId5" Type="http://schemas.openxmlformats.org/officeDocument/2006/relationships/tags" Target="../tags/tag190.xml"/><Relationship Id="rId15" Type="http://schemas.openxmlformats.org/officeDocument/2006/relationships/image" Target="../media/image134.png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8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8.png"/><Relationship Id="rId3" Type="http://schemas.openxmlformats.org/officeDocument/2006/relationships/tags" Target="../tags/tag196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136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5.png"/><Relationship Id="rId5" Type="http://schemas.openxmlformats.org/officeDocument/2006/relationships/tags" Target="../tags/tag198.xml"/><Relationship Id="rId10" Type="http://schemas.openxmlformats.org/officeDocument/2006/relationships/image" Target="../media/image134.png"/><Relationship Id="rId4" Type="http://schemas.openxmlformats.org/officeDocument/2006/relationships/tags" Target="../tags/tag197.xml"/><Relationship Id="rId9" Type="http://schemas.openxmlformats.org/officeDocument/2006/relationships/image" Target="../media/image133.png"/><Relationship Id="rId1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41.png"/><Relationship Id="rId3" Type="http://schemas.openxmlformats.org/officeDocument/2006/relationships/tags" Target="../tags/tag2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24.png"/><Relationship Id="rId5" Type="http://schemas.openxmlformats.org/officeDocument/2006/relationships/tags" Target="../tags/tag203.xml"/><Relationship Id="rId10" Type="http://schemas.openxmlformats.org/officeDocument/2006/relationships/image" Target="../media/image20.png"/><Relationship Id="rId4" Type="http://schemas.openxmlformats.org/officeDocument/2006/relationships/tags" Target="../tags/tag202.xml"/><Relationship Id="rId9" Type="http://schemas.openxmlformats.org/officeDocument/2006/relationships/image" Target="../media/image140.png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112.png"/><Relationship Id="rId18" Type="http://schemas.openxmlformats.org/officeDocument/2006/relationships/image" Target="../media/image20.png"/><Relationship Id="rId3" Type="http://schemas.openxmlformats.org/officeDocument/2006/relationships/tags" Target="../tags/tag207.xml"/><Relationship Id="rId21" Type="http://schemas.openxmlformats.org/officeDocument/2006/relationships/image" Target="../media/image141.png"/><Relationship Id="rId7" Type="http://schemas.openxmlformats.org/officeDocument/2006/relationships/tags" Target="../tags/tag211.xml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140.png"/><Relationship Id="rId2" Type="http://schemas.openxmlformats.org/officeDocument/2006/relationships/tags" Target="../tags/tag206.xml"/><Relationship Id="rId16" Type="http://schemas.openxmlformats.org/officeDocument/2006/relationships/image" Target="../media/image143.png"/><Relationship Id="rId20" Type="http://schemas.openxmlformats.org/officeDocument/2006/relationships/image" Target="../media/image25.png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9.xml"/><Relationship Id="rId15" Type="http://schemas.openxmlformats.org/officeDocument/2006/relationships/image" Target="../media/image142.png"/><Relationship Id="rId10" Type="http://schemas.openxmlformats.org/officeDocument/2006/relationships/tags" Target="../tags/tag214.xml"/><Relationship Id="rId19" Type="http://schemas.openxmlformats.org/officeDocument/2006/relationships/image" Target="../media/image24.png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122.png"/><Relationship Id="rId2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240.xml"/><Relationship Id="rId21" Type="http://schemas.openxmlformats.org/officeDocument/2006/relationships/tags" Target="../tags/tag235.xml"/><Relationship Id="rId42" Type="http://schemas.openxmlformats.org/officeDocument/2006/relationships/image" Target="../media/image55.png"/><Relationship Id="rId47" Type="http://schemas.openxmlformats.org/officeDocument/2006/relationships/image" Target="../media/image40.png"/><Relationship Id="rId63" Type="http://schemas.openxmlformats.org/officeDocument/2006/relationships/image" Target="../media/image155.png"/><Relationship Id="rId68" Type="http://schemas.openxmlformats.org/officeDocument/2006/relationships/image" Target="../media/image25.png"/><Relationship Id="rId7" Type="http://schemas.openxmlformats.org/officeDocument/2006/relationships/tags" Target="../tags/tag221.xml"/><Relationship Id="rId71" Type="http://schemas.openxmlformats.org/officeDocument/2006/relationships/image" Target="../media/image71.png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9" Type="http://schemas.openxmlformats.org/officeDocument/2006/relationships/tags" Target="../tags/tag243.xml"/><Relationship Id="rId11" Type="http://schemas.openxmlformats.org/officeDocument/2006/relationships/tags" Target="../tags/tag225.xml"/><Relationship Id="rId24" Type="http://schemas.openxmlformats.org/officeDocument/2006/relationships/tags" Target="../tags/tag238.xml"/><Relationship Id="rId32" Type="http://schemas.openxmlformats.org/officeDocument/2006/relationships/tags" Target="../tags/tag246.xml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39.png"/><Relationship Id="rId45" Type="http://schemas.openxmlformats.org/officeDocument/2006/relationships/image" Target="../media/image58.png"/><Relationship Id="rId53" Type="http://schemas.openxmlformats.org/officeDocument/2006/relationships/image" Target="../media/image145.png"/><Relationship Id="rId58" Type="http://schemas.openxmlformats.org/officeDocument/2006/relationships/image" Target="../media/image150.png"/><Relationship Id="rId66" Type="http://schemas.openxmlformats.org/officeDocument/2006/relationships/image" Target="../media/image158.png"/><Relationship Id="rId5" Type="http://schemas.openxmlformats.org/officeDocument/2006/relationships/tags" Target="../tags/tag219.xml"/><Relationship Id="rId61" Type="http://schemas.openxmlformats.org/officeDocument/2006/relationships/image" Target="../media/image153.png"/><Relationship Id="rId19" Type="http://schemas.openxmlformats.org/officeDocument/2006/relationships/tags" Target="../tags/tag233.xml"/><Relationship Id="rId14" Type="http://schemas.openxmlformats.org/officeDocument/2006/relationships/tags" Target="../tags/tag228.xml"/><Relationship Id="rId22" Type="http://schemas.openxmlformats.org/officeDocument/2006/relationships/tags" Target="../tags/tag236.xml"/><Relationship Id="rId27" Type="http://schemas.openxmlformats.org/officeDocument/2006/relationships/tags" Target="../tags/tag241.xml"/><Relationship Id="rId30" Type="http://schemas.openxmlformats.org/officeDocument/2006/relationships/tags" Target="../tags/tag244.xml"/><Relationship Id="rId35" Type="http://schemas.openxmlformats.org/officeDocument/2006/relationships/tags" Target="../tags/tag249.xml"/><Relationship Id="rId43" Type="http://schemas.openxmlformats.org/officeDocument/2006/relationships/image" Target="../media/image56.png"/><Relationship Id="rId48" Type="http://schemas.openxmlformats.org/officeDocument/2006/relationships/image" Target="../media/image42.png"/><Relationship Id="rId56" Type="http://schemas.openxmlformats.org/officeDocument/2006/relationships/image" Target="../media/image148.png"/><Relationship Id="rId64" Type="http://schemas.openxmlformats.org/officeDocument/2006/relationships/image" Target="../media/image156.png"/><Relationship Id="rId69" Type="http://schemas.openxmlformats.org/officeDocument/2006/relationships/image" Target="../media/image69.png"/><Relationship Id="rId8" Type="http://schemas.openxmlformats.org/officeDocument/2006/relationships/tags" Target="../tags/tag222.xml"/><Relationship Id="rId51" Type="http://schemas.openxmlformats.org/officeDocument/2006/relationships/image" Target="../media/image37.png"/><Relationship Id="rId72" Type="http://schemas.openxmlformats.org/officeDocument/2006/relationships/image" Target="../media/image72.png"/><Relationship Id="rId3" Type="http://schemas.openxmlformats.org/officeDocument/2006/relationships/tags" Target="../tags/tag217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5" Type="http://schemas.openxmlformats.org/officeDocument/2006/relationships/tags" Target="../tags/tag239.xml"/><Relationship Id="rId33" Type="http://schemas.openxmlformats.org/officeDocument/2006/relationships/tags" Target="../tags/tag247.xml"/><Relationship Id="rId38" Type="http://schemas.openxmlformats.org/officeDocument/2006/relationships/image" Target="../media/image144.gif"/><Relationship Id="rId46" Type="http://schemas.openxmlformats.org/officeDocument/2006/relationships/image" Target="../media/image38.png"/><Relationship Id="rId59" Type="http://schemas.openxmlformats.org/officeDocument/2006/relationships/image" Target="../media/image151.png"/><Relationship Id="rId67" Type="http://schemas.openxmlformats.org/officeDocument/2006/relationships/image" Target="../media/image159.png"/><Relationship Id="rId20" Type="http://schemas.openxmlformats.org/officeDocument/2006/relationships/tags" Target="../tags/tag234.xml"/><Relationship Id="rId41" Type="http://schemas.openxmlformats.org/officeDocument/2006/relationships/image" Target="../media/image41.png"/><Relationship Id="rId54" Type="http://schemas.openxmlformats.org/officeDocument/2006/relationships/image" Target="../media/image146.png"/><Relationship Id="rId62" Type="http://schemas.openxmlformats.org/officeDocument/2006/relationships/image" Target="../media/image154.png"/><Relationship Id="rId70" Type="http://schemas.openxmlformats.org/officeDocument/2006/relationships/image" Target="../media/image160.png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5" Type="http://schemas.openxmlformats.org/officeDocument/2006/relationships/tags" Target="../tags/tag229.xml"/><Relationship Id="rId23" Type="http://schemas.openxmlformats.org/officeDocument/2006/relationships/tags" Target="../tags/tag237.xml"/><Relationship Id="rId28" Type="http://schemas.openxmlformats.org/officeDocument/2006/relationships/tags" Target="../tags/tag242.xml"/><Relationship Id="rId36" Type="http://schemas.openxmlformats.org/officeDocument/2006/relationships/tags" Target="../tags/tag250.xml"/><Relationship Id="rId49" Type="http://schemas.openxmlformats.org/officeDocument/2006/relationships/image" Target="../media/image59.png"/><Relationship Id="rId57" Type="http://schemas.openxmlformats.org/officeDocument/2006/relationships/image" Target="../media/image149.png"/><Relationship Id="rId10" Type="http://schemas.openxmlformats.org/officeDocument/2006/relationships/tags" Target="../tags/tag224.xml"/><Relationship Id="rId31" Type="http://schemas.openxmlformats.org/officeDocument/2006/relationships/tags" Target="../tags/tag245.xml"/><Relationship Id="rId44" Type="http://schemas.openxmlformats.org/officeDocument/2006/relationships/image" Target="../media/image57.png"/><Relationship Id="rId52" Type="http://schemas.openxmlformats.org/officeDocument/2006/relationships/image" Target="../media/image48.png"/><Relationship Id="rId60" Type="http://schemas.openxmlformats.org/officeDocument/2006/relationships/image" Target="../media/image152.png"/><Relationship Id="rId65" Type="http://schemas.openxmlformats.org/officeDocument/2006/relationships/image" Target="../media/image157.png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39" Type="http://schemas.openxmlformats.org/officeDocument/2006/relationships/image" Target="../media/image54.png"/><Relationship Id="rId34" Type="http://schemas.openxmlformats.org/officeDocument/2006/relationships/tags" Target="../tags/tag248.xml"/><Relationship Id="rId50" Type="http://schemas.openxmlformats.org/officeDocument/2006/relationships/image" Target="../media/image53.png"/><Relationship Id="rId55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263.xml"/><Relationship Id="rId18" Type="http://schemas.openxmlformats.org/officeDocument/2006/relationships/tags" Target="../tags/tag268.xml"/><Relationship Id="rId26" Type="http://schemas.openxmlformats.org/officeDocument/2006/relationships/tags" Target="../tags/tag276.xml"/><Relationship Id="rId39" Type="http://schemas.openxmlformats.org/officeDocument/2006/relationships/image" Target="../media/image56.png"/><Relationship Id="rId21" Type="http://schemas.openxmlformats.org/officeDocument/2006/relationships/tags" Target="../tags/tag271.xml"/><Relationship Id="rId34" Type="http://schemas.openxmlformats.org/officeDocument/2006/relationships/image" Target="../media/image144.gif"/><Relationship Id="rId42" Type="http://schemas.openxmlformats.org/officeDocument/2006/relationships/image" Target="../media/image38.png"/><Relationship Id="rId47" Type="http://schemas.openxmlformats.org/officeDocument/2006/relationships/image" Target="../media/image37.png"/><Relationship Id="rId50" Type="http://schemas.openxmlformats.org/officeDocument/2006/relationships/image" Target="../media/image146.png"/><Relationship Id="rId55" Type="http://schemas.openxmlformats.org/officeDocument/2006/relationships/image" Target="../media/image151.png"/><Relationship Id="rId63" Type="http://schemas.openxmlformats.org/officeDocument/2006/relationships/image" Target="../media/image158.png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6" Type="http://schemas.openxmlformats.org/officeDocument/2006/relationships/tags" Target="../tags/tag266.xml"/><Relationship Id="rId29" Type="http://schemas.openxmlformats.org/officeDocument/2006/relationships/tags" Target="../tags/tag279.xml"/><Relationship Id="rId11" Type="http://schemas.openxmlformats.org/officeDocument/2006/relationships/tags" Target="../tags/tag261.xml"/><Relationship Id="rId24" Type="http://schemas.openxmlformats.org/officeDocument/2006/relationships/tags" Target="../tags/tag274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41.png"/><Relationship Id="rId40" Type="http://schemas.openxmlformats.org/officeDocument/2006/relationships/image" Target="../media/image57.png"/><Relationship Id="rId45" Type="http://schemas.openxmlformats.org/officeDocument/2006/relationships/image" Target="../media/image59.png"/><Relationship Id="rId53" Type="http://schemas.openxmlformats.org/officeDocument/2006/relationships/image" Target="../media/image149.png"/><Relationship Id="rId58" Type="http://schemas.openxmlformats.org/officeDocument/2006/relationships/image" Target="../media/image154.png"/><Relationship Id="rId5" Type="http://schemas.openxmlformats.org/officeDocument/2006/relationships/tags" Target="../tags/tag255.xml"/><Relationship Id="rId61" Type="http://schemas.openxmlformats.org/officeDocument/2006/relationships/image" Target="../media/image162.png"/><Relationship Id="rId19" Type="http://schemas.openxmlformats.org/officeDocument/2006/relationships/tags" Target="../tags/tag269.xml"/><Relationship Id="rId14" Type="http://schemas.openxmlformats.org/officeDocument/2006/relationships/tags" Target="../tags/tag264.xml"/><Relationship Id="rId22" Type="http://schemas.openxmlformats.org/officeDocument/2006/relationships/tags" Target="../tags/tag272.xml"/><Relationship Id="rId27" Type="http://schemas.openxmlformats.org/officeDocument/2006/relationships/tags" Target="../tags/tag277.xml"/><Relationship Id="rId30" Type="http://schemas.openxmlformats.org/officeDocument/2006/relationships/tags" Target="../tags/tag280.xml"/><Relationship Id="rId35" Type="http://schemas.openxmlformats.org/officeDocument/2006/relationships/image" Target="../media/image54.png"/><Relationship Id="rId43" Type="http://schemas.openxmlformats.org/officeDocument/2006/relationships/image" Target="../media/image40.png"/><Relationship Id="rId48" Type="http://schemas.openxmlformats.org/officeDocument/2006/relationships/image" Target="../media/image48.png"/><Relationship Id="rId56" Type="http://schemas.openxmlformats.org/officeDocument/2006/relationships/image" Target="../media/image152.png"/><Relationship Id="rId64" Type="http://schemas.openxmlformats.org/officeDocument/2006/relationships/image" Target="../media/image159.png"/><Relationship Id="rId8" Type="http://schemas.openxmlformats.org/officeDocument/2006/relationships/tags" Target="../tags/tag258.xml"/><Relationship Id="rId51" Type="http://schemas.openxmlformats.org/officeDocument/2006/relationships/image" Target="../media/image147.png"/><Relationship Id="rId3" Type="http://schemas.openxmlformats.org/officeDocument/2006/relationships/tags" Target="../tags/tag253.xml"/><Relationship Id="rId12" Type="http://schemas.openxmlformats.org/officeDocument/2006/relationships/tags" Target="../tags/tag262.xml"/><Relationship Id="rId17" Type="http://schemas.openxmlformats.org/officeDocument/2006/relationships/tags" Target="../tags/tag267.xml"/><Relationship Id="rId25" Type="http://schemas.openxmlformats.org/officeDocument/2006/relationships/tags" Target="../tags/tag275.xml"/><Relationship Id="rId33" Type="http://schemas.openxmlformats.org/officeDocument/2006/relationships/image" Target="../media/image161.png"/><Relationship Id="rId38" Type="http://schemas.openxmlformats.org/officeDocument/2006/relationships/image" Target="../media/image55.png"/><Relationship Id="rId46" Type="http://schemas.openxmlformats.org/officeDocument/2006/relationships/image" Target="../media/image53.png"/><Relationship Id="rId59" Type="http://schemas.openxmlformats.org/officeDocument/2006/relationships/image" Target="../media/image155.png"/><Relationship Id="rId20" Type="http://schemas.openxmlformats.org/officeDocument/2006/relationships/tags" Target="../tags/tag270.xml"/><Relationship Id="rId41" Type="http://schemas.openxmlformats.org/officeDocument/2006/relationships/image" Target="../media/image58.png"/><Relationship Id="rId54" Type="http://schemas.openxmlformats.org/officeDocument/2006/relationships/image" Target="../media/image150.png"/><Relationship Id="rId62" Type="http://schemas.openxmlformats.org/officeDocument/2006/relationships/image" Target="../media/image157.png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5" Type="http://schemas.openxmlformats.org/officeDocument/2006/relationships/tags" Target="../tags/tag265.xml"/><Relationship Id="rId23" Type="http://schemas.openxmlformats.org/officeDocument/2006/relationships/tags" Target="../tags/tag273.xml"/><Relationship Id="rId28" Type="http://schemas.openxmlformats.org/officeDocument/2006/relationships/tags" Target="../tags/tag278.xml"/><Relationship Id="rId36" Type="http://schemas.openxmlformats.org/officeDocument/2006/relationships/image" Target="../media/image39.png"/><Relationship Id="rId49" Type="http://schemas.openxmlformats.org/officeDocument/2006/relationships/image" Target="../media/image145.png"/><Relationship Id="rId57" Type="http://schemas.openxmlformats.org/officeDocument/2006/relationships/image" Target="../media/image153.png"/><Relationship Id="rId10" Type="http://schemas.openxmlformats.org/officeDocument/2006/relationships/tags" Target="../tags/tag260.xml"/><Relationship Id="rId31" Type="http://schemas.openxmlformats.org/officeDocument/2006/relationships/tags" Target="../tags/tag281.xml"/><Relationship Id="rId44" Type="http://schemas.openxmlformats.org/officeDocument/2006/relationships/image" Target="../media/image42.png"/><Relationship Id="rId52" Type="http://schemas.openxmlformats.org/officeDocument/2006/relationships/image" Target="../media/image148.png"/><Relationship Id="rId60" Type="http://schemas.openxmlformats.org/officeDocument/2006/relationships/image" Target="../media/image156.png"/><Relationship Id="rId4" Type="http://schemas.openxmlformats.org/officeDocument/2006/relationships/tags" Target="../tags/tag254.xml"/><Relationship Id="rId9" Type="http://schemas.openxmlformats.org/officeDocument/2006/relationships/tags" Target="../tags/tag2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167.png"/><Relationship Id="rId3" Type="http://schemas.openxmlformats.org/officeDocument/2006/relationships/tags" Target="../tags/tag28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6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165.png"/><Relationship Id="rId5" Type="http://schemas.openxmlformats.org/officeDocument/2006/relationships/tags" Target="../tags/tag286.xml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4" Type="http://schemas.openxmlformats.org/officeDocument/2006/relationships/tags" Target="../tags/tag285.xml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18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14.xml"/><Relationship Id="rId16" Type="http://schemas.openxmlformats.org/officeDocument/2006/relationships/image" Target="../media/image2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6.png"/><Relationship Id="rId5" Type="http://schemas.openxmlformats.org/officeDocument/2006/relationships/tags" Target="../tags/tag1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172.png"/><Relationship Id="rId3" Type="http://schemas.openxmlformats.org/officeDocument/2006/relationships/tags" Target="../tags/tag2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1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112.png"/><Relationship Id="rId5" Type="http://schemas.openxmlformats.org/officeDocument/2006/relationships/tags" Target="../tags/tag292.xml"/><Relationship Id="rId10" Type="http://schemas.openxmlformats.org/officeDocument/2006/relationships/image" Target="../media/image170.png"/><Relationship Id="rId4" Type="http://schemas.openxmlformats.org/officeDocument/2006/relationships/tags" Target="../tags/tag291.xml"/><Relationship Id="rId9" Type="http://schemas.openxmlformats.org/officeDocument/2006/relationships/image" Target="../media/image119.png"/><Relationship Id="rId1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notesSlide" Target="../notesSlides/notesSlide16.xml"/><Relationship Id="rId26" Type="http://schemas.openxmlformats.org/officeDocument/2006/relationships/image" Target="../media/image135.png"/><Relationship Id="rId3" Type="http://schemas.openxmlformats.org/officeDocument/2006/relationships/tags" Target="../tags/tag296.xml"/><Relationship Id="rId21" Type="http://schemas.openxmlformats.org/officeDocument/2006/relationships/image" Target="../media/image174.png"/><Relationship Id="rId34" Type="http://schemas.openxmlformats.org/officeDocument/2006/relationships/image" Target="../media/image132.png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77.png"/><Relationship Id="rId33" Type="http://schemas.openxmlformats.org/officeDocument/2006/relationships/image" Target="../media/image182.png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0" Type="http://schemas.openxmlformats.org/officeDocument/2006/relationships/image" Target="../media/image133.png"/><Relationship Id="rId29" Type="http://schemas.openxmlformats.org/officeDocument/2006/relationships/image" Target="../media/image179.pn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image" Target="../media/image176.png"/><Relationship Id="rId32" Type="http://schemas.openxmlformats.org/officeDocument/2006/relationships/image" Target="../media/image181.png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image" Target="../media/image175.png"/><Relationship Id="rId28" Type="http://schemas.openxmlformats.org/officeDocument/2006/relationships/image" Target="../media/image136.png"/><Relationship Id="rId10" Type="http://schemas.openxmlformats.org/officeDocument/2006/relationships/tags" Target="../tags/tag303.xml"/><Relationship Id="rId19" Type="http://schemas.openxmlformats.org/officeDocument/2006/relationships/image" Target="../media/image173.png"/><Relationship Id="rId31" Type="http://schemas.openxmlformats.org/officeDocument/2006/relationships/image" Target="../media/image180.png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image" Target="../media/image134.png"/><Relationship Id="rId27" Type="http://schemas.openxmlformats.org/officeDocument/2006/relationships/image" Target="../media/image178.png"/><Relationship Id="rId30" Type="http://schemas.openxmlformats.org/officeDocument/2006/relationships/image" Target="../media/image137.png"/><Relationship Id="rId35" Type="http://schemas.openxmlformats.org/officeDocument/2006/relationships/image" Target="../media/image183.png"/><Relationship Id="rId8" Type="http://schemas.openxmlformats.org/officeDocument/2006/relationships/tags" Target="../tags/tag30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173.png"/><Relationship Id="rId18" Type="http://schemas.openxmlformats.org/officeDocument/2006/relationships/image" Target="../media/image135.png"/><Relationship Id="rId3" Type="http://schemas.openxmlformats.org/officeDocument/2006/relationships/tags" Target="../tags/tag312.xml"/><Relationship Id="rId21" Type="http://schemas.openxmlformats.org/officeDocument/2006/relationships/image" Target="../media/image183.png"/><Relationship Id="rId7" Type="http://schemas.openxmlformats.org/officeDocument/2006/relationships/tags" Target="../tags/tag316.xml"/><Relationship Id="rId12" Type="http://schemas.openxmlformats.org/officeDocument/2006/relationships/image" Target="../media/image184.png"/><Relationship Id="rId17" Type="http://schemas.openxmlformats.org/officeDocument/2006/relationships/image" Target="../media/image177.png"/><Relationship Id="rId2" Type="http://schemas.openxmlformats.org/officeDocument/2006/relationships/tags" Target="../tags/tag311.xml"/><Relationship Id="rId16" Type="http://schemas.openxmlformats.org/officeDocument/2006/relationships/image" Target="../media/image134.png"/><Relationship Id="rId20" Type="http://schemas.openxmlformats.org/officeDocument/2006/relationships/image" Target="../media/image136.png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14.xml"/><Relationship Id="rId15" Type="http://schemas.openxmlformats.org/officeDocument/2006/relationships/image" Target="../media/image174.png"/><Relationship Id="rId23" Type="http://schemas.openxmlformats.org/officeDocument/2006/relationships/image" Target="../media/image186.png"/><Relationship Id="rId10" Type="http://schemas.openxmlformats.org/officeDocument/2006/relationships/tags" Target="../tags/tag319.xml"/><Relationship Id="rId19" Type="http://schemas.openxmlformats.org/officeDocument/2006/relationships/image" Target="../media/image178.png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image" Target="../media/image133.png"/><Relationship Id="rId22" Type="http://schemas.openxmlformats.org/officeDocument/2006/relationships/image" Target="../media/image1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91.pn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image" Target="../media/image190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image" Target="../media/image189.png"/><Relationship Id="rId5" Type="http://schemas.openxmlformats.org/officeDocument/2006/relationships/tags" Target="../tags/tag324.xml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tags" Target="../tags/tag323.xml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notesSlide" Target="../notesSlides/notesSlide17.xml"/><Relationship Id="rId18" Type="http://schemas.openxmlformats.org/officeDocument/2006/relationships/image" Target="../media/image192.png"/><Relationship Id="rId3" Type="http://schemas.openxmlformats.org/officeDocument/2006/relationships/tags" Target="../tags/tag329.xml"/><Relationship Id="rId21" Type="http://schemas.openxmlformats.org/officeDocument/2006/relationships/image" Target="../media/image189.png"/><Relationship Id="rId7" Type="http://schemas.openxmlformats.org/officeDocument/2006/relationships/tags" Target="../tags/tag33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91.png"/><Relationship Id="rId25" Type="http://schemas.openxmlformats.org/officeDocument/2006/relationships/image" Target="../media/image198.png"/><Relationship Id="rId2" Type="http://schemas.openxmlformats.org/officeDocument/2006/relationships/tags" Target="../tags/tag328.xml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tags" Target="../tags/tag337.xml"/><Relationship Id="rId24" Type="http://schemas.openxmlformats.org/officeDocument/2006/relationships/image" Target="../media/image197.png"/><Relationship Id="rId5" Type="http://schemas.openxmlformats.org/officeDocument/2006/relationships/tags" Target="../tags/tag331.xml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tags" Target="../tags/tag336.xml"/><Relationship Id="rId19" Type="http://schemas.openxmlformats.org/officeDocument/2006/relationships/image" Target="../media/image193.png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tags" Target="../tags/tag340.xml"/><Relationship Id="rId7" Type="http://schemas.openxmlformats.org/officeDocument/2006/relationships/image" Target="../media/image165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1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9.png"/><Relationship Id="rId4" Type="http://schemas.openxmlformats.org/officeDocument/2006/relationships/tags" Target="../tags/tag341.xml"/><Relationship Id="rId9" Type="http://schemas.openxmlformats.org/officeDocument/2006/relationships/image" Target="../media/image199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354.xml"/><Relationship Id="rId18" Type="http://schemas.openxmlformats.org/officeDocument/2006/relationships/tags" Target="../tags/tag359.xml"/><Relationship Id="rId26" Type="http://schemas.openxmlformats.org/officeDocument/2006/relationships/image" Target="../media/image200.png"/><Relationship Id="rId39" Type="http://schemas.openxmlformats.org/officeDocument/2006/relationships/image" Target="../media/image188.png"/><Relationship Id="rId21" Type="http://schemas.openxmlformats.org/officeDocument/2006/relationships/tags" Target="../tags/tag362.xml"/><Relationship Id="rId34" Type="http://schemas.openxmlformats.org/officeDocument/2006/relationships/image" Target="../media/image46.png"/><Relationship Id="rId42" Type="http://schemas.openxmlformats.org/officeDocument/2006/relationships/image" Target="../media/image192.png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6" Type="http://schemas.openxmlformats.org/officeDocument/2006/relationships/tags" Target="../tags/tag357.xml"/><Relationship Id="rId29" Type="http://schemas.openxmlformats.org/officeDocument/2006/relationships/image" Target="../media/image203.png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24" Type="http://schemas.openxmlformats.org/officeDocument/2006/relationships/image" Target="../media/image196.png"/><Relationship Id="rId32" Type="http://schemas.openxmlformats.org/officeDocument/2006/relationships/image" Target="../media/image206.png"/><Relationship Id="rId37" Type="http://schemas.openxmlformats.org/officeDocument/2006/relationships/image" Target="../media/image52.png"/><Relationship Id="rId40" Type="http://schemas.openxmlformats.org/officeDocument/2006/relationships/image" Target="../media/image190.png"/><Relationship Id="rId45" Type="http://schemas.openxmlformats.org/officeDocument/2006/relationships/image" Target="../media/image189.png"/><Relationship Id="rId5" Type="http://schemas.openxmlformats.org/officeDocument/2006/relationships/tags" Target="../tags/tag346.xml"/><Relationship Id="rId15" Type="http://schemas.openxmlformats.org/officeDocument/2006/relationships/tags" Target="../tags/tag356.xml"/><Relationship Id="rId23" Type="http://schemas.openxmlformats.org/officeDocument/2006/relationships/notesSlide" Target="../notesSlides/notesSlide18.xml"/><Relationship Id="rId28" Type="http://schemas.openxmlformats.org/officeDocument/2006/relationships/image" Target="../media/image202.png"/><Relationship Id="rId36" Type="http://schemas.openxmlformats.org/officeDocument/2006/relationships/image" Target="../media/image50.png"/><Relationship Id="rId10" Type="http://schemas.openxmlformats.org/officeDocument/2006/relationships/tags" Target="../tags/tag351.xml"/><Relationship Id="rId19" Type="http://schemas.openxmlformats.org/officeDocument/2006/relationships/tags" Target="../tags/tag360.xml"/><Relationship Id="rId31" Type="http://schemas.openxmlformats.org/officeDocument/2006/relationships/image" Target="../media/image205.png"/><Relationship Id="rId44" Type="http://schemas.openxmlformats.org/officeDocument/2006/relationships/image" Target="../media/image194.png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tags" Target="../tags/tag355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01.png"/><Relationship Id="rId30" Type="http://schemas.openxmlformats.org/officeDocument/2006/relationships/image" Target="../media/image204.png"/><Relationship Id="rId35" Type="http://schemas.openxmlformats.org/officeDocument/2006/relationships/image" Target="../media/image48.png"/><Relationship Id="rId43" Type="http://schemas.openxmlformats.org/officeDocument/2006/relationships/image" Target="../media/image193.png"/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12" Type="http://schemas.openxmlformats.org/officeDocument/2006/relationships/tags" Target="../tags/tag353.xml"/><Relationship Id="rId17" Type="http://schemas.openxmlformats.org/officeDocument/2006/relationships/tags" Target="../tags/tag358.xml"/><Relationship Id="rId25" Type="http://schemas.openxmlformats.org/officeDocument/2006/relationships/image" Target="../media/image197.png"/><Relationship Id="rId33" Type="http://schemas.openxmlformats.org/officeDocument/2006/relationships/image" Target="../media/image54.png"/><Relationship Id="rId38" Type="http://schemas.openxmlformats.org/officeDocument/2006/relationships/image" Target="../media/image187.png"/><Relationship Id="rId20" Type="http://schemas.openxmlformats.org/officeDocument/2006/relationships/tags" Target="../tags/tag361.xml"/><Relationship Id="rId41" Type="http://schemas.openxmlformats.org/officeDocument/2006/relationships/image" Target="../media/image19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375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204.png"/><Relationship Id="rId21" Type="http://schemas.openxmlformats.org/officeDocument/2006/relationships/image" Target="../media/image207.png"/><Relationship Id="rId34" Type="http://schemas.openxmlformats.org/officeDocument/2006/relationships/image" Target="../media/image194.png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5" Type="http://schemas.openxmlformats.org/officeDocument/2006/relationships/image" Target="../media/image203.png"/><Relationship Id="rId33" Type="http://schemas.openxmlformats.org/officeDocument/2006/relationships/image" Target="../media/image52.png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image" Target="../media/image196.png"/><Relationship Id="rId29" Type="http://schemas.openxmlformats.org/officeDocument/2006/relationships/image" Target="../media/image54.png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24" Type="http://schemas.openxmlformats.org/officeDocument/2006/relationships/image" Target="../media/image202.png"/><Relationship Id="rId32" Type="http://schemas.openxmlformats.org/officeDocument/2006/relationships/image" Target="../media/image50.png"/><Relationship Id="rId37" Type="http://schemas.openxmlformats.org/officeDocument/2006/relationships/image" Target="../media/image210.png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23" Type="http://schemas.openxmlformats.org/officeDocument/2006/relationships/image" Target="../media/image201.png"/><Relationship Id="rId28" Type="http://schemas.openxmlformats.org/officeDocument/2006/relationships/image" Target="../media/image206.png"/><Relationship Id="rId36" Type="http://schemas.openxmlformats.org/officeDocument/2006/relationships/image" Target="../media/image209.png"/><Relationship Id="rId10" Type="http://schemas.openxmlformats.org/officeDocument/2006/relationships/tags" Target="../tags/tag372.xml"/><Relationship Id="rId19" Type="http://schemas.openxmlformats.org/officeDocument/2006/relationships/notesSlide" Target="../notesSlides/notesSlide19.xml"/><Relationship Id="rId31" Type="http://schemas.openxmlformats.org/officeDocument/2006/relationships/image" Target="../media/image48.png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Relationship Id="rId22" Type="http://schemas.openxmlformats.org/officeDocument/2006/relationships/image" Target="../media/image200.png"/><Relationship Id="rId27" Type="http://schemas.openxmlformats.org/officeDocument/2006/relationships/image" Target="../media/image205.png"/><Relationship Id="rId30" Type="http://schemas.openxmlformats.org/officeDocument/2006/relationships/image" Target="../media/image46.png"/><Relationship Id="rId35" Type="http://schemas.openxmlformats.org/officeDocument/2006/relationships/image" Target="../media/image208.png"/><Relationship Id="rId8" Type="http://schemas.openxmlformats.org/officeDocument/2006/relationships/tags" Target="../tags/tag370.xml"/><Relationship Id="rId3" Type="http://schemas.openxmlformats.org/officeDocument/2006/relationships/tags" Target="../tags/tag3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tags" Target="../tags/tag23.xml"/><Relationship Id="rId16" Type="http://schemas.openxmlformats.org/officeDocument/2006/relationships/image" Target="../media/image28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23.png"/><Relationship Id="rId5" Type="http://schemas.openxmlformats.org/officeDocument/2006/relationships/tags" Target="../tags/tag26.xml"/><Relationship Id="rId15" Type="http://schemas.openxmlformats.org/officeDocument/2006/relationships/image" Target="../media/image27.png"/><Relationship Id="rId10" Type="http://schemas.openxmlformats.org/officeDocument/2006/relationships/notesSlide" Target="../notesSlides/notesSlide3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3.pn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image" Target="../media/image113.png"/><Relationship Id="rId18" Type="http://schemas.openxmlformats.org/officeDocument/2006/relationships/image" Target="../media/image9.png"/><Relationship Id="rId3" Type="http://schemas.openxmlformats.org/officeDocument/2006/relationships/tags" Target="../tags/tag388.xml"/><Relationship Id="rId21" Type="http://schemas.openxmlformats.org/officeDocument/2006/relationships/image" Target="../media/image118.png"/><Relationship Id="rId7" Type="http://schemas.openxmlformats.org/officeDocument/2006/relationships/tags" Target="../tags/tag392.xml"/><Relationship Id="rId12" Type="http://schemas.openxmlformats.org/officeDocument/2006/relationships/image" Target="../media/image112.png"/><Relationship Id="rId17" Type="http://schemas.openxmlformats.org/officeDocument/2006/relationships/image" Target="../media/image25.png"/><Relationship Id="rId2" Type="http://schemas.openxmlformats.org/officeDocument/2006/relationships/tags" Target="../tags/tag387.xml"/><Relationship Id="rId16" Type="http://schemas.openxmlformats.org/officeDocument/2006/relationships/image" Target="../media/image116.png"/><Relationship Id="rId20" Type="http://schemas.openxmlformats.org/officeDocument/2006/relationships/image" Target="../media/image11.png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90.xml"/><Relationship Id="rId15" Type="http://schemas.openxmlformats.org/officeDocument/2006/relationships/image" Target="../media/image115.png"/><Relationship Id="rId10" Type="http://schemas.openxmlformats.org/officeDocument/2006/relationships/tags" Target="../tags/tag395.xml"/><Relationship Id="rId19" Type="http://schemas.openxmlformats.org/officeDocument/2006/relationships/image" Target="../media/image117.png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3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8.png"/><Relationship Id="rId26" Type="http://schemas.openxmlformats.org/officeDocument/2006/relationships/image" Target="../media/image223.png"/><Relationship Id="rId3" Type="http://schemas.openxmlformats.org/officeDocument/2006/relationships/tags" Target="../tags/tag400.xml"/><Relationship Id="rId21" Type="http://schemas.openxmlformats.org/officeDocument/2006/relationships/image" Target="../media/image219.png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image" Target="../media/image217.png"/><Relationship Id="rId25" Type="http://schemas.openxmlformats.org/officeDocument/2006/relationships/image" Target="../media/image222.png"/><Relationship Id="rId2" Type="http://schemas.openxmlformats.org/officeDocument/2006/relationships/tags" Target="../tags/tag399.xml"/><Relationship Id="rId16" Type="http://schemas.openxmlformats.org/officeDocument/2006/relationships/image" Target="../media/image216.png"/><Relationship Id="rId20" Type="http://schemas.openxmlformats.org/officeDocument/2006/relationships/image" Target="../media/image25.png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24" Type="http://schemas.openxmlformats.org/officeDocument/2006/relationships/image" Target="../media/image221.png"/><Relationship Id="rId5" Type="http://schemas.openxmlformats.org/officeDocument/2006/relationships/tags" Target="../tags/tag402.xml"/><Relationship Id="rId15" Type="http://schemas.openxmlformats.org/officeDocument/2006/relationships/image" Target="../media/image215.png"/><Relationship Id="rId23" Type="http://schemas.openxmlformats.org/officeDocument/2006/relationships/image" Target="../media/image20.png"/><Relationship Id="rId10" Type="http://schemas.openxmlformats.org/officeDocument/2006/relationships/tags" Target="../tags/tag407.xml"/><Relationship Id="rId19" Type="http://schemas.openxmlformats.org/officeDocument/2006/relationships/image" Target="../media/image9.png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notesSlide" Target="../notesSlides/notesSlide20.xml"/><Relationship Id="rId22" Type="http://schemas.openxmlformats.org/officeDocument/2006/relationships/image" Target="../media/image220.png"/><Relationship Id="rId27" Type="http://schemas.openxmlformats.org/officeDocument/2006/relationships/image" Target="../media/image224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tags" Target="../tags/tag422.xml"/><Relationship Id="rId18" Type="http://schemas.openxmlformats.org/officeDocument/2006/relationships/tags" Target="../tags/tag427.xml"/><Relationship Id="rId26" Type="http://schemas.openxmlformats.org/officeDocument/2006/relationships/image" Target="../media/image164.png"/><Relationship Id="rId39" Type="http://schemas.openxmlformats.org/officeDocument/2006/relationships/image" Target="../media/image230.png"/><Relationship Id="rId21" Type="http://schemas.openxmlformats.org/officeDocument/2006/relationships/tags" Target="../tags/tag430.xml"/><Relationship Id="rId34" Type="http://schemas.openxmlformats.org/officeDocument/2006/relationships/image" Target="../media/image219.png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6" Type="http://schemas.openxmlformats.org/officeDocument/2006/relationships/tags" Target="../tags/tag425.xml"/><Relationship Id="rId20" Type="http://schemas.openxmlformats.org/officeDocument/2006/relationships/tags" Target="../tags/tag429.xml"/><Relationship Id="rId29" Type="http://schemas.openxmlformats.org/officeDocument/2006/relationships/image" Target="../media/image216.png"/><Relationship Id="rId41" Type="http://schemas.openxmlformats.org/officeDocument/2006/relationships/image" Target="../media/image232.png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24" Type="http://schemas.openxmlformats.org/officeDocument/2006/relationships/image" Target="../media/image215.png"/><Relationship Id="rId32" Type="http://schemas.openxmlformats.org/officeDocument/2006/relationships/image" Target="../media/image9.png"/><Relationship Id="rId37" Type="http://schemas.openxmlformats.org/officeDocument/2006/relationships/image" Target="../media/image228.png"/><Relationship Id="rId40" Type="http://schemas.openxmlformats.org/officeDocument/2006/relationships/image" Target="../media/image231.png"/><Relationship Id="rId5" Type="http://schemas.openxmlformats.org/officeDocument/2006/relationships/tags" Target="../tags/tag414.xml"/><Relationship Id="rId15" Type="http://schemas.openxmlformats.org/officeDocument/2006/relationships/tags" Target="../tags/tag424.xml"/><Relationship Id="rId23" Type="http://schemas.openxmlformats.org/officeDocument/2006/relationships/notesSlide" Target="../notesSlides/notesSlide21.xml"/><Relationship Id="rId28" Type="http://schemas.openxmlformats.org/officeDocument/2006/relationships/image" Target="../media/image142.png"/><Relationship Id="rId36" Type="http://schemas.openxmlformats.org/officeDocument/2006/relationships/image" Target="../media/image227.png"/><Relationship Id="rId10" Type="http://schemas.openxmlformats.org/officeDocument/2006/relationships/tags" Target="../tags/tag419.xml"/><Relationship Id="rId19" Type="http://schemas.openxmlformats.org/officeDocument/2006/relationships/tags" Target="../tags/tag428.xml"/><Relationship Id="rId31" Type="http://schemas.openxmlformats.org/officeDocument/2006/relationships/image" Target="../media/image218.png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43.png"/><Relationship Id="rId30" Type="http://schemas.openxmlformats.org/officeDocument/2006/relationships/image" Target="../media/image217.png"/><Relationship Id="rId35" Type="http://schemas.openxmlformats.org/officeDocument/2006/relationships/image" Target="../media/image226.png"/><Relationship Id="rId8" Type="http://schemas.openxmlformats.org/officeDocument/2006/relationships/tags" Target="../tags/tag417.xml"/><Relationship Id="rId3" Type="http://schemas.openxmlformats.org/officeDocument/2006/relationships/tags" Target="../tags/tag412.xml"/><Relationship Id="rId12" Type="http://schemas.openxmlformats.org/officeDocument/2006/relationships/tags" Target="../tags/tag421.xml"/><Relationship Id="rId17" Type="http://schemas.openxmlformats.org/officeDocument/2006/relationships/tags" Target="../tags/tag426.xml"/><Relationship Id="rId25" Type="http://schemas.openxmlformats.org/officeDocument/2006/relationships/image" Target="../media/image225.png"/><Relationship Id="rId33" Type="http://schemas.openxmlformats.org/officeDocument/2006/relationships/image" Target="../media/image25.png"/><Relationship Id="rId38" Type="http://schemas.openxmlformats.org/officeDocument/2006/relationships/image" Target="../media/image2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tags" Target="../tags/tag433.xml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7.png"/><Relationship Id="rId5" Type="http://schemas.openxmlformats.org/officeDocument/2006/relationships/tags" Target="../tags/tag435.xml"/><Relationship Id="rId10" Type="http://schemas.openxmlformats.org/officeDocument/2006/relationships/image" Target="../media/image236.png"/><Relationship Id="rId4" Type="http://schemas.openxmlformats.org/officeDocument/2006/relationships/tags" Target="../tags/tag434.xml"/><Relationship Id="rId9" Type="http://schemas.openxmlformats.org/officeDocument/2006/relationships/image" Target="../media/image2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notesSlide" Target="../notesSlides/notesSlide22.xml"/><Relationship Id="rId18" Type="http://schemas.openxmlformats.org/officeDocument/2006/relationships/image" Target="../media/image216.png"/><Relationship Id="rId3" Type="http://schemas.openxmlformats.org/officeDocument/2006/relationships/tags" Target="../tags/tag438.xml"/><Relationship Id="rId21" Type="http://schemas.openxmlformats.org/officeDocument/2006/relationships/image" Target="../media/image20.png"/><Relationship Id="rId7" Type="http://schemas.openxmlformats.org/officeDocument/2006/relationships/tags" Target="../tags/tag44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20.png"/><Relationship Id="rId25" Type="http://schemas.openxmlformats.org/officeDocument/2006/relationships/image" Target="../media/image222.png"/><Relationship Id="rId2" Type="http://schemas.openxmlformats.org/officeDocument/2006/relationships/tags" Target="../tags/tag437.xml"/><Relationship Id="rId16" Type="http://schemas.openxmlformats.org/officeDocument/2006/relationships/image" Target="../media/image219.png"/><Relationship Id="rId20" Type="http://schemas.openxmlformats.org/officeDocument/2006/relationships/image" Target="../media/image218.png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tags" Target="../tags/tag446.xml"/><Relationship Id="rId24" Type="http://schemas.openxmlformats.org/officeDocument/2006/relationships/image" Target="../media/image224.png"/><Relationship Id="rId5" Type="http://schemas.openxmlformats.org/officeDocument/2006/relationships/tags" Target="../tags/tag440.xml"/><Relationship Id="rId15" Type="http://schemas.openxmlformats.org/officeDocument/2006/relationships/image" Target="../media/image25.png"/><Relationship Id="rId23" Type="http://schemas.openxmlformats.org/officeDocument/2006/relationships/image" Target="../media/image223.png"/><Relationship Id="rId10" Type="http://schemas.openxmlformats.org/officeDocument/2006/relationships/tags" Target="../tags/tag445.xml"/><Relationship Id="rId19" Type="http://schemas.openxmlformats.org/officeDocument/2006/relationships/image" Target="../media/image217.png"/><Relationship Id="rId4" Type="http://schemas.openxmlformats.org/officeDocument/2006/relationships/tags" Target="../tags/tag439.xml"/><Relationship Id="rId9" Type="http://schemas.openxmlformats.org/officeDocument/2006/relationships/tags" Target="../tags/tag444.xml"/><Relationship Id="rId14" Type="http://schemas.openxmlformats.org/officeDocument/2006/relationships/image" Target="../media/image9.png"/><Relationship Id="rId22" Type="http://schemas.openxmlformats.org/officeDocument/2006/relationships/image" Target="../media/image221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tags" Target="../tags/tag459.xml"/><Relationship Id="rId18" Type="http://schemas.openxmlformats.org/officeDocument/2006/relationships/tags" Target="../tags/tag464.xml"/><Relationship Id="rId26" Type="http://schemas.openxmlformats.org/officeDocument/2006/relationships/image" Target="../media/image242.png"/><Relationship Id="rId21" Type="http://schemas.openxmlformats.org/officeDocument/2006/relationships/image" Target="../media/image9.png"/><Relationship Id="rId34" Type="http://schemas.openxmlformats.org/officeDocument/2006/relationships/image" Target="../media/image225.png"/><Relationship Id="rId7" Type="http://schemas.openxmlformats.org/officeDocument/2006/relationships/tags" Target="../tags/tag453.xml"/><Relationship Id="rId12" Type="http://schemas.openxmlformats.org/officeDocument/2006/relationships/tags" Target="../tags/tag458.xml"/><Relationship Id="rId17" Type="http://schemas.openxmlformats.org/officeDocument/2006/relationships/tags" Target="../tags/tag463.xml"/><Relationship Id="rId25" Type="http://schemas.openxmlformats.org/officeDocument/2006/relationships/image" Target="../media/image241.png"/><Relationship Id="rId33" Type="http://schemas.openxmlformats.org/officeDocument/2006/relationships/image" Target="../media/image244.png"/><Relationship Id="rId38" Type="http://schemas.openxmlformats.org/officeDocument/2006/relationships/image" Target="../media/image232.png"/><Relationship Id="rId2" Type="http://schemas.openxmlformats.org/officeDocument/2006/relationships/tags" Target="../tags/tag448.xml"/><Relationship Id="rId16" Type="http://schemas.openxmlformats.org/officeDocument/2006/relationships/tags" Target="../tags/tag462.xml"/><Relationship Id="rId20" Type="http://schemas.openxmlformats.org/officeDocument/2006/relationships/notesSlide" Target="../notesSlides/notesSlide23.xml"/><Relationship Id="rId29" Type="http://schemas.openxmlformats.org/officeDocument/2006/relationships/image" Target="../media/image218.png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tags" Target="../tags/tag457.xml"/><Relationship Id="rId24" Type="http://schemas.openxmlformats.org/officeDocument/2006/relationships/image" Target="../media/image240.png"/><Relationship Id="rId32" Type="http://schemas.openxmlformats.org/officeDocument/2006/relationships/image" Target="../media/image243.png"/><Relationship Id="rId37" Type="http://schemas.openxmlformats.org/officeDocument/2006/relationships/image" Target="../media/image247.png"/><Relationship Id="rId5" Type="http://schemas.openxmlformats.org/officeDocument/2006/relationships/tags" Target="../tags/tag451.xml"/><Relationship Id="rId15" Type="http://schemas.openxmlformats.org/officeDocument/2006/relationships/tags" Target="../tags/tag461.xml"/><Relationship Id="rId23" Type="http://schemas.openxmlformats.org/officeDocument/2006/relationships/image" Target="../media/image239.png"/><Relationship Id="rId28" Type="http://schemas.openxmlformats.org/officeDocument/2006/relationships/image" Target="../media/image217.png"/><Relationship Id="rId36" Type="http://schemas.openxmlformats.org/officeDocument/2006/relationships/image" Target="../media/image246.png"/><Relationship Id="rId10" Type="http://schemas.openxmlformats.org/officeDocument/2006/relationships/tags" Target="../tags/tag45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219.png"/><Relationship Id="rId4" Type="http://schemas.openxmlformats.org/officeDocument/2006/relationships/tags" Target="../tags/tag450.xml"/><Relationship Id="rId9" Type="http://schemas.openxmlformats.org/officeDocument/2006/relationships/tags" Target="../tags/tag455.xml"/><Relationship Id="rId14" Type="http://schemas.openxmlformats.org/officeDocument/2006/relationships/tags" Target="../tags/tag460.xml"/><Relationship Id="rId22" Type="http://schemas.openxmlformats.org/officeDocument/2006/relationships/image" Target="../media/image25.png"/><Relationship Id="rId27" Type="http://schemas.openxmlformats.org/officeDocument/2006/relationships/image" Target="../media/image216.png"/><Relationship Id="rId30" Type="http://schemas.openxmlformats.org/officeDocument/2006/relationships/image" Target="../media/image226.png"/><Relationship Id="rId35" Type="http://schemas.openxmlformats.org/officeDocument/2006/relationships/image" Target="../media/image245.png"/><Relationship Id="rId8" Type="http://schemas.openxmlformats.org/officeDocument/2006/relationships/tags" Target="../tags/tag454.xml"/><Relationship Id="rId3" Type="http://schemas.openxmlformats.org/officeDocument/2006/relationships/tags" Target="../tags/tag44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252.png"/><Relationship Id="rId3" Type="http://schemas.openxmlformats.org/officeDocument/2006/relationships/tags" Target="../tags/tag46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51.png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image" Target="../media/image250.png"/><Relationship Id="rId5" Type="http://schemas.openxmlformats.org/officeDocument/2006/relationships/tags" Target="../tags/tag469.xml"/><Relationship Id="rId15" Type="http://schemas.openxmlformats.org/officeDocument/2006/relationships/image" Target="../media/image254.png"/><Relationship Id="rId10" Type="http://schemas.openxmlformats.org/officeDocument/2006/relationships/image" Target="../media/image249.png"/><Relationship Id="rId4" Type="http://schemas.openxmlformats.org/officeDocument/2006/relationships/tags" Target="../tags/tag468.xml"/><Relationship Id="rId9" Type="http://schemas.openxmlformats.org/officeDocument/2006/relationships/image" Target="../media/image248.png"/><Relationship Id="rId14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notesSlide" Target="../notesSlides/notesSlide25.xml"/><Relationship Id="rId18" Type="http://schemas.openxmlformats.org/officeDocument/2006/relationships/image" Target="../media/image254.png"/><Relationship Id="rId3" Type="http://schemas.openxmlformats.org/officeDocument/2006/relationships/tags" Target="../tags/tag473.xml"/><Relationship Id="rId21" Type="http://schemas.openxmlformats.org/officeDocument/2006/relationships/image" Target="../media/image257.png"/><Relationship Id="rId7" Type="http://schemas.openxmlformats.org/officeDocument/2006/relationships/tags" Target="../tags/tag47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53.png"/><Relationship Id="rId2" Type="http://schemas.openxmlformats.org/officeDocument/2006/relationships/tags" Target="../tags/tag472.xml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tags" Target="../tags/tag481.xml"/><Relationship Id="rId5" Type="http://schemas.openxmlformats.org/officeDocument/2006/relationships/tags" Target="../tags/tag475.xml"/><Relationship Id="rId15" Type="http://schemas.openxmlformats.org/officeDocument/2006/relationships/image" Target="../media/image251.png"/><Relationship Id="rId23" Type="http://schemas.openxmlformats.org/officeDocument/2006/relationships/image" Target="../media/image259.png"/><Relationship Id="rId10" Type="http://schemas.openxmlformats.org/officeDocument/2006/relationships/tags" Target="../tags/tag480.xml"/><Relationship Id="rId19" Type="http://schemas.openxmlformats.org/officeDocument/2006/relationships/image" Target="../media/image255.png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image" Target="../media/image250.png"/><Relationship Id="rId22" Type="http://schemas.openxmlformats.org/officeDocument/2006/relationships/image" Target="../media/image2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2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image" Target="../media/image265.png"/><Relationship Id="rId3" Type="http://schemas.openxmlformats.org/officeDocument/2006/relationships/tags" Target="../tags/tag48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9.png"/><Relationship Id="rId17" Type="http://schemas.openxmlformats.org/officeDocument/2006/relationships/image" Target="../media/image268.png"/><Relationship Id="rId2" Type="http://schemas.openxmlformats.org/officeDocument/2006/relationships/tags" Target="../tags/tag484.xml"/><Relationship Id="rId16" Type="http://schemas.openxmlformats.org/officeDocument/2006/relationships/image" Target="../media/image267.png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image" Target="../media/image264.png"/><Relationship Id="rId5" Type="http://schemas.openxmlformats.org/officeDocument/2006/relationships/tags" Target="../tags/tag487.xml"/><Relationship Id="rId15" Type="http://schemas.openxmlformats.org/officeDocument/2006/relationships/image" Target="../media/image266.png"/><Relationship Id="rId10" Type="http://schemas.openxmlformats.org/officeDocument/2006/relationships/image" Target="../media/image263.png"/><Relationship Id="rId4" Type="http://schemas.openxmlformats.org/officeDocument/2006/relationships/tags" Target="../tags/tag486.xml"/><Relationship Id="rId9" Type="http://schemas.openxmlformats.org/officeDocument/2006/relationships/image" Target="../media/image262.png"/><Relationship Id="rId1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tags" Target="../tags/tag491.xml"/><Relationship Id="rId7" Type="http://schemas.openxmlformats.org/officeDocument/2006/relationships/image" Target="../media/image270.pn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269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7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2.pn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image" Target="../media/image71.png"/><Relationship Id="rId2" Type="http://schemas.openxmlformats.org/officeDocument/2006/relationships/tags" Target="../tags/tag493.xml"/><Relationship Id="rId16" Type="http://schemas.openxmlformats.org/officeDocument/2006/relationships/image" Target="../media/image70.png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5" Type="http://schemas.openxmlformats.org/officeDocument/2006/relationships/tags" Target="../tags/tag496.xml"/><Relationship Id="rId15" Type="http://schemas.openxmlformats.org/officeDocument/2006/relationships/image" Target="../media/image69.png"/><Relationship Id="rId10" Type="http://schemas.openxmlformats.org/officeDocument/2006/relationships/tags" Target="../tags/tag501.xml"/><Relationship Id="rId19" Type="http://schemas.openxmlformats.org/officeDocument/2006/relationships/image" Target="../media/image160.png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4.xml"/><Relationship Id="rId4" Type="http://schemas.openxmlformats.org/officeDocument/2006/relationships/image" Target="../media/image27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1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.png"/><Relationship Id="rId3" Type="http://schemas.openxmlformats.org/officeDocument/2006/relationships/tags" Target="../tags/tag507.xml"/><Relationship Id="rId21" Type="http://schemas.openxmlformats.org/officeDocument/2006/relationships/image" Target="../media/image12.png"/><Relationship Id="rId7" Type="http://schemas.openxmlformats.org/officeDocument/2006/relationships/tags" Target="../tags/tag511.xml"/><Relationship Id="rId12" Type="http://schemas.openxmlformats.org/officeDocument/2006/relationships/tags" Target="../tags/tag516.xml"/><Relationship Id="rId17" Type="http://schemas.openxmlformats.org/officeDocument/2006/relationships/image" Target="../media/image275.png"/><Relationship Id="rId2" Type="http://schemas.openxmlformats.org/officeDocument/2006/relationships/tags" Target="../tags/tag506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505.xml"/><Relationship Id="rId6" Type="http://schemas.openxmlformats.org/officeDocument/2006/relationships/tags" Target="../tags/tag510.xml"/><Relationship Id="rId11" Type="http://schemas.openxmlformats.org/officeDocument/2006/relationships/tags" Target="../tags/tag515.xml"/><Relationship Id="rId24" Type="http://schemas.openxmlformats.org/officeDocument/2006/relationships/image" Target="../media/image15.svg"/><Relationship Id="rId5" Type="http://schemas.openxmlformats.org/officeDocument/2006/relationships/tags" Target="../tags/tag509.xm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tags" Target="../tags/tag514.xml"/><Relationship Id="rId19" Type="http://schemas.openxmlformats.org/officeDocument/2006/relationships/image" Target="../media/image10.png"/><Relationship Id="rId4" Type="http://schemas.openxmlformats.org/officeDocument/2006/relationships/tags" Target="../tags/tag508.xml"/><Relationship Id="rId9" Type="http://schemas.openxmlformats.org/officeDocument/2006/relationships/tags" Target="../tags/tag513.xml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24.xml"/><Relationship Id="rId13" Type="http://schemas.openxmlformats.org/officeDocument/2006/relationships/tags" Target="../tags/tag529.xml"/><Relationship Id="rId18" Type="http://schemas.openxmlformats.org/officeDocument/2006/relationships/image" Target="../media/image140.png"/><Relationship Id="rId26" Type="http://schemas.openxmlformats.org/officeDocument/2006/relationships/image" Target="../media/image143.png"/><Relationship Id="rId3" Type="http://schemas.openxmlformats.org/officeDocument/2006/relationships/tags" Target="../tags/tag519.xml"/><Relationship Id="rId21" Type="http://schemas.openxmlformats.org/officeDocument/2006/relationships/image" Target="../media/image25.png"/><Relationship Id="rId7" Type="http://schemas.openxmlformats.org/officeDocument/2006/relationships/tags" Target="../tags/tag523.xml"/><Relationship Id="rId12" Type="http://schemas.openxmlformats.org/officeDocument/2006/relationships/tags" Target="../tags/tag528.xml"/><Relationship Id="rId17" Type="http://schemas.openxmlformats.org/officeDocument/2006/relationships/notesSlide" Target="../notesSlides/notesSlide30.xml"/><Relationship Id="rId25" Type="http://schemas.openxmlformats.org/officeDocument/2006/relationships/image" Target="../media/image142.png"/><Relationship Id="rId2" Type="http://schemas.openxmlformats.org/officeDocument/2006/relationships/tags" Target="../tags/tag51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4.png"/><Relationship Id="rId29" Type="http://schemas.openxmlformats.org/officeDocument/2006/relationships/image" Target="../media/image71.png"/><Relationship Id="rId1" Type="http://schemas.openxmlformats.org/officeDocument/2006/relationships/tags" Target="../tags/tag517.xml"/><Relationship Id="rId6" Type="http://schemas.openxmlformats.org/officeDocument/2006/relationships/tags" Target="../tags/tag522.xml"/><Relationship Id="rId11" Type="http://schemas.openxmlformats.org/officeDocument/2006/relationships/tags" Target="../tags/tag527.xml"/><Relationship Id="rId24" Type="http://schemas.openxmlformats.org/officeDocument/2006/relationships/image" Target="../media/image276.png"/><Relationship Id="rId5" Type="http://schemas.openxmlformats.org/officeDocument/2006/relationships/tags" Target="../tags/tag521.xml"/><Relationship Id="rId15" Type="http://schemas.openxmlformats.org/officeDocument/2006/relationships/tags" Target="../tags/tag531.xml"/><Relationship Id="rId23" Type="http://schemas.openxmlformats.org/officeDocument/2006/relationships/image" Target="../media/image19.png"/><Relationship Id="rId28" Type="http://schemas.openxmlformats.org/officeDocument/2006/relationships/image" Target="../media/image160.png"/><Relationship Id="rId10" Type="http://schemas.openxmlformats.org/officeDocument/2006/relationships/tags" Target="../tags/tag526.xml"/><Relationship Id="rId19" Type="http://schemas.openxmlformats.org/officeDocument/2006/relationships/image" Target="../media/image20.png"/><Relationship Id="rId4" Type="http://schemas.openxmlformats.org/officeDocument/2006/relationships/tags" Target="../tags/tag520.xml"/><Relationship Id="rId9" Type="http://schemas.openxmlformats.org/officeDocument/2006/relationships/tags" Target="../tags/tag525.xml"/><Relationship Id="rId14" Type="http://schemas.openxmlformats.org/officeDocument/2006/relationships/tags" Target="../tags/tag530.xml"/><Relationship Id="rId22" Type="http://schemas.openxmlformats.org/officeDocument/2006/relationships/image" Target="../media/image141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13" Type="http://schemas.openxmlformats.org/officeDocument/2006/relationships/tags" Target="../tags/tag544.xml"/><Relationship Id="rId18" Type="http://schemas.openxmlformats.org/officeDocument/2006/relationships/notesSlide" Target="../notesSlides/notesSlide31.xml"/><Relationship Id="rId26" Type="http://schemas.openxmlformats.org/officeDocument/2006/relationships/image" Target="../media/image240.png"/><Relationship Id="rId3" Type="http://schemas.openxmlformats.org/officeDocument/2006/relationships/tags" Target="../tags/tag534.xml"/><Relationship Id="rId21" Type="http://schemas.openxmlformats.org/officeDocument/2006/relationships/image" Target="../media/image25.png"/><Relationship Id="rId7" Type="http://schemas.openxmlformats.org/officeDocument/2006/relationships/tags" Target="../tags/tag538.xml"/><Relationship Id="rId12" Type="http://schemas.openxmlformats.org/officeDocument/2006/relationships/tags" Target="../tags/tag543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39.png"/><Relationship Id="rId2" Type="http://schemas.openxmlformats.org/officeDocument/2006/relationships/tags" Target="../tags/tag533.xml"/><Relationship Id="rId16" Type="http://schemas.openxmlformats.org/officeDocument/2006/relationships/tags" Target="../tags/tag547.xml"/><Relationship Id="rId20" Type="http://schemas.openxmlformats.org/officeDocument/2006/relationships/image" Target="../media/image9.png"/><Relationship Id="rId29" Type="http://schemas.openxmlformats.org/officeDocument/2006/relationships/image" Target="../media/image112.png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tags" Target="../tags/tag542.xml"/><Relationship Id="rId24" Type="http://schemas.openxmlformats.org/officeDocument/2006/relationships/image" Target="../media/image220.png"/><Relationship Id="rId32" Type="http://schemas.openxmlformats.org/officeDocument/2006/relationships/image" Target="../media/image119.png"/><Relationship Id="rId5" Type="http://schemas.openxmlformats.org/officeDocument/2006/relationships/tags" Target="../tags/tag536.xml"/><Relationship Id="rId15" Type="http://schemas.openxmlformats.org/officeDocument/2006/relationships/tags" Target="../tags/tag546.xml"/><Relationship Id="rId23" Type="http://schemas.openxmlformats.org/officeDocument/2006/relationships/image" Target="../media/image219.png"/><Relationship Id="rId28" Type="http://schemas.openxmlformats.org/officeDocument/2006/relationships/image" Target="../media/image242.png"/><Relationship Id="rId10" Type="http://schemas.openxmlformats.org/officeDocument/2006/relationships/tags" Target="../tags/tag541.xml"/><Relationship Id="rId19" Type="http://schemas.openxmlformats.org/officeDocument/2006/relationships/image" Target="../media/image244.png"/><Relationship Id="rId31" Type="http://schemas.openxmlformats.org/officeDocument/2006/relationships/image" Target="../media/image218.png"/><Relationship Id="rId4" Type="http://schemas.openxmlformats.org/officeDocument/2006/relationships/tags" Target="../tags/tag535.xml"/><Relationship Id="rId9" Type="http://schemas.openxmlformats.org/officeDocument/2006/relationships/tags" Target="../tags/tag540.xml"/><Relationship Id="rId14" Type="http://schemas.openxmlformats.org/officeDocument/2006/relationships/tags" Target="../tags/tag545.xml"/><Relationship Id="rId22" Type="http://schemas.openxmlformats.org/officeDocument/2006/relationships/image" Target="../media/image277.png"/><Relationship Id="rId27" Type="http://schemas.openxmlformats.org/officeDocument/2006/relationships/image" Target="../media/image241.png"/><Relationship Id="rId30" Type="http://schemas.openxmlformats.org/officeDocument/2006/relationships/image" Target="../media/image21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image" Target="../media/image279.png"/><Relationship Id="rId18" Type="http://schemas.openxmlformats.org/officeDocument/2006/relationships/image" Target="../media/image33.png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12" Type="http://schemas.openxmlformats.org/officeDocument/2006/relationships/image" Target="../media/image278.png"/><Relationship Id="rId17" Type="http://schemas.openxmlformats.org/officeDocument/2006/relationships/image" Target="../media/image32.png"/><Relationship Id="rId2" Type="http://schemas.openxmlformats.org/officeDocument/2006/relationships/tags" Target="../tags/tag549.xml"/><Relationship Id="rId16" Type="http://schemas.openxmlformats.org/officeDocument/2006/relationships/image" Target="../media/image281.png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image" Target="../media/image34.png"/><Relationship Id="rId5" Type="http://schemas.openxmlformats.org/officeDocument/2006/relationships/tags" Target="../tags/tag552.xml"/><Relationship Id="rId15" Type="http://schemas.openxmlformats.org/officeDocument/2006/relationships/image" Target="../media/image280.png"/><Relationship Id="rId10" Type="http://schemas.openxmlformats.org/officeDocument/2006/relationships/image" Target="../media/image35.PNG"/><Relationship Id="rId4" Type="http://schemas.openxmlformats.org/officeDocument/2006/relationships/tags" Target="../tags/tag55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tags" Target="../tags/tag568.xml"/><Relationship Id="rId18" Type="http://schemas.openxmlformats.org/officeDocument/2006/relationships/tags" Target="../tags/tag573.xml"/><Relationship Id="rId26" Type="http://schemas.openxmlformats.org/officeDocument/2006/relationships/tags" Target="../tags/tag581.xml"/><Relationship Id="rId39" Type="http://schemas.openxmlformats.org/officeDocument/2006/relationships/image" Target="../media/image41.png"/><Relationship Id="rId21" Type="http://schemas.openxmlformats.org/officeDocument/2006/relationships/tags" Target="../tags/tag576.xml"/><Relationship Id="rId34" Type="http://schemas.openxmlformats.org/officeDocument/2006/relationships/image" Target="../media/image283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" Type="http://schemas.openxmlformats.org/officeDocument/2006/relationships/tags" Target="../tags/tag562.xml"/><Relationship Id="rId2" Type="http://schemas.openxmlformats.org/officeDocument/2006/relationships/tags" Target="../tags/tag557.xml"/><Relationship Id="rId16" Type="http://schemas.openxmlformats.org/officeDocument/2006/relationships/tags" Target="../tags/tag571.xml"/><Relationship Id="rId29" Type="http://schemas.openxmlformats.org/officeDocument/2006/relationships/tags" Target="../tags/tag584.xml"/><Relationship Id="rId11" Type="http://schemas.openxmlformats.org/officeDocument/2006/relationships/tags" Target="../tags/tag566.xml"/><Relationship Id="rId24" Type="http://schemas.openxmlformats.org/officeDocument/2006/relationships/tags" Target="../tags/tag579.xml"/><Relationship Id="rId32" Type="http://schemas.openxmlformats.org/officeDocument/2006/relationships/image" Target="../media/image35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5" Type="http://schemas.openxmlformats.org/officeDocument/2006/relationships/tags" Target="../tags/tag560.xml"/><Relationship Id="rId19" Type="http://schemas.openxmlformats.org/officeDocument/2006/relationships/tags" Target="../tags/tag574.xml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14" Type="http://schemas.openxmlformats.org/officeDocument/2006/relationships/tags" Target="../tags/tag569.xml"/><Relationship Id="rId22" Type="http://schemas.openxmlformats.org/officeDocument/2006/relationships/tags" Target="../tags/tag577.xml"/><Relationship Id="rId27" Type="http://schemas.openxmlformats.org/officeDocument/2006/relationships/tags" Target="../tags/tag582.xml"/><Relationship Id="rId30" Type="http://schemas.openxmlformats.org/officeDocument/2006/relationships/tags" Target="../tags/tag585.xml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8" Type="http://schemas.openxmlformats.org/officeDocument/2006/relationships/tags" Target="../tags/tag563.xml"/><Relationship Id="rId51" Type="http://schemas.openxmlformats.org/officeDocument/2006/relationships/image" Target="../media/image53.png"/><Relationship Id="rId3" Type="http://schemas.openxmlformats.org/officeDocument/2006/relationships/tags" Target="../tags/tag558.xml"/><Relationship Id="rId12" Type="http://schemas.openxmlformats.org/officeDocument/2006/relationships/tags" Target="../tags/tag567.xml"/><Relationship Id="rId17" Type="http://schemas.openxmlformats.org/officeDocument/2006/relationships/tags" Target="../tags/tag572.xml"/><Relationship Id="rId25" Type="http://schemas.openxmlformats.org/officeDocument/2006/relationships/tags" Target="../tags/tag580.xml"/><Relationship Id="rId33" Type="http://schemas.openxmlformats.org/officeDocument/2006/relationships/image" Target="../media/image282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36.png"/><Relationship Id="rId20" Type="http://schemas.openxmlformats.org/officeDocument/2006/relationships/tags" Target="../tags/tag575.xml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5" Type="http://schemas.openxmlformats.org/officeDocument/2006/relationships/tags" Target="../tags/tag570.xml"/><Relationship Id="rId23" Type="http://schemas.openxmlformats.org/officeDocument/2006/relationships/tags" Target="../tags/tag578.xml"/><Relationship Id="rId28" Type="http://schemas.openxmlformats.org/officeDocument/2006/relationships/tags" Target="../tags/tag583.xml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10" Type="http://schemas.openxmlformats.org/officeDocument/2006/relationships/tags" Target="../tags/tag565.xml"/><Relationship Id="rId31" Type="http://schemas.openxmlformats.org/officeDocument/2006/relationships/slideLayout" Target="../slideLayouts/slideLayout2.xml"/><Relationship Id="rId44" Type="http://schemas.openxmlformats.org/officeDocument/2006/relationships/image" Target="../media/image46.png"/><Relationship Id="rId52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tags" Target="../tags/tag598.xml"/><Relationship Id="rId18" Type="http://schemas.openxmlformats.org/officeDocument/2006/relationships/tags" Target="../tags/tag603.xml"/><Relationship Id="rId26" Type="http://schemas.openxmlformats.org/officeDocument/2006/relationships/image" Target="../media/image288.png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5.PNG"/><Relationship Id="rId7" Type="http://schemas.openxmlformats.org/officeDocument/2006/relationships/tags" Target="../tags/tag592.xml"/><Relationship Id="rId12" Type="http://schemas.openxmlformats.org/officeDocument/2006/relationships/tags" Target="../tags/tag597.xml"/><Relationship Id="rId17" Type="http://schemas.openxmlformats.org/officeDocument/2006/relationships/tags" Target="../tags/tag602.xml"/><Relationship Id="rId25" Type="http://schemas.openxmlformats.org/officeDocument/2006/relationships/image" Target="../media/image287.png"/><Relationship Id="rId33" Type="http://schemas.openxmlformats.org/officeDocument/2006/relationships/image" Target="../media/image293.PNG"/><Relationship Id="rId2" Type="http://schemas.openxmlformats.org/officeDocument/2006/relationships/tags" Target="../tags/tag587.xml"/><Relationship Id="rId16" Type="http://schemas.openxmlformats.org/officeDocument/2006/relationships/tags" Target="../tags/tag601.xml"/><Relationship Id="rId20" Type="http://schemas.openxmlformats.org/officeDocument/2006/relationships/tags" Target="../tags/tag605.xml"/><Relationship Id="rId29" Type="http://schemas.openxmlformats.org/officeDocument/2006/relationships/image" Target="../media/image101.png"/><Relationship Id="rId1" Type="http://schemas.openxmlformats.org/officeDocument/2006/relationships/tags" Target="../tags/tag586.xml"/><Relationship Id="rId6" Type="http://schemas.openxmlformats.org/officeDocument/2006/relationships/tags" Target="../tags/tag591.xml"/><Relationship Id="rId11" Type="http://schemas.openxmlformats.org/officeDocument/2006/relationships/tags" Target="../tags/tag596.xml"/><Relationship Id="rId24" Type="http://schemas.openxmlformats.org/officeDocument/2006/relationships/image" Target="../media/image286.png"/><Relationship Id="rId32" Type="http://schemas.microsoft.com/office/2007/relationships/hdphoto" Target="../media/hdphoto1.wdp"/><Relationship Id="rId37" Type="http://schemas.openxmlformats.org/officeDocument/2006/relationships/image" Target="../media/image296.png"/><Relationship Id="rId5" Type="http://schemas.openxmlformats.org/officeDocument/2006/relationships/tags" Target="../tags/tag590.xml"/><Relationship Id="rId15" Type="http://schemas.openxmlformats.org/officeDocument/2006/relationships/tags" Target="../tags/tag600.xml"/><Relationship Id="rId23" Type="http://schemas.openxmlformats.org/officeDocument/2006/relationships/image" Target="../media/image285.png"/><Relationship Id="rId28" Type="http://schemas.openxmlformats.org/officeDocument/2006/relationships/image" Target="../media/image290.png"/><Relationship Id="rId36" Type="http://schemas.openxmlformats.org/officeDocument/2006/relationships/image" Target="../media/image295.png"/><Relationship Id="rId10" Type="http://schemas.openxmlformats.org/officeDocument/2006/relationships/tags" Target="../tags/tag595.xml"/><Relationship Id="rId19" Type="http://schemas.openxmlformats.org/officeDocument/2006/relationships/tags" Target="../tags/tag604.xml"/><Relationship Id="rId31" Type="http://schemas.openxmlformats.org/officeDocument/2006/relationships/image" Target="../media/image292.png"/><Relationship Id="rId4" Type="http://schemas.openxmlformats.org/officeDocument/2006/relationships/tags" Target="../tags/tag589.xml"/><Relationship Id="rId9" Type="http://schemas.openxmlformats.org/officeDocument/2006/relationships/tags" Target="../tags/tag594.xml"/><Relationship Id="rId14" Type="http://schemas.openxmlformats.org/officeDocument/2006/relationships/tags" Target="../tags/tag599.xml"/><Relationship Id="rId22" Type="http://schemas.openxmlformats.org/officeDocument/2006/relationships/image" Target="../media/image284.png"/><Relationship Id="rId27" Type="http://schemas.openxmlformats.org/officeDocument/2006/relationships/image" Target="../media/image289.png"/><Relationship Id="rId30" Type="http://schemas.openxmlformats.org/officeDocument/2006/relationships/image" Target="../media/image291.png"/><Relationship Id="rId35" Type="http://schemas.openxmlformats.org/officeDocument/2006/relationships/image" Target="../media/image294.png"/><Relationship Id="rId8" Type="http://schemas.openxmlformats.org/officeDocument/2006/relationships/tags" Target="../tags/tag593.xml"/><Relationship Id="rId3" Type="http://schemas.openxmlformats.org/officeDocument/2006/relationships/tags" Target="../tags/tag58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tags" Target="../tags/tag608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301.png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0.png"/><Relationship Id="rId5" Type="http://schemas.openxmlformats.org/officeDocument/2006/relationships/tags" Target="../tags/tag610.xml"/><Relationship Id="rId10" Type="http://schemas.openxmlformats.org/officeDocument/2006/relationships/image" Target="../media/image299.png"/><Relationship Id="rId4" Type="http://schemas.openxmlformats.org/officeDocument/2006/relationships/tags" Target="../tags/tag609.xml"/><Relationship Id="rId9" Type="http://schemas.openxmlformats.org/officeDocument/2006/relationships/image" Target="../media/image29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13" Type="http://schemas.openxmlformats.org/officeDocument/2006/relationships/image" Target="../media/image297.png"/><Relationship Id="rId18" Type="http://schemas.openxmlformats.org/officeDocument/2006/relationships/image" Target="../media/image303.png"/><Relationship Id="rId3" Type="http://schemas.openxmlformats.org/officeDocument/2006/relationships/tags" Target="../tags/tag613.xml"/><Relationship Id="rId21" Type="http://schemas.openxmlformats.org/officeDocument/2006/relationships/image" Target="../media/image306.png"/><Relationship Id="rId7" Type="http://schemas.openxmlformats.org/officeDocument/2006/relationships/tags" Target="../tags/tag617.xml"/><Relationship Id="rId12" Type="http://schemas.openxmlformats.org/officeDocument/2006/relationships/notesSlide" Target="../notesSlides/notesSlide33.xml"/><Relationship Id="rId17" Type="http://schemas.openxmlformats.org/officeDocument/2006/relationships/image" Target="../media/image300.png"/><Relationship Id="rId2" Type="http://schemas.openxmlformats.org/officeDocument/2006/relationships/tags" Target="../tags/tag612.xml"/><Relationship Id="rId16" Type="http://schemas.openxmlformats.org/officeDocument/2006/relationships/image" Target="../media/image302.png"/><Relationship Id="rId20" Type="http://schemas.openxmlformats.org/officeDocument/2006/relationships/image" Target="../media/image305.png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15.xml"/><Relationship Id="rId15" Type="http://schemas.openxmlformats.org/officeDocument/2006/relationships/image" Target="../media/image299.png"/><Relationship Id="rId10" Type="http://schemas.openxmlformats.org/officeDocument/2006/relationships/tags" Target="../tags/tag620.xml"/><Relationship Id="rId19" Type="http://schemas.openxmlformats.org/officeDocument/2006/relationships/image" Target="../media/image304.png"/><Relationship Id="rId4" Type="http://schemas.openxmlformats.org/officeDocument/2006/relationships/tags" Target="../tags/tag614.xml"/><Relationship Id="rId9" Type="http://schemas.openxmlformats.org/officeDocument/2006/relationships/tags" Target="../tags/tag619.xml"/><Relationship Id="rId14" Type="http://schemas.openxmlformats.org/officeDocument/2006/relationships/image" Target="../media/image298.png"/><Relationship Id="rId22" Type="http://schemas.openxmlformats.org/officeDocument/2006/relationships/image" Target="../media/image30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7.png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image" Target="../media/image307.png"/><Relationship Id="rId5" Type="http://schemas.openxmlformats.org/officeDocument/2006/relationships/image" Target="../media/image268.png"/><Relationship Id="rId4" Type="http://schemas.openxmlformats.org/officeDocument/2006/relationships/notesSlide" Target="../notesSlides/notesSlide3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image" Target="../media/image100.png"/><Relationship Id="rId18" Type="http://schemas.openxmlformats.org/officeDocument/2006/relationships/image" Target="../media/image313.png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image" Target="../media/image308.png"/><Relationship Id="rId17" Type="http://schemas.openxmlformats.org/officeDocument/2006/relationships/image" Target="../media/image312.png"/><Relationship Id="rId2" Type="http://schemas.openxmlformats.org/officeDocument/2006/relationships/tags" Target="../tags/tag624.xml"/><Relationship Id="rId16" Type="http://schemas.openxmlformats.org/officeDocument/2006/relationships/image" Target="../media/image311.png"/><Relationship Id="rId20" Type="http://schemas.openxmlformats.org/officeDocument/2006/relationships/image" Target="../media/image251.png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27.xml"/><Relationship Id="rId15" Type="http://schemas.openxmlformats.org/officeDocument/2006/relationships/image" Target="../media/image310.png"/><Relationship Id="rId10" Type="http://schemas.openxmlformats.org/officeDocument/2006/relationships/tags" Target="../tags/tag632.xml"/><Relationship Id="rId19" Type="http://schemas.openxmlformats.org/officeDocument/2006/relationships/image" Target="../media/image314.png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image" Target="../media/image30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40.xml"/><Relationship Id="rId13" Type="http://schemas.openxmlformats.org/officeDocument/2006/relationships/tags" Target="../tags/tag645.xml"/><Relationship Id="rId18" Type="http://schemas.openxmlformats.org/officeDocument/2006/relationships/image" Target="../media/image316.png"/><Relationship Id="rId26" Type="http://schemas.openxmlformats.org/officeDocument/2006/relationships/image" Target="../media/image312.png"/><Relationship Id="rId3" Type="http://schemas.openxmlformats.org/officeDocument/2006/relationships/tags" Target="../tags/tag635.xml"/><Relationship Id="rId21" Type="http://schemas.openxmlformats.org/officeDocument/2006/relationships/image" Target="../media/image308.png"/><Relationship Id="rId7" Type="http://schemas.openxmlformats.org/officeDocument/2006/relationships/tags" Target="../tags/tag639.xml"/><Relationship Id="rId12" Type="http://schemas.openxmlformats.org/officeDocument/2006/relationships/tags" Target="../tags/tag644.xml"/><Relationship Id="rId17" Type="http://schemas.openxmlformats.org/officeDocument/2006/relationships/image" Target="../media/image315.png"/><Relationship Id="rId25" Type="http://schemas.openxmlformats.org/officeDocument/2006/relationships/image" Target="../media/image311.png"/><Relationship Id="rId2" Type="http://schemas.openxmlformats.org/officeDocument/2006/relationships/tags" Target="../tags/tag63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1.png"/><Relationship Id="rId29" Type="http://schemas.openxmlformats.org/officeDocument/2006/relationships/image" Target="../media/image251.png"/><Relationship Id="rId1" Type="http://schemas.openxmlformats.org/officeDocument/2006/relationships/tags" Target="../tags/tag633.xml"/><Relationship Id="rId6" Type="http://schemas.openxmlformats.org/officeDocument/2006/relationships/tags" Target="../tags/tag638.xml"/><Relationship Id="rId11" Type="http://schemas.openxmlformats.org/officeDocument/2006/relationships/tags" Target="../tags/tag643.xml"/><Relationship Id="rId24" Type="http://schemas.openxmlformats.org/officeDocument/2006/relationships/image" Target="../media/image310.png"/><Relationship Id="rId5" Type="http://schemas.openxmlformats.org/officeDocument/2006/relationships/tags" Target="../tags/tag637.xml"/><Relationship Id="rId15" Type="http://schemas.openxmlformats.org/officeDocument/2006/relationships/tags" Target="../tags/tag647.xml"/><Relationship Id="rId23" Type="http://schemas.openxmlformats.org/officeDocument/2006/relationships/image" Target="../media/image317.png"/><Relationship Id="rId28" Type="http://schemas.openxmlformats.org/officeDocument/2006/relationships/image" Target="../media/image314.png"/><Relationship Id="rId10" Type="http://schemas.openxmlformats.org/officeDocument/2006/relationships/tags" Target="../tags/tag642.xml"/><Relationship Id="rId19" Type="http://schemas.openxmlformats.org/officeDocument/2006/relationships/image" Target="../media/image9.png"/><Relationship Id="rId4" Type="http://schemas.openxmlformats.org/officeDocument/2006/relationships/tags" Target="../tags/tag636.xml"/><Relationship Id="rId9" Type="http://schemas.openxmlformats.org/officeDocument/2006/relationships/tags" Target="../tags/tag641.xml"/><Relationship Id="rId14" Type="http://schemas.openxmlformats.org/officeDocument/2006/relationships/tags" Target="../tags/tag646.xml"/><Relationship Id="rId22" Type="http://schemas.openxmlformats.org/officeDocument/2006/relationships/image" Target="../media/image100.png"/><Relationship Id="rId27" Type="http://schemas.openxmlformats.org/officeDocument/2006/relationships/image" Target="../media/image313.png"/><Relationship Id="rId30" Type="http://schemas.openxmlformats.org/officeDocument/2006/relationships/image" Target="../media/image309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58.xml"/><Relationship Id="rId21" Type="http://schemas.openxmlformats.org/officeDocument/2006/relationships/tags" Target="../tags/tag53.xml"/><Relationship Id="rId42" Type="http://schemas.openxmlformats.org/officeDocument/2006/relationships/image" Target="../media/image35.PNG"/><Relationship Id="rId47" Type="http://schemas.openxmlformats.org/officeDocument/2006/relationships/image" Target="../media/image40.png"/><Relationship Id="rId63" Type="http://schemas.openxmlformats.org/officeDocument/2006/relationships/image" Target="../media/image56.png"/><Relationship Id="rId68" Type="http://schemas.openxmlformats.org/officeDocument/2006/relationships/image" Target="../media/image61.png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9" Type="http://schemas.openxmlformats.org/officeDocument/2006/relationships/tags" Target="../tags/tag61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tags" Target="../tags/tag64.xml"/><Relationship Id="rId37" Type="http://schemas.openxmlformats.org/officeDocument/2006/relationships/notesSlide" Target="../notesSlides/notesSlide4.xml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53" Type="http://schemas.openxmlformats.org/officeDocument/2006/relationships/image" Target="../media/image46.png"/><Relationship Id="rId58" Type="http://schemas.openxmlformats.org/officeDocument/2006/relationships/image" Target="../media/image51.png"/><Relationship Id="rId66" Type="http://schemas.openxmlformats.org/officeDocument/2006/relationships/image" Target="../media/image59.png"/><Relationship Id="rId5" Type="http://schemas.openxmlformats.org/officeDocument/2006/relationships/tags" Target="../tags/tag37.xml"/><Relationship Id="rId61" Type="http://schemas.openxmlformats.org/officeDocument/2006/relationships/image" Target="../media/image54.png"/><Relationship Id="rId19" Type="http://schemas.openxmlformats.org/officeDocument/2006/relationships/tags" Target="../tags/tag5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tags" Target="../tags/tag62.xml"/><Relationship Id="rId35" Type="http://schemas.openxmlformats.org/officeDocument/2006/relationships/tags" Target="../tags/tag67.xml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56" Type="http://schemas.openxmlformats.org/officeDocument/2006/relationships/image" Target="../media/image49.png"/><Relationship Id="rId64" Type="http://schemas.openxmlformats.org/officeDocument/2006/relationships/image" Target="../media/image57.png"/><Relationship Id="rId69" Type="http://schemas.openxmlformats.org/officeDocument/2006/relationships/image" Target="../media/image62.png"/><Relationship Id="rId8" Type="http://schemas.openxmlformats.org/officeDocument/2006/relationships/tags" Target="../tags/tag40.xml"/><Relationship Id="rId51" Type="http://schemas.openxmlformats.org/officeDocument/2006/relationships/image" Target="../media/image44.png"/><Relationship Id="rId3" Type="http://schemas.openxmlformats.org/officeDocument/2006/relationships/tags" Target="../tags/tag35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tags" Target="../tags/tag65.xml"/><Relationship Id="rId38" Type="http://schemas.openxmlformats.org/officeDocument/2006/relationships/image" Target="../media/image31.png"/><Relationship Id="rId46" Type="http://schemas.openxmlformats.org/officeDocument/2006/relationships/image" Target="../media/image39.png"/><Relationship Id="rId59" Type="http://schemas.openxmlformats.org/officeDocument/2006/relationships/image" Target="../media/image52.png"/><Relationship Id="rId67" Type="http://schemas.openxmlformats.org/officeDocument/2006/relationships/image" Target="../media/image60.png"/><Relationship Id="rId20" Type="http://schemas.openxmlformats.org/officeDocument/2006/relationships/tags" Target="../tags/tag52.xml"/><Relationship Id="rId41" Type="http://schemas.openxmlformats.org/officeDocument/2006/relationships/image" Target="../media/image34.png"/><Relationship Id="rId54" Type="http://schemas.openxmlformats.org/officeDocument/2006/relationships/image" Target="../media/image47.png"/><Relationship Id="rId62" Type="http://schemas.openxmlformats.org/officeDocument/2006/relationships/image" Target="../media/image55.png"/><Relationship Id="rId70" Type="http://schemas.openxmlformats.org/officeDocument/2006/relationships/image" Target="../media/image6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42.png"/><Relationship Id="rId57" Type="http://schemas.openxmlformats.org/officeDocument/2006/relationships/image" Target="../media/image50.png"/><Relationship Id="rId10" Type="http://schemas.openxmlformats.org/officeDocument/2006/relationships/tags" Target="../tags/tag42.xml"/><Relationship Id="rId31" Type="http://schemas.openxmlformats.org/officeDocument/2006/relationships/tags" Target="../tags/tag63.xml"/><Relationship Id="rId44" Type="http://schemas.openxmlformats.org/officeDocument/2006/relationships/image" Target="../media/image37.png"/><Relationship Id="rId52" Type="http://schemas.openxmlformats.org/officeDocument/2006/relationships/image" Target="../media/image45.png"/><Relationship Id="rId60" Type="http://schemas.openxmlformats.org/officeDocument/2006/relationships/image" Target="../media/image53.png"/><Relationship Id="rId65" Type="http://schemas.openxmlformats.org/officeDocument/2006/relationships/image" Target="../media/image58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39" Type="http://schemas.openxmlformats.org/officeDocument/2006/relationships/image" Target="../media/image32.png"/><Relationship Id="rId34" Type="http://schemas.openxmlformats.org/officeDocument/2006/relationships/tags" Target="../tags/tag66.xml"/><Relationship Id="rId50" Type="http://schemas.openxmlformats.org/officeDocument/2006/relationships/image" Target="../media/image43.png"/><Relationship Id="rId55" Type="http://schemas.openxmlformats.org/officeDocument/2006/relationships/image" Target="../media/image48.png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tags" Target="../tags/tag660.xml"/><Relationship Id="rId18" Type="http://schemas.openxmlformats.org/officeDocument/2006/relationships/tags" Target="../tags/tag665.xml"/><Relationship Id="rId26" Type="http://schemas.openxmlformats.org/officeDocument/2006/relationships/image" Target="../media/image100.png"/><Relationship Id="rId21" Type="http://schemas.openxmlformats.org/officeDocument/2006/relationships/image" Target="../media/image315.png"/><Relationship Id="rId34" Type="http://schemas.openxmlformats.org/officeDocument/2006/relationships/image" Target="../media/image319.png"/><Relationship Id="rId7" Type="http://schemas.openxmlformats.org/officeDocument/2006/relationships/tags" Target="../tags/tag654.xml"/><Relationship Id="rId12" Type="http://schemas.openxmlformats.org/officeDocument/2006/relationships/tags" Target="../tags/tag659.xml"/><Relationship Id="rId17" Type="http://schemas.openxmlformats.org/officeDocument/2006/relationships/tags" Target="../tags/tag664.xml"/><Relationship Id="rId25" Type="http://schemas.openxmlformats.org/officeDocument/2006/relationships/image" Target="../media/image308.png"/><Relationship Id="rId33" Type="http://schemas.openxmlformats.org/officeDocument/2006/relationships/image" Target="../media/image318.png"/><Relationship Id="rId38" Type="http://schemas.openxmlformats.org/officeDocument/2006/relationships/image" Target="../media/image309.png"/><Relationship Id="rId2" Type="http://schemas.openxmlformats.org/officeDocument/2006/relationships/tags" Target="../tags/tag649.xml"/><Relationship Id="rId16" Type="http://schemas.openxmlformats.org/officeDocument/2006/relationships/tags" Target="../tags/tag663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312.png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11" Type="http://schemas.openxmlformats.org/officeDocument/2006/relationships/tags" Target="../tags/tag658.xml"/><Relationship Id="rId24" Type="http://schemas.openxmlformats.org/officeDocument/2006/relationships/image" Target="../media/image11.png"/><Relationship Id="rId32" Type="http://schemas.openxmlformats.org/officeDocument/2006/relationships/image" Target="../media/image317.png"/><Relationship Id="rId37" Type="http://schemas.openxmlformats.org/officeDocument/2006/relationships/image" Target="../media/image251.png"/><Relationship Id="rId5" Type="http://schemas.openxmlformats.org/officeDocument/2006/relationships/tags" Target="../tags/tag652.xml"/><Relationship Id="rId15" Type="http://schemas.openxmlformats.org/officeDocument/2006/relationships/tags" Target="../tags/tag662.xml"/><Relationship Id="rId23" Type="http://schemas.openxmlformats.org/officeDocument/2006/relationships/image" Target="../media/image9.png"/><Relationship Id="rId28" Type="http://schemas.openxmlformats.org/officeDocument/2006/relationships/image" Target="../media/image311.png"/><Relationship Id="rId36" Type="http://schemas.openxmlformats.org/officeDocument/2006/relationships/image" Target="../media/image321.png"/><Relationship Id="rId10" Type="http://schemas.openxmlformats.org/officeDocument/2006/relationships/tags" Target="../tags/tag657.xml"/><Relationship Id="rId19" Type="http://schemas.openxmlformats.org/officeDocument/2006/relationships/tags" Target="../tags/tag666.xml"/><Relationship Id="rId31" Type="http://schemas.openxmlformats.org/officeDocument/2006/relationships/image" Target="../media/image314.png"/><Relationship Id="rId4" Type="http://schemas.openxmlformats.org/officeDocument/2006/relationships/tags" Target="../tags/tag651.xml"/><Relationship Id="rId9" Type="http://schemas.openxmlformats.org/officeDocument/2006/relationships/tags" Target="../tags/tag656.xml"/><Relationship Id="rId14" Type="http://schemas.openxmlformats.org/officeDocument/2006/relationships/tags" Target="../tags/tag661.xml"/><Relationship Id="rId22" Type="http://schemas.openxmlformats.org/officeDocument/2006/relationships/image" Target="../media/image316.png"/><Relationship Id="rId27" Type="http://schemas.openxmlformats.org/officeDocument/2006/relationships/image" Target="../media/image310.png"/><Relationship Id="rId30" Type="http://schemas.openxmlformats.org/officeDocument/2006/relationships/image" Target="../media/image313.png"/><Relationship Id="rId35" Type="http://schemas.openxmlformats.org/officeDocument/2006/relationships/image" Target="../media/image320.png"/><Relationship Id="rId8" Type="http://schemas.openxmlformats.org/officeDocument/2006/relationships/tags" Target="../tags/tag655.xml"/><Relationship Id="rId3" Type="http://schemas.openxmlformats.org/officeDocument/2006/relationships/tags" Target="../tags/tag65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tags" Target="../tags/tag669.xml"/><Relationship Id="rId7" Type="http://schemas.openxmlformats.org/officeDocument/2006/relationships/notesSlide" Target="../notesSlides/notesSlide35.xml"/><Relationship Id="rId12" Type="http://schemas.openxmlformats.org/officeDocument/2006/relationships/image" Target="../media/image326.png"/><Relationship Id="rId2" Type="http://schemas.openxmlformats.org/officeDocument/2006/relationships/tags" Target="../tags/tag668.xml"/><Relationship Id="rId1" Type="http://schemas.openxmlformats.org/officeDocument/2006/relationships/tags" Target="../tags/tag6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5.png"/><Relationship Id="rId5" Type="http://schemas.openxmlformats.org/officeDocument/2006/relationships/tags" Target="../tags/tag671.xml"/><Relationship Id="rId10" Type="http://schemas.openxmlformats.org/officeDocument/2006/relationships/image" Target="../media/image324.png"/><Relationship Id="rId4" Type="http://schemas.openxmlformats.org/officeDocument/2006/relationships/tags" Target="../tags/tag670.xml"/><Relationship Id="rId9" Type="http://schemas.openxmlformats.org/officeDocument/2006/relationships/image" Target="../media/image32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13" Type="http://schemas.openxmlformats.org/officeDocument/2006/relationships/image" Target="../media/image297.png"/><Relationship Id="rId3" Type="http://schemas.openxmlformats.org/officeDocument/2006/relationships/tags" Target="../tags/tag67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5.png"/><Relationship Id="rId2" Type="http://schemas.openxmlformats.org/officeDocument/2006/relationships/tags" Target="../tags/tag673.xml"/><Relationship Id="rId1" Type="http://schemas.openxmlformats.org/officeDocument/2006/relationships/tags" Target="../tags/tag672.xml"/><Relationship Id="rId6" Type="http://schemas.openxmlformats.org/officeDocument/2006/relationships/tags" Target="../tags/tag677.xml"/><Relationship Id="rId11" Type="http://schemas.openxmlformats.org/officeDocument/2006/relationships/image" Target="../media/image324.png"/><Relationship Id="rId5" Type="http://schemas.openxmlformats.org/officeDocument/2006/relationships/tags" Target="../tags/tag676.xml"/><Relationship Id="rId10" Type="http://schemas.openxmlformats.org/officeDocument/2006/relationships/image" Target="../media/image323.png"/><Relationship Id="rId4" Type="http://schemas.openxmlformats.org/officeDocument/2006/relationships/tags" Target="../tags/tag675.xml"/><Relationship Id="rId9" Type="http://schemas.openxmlformats.org/officeDocument/2006/relationships/image" Target="../media/image322.png"/><Relationship Id="rId14" Type="http://schemas.openxmlformats.org/officeDocument/2006/relationships/image" Target="../media/image32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685.xml"/><Relationship Id="rId13" Type="http://schemas.openxmlformats.org/officeDocument/2006/relationships/image" Target="../media/image329.png"/><Relationship Id="rId18" Type="http://schemas.openxmlformats.org/officeDocument/2006/relationships/image" Target="../media/image331.png"/><Relationship Id="rId3" Type="http://schemas.openxmlformats.org/officeDocument/2006/relationships/tags" Target="../tags/tag680.xml"/><Relationship Id="rId7" Type="http://schemas.openxmlformats.org/officeDocument/2006/relationships/tags" Target="../tags/tag684.xml"/><Relationship Id="rId12" Type="http://schemas.openxmlformats.org/officeDocument/2006/relationships/image" Target="../media/image328.png"/><Relationship Id="rId17" Type="http://schemas.openxmlformats.org/officeDocument/2006/relationships/image" Target="../media/image330.png"/><Relationship Id="rId2" Type="http://schemas.openxmlformats.org/officeDocument/2006/relationships/tags" Target="../tags/tag679.xml"/><Relationship Id="rId16" Type="http://schemas.openxmlformats.org/officeDocument/2006/relationships/image" Target="../media/image129.png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11" Type="http://schemas.openxmlformats.org/officeDocument/2006/relationships/image" Target="../media/image327.png"/><Relationship Id="rId5" Type="http://schemas.openxmlformats.org/officeDocument/2006/relationships/tags" Target="../tags/tag682.xml"/><Relationship Id="rId15" Type="http://schemas.openxmlformats.org/officeDocument/2006/relationships/image" Target="../media/image166.png"/><Relationship Id="rId10" Type="http://schemas.openxmlformats.org/officeDocument/2006/relationships/notesSlide" Target="../notesSlides/notesSlide37.xml"/><Relationship Id="rId19" Type="http://schemas.openxmlformats.org/officeDocument/2006/relationships/image" Target="../media/image332.png"/><Relationship Id="rId4" Type="http://schemas.openxmlformats.org/officeDocument/2006/relationships/tags" Target="../tags/tag68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693.xml"/><Relationship Id="rId13" Type="http://schemas.openxmlformats.org/officeDocument/2006/relationships/image" Target="../media/image165.png"/><Relationship Id="rId18" Type="http://schemas.openxmlformats.org/officeDocument/2006/relationships/image" Target="../media/image332.png"/><Relationship Id="rId3" Type="http://schemas.openxmlformats.org/officeDocument/2006/relationships/tags" Target="../tags/tag688.xml"/><Relationship Id="rId7" Type="http://schemas.openxmlformats.org/officeDocument/2006/relationships/tags" Target="../tags/tag692.xml"/><Relationship Id="rId12" Type="http://schemas.openxmlformats.org/officeDocument/2006/relationships/image" Target="../media/image329.png"/><Relationship Id="rId17" Type="http://schemas.openxmlformats.org/officeDocument/2006/relationships/image" Target="../media/image331.png"/><Relationship Id="rId2" Type="http://schemas.openxmlformats.org/officeDocument/2006/relationships/tags" Target="../tags/tag687.xml"/><Relationship Id="rId16" Type="http://schemas.openxmlformats.org/officeDocument/2006/relationships/image" Target="../media/image330.png"/><Relationship Id="rId1" Type="http://schemas.openxmlformats.org/officeDocument/2006/relationships/tags" Target="../tags/tag686.xml"/><Relationship Id="rId6" Type="http://schemas.openxmlformats.org/officeDocument/2006/relationships/tags" Target="../tags/tag691.xml"/><Relationship Id="rId11" Type="http://schemas.openxmlformats.org/officeDocument/2006/relationships/image" Target="../media/image328.png"/><Relationship Id="rId5" Type="http://schemas.openxmlformats.org/officeDocument/2006/relationships/tags" Target="../tags/tag690.xml"/><Relationship Id="rId15" Type="http://schemas.openxmlformats.org/officeDocument/2006/relationships/image" Target="../media/image129.png"/><Relationship Id="rId10" Type="http://schemas.openxmlformats.org/officeDocument/2006/relationships/image" Target="../media/image333.png"/><Relationship Id="rId4" Type="http://schemas.openxmlformats.org/officeDocument/2006/relationships/tags" Target="../tags/tag68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tags" Target="../tags/tag706.xml"/><Relationship Id="rId18" Type="http://schemas.openxmlformats.org/officeDocument/2006/relationships/tags" Target="../tags/tag711.xml"/><Relationship Id="rId26" Type="http://schemas.openxmlformats.org/officeDocument/2006/relationships/image" Target="../media/image335.png"/><Relationship Id="rId39" Type="http://schemas.openxmlformats.org/officeDocument/2006/relationships/image" Target="../media/image41.png"/><Relationship Id="rId21" Type="http://schemas.openxmlformats.org/officeDocument/2006/relationships/tags" Target="../tags/tag714.xml"/><Relationship Id="rId34" Type="http://schemas.openxmlformats.org/officeDocument/2006/relationships/image" Target="../media/image50.png"/><Relationship Id="rId42" Type="http://schemas.openxmlformats.org/officeDocument/2006/relationships/image" Target="../media/image56.png"/><Relationship Id="rId7" Type="http://schemas.openxmlformats.org/officeDocument/2006/relationships/tags" Target="../tags/tag700.xml"/><Relationship Id="rId2" Type="http://schemas.openxmlformats.org/officeDocument/2006/relationships/tags" Target="../tags/tag695.xml"/><Relationship Id="rId16" Type="http://schemas.openxmlformats.org/officeDocument/2006/relationships/tags" Target="../tags/tag709.xml"/><Relationship Id="rId29" Type="http://schemas.openxmlformats.org/officeDocument/2006/relationships/image" Target="../media/image45.png"/><Relationship Id="rId1" Type="http://schemas.openxmlformats.org/officeDocument/2006/relationships/tags" Target="../tags/tag694.xml"/><Relationship Id="rId6" Type="http://schemas.openxmlformats.org/officeDocument/2006/relationships/tags" Target="../tags/tag699.xml"/><Relationship Id="rId11" Type="http://schemas.openxmlformats.org/officeDocument/2006/relationships/tags" Target="../tags/tag704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48.png"/><Relationship Id="rId37" Type="http://schemas.openxmlformats.org/officeDocument/2006/relationships/image" Target="../media/image38.png"/><Relationship Id="rId40" Type="http://schemas.openxmlformats.org/officeDocument/2006/relationships/image" Target="../media/image40.png"/><Relationship Id="rId45" Type="http://schemas.openxmlformats.org/officeDocument/2006/relationships/image" Target="../media/image58.png"/><Relationship Id="rId5" Type="http://schemas.openxmlformats.org/officeDocument/2006/relationships/tags" Target="../tags/tag698.xml"/><Relationship Id="rId15" Type="http://schemas.openxmlformats.org/officeDocument/2006/relationships/tags" Target="../tags/tag708.xml"/><Relationship Id="rId23" Type="http://schemas.openxmlformats.org/officeDocument/2006/relationships/tags" Target="../tags/tag716.xml"/><Relationship Id="rId28" Type="http://schemas.openxmlformats.org/officeDocument/2006/relationships/image" Target="../media/image44.png"/><Relationship Id="rId36" Type="http://schemas.openxmlformats.org/officeDocument/2006/relationships/image" Target="../media/image54.png"/><Relationship Id="rId10" Type="http://schemas.openxmlformats.org/officeDocument/2006/relationships/tags" Target="../tags/tag703.xml"/><Relationship Id="rId19" Type="http://schemas.openxmlformats.org/officeDocument/2006/relationships/tags" Target="../tags/tag712.xml"/><Relationship Id="rId31" Type="http://schemas.openxmlformats.org/officeDocument/2006/relationships/image" Target="../media/image47.png"/><Relationship Id="rId44" Type="http://schemas.openxmlformats.org/officeDocument/2006/relationships/image" Target="../media/image57.png"/><Relationship Id="rId4" Type="http://schemas.openxmlformats.org/officeDocument/2006/relationships/tags" Target="../tags/tag697.xml"/><Relationship Id="rId9" Type="http://schemas.openxmlformats.org/officeDocument/2006/relationships/tags" Target="../tags/tag702.xml"/><Relationship Id="rId14" Type="http://schemas.openxmlformats.org/officeDocument/2006/relationships/tags" Target="../tags/tag707.xml"/><Relationship Id="rId22" Type="http://schemas.openxmlformats.org/officeDocument/2006/relationships/tags" Target="../tags/tag715.xml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42.png"/><Relationship Id="rId8" Type="http://schemas.openxmlformats.org/officeDocument/2006/relationships/tags" Target="../tags/tag701.xml"/><Relationship Id="rId3" Type="http://schemas.openxmlformats.org/officeDocument/2006/relationships/tags" Target="../tags/tag696.xml"/><Relationship Id="rId12" Type="http://schemas.openxmlformats.org/officeDocument/2006/relationships/tags" Target="../tags/tag705.xml"/><Relationship Id="rId17" Type="http://schemas.openxmlformats.org/officeDocument/2006/relationships/tags" Target="../tags/tag710.xml"/><Relationship Id="rId25" Type="http://schemas.openxmlformats.org/officeDocument/2006/relationships/image" Target="../media/image334.gif"/><Relationship Id="rId33" Type="http://schemas.openxmlformats.org/officeDocument/2006/relationships/image" Target="../media/image49.png"/><Relationship Id="rId38" Type="http://schemas.openxmlformats.org/officeDocument/2006/relationships/image" Target="../media/image39.png"/><Relationship Id="rId46" Type="http://schemas.openxmlformats.org/officeDocument/2006/relationships/image" Target="../media/image53.png"/><Relationship Id="rId20" Type="http://schemas.openxmlformats.org/officeDocument/2006/relationships/tags" Target="../tags/tag713.xml"/><Relationship Id="rId41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tags" Target="../tags/tag729.xml"/><Relationship Id="rId18" Type="http://schemas.openxmlformats.org/officeDocument/2006/relationships/tags" Target="../tags/tag734.xml"/><Relationship Id="rId26" Type="http://schemas.openxmlformats.org/officeDocument/2006/relationships/tags" Target="../tags/tag742.xml"/><Relationship Id="rId39" Type="http://schemas.openxmlformats.org/officeDocument/2006/relationships/image" Target="../media/image56.png"/><Relationship Id="rId21" Type="http://schemas.openxmlformats.org/officeDocument/2006/relationships/tags" Target="../tags/tag737.xml"/><Relationship Id="rId34" Type="http://schemas.openxmlformats.org/officeDocument/2006/relationships/image" Target="../media/image39.png"/><Relationship Id="rId42" Type="http://schemas.openxmlformats.org/officeDocument/2006/relationships/image" Target="../media/image53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339.png"/><Relationship Id="rId7" Type="http://schemas.openxmlformats.org/officeDocument/2006/relationships/tags" Target="../tags/tag723.xml"/><Relationship Id="rId2" Type="http://schemas.openxmlformats.org/officeDocument/2006/relationships/tags" Target="../tags/tag718.xml"/><Relationship Id="rId16" Type="http://schemas.openxmlformats.org/officeDocument/2006/relationships/tags" Target="../tags/tag732.xml"/><Relationship Id="rId29" Type="http://schemas.openxmlformats.org/officeDocument/2006/relationships/tags" Target="../tags/tag745.xml"/><Relationship Id="rId11" Type="http://schemas.openxmlformats.org/officeDocument/2006/relationships/tags" Target="../tags/tag727.xml"/><Relationship Id="rId24" Type="http://schemas.openxmlformats.org/officeDocument/2006/relationships/tags" Target="../tags/tag740.xml"/><Relationship Id="rId32" Type="http://schemas.openxmlformats.org/officeDocument/2006/relationships/image" Target="../media/image54.png"/><Relationship Id="rId37" Type="http://schemas.openxmlformats.org/officeDocument/2006/relationships/image" Target="../media/image42.png"/><Relationship Id="rId40" Type="http://schemas.openxmlformats.org/officeDocument/2006/relationships/image" Target="../media/image57.png"/><Relationship Id="rId45" Type="http://schemas.openxmlformats.org/officeDocument/2006/relationships/image" Target="../media/image44.png"/><Relationship Id="rId53" Type="http://schemas.openxmlformats.org/officeDocument/2006/relationships/image" Target="../media/image337.png"/><Relationship Id="rId5" Type="http://schemas.openxmlformats.org/officeDocument/2006/relationships/tags" Target="../tags/tag721.xml"/><Relationship Id="rId19" Type="http://schemas.openxmlformats.org/officeDocument/2006/relationships/tags" Target="../tags/tag735.xml"/><Relationship Id="rId4" Type="http://schemas.openxmlformats.org/officeDocument/2006/relationships/tags" Target="../tags/tag720.xml"/><Relationship Id="rId9" Type="http://schemas.openxmlformats.org/officeDocument/2006/relationships/tags" Target="../tags/tag725.xml"/><Relationship Id="rId14" Type="http://schemas.openxmlformats.org/officeDocument/2006/relationships/tags" Target="../tags/tag730.xml"/><Relationship Id="rId22" Type="http://schemas.openxmlformats.org/officeDocument/2006/relationships/tags" Target="../tags/tag738.xml"/><Relationship Id="rId27" Type="http://schemas.openxmlformats.org/officeDocument/2006/relationships/tags" Target="../tags/tag743.xml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40.png"/><Relationship Id="rId43" Type="http://schemas.openxmlformats.org/officeDocument/2006/relationships/image" Target="../media/image335.png"/><Relationship Id="rId48" Type="http://schemas.openxmlformats.org/officeDocument/2006/relationships/image" Target="../media/image47.png"/><Relationship Id="rId56" Type="http://schemas.openxmlformats.org/officeDocument/2006/relationships/image" Target="../media/image340.png"/><Relationship Id="rId8" Type="http://schemas.openxmlformats.org/officeDocument/2006/relationships/tags" Target="../tags/tag724.xml"/><Relationship Id="rId51" Type="http://schemas.openxmlformats.org/officeDocument/2006/relationships/image" Target="../media/image50.png"/><Relationship Id="rId3" Type="http://schemas.openxmlformats.org/officeDocument/2006/relationships/tags" Target="../tags/tag719.xml"/><Relationship Id="rId12" Type="http://schemas.openxmlformats.org/officeDocument/2006/relationships/tags" Target="../tags/tag728.xml"/><Relationship Id="rId17" Type="http://schemas.openxmlformats.org/officeDocument/2006/relationships/tags" Target="../tags/tag733.xml"/><Relationship Id="rId25" Type="http://schemas.openxmlformats.org/officeDocument/2006/relationships/tags" Target="../tags/tag741.xml"/><Relationship Id="rId33" Type="http://schemas.openxmlformats.org/officeDocument/2006/relationships/image" Target="../media/image38.png"/><Relationship Id="rId38" Type="http://schemas.openxmlformats.org/officeDocument/2006/relationships/image" Target="../media/image55.png"/><Relationship Id="rId46" Type="http://schemas.openxmlformats.org/officeDocument/2006/relationships/image" Target="../media/image45.png"/><Relationship Id="rId20" Type="http://schemas.openxmlformats.org/officeDocument/2006/relationships/tags" Target="../tags/tag736.xml"/><Relationship Id="rId41" Type="http://schemas.openxmlformats.org/officeDocument/2006/relationships/image" Target="../media/image58.png"/><Relationship Id="rId54" Type="http://schemas.openxmlformats.org/officeDocument/2006/relationships/image" Target="../media/image338.png"/><Relationship Id="rId1" Type="http://schemas.openxmlformats.org/officeDocument/2006/relationships/tags" Target="../tags/tag717.xml"/><Relationship Id="rId6" Type="http://schemas.openxmlformats.org/officeDocument/2006/relationships/tags" Target="../tags/tag722.xml"/><Relationship Id="rId15" Type="http://schemas.openxmlformats.org/officeDocument/2006/relationships/tags" Target="../tags/tag731.xml"/><Relationship Id="rId23" Type="http://schemas.openxmlformats.org/officeDocument/2006/relationships/tags" Target="../tags/tag739.xml"/><Relationship Id="rId28" Type="http://schemas.openxmlformats.org/officeDocument/2006/relationships/tags" Target="../tags/tag744.xml"/><Relationship Id="rId36" Type="http://schemas.openxmlformats.org/officeDocument/2006/relationships/image" Target="../media/image41.png"/><Relationship Id="rId49" Type="http://schemas.openxmlformats.org/officeDocument/2006/relationships/image" Target="../media/image48.png"/><Relationship Id="rId57" Type="http://schemas.openxmlformats.org/officeDocument/2006/relationships/image" Target="../media/image341.png"/><Relationship Id="rId10" Type="http://schemas.openxmlformats.org/officeDocument/2006/relationships/tags" Target="../tags/tag726.xml"/><Relationship Id="rId31" Type="http://schemas.openxmlformats.org/officeDocument/2006/relationships/image" Target="../media/image336.gif"/><Relationship Id="rId44" Type="http://schemas.openxmlformats.org/officeDocument/2006/relationships/image" Target="../media/image43.png"/><Relationship Id="rId52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3" Type="http://schemas.openxmlformats.org/officeDocument/2006/relationships/tags" Target="../tags/tag748.xml"/><Relationship Id="rId7" Type="http://schemas.openxmlformats.org/officeDocument/2006/relationships/image" Target="../media/image337.png"/><Relationship Id="rId12" Type="http://schemas.openxmlformats.org/officeDocument/2006/relationships/image" Target="../media/image342.png"/><Relationship Id="rId2" Type="http://schemas.openxmlformats.org/officeDocument/2006/relationships/tags" Target="../tags/tag747.xml"/><Relationship Id="rId1" Type="http://schemas.openxmlformats.org/officeDocument/2006/relationships/tags" Target="../tags/tag74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1.png"/><Relationship Id="rId5" Type="http://schemas.openxmlformats.org/officeDocument/2006/relationships/tags" Target="../tags/tag750.xml"/><Relationship Id="rId10" Type="http://schemas.openxmlformats.org/officeDocument/2006/relationships/image" Target="../media/image340.png"/><Relationship Id="rId4" Type="http://schemas.openxmlformats.org/officeDocument/2006/relationships/tags" Target="../tags/tag749.xml"/><Relationship Id="rId9" Type="http://schemas.openxmlformats.org/officeDocument/2006/relationships/image" Target="../media/image33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758.xml"/><Relationship Id="rId13" Type="http://schemas.openxmlformats.org/officeDocument/2006/relationships/image" Target="../media/image345.png"/><Relationship Id="rId18" Type="http://schemas.openxmlformats.org/officeDocument/2006/relationships/image" Target="../media/image278.png"/><Relationship Id="rId3" Type="http://schemas.openxmlformats.org/officeDocument/2006/relationships/tags" Target="../tags/tag753.xml"/><Relationship Id="rId7" Type="http://schemas.openxmlformats.org/officeDocument/2006/relationships/tags" Target="../tags/tag757.xml"/><Relationship Id="rId12" Type="http://schemas.openxmlformats.org/officeDocument/2006/relationships/image" Target="../media/image344.png"/><Relationship Id="rId17" Type="http://schemas.openxmlformats.org/officeDocument/2006/relationships/image" Target="../media/image35.PNG"/><Relationship Id="rId2" Type="http://schemas.openxmlformats.org/officeDocument/2006/relationships/tags" Target="../tags/tag752.xml"/><Relationship Id="rId16" Type="http://schemas.openxmlformats.org/officeDocument/2006/relationships/image" Target="../media/image346.png"/><Relationship Id="rId20" Type="http://schemas.openxmlformats.org/officeDocument/2006/relationships/image" Target="../media/image315.png"/><Relationship Id="rId1" Type="http://schemas.openxmlformats.org/officeDocument/2006/relationships/tags" Target="../tags/tag751.xml"/><Relationship Id="rId6" Type="http://schemas.openxmlformats.org/officeDocument/2006/relationships/tags" Target="../tags/tag756.xml"/><Relationship Id="rId11" Type="http://schemas.openxmlformats.org/officeDocument/2006/relationships/image" Target="../media/image343.png"/><Relationship Id="rId5" Type="http://schemas.openxmlformats.org/officeDocument/2006/relationships/tags" Target="../tags/tag755.xml"/><Relationship Id="rId15" Type="http://schemas.openxmlformats.org/officeDocument/2006/relationships/image" Target="../media/image286.png"/><Relationship Id="rId10" Type="http://schemas.openxmlformats.org/officeDocument/2006/relationships/notesSlide" Target="../notesSlides/notesSlide38.xml"/><Relationship Id="rId19" Type="http://schemas.openxmlformats.org/officeDocument/2006/relationships/image" Target="../media/image279.png"/><Relationship Id="rId4" Type="http://schemas.openxmlformats.org/officeDocument/2006/relationships/tags" Target="../tags/tag75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766.xml"/><Relationship Id="rId13" Type="http://schemas.openxmlformats.org/officeDocument/2006/relationships/notesSlide" Target="../notesSlides/notesSlide39.xml"/><Relationship Id="rId18" Type="http://schemas.openxmlformats.org/officeDocument/2006/relationships/image" Target="../media/image346.png"/><Relationship Id="rId3" Type="http://schemas.openxmlformats.org/officeDocument/2006/relationships/tags" Target="../tags/tag761.xml"/><Relationship Id="rId21" Type="http://schemas.openxmlformats.org/officeDocument/2006/relationships/image" Target="../media/image345.png"/><Relationship Id="rId7" Type="http://schemas.openxmlformats.org/officeDocument/2006/relationships/tags" Target="../tags/tag765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86.png"/><Relationship Id="rId25" Type="http://schemas.openxmlformats.org/officeDocument/2006/relationships/image" Target="../media/image315.png"/><Relationship Id="rId2" Type="http://schemas.openxmlformats.org/officeDocument/2006/relationships/tags" Target="../tags/tag760.xml"/><Relationship Id="rId16" Type="http://schemas.openxmlformats.org/officeDocument/2006/relationships/image" Target="../media/image284.png"/><Relationship Id="rId20" Type="http://schemas.openxmlformats.org/officeDocument/2006/relationships/image" Target="../media/image349.png"/><Relationship Id="rId1" Type="http://schemas.openxmlformats.org/officeDocument/2006/relationships/tags" Target="../tags/tag759.xml"/><Relationship Id="rId6" Type="http://schemas.openxmlformats.org/officeDocument/2006/relationships/tags" Target="../tags/tag764.xml"/><Relationship Id="rId11" Type="http://schemas.openxmlformats.org/officeDocument/2006/relationships/tags" Target="../tags/tag769.xml"/><Relationship Id="rId24" Type="http://schemas.openxmlformats.org/officeDocument/2006/relationships/image" Target="../media/image279.png"/><Relationship Id="rId5" Type="http://schemas.openxmlformats.org/officeDocument/2006/relationships/tags" Target="../tags/tag763.xml"/><Relationship Id="rId15" Type="http://schemas.openxmlformats.org/officeDocument/2006/relationships/image" Target="../media/image344.png"/><Relationship Id="rId23" Type="http://schemas.openxmlformats.org/officeDocument/2006/relationships/image" Target="../media/image278.png"/><Relationship Id="rId10" Type="http://schemas.openxmlformats.org/officeDocument/2006/relationships/tags" Target="../tags/tag768.xml"/><Relationship Id="rId19" Type="http://schemas.openxmlformats.org/officeDocument/2006/relationships/image" Target="../media/image348.png"/><Relationship Id="rId4" Type="http://schemas.openxmlformats.org/officeDocument/2006/relationships/tags" Target="../tags/tag762.xml"/><Relationship Id="rId9" Type="http://schemas.openxmlformats.org/officeDocument/2006/relationships/tags" Target="../tags/tag767.xml"/><Relationship Id="rId14" Type="http://schemas.openxmlformats.org/officeDocument/2006/relationships/image" Target="../media/image347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93.xml"/><Relationship Id="rId21" Type="http://schemas.openxmlformats.org/officeDocument/2006/relationships/tags" Target="../tags/tag88.xml"/><Relationship Id="rId34" Type="http://schemas.openxmlformats.org/officeDocument/2006/relationships/tags" Target="../tags/tag101.xml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9" Type="http://schemas.openxmlformats.org/officeDocument/2006/relationships/tags" Target="../tags/tag96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tags" Target="../tags/tag99.xml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66" Type="http://schemas.openxmlformats.org/officeDocument/2006/relationships/image" Target="../media/image64.png"/><Relationship Id="rId5" Type="http://schemas.openxmlformats.org/officeDocument/2006/relationships/tags" Target="../tags/tag72.xml"/><Relationship Id="rId61" Type="http://schemas.openxmlformats.org/officeDocument/2006/relationships/image" Target="../media/image59.png"/><Relationship Id="rId19" Type="http://schemas.openxmlformats.org/officeDocument/2006/relationships/tags" Target="../tags/tag8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slideLayout" Target="../slideLayouts/slideLayout2.xml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8" Type="http://schemas.openxmlformats.org/officeDocument/2006/relationships/tags" Target="../tags/tag75.xml"/><Relationship Id="rId51" Type="http://schemas.openxmlformats.org/officeDocument/2006/relationships/image" Target="../media/image49.png"/><Relationship Id="rId3" Type="http://schemas.openxmlformats.org/officeDocument/2006/relationships/tags" Target="../tags/tag70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tags" Target="../tags/tag100.xml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tags" Target="../tags/tag87.xml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tags" Target="../tags/tag77.xml"/><Relationship Id="rId31" Type="http://schemas.openxmlformats.org/officeDocument/2006/relationships/tags" Target="../tags/tag98.xml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39" Type="http://schemas.openxmlformats.org/officeDocument/2006/relationships/image" Target="../media/image3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777.xml"/><Relationship Id="rId13" Type="http://schemas.openxmlformats.org/officeDocument/2006/relationships/tags" Target="../tags/tag782.xml"/><Relationship Id="rId18" Type="http://schemas.openxmlformats.org/officeDocument/2006/relationships/image" Target="../media/image315.png"/><Relationship Id="rId26" Type="http://schemas.openxmlformats.org/officeDocument/2006/relationships/image" Target="../media/image35.PNG"/><Relationship Id="rId3" Type="http://schemas.openxmlformats.org/officeDocument/2006/relationships/tags" Target="../tags/tag772.xml"/><Relationship Id="rId21" Type="http://schemas.openxmlformats.org/officeDocument/2006/relationships/image" Target="../media/image286.png"/><Relationship Id="rId7" Type="http://schemas.openxmlformats.org/officeDocument/2006/relationships/tags" Target="../tags/tag776.xml"/><Relationship Id="rId12" Type="http://schemas.openxmlformats.org/officeDocument/2006/relationships/tags" Target="../tags/tag781.xml"/><Relationship Id="rId17" Type="http://schemas.openxmlformats.org/officeDocument/2006/relationships/image" Target="../media/image344.png"/><Relationship Id="rId25" Type="http://schemas.openxmlformats.org/officeDocument/2006/relationships/image" Target="../media/image345.png"/><Relationship Id="rId2" Type="http://schemas.openxmlformats.org/officeDocument/2006/relationships/tags" Target="../tags/tag771.xml"/><Relationship Id="rId16" Type="http://schemas.openxmlformats.org/officeDocument/2006/relationships/image" Target="../media/image350.png"/><Relationship Id="rId20" Type="http://schemas.openxmlformats.org/officeDocument/2006/relationships/image" Target="../media/image284.png"/><Relationship Id="rId1" Type="http://schemas.openxmlformats.org/officeDocument/2006/relationships/tags" Target="../tags/tag770.xml"/><Relationship Id="rId6" Type="http://schemas.openxmlformats.org/officeDocument/2006/relationships/tags" Target="../tags/tag775.xml"/><Relationship Id="rId11" Type="http://schemas.openxmlformats.org/officeDocument/2006/relationships/tags" Target="../tags/tag780.xml"/><Relationship Id="rId24" Type="http://schemas.openxmlformats.org/officeDocument/2006/relationships/image" Target="../media/image349.png"/><Relationship Id="rId5" Type="http://schemas.openxmlformats.org/officeDocument/2006/relationships/tags" Target="../tags/tag774.xml"/><Relationship Id="rId15" Type="http://schemas.openxmlformats.org/officeDocument/2006/relationships/notesSlide" Target="../notesSlides/notesSlide40.xml"/><Relationship Id="rId23" Type="http://schemas.openxmlformats.org/officeDocument/2006/relationships/image" Target="../media/image348.png"/><Relationship Id="rId28" Type="http://schemas.openxmlformats.org/officeDocument/2006/relationships/image" Target="../media/image279.png"/><Relationship Id="rId10" Type="http://schemas.openxmlformats.org/officeDocument/2006/relationships/tags" Target="../tags/tag779.xml"/><Relationship Id="rId19" Type="http://schemas.openxmlformats.org/officeDocument/2006/relationships/image" Target="../media/image351.png"/><Relationship Id="rId4" Type="http://schemas.openxmlformats.org/officeDocument/2006/relationships/tags" Target="../tags/tag773.xml"/><Relationship Id="rId9" Type="http://schemas.openxmlformats.org/officeDocument/2006/relationships/tags" Target="../tags/tag778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346.png"/><Relationship Id="rId27" Type="http://schemas.openxmlformats.org/officeDocument/2006/relationships/image" Target="../media/image27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0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69.png"/><Relationship Id="rId5" Type="http://schemas.openxmlformats.org/officeDocument/2006/relationships/tags" Target="../tags/tag106.xml"/><Relationship Id="rId15" Type="http://schemas.openxmlformats.org/officeDocument/2006/relationships/image" Target="../media/image73.png"/><Relationship Id="rId10" Type="http://schemas.openxmlformats.org/officeDocument/2006/relationships/image" Target="../media/image25.png"/><Relationship Id="rId4" Type="http://schemas.openxmlformats.org/officeDocument/2006/relationships/tags" Target="../tags/tag105.xml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CC8025B-B322-43E7-3517-D028DC8336F4}"/>
              </a:ext>
            </a:extLst>
          </p:cNvPr>
          <p:cNvSpPr txBox="1"/>
          <p:nvPr/>
        </p:nvSpPr>
        <p:spPr>
          <a:xfrm>
            <a:off x="475423" y="3120463"/>
            <a:ext cx="1124115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Measuring</a:t>
            </a:r>
            <a:r>
              <a:rPr lang="fr-FR" sz="4400" cap="small" dirty="0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the </a:t>
            </a:r>
            <a:r>
              <a:rPr lang="fr-FR" sz="4400" cap="small" dirty="0" err="1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spatially</a:t>
            </a:r>
            <a:r>
              <a:rPr lang="fr-FR" sz="4400" cap="small" dirty="0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resolved</a:t>
            </a:r>
            <a:r>
              <a:rPr lang="fr-FR" sz="4400" cap="small" dirty="0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rapidities</a:t>
            </a:r>
            <a:r>
              <a:rPr lang="fr-FR" sz="4400" cap="small" dirty="0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distribution of a 1D Bose </a:t>
            </a:r>
            <a:r>
              <a:rPr lang="fr-FR" sz="4400" cap="small" dirty="0" err="1">
                <a:solidFill>
                  <a:srgbClr val="FFD9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gas</a:t>
            </a:r>
            <a:endParaRPr lang="fr-FR" sz="4400" cap="small" dirty="0">
              <a:solidFill>
                <a:srgbClr val="FFD96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fr-FR" sz="4000" cap="small" dirty="0">
              <a:solidFill>
                <a:srgbClr val="FABE00"/>
              </a:solidFill>
              <a:latin typeface="LM Sans 12" panose="00000500000000000000" pitchFamily="50" charset="0"/>
            </a:endParaRPr>
          </a:p>
          <a:p>
            <a:pPr algn="ctr"/>
            <a:endParaRPr lang="fr-FR" sz="1400" dirty="0">
              <a:solidFill>
                <a:schemeClr val="bg1"/>
              </a:solidFill>
              <a:latin typeface="LM Sans 12" panose="00000500000000000000" pitchFamily="50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3FA70BE-AC65-CCC3-32AC-D13F1A2327A2}"/>
              </a:ext>
            </a:extLst>
          </p:cNvPr>
          <p:cNvCxnSpPr>
            <a:cxnSpLocks/>
          </p:cNvCxnSpPr>
          <p:nvPr/>
        </p:nvCxnSpPr>
        <p:spPr>
          <a:xfrm>
            <a:off x="1574935" y="2920389"/>
            <a:ext cx="9042131" cy="0"/>
          </a:xfrm>
          <a:prstGeom prst="line">
            <a:avLst/>
          </a:prstGeom>
          <a:ln w="19050">
            <a:solidFill>
              <a:srgbClr val="FFD96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F1972D4-4F34-63AD-3D47-FA3A716FB103}"/>
              </a:ext>
            </a:extLst>
          </p:cNvPr>
          <p:cNvCxnSpPr>
            <a:cxnSpLocks/>
          </p:cNvCxnSpPr>
          <p:nvPr/>
        </p:nvCxnSpPr>
        <p:spPr>
          <a:xfrm>
            <a:off x="1574935" y="4808458"/>
            <a:ext cx="9042131" cy="0"/>
          </a:xfrm>
          <a:prstGeom prst="line">
            <a:avLst/>
          </a:prstGeom>
          <a:ln w="19050">
            <a:solidFill>
              <a:srgbClr val="FFD96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4FB89A9-BFC9-ACAA-A1D0-0A28277EA72A}"/>
              </a:ext>
            </a:extLst>
          </p:cNvPr>
          <p:cNvGrpSpPr/>
          <p:nvPr/>
        </p:nvGrpSpPr>
        <p:grpSpPr>
          <a:xfrm>
            <a:off x="491718" y="-137184"/>
            <a:ext cx="11208565" cy="2857500"/>
            <a:chOff x="429273" y="-137184"/>
            <a:chExt cx="11208565" cy="2857500"/>
          </a:xfrm>
        </p:grpSpPr>
        <p:pic>
          <p:nvPicPr>
            <p:cNvPr id="1026" name="Picture 2" descr="Site institutionnel">
              <a:extLst>
                <a:ext uri="{FF2B5EF4-FFF2-40B4-BE49-F238E27FC236}">
                  <a16:creationId xmlns:a16="http://schemas.microsoft.com/office/drawing/2014/main" id="{098925D0-1F5B-5DF3-268C-F6DB8000E8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6"/>
            <a:stretch/>
          </p:blipFill>
          <p:spPr bwMode="auto">
            <a:xfrm>
              <a:off x="9189893" y="561966"/>
              <a:ext cx="2447945" cy="164910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abo Charles Fabry">
              <a:extLst>
                <a:ext uri="{FF2B5EF4-FFF2-40B4-BE49-F238E27FC236}">
                  <a16:creationId xmlns:a16="http://schemas.microsoft.com/office/drawing/2014/main" id="{B6C20834-C795-9FE9-ACD7-07203D50A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61" y="496570"/>
              <a:ext cx="30480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ite institutionnel">
              <a:extLst>
                <a:ext uri="{FF2B5EF4-FFF2-40B4-BE49-F238E27FC236}">
                  <a16:creationId xmlns:a16="http://schemas.microsoft.com/office/drawing/2014/main" id="{93C85F11-0F4C-1AD8-33D1-2C92A857B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 bwMode="auto">
            <a:xfrm>
              <a:off x="429273" y="561966"/>
              <a:ext cx="2235067" cy="164910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logo-cnrs – Spinati – Auteur de logiciels">
              <a:extLst>
                <a:ext uri="{FF2B5EF4-FFF2-40B4-BE49-F238E27FC236}">
                  <a16:creationId xmlns:a16="http://schemas.microsoft.com/office/drawing/2014/main" id="{9C9CAB9F-E4B2-CA5B-794F-CBC1BAA21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062" y="-137184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611A8C-42FF-98BE-5988-C135D31D40AB}"/>
              </a:ext>
            </a:extLst>
          </p:cNvPr>
          <p:cNvGrpSpPr/>
          <p:nvPr/>
        </p:nvGrpSpPr>
        <p:grpSpPr>
          <a:xfrm>
            <a:off x="951646" y="5089743"/>
            <a:ext cx="10288708" cy="1602635"/>
            <a:chOff x="638384" y="5089743"/>
            <a:chExt cx="10288708" cy="16026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0058E2-7A4E-CE87-552F-10BCCFD2088C}"/>
                </a:ext>
              </a:extLst>
            </p:cNvPr>
            <p:cNvSpPr txBox="1"/>
            <p:nvPr/>
          </p:nvSpPr>
          <p:spPr>
            <a:xfrm>
              <a:off x="638384" y="5183781"/>
              <a:ext cx="809821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Léa Dubois, </a:t>
              </a:r>
              <a:r>
                <a:rPr lang="fr-FR" sz="2400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Guillaume </a:t>
              </a:r>
              <a:r>
                <a:rPr lang="fr-FR" sz="2400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Thémèze</a:t>
              </a:r>
              <a:r>
                <a:rPr lang="fr-FR" sz="2400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, Isabelle </a:t>
              </a:r>
              <a:r>
                <a:rPr lang="fr-FR" sz="2400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Bouchoule</a:t>
              </a:r>
              <a:endParaRPr lang="fr-FR" sz="2400" dirty="0">
                <a:solidFill>
                  <a:srgbClr val="FFF4D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fr-FR" sz="2400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Jérôme Dubail, Florence </a:t>
              </a:r>
              <a:r>
                <a:rPr lang="fr-FR" sz="2400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Nogrette</a:t>
              </a:r>
              <a:endParaRPr lang="fr-FR" sz="2400" dirty="0">
                <a:solidFill>
                  <a:srgbClr val="FFF4D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fr-FR" sz="2400" b="1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04/07/2023 – </a:t>
              </a:r>
              <a:r>
                <a:rPr lang="fr-FR" sz="2400" b="1" i="0" dirty="0">
                  <a:solidFill>
                    <a:srgbClr val="FFF7E0"/>
                  </a:solidFill>
                  <a:effectLst/>
                  <a:latin typeface="Century Gothic" panose="020B0502020202020204" pitchFamily="34" charset="0"/>
                </a:rPr>
                <a:t>SFP 150 ans</a:t>
              </a:r>
              <a:endParaRPr lang="fr-FR" sz="2400" b="1" i="1" dirty="0">
                <a:solidFill>
                  <a:srgbClr val="FFF7E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0" name="Picture 6" descr="Communication - Société Française de Physique">
              <a:extLst>
                <a:ext uri="{FF2B5EF4-FFF2-40B4-BE49-F238E27FC236}">
                  <a16:creationId xmlns:a16="http://schemas.microsoft.com/office/drawing/2014/main" id="{A30224C3-3279-FEA8-F901-DD50A3D9A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5348" y="5089743"/>
              <a:ext cx="1961744" cy="160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50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64">
            <a:extLst>
              <a:ext uri="{FF2B5EF4-FFF2-40B4-BE49-F238E27FC236}">
                <a16:creationId xmlns:a16="http://schemas.microsoft.com/office/drawing/2014/main" id="{25BDD1DD-64F0-E17D-DC4A-3C5CD3BD55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37383" r="28739" b="25598"/>
          <a:stretch/>
        </p:blipFill>
        <p:spPr>
          <a:xfrm>
            <a:off x="8425412" y="1804021"/>
            <a:ext cx="2736178" cy="1094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BC41B22-56E3-FD83-BA06-AA281BAD8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89" y="2972181"/>
            <a:ext cx="4733152" cy="3821154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8F05A40A-08EB-802F-3380-EB78B9599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3" t="-1508" r="7023"/>
          <a:stretch/>
        </p:blipFill>
        <p:spPr>
          <a:xfrm rot="16200000" flipV="1">
            <a:off x="9543267" y="196745"/>
            <a:ext cx="392724" cy="3145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 descr="\documentclass{article}&#10;\usepackage{amsmath}&#10;\pagestyle{empty}&#10;\begin{document}&#10;&#10;\textbf{(O.D)}&#10;&#10;&#10;\end{document}" title="IguanaTex Bitmap Display">
            <a:extLst>
              <a:ext uri="{FF2B5EF4-FFF2-40B4-BE49-F238E27FC236}">
                <a16:creationId xmlns:a16="http://schemas.microsoft.com/office/drawing/2014/main" id="{4F96B44A-2474-83C8-022B-CB331D2130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13" y="1550393"/>
            <a:ext cx="695418" cy="2554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B7232-D063-C3DD-FA53-A89BF6EDC82C}"/>
              </a:ext>
            </a:extLst>
          </p:cNvPr>
          <p:cNvSpPr/>
          <p:nvPr/>
        </p:nvSpPr>
        <p:spPr>
          <a:xfrm>
            <a:off x="347849" y="1407894"/>
            <a:ext cx="6634480" cy="5185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086AAE-4441-5037-C826-1633183B1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7" y="2336858"/>
            <a:ext cx="946020" cy="709515"/>
          </a:xfrm>
          <a:prstGeom prst="rect">
            <a:avLst/>
          </a:prstGeom>
          <a:ln>
            <a:solidFill>
              <a:srgbClr val="A323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0FA9A77-F149-D64D-29D2-AFE21DC341DE}"/>
              </a:ext>
            </a:extLst>
          </p:cNvPr>
          <p:cNvSpPr/>
          <p:nvPr/>
        </p:nvSpPr>
        <p:spPr>
          <a:xfrm>
            <a:off x="4541199" y="4664710"/>
            <a:ext cx="898928" cy="1078551"/>
          </a:xfrm>
          <a:prstGeom prst="rect">
            <a:avLst/>
          </a:prstGeom>
          <a:solidFill>
            <a:srgbClr val="F5F1E5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DDCEBE4-6F1A-36C8-50F8-17899182A84C}"/>
              </a:ext>
            </a:extLst>
          </p:cNvPr>
          <p:cNvCxnSpPr>
            <a:cxnSpLocks/>
          </p:cNvCxnSpPr>
          <p:nvPr/>
        </p:nvCxnSpPr>
        <p:spPr>
          <a:xfrm>
            <a:off x="1287649" y="5184140"/>
            <a:ext cx="4648200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E454B0D-BFAD-4C86-CC11-6AFF85E0ADAF}"/>
              </a:ext>
            </a:extLst>
          </p:cNvPr>
          <p:cNvCxnSpPr/>
          <p:nvPr/>
        </p:nvCxnSpPr>
        <p:spPr>
          <a:xfrm>
            <a:off x="4271650" y="4664710"/>
            <a:ext cx="0" cy="1089660"/>
          </a:xfrm>
          <a:prstGeom prst="straightConnector1">
            <a:avLst/>
          </a:prstGeom>
          <a:ln w="28575">
            <a:solidFill>
              <a:srgbClr val="263B4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FAE7AAB-1553-3B18-40C1-47B36A47C1E1}"/>
              </a:ext>
            </a:extLst>
          </p:cNvPr>
          <p:cNvCxnSpPr/>
          <p:nvPr/>
        </p:nvCxnSpPr>
        <p:spPr>
          <a:xfrm>
            <a:off x="2636627" y="4668520"/>
            <a:ext cx="0" cy="108966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D0A3A03-5267-BCF0-50C5-30D52BF74F4C}"/>
              </a:ext>
            </a:extLst>
          </p:cNvPr>
          <p:cNvSpPr/>
          <p:nvPr/>
        </p:nvSpPr>
        <p:spPr>
          <a:xfrm>
            <a:off x="756281" y="4917440"/>
            <a:ext cx="726946" cy="512347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2CEA9-5C1A-905B-58F4-24B4CE85F363}"/>
              </a:ext>
            </a:extLst>
          </p:cNvPr>
          <p:cNvSpPr/>
          <p:nvPr/>
        </p:nvSpPr>
        <p:spPr>
          <a:xfrm>
            <a:off x="1478146" y="5103782"/>
            <a:ext cx="172721" cy="160714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13ECE4-D859-D22D-602F-C65D2E7C09F7}"/>
              </a:ext>
            </a:extLst>
          </p:cNvPr>
          <p:cNvCxnSpPr>
            <a:cxnSpLocks/>
          </p:cNvCxnSpPr>
          <p:nvPr/>
        </p:nvCxnSpPr>
        <p:spPr>
          <a:xfrm flipV="1">
            <a:off x="3643930" y="3583940"/>
            <a:ext cx="0" cy="1589673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5FACBC3-CFD8-9497-8B80-C463C4240BA5}"/>
              </a:ext>
            </a:extLst>
          </p:cNvPr>
          <p:cNvCxnSpPr>
            <a:cxnSpLocks/>
          </p:cNvCxnSpPr>
          <p:nvPr/>
        </p:nvCxnSpPr>
        <p:spPr>
          <a:xfrm>
            <a:off x="2891082" y="3583940"/>
            <a:ext cx="758767" cy="0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CEB29B9-722D-53C4-9978-CF9CDAB82830}"/>
              </a:ext>
            </a:extLst>
          </p:cNvPr>
          <p:cNvCxnSpPr>
            <a:cxnSpLocks/>
          </p:cNvCxnSpPr>
          <p:nvPr/>
        </p:nvCxnSpPr>
        <p:spPr>
          <a:xfrm>
            <a:off x="2338632" y="3583940"/>
            <a:ext cx="567690" cy="0"/>
          </a:xfrm>
          <a:prstGeom prst="line">
            <a:avLst/>
          </a:prstGeom>
          <a:ln w="28575">
            <a:solidFill>
              <a:srgbClr val="A323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7758457-D500-6CF6-6C1A-4AB69704D6E5}"/>
              </a:ext>
            </a:extLst>
          </p:cNvPr>
          <p:cNvCxnSpPr/>
          <p:nvPr/>
        </p:nvCxnSpPr>
        <p:spPr>
          <a:xfrm>
            <a:off x="3315197" y="4866431"/>
            <a:ext cx="548640" cy="583676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FD97FBA-2D3B-73BA-059F-6A81E5733BD9}"/>
              </a:ext>
            </a:extLst>
          </p:cNvPr>
          <p:cNvCxnSpPr>
            <a:cxnSpLocks/>
          </p:cNvCxnSpPr>
          <p:nvPr/>
        </p:nvCxnSpPr>
        <p:spPr>
          <a:xfrm flipV="1">
            <a:off x="1306503" y="2837468"/>
            <a:ext cx="1788356" cy="746472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0B4C9CA-1E21-6407-6BEA-935119BFCAEA}"/>
              </a:ext>
            </a:extLst>
          </p:cNvPr>
          <p:cNvCxnSpPr>
            <a:cxnSpLocks/>
          </p:cNvCxnSpPr>
          <p:nvPr/>
        </p:nvCxnSpPr>
        <p:spPr>
          <a:xfrm flipV="1">
            <a:off x="1315589" y="3583939"/>
            <a:ext cx="1003405" cy="1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0BA1D3E0-1D1A-63F7-C275-3FAB0EC42941}"/>
              </a:ext>
            </a:extLst>
          </p:cNvPr>
          <p:cNvSpPr/>
          <p:nvPr/>
        </p:nvSpPr>
        <p:spPr>
          <a:xfrm rot="13892409">
            <a:off x="2282094" y="3156853"/>
            <a:ext cx="1009994" cy="912601"/>
          </a:xfrm>
          <a:prstGeom prst="arc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FC895BA-48CF-2A21-FC2A-35E699220F8C}"/>
              </a:ext>
            </a:extLst>
          </p:cNvPr>
          <p:cNvSpPr/>
          <p:nvPr/>
        </p:nvSpPr>
        <p:spPr>
          <a:xfrm rot="7707591" flipH="1">
            <a:off x="1926098" y="3161909"/>
            <a:ext cx="1009994" cy="912601"/>
          </a:xfrm>
          <a:prstGeom prst="arc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B25BF5E-BE5C-336B-64F0-A21BF237D368}"/>
              </a:ext>
            </a:extLst>
          </p:cNvPr>
          <p:cNvSpPr txBox="1"/>
          <p:nvPr/>
        </p:nvSpPr>
        <p:spPr>
          <a:xfrm>
            <a:off x="5784211" y="4507740"/>
            <a:ext cx="1155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Vacuum </a:t>
            </a:r>
            <a:r>
              <a:rPr lang="fr-FR" sz="1600" i="1" dirty="0" err="1">
                <a:latin typeface="Century Gothic" panose="020B0502020202020204" pitchFamily="34" charset="0"/>
              </a:rPr>
              <a:t>chamber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1255821-BEF2-FBE8-3BB8-50000514C4A6}"/>
              </a:ext>
            </a:extLst>
          </p:cNvPr>
          <p:cNvSpPr txBox="1"/>
          <p:nvPr/>
        </p:nvSpPr>
        <p:spPr>
          <a:xfrm>
            <a:off x="5238060" y="6010208"/>
            <a:ext cx="1938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latin typeface="Century Gothic" panose="020B0502020202020204" pitchFamily="34" charset="0"/>
              </a:rPr>
              <a:t>Trapped</a:t>
            </a:r>
            <a:r>
              <a:rPr lang="fr-FR" sz="1600" i="1" dirty="0">
                <a:latin typeface="Century Gothic" panose="020B0502020202020204" pitchFamily="34" charset="0"/>
              </a:rPr>
              <a:t> </a:t>
            </a:r>
            <a:r>
              <a:rPr lang="fr-FR" sz="1600" i="1" dirty="0" err="1">
                <a:latin typeface="Century Gothic" panose="020B0502020202020204" pitchFamily="34" charset="0"/>
              </a:rPr>
              <a:t>atoms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E6E18B0-0D48-998D-8619-775AEBF6F217}"/>
              </a:ext>
            </a:extLst>
          </p:cNvPr>
          <p:cNvSpPr txBox="1"/>
          <p:nvPr/>
        </p:nvSpPr>
        <p:spPr>
          <a:xfrm>
            <a:off x="5490181" y="5635909"/>
            <a:ext cx="138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Atom chip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A5EF042-E14F-CC14-10EF-A4112CB45681}"/>
              </a:ext>
            </a:extLst>
          </p:cNvPr>
          <p:cNvSpPr txBox="1"/>
          <p:nvPr/>
        </p:nvSpPr>
        <p:spPr>
          <a:xfrm>
            <a:off x="804405" y="5006020"/>
            <a:ext cx="107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CCD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8E4071C-913A-6650-A3D2-C1B563CA6BBB}"/>
              </a:ext>
            </a:extLst>
          </p:cNvPr>
          <p:cNvSpPr txBox="1"/>
          <p:nvPr/>
        </p:nvSpPr>
        <p:spPr>
          <a:xfrm>
            <a:off x="624612" y="3876796"/>
            <a:ext cx="107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DMD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1199579-9DC8-70D5-430C-7D6BBC536DFB}"/>
              </a:ext>
            </a:extLst>
          </p:cNvPr>
          <p:cNvSpPr txBox="1"/>
          <p:nvPr/>
        </p:nvSpPr>
        <p:spPr>
          <a:xfrm>
            <a:off x="2712836" y="5537883"/>
            <a:ext cx="179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Beam splitter 90/10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A28264-CF1E-9FA1-08D5-EF159C517A10}"/>
              </a:ext>
            </a:extLst>
          </p:cNvPr>
          <p:cNvSpPr txBox="1"/>
          <p:nvPr/>
        </p:nvSpPr>
        <p:spPr>
          <a:xfrm>
            <a:off x="1827585" y="3876796"/>
            <a:ext cx="177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Optical system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DC795F-6C69-5358-D7F2-648C01DFB482}"/>
              </a:ext>
            </a:extLst>
          </p:cNvPr>
          <p:cNvSpPr/>
          <p:nvPr/>
        </p:nvSpPr>
        <p:spPr>
          <a:xfrm rot="19840992">
            <a:off x="3069302" y="2762703"/>
            <a:ext cx="131266" cy="131266"/>
          </a:xfrm>
          <a:prstGeom prst="ellipse">
            <a:avLst/>
          </a:prstGeom>
          <a:solidFill>
            <a:srgbClr val="263B46"/>
          </a:solidFill>
          <a:ln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BAF249A-3770-3FBB-D35E-C52F960BCD35}"/>
              </a:ext>
            </a:extLst>
          </p:cNvPr>
          <p:cNvCxnSpPr>
            <a:cxnSpLocks/>
          </p:cNvCxnSpPr>
          <p:nvPr/>
        </p:nvCxnSpPr>
        <p:spPr>
          <a:xfrm flipV="1">
            <a:off x="3172933" y="2814000"/>
            <a:ext cx="1183035" cy="5193"/>
          </a:xfrm>
          <a:prstGeom prst="line">
            <a:avLst/>
          </a:prstGeom>
          <a:ln w="28575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6A392CE-651F-9ABD-997D-3E39B61684F0}"/>
              </a:ext>
            </a:extLst>
          </p:cNvPr>
          <p:cNvSpPr/>
          <p:nvPr/>
        </p:nvSpPr>
        <p:spPr>
          <a:xfrm>
            <a:off x="3563670" y="246653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E9838B3-DE5E-2E10-FA37-275408F03F1A}"/>
              </a:ext>
            </a:extLst>
          </p:cNvPr>
          <p:cNvSpPr/>
          <p:nvPr/>
        </p:nvSpPr>
        <p:spPr>
          <a:xfrm>
            <a:off x="3647490" y="246810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7B60BC-D679-3F40-EFC9-485FC1D1E616}"/>
              </a:ext>
            </a:extLst>
          </p:cNvPr>
          <p:cNvSpPr txBox="1"/>
          <p:nvPr/>
        </p:nvSpPr>
        <p:spPr>
          <a:xfrm>
            <a:off x="3149307" y="2829045"/>
            <a:ext cx="187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Optical </a:t>
            </a:r>
            <a:r>
              <a:rPr lang="fr-FR" sz="1600" i="1" dirty="0" err="1">
                <a:latin typeface="Century Gothic" panose="020B0502020202020204" pitchFamily="34" charset="0"/>
              </a:rPr>
              <a:t>fiber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E21D934D-2324-C736-5344-E7D18A58C44A}"/>
              </a:ext>
            </a:extLst>
          </p:cNvPr>
          <p:cNvSpPr/>
          <p:nvPr/>
        </p:nvSpPr>
        <p:spPr>
          <a:xfrm>
            <a:off x="5438035" y="4761708"/>
            <a:ext cx="414528" cy="182880"/>
          </a:xfrm>
          <a:custGeom>
            <a:avLst/>
            <a:gdLst>
              <a:gd name="connsiteX0" fmla="*/ 414528 w 414528"/>
              <a:gd name="connsiteY0" fmla="*/ 0 h 182880"/>
              <a:gd name="connsiteX1" fmla="*/ 310896 w 414528"/>
              <a:gd name="connsiteY1" fmla="*/ 128016 h 182880"/>
              <a:gd name="connsiteX2" fmla="*/ 0 w 414528"/>
              <a:gd name="connsiteY2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28" h="182880">
                <a:moveTo>
                  <a:pt x="414528" y="0"/>
                </a:moveTo>
                <a:cubicBezTo>
                  <a:pt x="397256" y="48768"/>
                  <a:pt x="379984" y="97536"/>
                  <a:pt x="310896" y="128016"/>
                </a:cubicBezTo>
                <a:cubicBezTo>
                  <a:pt x="241808" y="158496"/>
                  <a:pt x="120904" y="170688"/>
                  <a:pt x="0" y="18288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596FE2B7-E636-0D02-896E-A8F19BABA777}"/>
              </a:ext>
            </a:extLst>
          </p:cNvPr>
          <p:cNvSpPr/>
          <p:nvPr/>
        </p:nvSpPr>
        <p:spPr>
          <a:xfrm>
            <a:off x="3316435" y="5267960"/>
            <a:ext cx="356405" cy="381000"/>
          </a:xfrm>
          <a:custGeom>
            <a:avLst/>
            <a:gdLst>
              <a:gd name="connsiteX0" fmla="*/ 31285 w 356405"/>
              <a:gd name="connsiteY0" fmla="*/ 381000 h 381000"/>
              <a:gd name="connsiteX1" fmla="*/ 31285 w 356405"/>
              <a:gd name="connsiteY1" fmla="*/ 198120 h 381000"/>
              <a:gd name="connsiteX2" fmla="*/ 356405 w 35640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405" h="381000">
                <a:moveTo>
                  <a:pt x="31285" y="381000"/>
                </a:moveTo>
                <a:cubicBezTo>
                  <a:pt x="4191" y="321310"/>
                  <a:pt x="-22902" y="261620"/>
                  <a:pt x="31285" y="198120"/>
                </a:cubicBezTo>
                <a:cubicBezTo>
                  <a:pt x="85472" y="134620"/>
                  <a:pt x="220938" y="67310"/>
                  <a:pt x="356405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0FBBA19-7794-9D97-ACCA-150294EF5E49}"/>
              </a:ext>
            </a:extLst>
          </p:cNvPr>
          <p:cNvCxnSpPr>
            <a:cxnSpLocks/>
          </p:cNvCxnSpPr>
          <p:nvPr/>
        </p:nvCxnSpPr>
        <p:spPr>
          <a:xfrm>
            <a:off x="3643930" y="5184140"/>
            <a:ext cx="1381094" cy="0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1BF28F1E-5662-54AA-9163-28FDEE2D7DF7}"/>
              </a:ext>
            </a:extLst>
          </p:cNvPr>
          <p:cNvSpPr/>
          <p:nvPr/>
        </p:nvSpPr>
        <p:spPr>
          <a:xfrm>
            <a:off x="4742049" y="5096364"/>
            <a:ext cx="193039" cy="19303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DC764F2-3656-98A6-2356-9B1A31BA41F5}"/>
              </a:ext>
            </a:extLst>
          </p:cNvPr>
          <p:cNvSpPr/>
          <p:nvPr/>
        </p:nvSpPr>
        <p:spPr>
          <a:xfrm>
            <a:off x="3731310" y="246810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\documentclass{article}&#10;\usepackage{amsmath}&#10;\pagestyle{empty}&#10;\begin{document}&#10;&#10;&#10;$l_{\mathrm{CCD}}$&#10;&#10;\end{document}" title="IguanaTex Bitmap Display">
            <a:extLst>
              <a:ext uri="{FF2B5EF4-FFF2-40B4-BE49-F238E27FC236}">
                <a16:creationId xmlns:a16="http://schemas.microsoft.com/office/drawing/2014/main" id="{EFEA1396-EA8A-E73B-D85D-AF07BFDF5B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99" y="4381079"/>
            <a:ext cx="447171" cy="197001"/>
          </a:xfrm>
          <a:prstGeom prst="rect">
            <a:avLst/>
          </a:prstGeom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C540DF1-E986-4419-0C6F-1FCDAF4337D1}"/>
              </a:ext>
            </a:extLst>
          </p:cNvPr>
          <p:cNvCxnSpPr/>
          <p:nvPr/>
        </p:nvCxnSpPr>
        <p:spPr>
          <a:xfrm>
            <a:off x="1564849" y="5891750"/>
            <a:ext cx="952108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 descr="\documentclass{article}&#10;\usepackage{amsmath}&#10;\pagestyle{empty}&#10;\begin{document}&#10;&#10;&#10;$f'_{\mathrm{CCD}}$&#10;&#10;\end{document}" title="IguanaTex Bitmap Display">
            <a:extLst>
              <a:ext uri="{FF2B5EF4-FFF2-40B4-BE49-F238E27FC236}">
                <a16:creationId xmlns:a16="http://schemas.microsoft.com/office/drawing/2014/main" id="{68B2DB4E-2AC0-E71B-571B-A88EE1A0A2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66" y="5969600"/>
            <a:ext cx="487254" cy="237753"/>
          </a:xfrm>
          <a:prstGeom prst="rect">
            <a:avLst/>
          </a:prstGeom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BC8A91B-6227-71C1-A51A-FBEEAC7361FE}"/>
              </a:ext>
            </a:extLst>
          </p:cNvPr>
          <p:cNvCxnSpPr>
            <a:cxnSpLocks/>
          </p:cNvCxnSpPr>
          <p:nvPr/>
        </p:nvCxnSpPr>
        <p:spPr>
          <a:xfrm>
            <a:off x="4318261" y="5871365"/>
            <a:ext cx="515119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 descr="\documentclass{article}&#10;\usepackage{amsmath}&#10;\pagestyle{empty}&#10;\begin{document}&#10;&#10;&#10;$f'_{\mathrm{atoms}}$&#10;&#10;\end{document}" title="IguanaTex Bitmap Display">
            <a:extLst>
              <a:ext uri="{FF2B5EF4-FFF2-40B4-BE49-F238E27FC236}">
                <a16:creationId xmlns:a16="http://schemas.microsoft.com/office/drawing/2014/main" id="{94C719FA-8C89-687E-B892-C87601098D5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0" y="5977367"/>
            <a:ext cx="569079" cy="229986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EA5CCD0B-39A8-80E9-A563-44B2C9370F98}"/>
              </a:ext>
            </a:extLst>
          </p:cNvPr>
          <p:cNvSpPr txBox="1"/>
          <p:nvPr/>
        </p:nvSpPr>
        <p:spPr>
          <a:xfrm>
            <a:off x="561500" y="1632797"/>
            <a:ext cx="62071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Experimental setup to obtain a homogeneous 1D gas before imaging it: </a:t>
            </a: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</p:txBody>
      </p:sp>
      <p:sp>
        <p:nvSpPr>
          <p:cNvPr id="49" name="ZoneTexte 8">
            <a:extLst>
              <a:ext uri="{FF2B5EF4-FFF2-40B4-BE49-F238E27FC236}">
                <a16:creationId xmlns:a16="http://schemas.microsoft.com/office/drawing/2014/main" id="{764FC6F2-5F2B-E354-CDF5-DF85EC037A3D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50" name="Connecteur droit 11">
            <a:extLst>
              <a:ext uri="{FF2B5EF4-FFF2-40B4-BE49-F238E27FC236}">
                <a16:creationId xmlns:a16="http://schemas.microsoft.com/office/drawing/2014/main" id="{D506F500-ECB8-BED2-7DC3-045E191BB49C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FF6659A-D4BD-159E-8A6A-60E5C1728C12}"/>
              </a:ext>
            </a:extLst>
          </p:cNvPr>
          <p:cNvSpPr/>
          <p:nvPr/>
        </p:nvSpPr>
        <p:spPr>
          <a:xfrm>
            <a:off x="4824919" y="5291846"/>
            <a:ext cx="466928" cy="953311"/>
          </a:xfrm>
          <a:custGeom>
            <a:avLst/>
            <a:gdLst>
              <a:gd name="connsiteX0" fmla="*/ 0 w 466928"/>
              <a:gd name="connsiteY0" fmla="*/ 0 h 953311"/>
              <a:gd name="connsiteX1" fmla="*/ 282102 w 466928"/>
              <a:gd name="connsiteY1" fmla="*/ 787941 h 953311"/>
              <a:gd name="connsiteX2" fmla="*/ 466928 w 466928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928" h="953311">
                <a:moveTo>
                  <a:pt x="0" y="0"/>
                </a:moveTo>
                <a:cubicBezTo>
                  <a:pt x="102140" y="314528"/>
                  <a:pt x="204281" y="629056"/>
                  <a:pt x="282102" y="787941"/>
                </a:cubicBezTo>
                <a:cubicBezTo>
                  <a:pt x="359923" y="946826"/>
                  <a:pt x="413425" y="950068"/>
                  <a:pt x="466928" y="953311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30">
            <a:extLst>
              <a:ext uri="{FF2B5EF4-FFF2-40B4-BE49-F238E27FC236}">
                <a16:creationId xmlns:a16="http://schemas.microsoft.com/office/drawing/2014/main" id="{D3FEB090-3FE1-75DB-CD80-50B0DBBBE82D}"/>
              </a:ext>
            </a:extLst>
          </p:cNvPr>
          <p:cNvSpPr txBox="1"/>
          <p:nvPr/>
        </p:nvSpPr>
        <p:spPr>
          <a:xfrm>
            <a:off x="4707440" y="3803189"/>
            <a:ext cx="187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High-</a:t>
            </a:r>
            <a:r>
              <a:rPr lang="fr-FR" sz="1600" b="1" i="1" dirty="0" err="1">
                <a:latin typeface="Century Gothic" panose="020B0502020202020204" pitchFamily="34" charset="0"/>
              </a:rPr>
              <a:t>resolution</a:t>
            </a:r>
            <a:r>
              <a:rPr lang="fr-FR" sz="1600" b="1" i="1" dirty="0">
                <a:latin typeface="Century Gothic" panose="020B0502020202020204" pitchFamily="34" charset="0"/>
              </a:rPr>
              <a:t> objective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687DCF1-B7C5-CE19-8773-AA6CA23EEE3D}"/>
              </a:ext>
            </a:extLst>
          </p:cNvPr>
          <p:cNvSpPr/>
          <p:nvPr/>
        </p:nvSpPr>
        <p:spPr>
          <a:xfrm>
            <a:off x="3978345" y="3998068"/>
            <a:ext cx="768753" cy="953311"/>
          </a:xfrm>
          <a:custGeom>
            <a:avLst/>
            <a:gdLst>
              <a:gd name="connsiteX0" fmla="*/ 272642 w 768753"/>
              <a:gd name="connsiteY0" fmla="*/ 953311 h 953311"/>
              <a:gd name="connsiteX1" fmla="*/ 268 w 768753"/>
              <a:gd name="connsiteY1" fmla="*/ 778213 h 953311"/>
              <a:gd name="connsiteX2" fmla="*/ 233732 w 768753"/>
              <a:gd name="connsiteY2" fmla="*/ 321013 h 953311"/>
              <a:gd name="connsiteX3" fmla="*/ 768753 w 768753"/>
              <a:gd name="connsiteY3" fmla="*/ 0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753" h="953311">
                <a:moveTo>
                  <a:pt x="272642" y="953311"/>
                </a:moveTo>
                <a:cubicBezTo>
                  <a:pt x="139697" y="918453"/>
                  <a:pt x="6753" y="883596"/>
                  <a:pt x="268" y="778213"/>
                </a:cubicBezTo>
                <a:cubicBezTo>
                  <a:pt x="-6217" y="672830"/>
                  <a:pt x="105651" y="450715"/>
                  <a:pt x="233732" y="321013"/>
                </a:cubicBezTo>
                <a:cubicBezTo>
                  <a:pt x="361813" y="191311"/>
                  <a:pt x="565283" y="95655"/>
                  <a:pt x="768753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539D2F-37B5-A962-D179-209FEACCB984}"/>
              </a:ext>
            </a:extLst>
          </p:cNvPr>
          <p:cNvCxnSpPr>
            <a:cxnSpLocks/>
          </p:cNvCxnSpPr>
          <p:nvPr/>
        </p:nvCxnSpPr>
        <p:spPr>
          <a:xfrm>
            <a:off x="4905904" y="4897984"/>
            <a:ext cx="230300" cy="531803"/>
          </a:xfrm>
          <a:prstGeom prst="line">
            <a:avLst/>
          </a:prstGeom>
          <a:ln w="28575">
            <a:solidFill>
              <a:srgbClr val="D880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5B02E2E-418D-5C78-718F-FFE868B7B928}"/>
              </a:ext>
            </a:extLst>
          </p:cNvPr>
          <p:cNvSpPr/>
          <p:nvPr/>
        </p:nvSpPr>
        <p:spPr>
          <a:xfrm>
            <a:off x="5103468" y="5311304"/>
            <a:ext cx="553104" cy="330739"/>
          </a:xfrm>
          <a:custGeom>
            <a:avLst/>
            <a:gdLst>
              <a:gd name="connsiteX0" fmla="*/ 505838 w 510639"/>
              <a:gd name="connsiteY0" fmla="*/ 332269 h 332269"/>
              <a:gd name="connsiteX1" fmla="*/ 437745 w 510639"/>
              <a:gd name="connsiteY1" fmla="*/ 50166 h 332269"/>
              <a:gd name="connsiteX2" fmla="*/ 0 w 510639"/>
              <a:gd name="connsiteY2" fmla="*/ 1528 h 33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9" h="332269">
                <a:moveTo>
                  <a:pt x="505838" y="332269"/>
                </a:moveTo>
                <a:cubicBezTo>
                  <a:pt x="513944" y="218779"/>
                  <a:pt x="522051" y="105289"/>
                  <a:pt x="437745" y="50166"/>
                </a:cubicBezTo>
                <a:cubicBezTo>
                  <a:pt x="353439" y="-4957"/>
                  <a:pt x="176719" y="-1715"/>
                  <a:pt x="0" y="1528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3D94B5-104E-8DC9-F1AE-156FFF3C8B45}"/>
              </a:ext>
            </a:extLst>
          </p:cNvPr>
          <p:cNvCxnSpPr>
            <a:cxnSpLocks/>
          </p:cNvCxnSpPr>
          <p:nvPr/>
        </p:nvCxnSpPr>
        <p:spPr>
          <a:xfrm>
            <a:off x="1202680" y="3340855"/>
            <a:ext cx="201024" cy="529241"/>
          </a:xfrm>
          <a:prstGeom prst="line">
            <a:avLst/>
          </a:prstGeom>
          <a:ln w="28575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orme libre : forme 34">
            <a:extLst>
              <a:ext uri="{FF2B5EF4-FFF2-40B4-BE49-F238E27FC236}">
                <a16:creationId xmlns:a16="http://schemas.microsoft.com/office/drawing/2014/main" id="{25399723-AD7F-2ED7-D373-21D9BC63CCAC}"/>
              </a:ext>
            </a:extLst>
          </p:cNvPr>
          <p:cNvSpPr/>
          <p:nvPr/>
        </p:nvSpPr>
        <p:spPr>
          <a:xfrm>
            <a:off x="838932" y="3539868"/>
            <a:ext cx="356405" cy="381000"/>
          </a:xfrm>
          <a:custGeom>
            <a:avLst/>
            <a:gdLst>
              <a:gd name="connsiteX0" fmla="*/ 31285 w 356405"/>
              <a:gd name="connsiteY0" fmla="*/ 381000 h 381000"/>
              <a:gd name="connsiteX1" fmla="*/ 31285 w 356405"/>
              <a:gd name="connsiteY1" fmla="*/ 198120 h 381000"/>
              <a:gd name="connsiteX2" fmla="*/ 356405 w 35640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405" h="381000">
                <a:moveTo>
                  <a:pt x="31285" y="381000"/>
                </a:moveTo>
                <a:cubicBezTo>
                  <a:pt x="4191" y="321310"/>
                  <a:pt x="-22902" y="261620"/>
                  <a:pt x="31285" y="198120"/>
                </a:cubicBezTo>
                <a:cubicBezTo>
                  <a:pt x="85472" y="134620"/>
                  <a:pt x="220938" y="67310"/>
                  <a:pt x="356405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138B5FE-E380-EAD3-692F-D7DD2F6D5195}"/>
              </a:ext>
            </a:extLst>
          </p:cNvPr>
          <p:cNvSpPr/>
          <p:nvPr/>
        </p:nvSpPr>
        <p:spPr>
          <a:xfrm>
            <a:off x="1051720" y="3269172"/>
            <a:ext cx="579697" cy="694148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6963B3C-4F20-411C-14A2-B65DF17245DF}"/>
              </a:ext>
            </a:extLst>
          </p:cNvPr>
          <p:cNvCxnSpPr/>
          <p:nvPr/>
        </p:nvCxnSpPr>
        <p:spPr>
          <a:xfrm flipH="1" flipV="1">
            <a:off x="838932" y="3046373"/>
            <a:ext cx="178202" cy="222799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B354E5E-9AC7-E679-37D6-6A6A74ABF99D}"/>
              </a:ext>
            </a:extLst>
          </p:cNvPr>
          <p:cNvCxnSpPr>
            <a:cxnSpLocks/>
          </p:cNvCxnSpPr>
          <p:nvPr/>
        </p:nvCxnSpPr>
        <p:spPr>
          <a:xfrm flipV="1">
            <a:off x="1641926" y="3026917"/>
            <a:ext cx="171110" cy="230191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5211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>
            <a:extLst>
              <a:ext uri="{FF2B5EF4-FFF2-40B4-BE49-F238E27FC236}">
                <a16:creationId xmlns:a16="http://schemas.microsoft.com/office/drawing/2014/main" id="{46B80674-3075-65E8-7F04-E588B0AD3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26" y="2975518"/>
            <a:ext cx="4736852" cy="382414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FA8A3599-8F5B-3523-D6A0-00A2E2B51F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38760" r="27417" b="23505"/>
          <a:stretch/>
        </p:blipFill>
        <p:spPr>
          <a:xfrm>
            <a:off x="8425412" y="1811493"/>
            <a:ext cx="2736178" cy="10941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C7A1EE-6104-2EB4-6478-7D487DA0F3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3" t="-1508" r="7023"/>
          <a:stretch/>
        </p:blipFill>
        <p:spPr>
          <a:xfrm rot="16200000" flipV="1">
            <a:off x="9543267" y="196745"/>
            <a:ext cx="392724" cy="3145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\documentclass{article}&#10;\usepackage{amsmath}&#10;\pagestyle{empty}&#10;\begin{document}&#10;&#10;\textbf{(O.D)}&#10;&#10;&#10;\end{document}" title="IguanaTex Bitmap Display">
            <a:extLst>
              <a:ext uri="{FF2B5EF4-FFF2-40B4-BE49-F238E27FC236}">
                <a16:creationId xmlns:a16="http://schemas.microsoft.com/office/drawing/2014/main" id="{481AAEB6-10A1-EB28-11BE-BDAA303A14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13" y="1550393"/>
            <a:ext cx="695418" cy="255485"/>
          </a:xfrm>
          <a:prstGeom prst="rect">
            <a:avLst/>
          </a:prstGeom>
        </p:spPr>
      </p:pic>
      <p:sp>
        <p:nvSpPr>
          <p:cNvPr id="5" name="ZoneTexte 8">
            <a:extLst>
              <a:ext uri="{FF2B5EF4-FFF2-40B4-BE49-F238E27FC236}">
                <a16:creationId xmlns:a16="http://schemas.microsoft.com/office/drawing/2014/main" id="{A7B699A8-DBF8-8FC4-551E-72FDB563072E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29A74F9E-B087-2D36-7B48-0CE8CACDDC5C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54D3732-3B9A-CC98-0562-AB1F256F7843}"/>
              </a:ext>
            </a:extLst>
          </p:cNvPr>
          <p:cNvSpPr/>
          <p:nvPr/>
        </p:nvSpPr>
        <p:spPr>
          <a:xfrm>
            <a:off x="347849" y="1407894"/>
            <a:ext cx="6634480" cy="5185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BBB12F61-67E8-F5E5-4CF5-ECC61C33A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7" y="2336858"/>
            <a:ext cx="946020" cy="709515"/>
          </a:xfrm>
          <a:prstGeom prst="rect">
            <a:avLst/>
          </a:prstGeom>
          <a:ln>
            <a:solidFill>
              <a:srgbClr val="A323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Ellipse 5">
            <a:extLst>
              <a:ext uri="{FF2B5EF4-FFF2-40B4-BE49-F238E27FC236}">
                <a16:creationId xmlns:a16="http://schemas.microsoft.com/office/drawing/2014/main" id="{153EE236-DE1B-A9F5-30AF-CDAA21944309}"/>
              </a:ext>
            </a:extLst>
          </p:cNvPr>
          <p:cNvSpPr/>
          <p:nvPr/>
        </p:nvSpPr>
        <p:spPr>
          <a:xfrm>
            <a:off x="4541199" y="4664710"/>
            <a:ext cx="898928" cy="1078551"/>
          </a:xfrm>
          <a:prstGeom prst="rect">
            <a:avLst/>
          </a:prstGeom>
          <a:solidFill>
            <a:srgbClr val="F5F1E5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6">
            <a:extLst>
              <a:ext uri="{FF2B5EF4-FFF2-40B4-BE49-F238E27FC236}">
                <a16:creationId xmlns:a16="http://schemas.microsoft.com/office/drawing/2014/main" id="{B7833A1D-8A9A-0958-90E2-E4658591E20B}"/>
              </a:ext>
            </a:extLst>
          </p:cNvPr>
          <p:cNvCxnSpPr>
            <a:cxnSpLocks/>
          </p:cNvCxnSpPr>
          <p:nvPr/>
        </p:nvCxnSpPr>
        <p:spPr>
          <a:xfrm>
            <a:off x="1287649" y="5184140"/>
            <a:ext cx="4648200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7">
            <a:extLst>
              <a:ext uri="{FF2B5EF4-FFF2-40B4-BE49-F238E27FC236}">
                <a16:creationId xmlns:a16="http://schemas.microsoft.com/office/drawing/2014/main" id="{EE0E0C93-256D-135E-B2BF-2F3B25F09755}"/>
              </a:ext>
            </a:extLst>
          </p:cNvPr>
          <p:cNvCxnSpPr/>
          <p:nvPr/>
        </p:nvCxnSpPr>
        <p:spPr>
          <a:xfrm>
            <a:off x="4271650" y="4664710"/>
            <a:ext cx="0" cy="1089660"/>
          </a:xfrm>
          <a:prstGeom prst="straightConnector1">
            <a:avLst/>
          </a:prstGeom>
          <a:ln w="28575">
            <a:solidFill>
              <a:srgbClr val="263B4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8">
            <a:extLst>
              <a:ext uri="{FF2B5EF4-FFF2-40B4-BE49-F238E27FC236}">
                <a16:creationId xmlns:a16="http://schemas.microsoft.com/office/drawing/2014/main" id="{B31AF64F-BF22-6209-51F4-9BA7C6FEFE0D}"/>
              </a:ext>
            </a:extLst>
          </p:cNvPr>
          <p:cNvCxnSpPr/>
          <p:nvPr/>
        </p:nvCxnSpPr>
        <p:spPr>
          <a:xfrm>
            <a:off x="2636627" y="4668520"/>
            <a:ext cx="0" cy="108966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FC85D-BE29-EF4B-B2C8-7D77A0CA3843}"/>
              </a:ext>
            </a:extLst>
          </p:cNvPr>
          <p:cNvSpPr/>
          <p:nvPr/>
        </p:nvSpPr>
        <p:spPr>
          <a:xfrm>
            <a:off x="756281" y="4917440"/>
            <a:ext cx="726946" cy="512347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360FB-B101-FD73-1906-B04BDDD1E048}"/>
              </a:ext>
            </a:extLst>
          </p:cNvPr>
          <p:cNvSpPr/>
          <p:nvPr/>
        </p:nvSpPr>
        <p:spPr>
          <a:xfrm>
            <a:off x="1478146" y="5103782"/>
            <a:ext cx="172721" cy="160714"/>
          </a:xfrm>
          <a:prstGeom prst="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11">
            <a:extLst>
              <a:ext uri="{FF2B5EF4-FFF2-40B4-BE49-F238E27FC236}">
                <a16:creationId xmlns:a16="http://schemas.microsoft.com/office/drawing/2014/main" id="{DEDB191F-C0DF-FC21-F731-5C36B59828EB}"/>
              </a:ext>
            </a:extLst>
          </p:cNvPr>
          <p:cNvCxnSpPr>
            <a:cxnSpLocks/>
          </p:cNvCxnSpPr>
          <p:nvPr/>
        </p:nvCxnSpPr>
        <p:spPr>
          <a:xfrm flipV="1">
            <a:off x="3643930" y="3583940"/>
            <a:ext cx="0" cy="1589673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12">
            <a:extLst>
              <a:ext uri="{FF2B5EF4-FFF2-40B4-BE49-F238E27FC236}">
                <a16:creationId xmlns:a16="http://schemas.microsoft.com/office/drawing/2014/main" id="{B03ECA53-1197-FD0E-510D-9F8FE7247C17}"/>
              </a:ext>
            </a:extLst>
          </p:cNvPr>
          <p:cNvCxnSpPr>
            <a:cxnSpLocks/>
          </p:cNvCxnSpPr>
          <p:nvPr/>
        </p:nvCxnSpPr>
        <p:spPr>
          <a:xfrm>
            <a:off x="2891082" y="3583940"/>
            <a:ext cx="758767" cy="0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13">
            <a:extLst>
              <a:ext uri="{FF2B5EF4-FFF2-40B4-BE49-F238E27FC236}">
                <a16:creationId xmlns:a16="http://schemas.microsoft.com/office/drawing/2014/main" id="{7F4A26E8-BD94-6E23-00BE-1757F2D62353}"/>
              </a:ext>
            </a:extLst>
          </p:cNvPr>
          <p:cNvCxnSpPr>
            <a:cxnSpLocks/>
          </p:cNvCxnSpPr>
          <p:nvPr/>
        </p:nvCxnSpPr>
        <p:spPr>
          <a:xfrm>
            <a:off x="2338632" y="3583940"/>
            <a:ext cx="567690" cy="0"/>
          </a:xfrm>
          <a:prstGeom prst="line">
            <a:avLst/>
          </a:prstGeom>
          <a:ln w="28575">
            <a:solidFill>
              <a:srgbClr val="A3232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14">
            <a:extLst>
              <a:ext uri="{FF2B5EF4-FFF2-40B4-BE49-F238E27FC236}">
                <a16:creationId xmlns:a16="http://schemas.microsoft.com/office/drawing/2014/main" id="{31CCDDEA-0D01-63DE-BC85-C6FADCECCB5A}"/>
              </a:ext>
            </a:extLst>
          </p:cNvPr>
          <p:cNvCxnSpPr/>
          <p:nvPr/>
        </p:nvCxnSpPr>
        <p:spPr>
          <a:xfrm>
            <a:off x="3315197" y="4866431"/>
            <a:ext cx="548640" cy="583676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15">
            <a:extLst>
              <a:ext uri="{FF2B5EF4-FFF2-40B4-BE49-F238E27FC236}">
                <a16:creationId xmlns:a16="http://schemas.microsoft.com/office/drawing/2014/main" id="{2CFA398B-49FA-0C0C-9105-8FC05C592DC4}"/>
              </a:ext>
            </a:extLst>
          </p:cNvPr>
          <p:cNvCxnSpPr>
            <a:cxnSpLocks/>
          </p:cNvCxnSpPr>
          <p:nvPr/>
        </p:nvCxnSpPr>
        <p:spPr>
          <a:xfrm flipV="1">
            <a:off x="1306503" y="2837468"/>
            <a:ext cx="1788356" cy="746472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16">
            <a:extLst>
              <a:ext uri="{FF2B5EF4-FFF2-40B4-BE49-F238E27FC236}">
                <a16:creationId xmlns:a16="http://schemas.microsoft.com/office/drawing/2014/main" id="{392714AF-5E5C-675D-3BA8-5881093964C6}"/>
              </a:ext>
            </a:extLst>
          </p:cNvPr>
          <p:cNvCxnSpPr>
            <a:cxnSpLocks/>
          </p:cNvCxnSpPr>
          <p:nvPr/>
        </p:nvCxnSpPr>
        <p:spPr>
          <a:xfrm flipV="1">
            <a:off x="1315589" y="3583939"/>
            <a:ext cx="1003405" cy="1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A7D03AC7-0400-A4BF-9AAF-35ACBB63C975}"/>
              </a:ext>
            </a:extLst>
          </p:cNvPr>
          <p:cNvSpPr/>
          <p:nvPr/>
        </p:nvSpPr>
        <p:spPr>
          <a:xfrm rot="13892409">
            <a:off x="2282094" y="3156853"/>
            <a:ext cx="1009994" cy="912601"/>
          </a:xfrm>
          <a:prstGeom prst="arc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E6FE28C-9DE7-7224-26B8-844FB1F3B68E}"/>
              </a:ext>
            </a:extLst>
          </p:cNvPr>
          <p:cNvSpPr/>
          <p:nvPr/>
        </p:nvSpPr>
        <p:spPr>
          <a:xfrm rot="7707591" flipH="1">
            <a:off x="1926098" y="3161909"/>
            <a:ext cx="1009994" cy="912601"/>
          </a:xfrm>
          <a:prstGeom prst="arc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19">
            <a:extLst>
              <a:ext uri="{FF2B5EF4-FFF2-40B4-BE49-F238E27FC236}">
                <a16:creationId xmlns:a16="http://schemas.microsoft.com/office/drawing/2014/main" id="{5143406D-74A4-657C-940F-E498F2A3E5C1}"/>
              </a:ext>
            </a:extLst>
          </p:cNvPr>
          <p:cNvSpPr txBox="1"/>
          <p:nvPr/>
        </p:nvSpPr>
        <p:spPr>
          <a:xfrm>
            <a:off x="5784211" y="4507740"/>
            <a:ext cx="1155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Vacuum </a:t>
            </a:r>
            <a:r>
              <a:rPr lang="fr-FR" sz="1600" i="1" dirty="0" err="1">
                <a:latin typeface="Century Gothic" panose="020B0502020202020204" pitchFamily="34" charset="0"/>
              </a:rPr>
              <a:t>chamber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67" name="ZoneTexte 20">
            <a:extLst>
              <a:ext uri="{FF2B5EF4-FFF2-40B4-BE49-F238E27FC236}">
                <a16:creationId xmlns:a16="http://schemas.microsoft.com/office/drawing/2014/main" id="{EF13F70E-A953-DAE8-917E-7B5602E42328}"/>
              </a:ext>
            </a:extLst>
          </p:cNvPr>
          <p:cNvSpPr txBox="1"/>
          <p:nvPr/>
        </p:nvSpPr>
        <p:spPr>
          <a:xfrm>
            <a:off x="5238060" y="6010208"/>
            <a:ext cx="1938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latin typeface="Century Gothic" panose="020B0502020202020204" pitchFamily="34" charset="0"/>
              </a:rPr>
              <a:t>Trapped</a:t>
            </a:r>
            <a:r>
              <a:rPr lang="fr-FR" sz="1600" i="1" dirty="0">
                <a:latin typeface="Century Gothic" panose="020B0502020202020204" pitchFamily="34" charset="0"/>
              </a:rPr>
              <a:t> </a:t>
            </a:r>
            <a:r>
              <a:rPr lang="fr-FR" sz="1600" i="1" dirty="0" err="1">
                <a:latin typeface="Century Gothic" panose="020B0502020202020204" pitchFamily="34" charset="0"/>
              </a:rPr>
              <a:t>atoms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68" name="ZoneTexte 21">
            <a:extLst>
              <a:ext uri="{FF2B5EF4-FFF2-40B4-BE49-F238E27FC236}">
                <a16:creationId xmlns:a16="http://schemas.microsoft.com/office/drawing/2014/main" id="{E3E0EAC1-31D1-A4C8-AF7F-59D7C839A51B}"/>
              </a:ext>
            </a:extLst>
          </p:cNvPr>
          <p:cNvSpPr txBox="1"/>
          <p:nvPr/>
        </p:nvSpPr>
        <p:spPr>
          <a:xfrm>
            <a:off x="5490181" y="5635909"/>
            <a:ext cx="138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Atom chip</a:t>
            </a:r>
          </a:p>
        </p:txBody>
      </p:sp>
      <p:sp>
        <p:nvSpPr>
          <p:cNvPr id="69" name="ZoneTexte 22">
            <a:extLst>
              <a:ext uri="{FF2B5EF4-FFF2-40B4-BE49-F238E27FC236}">
                <a16:creationId xmlns:a16="http://schemas.microsoft.com/office/drawing/2014/main" id="{FCA549D9-DE3D-DCF0-1728-3761F859A4ED}"/>
              </a:ext>
            </a:extLst>
          </p:cNvPr>
          <p:cNvSpPr txBox="1"/>
          <p:nvPr/>
        </p:nvSpPr>
        <p:spPr>
          <a:xfrm>
            <a:off x="804405" y="5006020"/>
            <a:ext cx="107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CCD</a:t>
            </a:r>
          </a:p>
        </p:txBody>
      </p:sp>
      <p:sp>
        <p:nvSpPr>
          <p:cNvPr id="70" name="ZoneTexte 23">
            <a:extLst>
              <a:ext uri="{FF2B5EF4-FFF2-40B4-BE49-F238E27FC236}">
                <a16:creationId xmlns:a16="http://schemas.microsoft.com/office/drawing/2014/main" id="{F35F8813-4F1D-A35A-7169-D9549A350340}"/>
              </a:ext>
            </a:extLst>
          </p:cNvPr>
          <p:cNvSpPr txBox="1"/>
          <p:nvPr/>
        </p:nvSpPr>
        <p:spPr>
          <a:xfrm>
            <a:off x="624612" y="3876796"/>
            <a:ext cx="107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DMD</a:t>
            </a:r>
          </a:p>
        </p:txBody>
      </p:sp>
      <p:sp>
        <p:nvSpPr>
          <p:cNvPr id="71" name="ZoneTexte 24">
            <a:extLst>
              <a:ext uri="{FF2B5EF4-FFF2-40B4-BE49-F238E27FC236}">
                <a16:creationId xmlns:a16="http://schemas.microsoft.com/office/drawing/2014/main" id="{87332AEE-D25A-49C8-F40E-4BB2050CCF52}"/>
              </a:ext>
            </a:extLst>
          </p:cNvPr>
          <p:cNvSpPr txBox="1"/>
          <p:nvPr/>
        </p:nvSpPr>
        <p:spPr>
          <a:xfrm>
            <a:off x="2712836" y="5537883"/>
            <a:ext cx="179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Beam splitter 90/10</a:t>
            </a:r>
          </a:p>
        </p:txBody>
      </p:sp>
      <p:sp>
        <p:nvSpPr>
          <p:cNvPr id="72" name="ZoneTexte 25">
            <a:extLst>
              <a:ext uri="{FF2B5EF4-FFF2-40B4-BE49-F238E27FC236}">
                <a16:creationId xmlns:a16="http://schemas.microsoft.com/office/drawing/2014/main" id="{BFB00FF6-7657-5FA2-59DD-A90FB8531170}"/>
              </a:ext>
            </a:extLst>
          </p:cNvPr>
          <p:cNvSpPr txBox="1"/>
          <p:nvPr/>
        </p:nvSpPr>
        <p:spPr>
          <a:xfrm>
            <a:off x="1827585" y="3876796"/>
            <a:ext cx="177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Optical system</a:t>
            </a:r>
          </a:p>
        </p:txBody>
      </p:sp>
      <p:sp>
        <p:nvSpPr>
          <p:cNvPr id="73" name="Ellipse 26">
            <a:extLst>
              <a:ext uri="{FF2B5EF4-FFF2-40B4-BE49-F238E27FC236}">
                <a16:creationId xmlns:a16="http://schemas.microsoft.com/office/drawing/2014/main" id="{1F9B91C0-7E54-A3D1-1A9E-213DBBA1F818}"/>
              </a:ext>
            </a:extLst>
          </p:cNvPr>
          <p:cNvSpPr/>
          <p:nvPr/>
        </p:nvSpPr>
        <p:spPr>
          <a:xfrm rot="19840992">
            <a:off x="3069302" y="2762703"/>
            <a:ext cx="131266" cy="131266"/>
          </a:xfrm>
          <a:prstGeom prst="ellipse">
            <a:avLst/>
          </a:prstGeom>
          <a:solidFill>
            <a:srgbClr val="263B46"/>
          </a:solidFill>
          <a:ln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Connecteur droit 27">
            <a:extLst>
              <a:ext uri="{FF2B5EF4-FFF2-40B4-BE49-F238E27FC236}">
                <a16:creationId xmlns:a16="http://schemas.microsoft.com/office/drawing/2014/main" id="{FBF3445E-9EF0-24C1-AC2C-B928F3C2129B}"/>
              </a:ext>
            </a:extLst>
          </p:cNvPr>
          <p:cNvCxnSpPr>
            <a:cxnSpLocks/>
          </p:cNvCxnSpPr>
          <p:nvPr/>
        </p:nvCxnSpPr>
        <p:spPr>
          <a:xfrm flipV="1">
            <a:off x="3172933" y="2814000"/>
            <a:ext cx="1183035" cy="5193"/>
          </a:xfrm>
          <a:prstGeom prst="line">
            <a:avLst/>
          </a:prstGeom>
          <a:ln w="28575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28">
            <a:extLst>
              <a:ext uri="{FF2B5EF4-FFF2-40B4-BE49-F238E27FC236}">
                <a16:creationId xmlns:a16="http://schemas.microsoft.com/office/drawing/2014/main" id="{977077A7-D08A-2599-B3AA-AD24AEE06D3B}"/>
              </a:ext>
            </a:extLst>
          </p:cNvPr>
          <p:cNvSpPr/>
          <p:nvPr/>
        </p:nvSpPr>
        <p:spPr>
          <a:xfrm>
            <a:off x="3563670" y="246653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29">
            <a:extLst>
              <a:ext uri="{FF2B5EF4-FFF2-40B4-BE49-F238E27FC236}">
                <a16:creationId xmlns:a16="http://schemas.microsoft.com/office/drawing/2014/main" id="{048A1C9E-EADB-1CD9-F665-2DF619AE54B7}"/>
              </a:ext>
            </a:extLst>
          </p:cNvPr>
          <p:cNvSpPr/>
          <p:nvPr/>
        </p:nvSpPr>
        <p:spPr>
          <a:xfrm>
            <a:off x="3647490" y="246810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30">
            <a:extLst>
              <a:ext uri="{FF2B5EF4-FFF2-40B4-BE49-F238E27FC236}">
                <a16:creationId xmlns:a16="http://schemas.microsoft.com/office/drawing/2014/main" id="{DF5E98B6-1D43-1457-D137-83FD87DD7401}"/>
              </a:ext>
            </a:extLst>
          </p:cNvPr>
          <p:cNvSpPr txBox="1"/>
          <p:nvPr/>
        </p:nvSpPr>
        <p:spPr>
          <a:xfrm>
            <a:off x="3149307" y="2829045"/>
            <a:ext cx="187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Optical </a:t>
            </a:r>
            <a:r>
              <a:rPr lang="fr-FR" sz="1600" i="1" dirty="0" err="1">
                <a:latin typeface="Century Gothic" panose="020B0502020202020204" pitchFamily="34" charset="0"/>
              </a:rPr>
              <a:t>fiber</a:t>
            </a:r>
            <a:endParaRPr lang="fr-FR" sz="1600" i="1" dirty="0">
              <a:latin typeface="Century Gothic" panose="020B0502020202020204" pitchFamily="34" charset="0"/>
            </a:endParaRPr>
          </a:p>
        </p:txBody>
      </p:sp>
      <p:sp>
        <p:nvSpPr>
          <p:cNvPr id="78" name="Forme libre : forme 32">
            <a:extLst>
              <a:ext uri="{FF2B5EF4-FFF2-40B4-BE49-F238E27FC236}">
                <a16:creationId xmlns:a16="http://schemas.microsoft.com/office/drawing/2014/main" id="{B2554AF3-FD54-9354-D5D5-C0F316B99F6D}"/>
              </a:ext>
            </a:extLst>
          </p:cNvPr>
          <p:cNvSpPr/>
          <p:nvPr/>
        </p:nvSpPr>
        <p:spPr>
          <a:xfrm>
            <a:off x="5438035" y="4761708"/>
            <a:ext cx="414528" cy="182880"/>
          </a:xfrm>
          <a:custGeom>
            <a:avLst/>
            <a:gdLst>
              <a:gd name="connsiteX0" fmla="*/ 414528 w 414528"/>
              <a:gd name="connsiteY0" fmla="*/ 0 h 182880"/>
              <a:gd name="connsiteX1" fmla="*/ 310896 w 414528"/>
              <a:gd name="connsiteY1" fmla="*/ 128016 h 182880"/>
              <a:gd name="connsiteX2" fmla="*/ 0 w 414528"/>
              <a:gd name="connsiteY2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528" h="182880">
                <a:moveTo>
                  <a:pt x="414528" y="0"/>
                </a:moveTo>
                <a:cubicBezTo>
                  <a:pt x="397256" y="48768"/>
                  <a:pt x="379984" y="97536"/>
                  <a:pt x="310896" y="128016"/>
                </a:cubicBezTo>
                <a:cubicBezTo>
                  <a:pt x="241808" y="158496"/>
                  <a:pt x="120904" y="170688"/>
                  <a:pt x="0" y="18288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 : forme 34">
            <a:extLst>
              <a:ext uri="{FF2B5EF4-FFF2-40B4-BE49-F238E27FC236}">
                <a16:creationId xmlns:a16="http://schemas.microsoft.com/office/drawing/2014/main" id="{459B479C-3A40-99CA-53D4-8BC960BB44B9}"/>
              </a:ext>
            </a:extLst>
          </p:cNvPr>
          <p:cNvSpPr/>
          <p:nvPr/>
        </p:nvSpPr>
        <p:spPr>
          <a:xfrm>
            <a:off x="3316435" y="5267960"/>
            <a:ext cx="356405" cy="381000"/>
          </a:xfrm>
          <a:custGeom>
            <a:avLst/>
            <a:gdLst>
              <a:gd name="connsiteX0" fmla="*/ 31285 w 356405"/>
              <a:gd name="connsiteY0" fmla="*/ 381000 h 381000"/>
              <a:gd name="connsiteX1" fmla="*/ 31285 w 356405"/>
              <a:gd name="connsiteY1" fmla="*/ 198120 h 381000"/>
              <a:gd name="connsiteX2" fmla="*/ 356405 w 35640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405" h="381000">
                <a:moveTo>
                  <a:pt x="31285" y="381000"/>
                </a:moveTo>
                <a:cubicBezTo>
                  <a:pt x="4191" y="321310"/>
                  <a:pt x="-22902" y="261620"/>
                  <a:pt x="31285" y="198120"/>
                </a:cubicBezTo>
                <a:cubicBezTo>
                  <a:pt x="85472" y="134620"/>
                  <a:pt x="220938" y="67310"/>
                  <a:pt x="356405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35">
            <a:extLst>
              <a:ext uri="{FF2B5EF4-FFF2-40B4-BE49-F238E27FC236}">
                <a16:creationId xmlns:a16="http://schemas.microsoft.com/office/drawing/2014/main" id="{3CEF51C9-7CA0-FF75-CE69-5A34D83E49CA}"/>
              </a:ext>
            </a:extLst>
          </p:cNvPr>
          <p:cNvCxnSpPr>
            <a:cxnSpLocks/>
          </p:cNvCxnSpPr>
          <p:nvPr/>
        </p:nvCxnSpPr>
        <p:spPr>
          <a:xfrm>
            <a:off x="3643930" y="5184140"/>
            <a:ext cx="1381094" cy="0"/>
          </a:xfrm>
          <a:prstGeom prst="line">
            <a:avLst/>
          </a:prstGeom>
          <a:ln w="28575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36">
            <a:extLst>
              <a:ext uri="{FF2B5EF4-FFF2-40B4-BE49-F238E27FC236}">
                <a16:creationId xmlns:a16="http://schemas.microsoft.com/office/drawing/2014/main" id="{0E406412-461E-E527-02DB-CE351C7ADEA8}"/>
              </a:ext>
            </a:extLst>
          </p:cNvPr>
          <p:cNvSpPr/>
          <p:nvPr/>
        </p:nvSpPr>
        <p:spPr>
          <a:xfrm>
            <a:off x="4742049" y="5096364"/>
            <a:ext cx="193039" cy="193039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37">
            <a:extLst>
              <a:ext uri="{FF2B5EF4-FFF2-40B4-BE49-F238E27FC236}">
                <a16:creationId xmlns:a16="http://schemas.microsoft.com/office/drawing/2014/main" id="{9D39E3C1-C1EF-3567-E437-5FC6F75E4F24}"/>
              </a:ext>
            </a:extLst>
          </p:cNvPr>
          <p:cNvSpPr/>
          <p:nvPr/>
        </p:nvSpPr>
        <p:spPr>
          <a:xfrm>
            <a:off x="3731310" y="2468100"/>
            <a:ext cx="347470" cy="347470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Image 38" descr="\documentclass{article}&#10;\usepackage{amsmath}&#10;\pagestyle{empty}&#10;\begin{document}&#10;&#10;&#10;$l_{\mathrm{CCD}}$&#10;&#10;\end{document}" title="IguanaTex Bitmap Display">
            <a:extLst>
              <a:ext uri="{FF2B5EF4-FFF2-40B4-BE49-F238E27FC236}">
                <a16:creationId xmlns:a16="http://schemas.microsoft.com/office/drawing/2014/main" id="{168FD226-1DFC-E894-F712-238AC3BB78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99" y="4381079"/>
            <a:ext cx="447171" cy="197001"/>
          </a:xfrm>
          <a:prstGeom prst="rect">
            <a:avLst/>
          </a:prstGeom>
        </p:spPr>
      </p:pic>
      <p:cxnSp>
        <p:nvCxnSpPr>
          <p:cNvPr id="84" name="Connecteur droit avec flèche 40">
            <a:extLst>
              <a:ext uri="{FF2B5EF4-FFF2-40B4-BE49-F238E27FC236}">
                <a16:creationId xmlns:a16="http://schemas.microsoft.com/office/drawing/2014/main" id="{3B2D8882-E79E-D5F7-1FF2-D1E132CC3923}"/>
              </a:ext>
            </a:extLst>
          </p:cNvPr>
          <p:cNvCxnSpPr/>
          <p:nvPr/>
        </p:nvCxnSpPr>
        <p:spPr>
          <a:xfrm>
            <a:off x="1564849" y="5891750"/>
            <a:ext cx="952108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 41" descr="\documentclass{article}&#10;\usepackage{amsmath}&#10;\pagestyle{empty}&#10;\begin{document}&#10;&#10;&#10;$f'_{\mathrm{CCD}}$&#10;&#10;\end{document}" title="IguanaTex Bitmap Display">
            <a:extLst>
              <a:ext uri="{FF2B5EF4-FFF2-40B4-BE49-F238E27FC236}">
                <a16:creationId xmlns:a16="http://schemas.microsoft.com/office/drawing/2014/main" id="{A7F343D4-870E-8CED-623D-A7FD18414C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66" y="5969600"/>
            <a:ext cx="487254" cy="237753"/>
          </a:xfrm>
          <a:prstGeom prst="rect">
            <a:avLst/>
          </a:prstGeom>
        </p:spPr>
      </p:pic>
      <p:cxnSp>
        <p:nvCxnSpPr>
          <p:cNvPr id="86" name="Connecteur droit avec flèche 42">
            <a:extLst>
              <a:ext uri="{FF2B5EF4-FFF2-40B4-BE49-F238E27FC236}">
                <a16:creationId xmlns:a16="http://schemas.microsoft.com/office/drawing/2014/main" id="{0A2004DD-7892-857E-EE2F-F64DFE1331B8}"/>
              </a:ext>
            </a:extLst>
          </p:cNvPr>
          <p:cNvCxnSpPr>
            <a:cxnSpLocks/>
          </p:cNvCxnSpPr>
          <p:nvPr/>
        </p:nvCxnSpPr>
        <p:spPr>
          <a:xfrm>
            <a:off x="4318261" y="5871365"/>
            <a:ext cx="515119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Image 43" descr="\documentclass{article}&#10;\usepackage{amsmath}&#10;\pagestyle{empty}&#10;\begin{document}&#10;&#10;&#10;$f'_{\mathrm{atoms}}$&#10;&#10;\end{document}" title="IguanaTex Bitmap Display">
            <a:extLst>
              <a:ext uri="{FF2B5EF4-FFF2-40B4-BE49-F238E27FC236}">
                <a16:creationId xmlns:a16="http://schemas.microsoft.com/office/drawing/2014/main" id="{B293871D-B563-E298-10CC-8BC17E8AB8C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0" y="5977367"/>
            <a:ext cx="569079" cy="229986"/>
          </a:xfrm>
          <a:prstGeom prst="rect">
            <a:avLst/>
          </a:prstGeom>
        </p:spPr>
      </p:pic>
      <p:sp>
        <p:nvSpPr>
          <p:cNvPr id="88" name="ZoneTexte 44">
            <a:extLst>
              <a:ext uri="{FF2B5EF4-FFF2-40B4-BE49-F238E27FC236}">
                <a16:creationId xmlns:a16="http://schemas.microsoft.com/office/drawing/2014/main" id="{56E7970A-5C63-8827-998C-6850F7D762B6}"/>
              </a:ext>
            </a:extLst>
          </p:cNvPr>
          <p:cNvSpPr txBox="1"/>
          <p:nvPr/>
        </p:nvSpPr>
        <p:spPr>
          <a:xfrm>
            <a:off x="561500" y="1632797"/>
            <a:ext cx="62071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Experimental setup to obtain a homogeneous 1D gas before imaging it: </a:t>
            </a: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C91856BD-2678-56DA-AE06-8CB8EFECF0B5}"/>
              </a:ext>
            </a:extLst>
          </p:cNvPr>
          <p:cNvSpPr/>
          <p:nvPr/>
        </p:nvSpPr>
        <p:spPr>
          <a:xfrm>
            <a:off x="4824919" y="5291846"/>
            <a:ext cx="466928" cy="953311"/>
          </a:xfrm>
          <a:custGeom>
            <a:avLst/>
            <a:gdLst>
              <a:gd name="connsiteX0" fmla="*/ 0 w 466928"/>
              <a:gd name="connsiteY0" fmla="*/ 0 h 953311"/>
              <a:gd name="connsiteX1" fmla="*/ 282102 w 466928"/>
              <a:gd name="connsiteY1" fmla="*/ 787941 h 953311"/>
              <a:gd name="connsiteX2" fmla="*/ 466928 w 466928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928" h="953311">
                <a:moveTo>
                  <a:pt x="0" y="0"/>
                </a:moveTo>
                <a:cubicBezTo>
                  <a:pt x="102140" y="314528"/>
                  <a:pt x="204281" y="629056"/>
                  <a:pt x="282102" y="787941"/>
                </a:cubicBezTo>
                <a:cubicBezTo>
                  <a:pt x="359923" y="946826"/>
                  <a:pt x="413425" y="950068"/>
                  <a:pt x="466928" y="953311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30">
            <a:extLst>
              <a:ext uri="{FF2B5EF4-FFF2-40B4-BE49-F238E27FC236}">
                <a16:creationId xmlns:a16="http://schemas.microsoft.com/office/drawing/2014/main" id="{427C2335-0449-56C7-A1E0-F1047B2BEE0E}"/>
              </a:ext>
            </a:extLst>
          </p:cNvPr>
          <p:cNvSpPr txBox="1"/>
          <p:nvPr/>
        </p:nvSpPr>
        <p:spPr>
          <a:xfrm>
            <a:off x="4707440" y="3803189"/>
            <a:ext cx="187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latin typeface="Century Gothic" panose="020B0502020202020204" pitchFamily="34" charset="0"/>
              </a:rPr>
              <a:t>High-</a:t>
            </a:r>
            <a:r>
              <a:rPr lang="fr-FR" sz="1600" b="1" i="1" dirty="0" err="1">
                <a:latin typeface="Century Gothic" panose="020B0502020202020204" pitchFamily="34" charset="0"/>
              </a:rPr>
              <a:t>resolution</a:t>
            </a:r>
            <a:r>
              <a:rPr lang="fr-FR" sz="1600" b="1" i="1" dirty="0">
                <a:latin typeface="Century Gothic" panose="020B0502020202020204" pitchFamily="34" charset="0"/>
              </a:rPr>
              <a:t> objective</a:t>
            </a: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77042069-856B-F868-90AE-B70369A6BA2F}"/>
              </a:ext>
            </a:extLst>
          </p:cNvPr>
          <p:cNvSpPr/>
          <p:nvPr/>
        </p:nvSpPr>
        <p:spPr>
          <a:xfrm>
            <a:off x="3978345" y="3998068"/>
            <a:ext cx="768753" cy="953311"/>
          </a:xfrm>
          <a:custGeom>
            <a:avLst/>
            <a:gdLst>
              <a:gd name="connsiteX0" fmla="*/ 272642 w 768753"/>
              <a:gd name="connsiteY0" fmla="*/ 953311 h 953311"/>
              <a:gd name="connsiteX1" fmla="*/ 268 w 768753"/>
              <a:gd name="connsiteY1" fmla="*/ 778213 h 953311"/>
              <a:gd name="connsiteX2" fmla="*/ 233732 w 768753"/>
              <a:gd name="connsiteY2" fmla="*/ 321013 h 953311"/>
              <a:gd name="connsiteX3" fmla="*/ 768753 w 768753"/>
              <a:gd name="connsiteY3" fmla="*/ 0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753" h="953311">
                <a:moveTo>
                  <a:pt x="272642" y="953311"/>
                </a:moveTo>
                <a:cubicBezTo>
                  <a:pt x="139697" y="918453"/>
                  <a:pt x="6753" y="883596"/>
                  <a:pt x="268" y="778213"/>
                </a:cubicBezTo>
                <a:cubicBezTo>
                  <a:pt x="-6217" y="672830"/>
                  <a:pt x="105651" y="450715"/>
                  <a:pt x="233732" y="321013"/>
                </a:cubicBezTo>
                <a:cubicBezTo>
                  <a:pt x="361813" y="191311"/>
                  <a:pt x="565283" y="95655"/>
                  <a:pt x="768753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A0C1D74-76AA-DCBF-E0D5-52E0E915744A}"/>
              </a:ext>
            </a:extLst>
          </p:cNvPr>
          <p:cNvCxnSpPr>
            <a:cxnSpLocks/>
          </p:cNvCxnSpPr>
          <p:nvPr/>
        </p:nvCxnSpPr>
        <p:spPr>
          <a:xfrm>
            <a:off x="4905904" y="4897984"/>
            <a:ext cx="230300" cy="531803"/>
          </a:xfrm>
          <a:prstGeom prst="line">
            <a:avLst/>
          </a:prstGeom>
          <a:ln w="28575">
            <a:solidFill>
              <a:srgbClr val="D880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6E612B7-7772-13F8-5791-691FEAE94E56}"/>
              </a:ext>
            </a:extLst>
          </p:cNvPr>
          <p:cNvSpPr/>
          <p:nvPr/>
        </p:nvSpPr>
        <p:spPr>
          <a:xfrm>
            <a:off x="5103468" y="5311304"/>
            <a:ext cx="553104" cy="330739"/>
          </a:xfrm>
          <a:custGeom>
            <a:avLst/>
            <a:gdLst>
              <a:gd name="connsiteX0" fmla="*/ 505838 w 510639"/>
              <a:gd name="connsiteY0" fmla="*/ 332269 h 332269"/>
              <a:gd name="connsiteX1" fmla="*/ 437745 w 510639"/>
              <a:gd name="connsiteY1" fmla="*/ 50166 h 332269"/>
              <a:gd name="connsiteX2" fmla="*/ 0 w 510639"/>
              <a:gd name="connsiteY2" fmla="*/ 1528 h 33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9" h="332269">
                <a:moveTo>
                  <a:pt x="505838" y="332269"/>
                </a:moveTo>
                <a:cubicBezTo>
                  <a:pt x="513944" y="218779"/>
                  <a:pt x="522051" y="105289"/>
                  <a:pt x="437745" y="50166"/>
                </a:cubicBezTo>
                <a:cubicBezTo>
                  <a:pt x="353439" y="-4957"/>
                  <a:pt x="176719" y="-1715"/>
                  <a:pt x="0" y="1528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EA8DEA7-A4FF-3EAE-539E-E3B45425348D}"/>
              </a:ext>
            </a:extLst>
          </p:cNvPr>
          <p:cNvCxnSpPr>
            <a:cxnSpLocks/>
          </p:cNvCxnSpPr>
          <p:nvPr/>
        </p:nvCxnSpPr>
        <p:spPr>
          <a:xfrm>
            <a:off x="1202680" y="3340855"/>
            <a:ext cx="201024" cy="529241"/>
          </a:xfrm>
          <a:prstGeom prst="line">
            <a:avLst/>
          </a:prstGeom>
          <a:ln w="28575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orme libre : forme 34">
            <a:extLst>
              <a:ext uri="{FF2B5EF4-FFF2-40B4-BE49-F238E27FC236}">
                <a16:creationId xmlns:a16="http://schemas.microsoft.com/office/drawing/2014/main" id="{57B52B28-FFA9-A891-5601-DA2E25F8FF47}"/>
              </a:ext>
            </a:extLst>
          </p:cNvPr>
          <p:cNvSpPr/>
          <p:nvPr/>
        </p:nvSpPr>
        <p:spPr>
          <a:xfrm>
            <a:off x="838932" y="3539868"/>
            <a:ext cx="356405" cy="381000"/>
          </a:xfrm>
          <a:custGeom>
            <a:avLst/>
            <a:gdLst>
              <a:gd name="connsiteX0" fmla="*/ 31285 w 356405"/>
              <a:gd name="connsiteY0" fmla="*/ 381000 h 381000"/>
              <a:gd name="connsiteX1" fmla="*/ 31285 w 356405"/>
              <a:gd name="connsiteY1" fmla="*/ 198120 h 381000"/>
              <a:gd name="connsiteX2" fmla="*/ 356405 w 35640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405" h="381000">
                <a:moveTo>
                  <a:pt x="31285" y="381000"/>
                </a:moveTo>
                <a:cubicBezTo>
                  <a:pt x="4191" y="321310"/>
                  <a:pt x="-22902" y="261620"/>
                  <a:pt x="31285" y="198120"/>
                </a:cubicBezTo>
                <a:cubicBezTo>
                  <a:pt x="85472" y="134620"/>
                  <a:pt x="220938" y="67310"/>
                  <a:pt x="356405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8A5DBD9-13CB-CF9D-E4D9-43769735DF57}"/>
              </a:ext>
            </a:extLst>
          </p:cNvPr>
          <p:cNvSpPr/>
          <p:nvPr/>
        </p:nvSpPr>
        <p:spPr>
          <a:xfrm>
            <a:off x="1051720" y="3269172"/>
            <a:ext cx="579697" cy="694148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C7C277C-BFF5-FCE0-D710-4DA0C4A48F7C}"/>
              </a:ext>
            </a:extLst>
          </p:cNvPr>
          <p:cNvCxnSpPr/>
          <p:nvPr/>
        </p:nvCxnSpPr>
        <p:spPr>
          <a:xfrm flipH="1" flipV="1">
            <a:off x="838932" y="3046373"/>
            <a:ext cx="178202" cy="222799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1E4D648-3AA9-E264-7520-19C687835DF7}"/>
              </a:ext>
            </a:extLst>
          </p:cNvPr>
          <p:cNvCxnSpPr>
            <a:cxnSpLocks/>
          </p:cNvCxnSpPr>
          <p:nvPr/>
        </p:nvCxnSpPr>
        <p:spPr>
          <a:xfrm flipV="1">
            <a:off x="1641926" y="3026917"/>
            <a:ext cx="171110" cy="230191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667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42">
            <a:extLst>
              <a:ext uri="{FF2B5EF4-FFF2-40B4-BE49-F238E27FC236}">
                <a16:creationId xmlns:a16="http://schemas.microsoft.com/office/drawing/2014/main" id="{CBFD8B3E-CC0E-D490-CD8E-C498E9A653E2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57" name="Connecteur droit 43">
            <a:extLst>
              <a:ext uri="{FF2B5EF4-FFF2-40B4-BE49-F238E27FC236}">
                <a16:creationId xmlns:a16="http://schemas.microsoft.com/office/drawing/2014/main" id="{DF174AEB-64E3-96CC-580A-3C71C84DB60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EFE96E7-AA66-4045-DE27-37CAB976226C}"/>
              </a:ext>
            </a:extLst>
          </p:cNvPr>
          <p:cNvSpPr/>
          <p:nvPr/>
        </p:nvSpPr>
        <p:spPr>
          <a:xfrm rot="5400000">
            <a:off x="3113376" y="3750641"/>
            <a:ext cx="241906" cy="5316550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4847DBB-8A61-C993-1DAA-CAE63B108F39}"/>
              </a:ext>
            </a:extLst>
          </p:cNvPr>
          <p:cNvSpPr/>
          <p:nvPr/>
        </p:nvSpPr>
        <p:spPr>
          <a:xfrm>
            <a:off x="5894111" y="1391921"/>
            <a:ext cx="5898437" cy="512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2105">
            <a:extLst>
              <a:ext uri="{FF2B5EF4-FFF2-40B4-BE49-F238E27FC236}">
                <a16:creationId xmlns:a16="http://schemas.microsoft.com/office/drawing/2014/main" id="{4B838AFB-994F-4C5B-E8F5-E06C494F734C}"/>
              </a:ext>
            </a:extLst>
          </p:cNvPr>
          <p:cNvSpPr txBox="1"/>
          <p:nvPr/>
        </p:nvSpPr>
        <p:spPr>
          <a:xfrm>
            <a:off x="6160092" y="1559514"/>
            <a:ext cx="57463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Density profile of a 1D gas after different times of expansion:</a:t>
            </a: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  <a:p>
            <a:endParaRPr lang="en-US" sz="2000" i="1" dirty="0">
              <a:solidFill>
                <a:srgbClr val="BC632E"/>
              </a:solidFill>
              <a:latin typeface="LM Sans 12" panose="00000500000000000000" pitchFamily="50" charset="0"/>
            </a:endParaRPr>
          </a:p>
        </p:txBody>
      </p:sp>
      <p:sp>
        <p:nvSpPr>
          <p:cNvPr id="71" name="ZoneTexte 2122">
            <a:extLst>
              <a:ext uri="{FF2B5EF4-FFF2-40B4-BE49-F238E27FC236}">
                <a16:creationId xmlns:a16="http://schemas.microsoft.com/office/drawing/2014/main" id="{28612F94-0AC4-7381-FA68-5C85FE9DE940}"/>
              </a:ext>
            </a:extLst>
          </p:cNvPr>
          <p:cNvSpPr txBox="1"/>
          <p:nvPr/>
        </p:nvSpPr>
        <p:spPr>
          <a:xfrm>
            <a:off x="491637" y="1300612"/>
            <a:ext cx="51114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Century Gothic" panose="020B0502020202020204" pitchFamily="34" charset="0"/>
              </a:rPr>
              <a:t>The longitudinal confinement is removed,</a:t>
            </a:r>
          </a:p>
          <a:p>
            <a:pPr marL="342900" indent="-342900">
              <a:buFontTx/>
              <a:buChar char="-"/>
            </a:pPr>
            <a:endParaRPr lang="en-US" sz="500" dirty="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Century Gothic" panose="020B0502020202020204" pitchFamily="34" charset="0"/>
              </a:rPr>
              <a:t>The transverse one is maintained 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47FD6B-0E18-6998-0F4D-5D8BCB5C6B1B}"/>
              </a:ext>
            </a:extLst>
          </p:cNvPr>
          <p:cNvGrpSpPr/>
          <p:nvPr/>
        </p:nvGrpSpPr>
        <p:grpSpPr>
          <a:xfrm>
            <a:off x="101814" y="2516427"/>
            <a:ext cx="5351078" cy="4273454"/>
            <a:chOff x="101814" y="2516427"/>
            <a:chExt cx="5351078" cy="4273454"/>
          </a:xfrm>
        </p:grpSpPr>
        <p:grpSp>
          <p:nvGrpSpPr>
            <p:cNvPr id="37" name="Groupe 47">
              <a:extLst>
                <a:ext uri="{FF2B5EF4-FFF2-40B4-BE49-F238E27FC236}">
                  <a16:creationId xmlns:a16="http://schemas.microsoft.com/office/drawing/2014/main" id="{70C213DC-6194-3DBC-5195-AB3A71EB3B14}"/>
                </a:ext>
              </a:extLst>
            </p:cNvPr>
            <p:cNvGrpSpPr/>
            <p:nvPr/>
          </p:nvGrpSpPr>
          <p:grpSpPr>
            <a:xfrm rot="5400000" flipH="1">
              <a:off x="3027682" y="4003632"/>
              <a:ext cx="3607446" cy="1242975"/>
              <a:chOff x="151009" y="2753127"/>
              <a:chExt cx="5344816" cy="801825"/>
            </a:xfrm>
          </p:grpSpPr>
          <p:pic>
            <p:nvPicPr>
              <p:cNvPr id="43" name="Image 10" descr="Une image contenant texte, moniteur, écran, intérieur&#10;&#10;Description générée automatiquement">
                <a:extLst>
                  <a:ext uri="{FF2B5EF4-FFF2-40B4-BE49-F238E27FC236}">
                    <a16:creationId xmlns:a16="http://schemas.microsoft.com/office/drawing/2014/main" id="{E3D384ED-B130-F637-FFAE-107F1F86E2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90"/>
              <a:stretch/>
            </p:blipFill>
            <p:spPr>
              <a:xfrm rot="16200000" flipV="1">
                <a:off x="2422504" y="481632"/>
                <a:ext cx="801825" cy="5344816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7F2D40B-A849-B0F7-40DA-1F52973C9C88}"/>
                  </a:ext>
                </a:extLst>
              </p:cNvPr>
              <p:cNvSpPr/>
              <p:nvPr/>
            </p:nvSpPr>
            <p:spPr>
              <a:xfrm>
                <a:off x="441960" y="2827020"/>
                <a:ext cx="5053865" cy="327658"/>
              </a:xfrm>
              <a:prstGeom prst="rect">
                <a:avLst/>
              </a:prstGeom>
              <a:solidFill>
                <a:srgbClr val="FFF7E0"/>
              </a:solidFill>
              <a:ln>
                <a:solidFill>
                  <a:srgbClr val="FFF7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6D62B8-18BF-3A60-A982-A66C49E1700A}"/>
                </a:ext>
              </a:extLst>
            </p:cNvPr>
            <p:cNvSpPr/>
            <p:nvPr/>
          </p:nvSpPr>
          <p:spPr>
            <a:xfrm>
              <a:off x="834124" y="3184072"/>
              <a:ext cx="241906" cy="3168810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Image 57" descr="\documentclass{article}&#10;\usepackage{amsmath}&#10;\pagestyle{empty}&#10;\begin{document}&#10;&#10;\textbf{(O.D)}&#10;&#10;&#10;\end{document}" title="IguanaTex Bitmap Display">
              <a:extLst>
                <a:ext uri="{FF2B5EF4-FFF2-40B4-BE49-F238E27FC236}">
                  <a16:creationId xmlns:a16="http://schemas.microsoft.com/office/drawing/2014/main" id="{A96D84A5-CA02-AD58-0EA6-EE9AB0B7F6D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38" y="2590583"/>
              <a:ext cx="695418" cy="255485"/>
            </a:xfrm>
            <a:prstGeom prst="rect">
              <a:avLst/>
            </a:prstGeom>
          </p:spPr>
        </p:pic>
        <p:sp>
          <p:nvSpPr>
            <p:cNvPr id="52" name="ZoneTexte 61">
              <a:extLst>
                <a:ext uri="{FF2B5EF4-FFF2-40B4-BE49-F238E27FC236}">
                  <a16:creationId xmlns:a16="http://schemas.microsoft.com/office/drawing/2014/main" id="{B3A88C91-567E-8AB0-EAC0-F781C465EF00}"/>
                </a:ext>
              </a:extLst>
            </p:cNvPr>
            <p:cNvSpPr txBox="1"/>
            <p:nvPr/>
          </p:nvSpPr>
          <p:spPr>
            <a:xfrm>
              <a:off x="1794551" y="6420549"/>
              <a:ext cx="91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Pixels</a:t>
              </a:r>
            </a:p>
          </p:txBody>
        </p:sp>
        <p:sp>
          <p:nvSpPr>
            <p:cNvPr id="53" name="ZoneTexte 62">
              <a:extLst>
                <a:ext uri="{FF2B5EF4-FFF2-40B4-BE49-F238E27FC236}">
                  <a16:creationId xmlns:a16="http://schemas.microsoft.com/office/drawing/2014/main" id="{EB1FE585-7158-D49B-5EFE-93B2ACBFDFE3}"/>
                </a:ext>
              </a:extLst>
            </p:cNvPr>
            <p:cNvSpPr txBox="1"/>
            <p:nvPr/>
          </p:nvSpPr>
          <p:spPr>
            <a:xfrm>
              <a:off x="101814" y="3781439"/>
              <a:ext cx="461665" cy="107877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Pixels</a:t>
              </a:r>
            </a:p>
          </p:txBody>
        </p:sp>
        <p:pic>
          <p:nvPicPr>
            <p:cNvPr id="54" name="Image 2050 1" descr="\documentclass{article}&#10;\usepackage{amsmath}&#10;\pagestyle{empty}&#10;\begin{document}&#10;&#10;$= 1.77 \mu m$&#10;&#10;&#10;\end{document}" title="IguanaTex Bitmap Display">
              <a:extLst>
                <a:ext uri="{FF2B5EF4-FFF2-40B4-BE49-F238E27FC236}">
                  <a16:creationId xmlns:a16="http://schemas.microsoft.com/office/drawing/2014/main" id="{7B2CC1E6-9C6E-0D75-2B9C-64143B6B821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585" y="6517681"/>
              <a:ext cx="1073583" cy="228375"/>
            </a:xfrm>
            <a:prstGeom prst="rect">
              <a:avLst/>
            </a:prstGeom>
          </p:spPr>
        </p:pic>
        <p:pic>
          <p:nvPicPr>
            <p:cNvPr id="3" name="Picture 2" descr="A picture containing text, screenshot, colorfulness, electric blue&#10;&#10;Description automatically generated">
              <a:extLst>
                <a:ext uri="{FF2B5EF4-FFF2-40B4-BE49-F238E27FC236}">
                  <a16:creationId xmlns:a16="http://schemas.microsoft.com/office/drawing/2014/main" id="{DD927A49-0E84-3816-7E8F-04B216A45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4" r="13311"/>
            <a:stretch/>
          </p:blipFill>
          <p:spPr>
            <a:xfrm>
              <a:off x="488016" y="2516427"/>
              <a:ext cx="3996436" cy="3892490"/>
            </a:xfrm>
            <a:prstGeom prst="rect">
              <a:avLst/>
            </a:prstGeom>
          </p:spPr>
        </p:pic>
        <p:pic>
          <p:nvPicPr>
            <p:cNvPr id="6" name="Picture 5" descr="\documentclass{article}&#10;\usepackage{amsmath}&#10;\pagestyle{empty}&#10;\begin{document}&#10;&#10;$-0.1$&#10;&#10;&#10;\end{document}" title="IguanaTex Bitmap Display">
              <a:extLst>
                <a:ext uri="{FF2B5EF4-FFF2-40B4-BE49-F238E27FC236}">
                  <a16:creationId xmlns:a16="http://schemas.microsoft.com/office/drawing/2014/main" id="{A8325C73-5ECB-E194-0C9A-943AC0808B74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929" y="6011713"/>
              <a:ext cx="482134" cy="175888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}&#10;\pagestyle{empty}&#10;\begin{document}&#10;&#10;$0.0$&#10;&#10;&#10;\end{document}" title="IguanaTex Bitmap Display">
              <a:extLst>
                <a:ext uri="{FF2B5EF4-FFF2-40B4-BE49-F238E27FC236}">
                  <a16:creationId xmlns:a16="http://schemas.microsoft.com/office/drawing/2014/main" id="{288238EA-6EF5-1205-65CC-4F0867B67AE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6" y="5499649"/>
              <a:ext cx="306403" cy="176900"/>
            </a:xfrm>
            <a:prstGeom prst="rect">
              <a:avLst/>
            </a:prstGeom>
          </p:spPr>
        </p:pic>
        <p:pic>
          <p:nvPicPr>
            <p:cNvPr id="12" name="Picture 11" descr="\documentclass{article}&#10;\usepackage{amsmath}&#10;\pagestyle{empty}&#10;\begin{document}&#10;&#10;$0.1$&#10;&#10;&#10;\end{document}" title="IguanaTex Bitmap Display">
              <a:extLst>
                <a:ext uri="{FF2B5EF4-FFF2-40B4-BE49-F238E27FC236}">
                  <a16:creationId xmlns:a16="http://schemas.microsoft.com/office/drawing/2014/main" id="{43A7E74B-1BE6-486F-E032-ECF835B21E5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6" y="4975393"/>
              <a:ext cx="297626" cy="177918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pagestyle{empty}&#10;\begin{document}&#10;&#10;$0.2$&#10;&#10;&#10;\end{document}" title="IguanaTex Bitmap Display">
              <a:extLst>
                <a:ext uri="{FF2B5EF4-FFF2-40B4-BE49-F238E27FC236}">
                  <a16:creationId xmlns:a16="http://schemas.microsoft.com/office/drawing/2014/main" id="{3E049658-FE2B-54D4-AB54-B311C0A0666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6" y="4445041"/>
              <a:ext cx="306888" cy="178942"/>
            </a:xfrm>
            <a:prstGeom prst="rect">
              <a:avLst/>
            </a:prstGeom>
          </p:spPr>
        </p:pic>
        <p:pic>
          <p:nvPicPr>
            <p:cNvPr id="18" name="Picture 17" descr="\documentclass{article}&#10;\usepackage{amsmath}&#10;\pagestyle{empty}&#10;\begin{document}&#10;&#10;$0.3$&#10;&#10;&#10;\end{document}" title="IguanaTex Bitmap Display">
              <a:extLst>
                <a:ext uri="{FF2B5EF4-FFF2-40B4-BE49-F238E27FC236}">
                  <a16:creationId xmlns:a16="http://schemas.microsoft.com/office/drawing/2014/main" id="{EEC95ED1-D75F-F051-9989-C1A78B1CF9C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7" y="3914689"/>
              <a:ext cx="309441" cy="179972"/>
            </a:xfrm>
            <a:prstGeom prst="rect">
              <a:avLst/>
            </a:prstGeom>
          </p:spPr>
        </p:pic>
        <p:pic>
          <p:nvPicPr>
            <p:cNvPr id="21" name="Picture 20" descr="\documentclass{article}&#10;\usepackage{amsmath}&#10;\pagestyle{empty}&#10;\begin{document}&#10;&#10;$0.4$&#10;&#10;&#10;\end{document}" title="IguanaTex Bitmap Display">
              <a:extLst>
                <a:ext uri="{FF2B5EF4-FFF2-40B4-BE49-F238E27FC236}">
                  <a16:creationId xmlns:a16="http://schemas.microsoft.com/office/drawing/2014/main" id="{35281933-8D0D-69FD-E952-594BB004D4A9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7" y="3384337"/>
              <a:ext cx="314594" cy="184184"/>
            </a:xfrm>
            <a:prstGeom prst="rect">
              <a:avLst/>
            </a:prstGeom>
          </p:spPr>
        </p:pic>
        <p:pic>
          <p:nvPicPr>
            <p:cNvPr id="24" name="Picture 23" descr="\documentclass{article}&#10;\usepackage{amsmath}&#10;\pagestyle{empty}&#10;\begin{document}&#10;&#10;$0.5$&#10;&#10;&#10;\end{document}" title="IguanaTex Bitmap Display">
              <a:extLst>
                <a:ext uri="{FF2B5EF4-FFF2-40B4-BE49-F238E27FC236}">
                  <a16:creationId xmlns:a16="http://schemas.microsoft.com/office/drawing/2014/main" id="{3149A82F-ECBC-980A-D101-4F2918D1AA8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28" y="2872273"/>
              <a:ext cx="309347" cy="184696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45C691-BDC1-82DD-431C-34444E423D0D}"/>
              </a:ext>
            </a:extLst>
          </p:cNvPr>
          <p:cNvGrpSpPr/>
          <p:nvPr/>
        </p:nvGrpSpPr>
        <p:grpSpPr>
          <a:xfrm>
            <a:off x="5941819" y="2248824"/>
            <a:ext cx="5714985" cy="4210948"/>
            <a:chOff x="5873723" y="2190456"/>
            <a:chExt cx="5714985" cy="4210948"/>
          </a:xfrm>
        </p:grpSpPr>
        <p:pic>
          <p:nvPicPr>
            <p:cNvPr id="27" name="Picture 26" descr="A picture containing screenshot, diagram, LEGO&#10;&#10;Description automatically generated">
              <a:extLst>
                <a:ext uri="{FF2B5EF4-FFF2-40B4-BE49-F238E27FC236}">
                  <a16:creationId xmlns:a16="http://schemas.microsoft.com/office/drawing/2014/main" id="{3139E81F-EFA8-03AF-CED9-2FC58A3D3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33" r="15054"/>
            <a:stretch/>
          </p:blipFill>
          <p:spPr>
            <a:xfrm>
              <a:off x="5873723" y="2223920"/>
              <a:ext cx="5184796" cy="417748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E42F52-50DE-1E79-000D-3582B40DAC0F}"/>
                </a:ext>
              </a:extLst>
            </p:cNvPr>
            <p:cNvSpPr/>
            <p:nvPr/>
          </p:nvSpPr>
          <p:spPr>
            <a:xfrm>
              <a:off x="6848272" y="5657913"/>
              <a:ext cx="370401" cy="35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73E1A72-E79D-C941-4AC1-F19852C00AD7}"/>
                </a:ext>
              </a:extLst>
            </p:cNvPr>
            <p:cNvGrpSpPr/>
            <p:nvPr/>
          </p:nvGrpSpPr>
          <p:grpSpPr>
            <a:xfrm>
              <a:off x="8670523" y="2541933"/>
              <a:ext cx="2918185" cy="3079672"/>
              <a:chOff x="8670523" y="2541933"/>
              <a:chExt cx="2918185" cy="3079672"/>
            </a:xfrm>
          </p:grpSpPr>
          <p:sp>
            <p:nvSpPr>
              <p:cNvPr id="60" name="ZoneTexte 2052">
                <a:extLst>
                  <a:ext uri="{FF2B5EF4-FFF2-40B4-BE49-F238E27FC236}">
                    <a16:creationId xmlns:a16="http://schemas.microsoft.com/office/drawing/2014/main" id="{706EB3DA-80F1-4B7E-B2E4-91D11CB14420}"/>
                  </a:ext>
                </a:extLst>
              </p:cNvPr>
              <p:cNvSpPr txBox="1"/>
              <p:nvPr/>
            </p:nvSpPr>
            <p:spPr>
              <a:xfrm>
                <a:off x="11127043" y="2541933"/>
                <a:ext cx="461665" cy="254849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Linear density</a:t>
                </a:r>
              </a:p>
            </p:txBody>
          </p:sp>
          <p:pic>
            <p:nvPicPr>
              <p:cNvPr id="61" name="Image 2057" descr="\documentclass{article}&#10;\usepackage{amsmath}&#10;\pagestyle{empty}&#10;\begin{document}&#10;&#10;$( \mu m^{-1})$&#10;&#10;&#10;\end{document}" title="IguanaTex Bitmap Display">
                <a:extLst>
                  <a:ext uri="{FF2B5EF4-FFF2-40B4-BE49-F238E27FC236}">
                    <a16:creationId xmlns:a16="http://schemas.microsoft.com/office/drawing/2014/main" id="{BD7FBA24-8643-5C03-7ECA-AFF7D9ACD81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950519" y="2862662"/>
                <a:ext cx="797434" cy="276176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79F9E95-C886-E0BA-17A0-426F45F888CF}"/>
                  </a:ext>
                </a:extLst>
              </p:cNvPr>
              <p:cNvSpPr/>
              <p:nvPr/>
            </p:nvSpPr>
            <p:spPr>
              <a:xfrm rot="20828502">
                <a:off x="8670523" y="5249484"/>
                <a:ext cx="2376384" cy="372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2" name="Picture 81" descr="\documentclass{article}&#10;\usepackage{amsmath}&#10;\pagestyle{empty}&#10;\begin{document}&#10;&#10;$1$\, $10$\, $20$\, $30$\, $40$\, $50$ \,$60$&#10;&#10;&#10;\end{document}" title="IguanaTex Bitmap Display">
                <a:extLst>
                  <a:ext uri="{FF2B5EF4-FFF2-40B4-BE49-F238E27FC236}">
                    <a16:creationId xmlns:a16="http://schemas.microsoft.com/office/drawing/2014/main" id="{341A6DA0-24CF-255A-D8D1-8AEECB84E6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39810">
                <a:off x="8886339" y="5143667"/>
                <a:ext cx="2095882" cy="170503"/>
              </a:xfrm>
              <a:prstGeom prst="rect">
                <a:avLst/>
              </a:prstGeom>
            </p:spPr>
          </p:pic>
        </p:grpSp>
        <p:grpSp>
          <p:nvGrpSpPr>
            <p:cNvPr id="62" name="Groupe 2067">
              <a:extLst>
                <a:ext uri="{FF2B5EF4-FFF2-40B4-BE49-F238E27FC236}">
                  <a16:creationId xmlns:a16="http://schemas.microsoft.com/office/drawing/2014/main" id="{BF195F6C-D459-D41C-1AF2-B5FC8958EB51}"/>
                </a:ext>
              </a:extLst>
            </p:cNvPr>
            <p:cNvGrpSpPr/>
            <p:nvPr/>
          </p:nvGrpSpPr>
          <p:grpSpPr>
            <a:xfrm>
              <a:off x="6069383" y="5673037"/>
              <a:ext cx="2548490" cy="526621"/>
              <a:chOff x="5800250" y="5912324"/>
              <a:chExt cx="2548490" cy="526621"/>
            </a:xfrm>
          </p:grpSpPr>
          <p:sp>
            <p:nvSpPr>
              <p:cNvPr id="68" name="ZoneTexte 2054">
                <a:extLst>
                  <a:ext uri="{FF2B5EF4-FFF2-40B4-BE49-F238E27FC236}">
                    <a16:creationId xmlns:a16="http://schemas.microsoft.com/office/drawing/2014/main" id="{84E7C95A-2B52-2FA8-5A3E-86150C0041E8}"/>
                  </a:ext>
                </a:extLst>
              </p:cNvPr>
              <p:cNvSpPr txBox="1"/>
              <p:nvPr/>
            </p:nvSpPr>
            <p:spPr>
              <a:xfrm rot="5912718">
                <a:off x="6843662" y="4868912"/>
                <a:ext cx="461665" cy="254849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Longitudinal axis </a:t>
                </a:r>
              </a:p>
            </p:txBody>
          </p:sp>
          <p:pic>
            <p:nvPicPr>
              <p:cNvPr id="69" name="Image 2066" descr="\documentclass{article}&#10;\usepackage{amsmath}&#10;\pagestyle{empty}&#10;\begin{document}&#10;&#10;$(\mu m)$&#10;&#10;&#10;\end{document}" title="IguanaTex Bitmap Display">
                <a:extLst>
                  <a:ext uri="{FF2B5EF4-FFF2-40B4-BE49-F238E27FC236}">
                    <a16:creationId xmlns:a16="http://schemas.microsoft.com/office/drawing/2014/main" id="{A27000CB-4F30-EA8A-6D7A-CAB2DCD3B13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7626">
                <a:off x="7737841" y="6179866"/>
                <a:ext cx="528903" cy="259079"/>
              </a:xfrm>
              <a:prstGeom prst="rect">
                <a:avLst/>
              </a:prstGeom>
            </p:spPr>
          </p:pic>
        </p:grpSp>
        <p:pic>
          <p:nvPicPr>
            <p:cNvPr id="29" name="Picture 28" descr="A picture containing screenshot, diagram, LEGO&#10;&#10;Description automatically generated">
              <a:extLst>
                <a:ext uri="{FF2B5EF4-FFF2-40B4-BE49-F238E27FC236}">
                  <a16:creationId xmlns:a16="http://schemas.microsoft.com/office/drawing/2014/main" id="{67B508EC-9995-173C-DABC-972D43799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23" t="20433" r="8413" b="29379"/>
            <a:stretch/>
          </p:blipFill>
          <p:spPr>
            <a:xfrm>
              <a:off x="10812366" y="2190456"/>
              <a:ext cx="461665" cy="263503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5736BB-5328-4A7C-2B7D-4EA2E388134E}"/>
                </a:ext>
              </a:extLst>
            </p:cNvPr>
            <p:cNvSpPr/>
            <p:nvPr/>
          </p:nvSpPr>
          <p:spPr>
            <a:xfrm rot="20691590">
              <a:off x="8858780" y="5393358"/>
              <a:ext cx="2340218" cy="61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5" name="Groupe 2061">
              <a:extLst>
                <a:ext uri="{FF2B5EF4-FFF2-40B4-BE49-F238E27FC236}">
                  <a16:creationId xmlns:a16="http://schemas.microsoft.com/office/drawing/2014/main" id="{A3FBE465-8519-3861-DBBE-6C669FAB58B1}"/>
                </a:ext>
              </a:extLst>
            </p:cNvPr>
            <p:cNvGrpSpPr/>
            <p:nvPr/>
          </p:nvGrpSpPr>
          <p:grpSpPr>
            <a:xfrm rot="21352999">
              <a:off x="8750205" y="5225312"/>
              <a:ext cx="2578960" cy="608650"/>
              <a:chOff x="8670060" y="6135240"/>
              <a:chExt cx="2578960" cy="608650"/>
            </a:xfrm>
          </p:grpSpPr>
          <p:sp>
            <p:nvSpPr>
              <p:cNvPr id="66" name="ZoneTexte 2053">
                <a:extLst>
                  <a:ext uri="{FF2B5EF4-FFF2-40B4-BE49-F238E27FC236}">
                    <a16:creationId xmlns:a16="http://schemas.microsoft.com/office/drawing/2014/main" id="{20B12956-7F5E-552B-6BBC-1BBFA5B73C2B}"/>
                  </a:ext>
                </a:extLst>
              </p:cNvPr>
              <p:cNvSpPr txBox="1"/>
              <p:nvPr/>
            </p:nvSpPr>
            <p:spPr>
              <a:xfrm rot="4614082">
                <a:off x="9713472" y="5238813"/>
                <a:ext cx="461665" cy="254849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Time of expansion</a:t>
                </a:r>
              </a:p>
            </p:txBody>
          </p:sp>
          <p:pic>
            <p:nvPicPr>
              <p:cNvPr id="67" name="Image 2060" descr="\documentclass{article}&#10;\usepackage{amsmath}&#10;\pagestyle{empty}&#10;\begin{document}&#10;&#10;$(ms)$&#10;&#10;&#10;\end{document}" title="IguanaTex Bitmap Display">
                <a:extLst>
                  <a:ext uri="{FF2B5EF4-FFF2-40B4-BE49-F238E27FC236}">
                    <a16:creationId xmlns:a16="http://schemas.microsoft.com/office/drawing/2014/main" id="{06D272F4-F53B-E7E9-1CCB-862DC241577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40660">
                <a:off x="10756819" y="6135240"/>
                <a:ext cx="492201" cy="2581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381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lot, screenshot, line, text&#10;&#10;Description automatically generated">
            <a:extLst>
              <a:ext uri="{FF2B5EF4-FFF2-40B4-BE49-F238E27FC236}">
                <a16:creationId xmlns:a16="http://schemas.microsoft.com/office/drawing/2014/main" id="{8E092CBA-7B5C-38FC-5247-3A8093060F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1" y="2352450"/>
            <a:ext cx="10193099" cy="3588516"/>
          </a:xfrm>
          <a:prstGeom prst="rect">
            <a:avLst/>
          </a:prstGeom>
        </p:spPr>
      </p:pic>
      <p:sp>
        <p:nvSpPr>
          <p:cNvPr id="13" name="ZoneTexte 42">
            <a:extLst>
              <a:ext uri="{FF2B5EF4-FFF2-40B4-BE49-F238E27FC236}">
                <a16:creationId xmlns:a16="http://schemas.microsoft.com/office/drawing/2014/main" id="{E8EFDCD1-F350-DDDD-81D3-94E9EBE6C7BB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59DD09-327F-011A-A974-F43240B823C9}"/>
              </a:ext>
            </a:extLst>
          </p:cNvPr>
          <p:cNvSpPr txBox="1"/>
          <p:nvPr/>
        </p:nvSpPr>
        <p:spPr>
          <a:xfrm>
            <a:off x="695325" y="1235084"/>
            <a:ext cx="78867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Rescaled</a:t>
            </a:r>
            <a:r>
              <a:rPr lang="fr-FR" b="1" dirty="0">
                <a:latin typeface="Century Gothic" panose="020B0502020202020204" pitchFamily="34" charset="0"/>
              </a:rPr>
              <a:t> profile </a:t>
            </a:r>
            <a:r>
              <a:rPr lang="fr-FR" b="1" dirty="0" err="1">
                <a:latin typeface="Century Gothic" panose="020B0502020202020204" pitchFamily="34" charset="0"/>
              </a:rPr>
              <a:t>denstity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</a:p>
          <a:p>
            <a:endParaRPr lang="fr-FR" sz="8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We</a:t>
            </a:r>
            <a:r>
              <a:rPr lang="fr-FR" dirty="0">
                <a:latin typeface="Century Gothic" panose="020B0502020202020204" pitchFamily="34" charset="0"/>
              </a:rPr>
              <a:t> look at the profile </a:t>
            </a:r>
            <a:r>
              <a:rPr lang="fr-FR" dirty="0" err="1">
                <a:latin typeface="Century Gothic" panose="020B0502020202020204" pitchFamily="34" charset="0"/>
              </a:rPr>
              <a:t>densities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after</a:t>
            </a:r>
            <a:r>
              <a:rPr lang="fr-FR" dirty="0">
                <a:latin typeface="Century Gothic" panose="020B0502020202020204" pitchFamily="34" charset="0"/>
              </a:rPr>
              <a:t> 50 ms of expansion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Profiles </a:t>
            </a:r>
            <a:r>
              <a:rPr lang="fr-FR" dirty="0" err="1">
                <a:latin typeface="Century Gothic" panose="020B0502020202020204" pitchFamily="34" charset="0"/>
              </a:rPr>
              <a:t>rescaled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the time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0FB0FE-87C7-5840-1163-220993259A6C}"/>
              </a:ext>
            </a:extLst>
          </p:cNvPr>
          <p:cNvGrpSpPr/>
          <p:nvPr/>
        </p:nvGrpSpPr>
        <p:grpSpPr>
          <a:xfrm>
            <a:off x="695324" y="5979750"/>
            <a:ext cx="10801352" cy="584594"/>
            <a:chOff x="1706243" y="5990984"/>
            <a:chExt cx="13760040" cy="5845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58CB60-3C93-B541-2E22-1AE73F0CC513}"/>
                </a:ext>
              </a:extLst>
            </p:cNvPr>
            <p:cNvSpPr/>
            <p:nvPr/>
          </p:nvSpPr>
          <p:spPr>
            <a:xfrm>
              <a:off x="1706243" y="5990984"/>
              <a:ext cx="13480954" cy="584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E05F4E-D153-F96A-EE68-EB5373EC6DC7}"/>
                </a:ext>
              </a:extLst>
            </p:cNvPr>
            <p:cNvSpPr txBox="1"/>
            <p:nvPr/>
          </p:nvSpPr>
          <p:spPr>
            <a:xfrm>
              <a:off x="2320524" y="6109262"/>
              <a:ext cx="131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</a:rPr>
                <a:t>An </a:t>
              </a:r>
              <a:r>
                <a:rPr lang="fr-FR" b="1" dirty="0" err="1">
                  <a:latin typeface="Century Gothic" panose="020B0502020202020204" pitchFamily="34" charset="0"/>
                </a:rPr>
                <a:t>asymptotic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regime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seems</a:t>
              </a:r>
              <a:r>
                <a:rPr lang="fr-FR" dirty="0">
                  <a:latin typeface="Century Gothic" panose="020B0502020202020204" pitchFamily="34" charset="0"/>
                </a:rPr>
                <a:t> to </a:t>
              </a:r>
              <a:r>
                <a:rPr lang="fr-FR" dirty="0" err="1">
                  <a:latin typeface="Century Gothic" panose="020B0502020202020204" pitchFamily="34" charset="0"/>
                </a:rPr>
                <a:t>be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reached</a:t>
              </a:r>
              <a:r>
                <a:rPr lang="fr-FR" dirty="0">
                  <a:latin typeface="Century Gothic" panose="020B0502020202020204" pitchFamily="34" charset="0"/>
                </a:rPr>
                <a:t>, </a:t>
              </a:r>
              <a:r>
                <a:rPr lang="fr-FR" dirty="0" err="1">
                  <a:latin typeface="Century Gothic" panose="020B0502020202020204" pitchFamily="34" charset="0"/>
                </a:rPr>
                <a:t>it</a:t>
              </a:r>
              <a:r>
                <a:rPr lang="fr-FR" dirty="0">
                  <a:latin typeface="Century Gothic" panose="020B0502020202020204" pitchFamily="34" charset="0"/>
                </a:rPr>
                <a:t> corresponds to the </a:t>
              </a:r>
              <a:r>
                <a:rPr lang="fr-FR" dirty="0" err="1">
                  <a:latin typeface="Century Gothic" panose="020B0502020202020204" pitchFamily="34" charset="0"/>
                </a:rPr>
                <a:t>rapidities</a:t>
              </a:r>
              <a:r>
                <a:rPr lang="fr-FR" dirty="0">
                  <a:latin typeface="Century Gothic" panose="020B0502020202020204" pitchFamily="34" charset="0"/>
                </a:rPr>
                <a:t> distribution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0A9B635-587F-6CD7-2875-051EBCC47634}"/>
              </a:ext>
            </a:extLst>
          </p:cNvPr>
          <p:cNvSpPr/>
          <p:nvPr/>
        </p:nvSpPr>
        <p:spPr>
          <a:xfrm>
            <a:off x="7440096" y="1464783"/>
            <a:ext cx="4537642" cy="65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\documentclass{article}&#10;\usepackage{amsmath}&#10;\pagestyle{empty}&#10;\begin{document}&#10;&#10;$ n(z, t)_{t \rightarrow + \infty} \simeq \tilde{n}\left( \frac{z}{t_{\mathrm{exp}}} \right) = \rho(\frac{z}{t_{\mathrm{exp}}}) \frac{L_{0}}{t_{\mathrm{exp}}}$&#10;&#10;&#10;\end{document}" title="IguanaTex Bitmap Display">
            <a:extLst>
              <a:ext uri="{FF2B5EF4-FFF2-40B4-BE49-F238E27FC236}">
                <a16:creationId xmlns:a16="http://schemas.microsoft.com/office/drawing/2014/main" id="{8FDC3383-72D6-BDA2-3CC9-BB4FB4616E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43" y="1545645"/>
            <a:ext cx="4223556" cy="48850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42A243-3781-A189-97AD-1418B2472C57}"/>
              </a:ext>
            </a:extLst>
          </p:cNvPr>
          <p:cNvGrpSpPr/>
          <p:nvPr/>
        </p:nvGrpSpPr>
        <p:grpSpPr>
          <a:xfrm>
            <a:off x="2363798" y="2685489"/>
            <a:ext cx="2129377" cy="984007"/>
            <a:chOff x="2363798" y="2685489"/>
            <a:chExt cx="2129377" cy="98400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01DAB5-83EE-893B-1AE4-3B3E401F3DEB}"/>
                </a:ext>
              </a:extLst>
            </p:cNvPr>
            <p:cNvSpPr/>
            <p:nvPr/>
          </p:nvSpPr>
          <p:spPr>
            <a:xfrm>
              <a:off x="2390415" y="2858501"/>
              <a:ext cx="2076143" cy="1774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243A5C-8A39-05A5-EA02-E4D82A57FF44}"/>
                </a:ext>
              </a:extLst>
            </p:cNvPr>
            <p:cNvSpPr/>
            <p:nvPr/>
          </p:nvSpPr>
          <p:spPr>
            <a:xfrm>
              <a:off x="2363798" y="2685489"/>
              <a:ext cx="692048" cy="505727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E84C7-F5C1-9F47-A730-1E95CDAFE3E0}"/>
                </a:ext>
              </a:extLst>
            </p:cNvPr>
            <p:cNvSpPr/>
            <p:nvPr/>
          </p:nvSpPr>
          <p:spPr>
            <a:xfrm>
              <a:off x="3801127" y="2694361"/>
              <a:ext cx="692048" cy="505727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0FA541-FAA9-FB7C-878C-566BA6F0D9D5}"/>
                </a:ext>
              </a:extLst>
            </p:cNvPr>
            <p:cNvCxnSpPr/>
            <p:nvPr/>
          </p:nvCxnSpPr>
          <p:spPr>
            <a:xfrm>
              <a:off x="3086898" y="3293249"/>
              <a:ext cx="68317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\documentclass{article}&#10;\usepackage{amsmath}&#10;\usepackage{xcolor}&#10;\pagestyle{empty}&#10;\begin{document}&#10;&#10;\definecolor{dockerblue}{HTML}{C14E14}  &#10;&#10;$\textcolor{black}{L_{0} = 52 \mu m}$&#10;&#10;&#10;\end{document}" title="IguanaTex Bitmap Display">
              <a:extLst>
                <a:ext uri="{FF2B5EF4-FFF2-40B4-BE49-F238E27FC236}">
                  <a16:creationId xmlns:a16="http://schemas.microsoft.com/office/drawing/2014/main" id="{1628243B-EF77-29E7-5651-E593DF571E3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451" y="3434689"/>
              <a:ext cx="1261463" cy="234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629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lot, text, line, screenshot&#10;&#10;Description automatically generated">
            <a:extLst>
              <a:ext uri="{FF2B5EF4-FFF2-40B4-BE49-F238E27FC236}">
                <a16:creationId xmlns:a16="http://schemas.microsoft.com/office/drawing/2014/main" id="{1684B029-A136-112D-AA9C-896F43AB44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" y="1206452"/>
            <a:ext cx="11296241" cy="397688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FAB0581-954C-6500-E71F-D3D92139F907}"/>
              </a:ext>
            </a:extLst>
          </p:cNvPr>
          <p:cNvGrpSpPr/>
          <p:nvPr/>
        </p:nvGrpSpPr>
        <p:grpSpPr>
          <a:xfrm>
            <a:off x="952114" y="5243219"/>
            <a:ext cx="10848245" cy="1355711"/>
            <a:chOff x="586354" y="5163424"/>
            <a:chExt cx="10848245" cy="135571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214CE2-EBEE-3DEF-7F01-DD143B1983FC}"/>
                </a:ext>
              </a:extLst>
            </p:cNvPr>
            <p:cNvSpPr txBox="1"/>
            <p:nvPr/>
          </p:nvSpPr>
          <p:spPr>
            <a:xfrm>
              <a:off x="661660" y="5226561"/>
              <a:ext cx="1077293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Conclusion: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fr-FR" sz="800" dirty="0">
                <a:latin typeface="Century Gothic" panose="020B0502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dirty="0" err="1">
                  <a:latin typeface="Century Gothic" panose="020B0502020202020204" pitchFamily="34" charset="0"/>
                </a:rPr>
                <a:t>Differences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between</a:t>
              </a:r>
              <a:r>
                <a:rPr lang="fr-FR" dirty="0">
                  <a:latin typeface="Century Gothic" panose="020B0502020202020204" pitchFamily="34" charset="0"/>
                </a:rPr>
                <a:t> the datas and the </a:t>
              </a:r>
              <a:r>
                <a:rPr lang="fr-FR" dirty="0" err="1">
                  <a:latin typeface="Century Gothic" panose="020B0502020202020204" pitchFamily="34" charset="0"/>
                </a:rPr>
                <a:t>rapidities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distriution</a:t>
              </a:r>
              <a:r>
                <a:rPr lang="fr-FR" dirty="0">
                  <a:latin typeface="Century Gothic" panose="020B0502020202020204" pitchFamily="34" charset="0"/>
                </a:rPr>
                <a:t> : </a:t>
              </a:r>
              <a:r>
                <a:rPr lang="fr-FR" b="1" dirty="0">
                  <a:latin typeface="Century Gothic" panose="020B0502020202020204" pitchFamily="34" charset="0"/>
                </a:rPr>
                <a:t>Non thermal distribution?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fr-FR" sz="800" dirty="0">
                <a:latin typeface="Century Gothic" panose="020B0502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Century Gothic" panose="020B0502020202020204" pitchFamily="34" charset="0"/>
                </a:rPr>
                <a:t>Do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reach</a:t>
              </a:r>
              <a:r>
                <a:rPr lang="fr-FR" dirty="0">
                  <a:latin typeface="Century Gothic" panose="020B0502020202020204" pitchFamily="34" charset="0"/>
                </a:rPr>
                <a:t> an </a:t>
              </a:r>
              <a:r>
                <a:rPr lang="fr-FR" dirty="0" err="1">
                  <a:latin typeface="Century Gothic" panose="020B0502020202020204" pitchFamily="34" charset="0"/>
                </a:rPr>
                <a:t>asymptotic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regime</a:t>
              </a:r>
              <a:r>
                <a:rPr lang="fr-FR" dirty="0">
                  <a:latin typeface="Century Gothic" panose="020B0502020202020204" pitchFamily="34" charset="0"/>
                </a:rPr>
                <a:t>  ? </a:t>
              </a:r>
              <a:r>
                <a:rPr lang="fr-FR" b="1" dirty="0">
                  <a:latin typeface="Century Gothic" panose="020B0502020202020204" pitchFamily="34" charset="0"/>
                </a:rPr>
                <a:t>Look at the </a:t>
              </a:r>
              <a:r>
                <a:rPr lang="fr-FR" b="1" dirty="0" err="1">
                  <a:latin typeface="Century Gothic" panose="020B0502020202020204" pitchFamily="34" charset="0"/>
                </a:rPr>
                <a:t>dynamics</a:t>
              </a:r>
              <a:endParaRPr lang="fr-FR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4E0FF4B-0CBD-E49A-8A57-89CB8A783C7D}"/>
                </a:ext>
              </a:extLst>
            </p:cNvPr>
            <p:cNvSpPr/>
            <p:nvPr/>
          </p:nvSpPr>
          <p:spPr>
            <a:xfrm>
              <a:off x="586354" y="5163424"/>
              <a:ext cx="10772939" cy="1355711"/>
            </a:xfrm>
            <a:prstGeom prst="roundRect">
              <a:avLst/>
            </a:prstGeom>
            <a:noFill/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8" name="ZoneTexte 42">
            <a:extLst>
              <a:ext uri="{FF2B5EF4-FFF2-40B4-BE49-F238E27FC236}">
                <a16:creationId xmlns:a16="http://schemas.microsoft.com/office/drawing/2014/main" id="{A53AA784-BE40-C94A-1D9B-A97F7AA279E0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29" name="Connecteur droit 43">
            <a:extLst>
              <a:ext uri="{FF2B5EF4-FFF2-40B4-BE49-F238E27FC236}">
                <a16:creationId xmlns:a16="http://schemas.microsoft.com/office/drawing/2014/main" id="{C3142284-2191-46DD-DE11-D730F693D769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F14CBC-1359-70FC-11B5-6634D368483F}"/>
              </a:ext>
            </a:extLst>
          </p:cNvPr>
          <p:cNvGrpSpPr/>
          <p:nvPr/>
        </p:nvGrpSpPr>
        <p:grpSpPr>
          <a:xfrm>
            <a:off x="1374042" y="1832702"/>
            <a:ext cx="3853821" cy="646331"/>
            <a:chOff x="1374042" y="1832702"/>
            <a:chExt cx="385382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C1069D-70AB-C65B-4BD8-4A93E4C0EFFB}"/>
                </a:ext>
              </a:extLst>
            </p:cNvPr>
            <p:cNvSpPr txBox="1"/>
            <p:nvPr/>
          </p:nvSpPr>
          <p:spPr>
            <a:xfrm>
              <a:off x="1374042" y="1832702"/>
              <a:ext cx="3853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Century Gothic" panose="020B0502020202020204" pitchFamily="34" charset="0"/>
                </a:rPr>
                <a:t>Rapidities</a:t>
              </a:r>
              <a:r>
                <a:rPr lang="fr-FR" dirty="0">
                  <a:latin typeface="Century Gothic" panose="020B0502020202020204" pitchFamily="34" charset="0"/>
                </a:rPr>
                <a:t> distribution   </a:t>
              </a:r>
              <a:r>
                <a:rPr lang="fr-FR" dirty="0" err="1">
                  <a:latin typeface="Century Gothic" panose="020B0502020202020204" pitchFamily="34" charset="0"/>
                </a:rPr>
                <a:t>obtained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</a:p>
          </p:txBody>
        </p:sp>
        <p:pic>
          <p:nvPicPr>
            <p:cNvPr id="12" name="Picture 11" descr="\documentclass{article}&#10;\usepackage{amsmath}&#10;\usepackage{xcolor}&#10;\pagestyle{empty}&#10;\begin{document}&#10;&#10;\definecolor{dockerblue}{HTML}{C14E14}  &#10;&#10;\textcolor{black}{$ T = 105 \: nK$, $\mu = 55 \: nK$}&#10;&#10;&#10;\end{document}" title="IguanaTex Bitmap Display">
              <a:extLst>
                <a:ext uri="{FF2B5EF4-FFF2-40B4-BE49-F238E27FC236}">
                  <a16:creationId xmlns:a16="http://schemas.microsoft.com/office/drawing/2014/main" id="{664FDD3C-8F86-8486-E554-7E51318B007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501" y="2202407"/>
              <a:ext cx="2556255" cy="226203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usepackage{xcolor}&#10;\pagestyle{empty}&#10;\begin{document}&#10;$ \rho$&#10;&#10;&#10;\end{document}" title="IguanaTex Bitmap Display">
              <a:extLst>
                <a:ext uri="{FF2B5EF4-FFF2-40B4-BE49-F238E27FC236}">
                  <a16:creationId xmlns:a16="http://schemas.microsoft.com/office/drawing/2014/main" id="{932FC299-6E63-FE38-B392-F7958A993D6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110" y="1982743"/>
              <a:ext cx="116768" cy="162228"/>
            </a:xfrm>
            <a:prstGeom prst="rect">
              <a:avLst/>
            </a:prstGeom>
          </p:spPr>
        </p:pic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6FE68B-2A9E-FEFF-98F2-CF31275D1D66}"/>
              </a:ext>
            </a:extLst>
          </p:cNvPr>
          <p:cNvSpPr/>
          <p:nvPr/>
        </p:nvSpPr>
        <p:spPr>
          <a:xfrm>
            <a:off x="2665378" y="2538919"/>
            <a:ext cx="2714017" cy="487310"/>
          </a:xfrm>
          <a:custGeom>
            <a:avLst/>
            <a:gdLst>
              <a:gd name="connsiteX0" fmla="*/ 3832698 w 3832698"/>
              <a:gd name="connsiteY0" fmla="*/ 359924 h 487310"/>
              <a:gd name="connsiteX1" fmla="*/ 1147864 w 3832698"/>
              <a:gd name="connsiteY1" fmla="*/ 466928 h 487310"/>
              <a:gd name="connsiteX2" fmla="*/ 0 w 3832698"/>
              <a:gd name="connsiteY2" fmla="*/ 0 h 48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2698" h="487310">
                <a:moveTo>
                  <a:pt x="3832698" y="359924"/>
                </a:moveTo>
                <a:cubicBezTo>
                  <a:pt x="2809672" y="443419"/>
                  <a:pt x="1786647" y="526915"/>
                  <a:pt x="1147864" y="466928"/>
                </a:cubicBezTo>
                <a:cubicBezTo>
                  <a:pt x="509081" y="406941"/>
                  <a:pt x="254540" y="203470"/>
                  <a:pt x="0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6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ZoneTexte 83">
            <a:extLst>
              <a:ext uri="{FF2B5EF4-FFF2-40B4-BE49-F238E27FC236}">
                <a16:creationId xmlns:a16="http://schemas.microsoft.com/office/drawing/2014/main" id="{C0AADA54-F233-3AD3-0261-80E387D5112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G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eneralised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ydro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ynamics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(GHD)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1C1D4-9FBE-CC85-E106-D0AE1D051753}"/>
              </a:ext>
            </a:extLst>
          </p:cNvPr>
          <p:cNvSpPr/>
          <p:nvPr/>
        </p:nvSpPr>
        <p:spPr>
          <a:xfrm>
            <a:off x="304049" y="1394460"/>
            <a:ext cx="5239501" cy="5256152"/>
          </a:xfrm>
          <a:prstGeom prst="rect">
            <a:avLst/>
          </a:prstGeom>
          <a:solidFill>
            <a:srgbClr val="DEEAC7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95DB66E-9D83-C9BC-D4AC-3C5AB0D9705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3ACE5D7-CEE4-CC57-C561-D26E258EDF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1049" r="-1"/>
          <a:stretch/>
        </p:blipFill>
        <p:spPr>
          <a:xfrm>
            <a:off x="635412" y="3429000"/>
            <a:ext cx="4274602" cy="3113857"/>
          </a:xfrm>
          <a:prstGeom prst="rect">
            <a:avLst/>
          </a:prstGeom>
        </p:spPr>
      </p:pic>
      <p:sp>
        <p:nvSpPr>
          <p:cNvPr id="13" name="ZoneTexte 4 1">
            <a:extLst>
              <a:ext uri="{FF2B5EF4-FFF2-40B4-BE49-F238E27FC236}">
                <a16:creationId xmlns:a16="http://schemas.microsoft.com/office/drawing/2014/main" id="{474E6110-B50E-4FE0-04ED-7C3D3FF63FFA}"/>
              </a:ext>
            </a:extLst>
          </p:cNvPr>
          <p:cNvSpPr txBox="1"/>
          <p:nvPr/>
        </p:nvSpPr>
        <p:spPr>
          <a:xfrm>
            <a:off x="401924" y="1569041"/>
            <a:ext cx="505181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Hydrodynamic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approach</a:t>
            </a:r>
            <a:r>
              <a:rPr lang="fr-FR" b="1" dirty="0">
                <a:latin typeface="Century Gothic" panose="020B0502020202020204" pitchFamily="34" charset="0"/>
              </a:rPr>
              <a:t> : </a:t>
            </a:r>
            <a:r>
              <a:rPr lang="fr-FR" dirty="0">
                <a:latin typeface="Century Gothic" panose="020B0502020202020204" pitchFamily="34" charset="0"/>
              </a:rPr>
              <a:t>continuum of </a:t>
            </a:r>
            <a:r>
              <a:rPr lang="fr-FR" dirty="0" err="1">
                <a:latin typeface="Century Gothic" panose="020B0502020202020204" pitchFamily="34" charset="0"/>
              </a:rPr>
              <a:t>locally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homogeneous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cells</a:t>
            </a:r>
            <a:r>
              <a:rPr lang="fr-FR" dirty="0">
                <a:latin typeface="Century Gothic" panose="020B0502020202020204" pitchFamily="34" charset="0"/>
              </a:rPr>
              <a:t> of </a:t>
            </a:r>
            <a:r>
              <a:rPr lang="fr-FR" dirty="0" err="1">
                <a:latin typeface="Century Gothic" panose="020B0502020202020204" pitchFamily="34" charset="0"/>
              </a:rPr>
              <a:t>fluid</a:t>
            </a:r>
            <a:r>
              <a:rPr lang="fr-FR" dirty="0">
                <a:latin typeface="Century Gothic" panose="020B0502020202020204" pitchFamily="34" charset="0"/>
              </a:rPr>
              <a:t> of size     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                             </a:t>
            </a:r>
            <a:r>
              <a:rPr lang="fr-FR" dirty="0" err="1">
                <a:latin typeface="Century Gothic" panose="020B0502020202020204" pitchFamily="34" charset="0"/>
              </a:rPr>
              <a:t>where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</a:p>
          <a:p>
            <a:endParaRPr lang="fr-FR" sz="11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 </a:t>
            </a:r>
            <a:r>
              <a:rPr lang="fr-FR" dirty="0" err="1">
                <a:latin typeface="Century Gothic" panose="020B0502020202020204" pitchFamily="34" charset="0"/>
              </a:rPr>
              <a:t>microscopic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length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scale</a:t>
            </a:r>
            <a:endParaRPr lang="fr-FR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7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 </a:t>
            </a:r>
            <a:r>
              <a:rPr lang="fr-FR" dirty="0" err="1">
                <a:latin typeface="Century Gothic" panose="020B0502020202020204" pitchFamily="34" charset="0"/>
              </a:rPr>
              <a:t>macroscopic</a:t>
            </a:r>
            <a:r>
              <a:rPr lang="fr-FR" dirty="0">
                <a:latin typeface="Century Gothic" panose="020B0502020202020204" pitchFamily="34" charset="0"/>
              </a:rPr>
              <a:t> one</a:t>
            </a: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 descr="\documentclass{article}&#10;\usepackage{amsmath}&#10;\pagestyle{empty}&#10;\begin{document}&#10;&#10;$\Delta l$&#10;&#10;&#10;\end{document}" title="IguanaTex Bitmap Display">
            <a:extLst>
              <a:ext uri="{FF2B5EF4-FFF2-40B4-BE49-F238E27FC236}">
                <a16:creationId xmlns:a16="http://schemas.microsoft.com/office/drawing/2014/main" id="{5883A897-CC0C-792F-0581-5A3AF2CDE0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85" y="1941390"/>
            <a:ext cx="276053" cy="186995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&#10;\begin{document}&#10;&#10;$L &gt;&gt; \Delta l &gt;&gt; d$&#10;&#10;&#10;\end{document}" title="IguanaTex Bitmap Display">
            <a:extLst>
              <a:ext uri="{FF2B5EF4-FFF2-40B4-BE49-F238E27FC236}">
                <a16:creationId xmlns:a16="http://schemas.microsoft.com/office/drawing/2014/main" id="{7B6464C3-D341-34CF-E77D-543ABE9A6F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65" y="2202344"/>
            <a:ext cx="1727769" cy="196320"/>
          </a:xfrm>
          <a:prstGeom prst="rect">
            <a:avLst/>
          </a:prstGeom>
        </p:spPr>
      </p:pic>
      <p:pic>
        <p:nvPicPr>
          <p:cNvPr id="29" name="Picture 28" descr="\documentclass{article}&#10;\usepackage{amsmath}&#10;\pagestyle{empty}&#10;\begin{document}&#10;&#10;$L$&#10;&#10;&#10;\end{document}" title="IguanaTex Bitmap Display">
            <a:extLst>
              <a:ext uri="{FF2B5EF4-FFF2-40B4-BE49-F238E27FC236}">
                <a16:creationId xmlns:a16="http://schemas.microsoft.com/office/drawing/2014/main" id="{F533371A-1767-DC6B-1253-3A3B3A7DC1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8" y="3019958"/>
            <a:ext cx="160962" cy="176979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d$&#10;&#10;&#10;\end{document}" title="IguanaTex Bitmap Display">
            <a:extLst>
              <a:ext uri="{FF2B5EF4-FFF2-40B4-BE49-F238E27FC236}">
                <a16:creationId xmlns:a16="http://schemas.microsoft.com/office/drawing/2014/main" id="{55A8A1AC-9019-DB55-8CDC-6AFF06108A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32" y="2636546"/>
            <a:ext cx="128754" cy="18485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1878E0-DDD5-ABDC-2494-009AB771AEB8}"/>
              </a:ext>
            </a:extLst>
          </p:cNvPr>
          <p:cNvGrpSpPr/>
          <p:nvPr/>
        </p:nvGrpSpPr>
        <p:grpSpPr>
          <a:xfrm>
            <a:off x="2353097" y="3346256"/>
            <a:ext cx="837355" cy="266263"/>
            <a:chOff x="2353097" y="3346256"/>
            <a:chExt cx="837355" cy="2662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E1CDA2-0325-C7BA-0309-F4D59633A0E6}"/>
                </a:ext>
              </a:extLst>
            </p:cNvPr>
            <p:cNvSpPr/>
            <p:nvPr/>
          </p:nvSpPr>
          <p:spPr>
            <a:xfrm>
              <a:off x="2353097" y="3346256"/>
              <a:ext cx="837355" cy="266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24" descr="\documentclass{article}&#10;\usepackage{amsmath}&#10;\pagestyle{empty}&#10;\begin{document}&#10;&#10;$L &gt;&gt; \Delta l$&#10;&#10;&#10;\end{document}" title="IguanaTex Bitmap Display">
              <a:extLst>
                <a:ext uri="{FF2B5EF4-FFF2-40B4-BE49-F238E27FC236}">
                  <a16:creationId xmlns:a16="http://schemas.microsoft.com/office/drawing/2014/main" id="{0D3EEA33-E107-C6AB-60F3-C98ACA893A7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056" y="3407013"/>
              <a:ext cx="731436" cy="14474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5C7F93-9124-68F2-6C12-977E662B8503}"/>
              </a:ext>
            </a:extLst>
          </p:cNvPr>
          <p:cNvGrpSpPr/>
          <p:nvPr/>
        </p:nvGrpSpPr>
        <p:grpSpPr>
          <a:xfrm>
            <a:off x="2379223" y="4491770"/>
            <a:ext cx="837355" cy="266263"/>
            <a:chOff x="2882275" y="4430142"/>
            <a:chExt cx="837355" cy="2662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88E60D-E199-1B96-4217-A3CCE9914399}"/>
                </a:ext>
              </a:extLst>
            </p:cNvPr>
            <p:cNvSpPr/>
            <p:nvPr/>
          </p:nvSpPr>
          <p:spPr>
            <a:xfrm>
              <a:off x="2882275" y="4430142"/>
              <a:ext cx="837355" cy="266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Picture 30" descr="\documentclass{article}&#10;\usepackage{amsmath}&#10;\pagestyle{empty}&#10;\begin{document}&#10;&#10;$\Delta l &gt;&gt; d$&#10;&#10;&#10;\end{document}" title="IguanaTex Bitmap Display">
              <a:extLst>
                <a:ext uri="{FF2B5EF4-FFF2-40B4-BE49-F238E27FC236}">
                  <a16:creationId xmlns:a16="http://schemas.microsoft.com/office/drawing/2014/main" id="{B2D21545-3047-523F-C022-74848934E73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799" y="4493541"/>
              <a:ext cx="710833" cy="14474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161E45-956C-C7EC-195F-F0986AA094C2}"/>
              </a:ext>
            </a:extLst>
          </p:cNvPr>
          <p:cNvGrpSpPr/>
          <p:nvPr/>
        </p:nvGrpSpPr>
        <p:grpSpPr>
          <a:xfrm>
            <a:off x="2654283" y="5630745"/>
            <a:ext cx="234982" cy="266263"/>
            <a:chOff x="2353098" y="5720343"/>
            <a:chExt cx="234982" cy="2662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98E24E-3936-D60C-F67B-3E1CD1822923}"/>
                </a:ext>
              </a:extLst>
            </p:cNvPr>
            <p:cNvSpPr/>
            <p:nvPr/>
          </p:nvSpPr>
          <p:spPr>
            <a:xfrm>
              <a:off x="2353098" y="5720343"/>
              <a:ext cx="234982" cy="266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8" descr="\documentclass{article}&#10;\usepackage{amsmath}&#10;\pagestyle{empty}&#10;\begin{document}&#10;&#10;$d$&#10;&#10;&#10;\end{document}" title="IguanaTex Bitmap Display">
              <a:extLst>
                <a:ext uri="{FF2B5EF4-FFF2-40B4-BE49-F238E27FC236}">
                  <a16:creationId xmlns:a16="http://schemas.microsoft.com/office/drawing/2014/main" id="{C6B39138-9C32-4CDF-6E75-FB26A0A23F0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277" y="5783743"/>
              <a:ext cx="91709" cy="135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9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ZoneTexte 83">
            <a:extLst>
              <a:ext uri="{FF2B5EF4-FFF2-40B4-BE49-F238E27FC236}">
                <a16:creationId xmlns:a16="http://schemas.microsoft.com/office/drawing/2014/main" id="{C0AADA54-F233-3AD3-0261-80E387D5112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G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eneralised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ydro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ynamics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(GHD)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1C1D4-9FBE-CC85-E106-D0AE1D051753}"/>
              </a:ext>
            </a:extLst>
          </p:cNvPr>
          <p:cNvSpPr/>
          <p:nvPr/>
        </p:nvSpPr>
        <p:spPr>
          <a:xfrm>
            <a:off x="304049" y="1394460"/>
            <a:ext cx="5239501" cy="5256152"/>
          </a:xfrm>
          <a:prstGeom prst="rect">
            <a:avLst/>
          </a:prstGeom>
          <a:solidFill>
            <a:srgbClr val="FFF7E0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95DB66E-9D83-C9BC-D4AC-3C5AB0D9705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4 2">
            <a:extLst>
              <a:ext uri="{FF2B5EF4-FFF2-40B4-BE49-F238E27FC236}">
                <a16:creationId xmlns:a16="http://schemas.microsoft.com/office/drawing/2014/main" id="{D100C69D-46A9-75E3-C744-1645B6E458CA}"/>
              </a:ext>
            </a:extLst>
          </p:cNvPr>
          <p:cNvSpPr txBox="1"/>
          <p:nvPr/>
        </p:nvSpPr>
        <p:spPr>
          <a:xfrm>
            <a:off x="5865991" y="1476513"/>
            <a:ext cx="61397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Classical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(CHD) : 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a non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integrable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system can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locally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be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described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by a Gibbs state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with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,                      and           .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Conservation of the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atom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number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Conservation of total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momentum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sz="1200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Conservation of total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energy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:</a:t>
            </a: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7C411FF-7A05-A793-C0E9-FD14225A409A}"/>
              </a:ext>
            </a:extLst>
          </p:cNvPr>
          <p:cNvGrpSpPr/>
          <p:nvPr/>
        </p:nvGrpSpPr>
        <p:grpSpPr>
          <a:xfrm>
            <a:off x="6086461" y="2953218"/>
            <a:ext cx="4992311" cy="845840"/>
            <a:chOff x="6013146" y="2772358"/>
            <a:chExt cx="4992311" cy="845840"/>
          </a:xfrm>
        </p:grpSpPr>
        <p:pic>
          <p:nvPicPr>
            <p:cNvPr id="75" name="Picture 74" descr="\documentclass{article}&#10;\usepackage{amsmath}&#10;\usepackage{xcolor}&#10;\pagestyle{empty}&#10;\begin{document}&#10;&#10;\definecolor{dockerblue}{HTML}{C14E14}  &#10;&#10;$\textcolor{white}{\partial_{t} n (z,t)+ \partial_{z} \left( v(z,t) n (z,t) \right)=0}$&#10;&#10;&#10;\end{document}" title="IguanaTex Bitmap Display">
              <a:extLst>
                <a:ext uri="{FF2B5EF4-FFF2-40B4-BE49-F238E27FC236}">
                  <a16:creationId xmlns:a16="http://schemas.microsoft.com/office/drawing/2014/main" id="{7AA4385B-6426-C16E-2157-372319F096E7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146" y="2772358"/>
              <a:ext cx="3491047" cy="254476"/>
            </a:xfrm>
            <a:prstGeom prst="rect">
              <a:avLst/>
            </a:pr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7B15751-F5B6-AD49-8FB2-5F71339667A6}"/>
                </a:ext>
              </a:extLst>
            </p:cNvPr>
            <p:cNvSpPr/>
            <p:nvPr/>
          </p:nvSpPr>
          <p:spPr>
            <a:xfrm>
              <a:off x="6343650" y="3053443"/>
              <a:ext cx="449036" cy="254477"/>
            </a:xfrm>
            <a:custGeom>
              <a:avLst/>
              <a:gdLst>
                <a:gd name="connsiteX0" fmla="*/ 457200 w 457200"/>
                <a:gd name="connsiteY0" fmla="*/ 277586 h 287087"/>
                <a:gd name="connsiteX1" fmla="*/ 179614 w 457200"/>
                <a:gd name="connsiteY1" fmla="*/ 253093 h 287087"/>
                <a:gd name="connsiteX2" fmla="*/ 0 w 457200"/>
                <a:gd name="connsiteY2" fmla="*/ 0 h 28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287087">
                  <a:moveTo>
                    <a:pt x="457200" y="277586"/>
                  </a:moveTo>
                  <a:cubicBezTo>
                    <a:pt x="356507" y="288471"/>
                    <a:pt x="255814" y="299357"/>
                    <a:pt x="179614" y="253093"/>
                  </a:cubicBezTo>
                  <a:cubicBezTo>
                    <a:pt x="103414" y="206829"/>
                    <a:pt x="51707" y="103414"/>
                    <a:pt x="0" y="0"/>
                  </a:cubicBezTo>
                </a:path>
              </a:pathLst>
            </a:custGeom>
            <a:noFill/>
            <a:ln w="19050">
              <a:solidFill>
                <a:srgbClr val="FFD9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D3C9AC-47BA-0988-6A4B-52EE26B5DE1B}"/>
                </a:ext>
              </a:extLst>
            </p:cNvPr>
            <p:cNvSpPr txBox="1"/>
            <p:nvPr/>
          </p:nvSpPr>
          <p:spPr>
            <a:xfrm>
              <a:off x="6792686" y="3094978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Atomic </a:t>
              </a:r>
            </a:p>
            <a:p>
              <a:r>
                <a:rPr lang="fr-FR" sz="1400" i="1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density</a:t>
              </a:r>
              <a:endParaRPr lang="fr-FR" sz="1400" i="1" dirty="0">
                <a:solidFill>
                  <a:srgbClr val="FFF4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96F7028-AF95-5C66-1A2C-54D7C26FE6BA}"/>
                </a:ext>
              </a:extLst>
            </p:cNvPr>
            <p:cNvSpPr/>
            <p:nvPr/>
          </p:nvSpPr>
          <p:spPr>
            <a:xfrm>
              <a:off x="7701037" y="3041328"/>
              <a:ext cx="449036" cy="254477"/>
            </a:xfrm>
            <a:custGeom>
              <a:avLst/>
              <a:gdLst>
                <a:gd name="connsiteX0" fmla="*/ 457200 w 457200"/>
                <a:gd name="connsiteY0" fmla="*/ 277586 h 287087"/>
                <a:gd name="connsiteX1" fmla="*/ 179614 w 457200"/>
                <a:gd name="connsiteY1" fmla="*/ 253093 h 287087"/>
                <a:gd name="connsiteX2" fmla="*/ 0 w 457200"/>
                <a:gd name="connsiteY2" fmla="*/ 0 h 28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287087">
                  <a:moveTo>
                    <a:pt x="457200" y="277586"/>
                  </a:moveTo>
                  <a:cubicBezTo>
                    <a:pt x="356507" y="288471"/>
                    <a:pt x="255814" y="299357"/>
                    <a:pt x="179614" y="253093"/>
                  </a:cubicBezTo>
                  <a:cubicBezTo>
                    <a:pt x="103414" y="206829"/>
                    <a:pt x="51707" y="103414"/>
                    <a:pt x="0" y="0"/>
                  </a:cubicBezTo>
                </a:path>
              </a:pathLst>
            </a:custGeom>
            <a:noFill/>
            <a:ln w="19050">
              <a:solidFill>
                <a:srgbClr val="FFD9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60DB4E-F447-24AC-DC74-021DBC4708B3}"/>
                </a:ext>
              </a:extLst>
            </p:cNvPr>
            <p:cNvSpPr txBox="1"/>
            <p:nvPr/>
          </p:nvSpPr>
          <p:spPr>
            <a:xfrm>
              <a:off x="8207267" y="3119634"/>
              <a:ext cx="2798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Hydrodynamic</a:t>
              </a:r>
              <a:r>
                <a:rPr lang="fr-FR" sz="1400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400" i="1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velocity</a:t>
              </a:r>
              <a:r>
                <a:rPr lang="fr-FR" sz="1400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58063A3-0830-4D25-0E57-D68C7E6612EA}"/>
              </a:ext>
            </a:extLst>
          </p:cNvPr>
          <p:cNvGrpSpPr/>
          <p:nvPr/>
        </p:nvGrpSpPr>
        <p:grpSpPr>
          <a:xfrm>
            <a:off x="6086461" y="4386612"/>
            <a:ext cx="5660723" cy="650005"/>
            <a:chOff x="6013146" y="4097892"/>
            <a:chExt cx="5660723" cy="650005"/>
          </a:xfrm>
        </p:grpSpPr>
        <p:pic>
          <p:nvPicPr>
            <p:cNvPr id="77" name="Picture 76" descr="\documentclass{article}&#10;\usepackage{amsmath}&#10;\usepackage{xcolor}&#10;\pagestyle{empty}&#10;\begin{document}&#10;&#10;\definecolor{dockerblue}{HTML}{C14E14}  &#10;&#10;$\textcolor{white}{\partial_{t} (n p) + \partial_{z} \left( m n v^{2} + P\right) = 0}$&#10;&#10;&#10;\end{document}" title="IguanaTex Bitmap Display">
              <a:extLst>
                <a:ext uri="{FF2B5EF4-FFF2-40B4-BE49-F238E27FC236}">
                  <a16:creationId xmlns:a16="http://schemas.microsoft.com/office/drawing/2014/main" id="{CA2EEDD2-F8F0-A853-0117-8B50127BE9CD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146" y="4097892"/>
              <a:ext cx="3104000" cy="303238"/>
            </a:xfrm>
            <a:prstGeom prst="rect">
              <a:avLst/>
            </a:prstGeom>
          </p:spPr>
        </p:pic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91E059-1EE2-53B5-4EA8-DD04E68A0978}"/>
                </a:ext>
              </a:extLst>
            </p:cNvPr>
            <p:cNvSpPr/>
            <p:nvPr/>
          </p:nvSpPr>
          <p:spPr>
            <a:xfrm>
              <a:off x="6568168" y="4402218"/>
              <a:ext cx="449036" cy="254477"/>
            </a:xfrm>
            <a:custGeom>
              <a:avLst/>
              <a:gdLst>
                <a:gd name="connsiteX0" fmla="*/ 457200 w 457200"/>
                <a:gd name="connsiteY0" fmla="*/ 277586 h 287087"/>
                <a:gd name="connsiteX1" fmla="*/ 179614 w 457200"/>
                <a:gd name="connsiteY1" fmla="*/ 253093 h 287087"/>
                <a:gd name="connsiteX2" fmla="*/ 0 w 457200"/>
                <a:gd name="connsiteY2" fmla="*/ 0 h 28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287087">
                  <a:moveTo>
                    <a:pt x="457200" y="277586"/>
                  </a:moveTo>
                  <a:cubicBezTo>
                    <a:pt x="356507" y="288471"/>
                    <a:pt x="255814" y="299357"/>
                    <a:pt x="179614" y="253093"/>
                  </a:cubicBezTo>
                  <a:cubicBezTo>
                    <a:pt x="103414" y="206829"/>
                    <a:pt x="51707" y="103414"/>
                    <a:pt x="0" y="0"/>
                  </a:cubicBezTo>
                </a:path>
              </a:pathLst>
            </a:custGeom>
            <a:noFill/>
            <a:ln w="19050">
              <a:solidFill>
                <a:srgbClr val="FFD9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088D2DA-5EAF-8CD7-EE68-94B3C60C8494}"/>
                </a:ext>
              </a:extLst>
            </p:cNvPr>
            <p:cNvSpPr txBox="1"/>
            <p:nvPr/>
          </p:nvSpPr>
          <p:spPr>
            <a:xfrm>
              <a:off x="7046860" y="4434522"/>
              <a:ext cx="1202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momentum</a:t>
              </a:r>
              <a:endParaRPr lang="fr-FR" sz="1400" i="1" dirty="0">
                <a:solidFill>
                  <a:srgbClr val="FFF4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14FCF4B-7D64-D16D-27AA-BC559C10EF39}"/>
                </a:ext>
              </a:extLst>
            </p:cNvPr>
            <p:cNvSpPr/>
            <p:nvPr/>
          </p:nvSpPr>
          <p:spPr>
            <a:xfrm>
              <a:off x="8421471" y="4402217"/>
              <a:ext cx="449036" cy="254477"/>
            </a:xfrm>
            <a:custGeom>
              <a:avLst/>
              <a:gdLst>
                <a:gd name="connsiteX0" fmla="*/ 457200 w 457200"/>
                <a:gd name="connsiteY0" fmla="*/ 277586 h 287087"/>
                <a:gd name="connsiteX1" fmla="*/ 179614 w 457200"/>
                <a:gd name="connsiteY1" fmla="*/ 253093 h 287087"/>
                <a:gd name="connsiteX2" fmla="*/ 0 w 457200"/>
                <a:gd name="connsiteY2" fmla="*/ 0 h 28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287087">
                  <a:moveTo>
                    <a:pt x="457200" y="277586"/>
                  </a:moveTo>
                  <a:cubicBezTo>
                    <a:pt x="356507" y="288471"/>
                    <a:pt x="255814" y="299357"/>
                    <a:pt x="179614" y="253093"/>
                  </a:cubicBezTo>
                  <a:cubicBezTo>
                    <a:pt x="103414" y="206829"/>
                    <a:pt x="51707" y="103414"/>
                    <a:pt x="0" y="0"/>
                  </a:cubicBezTo>
                </a:path>
              </a:pathLst>
            </a:custGeom>
            <a:noFill/>
            <a:ln w="19050">
              <a:solidFill>
                <a:srgbClr val="FFD9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616A4F8-CC85-D5A8-75E7-4140E3E5F3F9}"/>
                </a:ext>
              </a:extLst>
            </p:cNvPr>
            <p:cNvSpPr txBox="1"/>
            <p:nvPr/>
          </p:nvSpPr>
          <p:spPr>
            <a:xfrm>
              <a:off x="8875679" y="4440120"/>
              <a:ext cx="2798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Pressure 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5774195-72E0-4144-52C8-1BE920A931F5}"/>
              </a:ext>
            </a:extLst>
          </p:cNvPr>
          <p:cNvGrpSpPr/>
          <p:nvPr/>
        </p:nvGrpSpPr>
        <p:grpSpPr>
          <a:xfrm>
            <a:off x="6054204" y="5561095"/>
            <a:ext cx="5426285" cy="723926"/>
            <a:chOff x="6007141" y="5329695"/>
            <a:chExt cx="5426285" cy="723926"/>
          </a:xfrm>
        </p:grpSpPr>
        <p:pic>
          <p:nvPicPr>
            <p:cNvPr id="46" name="Picture 45" descr="\documentclass{article}&#10;\usepackage{amsmath}&#10;\usepackage{xcolor}&#10;\pagestyle{empty}&#10;\begin{document}&#10;&#10;\definecolor{dockerblue}{HTML}{C14E14}  &#10;&#10;$\textcolor{white}{\partial_{t} \left( n \frac{m v^{2}}{2} + n e\right) + \partial_{z} \left( n \left(  n \frac{m v^{2}}{2} + ne \right) + nP\right) = 0}$&#10;&#10;&#10;\end{document}" title="IguanaTex Bitmap Display">
              <a:extLst>
                <a:ext uri="{FF2B5EF4-FFF2-40B4-BE49-F238E27FC236}">
                  <a16:creationId xmlns:a16="http://schemas.microsoft.com/office/drawing/2014/main" id="{007398CE-C163-C2DA-3C36-0FE6C6E61944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141" y="5329695"/>
              <a:ext cx="5426285" cy="455619"/>
            </a:xfrm>
            <a:prstGeom prst="rect">
              <a:avLst/>
            </a:prstGeom>
          </p:spPr>
        </p:pic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1E6743B-7B57-F55E-405D-3AD7B0667703}"/>
                </a:ext>
              </a:extLst>
            </p:cNvPr>
            <p:cNvSpPr/>
            <p:nvPr/>
          </p:nvSpPr>
          <p:spPr>
            <a:xfrm>
              <a:off x="7559141" y="5700250"/>
              <a:ext cx="449036" cy="254477"/>
            </a:xfrm>
            <a:custGeom>
              <a:avLst/>
              <a:gdLst>
                <a:gd name="connsiteX0" fmla="*/ 457200 w 457200"/>
                <a:gd name="connsiteY0" fmla="*/ 277586 h 287087"/>
                <a:gd name="connsiteX1" fmla="*/ 179614 w 457200"/>
                <a:gd name="connsiteY1" fmla="*/ 253093 h 287087"/>
                <a:gd name="connsiteX2" fmla="*/ 0 w 457200"/>
                <a:gd name="connsiteY2" fmla="*/ 0 h 28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287087">
                  <a:moveTo>
                    <a:pt x="457200" y="277586"/>
                  </a:moveTo>
                  <a:cubicBezTo>
                    <a:pt x="356507" y="288471"/>
                    <a:pt x="255814" y="299357"/>
                    <a:pt x="179614" y="253093"/>
                  </a:cubicBezTo>
                  <a:cubicBezTo>
                    <a:pt x="103414" y="206829"/>
                    <a:pt x="51707" y="103414"/>
                    <a:pt x="0" y="0"/>
                  </a:cubicBezTo>
                </a:path>
              </a:pathLst>
            </a:custGeom>
            <a:noFill/>
            <a:ln w="19050">
              <a:solidFill>
                <a:srgbClr val="FFD9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A84D69D-94A4-93CC-6BA3-4FDAD8BF45F2}"/>
                </a:ext>
              </a:extLst>
            </p:cNvPr>
            <p:cNvSpPr txBox="1"/>
            <p:nvPr/>
          </p:nvSpPr>
          <p:spPr>
            <a:xfrm>
              <a:off x="8030002" y="5745844"/>
              <a:ext cx="1640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Energy per </a:t>
              </a:r>
              <a:r>
                <a:rPr lang="fr-FR" sz="1400" i="1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atom</a:t>
              </a:r>
              <a:endParaRPr lang="fr-FR" sz="1400" i="1" dirty="0">
                <a:solidFill>
                  <a:srgbClr val="FFF4D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Picture 3" descr="\documentclass{article}&#10;\usepackage{amsmath}&#10;\usepackage{xcolor}&#10;\pagestyle{empty}&#10;\begin{document}&#10;&#10;\definecolor{dockerblue}{HTML}{C14E14}  &#10;&#10;$\textcolor{white}{n (z,t)}$&#10;&#10;&#10;\end{document}" title="IguanaTex Bitmap Display">
            <a:extLst>
              <a:ext uri="{FF2B5EF4-FFF2-40B4-BE49-F238E27FC236}">
                <a16:creationId xmlns:a16="http://schemas.microsoft.com/office/drawing/2014/main" id="{8E72D763-783F-0D06-8130-DCEAEB711E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06" y="2096661"/>
            <a:ext cx="650680" cy="254953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xcolor}&#10;\pagestyle{empty}&#10;\begin{document}&#10;&#10;\definecolor{dockerblue}{HTML}{C14E14}  &#10;&#10;$\textcolor{white}{n (z,t)p(z,t)} $&#10;&#10;&#10;\end{document}" title="IguanaTex Bitmap Display">
            <a:extLst>
              <a:ext uri="{FF2B5EF4-FFF2-40B4-BE49-F238E27FC236}">
                <a16:creationId xmlns:a16="http://schemas.microsoft.com/office/drawing/2014/main" id="{821A1CE6-003D-3CCF-BEC9-BE80578F1C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70" y="2094278"/>
            <a:ext cx="1306788" cy="255431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xcolor}&#10;\pagestyle{empty}&#10;\begin{document}&#10;&#10;\definecolor{dockerblue}{HTML}{C14E14}  &#10;&#10;$\textcolor{white}{u (z,t)} $&#10;&#10;&#10;\end{document}" title="IguanaTex Bitmap Display">
            <a:extLst>
              <a:ext uri="{FF2B5EF4-FFF2-40B4-BE49-F238E27FC236}">
                <a16:creationId xmlns:a16="http://schemas.microsoft.com/office/drawing/2014/main" id="{C386996B-83CC-5CCC-7A53-94E9816F5B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49" y="2102293"/>
            <a:ext cx="644154" cy="255910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9DAA1985-0008-94D1-F21C-667857B33917}"/>
              </a:ext>
            </a:extLst>
          </p:cNvPr>
          <p:cNvSpPr/>
          <p:nvPr/>
        </p:nvSpPr>
        <p:spPr>
          <a:xfrm rot="16200000">
            <a:off x="6896747" y="5594395"/>
            <a:ext cx="254476" cy="1164437"/>
          </a:xfrm>
          <a:prstGeom prst="leftBrace">
            <a:avLst>
              <a:gd name="adj1" fmla="val 72498"/>
              <a:gd name="adj2" fmla="val 50000"/>
            </a:avLst>
          </a:prstGeom>
          <a:ln>
            <a:solidFill>
              <a:srgbClr val="FFD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14" descr="\documentclass{article}&#10;\usepackage{amsmath}&#10;\usepackage{xcolor}&#10;\pagestyle{empty}&#10;\begin{document}&#10;&#10;\definecolor{dockerblue}{HTML}{C14E14}  &#10;&#10;$\textcolor{white}{u (z,t)} $&#10;&#10;&#10;\end{document}" title="IguanaTex Bitmap Display">
            <a:extLst>
              <a:ext uri="{FF2B5EF4-FFF2-40B4-BE49-F238E27FC236}">
                <a16:creationId xmlns:a16="http://schemas.microsoft.com/office/drawing/2014/main" id="{4D9BCD9C-32FB-D047-8180-7650175D3C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08" y="6329694"/>
            <a:ext cx="644154" cy="255910"/>
          </a:xfrm>
          <a:prstGeom prst="rect">
            <a:avLst/>
          </a:prstGeom>
        </p:spPr>
      </p:pic>
      <p:sp>
        <p:nvSpPr>
          <p:cNvPr id="18" name="ZoneTexte 4 1">
            <a:extLst>
              <a:ext uri="{FF2B5EF4-FFF2-40B4-BE49-F238E27FC236}">
                <a16:creationId xmlns:a16="http://schemas.microsoft.com/office/drawing/2014/main" id="{ED8ABDAE-D719-A8AC-3AA2-D027211CF47A}"/>
              </a:ext>
            </a:extLst>
          </p:cNvPr>
          <p:cNvSpPr txBox="1"/>
          <p:nvPr/>
        </p:nvSpPr>
        <p:spPr>
          <a:xfrm>
            <a:off x="401924" y="1569041"/>
            <a:ext cx="505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Classical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E16F124-456C-1A28-2F16-9A1482715754}"/>
              </a:ext>
            </a:extLst>
          </p:cNvPr>
          <p:cNvGrpSpPr/>
          <p:nvPr/>
        </p:nvGrpSpPr>
        <p:grpSpPr>
          <a:xfrm>
            <a:off x="1126671" y="3540006"/>
            <a:ext cx="3116358" cy="1146295"/>
            <a:chOff x="1126671" y="3540006"/>
            <a:chExt cx="3116358" cy="1146295"/>
          </a:xfrm>
          <a:noFill/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D2CAF77-23FB-4378-FBFF-8ED4B2FE62F5}"/>
                </a:ext>
              </a:extLst>
            </p:cNvPr>
            <p:cNvSpPr/>
            <p:nvPr/>
          </p:nvSpPr>
          <p:spPr>
            <a:xfrm>
              <a:off x="1289957" y="3918035"/>
              <a:ext cx="2645229" cy="768266"/>
            </a:xfrm>
            <a:custGeom>
              <a:avLst/>
              <a:gdLst>
                <a:gd name="connsiteX0" fmla="*/ 0 w 2645229"/>
                <a:gd name="connsiteY0" fmla="*/ 565887 h 574051"/>
                <a:gd name="connsiteX1" fmla="*/ 212272 w 2645229"/>
                <a:gd name="connsiteY1" fmla="*/ 500572 h 574051"/>
                <a:gd name="connsiteX2" fmla="*/ 538843 w 2645229"/>
                <a:gd name="connsiteY2" fmla="*/ 206658 h 574051"/>
                <a:gd name="connsiteX3" fmla="*/ 767443 w 2645229"/>
                <a:gd name="connsiteY3" fmla="*/ 239315 h 574051"/>
                <a:gd name="connsiteX4" fmla="*/ 881743 w 2645229"/>
                <a:gd name="connsiteY4" fmla="*/ 304630 h 574051"/>
                <a:gd name="connsiteX5" fmla="*/ 1118507 w 2645229"/>
                <a:gd name="connsiteY5" fmla="*/ 329122 h 574051"/>
                <a:gd name="connsiteX6" fmla="*/ 1665514 w 2645229"/>
                <a:gd name="connsiteY6" fmla="*/ 108687 h 574051"/>
                <a:gd name="connsiteX7" fmla="*/ 2098222 w 2645229"/>
                <a:gd name="connsiteY7" fmla="*/ 27044 h 574051"/>
                <a:gd name="connsiteX8" fmla="*/ 2645229 w 2645229"/>
                <a:gd name="connsiteY8" fmla="*/ 574051 h 5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5229" h="574051">
                  <a:moveTo>
                    <a:pt x="0" y="565887"/>
                  </a:moveTo>
                  <a:cubicBezTo>
                    <a:pt x="61232" y="563165"/>
                    <a:pt x="122465" y="560443"/>
                    <a:pt x="212272" y="500572"/>
                  </a:cubicBezTo>
                  <a:cubicBezTo>
                    <a:pt x="302079" y="440700"/>
                    <a:pt x="446315" y="250201"/>
                    <a:pt x="538843" y="206658"/>
                  </a:cubicBezTo>
                  <a:cubicBezTo>
                    <a:pt x="631372" y="163115"/>
                    <a:pt x="710293" y="222986"/>
                    <a:pt x="767443" y="239315"/>
                  </a:cubicBezTo>
                  <a:cubicBezTo>
                    <a:pt x="824593" y="255644"/>
                    <a:pt x="823232" y="289662"/>
                    <a:pt x="881743" y="304630"/>
                  </a:cubicBezTo>
                  <a:cubicBezTo>
                    <a:pt x="940254" y="319598"/>
                    <a:pt x="987879" y="361779"/>
                    <a:pt x="1118507" y="329122"/>
                  </a:cubicBezTo>
                  <a:cubicBezTo>
                    <a:pt x="1249135" y="296465"/>
                    <a:pt x="1502228" y="159033"/>
                    <a:pt x="1665514" y="108687"/>
                  </a:cubicBezTo>
                  <a:cubicBezTo>
                    <a:pt x="1828800" y="58341"/>
                    <a:pt x="1934936" y="-50517"/>
                    <a:pt x="2098222" y="27044"/>
                  </a:cubicBezTo>
                  <a:cubicBezTo>
                    <a:pt x="2261508" y="104605"/>
                    <a:pt x="2453368" y="339328"/>
                    <a:pt x="2645229" y="574051"/>
                  </a:cubicBezTo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BDADDB-04FD-85EF-4698-66E5F6A9DFC8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4677956"/>
              <a:ext cx="3116358" cy="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A4F524F-EADD-6695-BBBA-33BDF68960DE}"/>
                </a:ext>
              </a:extLst>
            </p:cNvPr>
            <p:cNvCxnSpPr/>
            <p:nvPr/>
          </p:nvCxnSpPr>
          <p:spPr>
            <a:xfrm flipV="1">
              <a:off x="2505947" y="3580868"/>
              <a:ext cx="0" cy="10970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 descr="\documentclass{article}&#10;\usepackage{amsmath}&#10;\usepackage{xcolor}&#10;\pagestyle{empty}&#10;\begin{document}&#10;&#10;\definecolor{dockerblue}{HTML}{C14E14}  &#10;&#10;$\textcolor{black}{n (z,t)p(z,t)} $&#10;&#10;&#10;\end{document}" title="IguanaTex Bitmap Display">
              <a:extLst>
                <a:ext uri="{FF2B5EF4-FFF2-40B4-BE49-F238E27FC236}">
                  <a16:creationId xmlns:a16="http://schemas.microsoft.com/office/drawing/2014/main" id="{FA4826F2-FCD1-EF39-CFCE-8C158CA50D59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877" y="3540006"/>
              <a:ext cx="1308151" cy="255910"/>
            </a:xfrm>
            <a:prstGeom prst="rect">
              <a:avLst/>
            </a:prstGeom>
            <a:grpFill/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68088C-8ACC-42E6-16E2-F299332630BB}"/>
              </a:ext>
            </a:extLst>
          </p:cNvPr>
          <p:cNvGrpSpPr/>
          <p:nvPr/>
        </p:nvGrpSpPr>
        <p:grpSpPr>
          <a:xfrm>
            <a:off x="1126671" y="2073917"/>
            <a:ext cx="3118758" cy="1126483"/>
            <a:chOff x="1126671" y="2073917"/>
            <a:chExt cx="3118758" cy="112648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C0D0AC-159A-BE6A-6C77-8C7514832F9A}"/>
                </a:ext>
              </a:extLst>
            </p:cNvPr>
            <p:cNvSpPr/>
            <p:nvPr/>
          </p:nvSpPr>
          <p:spPr>
            <a:xfrm>
              <a:off x="1281793" y="2452426"/>
              <a:ext cx="2637064" cy="747974"/>
            </a:xfrm>
            <a:custGeom>
              <a:avLst/>
              <a:gdLst>
                <a:gd name="connsiteX0" fmla="*/ 0 w 2637064"/>
                <a:gd name="connsiteY0" fmla="*/ 587654 h 587654"/>
                <a:gd name="connsiteX1" fmla="*/ 416378 w 2637064"/>
                <a:gd name="connsiteY1" fmla="*/ 457025 h 587654"/>
                <a:gd name="connsiteX2" fmla="*/ 955221 w 2637064"/>
                <a:gd name="connsiteY2" fmla="*/ 105961 h 587654"/>
                <a:gd name="connsiteX3" fmla="*/ 1265464 w 2637064"/>
                <a:gd name="connsiteY3" fmla="*/ 7990 h 587654"/>
                <a:gd name="connsiteX4" fmla="*/ 1698171 w 2637064"/>
                <a:gd name="connsiteY4" fmla="*/ 24318 h 587654"/>
                <a:gd name="connsiteX5" fmla="*/ 2106386 w 2637064"/>
                <a:gd name="connsiteY5" fmla="*/ 171275 h 587654"/>
                <a:gd name="connsiteX6" fmla="*/ 2432957 w 2637064"/>
                <a:gd name="connsiteY6" fmla="*/ 506011 h 587654"/>
                <a:gd name="connsiteX7" fmla="*/ 2637064 w 2637064"/>
                <a:gd name="connsiteY7" fmla="*/ 579490 h 5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7064" h="587654">
                  <a:moveTo>
                    <a:pt x="0" y="587654"/>
                  </a:moveTo>
                  <a:cubicBezTo>
                    <a:pt x="128587" y="562480"/>
                    <a:pt x="257175" y="537307"/>
                    <a:pt x="416378" y="457025"/>
                  </a:cubicBezTo>
                  <a:cubicBezTo>
                    <a:pt x="575582" y="376743"/>
                    <a:pt x="813707" y="180800"/>
                    <a:pt x="955221" y="105961"/>
                  </a:cubicBezTo>
                  <a:cubicBezTo>
                    <a:pt x="1096735" y="31122"/>
                    <a:pt x="1141639" y="21597"/>
                    <a:pt x="1265464" y="7990"/>
                  </a:cubicBezTo>
                  <a:cubicBezTo>
                    <a:pt x="1389289" y="-5617"/>
                    <a:pt x="1558017" y="-2896"/>
                    <a:pt x="1698171" y="24318"/>
                  </a:cubicBezTo>
                  <a:cubicBezTo>
                    <a:pt x="1838325" y="51532"/>
                    <a:pt x="1983922" y="90993"/>
                    <a:pt x="2106386" y="171275"/>
                  </a:cubicBezTo>
                  <a:cubicBezTo>
                    <a:pt x="2228850" y="251557"/>
                    <a:pt x="2344511" y="437975"/>
                    <a:pt x="2432957" y="506011"/>
                  </a:cubicBezTo>
                  <a:cubicBezTo>
                    <a:pt x="2521403" y="574047"/>
                    <a:pt x="2579233" y="576768"/>
                    <a:pt x="2637064" y="579490"/>
                  </a:cubicBezTo>
                </a:path>
              </a:pathLst>
            </a:custGeom>
            <a:noFill/>
            <a:ln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0EE77A5-7697-F9D2-E155-5351C4B6B6C1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3199392"/>
              <a:ext cx="31187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170C586-5114-46C2-3EF6-33DF5D52FBEB}"/>
                </a:ext>
              </a:extLst>
            </p:cNvPr>
            <p:cNvCxnSpPr/>
            <p:nvPr/>
          </p:nvCxnSpPr>
          <p:spPr>
            <a:xfrm flipV="1">
              <a:off x="2505947" y="2094278"/>
              <a:ext cx="0" cy="1097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 descr="\documentclass{article}&#10;\usepackage{amsmath}&#10;\usepackage{xcolor}&#10;\pagestyle{empty}&#10;\begin{document}&#10;&#10;\definecolor{dockerblue}{HTML}{C14E14}  &#10;&#10;$\textcolor{black}{n (z,t)} $&#10;&#10;&#10;\end{document}" title="IguanaTex Bitmap Display">
              <a:extLst>
                <a:ext uri="{FF2B5EF4-FFF2-40B4-BE49-F238E27FC236}">
                  <a16:creationId xmlns:a16="http://schemas.microsoft.com/office/drawing/2014/main" id="{0219F7C3-9813-790B-120E-1797E3E94B6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850" y="2073917"/>
              <a:ext cx="652466" cy="25639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B7975AF-C8B3-5AE7-9A55-AFB4F989E30A}"/>
              </a:ext>
            </a:extLst>
          </p:cNvPr>
          <p:cNvGrpSpPr/>
          <p:nvPr/>
        </p:nvGrpSpPr>
        <p:grpSpPr>
          <a:xfrm>
            <a:off x="1126671" y="5031019"/>
            <a:ext cx="3116358" cy="1157511"/>
            <a:chOff x="1126671" y="5031019"/>
            <a:chExt cx="3116358" cy="115751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8E6BDA2-67CD-1D76-E2F1-12FD85A77355}"/>
                </a:ext>
              </a:extLst>
            </p:cNvPr>
            <p:cNvSpPr/>
            <p:nvPr/>
          </p:nvSpPr>
          <p:spPr>
            <a:xfrm>
              <a:off x="1363436" y="5396598"/>
              <a:ext cx="2490107" cy="791932"/>
            </a:xfrm>
            <a:custGeom>
              <a:avLst/>
              <a:gdLst>
                <a:gd name="connsiteX0" fmla="*/ 0 w 2490107"/>
                <a:gd name="connsiteY0" fmla="*/ 376933 h 376933"/>
                <a:gd name="connsiteX1" fmla="*/ 285750 w 2490107"/>
                <a:gd name="connsiteY1" fmla="*/ 303454 h 376933"/>
                <a:gd name="connsiteX2" fmla="*/ 742950 w 2490107"/>
                <a:gd name="connsiteY2" fmla="*/ 156497 h 376933"/>
                <a:gd name="connsiteX3" fmla="*/ 1314450 w 2490107"/>
                <a:gd name="connsiteY3" fmla="*/ 140168 h 376933"/>
                <a:gd name="connsiteX4" fmla="*/ 1755321 w 2490107"/>
                <a:gd name="connsiteY4" fmla="*/ 246304 h 376933"/>
                <a:gd name="connsiteX5" fmla="*/ 2065564 w 2490107"/>
                <a:gd name="connsiteY5" fmla="*/ 1375 h 376933"/>
                <a:gd name="connsiteX6" fmla="*/ 2490107 w 2490107"/>
                <a:gd name="connsiteY6" fmla="*/ 376933 h 37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107" h="376933">
                  <a:moveTo>
                    <a:pt x="0" y="376933"/>
                  </a:moveTo>
                  <a:cubicBezTo>
                    <a:pt x="80962" y="358563"/>
                    <a:pt x="161925" y="340193"/>
                    <a:pt x="285750" y="303454"/>
                  </a:cubicBezTo>
                  <a:cubicBezTo>
                    <a:pt x="409575" y="266715"/>
                    <a:pt x="571500" y="183711"/>
                    <a:pt x="742950" y="156497"/>
                  </a:cubicBezTo>
                  <a:cubicBezTo>
                    <a:pt x="914400" y="129283"/>
                    <a:pt x="1145722" y="125200"/>
                    <a:pt x="1314450" y="140168"/>
                  </a:cubicBezTo>
                  <a:cubicBezTo>
                    <a:pt x="1483179" y="155136"/>
                    <a:pt x="1630135" y="269436"/>
                    <a:pt x="1755321" y="246304"/>
                  </a:cubicBezTo>
                  <a:cubicBezTo>
                    <a:pt x="1880507" y="223172"/>
                    <a:pt x="1943100" y="-20397"/>
                    <a:pt x="2065564" y="1375"/>
                  </a:cubicBezTo>
                  <a:cubicBezTo>
                    <a:pt x="2188028" y="23147"/>
                    <a:pt x="2339067" y="200040"/>
                    <a:pt x="2490107" y="376933"/>
                  </a:cubicBezTo>
                </a:path>
              </a:pathLst>
            </a:custGeom>
            <a:noFill/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DB08964-8E85-EA66-DBDB-598A776ABED5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6186127"/>
              <a:ext cx="31163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93FF6FF-8C5B-2788-7ECF-FDB61A4DA2A2}"/>
                </a:ext>
              </a:extLst>
            </p:cNvPr>
            <p:cNvCxnSpPr/>
            <p:nvPr/>
          </p:nvCxnSpPr>
          <p:spPr>
            <a:xfrm flipV="1">
              <a:off x="2505947" y="5089039"/>
              <a:ext cx="0" cy="1097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\documentclass{article}&#10;\usepackage{amsmath}&#10;\usepackage{xcolor}&#10;\pagestyle{empty}&#10;\begin{document}&#10;&#10;\definecolor{dockerblue}{HTML}{C14E14}  &#10;&#10;$\textcolor{black}{u (z,t)} $&#10;&#10;&#10;\end{document}" title="IguanaTex Bitmap Display">
              <a:extLst>
                <a:ext uri="{FF2B5EF4-FFF2-40B4-BE49-F238E27FC236}">
                  <a16:creationId xmlns:a16="http://schemas.microsoft.com/office/drawing/2014/main" id="{A04F6BC7-C981-EB1F-9491-74507E7F2148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877" y="5031019"/>
              <a:ext cx="645249" cy="256871"/>
            </a:xfrm>
            <a:prstGeom prst="rect">
              <a:avLst/>
            </a:prstGeom>
          </p:spPr>
        </p:pic>
      </p:grpSp>
      <p:pic>
        <p:nvPicPr>
          <p:cNvPr id="56" name="Picture 55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55DC3703-08CD-E563-0EAC-ACAFB2D3A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27" y="3002353"/>
            <a:ext cx="108561" cy="115361"/>
          </a:xfrm>
          <a:prstGeom prst="rect">
            <a:avLst/>
          </a:prstGeom>
        </p:spPr>
      </p:pic>
      <p:pic>
        <p:nvPicPr>
          <p:cNvPr id="57" name="Picture 56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2EF5BDCA-8712-229D-F349-A23DE8D363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56" y="4477871"/>
            <a:ext cx="108561" cy="115361"/>
          </a:xfrm>
          <a:prstGeom prst="rect">
            <a:avLst/>
          </a:prstGeom>
        </p:spPr>
      </p:pic>
      <p:pic>
        <p:nvPicPr>
          <p:cNvPr id="58" name="Picture 57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C1DE6C0D-3660-0C71-680C-6F10F55C776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3" y="5986041"/>
            <a:ext cx="108561" cy="1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8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502621-DD2A-67A7-5B93-4CDE44A164AB}"/>
              </a:ext>
            </a:extLst>
          </p:cNvPr>
          <p:cNvSpPr/>
          <p:nvPr/>
        </p:nvSpPr>
        <p:spPr>
          <a:xfrm>
            <a:off x="6094975" y="3359185"/>
            <a:ext cx="5659343" cy="49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4 2">
            <a:extLst>
              <a:ext uri="{FF2B5EF4-FFF2-40B4-BE49-F238E27FC236}">
                <a16:creationId xmlns:a16="http://schemas.microsoft.com/office/drawing/2014/main" id="{D100C69D-46A9-75E3-C744-1645B6E458CA}"/>
              </a:ext>
            </a:extLst>
          </p:cNvPr>
          <p:cNvSpPr txBox="1"/>
          <p:nvPr/>
        </p:nvSpPr>
        <p:spPr>
          <a:xfrm>
            <a:off x="5865991" y="1476513"/>
            <a:ext cx="6139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General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(GHD) : 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an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integrable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system can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locally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be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described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by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spatially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resolved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                .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Conservation of the </a:t>
            </a:r>
            <a:r>
              <a:rPr lang="fr-FR" i="1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rapidity</a:t>
            </a: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 distribution on a      slice: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i="1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with</a:t>
            </a: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<a:extLst>
              <a:ext uri="{FF2B5EF4-FFF2-40B4-BE49-F238E27FC236}">
                <a16:creationId xmlns:a16="http://schemas.microsoft.com/office/drawing/2014/main" id="{6DD39CF8-AE41-F5F8-A1BC-02ADE423D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2" y="3447689"/>
            <a:ext cx="5379422" cy="338989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C0AADA54-F233-3AD3-0261-80E387D5112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G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eneralised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ydro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ynamics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(GHD)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1C1D4-9FBE-CC85-E106-D0AE1D051753}"/>
              </a:ext>
            </a:extLst>
          </p:cNvPr>
          <p:cNvSpPr/>
          <p:nvPr/>
        </p:nvSpPr>
        <p:spPr>
          <a:xfrm>
            <a:off x="304049" y="1394460"/>
            <a:ext cx="5239501" cy="5256152"/>
          </a:xfrm>
          <a:prstGeom prst="rect">
            <a:avLst/>
          </a:prstGeom>
          <a:solidFill>
            <a:srgbClr val="FFF7E0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95DB66E-9D83-C9BC-D4AC-3C5AB0D9705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\documentclass{article}&#10;\usepackage{amsmath}&#10;\usepackage{xcolor}&#10;\pagestyle{empty}&#10;\begin{document}&#10;&#10;\definecolor{dockerblue}{HTML}{C14E14}  &#10;&#10;$\textcolor{white}{\rho (z,k,t)}$&#10;&#10;&#10;\end{document}" title="IguanaTex Bitmap Display">
            <a:extLst>
              <a:ext uri="{FF2B5EF4-FFF2-40B4-BE49-F238E27FC236}">
                <a16:creationId xmlns:a16="http://schemas.microsoft.com/office/drawing/2014/main" id="{B9CC8CBE-EC18-0902-0E19-07223D5099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08" y="2076294"/>
            <a:ext cx="1015800" cy="293197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xcolor}&#10;\pagestyle{empty}&#10;\begin{document}&#10;&#10;\definecolor{dockerblue}{HTML}{C14E14}  &#10;&#10;$\textcolor{white}{v_{\mathrm{eff}} [\rho] (k) = k - \int_{- \infty}^{+ \infty } \mathrm{d} k' \Delta (k - k') \left[ v_{\mathrm{eff}} [\rho] (k) -  v_{\mathrm{eff}} [\rho] (k')\right]}$&#10;&#10;&#10;\end{document}" title="IguanaTex Bitmap Display">
            <a:extLst>
              <a:ext uri="{FF2B5EF4-FFF2-40B4-BE49-F238E27FC236}">
                <a16:creationId xmlns:a16="http://schemas.microsoft.com/office/drawing/2014/main" id="{967EB178-A3B1-A3F6-CABE-A46F99E7A6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66" y="4339175"/>
            <a:ext cx="5592685" cy="308571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xcolor}&#10;\pagestyle{empty}&#10;\begin{document}&#10;&#10;\definecolor{dockerblue}{HTML}{C14E14}  &#10;&#10;$\textcolor{white}{\Delta (k) = \frac{2g}{g^{2} + k^{2} }}$&#10;&#10;&#10;\end{document}" title="IguanaTex Bitmap Display">
            <a:extLst>
              <a:ext uri="{FF2B5EF4-FFF2-40B4-BE49-F238E27FC236}">
                <a16:creationId xmlns:a16="http://schemas.microsoft.com/office/drawing/2014/main" id="{2CDFBEF1-E9A1-DCE9-A8EA-305E18AD18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19" y="5192181"/>
            <a:ext cx="1475432" cy="3561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268370-9773-945A-C552-EFCB4BCEB195}"/>
              </a:ext>
            </a:extLst>
          </p:cNvPr>
          <p:cNvGrpSpPr/>
          <p:nvPr/>
        </p:nvGrpSpPr>
        <p:grpSpPr>
          <a:xfrm>
            <a:off x="404375" y="2032286"/>
            <a:ext cx="1712607" cy="618587"/>
            <a:chOff x="1126671" y="2073917"/>
            <a:chExt cx="3118758" cy="112648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649D3B-3E49-BBCC-C9E4-4CA327DE7D49}"/>
                </a:ext>
              </a:extLst>
            </p:cNvPr>
            <p:cNvSpPr/>
            <p:nvPr/>
          </p:nvSpPr>
          <p:spPr>
            <a:xfrm>
              <a:off x="1281793" y="2452426"/>
              <a:ext cx="2637064" cy="747974"/>
            </a:xfrm>
            <a:custGeom>
              <a:avLst/>
              <a:gdLst>
                <a:gd name="connsiteX0" fmla="*/ 0 w 2637064"/>
                <a:gd name="connsiteY0" fmla="*/ 587654 h 587654"/>
                <a:gd name="connsiteX1" fmla="*/ 416378 w 2637064"/>
                <a:gd name="connsiteY1" fmla="*/ 457025 h 587654"/>
                <a:gd name="connsiteX2" fmla="*/ 955221 w 2637064"/>
                <a:gd name="connsiteY2" fmla="*/ 105961 h 587654"/>
                <a:gd name="connsiteX3" fmla="*/ 1265464 w 2637064"/>
                <a:gd name="connsiteY3" fmla="*/ 7990 h 587654"/>
                <a:gd name="connsiteX4" fmla="*/ 1698171 w 2637064"/>
                <a:gd name="connsiteY4" fmla="*/ 24318 h 587654"/>
                <a:gd name="connsiteX5" fmla="*/ 2106386 w 2637064"/>
                <a:gd name="connsiteY5" fmla="*/ 171275 h 587654"/>
                <a:gd name="connsiteX6" fmla="*/ 2432957 w 2637064"/>
                <a:gd name="connsiteY6" fmla="*/ 506011 h 587654"/>
                <a:gd name="connsiteX7" fmla="*/ 2637064 w 2637064"/>
                <a:gd name="connsiteY7" fmla="*/ 579490 h 5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7064" h="587654">
                  <a:moveTo>
                    <a:pt x="0" y="587654"/>
                  </a:moveTo>
                  <a:cubicBezTo>
                    <a:pt x="128587" y="562480"/>
                    <a:pt x="257175" y="537307"/>
                    <a:pt x="416378" y="457025"/>
                  </a:cubicBezTo>
                  <a:cubicBezTo>
                    <a:pt x="575582" y="376743"/>
                    <a:pt x="813707" y="180800"/>
                    <a:pt x="955221" y="105961"/>
                  </a:cubicBezTo>
                  <a:cubicBezTo>
                    <a:pt x="1096735" y="31122"/>
                    <a:pt x="1141639" y="21597"/>
                    <a:pt x="1265464" y="7990"/>
                  </a:cubicBezTo>
                  <a:cubicBezTo>
                    <a:pt x="1389289" y="-5617"/>
                    <a:pt x="1558017" y="-2896"/>
                    <a:pt x="1698171" y="24318"/>
                  </a:cubicBezTo>
                  <a:cubicBezTo>
                    <a:pt x="1838325" y="51532"/>
                    <a:pt x="1983922" y="90993"/>
                    <a:pt x="2106386" y="171275"/>
                  </a:cubicBezTo>
                  <a:cubicBezTo>
                    <a:pt x="2228850" y="251557"/>
                    <a:pt x="2344511" y="437975"/>
                    <a:pt x="2432957" y="506011"/>
                  </a:cubicBezTo>
                  <a:cubicBezTo>
                    <a:pt x="2521403" y="574047"/>
                    <a:pt x="2579233" y="576768"/>
                    <a:pt x="2637064" y="579490"/>
                  </a:cubicBezTo>
                </a:path>
              </a:pathLst>
            </a:custGeom>
            <a:noFill/>
            <a:ln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A4C9966-81E9-5BAE-57C8-1AD2EE0A17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3199392"/>
              <a:ext cx="31187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260B4F4-0131-6C53-BFBC-C51A5B3E286A}"/>
                </a:ext>
              </a:extLst>
            </p:cNvPr>
            <p:cNvCxnSpPr/>
            <p:nvPr/>
          </p:nvCxnSpPr>
          <p:spPr>
            <a:xfrm flipV="1">
              <a:off x="2505947" y="2094278"/>
              <a:ext cx="0" cy="1097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\documentclass{article}&#10;\usepackage{amsmath}&#10;\usepackage{xcolor}&#10;\pagestyle{empty}&#10;\begin{document}&#10;&#10;\definecolor{dockerblue}{HTML}{C14E14}  &#10;&#10;$\textcolor{black}{n (z,t)} $&#10;&#10;&#10;\end{document}" title="IguanaTex Bitmap Display">
              <a:extLst>
                <a:ext uri="{FF2B5EF4-FFF2-40B4-BE49-F238E27FC236}">
                  <a16:creationId xmlns:a16="http://schemas.microsoft.com/office/drawing/2014/main" id="{DF32C3F2-0562-1E32-4DC5-5BE6AB0C01E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850" y="2073917"/>
              <a:ext cx="652466" cy="256390"/>
            </a:xfrm>
            <a:prstGeom prst="rect">
              <a:avLst/>
            </a:prstGeom>
          </p:spPr>
        </p:pic>
      </p:grpSp>
      <p:sp>
        <p:nvSpPr>
          <p:cNvPr id="9" name="ZoneTexte 4 1 1">
            <a:extLst>
              <a:ext uri="{FF2B5EF4-FFF2-40B4-BE49-F238E27FC236}">
                <a16:creationId xmlns:a16="http://schemas.microsoft.com/office/drawing/2014/main" id="{F1EFD64D-9603-C5EE-FB06-21ACE5390E9C}"/>
              </a:ext>
            </a:extLst>
          </p:cNvPr>
          <p:cNvSpPr txBox="1"/>
          <p:nvPr/>
        </p:nvSpPr>
        <p:spPr>
          <a:xfrm>
            <a:off x="401924" y="1569041"/>
            <a:ext cx="505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Classical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004C43-0C3F-4C30-9F63-097A73812254}"/>
              </a:ext>
            </a:extLst>
          </p:cNvPr>
          <p:cNvGrpSpPr/>
          <p:nvPr/>
        </p:nvGrpSpPr>
        <p:grpSpPr>
          <a:xfrm>
            <a:off x="2182427" y="2043467"/>
            <a:ext cx="1649374" cy="606692"/>
            <a:chOff x="1126671" y="3540006"/>
            <a:chExt cx="3116358" cy="114629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03CE83-9ECA-EBC0-7688-97965A695851}"/>
                </a:ext>
              </a:extLst>
            </p:cNvPr>
            <p:cNvSpPr/>
            <p:nvPr/>
          </p:nvSpPr>
          <p:spPr>
            <a:xfrm>
              <a:off x="1289957" y="3918035"/>
              <a:ext cx="2645229" cy="768266"/>
            </a:xfrm>
            <a:custGeom>
              <a:avLst/>
              <a:gdLst>
                <a:gd name="connsiteX0" fmla="*/ 0 w 2645229"/>
                <a:gd name="connsiteY0" fmla="*/ 565887 h 574051"/>
                <a:gd name="connsiteX1" fmla="*/ 212272 w 2645229"/>
                <a:gd name="connsiteY1" fmla="*/ 500572 h 574051"/>
                <a:gd name="connsiteX2" fmla="*/ 538843 w 2645229"/>
                <a:gd name="connsiteY2" fmla="*/ 206658 h 574051"/>
                <a:gd name="connsiteX3" fmla="*/ 767443 w 2645229"/>
                <a:gd name="connsiteY3" fmla="*/ 239315 h 574051"/>
                <a:gd name="connsiteX4" fmla="*/ 881743 w 2645229"/>
                <a:gd name="connsiteY4" fmla="*/ 304630 h 574051"/>
                <a:gd name="connsiteX5" fmla="*/ 1118507 w 2645229"/>
                <a:gd name="connsiteY5" fmla="*/ 329122 h 574051"/>
                <a:gd name="connsiteX6" fmla="*/ 1665514 w 2645229"/>
                <a:gd name="connsiteY6" fmla="*/ 108687 h 574051"/>
                <a:gd name="connsiteX7" fmla="*/ 2098222 w 2645229"/>
                <a:gd name="connsiteY7" fmla="*/ 27044 h 574051"/>
                <a:gd name="connsiteX8" fmla="*/ 2645229 w 2645229"/>
                <a:gd name="connsiteY8" fmla="*/ 574051 h 57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5229" h="574051">
                  <a:moveTo>
                    <a:pt x="0" y="565887"/>
                  </a:moveTo>
                  <a:cubicBezTo>
                    <a:pt x="61232" y="563165"/>
                    <a:pt x="122465" y="560443"/>
                    <a:pt x="212272" y="500572"/>
                  </a:cubicBezTo>
                  <a:cubicBezTo>
                    <a:pt x="302079" y="440700"/>
                    <a:pt x="446315" y="250201"/>
                    <a:pt x="538843" y="206658"/>
                  </a:cubicBezTo>
                  <a:cubicBezTo>
                    <a:pt x="631372" y="163115"/>
                    <a:pt x="710293" y="222986"/>
                    <a:pt x="767443" y="239315"/>
                  </a:cubicBezTo>
                  <a:cubicBezTo>
                    <a:pt x="824593" y="255644"/>
                    <a:pt x="823232" y="289662"/>
                    <a:pt x="881743" y="304630"/>
                  </a:cubicBezTo>
                  <a:cubicBezTo>
                    <a:pt x="940254" y="319598"/>
                    <a:pt x="987879" y="361779"/>
                    <a:pt x="1118507" y="329122"/>
                  </a:cubicBezTo>
                  <a:cubicBezTo>
                    <a:pt x="1249135" y="296465"/>
                    <a:pt x="1502228" y="159033"/>
                    <a:pt x="1665514" y="108687"/>
                  </a:cubicBezTo>
                  <a:cubicBezTo>
                    <a:pt x="1828800" y="58341"/>
                    <a:pt x="1934936" y="-50517"/>
                    <a:pt x="2098222" y="27044"/>
                  </a:cubicBezTo>
                  <a:cubicBezTo>
                    <a:pt x="2261508" y="104605"/>
                    <a:pt x="2453368" y="339328"/>
                    <a:pt x="2645229" y="574051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7A30C1E-BEE0-5D89-665C-5DC367917D17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4677956"/>
              <a:ext cx="31163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3DCFD81-A69F-A5EA-7EF7-144CADA25EA2}"/>
                </a:ext>
              </a:extLst>
            </p:cNvPr>
            <p:cNvCxnSpPr/>
            <p:nvPr/>
          </p:nvCxnSpPr>
          <p:spPr>
            <a:xfrm flipV="1">
              <a:off x="2505947" y="3580868"/>
              <a:ext cx="0" cy="1097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\documentclass{article}&#10;\usepackage{amsmath}&#10;\usepackage{xcolor}&#10;\pagestyle{empty}&#10;\begin{document}&#10;&#10;\definecolor{dockerblue}{HTML}{C14E14}  &#10;&#10;$\textcolor{black}{n (z,t)p(z,t)} $&#10;&#10;&#10;\end{document}" title="IguanaTex Bitmap Display">
              <a:extLst>
                <a:ext uri="{FF2B5EF4-FFF2-40B4-BE49-F238E27FC236}">
                  <a16:creationId xmlns:a16="http://schemas.microsoft.com/office/drawing/2014/main" id="{06D6D43E-65DA-35B5-0C75-C174851B2ADD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877" y="3540006"/>
              <a:ext cx="1308151" cy="25591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35801-2BD7-E9A0-50F4-BD6F83224059}"/>
              </a:ext>
            </a:extLst>
          </p:cNvPr>
          <p:cNvGrpSpPr/>
          <p:nvPr/>
        </p:nvGrpSpPr>
        <p:grpSpPr>
          <a:xfrm>
            <a:off x="3916558" y="2065094"/>
            <a:ext cx="1563907" cy="580883"/>
            <a:chOff x="1126671" y="5031019"/>
            <a:chExt cx="3116358" cy="115751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E4D7101-0008-37C4-F4AD-1DA3E8909633}"/>
                </a:ext>
              </a:extLst>
            </p:cNvPr>
            <p:cNvSpPr/>
            <p:nvPr/>
          </p:nvSpPr>
          <p:spPr>
            <a:xfrm>
              <a:off x="1363436" y="5396598"/>
              <a:ext cx="2490107" cy="791932"/>
            </a:xfrm>
            <a:custGeom>
              <a:avLst/>
              <a:gdLst>
                <a:gd name="connsiteX0" fmla="*/ 0 w 2490107"/>
                <a:gd name="connsiteY0" fmla="*/ 376933 h 376933"/>
                <a:gd name="connsiteX1" fmla="*/ 285750 w 2490107"/>
                <a:gd name="connsiteY1" fmla="*/ 303454 h 376933"/>
                <a:gd name="connsiteX2" fmla="*/ 742950 w 2490107"/>
                <a:gd name="connsiteY2" fmla="*/ 156497 h 376933"/>
                <a:gd name="connsiteX3" fmla="*/ 1314450 w 2490107"/>
                <a:gd name="connsiteY3" fmla="*/ 140168 h 376933"/>
                <a:gd name="connsiteX4" fmla="*/ 1755321 w 2490107"/>
                <a:gd name="connsiteY4" fmla="*/ 246304 h 376933"/>
                <a:gd name="connsiteX5" fmla="*/ 2065564 w 2490107"/>
                <a:gd name="connsiteY5" fmla="*/ 1375 h 376933"/>
                <a:gd name="connsiteX6" fmla="*/ 2490107 w 2490107"/>
                <a:gd name="connsiteY6" fmla="*/ 376933 h 37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0107" h="376933">
                  <a:moveTo>
                    <a:pt x="0" y="376933"/>
                  </a:moveTo>
                  <a:cubicBezTo>
                    <a:pt x="80962" y="358563"/>
                    <a:pt x="161925" y="340193"/>
                    <a:pt x="285750" y="303454"/>
                  </a:cubicBezTo>
                  <a:cubicBezTo>
                    <a:pt x="409575" y="266715"/>
                    <a:pt x="571500" y="183711"/>
                    <a:pt x="742950" y="156497"/>
                  </a:cubicBezTo>
                  <a:cubicBezTo>
                    <a:pt x="914400" y="129283"/>
                    <a:pt x="1145722" y="125200"/>
                    <a:pt x="1314450" y="140168"/>
                  </a:cubicBezTo>
                  <a:cubicBezTo>
                    <a:pt x="1483179" y="155136"/>
                    <a:pt x="1630135" y="269436"/>
                    <a:pt x="1755321" y="246304"/>
                  </a:cubicBezTo>
                  <a:cubicBezTo>
                    <a:pt x="1880507" y="223172"/>
                    <a:pt x="1943100" y="-20397"/>
                    <a:pt x="2065564" y="1375"/>
                  </a:cubicBezTo>
                  <a:cubicBezTo>
                    <a:pt x="2188028" y="23147"/>
                    <a:pt x="2339067" y="200040"/>
                    <a:pt x="2490107" y="376933"/>
                  </a:cubicBezTo>
                </a:path>
              </a:pathLst>
            </a:custGeom>
            <a:noFill/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78C716-9CC2-605D-20EE-3F8791107C93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71" y="6186127"/>
              <a:ext cx="31163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F2F4FD2-52AF-9B64-EFA9-9AF30CC4AFFA}"/>
                </a:ext>
              </a:extLst>
            </p:cNvPr>
            <p:cNvCxnSpPr/>
            <p:nvPr/>
          </p:nvCxnSpPr>
          <p:spPr>
            <a:xfrm flipV="1">
              <a:off x="2505947" y="5089039"/>
              <a:ext cx="0" cy="1097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\documentclass{article}&#10;\usepackage{amsmath}&#10;\usepackage{xcolor}&#10;\pagestyle{empty}&#10;\begin{document}&#10;&#10;\definecolor{dockerblue}{HTML}{C14E14}  &#10;&#10;$\textcolor{black}{u (z,t)} $&#10;&#10;&#10;\end{document}" title="IguanaTex Bitmap Display">
              <a:extLst>
                <a:ext uri="{FF2B5EF4-FFF2-40B4-BE49-F238E27FC236}">
                  <a16:creationId xmlns:a16="http://schemas.microsoft.com/office/drawing/2014/main" id="{11C99F89-1B9B-9EF9-FED2-60101C676953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877" y="5031019"/>
              <a:ext cx="645249" cy="256871"/>
            </a:xfrm>
            <a:prstGeom prst="rect">
              <a:avLst/>
            </a:prstGeom>
          </p:spPr>
        </p:pic>
      </p:grpSp>
      <p:sp>
        <p:nvSpPr>
          <p:cNvPr id="27" name="ZoneTexte 4 1 2 1">
            <a:extLst>
              <a:ext uri="{FF2B5EF4-FFF2-40B4-BE49-F238E27FC236}">
                <a16:creationId xmlns:a16="http://schemas.microsoft.com/office/drawing/2014/main" id="{B74784E2-F94E-B0AC-C258-CDC08B9391B4}"/>
              </a:ext>
            </a:extLst>
          </p:cNvPr>
          <p:cNvSpPr txBox="1"/>
          <p:nvPr/>
        </p:nvSpPr>
        <p:spPr>
          <a:xfrm>
            <a:off x="386517" y="2871283"/>
            <a:ext cx="505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General </a:t>
            </a:r>
            <a:r>
              <a:rPr lang="fr-FR" b="1" dirty="0" err="1"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38" name="Picture 37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91AA5F42-0FFE-93C9-F703-2D47384280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46" y="2499267"/>
            <a:ext cx="67585" cy="71818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DCD60B35-99C5-CD50-DC4D-6C875BDB0A0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39" y="2499267"/>
            <a:ext cx="67585" cy="7181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497D870-48A1-6A8E-D96C-DE913F020232}"/>
              </a:ext>
            </a:extLst>
          </p:cNvPr>
          <p:cNvSpPr/>
          <p:nvPr/>
        </p:nvSpPr>
        <p:spPr>
          <a:xfrm>
            <a:off x="1260020" y="3340436"/>
            <a:ext cx="3078613" cy="393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Picture 39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<a:extLst>
              <a:ext uri="{FF2B5EF4-FFF2-40B4-BE49-F238E27FC236}">
                <a16:creationId xmlns:a16="http://schemas.microsoft.com/office/drawing/2014/main" id="{F7D77FFB-E0C4-0F12-C71A-84F7D660B8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58" y="2493030"/>
            <a:ext cx="67585" cy="718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1E7EE1C-2E4C-5133-39A1-8E6E53D95E49}"/>
              </a:ext>
            </a:extLst>
          </p:cNvPr>
          <p:cNvGrpSpPr/>
          <p:nvPr/>
        </p:nvGrpSpPr>
        <p:grpSpPr>
          <a:xfrm>
            <a:off x="1276061" y="3340436"/>
            <a:ext cx="3175394" cy="369332"/>
            <a:chOff x="856555" y="5993578"/>
            <a:chExt cx="3175394" cy="369332"/>
          </a:xfrm>
        </p:grpSpPr>
        <p:pic>
          <p:nvPicPr>
            <p:cNvPr id="67" name="Picture 66" descr="\documentclass{article}&#10;\usepackage{amsmath}&#10;\usepackage{xcolor}&#10;\pagestyle{empty}&#10;\begin{document}&#10;&#10;\definecolor{dockerblue}{HTML}{C14E14}  &#10;&#10;$\textcolor{black}{\int \mathrm{d}z \rho (k,z,t) \delta k} $&#10;&#10;&#10;\end{document}" title="IguanaTex Bitmap Display">
              <a:extLst>
                <a:ext uri="{FF2B5EF4-FFF2-40B4-BE49-F238E27FC236}">
                  <a16:creationId xmlns:a16="http://schemas.microsoft.com/office/drawing/2014/main" id="{F7684C45-BC6C-82DD-0949-D73893F61D80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555" y="6059004"/>
              <a:ext cx="1523508" cy="273722"/>
            </a:xfrm>
            <a:prstGeom prst="rect">
              <a:avLst/>
            </a:prstGeom>
          </p:spPr>
        </p:pic>
        <p:sp>
          <p:nvSpPr>
            <p:cNvPr id="68" name="ZoneTexte 4 1 2 2">
              <a:extLst>
                <a:ext uri="{FF2B5EF4-FFF2-40B4-BE49-F238E27FC236}">
                  <a16:creationId xmlns:a16="http://schemas.microsoft.com/office/drawing/2014/main" id="{2AFFAECB-E349-E527-F2CB-803CB363165A}"/>
                </a:ext>
              </a:extLst>
            </p:cNvPr>
            <p:cNvSpPr txBox="1"/>
            <p:nvPr/>
          </p:nvSpPr>
          <p:spPr>
            <a:xfrm>
              <a:off x="2396682" y="5993578"/>
              <a:ext cx="1635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Century Gothic" panose="020B0502020202020204" pitchFamily="34" charset="0"/>
                </a:rPr>
                <a:t>is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conserved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4A6CB5-3EE0-502F-39F4-34036F09812E}"/>
              </a:ext>
            </a:extLst>
          </p:cNvPr>
          <p:cNvGrpSpPr/>
          <p:nvPr/>
        </p:nvGrpSpPr>
        <p:grpSpPr>
          <a:xfrm>
            <a:off x="618987" y="3828335"/>
            <a:ext cx="4384278" cy="2513870"/>
            <a:chOff x="547102" y="3292678"/>
            <a:chExt cx="3984965" cy="231209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BC7909-07BD-263E-A6B0-C70ACBFD9661}"/>
                </a:ext>
              </a:extLst>
            </p:cNvPr>
            <p:cNvSpPr/>
            <p:nvPr/>
          </p:nvSpPr>
          <p:spPr>
            <a:xfrm>
              <a:off x="1392978" y="3641621"/>
              <a:ext cx="2151274" cy="1810667"/>
            </a:xfrm>
            <a:custGeom>
              <a:avLst/>
              <a:gdLst>
                <a:gd name="connsiteX0" fmla="*/ 91487 w 1939338"/>
                <a:gd name="connsiteY0" fmla="*/ 553347 h 1917335"/>
                <a:gd name="connsiteX1" fmla="*/ 388667 w 1939338"/>
                <a:gd name="connsiteY1" fmla="*/ 347607 h 1917335"/>
                <a:gd name="connsiteX2" fmla="*/ 762047 w 1939338"/>
                <a:gd name="connsiteY2" fmla="*/ 111387 h 1917335"/>
                <a:gd name="connsiteX3" fmla="*/ 1272587 w 1939338"/>
                <a:gd name="connsiteY3" fmla="*/ 4707 h 1917335"/>
                <a:gd name="connsiteX4" fmla="*/ 1554527 w 1939338"/>
                <a:gd name="connsiteY4" fmla="*/ 256167 h 1917335"/>
                <a:gd name="connsiteX5" fmla="*/ 1859327 w 1939338"/>
                <a:gd name="connsiteY5" fmla="*/ 286647 h 1917335"/>
                <a:gd name="connsiteX6" fmla="*/ 1927907 w 1939338"/>
                <a:gd name="connsiteY6" fmla="*/ 713367 h 1917335"/>
                <a:gd name="connsiteX7" fmla="*/ 1668827 w 1939338"/>
                <a:gd name="connsiteY7" fmla="*/ 1010547 h 1917335"/>
                <a:gd name="connsiteX8" fmla="*/ 1775507 w 1939338"/>
                <a:gd name="connsiteY8" fmla="*/ 1399167 h 1917335"/>
                <a:gd name="connsiteX9" fmla="*/ 1645967 w 1939338"/>
                <a:gd name="connsiteY9" fmla="*/ 1703967 h 1917335"/>
                <a:gd name="connsiteX10" fmla="*/ 1181147 w 1939338"/>
                <a:gd name="connsiteY10" fmla="*/ 1917327 h 1917335"/>
                <a:gd name="connsiteX11" fmla="*/ 769667 w 1939338"/>
                <a:gd name="connsiteY11" fmla="*/ 1711587 h 1917335"/>
                <a:gd name="connsiteX12" fmla="*/ 365807 w 1939338"/>
                <a:gd name="connsiteY12" fmla="*/ 1482987 h 1917335"/>
                <a:gd name="connsiteX13" fmla="*/ 83867 w 1939338"/>
                <a:gd name="connsiteY13" fmla="*/ 1231527 h 1917335"/>
                <a:gd name="connsiteX14" fmla="*/ 47 w 1939338"/>
                <a:gd name="connsiteY14" fmla="*/ 804807 h 1917335"/>
                <a:gd name="connsiteX15" fmla="*/ 91487 w 1939338"/>
                <a:gd name="connsiteY15" fmla="*/ 553347 h 1917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39338" h="1917335">
                  <a:moveTo>
                    <a:pt x="91487" y="553347"/>
                  </a:moveTo>
                  <a:cubicBezTo>
                    <a:pt x="156257" y="477147"/>
                    <a:pt x="276907" y="421267"/>
                    <a:pt x="388667" y="347607"/>
                  </a:cubicBezTo>
                  <a:cubicBezTo>
                    <a:pt x="500427" y="273947"/>
                    <a:pt x="614727" y="168537"/>
                    <a:pt x="762047" y="111387"/>
                  </a:cubicBezTo>
                  <a:cubicBezTo>
                    <a:pt x="909367" y="54237"/>
                    <a:pt x="1140507" y="-19423"/>
                    <a:pt x="1272587" y="4707"/>
                  </a:cubicBezTo>
                  <a:cubicBezTo>
                    <a:pt x="1404667" y="28837"/>
                    <a:pt x="1456737" y="209177"/>
                    <a:pt x="1554527" y="256167"/>
                  </a:cubicBezTo>
                  <a:cubicBezTo>
                    <a:pt x="1652317" y="303157"/>
                    <a:pt x="1797097" y="210447"/>
                    <a:pt x="1859327" y="286647"/>
                  </a:cubicBezTo>
                  <a:cubicBezTo>
                    <a:pt x="1921557" y="362847"/>
                    <a:pt x="1959657" y="592717"/>
                    <a:pt x="1927907" y="713367"/>
                  </a:cubicBezTo>
                  <a:cubicBezTo>
                    <a:pt x="1896157" y="834017"/>
                    <a:pt x="1694227" y="896247"/>
                    <a:pt x="1668827" y="1010547"/>
                  </a:cubicBezTo>
                  <a:cubicBezTo>
                    <a:pt x="1643427" y="1124847"/>
                    <a:pt x="1779317" y="1283597"/>
                    <a:pt x="1775507" y="1399167"/>
                  </a:cubicBezTo>
                  <a:cubicBezTo>
                    <a:pt x="1771697" y="1514737"/>
                    <a:pt x="1745027" y="1617607"/>
                    <a:pt x="1645967" y="1703967"/>
                  </a:cubicBezTo>
                  <a:cubicBezTo>
                    <a:pt x="1546907" y="1790327"/>
                    <a:pt x="1327197" y="1916057"/>
                    <a:pt x="1181147" y="1917327"/>
                  </a:cubicBezTo>
                  <a:cubicBezTo>
                    <a:pt x="1035097" y="1918597"/>
                    <a:pt x="905557" y="1783977"/>
                    <a:pt x="769667" y="1711587"/>
                  </a:cubicBezTo>
                  <a:cubicBezTo>
                    <a:pt x="633777" y="1639197"/>
                    <a:pt x="480107" y="1562997"/>
                    <a:pt x="365807" y="1482987"/>
                  </a:cubicBezTo>
                  <a:cubicBezTo>
                    <a:pt x="251507" y="1402977"/>
                    <a:pt x="144827" y="1344557"/>
                    <a:pt x="83867" y="1231527"/>
                  </a:cubicBezTo>
                  <a:cubicBezTo>
                    <a:pt x="22907" y="1118497"/>
                    <a:pt x="-1223" y="919107"/>
                    <a:pt x="47" y="804807"/>
                  </a:cubicBezTo>
                  <a:cubicBezTo>
                    <a:pt x="1317" y="690507"/>
                    <a:pt x="26717" y="629547"/>
                    <a:pt x="91487" y="553347"/>
                  </a:cubicBezTo>
                  <a:close/>
                </a:path>
              </a:pathLst>
            </a:custGeom>
            <a:gradFill flip="none" rotWithShape="1">
              <a:gsLst>
                <a:gs pos="40000">
                  <a:srgbClr val="FFF4D1"/>
                </a:gs>
                <a:gs pos="100000">
                  <a:srgbClr val="FFD966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784AB64-DEB0-E8B0-8EAE-794996207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0540" y="3326467"/>
              <a:ext cx="0" cy="22783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1DDB366-29B2-8E1A-9DA6-57F57B435F71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59" y="4534068"/>
              <a:ext cx="291871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  <a:extLst>
                <a:ext uri="{FF2B5EF4-FFF2-40B4-BE49-F238E27FC236}">
                  <a16:creationId xmlns:a16="http://schemas.microsoft.com/office/drawing/2014/main" id="{CC663784-A56C-83E7-D382-33397E35FC5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290" y="4325395"/>
              <a:ext cx="98682" cy="108943"/>
            </a:xfrm>
            <a:prstGeom prst="rect">
              <a:avLst/>
            </a:prstGeom>
          </p:spPr>
        </p:pic>
        <p:pic>
          <p:nvPicPr>
            <p:cNvPr id="44" name="Picture 43" descr="\documentclass{article}&#10;\usepackage{amsmath}&#10;\usepackage{xcolor}&#10;\pagestyle{empty}&#10;\begin{document}&#10;&#10;\definecolor{dockerblue}{HTML}{C14E14}  &#10;&#10;$\textcolor{black}{k} $&#10;&#10;&#10;\end{document}" title="IguanaTex Bitmap Display">
              <a:extLst>
                <a:ext uri="{FF2B5EF4-FFF2-40B4-BE49-F238E27FC236}">
                  <a16:creationId xmlns:a16="http://schemas.microsoft.com/office/drawing/2014/main" id="{AFA6CF9E-5AEB-B70B-C538-EFFB19CA1C3E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693" y="3292678"/>
              <a:ext cx="106117" cy="170689"/>
            </a:xfrm>
            <a:prstGeom prst="rect">
              <a:avLst/>
            </a:prstGeom>
          </p:spPr>
        </p:pic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BE45DC1-3EC3-676F-2458-6D3BEBE23E45}"/>
                </a:ext>
              </a:extLst>
            </p:cNvPr>
            <p:cNvSpPr/>
            <p:nvPr/>
          </p:nvSpPr>
          <p:spPr>
            <a:xfrm>
              <a:off x="1496829" y="5085510"/>
              <a:ext cx="381963" cy="519261"/>
            </a:xfrm>
            <a:custGeom>
              <a:avLst/>
              <a:gdLst>
                <a:gd name="connsiteX0" fmla="*/ 0 w 769620"/>
                <a:gd name="connsiteY0" fmla="*/ 312420 h 360889"/>
                <a:gd name="connsiteX1" fmla="*/ 434340 w 769620"/>
                <a:gd name="connsiteY1" fmla="*/ 335280 h 360889"/>
                <a:gd name="connsiteX2" fmla="*/ 769620 w 769620"/>
                <a:gd name="connsiteY2" fmla="*/ 0 h 36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9620" h="360889">
                  <a:moveTo>
                    <a:pt x="0" y="312420"/>
                  </a:moveTo>
                  <a:cubicBezTo>
                    <a:pt x="153035" y="349885"/>
                    <a:pt x="306070" y="387350"/>
                    <a:pt x="434340" y="335280"/>
                  </a:cubicBezTo>
                  <a:cubicBezTo>
                    <a:pt x="562610" y="283210"/>
                    <a:pt x="666115" y="141605"/>
                    <a:pt x="769620" y="0"/>
                  </a:cubicBezTo>
                </a:path>
              </a:pathLst>
            </a:cu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49" name="Picture 48" descr="\documentclass{article}&#10;\usepackage{amsmath}&#10;\usepackage{xcolor}&#10;\pagestyle{empty}&#10;\begin{document}&#10;&#10;\definecolor{dockerblue}{HTML}{C14E14}  &#10;&#10;$\textcolor{black}{\rho (z,k,t)}$&#10;&#10;&#10;\end{document}" title="IguanaTex Bitmap Display">
              <a:extLst>
                <a:ext uri="{FF2B5EF4-FFF2-40B4-BE49-F238E27FC236}">
                  <a16:creationId xmlns:a16="http://schemas.microsoft.com/office/drawing/2014/main" id="{E9223FD2-72B5-B321-FC30-C167B6D1DB5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02" y="5294695"/>
              <a:ext cx="924313" cy="277405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10BA04-EEBA-D290-1D56-036371951A9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58" y="3954760"/>
              <a:ext cx="3026118" cy="0"/>
            </a:xfrm>
            <a:prstGeom prst="line">
              <a:avLst/>
            </a:prstGeom>
            <a:ln w="19050">
              <a:solidFill>
                <a:srgbClr val="A3232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41420E1-FAFA-7BC2-0F71-7FF3F3FB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58" y="4145260"/>
              <a:ext cx="3026118" cy="0"/>
            </a:xfrm>
            <a:prstGeom prst="line">
              <a:avLst/>
            </a:prstGeom>
            <a:ln w="19050">
              <a:solidFill>
                <a:srgbClr val="A3232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CEC40D6-3685-9B79-58E9-65BA2C46E0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0520" y="3916660"/>
              <a:ext cx="0" cy="266680"/>
            </a:xfrm>
            <a:prstGeom prst="straightConnector1">
              <a:avLst/>
            </a:prstGeom>
            <a:ln w="12700">
              <a:solidFill>
                <a:srgbClr val="A3232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 descr="\documentclass{article}&#10;\usepackage{amsmath}&#10;\usepackage{xcolor}&#10;\pagestyle{empty}&#10;\begin{document}&#10;&#10;\definecolor{dockerblue}{HTML}{C14E14}  &#10;&#10;$\textcolor{black}{\delta k} $&#10;&#10;&#10;\end{document}" title="IguanaTex Bitmap Display">
              <a:extLst>
                <a:ext uri="{FF2B5EF4-FFF2-40B4-BE49-F238E27FC236}">
                  <a16:creationId xmlns:a16="http://schemas.microsoft.com/office/drawing/2014/main" id="{F8A0186C-40F7-9466-9FE1-11DD0CC8DF1A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23" y="3968707"/>
              <a:ext cx="225944" cy="176553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24749F0-5D21-1AB0-BD88-79AC9006F40D}"/>
                </a:ext>
              </a:extLst>
            </p:cNvPr>
            <p:cNvSpPr/>
            <p:nvPr/>
          </p:nvSpPr>
          <p:spPr>
            <a:xfrm>
              <a:off x="1009258" y="3968707"/>
              <a:ext cx="3026116" cy="166188"/>
            </a:xfrm>
            <a:prstGeom prst="rect">
              <a:avLst/>
            </a:prstGeom>
            <a:solidFill>
              <a:srgbClr val="F0BAB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E76CAA2-AA50-6839-149F-7C18C877CAA1}"/>
              </a:ext>
            </a:extLst>
          </p:cNvPr>
          <p:cNvSpPr/>
          <p:nvPr/>
        </p:nvSpPr>
        <p:spPr>
          <a:xfrm>
            <a:off x="996177" y="3649901"/>
            <a:ext cx="727915" cy="899238"/>
          </a:xfrm>
          <a:custGeom>
            <a:avLst/>
            <a:gdLst>
              <a:gd name="connsiteX0" fmla="*/ 184922 w 558302"/>
              <a:gd name="connsiteY0" fmla="*/ 0 h 960120"/>
              <a:gd name="connsiteX1" fmla="*/ 9662 w 558302"/>
              <a:gd name="connsiteY1" fmla="*/ 312420 h 960120"/>
              <a:gd name="connsiteX2" fmla="*/ 444002 w 558302"/>
              <a:gd name="connsiteY2" fmla="*/ 784860 h 960120"/>
              <a:gd name="connsiteX3" fmla="*/ 558302 w 558302"/>
              <a:gd name="connsiteY3" fmla="*/ 96012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302" h="960120">
                <a:moveTo>
                  <a:pt x="184922" y="0"/>
                </a:moveTo>
                <a:cubicBezTo>
                  <a:pt x="75702" y="90805"/>
                  <a:pt x="-33518" y="181610"/>
                  <a:pt x="9662" y="312420"/>
                </a:cubicBezTo>
                <a:cubicBezTo>
                  <a:pt x="52842" y="443230"/>
                  <a:pt x="352562" y="676910"/>
                  <a:pt x="444002" y="784860"/>
                </a:cubicBezTo>
                <a:cubicBezTo>
                  <a:pt x="535442" y="892810"/>
                  <a:pt x="546872" y="926465"/>
                  <a:pt x="558302" y="960120"/>
                </a:cubicBezTo>
              </a:path>
            </a:pathLst>
          </a:custGeom>
          <a:noFill/>
          <a:ln>
            <a:solidFill>
              <a:srgbClr val="A3232B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Picture 75" descr="\documentclass{article}&#10;\usepackage{amsmath}&#10;\usepackage{xcolor}&#10;\pagestyle{empty}&#10;\begin{document}&#10;&#10;\definecolor{dockerblue}{HTML}{C14E14}  &#10;&#10;$\textcolor{white}{\delta k} $&#10;&#10;&#10;\end{document}" title="IguanaTex Bitmap Display">
            <a:extLst>
              <a:ext uri="{FF2B5EF4-FFF2-40B4-BE49-F238E27FC236}">
                <a16:creationId xmlns:a16="http://schemas.microsoft.com/office/drawing/2014/main" id="{C79445F9-7FAB-71B1-01DE-02C15EC3987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20" y="2659499"/>
            <a:ext cx="249076" cy="194094"/>
          </a:xfrm>
          <a:prstGeom prst="rect">
            <a:avLst/>
          </a:prstGeom>
        </p:spPr>
      </p:pic>
      <p:sp>
        <p:nvSpPr>
          <p:cNvPr id="79" name="ZoneTexte 7">
            <a:extLst>
              <a:ext uri="{FF2B5EF4-FFF2-40B4-BE49-F238E27FC236}">
                <a16:creationId xmlns:a16="http://schemas.microsoft.com/office/drawing/2014/main" id="{28431794-0AED-3DD1-7D67-A66A78E340C1}"/>
              </a:ext>
            </a:extLst>
          </p:cNvPr>
          <p:cNvSpPr txBox="1"/>
          <p:nvPr/>
        </p:nvSpPr>
        <p:spPr>
          <a:xfrm>
            <a:off x="6510293" y="5878711"/>
            <a:ext cx="516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Bertini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(2016), Castro-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Alvaredo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5160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BF50D55D-8EE9-DFFB-DF58-53BC23A6C84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42">
            <a:extLst>
              <a:ext uri="{FF2B5EF4-FFF2-40B4-BE49-F238E27FC236}">
                <a16:creationId xmlns:a16="http://schemas.microsoft.com/office/drawing/2014/main" id="{48465976-F425-6FCC-59FC-1B0586835800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A0D3D1A-77DF-6B3A-1425-42E019B3F3C9}"/>
              </a:ext>
            </a:extLst>
          </p:cNvPr>
          <p:cNvGrpSpPr/>
          <p:nvPr/>
        </p:nvGrpSpPr>
        <p:grpSpPr>
          <a:xfrm>
            <a:off x="123438" y="1777470"/>
            <a:ext cx="5879451" cy="2814004"/>
            <a:chOff x="123438" y="1777470"/>
            <a:chExt cx="5879451" cy="281400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750D08-E820-81A9-756A-38169CAF310A}"/>
                </a:ext>
              </a:extLst>
            </p:cNvPr>
            <p:cNvSpPr txBox="1"/>
            <p:nvPr/>
          </p:nvSpPr>
          <p:spPr>
            <a:xfrm>
              <a:off x="238037" y="3195771"/>
              <a:ext cx="5341095" cy="139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fr-FR" dirty="0">
                  <a:latin typeface="Century Gothic" panose="020B0502020202020204" pitchFamily="34" charset="0"/>
                </a:rPr>
                <a:t>Equation invariant to</a:t>
              </a:r>
            </a:p>
            <a:p>
              <a:r>
                <a:rPr lang="fr-FR" dirty="0">
                  <a:latin typeface="Century Gothic" panose="020B0502020202020204" pitchFamily="34" charset="0"/>
                </a:rPr>
                <a:t>                                                                    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endParaRPr lang="fr-FR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8A5ABD5-E386-E3CA-A580-3605ED328A1D}"/>
                </a:ext>
              </a:extLst>
            </p:cNvPr>
            <p:cNvSpPr txBox="1"/>
            <p:nvPr/>
          </p:nvSpPr>
          <p:spPr>
            <a:xfrm>
              <a:off x="123438" y="1777470"/>
              <a:ext cx="58794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Generalised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HydroDynamics</a:t>
              </a:r>
              <a:r>
                <a:rPr lang="fr-FR" b="1" dirty="0">
                  <a:latin typeface="Century Gothic" panose="020B0502020202020204" pitchFamily="34" charset="0"/>
                </a:rPr>
                <a:t> Equation :</a:t>
              </a: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dirty="0">
                <a:latin typeface="Century Gothic" panose="020B0502020202020204" pitchFamily="34" charset="0"/>
              </a:endParaRPr>
            </a:p>
          </p:txBody>
        </p:sp>
        <p:pic>
          <p:nvPicPr>
            <p:cNvPr id="61" name="Picture 60" descr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155DA509-6BC4-D401-82A5-481EB201DE8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928" y="4202593"/>
              <a:ext cx="3161061" cy="365185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FA0E0F-2401-D48C-0BCD-6DEE0AA6E8C8}"/>
              </a:ext>
            </a:extLst>
          </p:cNvPr>
          <p:cNvGrpSpPr/>
          <p:nvPr/>
        </p:nvGrpSpPr>
        <p:grpSpPr>
          <a:xfrm>
            <a:off x="352008" y="2368496"/>
            <a:ext cx="5399394" cy="536425"/>
            <a:chOff x="303207" y="2094095"/>
            <a:chExt cx="5399394" cy="5364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4804504-1623-0CF6-554A-CEC920B96B21}"/>
                </a:ext>
              </a:extLst>
            </p:cNvPr>
            <p:cNvSpPr/>
            <p:nvPr/>
          </p:nvSpPr>
          <p:spPr>
            <a:xfrm>
              <a:off x="303207" y="2094095"/>
              <a:ext cx="5399394" cy="536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5" name="Picture 64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  <a:extLst>
                <a:ext uri="{FF2B5EF4-FFF2-40B4-BE49-F238E27FC236}">
                  <a16:creationId xmlns:a16="http://schemas.microsoft.com/office/drawing/2014/main" id="{49B2E490-12F9-84F2-740F-E02B5C9E5C7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60" y="2209654"/>
              <a:ext cx="5091489" cy="305308"/>
            </a:xfrm>
            <a:prstGeom prst="rect">
              <a:avLst/>
            </a:prstGeom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C19299-733A-9993-6521-2D91F7E49986}"/>
              </a:ext>
            </a:extLst>
          </p:cNvPr>
          <p:cNvSpPr/>
          <p:nvPr/>
        </p:nvSpPr>
        <p:spPr>
          <a:xfrm>
            <a:off x="638685" y="4927879"/>
            <a:ext cx="4594215" cy="1481974"/>
          </a:xfrm>
          <a:prstGeom prst="roundRect">
            <a:avLst/>
          </a:prstGeom>
          <a:noFill/>
          <a:ln w="28575">
            <a:solidFill>
              <a:srgbClr val="A3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 descr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9440CBAD-324D-9031-B658-E17BC92FE8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29" y="3254798"/>
            <a:ext cx="1173343" cy="661280"/>
          </a:xfrm>
          <a:prstGeom prst="rect">
            <a:avLst/>
          </a:prstGeom>
        </p:spPr>
      </p:pic>
      <p:pic>
        <p:nvPicPr>
          <p:cNvPr id="72" name="Picture 71" descr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 title="IguanaTex Bitmap Display">
            <a:extLst>
              <a:ext uri="{FF2B5EF4-FFF2-40B4-BE49-F238E27FC236}">
                <a16:creationId xmlns:a16="http://schemas.microsoft.com/office/drawing/2014/main" id="{885F64F6-2C8D-3696-DA0D-FAC2D93028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7" y="5706624"/>
            <a:ext cx="2941707" cy="574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272EFC-D6B7-EEE3-C38E-FC564E0B202F}"/>
              </a:ext>
            </a:extLst>
          </p:cNvPr>
          <p:cNvSpPr txBox="1"/>
          <p:nvPr/>
        </p:nvSpPr>
        <p:spPr>
          <a:xfrm>
            <a:off x="802248" y="5011293"/>
            <a:ext cx="4768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For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different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sizes: </a:t>
            </a:r>
            <a:r>
              <a:rPr lang="en-US" b="1" dirty="0">
                <a:solidFill>
                  <a:srgbClr val="263B46"/>
                </a:solidFill>
                <a:latin typeface="Century Gothic" panose="020B0502020202020204" pitchFamily="34" charset="0"/>
              </a:rPr>
              <a:t>the dynamics must be the same to within       </a:t>
            </a:r>
            <a:r>
              <a:rPr lang="en-US" dirty="0">
                <a:solidFill>
                  <a:srgbClr val="263B4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18" descr="\documentclass{article}&#10;\usepackage{amsmath}&#10;\usepackage{xcolor}&#10;\pagestyle{empty}&#10;\begin{document}&#10;&#10;\definecolor{dockerblue}{HTML}{C14E14}  &#10;&#10;$\textcolor{black}{\mathbf{L_{0}/t}}$&#10;&#10;&#10;\end{document}" title="IguanaTex Bitmap Display">
            <a:extLst>
              <a:ext uri="{FF2B5EF4-FFF2-40B4-BE49-F238E27FC236}">
                <a16:creationId xmlns:a16="http://schemas.microsoft.com/office/drawing/2014/main" id="{52DDAEC8-5771-A4BA-1F16-449EE9DD74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34" y="5377019"/>
            <a:ext cx="391113" cy="2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BF50D55D-8EE9-DFFB-DF58-53BC23A6C84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42">
            <a:extLst>
              <a:ext uri="{FF2B5EF4-FFF2-40B4-BE49-F238E27FC236}">
                <a16:creationId xmlns:a16="http://schemas.microsoft.com/office/drawing/2014/main" id="{48465976-F425-6FCC-59FC-1B0586835800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6F7451C-AD5B-4392-6AC8-CD6868EE8034}"/>
              </a:ext>
            </a:extLst>
          </p:cNvPr>
          <p:cNvGrpSpPr/>
          <p:nvPr/>
        </p:nvGrpSpPr>
        <p:grpSpPr>
          <a:xfrm>
            <a:off x="6096000" y="2669209"/>
            <a:ext cx="6003036" cy="4121223"/>
            <a:chOff x="6096000" y="2669209"/>
            <a:chExt cx="6003036" cy="4121223"/>
          </a:xfrm>
        </p:grpSpPr>
        <p:pic>
          <p:nvPicPr>
            <p:cNvPr id="13" name="Picture 12" descr="A picture containing text, screenshot, plot, diagram&#10;&#10;Description automatically generated">
              <a:extLst>
                <a:ext uri="{FF2B5EF4-FFF2-40B4-BE49-F238E27FC236}">
                  <a16:creationId xmlns:a16="http://schemas.microsoft.com/office/drawing/2014/main" id="{2254606F-CA1C-A79D-4803-88965CD36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5"/>
            <a:stretch/>
          </p:blipFill>
          <p:spPr>
            <a:xfrm>
              <a:off x="6096000" y="2669209"/>
              <a:ext cx="6003036" cy="4121223"/>
            </a:xfrm>
            <a:prstGeom prst="rect">
              <a:avLst/>
            </a:prstGeom>
          </p:spPr>
        </p:pic>
        <p:pic>
          <p:nvPicPr>
            <p:cNvPr id="75" name="Picture 74" descr="\documentclass{article}&#10;\usepackage{amsmath}&#10;\usepackage{xcolor}&#10;\pagestyle{empty}&#10;\begin{document}&#10;&#10;\definecolor{dockerblue}{HTML}{C14E14}  &#10;&#10;$\textcolor{black}{t/L_{0} = 0.26}$&#10;&#10;&#10;\end{document}" title="IguanaTex Bitmap Display">
              <a:extLst>
                <a:ext uri="{FF2B5EF4-FFF2-40B4-BE49-F238E27FC236}">
                  <a16:creationId xmlns:a16="http://schemas.microsoft.com/office/drawing/2014/main" id="{4ED48B2F-78BD-1869-C1D8-4B25CDAC51C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325" y="3051012"/>
              <a:ext cx="1453760" cy="29075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48CE9B-173E-36E7-BB25-C5AE285CA807}"/>
                </a:ext>
              </a:extLst>
            </p:cNvPr>
            <p:cNvSpPr/>
            <p:nvPr/>
          </p:nvSpPr>
          <p:spPr>
            <a:xfrm>
              <a:off x="10437972" y="3195847"/>
              <a:ext cx="229121" cy="218232"/>
            </a:xfrm>
            <a:prstGeom prst="rect">
              <a:avLst/>
            </a:prstGeom>
            <a:solidFill>
              <a:srgbClr val="E5E5E5"/>
            </a:solidFill>
            <a:ln>
              <a:solidFill>
                <a:srgbClr val="E5E5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DF094D-F8D7-B29B-52CC-FD9DE4DC7A6C}"/>
                </a:ext>
              </a:extLst>
            </p:cNvPr>
            <p:cNvSpPr/>
            <p:nvPr/>
          </p:nvSpPr>
          <p:spPr>
            <a:xfrm>
              <a:off x="10472585" y="3831602"/>
              <a:ext cx="229121" cy="218232"/>
            </a:xfrm>
            <a:prstGeom prst="rect">
              <a:avLst/>
            </a:prstGeom>
            <a:solidFill>
              <a:srgbClr val="E5E5E5"/>
            </a:solidFill>
            <a:ln>
              <a:solidFill>
                <a:srgbClr val="E5E5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8" descr="\documentclass{article}&#10;\usepackage{amsmath}&#10;\usepackage{xcolor}&#10;\pagestyle{empty}&#10;\begin{document}&#10;&#10;\definecolor{dockerblue}{HTML}{C14E14}  &#10;&#10;$\textcolor{black}{t}$&#10;&#10;&#10;\end{document}" title="IguanaTex Bitmap Display">
              <a:extLst>
                <a:ext uri="{FF2B5EF4-FFF2-40B4-BE49-F238E27FC236}">
                  <a16:creationId xmlns:a16="http://schemas.microsoft.com/office/drawing/2014/main" id="{EA228504-4A4C-32D7-6B50-9D35FC7236B7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9440" y="3231629"/>
              <a:ext cx="90257" cy="185946"/>
            </a:xfrm>
            <a:prstGeom prst="rect">
              <a:avLst/>
            </a:prstGeom>
          </p:spPr>
        </p:pic>
        <p:pic>
          <p:nvPicPr>
            <p:cNvPr id="16" name="Picture 15" descr="\documentclass{article}&#10;\usepackage{amsmath}&#10;\usepackage{xcolor}&#10;\pagestyle{empty}&#10;\begin{document}&#10;&#10;\definecolor{dockerblue}{HTML}{C14E14}  &#10;&#10;$\textcolor{black}{t}$&#10;&#10;&#10;\end{document}" title="IguanaTex Bitmap Display">
              <a:extLst>
                <a:ext uri="{FF2B5EF4-FFF2-40B4-BE49-F238E27FC236}">
                  <a16:creationId xmlns:a16="http://schemas.microsoft.com/office/drawing/2014/main" id="{282F6177-F120-C6FA-CFB3-E5893E403C7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8048" y="3847744"/>
              <a:ext cx="90257" cy="18594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7DB028-FB02-F002-42D8-CA71F18A0087}"/>
              </a:ext>
            </a:extLst>
          </p:cNvPr>
          <p:cNvGrpSpPr/>
          <p:nvPr/>
        </p:nvGrpSpPr>
        <p:grpSpPr>
          <a:xfrm>
            <a:off x="6345647" y="1813535"/>
            <a:ext cx="5233817" cy="646331"/>
            <a:chOff x="6345647" y="1813535"/>
            <a:chExt cx="5233817" cy="64633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BBAB8E9-03B9-9791-22CA-B4FE8D8CCD2D}"/>
                </a:ext>
              </a:extLst>
            </p:cNvPr>
            <p:cNvSpPr txBox="1"/>
            <p:nvPr/>
          </p:nvSpPr>
          <p:spPr>
            <a:xfrm>
              <a:off x="6345647" y="1813535"/>
              <a:ext cx="52338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Superimposition of profiles for different initial sizes      but with the same           ratio.</a:t>
              </a:r>
              <a:endParaRPr lang="en-US" dirty="0">
                <a:solidFill>
                  <a:srgbClr val="263B46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21" descr="\documentclass{article}&#10;\usepackage{amsmath}&#10;\usepackage{xcolor}&#10;\pagestyle{empty}&#10;\begin{document}&#10;&#10;\definecolor{dockerblue}{HTML}{C14E14}  &#10;&#10;$\textcolor{black}{\mathbf{L_{0}}}$&#10;&#10;&#10;\end{document}" title="IguanaTex Bitmap Display">
              <a:extLst>
                <a:ext uri="{FF2B5EF4-FFF2-40B4-BE49-F238E27FC236}">
                  <a16:creationId xmlns:a16="http://schemas.microsoft.com/office/drawing/2014/main" id="{C3A5F26B-3A81-EE0D-5FB1-B516089D2C7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817" y="2168823"/>
              <a:ext cx="287702" cy="226557"/>
            </a:xfrm>
            <a:prstGeom prst="rect">
              <a:avLst/>
            </a:prstGeom>
          </p:spPr>
        </p:pic>
        <p:pic>
          <p:nvPicPr>
            <p:cNvPr id="21" name="Picture 20" descr="\documentclass{article}&#10;\usepackage{amsmath}&#10;\usepackage{xcolor}&#10;\pagestyle{empty}&#10;\begin{document}&#10;&#10;\definecolor{dockerblue}{HTML}{C14E14}  &#10;&#10;$\textcolor{black}{\mathbf{t/L_{0}}}$&#10;&#10;&#10;\end{document}" title="IguanaTex Bitmap Display">
              <a:extLst>
                <a:ext uri="{FF2B5EF4-FFF2-40B4-BE49-F238E27FC236}">
                  <a16:creationId xmlns:a16="http://schemas.microsoft.com/office/drawing/2014/main" id="{CBD1149D-875D-9BE1-49E0-39F2AFDDACE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5710" y="2145449"/>
              <a:ext cx="548392" cy="270758"/>
            </a:xfrm>
            <a:prstGeom prst="rect">
              <a:avLst/>
            </a:prstGeom>
          </p:spPr>
        </p:pic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6F9C32-6B3F-EBF9-F143-B44DF0B7D15F}"/>
              </a:ext>
            </a:extLst>
          </p:cNvPr>
          <p:cNvCxnSpPr>
            <a:cxnSpLocks/>
          </p:cNvCxnSpPr>
          <p:nvPr/>
        </p:nvCxnSpPr>
        <p:spPr>
          <a:xfrm>
            <a:off x="6019679" y="1862789"/>
            <a:ext cx="0" cy="4717454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63776C-42FA-72F3-E788-05E6F01B6879}"/>
              </a:ext>
            </a:extLst>
          </p:cNvPr>
          <p:cNvSpPr/>
          <p:nvPr/>
        </p:nvSpPr>
        <p:spPr>
          <a:xfrm>
            <a:off x="10472585" y="2922029"/>
            <a:ext cx="1303094" cy="1192771"/>
          </a:xfrm>
          <a:prstGeom prst="rect">
            <a:avLst/>
          </a:prstGeom>
          <a:solidFill>
            <a:srgbClr val="E5E5E5"/>
          </a:solidFill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\documentclass{article}&#10;\usepackage{amsmath}&#10;\usepackage{xcolor}&#10;\pagestyle{empty}&#10;\begin{document}&#10;&#10;\definecolor{dockerblue}{HTML}{C14E14}  &#10;&#10;$\textcolor{black}{L_{0} = 38 \mu m}$&#10;&#10;&#10;\end{document}" title="IguanaTex Bitmap Display">
            <a:extLst>
              <a:ext uri="{FF2B5EF4-FFF2-40B4-BE49-F238E27FC236}">
                <a16:creationId xmlns:a16="http://schemas.microsoft.com/office/drawing/2014/main" id="{1C7D02E6-2766-CAED-C495-B029CBE67B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63" y="3084271"/>
            <a:ext cx="1405916" cy="258934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<a:extLst>
              <a:ext uri="{FF2B5EF4-FFF2-40B4-BE49-F238E27FC236}">
                <a16:creationId xmlns:a16="http://schemas.microsoft.com/office/drawing/2014/main" id="{0A342949-23AE-B4D0-1C50-D85733D7FC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63" y="3698154"/>
            <a:ext cx="1406898" cy="26065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A0D3D1A-77DF-6B3A-1425-42E019B3F3C9}"/>
              </a:ext>
            </a:extLst>
          </p:cNvPr>
          <p:cNvGrpSpPr/>
          <p:nvPr/>
        </p:nvGrpSpPr>
        <p:grpSpPr>
          <a:xfrm>
            <a:off x="123438" y="1777470"/>
            <a:ext cx="5879451" cy="2814004"/>
            <a:chOff x="123438" y="1777470"/>
            <a:chExt cx="5879451" cy="281400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750D08-E820-81A9-756A-38169CAF310A}"/>
                </a:ext>
              </a:extLst>
            </p:cNvPr>
            <p:cNvSpPr txBox="1"/>
            <p:nvPr/>
          </p:nvSpPr>
          <p:spPr>
            <a:xfrm>
              <a:off x="238037" y="3195771"/>
              <a:ext cx="5341095" cy="139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fr-FR" dirty="0">
                  <a:latin typeface="Century Gothic" panose="020B0502020202020204" pitchFamily="34" charset="0"/>
                </a:rPr>
                <a:t>Equation invariant to</a:t>
              </a:r>
            </a:p>
            <a:p>
              <a:r>
                <a:rPr lang="fr-FR" dirty="0">
                  <a:latin typeface="Century Gothic" panose="020B0502020202020204" pitchFamily="34" charset="0"/>
                </a:rPr>
                <a:t>                                                                    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endParaRPr lang="fr-FR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8A5ABD5-E386-E3CA-A580-3605ED328A1D}"/>
                </a:ext>
              </a:extLst>
            </p:cNvPr>
            <p:cNvSpPr txBox="1"/>
            <p:nvPr/>
          </p:nvSpPr>
          <p:spPr>
            <a:xfrm>
              <a:off x="123438" y="1777470"/>
              <a:ext cx="58794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Generalised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HydroDynamics</a:t>
              </a:r>
              <a:r>
                <a:rPr lang="fr-FR" b="1" dirty="0">
                  <a:latin typeface="Century Gothic" panose="020B0502020202020204" pitchFamily="34" charset="0"/>
                </a:rPr>
                <a:t> Equation :</a:t>
              </a: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dirty="0">
                <a:latin typeface="Century Gothic" panose="020B0502020202020204" pitchFamily="34" charset="0"/>
              </a:endParaRPr>
            </a:p>
          </p:txBody>
        </p:sp>
        <p:pic>
          <p:nvPicPr>
            <p:cNvPr id="61" name="Picture 60" descr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155DA509-6BC4-D401-82A5-481EB201DE8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928" y="4202593"/>
              <a:ext cx="3161061" cy="365185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FA0E0F-2401-D48C-0BCD-6DEE0AA6E8C8}"/>
              </a:ext>
            </a:extLst>
          </p:cNvPr>
          <p:cNvGrpSpPr/>
          <p:nvPr/>
        </p:nvGrpSpPr>
        <p:grpSpPr>
          <a:xfrm>
            <a:off x="352008" y="2368496"/>
            <a:ext cx="5399394" cy="536425"/>
            <a:chOff x="303207" y="2094095"/>
            <a:chExt cx="5399394" cy="5364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4804504-1623-0CF6-554A-CEC920B96B21}"/>
                </a:ext>
              </a:extLst>
            </p:cNvPr>
            <p:cNvSpPr/>
            <p:nvPr/>
          </p:nvSpPr>
          <p:spPr>
            <a:xfrm>
              <a:off x="303207" y="2094095"/>
              <a:ext cx="5399394" cy="536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5" name="Picture 64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  <a:extLst>
                <a:ext uri="{FF2B5EF4-FFF2-40B4-BE49-F238E27FC236}">
                  <a16:creationId xmlns:a16="http://schemas.microsoft.com/office/drawing/2014/main" id="{49B2E490-12F9-84F2-740F-E02B5C9E5C7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60" y="2209654"/>
              <a:ext cx="5091489" cy="305308"/>
            </a:xfrm>
            <a:prstGeom prst="rect">
              <a:avLst/>
            </a:prstGeom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C19299-733A-9993-6521-2D91F7E49986}"/>
              </a:ext>
            </a:extLst>
          </p:cNvPr>
          <p:cNvSpPr/>
          <p:nvPr/>
        </p:nvSpPr>
        <p:spPr>
          <a:xfrm>
            <a:off x="638685" y="4927879"/>
            <a:ext cx="4594215" cy="1481974"/>
          </a:xfrm>
          <a:prstGeom prst="roundRect">
            <a:avLst/>
          </a:prstGeom>
          <a:noFill/>
          <a:ln w="28575">
            <a:solidFill>
              <a:srgbClr val="A3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 descr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9440CBAD-324D-9031-B658-E17BC92FE8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29" y="3254798"/>
            <a:ext cx="1173343" cy="661280"/>
          </a:xfrm>
          <a:prstGeom prst="rect">
            <a:avLst/>
          </a:prstGeom>
        </p:spPr>
      </p:pic>
      <p:pic>
        <p:nvPicPr>
          <p:cNvPr id="72" name="Picture 71" descr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 title="IguanaTex Bitmap Display">
            <a:extLst>
              <a:ext uri="{FF2B5EF4-FFF2-40B4-BE49-F238E27FC236}">
                <a16:creationId xmlns:a16="http://schemas.microsoft.com/office/drawing/2014/main" id="{885F64F6-2C8D-3696-DA0D-FAC2D93028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7" y="5706624"/>
            <a:ext cx="2941707" cy="574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272EFC-D6B7-EEE3-C38E-FC564E0B202F}"/>
              </a:ext>
            </a:extLst>
          </p:cNvPr>
          <p:cNvSpPr txBox="1"/>
          <p:nvPr/>
        </p:nvSpPr>
        <p:spPr>
          <a:xfrm>
            <a:off x="802248" y="5011293"/>
            <a:ext cx="4768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For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different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sizes: </a:t>
            </a:r>
            <a:r>
              <a:rPr lang="en-US" b="1" dirty="0">
                <a:solidFill>
                  <a:srgbClr val="263B46"/>
                </a:solidFill>
                <a:latin typeface="Century Gothic" panose="020B0502020202020204" pitchFamily="34" charset="0"/>
              </a:rPr>
              <a:t>the dynamics must be the same to within       </a:t>
            </a:r>
            <a:r>
              <a:rPr lang="en-US" dirty="0">
                <a:solidFill>
                  <a:srgbClr val="263B4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18" descr="\documentclass{article}&#10;\usepackage{amsmath}&#10;\usepackage{xcolor}&#10;\pagestyle{empty}&#10;\begin{document}&#10;&#10;\definecolor{dockerblue}{HTML}{C14E14}  &#10;&#10;$\textcolor{black}{\mathbf{L_{0}/t}}$&#10;&#10;&#10;\end{document}" title="IguanaTex Bitmap Display">
            <a:extLst>
              <a:ext uri="{FF2B5EF4-FFF2-40B4-BE49-F238E27FC236}">
                <a16:creationId xmlns:a16="http://schemas.microsoft.com/office/drawing/2014/main" id="{52DDAEC8-5771-A4BA-1F16-449EE9DD74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34" y="5377019"/>
            <a:ext cx="391113" cy="2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6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DC9A9C2-038E-09C0-50BE-9A4EA2AA48A1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0689454-78DC-0FBA-011C-1AF1F766FDE6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\documentclass{article}&#10;\usepackage{amsmath}&#10;\usepackage{xcolor}&#10;\pagestyle{empty}&#10;\begin{document}&#10;&#10;\definecolor{dockerblue}{HTML}{C14E14}  &#10;&#10;$ \hat{H} =  - \frac{\hbar^{2}}{2 m} \sum_{i}^{N} \frac{\partial^{2}}{\partial z^{2}} + g \sum_{i&lt;j} \delta (z_{i} - z_{j})$&#10;&#10;&#10;\end{document}" title="IguanaTex Bitmap Display">
            <a:extLst>
              <a:ext uri="{FF2B5EF4-FFF2-40B4-BE49-F238E27FC236}">
                <a16:creationId xmlns:a16="http://schemas.microsoft.com/office/drawing/2014/main" id="{E395F59C-CB88-3D9D-3DB3-D3BBBC9353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82" y="2039941"/>
            <a:ext cx="5269674" cy="4925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E8D0E9-83D0-9063-30CA-16457E7843FB}"/>
              </a:ext>
            </a:extLst>
          </p:cNvPr>
          <p:cNvSpPr txBox="1"/>
          <p:nvPr/>
        </p:nvSpPr>
        <p:spPr>
          <a:xfrm>
            <a:off x="293486" y="1426493"/>
            <a:ext cx="90566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Homogeneous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1D Bose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gas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with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contact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repulsive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interactions :</a:t>
            </a:r>
            <a:endParaRPr lang="fr-FR" sz="2400" b="1" dirty="0">
              <a:latin typeface="LM Sans 12" panose="00000500000000000000" pitchFamily="50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Century Gothic" panose="020B0502020202020204" pitchFamily="34" charset="0"/>
              </a:rPr>
              <a:t>Lieb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Liniger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Hamiltonian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sz="2000" dirty="0">
                <a:latin typeface="LM Sans 12" panose="00000500000000000000" pitchFamily="50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dirty="0">
              <a:latin typeface="LM Sans 12" panose="00000500000000000000" pitchFamily="50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5C7EED-4D50-F536-24A3-48E725985DDD}"/>
              </a:ext>
            </a:extLst>
          </p:cNvPr>
          <p:cNvSpPr txBox="1"/>
          <p:nvPr/>
        </p:nvSpPr>
        <p:spPr>
          <a:xfrm>
            <a:off x="11531600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1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6A32CF-6C7E-B6BD-38B8-9DFBB223C819}"/>
              </a:ext>
            </a:extLst>
          </p:cNvPr>
          <p:cNvGrpSpPr/>
          <p:nvPr/>
        </p:nvGrpSpPr>
        <p:grpSpPr>
          <a:xfrm>
            <a:off x="293486" y="2718627"/>
            <a:ext cx="11077942" cy="870495"/>
            <a:chOff x="293486" y="2668749"/>
            <a:chExt cx="11077942" cy="870495"/>
          </a:xfrm>
        </p:grpSpPr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DACDC52E-FEE8-B845-117B-8B6957024108}"/>
                </a:ext>
              </a:extLst>
            </p:cNvPr>
            <p:cNvSpPr txBox="1"/>
            <p:nvPr/>
          </p:nvSpPr>
          <p:spPr>
            <a:xfrm>
              <a:off x="293486" y="2668749"/>
              <a:ext cx="11077942" cy="870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 err="1">
                  <a:latin typeface="Century Gothic" panose="020B0502020202020204" pitchFamily="34" charset="0"/>
                </a:rPr>
                <a:t>Integrable</a:t>
              </a:r>
              <a:r>
                <a:rPr lang="fr-FR" b="1" dirty="0">
                  <a:latin typeface="Century Gothic" panose="020B0502020202020204" pitchFamily="34" charset="0"/>
                </a:rPr>
                <a:t> system: </a:t>
              </a:r>
              <a:r>
                <a:rPr lang="fr-FR" dirty="0">
                  <a:latin typeface="Century Gothic" panose="020B0502020202020204" pitchFamily="34" charset="0"/>
                </a:rPr>
                <a:t>the </a:t>
              </a:r>
              <a:r>
                <a:rPr lang="fr-FR" dirty="0" err="1">
                  <a:latin typeface="Century Gothic" panose="020B0502020202020204" pitchFamily="34" charset="0"/>
                </a:rPr>
                <a:t>eigenstates</a:t>
              </a:r>
              <a:r>
                <a:rPr lang="fr-FR" dirty="0">
                  <a:latin typeface="Century Gothic" panose="020B0502020202020204" pitchFamily="34" charset="0"/>
                </a:rPr>
                <a:t> of     are the Bethe </a:t>
              </a:r>
              <a:r>
                <a:rPr lang="fr-FR" dirty="0" err="1">
                  <a:latin typeface="Century Gothic" panose="020B0502020202020204" pitchFamily="34" charset="0"/>
                </a:rPr>
                <a:t>Anzatz</a:t>
              </a:r>
              <a:r>
                <a:rPr lang="fr-FR" dirty="0">
                  <a:latin typeface="Century Gothic" panose="020B0502020202020204" pitchFamily="34" charset="0"/>
                </a:rPr>
                <a:t> states                          </a:t>
              </a:r>
              <a:r>
                <a:rPr lang="fr-FR" dirty="0" err="1">
                  <a:latin typeface="Century Gothic" panose="020B0502020202020204" pitchFamily="34" charset="0"/>
                </a:rPr>
                <a:t>labelled</a:t>
              </a:r>
              <a:r>
                <a:rPr lang="fr-FR" dirty="0">
                  <a:latin typeface="Century Gothic" panose="020B0502020202020204" pitchFamily="34" charset="0"/>
                </a:rPr>
                <a:t> by N </a:t>
              </a:r>
              <a:r>
                <a:rPr lang="fr-FR" dirty="0" err="1">
                  <a:latin typeface="Century Gothic" panose="020B0502020202020204" pitchFamily="34" charset="0"/>
                </a:rPr>
                <a:t>numbers</a:t>
              </a:r>
              <a:r>
                <a:rPr lang="fr-FR" dirty="0">
                  <a:latin typeface="Century Gothic" panose="020B0502020202020204" pitchFamily="34" charset="0"/>
                </a:rPr>
                <a:t>                          </a:t>
              </a:r>
              <a:r>
                <a:rPr lang="fr-FR" dirty="0" err="1">
                  <a:latin typeface="Century Gothic" panose="020B0502020202020204" pitchFamily="34" charset="0"/>
                </a:rPr>
                <a:t>called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rapidities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pic>
          <p:nvPicPr>
            <p:cNvPr id="7" name="Image 5" descr="\documentclass{article}&#10;\usepackage{amsmath}&#10;\usepackage{xcolor}&#10;\pagestyle{empty}&#10;\begin{document}&#10;&#10;\definecolor{col}{HTML}{B24007}  &#10;&#10;$| \textcolor{col}{k_{1}, k_{2}, ..., k_{N}} \rangle$&#10;&#10;&#10;\end{document}" title="IguanaTex Bitmap Display">
              <a:extLst>
                <a:ext uri="{FF2B5EF4-FFF2-40B4-BE49-F238E27FC236}">
                  <a16:creationId xmlns:a16="http://schemas.microsoft.com/office/drawing/2014/main" id="{D84173EA-8E5C-EF90-0680-B854C82E1B8E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093" y="2828813"/>
              <a:ext cx="1475048" cy="254476"/>
            </a:xfrm>
            <a:prstGeom prst="rect">
              <a:avLst/>
            </a:prstGeom>
          </p:spPr>
        </p:pic>
        <p:pic>
          <p:nvPicPr>
            <p:cNvPr id="8" name="Image 7" descr="\documentclass{article}&#10;\usepackage{amsmath}&#10;\usepackage{xcolor}&#10;\pagestyle{empty}&#10;\begin{document}&#10;&#10;\definecolor{col}{HTML}{B24007}  &#10;&#10;$(\textcolor{col}{k_{1}, k_{2}, ..., k_{N}})$&#10;&#10;&#10;\end{document}" title="IguanaTex Bitmap Display">
              <a:extLst>
                <a:ext uri="{FF2B5EF4-FFF2-40B4-BE49-F238E27FC236}">
                  <a16:creationId xmlns:a16="http://schemas.microsoft.com/office/drawing/2014/main" id="{6ECFC6D5-1B97-6117-7494-0F7C34E57D71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78" y="3235186"/>
              <a:ext cx="1510095" cy="254476"/>
            </a:xfrm>
            <a:prstGeom prst="rect">
              <a:avLst/>
            </a:prstGeom>
          </p:spPr>
        </p:pic>
        <p:pic>
          <p:nvPicPr>
            <p:cNvPr id="10" name="Image 2" descr="\documentclass{article}&#10;\usepackage{amsmath}&#10;\usepackage{xcolor}&#10;\pagestyle{empty}&#10;\begin{document}&#10;&#10;\definecolor{dockerblue}{HTML}{C14E14}  &#10;&#10;$ \hat{H}$&#10;&#10;&#10;\end{document}" title="IguanaTex Bitmap Display">
              <a:extLst>
                <a:ext uri="{FF2B5EF4-FFF2-40B4-BE49-F238E27FC236}">
                  <a16:creationId xmlns:a16="http://schemas.microsoft.com/office/drawing/2014/main" id="{A15CCEDC-2DEA-177A-0B70-C7F5C19EB32E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124" y="2790750"/>
              <a:ext cx="214857" cy="239238"/>
            </a:xfrm>
            <a:prstGeom prst="rect">
              <a:avLst/>
            </a:prstGeom>
          </p:spPr>
        </p:pic>
      </p:grpSp>
      <p:grpSp>
        <p:nvGrpSpPr>
          <p:cNvPr id="11" name="Groupe 52">
            <a:extLst>
              <a:ext uri="{FF2B5EF4-FFF2-40B4-BE49-F238E27FC236}">
                <a16:creationId xmlns:a16="http://schemas.microsoft.com/office/drawing/2014/main" id="{DB94E33E-22D8-3644-CE14-920288948090}"/>
              </a:ext>
            </a:extLst>
          </p:cNvPr>
          <p:cNvGrpSpPr/>
          <p:nvPr/>
        </p:nvGrpSpPr>
        <p:grpSpPr>
          <a:xfrm>
            <a:off x="7926930" y="4068511"/>
            <a:ext cx="3740129" cy="2420911"/>
            <a:chOff x="3542307" y="1200672"/>
            <a:chExt cx="4469038" cy="2892720"/>
          </a:xfrm>
        </p:grpSpPr>
        <p:cxnSp>
          <p:nvCxnSpPr>
            <p:cNvPr id="13" name="Connecteur droit 53">
              <a:extLst>
                <a:ext uri="{FF2B5EF4-FFF2-40B4-BE49-F238E27FC236}">
                  <a16:creationId xmlns:a16="http://schemas.microsoft.com/office/drawing/2014/main" id="{954D02EF-F40C-B2E2-0786-3019D93903CA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823436" y="2727019"/>
              <a:ext cx="986400" cy="74160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54">
              <a:extLst>
                <a:ext uri="{FF2B5EF4-FFF2-40B4-BE49-F238E27FC236}">
                  <a16:creationId xmlns:a16="http://schemas.microsoft.com/office/drawing/2014/main" id="{466BFC34-7820-3800-C3CC-D80F05EFE680}"/>
                </a:ext>
              </a:extLst>
            </p:cNvPr>
            <p:cNvCxnSpPr/>
            <p:nvPr/>
          </p:nvCxnSpPr>
          <p:spPr>
            <a:xfrm flipH="1">
              <a:off x="5119668" y="2599577"/>
              <a:ext cx="740463" cy="98509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e 55">
              <a:extLst>
                <a:ext uri="{FF2B5EF4-FFF2-40B4-BE49-F238E27FC236}">
                  <a16:creationId xmlns:a16="http://schemas.microsoft.com/office/drawing/2014/main" id="{BD0E488E-B733-4DDA-7D1B-9B20062F3330}"/>
                </a:ext>
              </a:extLst>
            </p:cNvPr>
            <p:cNvGrpSpPr/>
            <p:nvPr/>
          </p:nvGrpSpPr>
          <p:grpSpPr>
            <a:xfrm>
              <a:off x="3542307" y="1200672"/>
              <a:ext cx="4469038" cy="1398905"/>
              <a:chOff x="1451113" y="2522576"/>
              <a:chExt cx="4469038" cy="1398905"/>
            </a:xfrm>
          </p:grpSpPr>
          <p:cxnSp>
            <p:nvCxnSpPr>
              <p:cNvPr id="29" name="Connecteur droit avec flèche 69">
                <a:extLst>
                  <a:ext uri="{FF2B5EF4-FFF2-40B4-BE49-F238E27FC236}">
                    <a16:creationId xmlns:a16="http://schemas.microsoft.com/office/drawing/2014/main" id="{4D54C21B-4439-3F4E-7B7D-B64857C7F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113" y="3921481"/>
                <a:ext cx="44690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Image 70" descr="\documentclass{article}&#10;\usepackage{amsmath}&#10;\pagestyle{empty}&#10;\begin{document}&#10;&#10;$k$&#10;&#10;&#10;\end{document}" title="IguanaTex Bitmap Display">
                <a:extLst>
                  <a:ext uri="{FF2B5EF4-FFF2-40B4-BE49-F238E27FC236}">
                    <a16:creationId xmlns:a16="http://schemas.microsoft.com/office/drawing/2014/main" id="{9F475F0D-1894-4322-B589-DD323C259A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993" y="3576984"/>
                <a:ext cx="145158" cy="223275"/>
              </a:xfrm>
              <a:prstGeom prst="rect">
                <a:avLst/>
              </a:prstGeom>
            </p:spPr>
          </p:pic>
          <p:sp>
            <p:nvSpPr>
              <p:cNvPr id="31" name="Forme libre : forme 71">
                <a:extLst>
                  <a:ext uri="{FF2B5EF4-FFF2-40B4-BE49-F238E27FC236}">
                    <a16:creationId xmlns:a16="http://schemas.microsoft.com/office/drawing/2014/main" id="{F837FD41-623A-4757-EF22-E93C3A1FFDB0}"/>
                  </a:ext>
                </a:extLst>
              </p:cNvPr>
              <p:cNvSpPr/>
              <p:nvPr/>
            </p:nvSpPr>
            <p:spPr>
              <a:xfrm>
                <a:off x="1659835" y="2901878"/>
                <a:ext cx="3985592" cy="1019603"/>
              </a:xfrm>
              <a:custGeom>
                <a:avLst/>
                <a:gdLst>
                  <a:gd name="connsiteX0" fmla="*/ 0 w 3896139"/>
                  <a:gd name="connsiteY0" fmla="*/ 949071 h 949071"/>
                  <a:gd name="connsiteX1" fmla="*/ 496957 w 3896139"/>
                  <a:gd name="connsiteY1" fmla="*/ 452114 h 949071"/>
                  <a:gd name="connsiteX2" fmla="*/ 934278 w 3896139"/>
                  <a:gd name="connsiteY2" fmla="*/ 303027 h 949071"/>
                  <a:gd name="connsiteX3" fmla="*/ 1659835 w 3896139"/>
                  <a:gd name="connsiteY3" fmla="*/ 253332 h 949071"/>
                  <a:gd name="connsiteX4" fmla="*/ 2375452 w 3896139"/>
                  <a:gd name="connsiteY4" fmla="*/ 24732 h 949071"/>
                  <a:gd name="connsiteX5" fmla="*/ 2673626 w 3896139"/>
                  <a:gd name="connsiteY5" fmla="*/ 64488 h 949071"/>
                  <a:gd name="connsiteX6" fmla="*/ 3220278 w 3896139"/>
                  <a:gd name="connsiteY6" fmla="*/ 541566 h 949071"/>
                  <a:gd name="connsiteX7" fmla="*/ 3697357 w 3896139"/>
                  <a:gd name="connsiteY7" fmla="*/ 829801 h 949071"/>
                  <a:gd name="connsiteX8" fmla="*/ 3896139 w 3896139"/>
                  <a:gd name="connsiteY8" fmla="*/ 879497 h 949071"/>
                  <a:gd name="connsiteX0" fmla="*/ 0 w 3896139"/>
                  <a:gd name="connsiteY0" fmla="*/ 959850 h 959850"/>
                  <a:gd name="connsiteX1" fmla="*/ 496957 w 3896139"/>
                  <a:gd name="connsiteY1" fmla="*/ 462893 h 959850"/>
                  <a:gd name="connsiteX2" fmla="*/ 934278 w 3896139"/>
                  <a:gd name="connsiteY2" fmla="*/ 313806 h 959850"/>
                  <a:gd name="connsiteX3" fmla="*/ 1659835 w 3896139"/>
                  <a:gd name="connsiteY3" fmla="*/ 264111 h 959850"/>
                  <a:gd name="connsiteX4" fmla="*/ 2375452 w 3896139"/>
                  <a:gd name="connsiteY4" fmla="*/ 35511 h 959850"/>
                  <a:gd name="connsiteX5" fmla="*/ 2753139 w 3896139"/>
                  <a:gd name="connsiteY5" fmla="*/ 55388 h 959850"/>
                  <a:gd name="connsiteX6" fmla="*/ 3220278 w 3896139"/>
                  <a:gd name="connsiteY6" fmla="*/ 552345 h 959850"/>
                  <a:gd name="connsiteX7" fmla="*/ 3697357 w 3896139"/>
                  <a:gd name="connsiteY7" fmla="*/ 840580 h 959850"/>
                  <a:gd name="connsiteX8" fmla="*/ 3896139 w 3896139"/>
                  <a:gd name="connsiteY8" fmla="*/ 890276 h 959850"/>
                  <a:gd name="connsiteX0" fmla="*/ 0 w 3896139"/>
                  <a:gd name="connsiteY0" fmla="*/ 959850 h 959850"/>
                  <a:gd name="connsiteX1" fmla="*/ 496957 w 3896139"/>
                  <a:gd name="connsiteY1" fmla="*/ 462893 h 959850"/>
                  <a:gd name="connsiteX2" fmla="*/ 934278 w 3896139"/>
                  <a:gd name="connsiteY2" fmla="*/ 313806 h 959850"/>
                  <a:gd name="connsiteX3" fmla="*/ 1659835 w 3896139"/>
                  <a:gd name="connsiteY3" fmla="*/ 264111 h 959850"/>
                  <a:gd name="connsiteX4" fmla="*/ 2375452 w 3896139"/>
                  <a:gd name="connsiteY4" fmla="*/ 35511 h 959850"/>
                  <a:gd name="connsiteX5" fmla="*/ 2753139 w 3896139"/>
                  <a:gd name="connsiteY5" fmla="*/ 55388 h 959850"/>
                  <a:gd name="connsiteX6" fmla="*/ 3220278 w 3896139"/>
                  <a:gd name="connsiteY6" fmla="*/ 552345 h 959850"/>
                  <a:gd name="connsiteX7" fmla="*/ 3657600 w 3896139"/>
                  <a:gd name="connsiteY7" fmla="*/ 900215 h 959850"/>
                  <a:gd name="connsiteX8" fmla="*/ 3896139 w 3896139"/>
                  <a:gd name="connsiteY8" fmla="*/ 890276 h 959850"/>
                  <a:gd name="connsiteX0" fmla="*/ 0 w 3985592"/>
                  <a:gd name="connsiteY0" fmla="*/ 959850 h 1019603"/>
                  <a:gd name="connsiteX1" fmla="*/ 496957 w 3985592"/>
                  <a:gd name="connsiteY1" fmla="*/ 462893 h 1019603"/>
                  <a:gd name="connsiteX2" fmla="*/ 934278 w 3985592"/>
                  <a:gd name="connsiteY2" fmla="*/ 313806 h 1019603"/>
                  <a:gd name="connsiteX3" fmla="*/ 1659835 w 3985592"/>
                  <a:gd name="connsiteY3" fmla="*/ 264111 h 1019603"/>
                  <a:gd name="connsiteX4" fmla="*/ 2375452 w 3985592"/>
                  <a:gd name="connsiteY4" fmla="*/ 35511 h 1019603"/>
                  <a:gd name="connsiteX5" fmla="*/ 2753139 w 3985592"/>
                  <a:gd name="connsiteY5" fmla="*/ 55388 h 1019603"/>
                  <a:gd name="connsiteX6" fmla="*/ 3220278 w 3985592"/>
                  <a:gd name="connsiteY6" fmla="*/ 552345 h 1019603"/>
                  <a:gd name="connsiteX7" fmla="*/ 3657600 w 3985592"/>
                  <a:gd name="connsiteY7" fmla="*/ 900215 h 1019603"/>
                  <a:gd name="connsiteX8" fmla="*/ 3985592 w 3985592"/>
                  <a:gd name="connsiteY8" fmla="*/ 1019484 h 1019603"/>
                  <a:gd name="connsiteX0" fmla="*/ 0 w 3985592"/>
                  <a:gd name="connsiteY0" fmla="*/ 1009545 h 1019603"/>
                  <a:gd name="connsiteX1" fmla="*/ 496957 w 3985592"/>
                  <a:gd name="connsiteY1" fmla="*/ 462893 h 1019603"/>
                  <a:gd name="connsiteX2" fmla="*/ 934278 w 3985592"/>
                  <a:gd name="connsiteY2" fmla="*/ 313806 h 1019603"/>
                  <a:gd name="connsiteX3" fmla="*/ 1659835 w 3985592"/>
                  <a:gd name="connsiteY3" fmla="*/ 264111 h 1019603"/>
                  <a:gd name="connsiteX4" fmla="*/ 2375452 w 3985592"/>
                  <a:gd name="connsiteY4" fmla="*/ 35511 h 1019603"/>
                  <a:gd name="connsiteX5" fmla="*/ 2753139 w 3985592"/>
                  <a:gd name="connsiteY5" fmla="*/ 55388 h 1019603"/>
                  <a:gd name="connsiteX6" fmla="*/ 3220278 w 3985592"/>
                  <a:gd name="connsiteY6" fmla="*/ 552345 h 1019603"/>
                  <a:gd name="connsiteX7" fmla="*/ 3657600 w 3985592"/>
                  <a:gd name="connsiteY7" fmla="*/ 900215 h 1019603"/>
                  <a:gd name="connsiteX8" fmla="*/ 3985592 w 3985592"/>
                  <a:gd name="connsiteY8" fmla="*/ 1019484 h 101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85592" h="1019603">
                    <a:moveTo>
                      <a:pt x="0" y="1009545"/>
                    </a:moveTo>
                    <a:cubicBezTo>
                      <a:pt x="170622" y="814903"/>
                      <a:pt x="341244" y="578850"/>
                      <a:pt x="496957" y="462893"/>
                    </a:cubicBezTo>
                    <a:cubicBezTo>
                      <a:pt x="652670" y="346936"/>
                      <a:pt x="740465" y="346936"/>
                      <a:pt x="934278" y="313806"/>
                    </a:cubicBezTo>
                    <a:cubicBezTo>
                      <a:pt x="1128091" y="280676"/>
                      <a:pt x="1419639" y="310494"/>
                      <a:pt x="1659835" y="264111"/>
                    </a:cubicBezTo>
                    <a:cubicBezTo>
                      <a:pt x="1900031" y="217728"/>
                      <a:pt x="2193235" y="70298"/>
                      <a:pt x="2375452" y="35511"/>
                    </a:cubicBezTo>
                    <a:cubicBezTo>
                      <a:pt x="2557669" y="724"/>
                      <a:pt x="2612335" y="-30751"/>
                      <a:pt x="2753139" y="55388"/>
                    </a:cubicBezTo>
                    <a:cubicBezTo>
                      <a:pt x="2893943" y="141527"/>
                      <a:pt x="3069535" y="411541"/>
                      <a:pt x="3220278" y="552345"/>
                    </a:cubicBezTo>
                    <a:cubicBezTo>
                      <a:pt x="3371021" y="693149"/>
                      <a:pt x="3544957" y="843893"/>
                      <a:pt x="3657600" y="900215"/>
                    </a:cubicBezTo>
                    <a:cubicBezTo>
                      <a:pt x="3770244" y="956537"/>
                      <a:pt x="3942523" y="1022797"/>
                      <a:pt x="3985592" y="1019484"/>
                    </a:cubicBezTo>
                  </a:path>
                </a:pathLst>
              </a:custGeom>
              <a:noFill/>
              <a:ln w="19050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2" name="Image 72" descr="\documentclass{article}&#10;\usepackage{amsmath}&#10;\pagestyle{empty}&#10;\begin{document}&#10;&#10;$\rho (k)$&#10;&#10;&#10;\end{document}" title="IguanaTex Bitmap Display">
                <a:extLst>
                  <a:ext uri="{FF2B5EF4-FFF2-40B4-BE49-F238E27FC236}">
                    <a16:creationId xmlns:a16="http://schemas.microsoft.com/office/drawing/2014/main" id="{18FEB40C-8A33-0A45-EAFD-AF4162D077F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541" y="2522576"/>
                <a:ext cx="546250" cy="318691"/>
              </a:xfrm>
              <a:prstGeom prst="rect">
                <a:avLst/>
              </a:prstGeom>
            </p:spPr>
          </p:pic>
        </p:grpSp>
        <p:grpSp>
          <p:nvGrpSpPr>
            <p:cNvPr id="16" name="Groupe 56">
              <a:extLst>
                <a:ext uri="{FF2B5EF4-FFF2-40B4-BE49-F238E27FC236}">
                  <a16:creationId xmlns:a16="http://schemas.microsoft.com/office/drawing/2014/main" id="{85ECDAEB-387E-FD70-0C6D-53448D491CC0}"/>
                </a:ext>
              </a:extLst>
            </p:cNvPr>
            <p:cNvGrpSpPr/>
            <p:nvPr/>
          </p:nvGrpSpPr>
          <p:grpSpPr>
            <a:xfrm>
              <a:off x="5119668" y="3400519"/>
              <a:ext cx="1567768" cy="692873"/>
              <a:chOff x="5108713" y="3689350"/>
              <a:chExt cx="1567768" cy="692873"/>
            </a:xfrm>
          </p:grpSpPr>
          <p:grpSp>
            <p:nvGrpSpPr>
              <p:cNvPr id="17" name="Groupe 57">
                <a:extLst>
                  <a:ext uri="{FF2B5EF4-FFF2-40B4-BE49-F238E27FC236}">
                    <a16:creationId xmlns:a16="http://schemas.microsoft.com/office/drawing/2014/main" id="{25259B18-9C90-05C2-22E0-1F456EF6E3AB}"/>
                  </a:ext>
                </a:extLst>
              </p:cNvPr>
              <p:cNvGrpSpPr/>
              <p:nvPr/>
            </p:nvGrpSpPr>
            <p:grpSpPr>
              <a:xfrm>
                <a:off x="5108713" y="3689350"/>
                <a:ext cx="1567768" cy="204028"/>
                <a:chOff x="5108713" y="3689350"/>
                <a:chExt cx="1567768" cy="204028"/>
              </a:xfrm>
            </p:grpSpPr>
            <p:cxnSp>
              <p:nvCxnSpPr>
                <p:cNvPr id="20" name="Connecteur droit 60">
                  <a:extLst>
                    <a:ext uri="{FF2B5EF4-FFF2-40B4-BE49-F238E27FC236}">
                      <a16:creationId xmlns:a16="http://schemas.microsoft.com/office/drawing/2014/main" id="{6FB79680-763C-6960-4D4D-B3A274772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8713" y="3893378"/>
                  <a:ext cx="156776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61">
                  <a:extLst>
                    <a:ext uri="{FF2B5EF4-FFF2-40B4-BE49-F238E27FC236}">
                      <a16:creationId xmlns:a16="http://schemas.microsoft.com/office/drawing/2014/main" id="{6934C96C-AEB7-E425-F5D3-5E4B4BBDD7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06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62">
                  <a:extLst>
                    <a:ext uri="{FF2B5EF4-FFF2-40B4-BE49-F238E27FC236}">
                      <a16:creationId xmlns:a16="http://schemas.microsoft.com/office/drawing/2014/main" id="{9C061CCF-0539-D7C4-27DC-3704F5A53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530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63">
                  <a:extLst>
                    <a:ext uri="{FF2B5EF4-FFF2-40B4-BE49-F238E27FC236}">
                      <a16:creationId xmlns:a16="http://schemas.microsoft.com/office/drawing/2014/main" id="{1ACCFBAD-074B-9FB6-66A8-A43EB06DF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705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64">
                  <a:extLst>
                    <a:ext uri="{FF2B5EF4-FFF2-40B4-BE49-F238E27FC236}">
                      <a16:creationId xmlns:a16="http://schemas.microsoft.com/office/drawing/2014/main" id="{EDF79D0B-2302-6D80-55D5-3DC664DDF2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99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65">
                  <a:extLst>
                    <a:ext uri="{FF2B5EF4-FFF2-40B4-BE49-F238E27FC236}">
                      <a16:creationId xmlns:a16="http://schemas.microsoft.com/office/drawing/2014/main" id="{F8539A95-DE34-1657-21A1-B610C53103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68228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66">
                  <a:extLst>
                    <a:ext uri="{FF2B5EF4-FFF2-40B4-BE49-F238E27FC236}">
                      <a16:creationId xmlns:a16="http://schemas.microsoft.com/office/drawing/2014/main" id="{B1AE4AB0-F634-5AB2-3F5A-CCF5066E87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88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67">
                  <a:extLst>
                    <a:ext uri="{FF2B5EF4-FFF2-40B4-BE49-F238E27FC236}">
                      <a16:creationId xmlns:a16="http://schemas.microsoft.com/office/drawing/2014/main" id="{863064AB-423A-96BD-CCC0-B72CC22F8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801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68">
                  <a:extLst>
                    <a:ext uri="{FF2B5EF4-FFF2-40B4-BE49-F238E27FC236}">
                      <a16:creationId xmlns:a16="http://schemas.microsoft.com/office/drawing/2014/main" id="{D3C7FFD9-3996-943F-8E7C-016152E26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452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Image 58" descr="\documentclass{article}&#10;\usepackage{amsmath}&#10;\pagestyle{empty}&#10;\begin{document}&#10;&#10;$\delta k$&#10;&#10;&#10;\end{document}" title="IguanaTex Bitmap Display">
                <a:extLst>
                  <a:ext uri="{FF2B5EF4-FFF2-40B4-BE49-F238E27FC236}">
                    <a16:creationId xmlns:a16="http://schemas.microsoft.com/office/drawing/2014/main" id="{624D0597-A95F-2E89-8E69-D716600A1F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6385" y="4153223"/>
                <a:ext cx="303685" cy="229000"/>
              </a:xfrm>
              <a:prstGeom prst="rect">
                <a:avLst/>
              </a:prstGeom>
            </p:spPr>
          </p:pic>
          <p:cxnSp>
            <p:nvCxnSpPr>
              <p:cNvPr id="19" name="Connecteur droit avec flèche 59">
                <a:extLst>
                  <a:ext uri="{FF2B5EF4-FFF2-40B4-BE49-F238E27FC236}">
                    <a16:creationId xmlns:a16="http://schemas.microsoft.com/office/drawing/2014/main" id="{FF8AA374-BAEF-78AE-BC86-B6ABA2A07D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669" y="4034125"/>
                <a:ext cx="142501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ZoneTexte 73">
            <a:extLst>
              <a:ext uri="{FF2B5EF4-FFF2-40B4-BE49-F238E27FC236}">
                <a16:creationId xmlns:a16="http://schemas.microsoft.com/office/drawing/2014/main" id="{BAD2357A-7460-5FBE-C944-02614D3792C1}"/>
              </a:ext>
            </a:extLst>
          </p:cNvPr>
          <p:cNvSpPr txBox="1"/>
          <p:nvPr/>
        </p:nvSpPr>
        <p:spPr>
          <a:xfrm>
            <a:off x="280629" y="3920525"/>
            <a:ext cx="7556217" cy="188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latin typeface="Century Gothic" panose="020B0502020202020204" pitchFamily="34" charset="0"/>
              </a:rPr>
              <a:t>Rapidities</a:t>
            </a:r>
            <a:r>
              <a:rPr lang="fr-FR" b="1" dirty="0">
                <a:latin typeface="Century Gothic" panose="020B0502020202020204" pitchFamily="34" charset="0"/>
              </a:rPr>
              <a:t> distribution         :            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number</a:t>
            </a:r>
            <a:r>
              <a:rPr lang="fr-FR" dirty="0">
                <a:latin typeface="Century Gothic" panose="020B0502020202020204" pitchFamily="34" charset="0"/>
              </a:rPr>
              <a:t> of </a:t>
            </a:r>
            <a:r>
              <a:rPr lang="fr-FR" dirty="0" err="1">
                <a:latin typeface="Century Gothic" panose="020B0502020202020204" pitchFamily="34" charset="0"/>
              </a:rPr>
              <a:t>rapidities</a:t>
            </a:r>
            <a:r>
              <a:rPr lang="fr-FR" dirty="0">
                <a:latin typeface="Century Gothic" panose="020B0502020202020204" pitchFamily="34" charset="0"/>
              </a:rPr>
              <a:t> in the                  range.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</a:p>
          <a:p>
            <a:endParaRPr lang="fr-FR" sz="1100" b="1" dirty="0">
              <a:latin typeface="LM Sans 12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            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conserved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during</a:t>
            </a:r>
            <a:r>
              <a:rPr lang="fr-FR" dirty="0">
                <a:latin typeface="Century Gothic" panose="020B0502020202020204" pitchFamily="34" charset="0"/>
              </a:rPr>
              <a:t> the out-of-</a:t>
            </a:r>
            <a:r>
              <a:rPr lang="fr-FR" dirty="0" err="1">
                <a:latin typeface="Century Gothic" panose="020B0502020202020204" pitchFamily="34" charset="0"/>
              </a:rPr>
              <a:t>equilibrium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dynamics</a:t>
            </a:r>
            <a:r>
              <a:rPr lang="fr-FR" dirty="0">
                <a:latin typeface="Century Gothic" panose="020B0502020202020204" pitchFamily="34" charset="0"/>
              </a:rPr>
              <a:t> of the system</a:t>
            </a:r>
          </a:p>
        </p:txBody>
      </p:sp>
      <p:pic>
        <p:nvPicPr>
          <p:cNvPr id="34" name="Picture 33" descr="\documentclass{article}&#10;\usepackage{amsmath}&#10;\pagestyle{empty}&#10;\begin{document}&#10;&#10;$L \, \rho (k) \, \delta k$&#10;&#10;&#10;\end{document}" title="IguanaTex Bitmap Display">
            <a:extLst>
              <a:ext uri="{FF2B5EF4-FFF2-40B4-BE49-F238E27FC236}">
                <a16:creationId xmlns:a16="http://schemas.microsoft.com/office/drawing/2014/main" id="{B14FE3C6-539B-BFBD-C92B-74263C8699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86" y="4086801"/>
            <a:ext cx="968722" cy="255910"/>
          </a:xfrm>
          <a:prstGeom prst="rect">
            <a:avLst/>
          </a:prstGeom>
        </p:spPr>
      </p:pic>
      <p:pic>
        <p:nvPicPr>
          <p:cNvPr id="35" name="Picture 34" descr="\documentclass{article}&#10;\usepackage{amsmath}&#10;\pagestyle{empty}&#10;\begin{document}&#10;&#10;$\left[ k, k + \delta k \right]$&#10;&#10;&#10;\end{document}" title="IguanaTex Bitmap Display">
            <a:extLst>
              <a:ext uri="{FF2B5EF4-FFF2-40B4-BE49-F238E27FC236}">
                <a16:creationId xmlns:a16="http://schemas.microsoft.com/office/drawing/2014/main" id="{920AC6BB-800B-AF0B-E66B-7D29DE5B92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6" y="4496800"/>
            <a:ext cx="1047400" cy="257303"/>
          </a:xfrm>
          <a:prstGeom prst="rect">
            <a:avLst/>
          </a:prstGeom>
        </p:spPr>
      </p:pic>
      <p:grpSp>
        <p:nvGrpSpPr>
          <p:cNvPr id="36" name="Groupe 77">
            <a:extLst>
              <a:ext uri="{FF2B5EF4-FFF2-40B4-BE49-F238E27FC236}">
                <a16:creationId xmlns:a16="http://schemas.microsoft.com/office/drawing/2014/main" id="{2F804E4B-B7F4-9628-10EB-F5F97A47F78A}"/>
              </a:ext>
            </a:extLst>
          </p:cNvPr>
          <p:cNvGrpSpPr/>
          <p:nvPr/>
        </p:nvGrpSpPr>
        <p:grpSpPr>
          <a:xfrm>
            <a:off x="1088419" y="5930633"/>
            <a:ext cx="7270483" cy="660482"/>
            <a:chOff x="410839" y="5323324"/>
            <a:chExt cx="6814914" cy="6604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A936818-5F28-044E-CEB8-FDA8350A5AF9}"/>
                </a:ext>
              </a:extLst>
            </p:cNvPr>
            <p:cNvSpPr/>
            <p:nvPr/>
          </p:nvSpPr>
          <p:spPr>
            <a:xfrm>
              <a:off x="410839" y="5323324"/>
              <a:ext cx="6814914" cy="6604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79">
              <a:extLst>
                <a:ext uri="{FF2B5EF4-FFF2-40B4-BE49-F238E27FC236}">
                  <a16:creationId xmlns:a16="http://schemas.microsoft.com/office/drawing/2014/main" id="{83961A7B-4602-91F6-2F18-D2AFB41A6C6C}"/>
                </a:ext>
              </a:extLst>
            </p:cNvPr>
            <p:cNvSpPr txBox="1"/>
            <p:nvPr/>
          </p:nvSpPr>
          <p:spPr>
            <a:xfrm>
              <a:off x="424080" y="5430340"/>
              <a:ext cx="6715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latin typeface="Century Gothic" panose="020B0502020202020204" pitchFamily="34" charset="0"/>
                </a:rPr>
                <a:t>relaxed</a:t>
              </a:r>
              <a:r>
                <a:rPr lang="fr-FR" b="1" dirty="0">
                  <a:latin typeface="Century Gothic" panose="020B0502020202020204" pitchFamily="34" charset="0"/>
                </a:rPr>
                <a:t> state </a:t>
              </a:r>
              <a:r>
                <a:rPr lang="fr-FR" b="1" dirty="0" err="1">
                  <a:latin typeface="Century Gothic" panose="020B0502020202020204" pitchFamily="34" charset="0"/>
                </a:rPr>
                <a:t>is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described</a:t>
              </a:r>
              <a:r>
                <a:rPr lang="fr-FR" b="1" dirty="0">
                  <a:latin typeface="Century Gothic" panose="020B0502020202020204" pitchFamily="34" charset="0"/>
                </a:rPr>
                <a:t> by the </a:t>
              </a:r>
              <a:r>
                <a:rPr lang="fr-FR" b="1" dirty="0" err="1">
                  <a:latin typeface="Century Gothic" panose="020B0502020202020204" pitchFamily="34" charset="0"/>
                </a:rPr>
                <a:t>rapidities</a:t>
              </a:r>
              <a:r>
                <a:rPr lang="fr-FR" b="1" dirty="0">
                  <a:latin typeface="Century Gothic" panose="020B0502020202020204" pitchFamily="34" charset="0"/>
                </a:rPr>
                <a:t> distribution        ! </a:t>
              </a:r>
            </a:p>
          </p:txBody>
        </p:sp>
      </p:grpSp>
      <p:pic>
        <p:nvPicPr>
          <p:cNvPr id="39" name="Graphique 82" descr="Avertissement contour">
            <a:extLst>
              <a:ext uri="{FF2B5EF4-FFF2-40B4-BE49-F238E27FC236}">
                <a16:creationId xmlns:a16="http://schemas.microsoft.com/office/drawing/2014/main" id="{EC1BE8B2-23CD-1FE0-09EF-40658A6F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370713" y="4866888"/>
            <a:ext cx="508725" cy="508725"/>
          </a:xfrm>
          <a:prstGeom prst="rect">
            <a:avLst/>
          </a:prstGeom>
        </p:spPr>
      </p:pic>
      <p:pic>
        <p:nvPicPr>
          <p:cNvPr id="40" name="Image 10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59D8FAE5-1830-6FB5-3547-12E0430F17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83" y="4074172"/>
            <a:ext cx="435809" cy="254476"/>
          </a:xfrm>
          <a:prstGeom prst="rect">
            <a:avLst/>
          </a:prstGeom>
        </p:spPr>
      </p:pic>
      <p:pic>
        <p:nvPicPr>
          <p:cNvPr id="41" name="Image 16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1884185F-B049-2D94-1BCF-42BF122C89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6" y="5068671"/>
            <a:ext cx="435809" cy="254476"/>
          </a:xfrm>
          <a:prstGeom prst="rect">
            <a:avLst/>
          </a:prstGeom>
        </p:spPr>
      </p:pic>
      <p:pic>
        <p:nvPicPr>
          <p:cNvPr id="42" name="Image 18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F25AA6AD-0164-9277-61C9-2F918FECBCD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83" y="6119183"/>
            <a:ext cx="435809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3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5402102F-68EC-9B62-2E13-2CCFA6E8CDD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9" y="1534232"/>
            <a:ext cx="11409314" cy="5276635"/>
          </a:xfrm>
          <a:prstGeom prst="rect">
            <a:avLst/>
          </a:prstGeom>
        </p:spPr>
      </p:pic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AE5CBFA3-EE71-B991-9CA7-87D16D5D93B8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1D87665-623B-DE26-787C-94A5628306B9}"/>
              </a:ext>
            </a:extLst>
          </p:cNvPr>
          <p:cNvSpPr/>
          <p:nvPr/>
        </p:nvSpPr>
        <p:spPr>
          <a:xfrm>
            <a:off x="7930834" y="1446562"/>
            <a:ext cx="4020813" cy="2708979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C01B4-4920-01C2-71F6-79CF70A77843}"/>
              </a:ext>
            </a:extLst>
          </p:cNvPr>
          <p:cNvGrpSpPr/>
          <p:nvPr/>
        </p:nvGrpSpPr>
        <p:grpSpPr>
          <a:xfrm>
            <a:off x="8350228" y="1723430"/>
            <a:ext cx="3182023" cy="1972072"/>
            <a:chOff x="8460733" y="1785116"/>
            <a:chExt cx="3182023" cy="197207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D802938-2AF6-D808-A656-1C131BCD00C5}"/>
                </a:ext>
              </a:extLst>
            </p:cNvPr>
            <p:cNvSpPr/>
            <p:nvPr/>
          </p:nvSpPr>
          <p:spPr>
            <a:xfrm>
              <a:off x="8460733" y="1785116"/>
              <a:ext cx="3182023" cy="1972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6CBABEB-D6D1-D54A-E00A-A147DD96231D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8609296" y="2067844"/>
              <a:ext cx="2829878" cy="1509868"/>
              <a:chOff x="8609296" y="2067844"/>
              <a:chExt cx="2829878" cy="1509868"/>
            </a:xfrm>
          </p:grpSpPr>
          <p:pic>
            <p:nvPicPr>
              <p:cNvPr id="14" name="Picture 13" descr="\documentclass{article}&#10;\usepackage{amsmath}&#10;\usepackage{xcolor}&#10;\pagestyle{empty}&#10;\begin{document}&#10;&#10;\definecolor{dockerblue}{HTML}{C14E14}  &#10;&#10;\textcolor{black}{Profile from GHD}&#10;&#10; with $T = 105 nK$ and&#10;&#10;$\mu = 55 nK$&#10;&#10;&#10;\end{document}" title="IguanaTex Bitmap Display">
                <a:extLst>
                  <a:ext uri="{FF2B5EF4-FFF2-40B4-BE49-F238E27FC236}">
                    <a16:creationId xmlns:a16="http://schemas.microsoft.com/office/drawing/2014/main" id="{4791F6E6-0E39-2915-1B26-4CEC0A57907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34029" y="2769075"/>
                <a:ext cx="2205145" cy="808637"/>
              </a:xfrm>
              <a:prstGeom prst="rect">
                <a:avLst/>
              </a:prstGeom>
            </p:spPr>
          </p:pic>
          <p:pic>
            <p:nvPicPr>
              <p:cNvPr id="74" name="Picture 73" descr="\documentclass{article}&#10;\usepackage{amsmath}&#10;\usepackage{xcolor}&#10;\pagestyle{empty}&#10;\begin{document}&#10;&#10;\definecolor{dockerblue}{HTML}{C14E14}  &#10;&#10;\textcolor{black}{Experimental} &#10;&#10;profile&#10;&#10;\end{document}" title="IguanaTex Bitmap Display">
                <a:extLst>
                  <a:ext uri="{FF2B5EF4-FFF2-40B4-BE49-F238E27FC236}">
                    <a16:creationId xmlns:a16="http://schemas.microsoft.com/office/drawing/2014/main" id="{3DDCEC33-B66E-B336-8890-41C74090534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3926" y="2067844"/>
                <a:ext cx="1404161" cy="512684"/>
              </a:xfrm>
              <a:prstGeom prst="rect">
                <a:avLst/>
              </a:prstGeom>
            </p:spPr>
          </p:pic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2B227FF-DED3-8635-55FB-E0FE1B74934D}"/>
                  </a:ext>
                </a:extLst>
              </p:cNvPr>
              <p:cNvCxnSpPr/>
              <p:nvPr/>
            </p:nvCxnSpPr>
            <p:spPr>
              <a:xfrm>
                <a:off x="8611125" y="2161973"/>
                <a:ext cx="505853" cy="0"/>
              </a:xfrm>
              <a:prstGeom prst="line">
                <a:avLst/>
              </a:prstGeom>
              <a:ln w="28575">
                <a:solidFill>
                  <a:srgbClr val="D880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75AB01B-E4C0-1D2F-BDF3-17B003445AC5}"/>
                  </a:ext>
                </a:extLst>
              </p:cNvPr>
              <p:cNvCxnSpPr/>
              <p:nvPr/>
            </p:nvCxnSpPr>
            <p:spPr>
              <a:xfrm>
                <a:off x="8609296" y="2880903"/>
                <a:ext cx="505853" cy="0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42">
            <a:extLst>
              <a:ext uri="{FF2B5EF4-FFF2-40B4-BE49-F238E27FC236}">
                <a16:creationId xmlns:a16="http://schemas.microsoft.com/office/drawing/2014/main" id="{748AA5C0-AB04-D147-1F40-8CE92807723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C792BB-524D-6D49-2430-7B05AE1F88B4}"/>
              </a:ext>
            </a:extLst>
          </p:cNvPr>
          <p:cNvSpPr txBox="1"/>
          <p:nvPr/>
        </p:nvSpPr>
        <p:spPr>
          <a:xfrm>
            <a:off x="157869" y="1108008"/>
            <a:ext cx="1263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Comparison between experimental profiles for different times and dynamics obtained by </a:t>
            </a:r>
            <a:r>
              <a:rPr lang="en-US" sz="1600" b="1" dirty="0" err="1">
                <a:latin typeface="Century Gothic" panose="020B0502020202020204" pitchFamily="34" charset="0"/>
              </a:rPr>
              <a:t>Generalised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HydroDynamics</a:t>
            </a:r>
            <a:r>
              <a:rPr lang="en-US" sz="1600" b="1" dirty="0"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101" name="Picture 100" descr="\documentclass{article}&#10;\usepackage{amsmath}&#10;\usepackage{xcolor}&#10;\pagestyle{empty}&#10;\begin{document}&#10;&#10;\definecolor{dockerblue}{HTML}{C14E14}  &#10;&#10;$\textcolor{black}{t = 5 ms}$&#10;&#10;&#10;\end{document}" title="IguanaTex Bitmap Display">
            <a:extLst>
              <a:ext uri="{FF2B5EF4-FFF2-40B4-BE49-F238E27FC236}">
                <a16:creationId xmlns:a16="http://schemas.microsoft.com/office/drawing/2014/main" id="{34E7C623-6310-B6E2-2B11-D5F8387537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56" y="1771158"/>
            <a:ext cx="847641" cy="172804"/>
          </a:xfrm>
          <a:prstGeom prst="rect">
            <a:avLst/>
          </a:prstGeom>
        </p:spPr>
      </p:pic>
      <p:pic>
        <p:nvPicPr>
          <p:cNvPr id="109" name="Picture 108" descr="\documentclass{article}&#10;\usepackage{amsmath}&#10;\usepackage{xcolor}&#10;\pagestyle{empty}&#10;\begin{document}&#10;&#10;\definecolor{dockerblue}{HTML}{C14E14}  &#10;&#10;$\textcolor{black}{t = 10 ms}$&#10;&#10;&#10;\end{document}" title="IguanaTex Bitmap Display">
            <a:extLst>
              <a:ext uri="{FF2B5EF4-FFF2-40B4-BE49-F238E27FC236}">
                <a16:creationId xmlns:a16="http://schemas.microsoft.com/office/drawing/2014/main" id="{55B87E5C-563B-8172-148D-A8CCB0E46A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74" y="1723430"/>
            <a:ext cx="973258" cy="173279"/>
          </a:xfrm>
          <a:prstGeom prst="rect">
            <a:avLst/>
          </a:prstGeom>
        </p:spPr>
      </p:pic>
      <p:pic>
        <p:nvPicPr>
          <p:cNvPr id="114" name="Picture 113" descr="\documentclass{article}&#10;\usepackage{amsmath}&#10;\usepackage{xcolor}&#10;\pagestyle{empty}&#10;\begin{document}&#10;&#10;\definecolor{dockerblue}{HTML}{C14E14}  &#10;&#10;$\textcolor{black}{t = 30 ms}$&#10;&#10;&#10;\end{document}" title="IguanaTex Bitmap Display">
            <a:extLst>
              <a:ext uri="{FF2B5EF4-FFF2-40B4-BE49-F238E27FC236}">
                <a16:creationId xmlns:a16="http://schemas.microsoft.com/office/drawing/2014/main" id="{62698F65-E411-7AE8-D61F-AF0CB9ACE7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1" y="4402697"/>
            <a:ext cx="975106" cy="175272"/>
          </a:xfrm>
          <a:prstGeom prst="rect">
            <a:avLst/>
          </a:prstGeom>
        </p:spPr>
      </p:pic>
      <p:pic>
        <p:nvPicPr>
          <p:cNvPr id="118" name="Picture 117" descr="\documentclass{article}&#10;\usepackage{amsmath}&#10;\usepackage{xcolor}&#10;\pagestyle{empty}&#10;\begin{document}&#10;&#10;\definecolor{dockerblue}{HTML}{C14E14}  &#10;&#10;$\textcolor{black}{t = 40 ms}$&#10;&#10;&#10;\end{document}" title="IguanaTex Bitmap Display">
            <a:extLst>
              <a:ext uri="{FF2B5EF4-FFF2-40B4-BE49-F238E27FC236}">
                <a16:creationId xmlns:a16="http://schemas.microsoft.com/office/drawing/2014/main" id="{49889EFC-3810-960E-3F87-62EEEC38DC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28" y="4399126"/>
            <a:ext cx="976958" cy="178843"/>
          </a:xfrm>
          <a:prstGeom prst="rect">
            <a:avLst/>
          </a:prstGeom>
        </p:spPr>
      </p:pic>
      <p:pic>
        <p:nvPicPr>
          <p:cNvPr id="122" name="Picture 121" descr="\documentclass{article}&#10;\usepackage{amsmath}&#10;\usepackage{xcolor}&#10;\pagestyle{empty}&#10;\begin{document}&#10;&#10;\definecolor{dockerblue}{HTML}{C14E14}  &#10;&#10;$\textcolor{black}{t = 50 ms}$&#10;&#10;&#10;\end{document}" title="IguanaTex Bitmap Display">
            <a:extLst>
              <a:ext uri="{FF2B5EF4-FFF2-40B4-BE49-F238E27FC236}">
                <a16:creationId xmlns:a16="http://schemas.microsoft.com/office/drawing/2014/main" id="{077FD0CE-3707-43D6-5646-5E2143F4EE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17" y="4310720"/>
            <a:ext cx="976958" cy="1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96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A5A0D-E55F-C123-8246-A12AB4224EBF}"/>
              </a:ext>
            </a:extLst>
          </p:cNvPr>
          <p:cNvGrpSpPr/>
          <p:nvPr/>
        </p:nvGrpSpPr>
        <p:grpSpPr>
          <a:xfrm>
            <a:off x="53699" y="1733410"/>
            <a:ext cx="6967282" cy="4856943"/>
            <a:chOff x="370559" y="1534232"/>
            <a:chExt cx="6608167" cy="4606601"/>
          </a:xfrm>
        </p:grpSpPr>
        <p:pic>
          <p:nvPicPr>
            <p:cNvPr id="2" name="Picture 1" descr="A picture containing text, diagram, plot, line&#10;&#10;Description automatically generated">
              <a:extLst>
                <a:ext uri="{FF2B5EF4-FFF2-40B4-BE49-F238E27FC236}">
                  <a16:creationId xmlns:a16="http://schemas.microsoft.com/office/drawing/2014/main" id="{05AA3CD1-6A80-9F26-E488-535D97ABF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56"/>
            <a:stretch/>
          </p:blipFill>
          <p:spPr>
            <a:xfrm>
              <a:off x="370559" y="1534232"/>
              <a:ext cx="6608167" cy="4606601"/>
            </a:xfrm>
            <a:prstGeom prst="rect">
              <a:avLst/>
            </a:prstGeom>
          </p:spPr>
        </p:pic>
        <p:pic>
          <p:nvPicPr>
            <p:cNvPr id="5" name="Picture 4" descr="\documentclass{article}&#10;\usepackage{amsmath}&#10;\usepackage{xcolor}&#10;\pagestyle{empty}&#10;\begin{document}&#10;&#10;\definecolor{dockerblue}{HTML}{C14E14}  &#10;&#10;$\textcolor{black}{t = 5 ms}$&#10;&#10;&#10;\end{document}" title="IguanaTex Bitmap Display">
              <a:extLst>
                <a:ext uri="{FF2B5EF4-FFF2-40B4-BE49-F238E27FC236}">
                  <a16:creationId xmlns:a16="http://schemas.microsoft.com/office/drawing/2014/main" id="{016D7E94-FDBD-87F3-3983-EA44E0A3E3F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83" y="1741815"/>
              <a:ext cx="740006" cy="150861"/>
            </a:xfrm>
            <a:prstGeom prst="rect">
              <a:avLst/>
            </a:prstGeom>
          </p:spPr>
        </p:pic>
        <p:pic>
          <p:nvPicPr>
            <p:cNvPr id="6" name="Picture 5" descr="\documentclass{article}&#10;\usepackage{amsmath}&#10;\usepackage{xcolor}&#10;\pagestyle{empty}&#10;\begin{document}&#10;&#10;\definecolor{dockerblue}{HTML}{C14E14}  &#10;&#10;$\textcolor{black}{t = 10 ms}$&#10;&#10;&#10;\end{document}" title="IguanaTex Bitmap Display">
              <a:extLst>
                <a:ext uri="{FF2B5EF4-FFF2-40B4-BE49-F238E27FC236}">
                  <a16:creationId xmlns:a16="http://schemas.microsoft.com/office/drawing/2014/main" id="{83F9AA59-4A42-2651-AC9D-CC948442433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08" y="1741815"/>
              <a:ext cx="849674" cy="151276"/>
            </a:xfrm>
            <a:prstGeom prst="rect">
              <a:avLst/>
            </a:prstGeom>
          </p:spPr>
        </p:pic>
        <p:pic>
          <p:nvPicPr>
            <p:cNvPr id="7" name="Picture 6" descr="\documentclass{article}&#10;\usepackage{amsmath}&#10;\usepackage{xcolor}&#10;\pagestyle{empty}&#10;\begin{document}&#10;&#10;\definecolor{dockerblue}{HTML}{C14E14}  &#10;&#10;$\textcolor{black}{t = 30 ms}$&#10;&#10;&#10;\end{document}" title="IguanaTex Bitmap Display">
              <a:extLst>
                <a:ext uri="{FF2B5EF4-FFF2-40B4-BE49-F238E27FC236}">
                  <a16:creationId xmlns:a16="http://schemas.microsoft.com/office/drawing/2014/main" id="{0DB73D22-F94F-2E3C-FF9B-2B115B10845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43" y="3963115"/>
              <a:ext cx="851287" cy="153016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}&#10;\usepackage{xcolor}&#10;\pagestyle{empty}&#10;\begin{document}&#10;&#10;\definecolor{dockerblue}{HTML}{C14E14}  &#10;&#10;$\textcolor{black}{t = 40 ms}$&#10;&#10;&#10;\end{document}" title="IguanaTex Bitmap Display">
              <a:extLst>
                <a:ext uri="{FF2B5EF4-FFF2-40B4-BE49-F238E27FC236}">
                  <a16:creationId xmlns:a16="http://schemas.microsoft.com/office/drawing/2014/main" id="{615B04B1-0553-ACFB-49EA-4B58B5F0FD5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281" y="3959998"/>
              <a:ext cx="852901" cy="156133"/>
            </a:xfrm>
            <a:prstGeom prst="rect">
              <a:avLst/>
            </a:prstGeom>
          </p:spPr>
        </p:pic>
      </p:grpSp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AE5CBFA3-EE71-B991-9CA7-87D16D5D93B8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42">
            <a:extLst>
              <a:ext uri="{FF2B5EF4-FFF2-40B4-BE49-F238E27FC236}">
                <a16:creationId xmlns:a16="http://schemas.microsoft.com/office/drawing/2014/main" id="{748AA5C0-AB04-D147-1F40-8CE92807723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C792BB-524D-6D49-2430-7B05AE1F88B4}"/>
              </a:ext>
            </a:extLst>
          </p:cNvPr>
          <p:cNvSpPr txBox="1"/>
          <p:nvPr/>
        </p:nvSpPr>
        <p:spPr>
          <a:xfrm>
            <a:off x="157869" y="1156648"/>
            <a:ext cx="1263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Comparison between experimental profiles for different times and dynamics obtained by </a:t>
            </a:r>
            <a:r>
              <a:rPr lang="en-US" sz="1600" b="1" dirty="0" err="1">
                <a:latin typeface="Century Gothic" panose="020B0502020202020204" pitchFamily="34" charset="0"/>
              </a:rPr>
              <a:t>Generalised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HydroDynamics</a:t>
            </a:r>
            <a:r>
              <a:rPr lang="en-US" sz="1600" b="1" dirty="0">
                <a:latin typeface="Century Gothic" panose="020B0502020202020204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FFEFCC-FA0F-B346-55F2-D52FF0DCD6F3}"/>
              </a:ext>
            </a:extLst>
          </p:cNvPr>
          <p:cNvGrpSpPr/>
          <p:nvPr/>
        </p:nvGrpSpPr>
        <p:grpSpPr>
          <a:xfrm>
            <a:off x="7229157" y="1807421"/>
            <a:ext cx="4767242" cy="4592329"/>
            <a:chOff x="7229157" y="1952274"/>
            <a:chExt cx="4767242" cy="45923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347A3B-A92B-3C97-DA5E-863BB272AD06}"/>
                </a:ext>
              </a:extLst>
            </p:cNvPr>
            <p:cNvSpPr/>
            <p:nvPr/>
          </p:nvSpPr>
          <p:spPr>
            <a:xfrm>
              <a:off x="7229157" y="1952274"/>
              <a:ext cx="4767242" cy="4592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8F51C0-D9A3-9482-FADC-3272EA27179F}"/>
                </a:ext>
              </a:extLst>
            </p:cNvPr>
            <p:cNvGrpSpPr/>
            <p:nvPr/>
          </p:nvGrpSpPr>
          <p:grpSpPr>
            <a:xfrm>
              <a:off x="7619696" y="5340060"/>
              <a:ext cx="4192817" cy="855091"/>
              <a:chOff x="7600241" y="5736213"/>
              <a:chExt cx="4192817" cy="8550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2A8B89-BB9E-654D-4884-668D6BD79ED2}"/>
                  </a:ext>
                </a:extLst>
              </p:cNvPr>
              <p:cNvSpPr txBox="1"/>
              <p:nvPr/>
            </p:nvSpPr>
            <p:spPr>
              <a:xfrm>
                <a:off x="7661945" y="5832295"/>
                <a:ext cx="413111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asymptotic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regime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almost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 but not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completely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reached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.</a:t>
                </a:r>
                <a:endParaRPr lang="en-US" b="1" dirty="0">
                  <a:solidFill>
                    <a:srgbClr val="263B46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036A806-FF01-6E70-218D-D50B4D32268F}"/>
                  </a:ext>
                </a:extLst>
              </p:cNvPr>
              <p:cNvSpPr/>
              <p:nvPr/>
            </p:nvSpPr>
            <p:spPr>
              <a:xfrm>
                <a:off x="7600241" y="5736213"/>
                <a:ext cx="4131113" cy="855091"/>
              </a:xfrm>
              <a:prstGeom prst="roundRect">
                <a:avLst/>
              </a:prstGeom>
              <a:noFill/>
              <a:ln w="28575">
                <a:solidFill>
                  <a:srgbClr val="A32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12" name="Picture 11" descr="A picture containing plot, diagram, text, line&#10;&#10;Description automatically generated">
            <a:extLst>
              <a:ext uri="{FF2B5EF4-FFF2-40B4-BE49-F238E27FC236}">
                <a16:creationId xmlns:a16="http://schemas.microsoft.com/office/drawing/2014/main" id="{3F1769B7-A765-E195-CFD2-122DEC6292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65" y="2081131"/>
            <a:ext cx="4552548" cy="2963529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xcolor}&#10;\pagestyle{empty}&#10;\begin{document}&#10;&#10;\definecolor{dockerblue}{HTML}{C14E14}  &#10;&#10;$\textcolor{black}{\rho(z/t) t / L_{0}}$&#10;&#10;&#10;\end{document}" title="IguanaTex Bitmap Display">
            <a:extLst>
              <a:ext uri="{FF2B5EF4-FFF2-40B4-BE49-F238E27FC236}">
                <a16:creationId xmlns:a16="http://schemas.microsoft.com/office/drawing/2014/main" id="{C330CCC3-DE83-F871-9FA0-1DED000A8C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69" y="2424404"/>
            <a:ext cx="1022558" cy="231624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5B03D30-4334-7F37-436A-51BE4D205005}"/>
              </a:ext>
            </a:extLst>
          </p:cNvPr>
          <p:cNvSpPr/>
          <p:nvPr/>
        </p:nvSpPr>
        <p:spPr>
          <a:xfrm>
            <a:off x="10357164" y="2697933"/>
            <a:ext cx="156610" cy="706170"/>
          </a:xfrm>
          <a:custGeom>
            <a:avLst/>
            <a:gdLst>
              <a:gd name="connsiteX0" fmla="*/ 0 w 156610"/>
              <a:gd name="connsiteY0" fmla="*/ 706170 h 706170"/>
              <a:gd name="connsiteX1" fmla="*/ 135802 w 156610"/>
              <a:gd name="connsiteY1" fmla="*/ 362138 h 706170"/>
              <a:gd name="connsiteX2" fmla="*/ 153909 w 156610"/>
              <a:gd name="connsiteY2" fmla="*/ 0 h 70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10" h="706170">
                <a:moveTo>
                  <a:pt x="0" y="706170"/>
                </a:moveTo>
                <a:cubicBezTo>
                  <a:pt x="55075" y="593001"/>
                  <a:pt x="110151" y="479833"/>
                  <a:pt x="135802" y="362138"/>
                </a:cubicBezTo>
                <a:cubicBezTo>
                  <a:pt x="161453" y="244443"/>
                  <a:pt x="157681" y="122221"/>
                  <a:pt x="153909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257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8">
            <a:extLst>
              <a:ext uri="{FF2B5EF4-FFF2-40B4-BE49-F238E27FC236}">
                <a16:creationId xmlns:a16="http://schemas.microsoft.com/office/drawing/2014/main" id="{31A3A233-F039-C9C2-889F-11C7AE4EC13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52">
            <a:extLst>
              <a:ext uri="{FF2B5EF4-FFF2-40B4-BE49-F238E27FC236}">
                <a16:creationId xmlns:a16="http://schemas.microsoft.com/office/drawing/2014/main" id="{664A68C7-BB83-BF44-4B84-661CC579B57E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protocol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ZoneTexte 4 2 1">
            <a:extLst>
              <a:ext uri="{FF2B5EF4-FFF2-40B4-BE49-F238E27FC236}">
                <a16:creationId xmlns:a16="http://schemas.microsoft.com/office/drawing/2014/main" id="{B3C13644-7073-0E1F-0CA8-FF7FF854B3F5}"/>
              </a:ext>
            </a:extLst>
          </p:cNvPr>
          <p:cNvSpPr txBox="1"/>
          <p:nvPr/>
        </p:nvSpPr>
        <p:spPr>
          <a:xfrm>
            <a:off x="278685" y="1232430"/>
            <a:ext cx="5417467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Domain Wall Dynamics : </a:t>
            </a:r>
            <a:r>
              <a:rPr lang="en-US" dirty="0">
                <a:latin typeface="Century Gothic" panose="020B0502020202020204" pitchFamily="34" charset="0"/>
              </a:rPr>
              <a:t>edge deformation dynamics of an initially homogeneous, semi-infinite gas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GHD </a:t>
            </a:r>
            <a:r>
              <a:rPr lang="fr-FR" b="1" dirty="0" err="1">
                <a:latin typeface="Century Gothic" panose="020B0502020202020204" pitchFamily="34" charset="0"/>
              </a:rPr>
              <a:t>theory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was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developed</a:t>
            </a:r>
            <a:r>
              <a:rPr lang="fr-FR" dirty="0">
                <a:latin typeface="Century Gothic" panose="020B0502020202020204" pitchFamily="34" charset="0"/>
              </a:rPr>
              <a:t> to solve the </a:t>
            </a:r>
            <a:r>
              <a:rPr lang="fr-FR" dirty="0" err="1">
                <a:latin typeface="Century Gothic" panose="020B0502020202020204" pitchFamily="34" charset="0"/>
              </a:rPr>
              <a:t>problem</a:t>
            </a:r>
            <a:r>
              <a:rPr lang="fr-FR" dirty="0">
                <a:latin typeface="Century Gothic" panose="020B0502020202020204" pitchFamily="34" charset="0"/>
              </a:rPr>
              <a:t> of Domain Wall Dynamics.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B95B2A5-4640-687C-E003-CCDE8E9E8539}"/>
              </a:ext>
            </a:extLst>
          </p:cNvPr>
          <p:cNvGrpSpPr/>
          <p:nvPr/>
        </p:nvGrpSpPr>
        <p:grpSpPr>
          <a:xfrm>
            <a:off x="5370910" y="1330257"/>
            <a:ext cx="3150822" cy="1589798"/>
            <a:chOff x="198666" y="2762477"/>
            <a:chExt cx="3150822" cy="1589798"/>
          </a:xfrm>
        </p:grpSpPr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CB87F86B-E16F-23E1-AE3A-BA336AA9DDA0}"/>
                </a:ext>
              </a:extLst>
            </p:cNvPr>
            <p:cNvCxnSpPr/>
            <p:nvPr/>
          </p:nvCxnSpPr>
          <p:spPr>
            <a:xfrm>
              <a:off x="2859764" y="4251313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CCCA8D7-C3BF-281D-43E9-5D83C312F024}"/>
                </a:ext>
              </a:extLst>
            </p:cNvPr>
            <p:cNvGrpSpPr/>
            <p:nvPr/>
          </p:nvGrpSpPr>
          <p:grpSpPr>
            <a:xfrm>
              <a:off x="357380" y="2811867"/>
              <a:ext cx="2869105" cy="1540408"/>
              <a:chOff x="109618" y="5145723"/>
              <a:chExt cx="2656564" cy="1426296"/>
            </a:xfrm>
          </p:grpSpPr>
          <p:pic>
            <p:nvPicPr>
              <p:cNvPr id="133" name="Picture 8 1">
                <a:extLst>
                  <a:ext uri="{FF2B5EF4-FFF2-40B4-BE49-F238E27FC236}">
                    <a16:creationId xmlns:a16="http://schemas.microsoft.com/office/drawing/2014/main" id="{5E7E30B7-EC39-A43C-750B-BD5D175C6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09618" y="5145723"/>
                <a:ext cx="2656564" cy="1426296"/>
              </a:xfrm>
              <a:prstGeom prst="rect">
                <a:avLst/>
              </a:prstGeom>
            </p:spPr>
          </p:pic>
          <p:pic>
            <p:nvPicPr>
              <p:cNvPr id="134" name="Picture 133" descr="\documentclass{article}&#10;\usepackage{amsmath}&#10;\usepackage{xcolor}&#10;\pagestyle{empty}&#10;\begin{document}&#10;&#10;\definecolor{dockerblue}{HTML}{C14E14}  &#10;&#10;$t=0$&#10;&#10;&#10;\end{document}" title="IguanaTex Bitmap Display">
                <a:extLst>
                  <a:ext uri="{FF2B5EF4-FFF2-40B4-BE49-F238E27FC236}">
                    <a16:creationId xmlns:a16="http://schemas.microsoft.com/office/drawing/2014/main" id="{A63DEA4B-9881-CBD8-C7AC-4BE2EE4B37B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422" y="6057313"/>
                <a:ext cx="476581" cy="153043"/>
              </a:xfrm>
              <a:prstGeom prst="rect">
                <a:avLst/>
              </a:prstGeom>
            </p:spPr>
          </p:pic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14D895C-4D25-F433-448C-A340EFE3F260}"/>
                </a:ext>
              </a:extLst>
            </p:cNvPr>
            <p:cNvSpPr/>
            <p:nvPr/>
          </p:nvSpPr>
          <p:spPr>
            <a:xfrm>
              <a:off x="1663523" y="2763024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79F3779-9E57-40B2-F0F0-C11A90363CFA}"/>
                </a:ext>
              </a:extLst>
            </p:cNvPr>
            <p:cNvSpPr/>
            <p:nvPr/>
          </p:nvSpPr>
          <p:spPr>
            <a:xfrm>
              <a:off x="198666" y="3285624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1" name="Picture 130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D420435C-1F7E-7302-B9F7-E762C992201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370" y="2762477"/>
              <a:ext cx="517028" cy="296078"/>
            </a:xfrm>
            <a:prstGeom prst="rect">
              <a:avLst/>
            </a:prstGeom>
          </p:spPr>
        </p:pic>
        <p:pic>
          <p:nvPicPr>
            <p:cNvPr id="132" name="Picture 131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29C2D5E0-3621-326E-7EDB-0ED35FEC060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594" y="4033353"/>
              <a:ext cx="125700" cy="133218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7F478AB-5822-5488-5C75-947F0720134F}"/>
              </a:ext>
            </a:extLst>
          </p:cNvPr>
          <p:cNvGrpSpPr/>
          <p:nvPr/>
        </p:nvGrpSpPr>
        <p:grpSpPr>
          <a:xfrm>
            <a:off x="8507792" y="1307138"/>
            <a:ext cx="3165131" cy="1685425"/>
            <a:chOff x="184357" y="4553938"/>
            <a:chExt cx="3165131" cy="1685425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BA41AC1B-6910-D4E5-B229-7E02D8CB746A}"/>
                </a:ext>
              </a:extLst>
            </p:cNvPr>
            <p:cNvCxnSpPr/>
            <p:nvPr/>
          </p:nvCxnSpPr>
          <p:spPr>
            <a:xfrm>
              <a:off x="2859764" y="6063178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7D77E05-F10C-4402-310C-839E2BB39004}"/>
                </a:ext>
              </a:extLst>
            </p:cNvPr>
            <p:cNvGrpSpPr/>
            <p:nvPr/>
          </p:nvGrpSpPr>
          <p:grpSpPr>
            <a:xfrm>
              <a:off x="235381" y="4556388"/>
              <a:ext cx="2991104" cy="1643571"/>
              <a:chOff x="2774998" y="5183826"/>
              <a:chExt cx="2713808" cy="1426297"/>
            </a:xfrm>
          </p:grpSpPr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F25A8260-49E2-18CB-930A-9E04DFAB6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774998" y="5183826"/>
                <a:ext cx="2713808" cy="1426297"/>
              </a:xfrm>
              <a:prstGeom prst="rect">
                <a:avLst/>
              </a:prstGeom>
            </p:spPr>
          </p:pic>
          <p:pic>
            <p:nvPicPr>
              <p:cNvPr id="143" name="Picture 142" descr="\documentclass{article}&#10;\usepackage{amsmath}&#10;\usepackage{xcolor}&#10;\pagestyle{empty}&#10;\begin{document}&#10;&#10;\definecolor{dockerblue}{HTML}{C14E14}  &#10;&#10;$t=t_{\mathrm{exp}}$&#10;&#10;&#10;\end{document}" title="IguanaTex Bitmap Display">
                <a:extLst>
                  <a:ext uri="{FF2B5EF4-FFF2-40B4-BE49-F238E27FC236}">
                    <a16:creationId xmlns:a16="http://schemas.microsoft.com/office/drawing/2014/main" id="{6767DE1B-8EFA-D5EB-A75E-89C92B01F47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838" y="6085399"/>
                <a:ext cx="718813" cy="206582"/>
              </a:xfrm>
              <a:prstGeom prst="rect">
                <a:avLst/>
              </a:prstGeom>
            </p:spPr>
          </p:pic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26F3871-F78A-BD36-891D-58F55348CB08}"/>
                </a:ext>
              </a:extLst>
            </p:cNvPr>
            <p:cNvSpPr/>
            <p:nvPr/>
          </p:nvSpPr>
          <p:spPr>
            <a:xfrm>
              <a:off x="1544701" y="4584708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7996799-C08F-A06D-9699-781EEE217F5C}"/>
                </a:ext>
              </a:extLst>
            </p:cNvPr>
            <p:cNvSpPr/>
            <p:nvPr/>
          </p:nvSpPr>
          <p:spPr>
            <a:xfrm>
              <a:off x="184357" y="5172712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0" name="Picture 139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6CF9CAD0-EAAB-6B17-9BD4-2E32C3A02C6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691" y="4553938"/>
              <a:ext cx="517028" cy="296078"/>
            </a:xfrm>
            <a:prstGeom prst="rect">
              <a:avLst/>
            </a:prstGeom>
          </p:spPr>
        </p:pic>
        <p:pic>
          <p:nvPicPr>
            <p:cNvPr id="141" name="Picture 140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94D44A43-FB62-EC53-96BE-99D5DC625A2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518" y="5821808"/>
              <a:ext cx="125700" cy="133218"/>
            </a:xfrm>
            <a:prstGeom prst="rect">
              <a:avLst/>
            </a:prstGeom>
          </p:spPr>
        </p:pic>
      </p:grpSp>
      <p:sp>
        <p:nvSpPr>
          <p:cNvPr id="3" name="ZoneTexte 7">
            <a:extLst>
              <a:ext uri="{FF2B5EF4-FFF2-40B4-BE49-F238E27FC236}">
                <a16:creationId xmlns:a16="http://schemas.microsoft.com/office/drawing/2014/main" id="{78A18C44-EC5C-65DB-E33E-62AE71A0A7C9}"/>
              </a:ext>
            </a:extLst>
          </p:cNvPr>
          <p:cNvSpPr txBox="1"/>
          <p:nvPr/>
        </p:nvSpPr>
        <p:spPr>
          <a:xfrm>
            <a:off x="6096000" y="3051083"/>
            <a:ext cx="516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Bertini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(2016), Castro-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Alvaredo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13359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8">
            <a:extLst>
              <a:ext uri="{FF2B5EF4-FFF2-40B4-BE49-F238E27FC236}">
                <a16:creationId xmlns:a16="http://schemas.microsoft.com/office/drawing/2014/main" id="{31A3A233-F039-C9C2-889F-11C7AE4EC13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52">
            <a:extLst>
              <a:ext uri="{FF2B5EF4-FFF2-40B4-BE49-F238E27FC236}">
                <a16:creationId xmlns:a16="http://schemas.microsoft.com/office/drawing/2014/main" id="{664A68C7-BB83-BF44-4B84-661CC579B57E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protocol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3D531D-ED39-38B5-BB0B-A760078BA5EF}"/>
              </a:ext>
            </a:extLst>
          </p:cNvPr>
          <p:cNvSpPr txBox="1"/>
          <p:nvPr/>
        </p:nvSpPr>
        <p:spPr>
          <a:xfrm>
            <a:off x="356364" y="3902078"/>
            <a:ext cx="110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Generalised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latin typeface="Century Gothic" panose="020B0502020202020204" pitchFamily="34" charset="0"/>
              </a:rPr>
              <a:t> Equation :</a:t>
            </a:r>
          </a:p>
        </p:txBody>
      </p:sp>
      <p:pic>
        <p:nvPicPr>
          <p:cNvPr id="103" name="Picture 102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<a:extLst>
              <a:ext uri="{FF2B5EF4-FFF2-40B4-BE49-F238E27FC236}">
                <a16:creationId xmlns:a16="http://schemas.microsoft.com/office/drawing/2014/main" id="{9AF7B846-2AF8-77DA-893D-1C3351C67D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" y="4521527"/>
            <a:ext cx="5091489" cy="305308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7617724-62FF-E848-4D2C-175E5E94BB33}"/>
              </a:ext>
            </a:extLst>
          </p:cNvPr>
          <p:cNvGrpSpPr/>
          <p:nvPr/>
        </p:nvGrpSpPr>
        <p:grpSpPr>
          <a:xfrm>
            <a:off x="412679" y="5144233"/>
            <a:ext cx="5167112" cy="1081001"/>
            <a:chOff x="6619111" y="5022181"/>
            <a:chExt cx="5167112" cy="108100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FD9582A-D9F5-B9AA-EA37-E77B6ADB2091}"/>
                </a:ext>
              </a:extLst>
            </p:cNvPr>
            <p:cNvSpPr txBox="1"/>
            <p:nvPr/>
          </p:nvSpPr>
          <p:spPr>
            <a:xfrm>
              <a:off x="7017904" y="5179852"/>
              <a:ext cx="46260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latin typeface="Century Gothic" panose="020B0502020202020204" pitchFamily="34" charset="0"/>
              </a:endParaRPr>
            </a:p>
            <a:p>
              <a:endParaRPr lang="en-US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C945E39-3A36-DA44-D7A0-1DCDB1389239}"/>
                </a:ext>
              </a:extLst>
            </p:cNvPr>
            <p:cNvGrpSpPr/>
            <p:nvPr/>
          </p:nvGrpSpPr>
          <p:grpSpPr>
            <a:xfrm>
              <a:off x="7017904" y="5133686"/>
              <a:ext cx="4768319" cy="646331"/>
              <a:chOff x="6482613" y="1526592"/>
              <a:chExt cx="6197600" cy="646331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056726-6019-9386-29B7-883B0D45822B}"/>
                  </a:ext>
                </a:extLst>
              </p:cNvPr>
              <p:cNvSpPr txBox="1"/>
              <p:nvPr/>
            </p:nvSpPr>
            <p:spPr>
              <a:xfrm>
                <a:off x="6482613" y="1526592"/>
                <a:ext cx="61976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For </a:t>
                </a:r>
                <a:r>
                  <a:rPr lang="fr-FR" b="1" dirty="0" err="1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different</a:t>
                </a:r>
                <a:r>
                  <a: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 initial sizes: </a:t>
                </a:r>
                <a:r>
                  <a:rPr lang="en-US" b="1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the dynamics must be the same to within       </a:t>
                </a:r>
                <a:r>
                  <a:rPr lang="en-US" dirty="0">
                    <a:solidFill>
                      <a:srgbClr val="263B46"/>
                    </a:solidFill>
                    <a:latin typeface="Century Gothic" panose="020B0502020202020204" pitchFamily="34" charset="0"/>
                  </a:rPr>
                  <a:t>.</a:t>
                </a:r>
              </a:p>
            </p:txBody>
          </p:sp>
          <p:pic>
            <p:nvPicPr>
              <p:cNvPr id="122" name="Picture 121" descr="\documentclass{article}&#10;\usepackage{amsmath}&#10;\usepackage{xcolor}&#10;\pagestyle{empty}&#10;\begin{document}&#10;&#10;\definecolor{dockerblue}{HTML}{C14E14}  &#10;&#10;$\textcolor{black}{\mathbf{L_{0}/t}}$&#10;&#10;&#10;\end{document}" title="IguanaTex Bitmap Display">
                <a:extLst>
                  <a:ext uri="{FF2B5EF4-FFF2-40B4-BE49-F238E27FC236}">
                    <a16:creationId xmlns:a16="http://schemas.microsoft.com/office/drawing/2014/main" id="{8277CD02-3CB6-BBAD-0993-3346F8C6BB0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5558" y="1901371"/>
                <a:ext cx="508347" cy="234209"/>
              </a:xfrm>
              <a:prstGeom prst="rect">
                <a:avLst/>
              </a:prstGeom>
            </p:spPr>
          </p:pic>
        </p:grp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122362D2-DC39-E133-90D6-DD9E9A8A2AE8}"/>
                </a:ext>
              </a:extLst>
            </p:cNvPr>
            <p:cNvSpPr/>
            <p:nvPr/>
          </p:nvSpPr>
          <p:spPr>
            <a:xfrm>
              <a:off x="6619111" y="5022181"/>
              <a:ext cx="5158308" cy="923330"/>
            </a:xfrm>
            <a:prstGeom prst="roundRect">
              <a:avLst/>
            </a:prstGeom>
            <a:noFill/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ZoneTexte 4 2 1">
            <a:extLst>
              <a:ext uri="{FF2B5EF4-FFF2-40B4-BE49-F238E27FC236}">
                <a16:creationId xmlns:a16="http://schemas.microsoft.com/office/drawing/2014/main" id="{B3C13644-7073-0E1F-0CA8-FF7FF854B3F5}"/>
              </a:ext>
            </a:extLst>
          </p:cNvPr>
          <p:cNvSpPr txBox="1"/>
          <p:nvPr/>
        </p:nvSpPr>
        <p:spPr>
          <a:xfrm>
            <a:off x="278685" y="1232430"/>
            <a:ext cx="5417467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Domain Wall Dynamics : </a:t>
            </a:r>
            <a:r>
              <a:rPr lang="en-US" dirty="0">
                <a:latin typeface="Century Gothic" panose="020B0502020202020204" pitchFamily="34" charset="0"/>
              </a:rPr>
              <a:t>edge deformation dynamics of an initially homogeneous, semi-infinite gas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GHD </a:t>
            </a:r>
            <a:r>
              <a:rPr lang="fr-FR" b="1" dirty="0" err="1">
                <a:latin typeface="Century Gothic" panose="020B0502020202020204" pitchFamily="34" charset="0"/>
              </a:rPr>
              <a:t>theory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was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developed</a:t>
            </a:r>
            <a:r>
              <a:rPr lang="fr-FR" dirty="0">
                <a:latin typeface="Century Gothic" panose="020B0502020202020204" pitchFamily="34" charset="0"/>
              </a:rPr>
              <a:t> to solve the </a:t>
            </a:r>
            <a:r>
              <a:rPr lang="fr-FR" dirty="0" err="1">
                <a:latin typeface="Century Gothic" panose="020B0502020202020204" pitchFamily="34" charset="0"/>
              </a:rPr>
              <a:t>problem</a:t>
            </a:r>
            <a:r>
              <a:rPr lang="fr-FR" dirty="0">
                <a:latin typeface="Century Gothic" panose="020B0502020202020204" pitchFamily="34" charset="0"/>
              </a:rPr>
              <a:t> of Domain Wall Dynamics.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Right Brace 143">
            <a:extLst>
              <a:ext uri="{FF2B5EF4-FFF2-40B4-BE49-F238E27FC236}">
                <a16:creationId xmlns:a16="http://schemas.microsoft.com/office/drawing/2014/main" id="{F8D61E4E-8718-D8E0-3462-14CEB61744C4}"/>
              </a:ext>
            </a:extLst>
          </p:cNvPr>
          <p:cNvSpPr/>
          <p:nvPr/>
        </p:nvSpPr>
        <p:spPr>
          <a:xfrm>
            <a:off x="5818873" y="3764213"/>
            <a:ext cx="435437" cy="2768667"/>
          </a:xfrm>
          <a:prstGeom prst="rightBrace">
            <a:avLst>
              <a:gd name="adj1" fmla="val 57332"/>
              <a:gd name="adj2" fmla="val 50000"/>
            </a:avLst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1383924-9229-2A83-1150-D4AE28B53FBC}"/>
              </a:ext>
            </a:extLst>
          </p:cNvPr>
          <p:cNvGrpSpPr/>
          <p:nvPr/>
        </p:nvGrpSpPr>
        <p:grpSpPr>
          <a:xfrm>
            <a:off x="6330580" y="5225906"/>
            <a:ext cx="5049948" cy="454996"/>
            <a:chOff x="253715" y="5471820"/>
            <a:chExt cx="5049948" cy="454996"/>
          </a:xfrm>
        </p:grpSpPr>
        <p:pic>
          <p:nvPicPr>
            <p:cNvPr id="148" name="Picture 147" descr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 title="IguanaTex Bitmap Display">
              <a:extLst>
                <a:ext uri="{FF2B5EF4-FFF2-40B4-BE49-F238E27FC236}">
                  <a16:creationId xmlns:a16="http://schemas.microsoft.com/office/drawing/2014/main" id="{F0A4CD7D-A158-0A79-8D35-52FFD97B210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815" y="5581375"/>
              <a:ext cx="1207848" cy="332339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E424DF1-FA98-132D-09B4-495CB8AC2422}"/>
                </a:ext>
              </a:extLst>
            </p:cNvPr>
            <p:cNvSpPr txBox="1"/>
            <p:nvPr/>
          </p:nvSpPr>
          <p:spPr>
            <a:xfrm>
              <a:off x="253715" y="5471820"/>
              <a:ext cx="4792247" cy="454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latin typeface="Century Gothic" panose="020B0502020202020204" pitchFamily="34" charset="0"/>
                </a:rPr>
                <a:t>edge</a:t>
              </a:r>
              <a:r>
                <a:rPr lang="fr-FR" b="1" dirty="0">
                  <a:latin typeface="Century Gothic" panose="020B0502020202020204" pitchFamily="34" charset="0"/>
                </a:rPr>
                <a:t> profile </a:t>
              </a:r>
              <a:r>
                <a:rPr lang="fr-FR" b="1" dirty="0" err="1">
                  <a:latin typeface="Century Gothic" panose="020B0502020202020204" pitchFamily="34" charset="0"/>
                </a:rPr>
                <a:t>is</a:t>
              </a:r>
              <a:r>
                <a:rPr lang="fr-FR" b="1" dirty="0">
                  <a:latin typeface="Century Gothic" panose="020B0502020202020204" pitchFamily="34" charset="0"/>
                </a:rPr>
                <a:t> a </a:t>
              </a:r>
              <a:r>
                <a:rPr lang="fr-FR" b="1" dirty="0" err="1">
                  <a:latin typeface="Century Gothic" panose="020B0502020202020204" pitchFamily="34" charset="0"/>
                </a:rPr>
                <a:t>function</a:t>
              </a:r>
              <a:r>
                <a:rPr lang="fr-FR" b="1" dirty="0">
                  <a:latin typeface="Century Gothic" panose="020B0502020202020204" pitchFamily="34" charset="0"/>
                </a:rPr>
                <a:t> of            </a:t>
              </a:r>
              <a:r>
                <a:rPr lang="fr-FR" dirty="0">
                  <a:latin typeface="Century Gothic" panose="020B0502020202020204" pitchFamily="34" charset="0"/>
                </a:rPr>
                <a:t>     </a:t>
              </a:r>
            </a:p>
          </p:txBody>
        </p:sp>
        <p:pic>
          <p:nvPicPr>
            <p:cNvPr id="150" name="Picture 149" descr="\documentclass{article}&#10;\usepackage{amsmath}&#10;\usepackage{xcolor}&#10;\pagestyle{empty}&#10;\begin{document}&#10;&#10;\definecolor{dockerblue}{HTML}{C14E14}  &#10;&#10;$\textcolor{black}{\mathbf{\frac{z}{t} }}$&#10;&#10;&#10;\end{document}" title="IguanaTex Bitmap Display">
              <a:extLst>
                <a:ext uri="{FF2B5EF4-FFF2-40B4-BE49-F238E27FC236}">
                  <a16:creationId xmlns:a16="http://schemas.microsoft.com/office/drawing/2014/main" id="{2B3E926B-7E6F-18A1-39E9-108E0E53624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741" y="5621642"/>
              <a:ext cx="95034" cy="25862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C62777-9D26-8C12-DEB9-FBA1B21C2401}"/>
              </a:ext>
            </a:extLst>
          </p:cNvPr>
          <p:cNvGrpSpPr/>
          <p:nvPr/>
        </p:nvGrpSpPr>
        <p:grpSpPr>
          <a:xfrm>
            <a:off x="5370910" y="1330257"/>
            <a:ext cx="3150822" cy="1589798"/>
            <a:chOff x="198666" y="2762477"/>
            <a:chExt cx="3150822" cy="158979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C5B12C7-B026-6A6A-E3EA-D0BC475960F6}"/>
                </a:ext>
              </a:extLst>
            </p:cNvPr>
            <p:cNvCxnSpPr/>
            <p:nvPr/>
          </p:nvCxnSpPr>
          <p:spPr>
            <a:xfrm>
              <a:off x="2859764" y="4251313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88A0BF-9FAB-20C4-06F3-CFD2F62004FB}"/>
                </a:ext>
              </a:extLst>
            </p:cNvPr>
            <p:cNvGrpSpPr/>
            <p:nvPr/>
          </p:nvGrpSpPr>
          <p:grpSpPr>
            <a:xfrm>
              <a:off x="357380" y="2811867"/>
              <a:ext cx="2869105" cy="1540408"/>
              <a:chOff x="109618" y="5145723"/>
              <a:chExt cx="2656564" cy="1426296"/>
            </a:xfrm>
          </p:grpSpPr>
          <p:pic>
            <p:nvPicPr>
              <p:cNvPr id="10" name="Picture 8 1">
                <a:extLst>
                  <a:ext uri="{FF2B5EF4-FFF2-40B4-BE49-F238E27FC236}">
                    <a16:creationId xmlns:a16="http://schemas.microsoft.com/office/drawing/2014/main" id="{51549E43-193A-75FC-A293-AC235F6D5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09618" y="5145723"/>
                <a:ext cx="2656564" cy="1426296"/>
              </a:xfrm>
              <a:prstGeom prst="rect">
                <a:avLst/>
              </a:prstGeom>
            </p:spPr>
          </p:pic>
          <p:pic>
            <p:nvPicPr>
              <p:cNvPr id="11" name="Picture 10" descr="\documentclass{article}&#10;\usepackage{amsmath}&#10;\usepackage{xcolor}&#10;\pagestyle{empty}&#10;\begin{document}&#10;&#10;\definecolor{dockerblue}{HTML}{C14E14}  &#10;&#10;$t=0$&#10;&#10;&#10;\end{document}" title="IguanaTex Bitmap Display">
                <a:extLst>
                  <a:ext uri="{FF2B5EF4-FFF2-40B4-BE49-F238E27FC236}">
                    <a16:creationId xmlns:a16="http://schemas.microsoft.com/office/drawing/2014/main" id="{49DB9D59-C0FB-D20A-A3CA-7265C4074F8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422" y="6057313"/>
                <a:ext cx="476581" cy="153043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04BE20-7AE5-6665-8E87-00828AFFF7E3}"/>
                </a:ext>
              </a:extLst>
            </p:cNvPr>
            <p:cNvSpPr/>
            <p:nvPr/>
          </p:nvSpPr>
          <p:spPr>
            <a:xfrm>
              <a:off x="1663523" y="2763024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C24A91-DFD1-BD0A-8CEA-1A555918A3A3}"/>
                </a:ext>
              </a:extLst>
            </p:cNvPr>
            <p:cNvSpPr/>
            <p:nvPr/>
          </p:nvSpPr>
          <p:spPr>
            <a:xfrm>
              <a:off x="198666" y="3285624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7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D104A178-FD13-F4D9-D625-66B38E2E969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370" y="2762477"/>
              <a:ext cx="517028" cy="296078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DCFC6F6C-9D52-18D0-96F5-33428EEE32C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594" y="4033353"/>
              <a:ext cx="125700" cy="1332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1DF6B7-F31F-2720-0A55-56B403C3BFC2}"/>
              </a:ext>
            </a:extLst>
          </p:cNvPr>
          <p:cNvGrpSpPr/>
          <p:nvPr/>
        </p:nvGrpSpPr>
        <p:grpSpPr>
          <a:xfrm>
            <a:off x="8507792" y="1307138"/>
            <a:ext cx="3165131" cy="1685425"/>
            <a:chOff x="184357" y="4553938"/>
            <a:chExt cx="3165131" cy="168542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FC49387-791B-2275-AE68-2375AF459818}"/>
                </a:ext>
              </a:extLst>
            </p:cNvPr>
            <p:cNvCxnSpPr/>
            <p:nvPr/>
          </p:nvCxnSpPr>
          <p:spPr>
            <a:xfrm>
              <a:off x="2859764" y="6063178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C2665A-BEA8-D70C-6A8D-397E7984CF5C}"/>
                </a:ext>
              </a:extLst>
            </p:cNvPr>
            <p:cNvGrpSpPr/>
            <p:nvPr/>
          </p:nvGrpSpPr>
          <p:grpSpPr>
            <a:xfrm>
              <a:off x="235381" y="4556388"/>
              <a:ext cx="2991104" cy="1643571"/>
              <a:chOff x="2774998" y="5183826"/>
              <a:chExt cx="2713808" cy="14262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F1E46CF-E4E2-FF5F-382E-732AA47CE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774998" y="5183826"/>
                <a:ext cx="2713808" cy="1426297"/>
              </a:xfrm>
              <a:prstGeom prst="rect">
                <a:avLst/>
              </a:prstGeom>
            </p:spPr>
          </p:pic>
          <p:pic>
            <p:nvPicPr>
              <p:cNvPr id="20" name="Picture 19" descr="\documentclass{article}&#10;\usepackage{amsmath}&#10;\usepackage{xcolor}&#10;\pagestyle{empty}&#10;\begin{document}&#10;&#10;\definecolor{dockerblue}{HTML}{C14E14}  &#10;&#10;$t=t_{\mathrm{exp}}$&#10;&#10;&#10;\end{document}" title="IguanaTex Bitmap Display">
                <a:extLst>
                  <a:ext uri="{FF2B5EF4-FFF2-40B4-BE49-F238E27FC236}">
                    <a16:creationId xmlns:a16="http://schemas.microsoft.com/office/drawing/2014/main" id="{1376F41D-11D3-7C15-3842-F47B72570EB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838" y="6085399"/>
                <a:ext cx="718813" cy="206582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7E5214-2635-7C11-010E-7C0EB635E000}"/>
                </a:ext>
              </a:extLst>
            </p:cNvPr>
            <p:cNvSpPr/>
            <p:nvPr/>
          </p:nvSpPr>
          <p:spPr>
            <a:xfrm>
              <a:off x="1544701" y="4584708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02191-316E-BE37-56AC-7757894017CE}"/>
                </a:ext>
              </a:extLst>
            </p:cNvPr>
            <p:cNvSpPr/>
            <p:nvPr/>
          </p:nvSpPr>
          <p:spPr>
            <a:xfrm>
              <a:off x="184357" y="5172712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Picture 16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C8F6AD74-48F3-BCB9-8E46-CE56ADA76FD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691" y="4553938"/>
              <a:ext cx="517028" cy="296078"/>
            </a:xfrm>
            <a:prstGeom prst="rect">
              <a:avLst/>
            </a:prstGeom>
          </p:spPr>
        </p:pic>
        <p:pic>
          <p:nvPicPr>
            <p:cNvPr id="18" name="Picture 17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D8B7CD3D-9FF2-5918-E93E-CC451BB12FF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518" y="5821808"/>
              <a:ext cx="125700" cy="133218"/>
            </a:xfrm>
            <a:prstGeom prst="rect">
              <a:avLst/>
            </a:prstGeom>
          </p:spPr>
        </p:pic>
      </p:grpSp>
      <p:sp>
        <p:nvSpPr>
          <p:cNvPr id="21" name="ZoneTexte 7">
            <a:extLst>
              <a:ext uri="{FF2B5EF4-FFF2-40B4-BE49-F238E27FC236}">
                <a16:creationId xmlns:a16="http://schemas.microsoft.com/office/drawing/2014/main" id="{ADEAF767-8360-67F2-B9BF-68B536E834AD}"/>
              </a:ext>
            </a:extLst>
          </p:cNvPr>
          <p:cNvSpPr txBox="1"/>
          <p:nvPr/>
        </p:nvSpPr>
        <p:spPr>
          <a:xfrm>
            <a:off x="6096000" y="3051083"/>
            <a:ext cx="516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Bertini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(2016), Castro-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Alvaredo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2770C-1AE4-9704-E678-C1509681E81F}"/>
              </a:ext>
            </a:extLst>
          </p:cNvPr>
          <p:cNvSpPr txBox="1"/>
          <p:nvPr/>
        </p:nvSpPr>
        <p:spPr>
          <a:xfrm>
            <a:off x="6321057" y="4911352"/>
            <a:ext cx="476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Translation-invariant system </a:t>
            </a:r>
            <a:r>
              <a:rPr lang="fr-FR" dirty="0" err="1">
                <a:latin typeface="Century Gothic" panose="020B0502020202020204" pitchFamily="34" charset="0"/>
              </a:rPr>
              <a:t>along</a:t>
            </a:r>
            <a:r>
              <a:rPr lang="fr-FR" dirty="0">
                <a:latin typeface="Century Gothic" panose="020B0502020202020204" pitchFamily="34" charset="0"/>
              </a:rPr>
              <a:t> z-axis</a:t>
            </a:r>
          </a:p>
        </p:txBody>
      </p:sp>
    </p:spTree>
    <p:extLst>
      <p:ext uri="{BB962C8B-B14F-4D97-AF65-F5344CB8AC3E}">
        <p14:creationId xmlns:p14="http://schemas.microsoft.com/office/powerpoint/2010/main" val="236664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1A72739-0433-E835-8550-91C6B5E80BDF}"/>
              </a:ext>
            </a:extLst>
          </p:cNvPr>
          <p:cNvSpPr/>
          <p:nvPr/>
        </p:nvSpPr>
        <p:spPr>
          <a:xfrm>
            <a:off x="5080000" y="1136035"/>
            <a:ext cx="6921500" cy="5535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2">
            <a:extLst>
              <a:ext uri="{FF2B5EF4-FFF2-40B4-BE49-F238E27FC236}">
                <a16:creationId xmlns:a16="http://schemas.microsoft.com/office/drawing/2014/main" id="{7A8501DA-A506-1282-F13E-29CA3C73302F}"/>
              </a:ext>
            </a:extLst>
          </p:cNvPr>
          <p:cNvSpPr txBox="1"/>
          <p:nvPr/>
        </p:nvSpPr>
        <p:spPr>
          <a:xfrm>
            <a:off x="5316026" y="130147"/>
            <a:ext cx="6592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wall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dynamics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9" name="Connecteur droit 43">
            <a:extLst>
              <a:ext uri="{FF2B5EF4-FFF2-40B4-BE49-F238E27FC236}">
                <a16:creationId xmlns:a16="http://schemas.microsoft.com/office/drawing/2014/main" id="{74999258-B8FA-80F6-3967-CA602AE318AF}"/>
              </a:ext>
            </a:extLst>
          </p:cNvPr>
          <p:cNvCxnSpPr>
            <a:cxnSpLocks/>
          </p:cNvCxnSpPr>
          <p:nvPr/>
        </p:nvCxnSpPr>
        <p:spPr>
          <a:xfrm>
            <a:off x="5840953" y="1017811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A29B7E-C7CF-AF5F-DAA8-C04B2C60E793}"/>
              </a:ext>
            </a:extLst>
          </p:cNvPr>
          <p:cNvGrpSpPr/>
          <p:nvPr/>
        </p:nvGrpSpPr>
        <p:grpSpPr>
          <a:xfrm>
            <a:off x="413901" y="3605135"/>
            <a:ext cx="4036583" cy="2948221"/>
            <a:chOff x="398788" y="3699590"/>
            <a:chExt cx="4036583" cy="294822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75703CC-BF13-5436-B7A5-BC86DC877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398788" y="3699590"/>
              <a:ext cx="4036583" cy="294822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246489E-3619-131A-7D6F-2E55A73E6F7C}"/>
                </a:ext>
              </a:extLst>
            </p:cNvPr>
            <p:cNvSpPr/>
            <p:nvPr/>
          </p:nvSpPr>
          <p:spPr>
            <a:xfrm>
              <a:off x="1582435" y="3699590"/>
              <a:ext cx="1915129" cy="155733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48E23A2-E725-D9C0-1BB7-BDFAEA86B0B9}"/>
              </a:ext>
            </a:extLst>
          </p:cNvPr>
          <p:cNvSpPr txBox="1"/>
          <p:nvPr/>
        </p:nvSpPr>
        <p:spPr>
          <a:xfrm>
            <a:off x="5154923" y="1204766"/>
            <a:ext cx="736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DB0A0A-605B-9245-FBAE-25843907D99D}"/>
              </a:ext>
            </a:extLst>
          </p:cNvPr>
          <p:cNvGrpSpPr/>
          <p:nvPr/>
        </p:nvGrpSpPr>
        <p:grpSpPr>
          <a:xfrm>
            <a:off x="274559" y="109773"/>
            <a:ext cx="4530881" cy="3558568"/>
            <a:chOff x="121795" y="109773"/>
            <a:chExt cx="4734556" cy="371853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64B4C0-160D-73B7-A211-4EF20903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1" r="54200"/>
            <a:stretch/>
          </p:blipFill>
          <p:spPr>
            <a:xfrm>
              <a:off x="358148" y="241438"/>
              <a:ext cx="4282424" cy="3426903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6857F07-8950-9A65-9711-E5EA0CAD0599}"/>
                </a:ext>
              </a:extLst>
            </p:cNvPr>
            <p:cNvSpPr/>
            <p:nvPr/>
          </p:nvSpPr>
          <p:spPr>
            <a:xfrm>
              <a:off x="1706880" y="109773"/>
              <a:ext cx="1239520" cy="357587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905CBD-363E-C33A-54B6-C9380F9AE451}"/>
                </a:ext>
              </a:extLst>
            </p:cNvPr>
            <p:cNvGrpSpPr/>
            <p:nvPr/>
          </p:nvGrpSpPr>
          <p:grpSpPr>
            <a:xfrm>
              <a:off x="545013" y="3439160"/>
              <a:ext cx="3528992" cy="239341"/>
              <a:chOff x="687657" y="6089281"/>
              <a:chExt cx="3314456" cy="22479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86538B5-4650-2D1C-A79A-81324EA0854A}"/>
                  </a:ext>
                </a:extLst>
              </p:cNvPr>
              <p:cNvSpPr/>
              <p:nvPr/>
            </p:nvSpPr>
            <p:spPr>
              <a:xfrm>
                <a:off x="687657" y="6089281"/>
                <a:ext cx="3314456" cy="224791"/>
              </a:xfrm>
              <a:prstGeom prst="rect">
                <a:avLst/>
              </a:prstGeom>
              <a:solidFill>
                <a:srgbClr val="FFF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42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AA28E332-4FA1-353F-FC0E-A07EEAE38C0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21" y="6111295"/>
                <a:ext cx="74810" cy="120119"/>
              </a:xfrm>
              <a:prstGeom prst="rect">
                <a:avLst/>
              </a:prstGeom>
            </p:spPr>
          </p:pic>
          <p:pic>
            <p:nvPicPr>
              <p:cNvPr id="87" name="Image 43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0CCC1C74-0EB4-1A01-B601-A0076D965E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762" y="6111295"/>
                <a:ext cx="242397" cy="120810"/>
              </a:xfrm>
              <a:prstGeom prst="rect">
                <a:avLst/>
              </a:prstGeom>
            </p:spPr>
          </p:pic>
          <p:pic>
            <p:nvPicPr>
              <p:cNvPr id="88" name="Image 44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0B8CDE7B-83FA-73EC-56FE-0BC1571D4B3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3073" y="6109908"/>
                <a:ext cx="249808" cy="121505"/>
              </a:xfrm>
              <a:prstGeom prst="rect">
                <a:avLst/>
              </a:prstGeom>
            </p:spPr>
          </p:pic>
          <p:pic>
            <p:nvPicPr>
              <p:cNvPr id="89" name="Image 45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5C5458AE-C073-9DA7-0221-9BB7B370D0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794" y="6109908"/>
                <a:ext cx="252260" cy="122205"/>
              </a:xfrm>
              <a:prstGeom prst="rect">
                <a:avLst/>
              </a:prstGeom>
            </p:spPr>
          </p:pic>
          <p:pic>
            <p:nvPicPr>
              <p:cNvPr id="90" name="Image 46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DEAEFA82-E70C-0B58-7CF9-766BD51EB75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547" y="6105120"/>
                <a:ext cx="255435" cy="125065"/>
              </a:xfrm>
              <a:prstGeom prst="rect">
                <a:avLst/>
              </a:prstGeom>
            </p:spPr>
          </p:pic>
          <p:pic>
            <p:nvPicPr>
              <p:cNvPr id="91" name="Image 47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A2075E88-6350-1619-6238-E9C0D59F32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491" y="6105120"/>
                <a:ext cx="251479" cy="125412"/>
              </a:xfrm>
              <a:prstGeom prst="rect">
                <a:avLst/>
              </a:prstGeom>
            </p:spPr>
          </p:pic>
          <p:pic>
            <p:nvPicPr>
              <p:cNvPr id="92" name="Image 49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C564F1EA-0C90-3518-9F28-835AC075395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479" y="6105120"/>
                <a:ext cx="253947" cy="124667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24A2A35-EDF2-9E78-5319-112304A407E9}"/>
                </a:ext>
              </a:extLst>
            </p:cNvPr>
            <p:cNvGrpSpPr/>
            <p:nvPr/>
          </p:nvGrpSpPr>
          <p:grpSpPr>
            <a:xfrm>
              <a:off x="314782" y="371218"/>
              <a:ext cx="290915" cy="3086979"/>
              <a:chOff x="522188" y="2744927"/>
              <a:chExt cx="263527" cy="2796361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01A2A04-F70E-E3BA-BCD0-6D24DD8E6CE6}"/>
                  </a:ext>
                </a:extLst>
              </p:cNvPr>
              <p:cNvSpPr txBox="1"/>
              <p:nvPr/>
            </p:nvSpPr>
            <p:spPr>
              <a:xfrm>
                <a:off x="522189" y="2744927"/>
                <a:ext cx="263526" cy="2796361"/>
              </a:xfrm>
              <a:prstGeom prst="rect">
                <a:avLst/>
              </a:prstGeom>
              <a:solidFill>
                <a:srgbClr val="FFF7E0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5F19AF3A-53F7-42A5-5061-5BDBFE69D838}"/>
                  </a:ext>
                </a:extLst>
              </p:cNvPr>
              <p:cNvGrpSpPr/>
              <p:nvPr/>
            </p:nvGrpSpPr>
            <p:grpSpPr>
              <a:xfrm>
                <a:off x="522188" y="2851581"/>
                <a:ext cx="240408" cy="2610435"/>
                <a:chOff x="505245" y="3285992"/>
                <a:chExt cx="257751" cy="2798756"/>
              </a:xfrm>
            </p:grpSpPr>
            <p:pic>
              <p:nvPicPr>
                <p:cNvPr id="79" name="Image 50" descr="\documentclass{article}&#10;\usepackage{amsmath}&#10;\pagestyle{empty}&#10;\begin{document}&#10;&#10;$50$&#10;&#10;&#10;\end{document}" title="IguanaTex Bitmap Display">
                  <a:extLst>
                    <a:ext uri="{FF2B5EF4-FFF2-40B4-BE49-F238E27FC236}">
                      <a16:creationId xmlns:a16="http://schemas.microsoft.com/office/drawing/2014/main" id="{E3BBB826-4F89-2960-D99A-1FEEF51DFDC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928" y="5439309"/>
                  <a:ext cx="163539" cy="126485"/>
                </a:xfrm>
                <a:prstGeom prst="rect">
                  <a:avLst/>
                </a:prstGeom>
              </p:spPr>
            </p:pic>
            <p:pic>
              <p:nvPicPr>
                <p:cNvPr id="80" name="Image 51" descr="\documentclass{article}&#10;\usepackage{amsmath}&#10;\pagestyle{empty}&#10;\begin{document}&#10;&#10;$0$&#10;&#10;&#10;\end{document}" title="IguanaTex Bitmap Display">
                  <a:extLst>
                    <a:ext uri="{FF2B5EF4-FFF2-40B4-BE49-F238E27FC236}">
                      <a16:creationId xmlns:a16="http://schemas.microsoft.com/office/drawing/2014/main" id="{F486AAE2-9623-59A4-DA3D-5478C1AE6FD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657" y="5964629"/>
                  <a:ext cx="74810" cy="120119"/>
                </a:xfrm>
                <a:prstGeom prst="rect">
                  <a:avLst/>
                </a:prstGeom>
              </p:spPr>
            </p:pic>
            <p:pic>
              <p:nvPicPr>
                <p:cNvPr id="81" name="Image 52" descr="\documentclass{article}&#10;\usepackage{amsmath}&#10;\pagestyle{empty}&#10;\begin{document}&#10;&#10;$100$&#10;&#10;&#10;\end{document}" title="IguanaTex Bitmap Display">
                  <a:extLst>
                    <a:ext uri="{FF2B5EF4-FFF2-40B4-BE49-F238E27FC236}">
                      <a16:creationId xmlns:a16="http://schemas.microsoft.com/office/drawing/2014/main" id="{C716434B-C034-5ED6-3F63-61E6919E522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934" y="4905160"/>
                  <a:ext cx="248533" cy="125733"/>
                </a:xfrm>
                <a:prstGeom prst="rect">
                  <a:avLst/>
                </a:prstGeom>
              </p:spPr>
            </p:pic>
            <p:pic>
              <p:nvPicPr>
                <p:cNvPr id="82" name="Image 53" descr="\documentclass{article}&#10;\usepackage{amsmath}&#10;\pagestyle{empty}&#10;\begin{document}&#10;&#10;$150$&#10;&#10;&#10;\end{document}" title="IguanaTex Bitmap Display">
                  <a:extLst>
                    <a:ext uri="{FF2B5EF4-FFF2-40B4-BE49-F238E27FC236}">
                      <a16:creationId xmlns:a16="http://schemas.microsoft.com/office/drawing/2014/main" id="{B68777D6-AB67-54B5-0D35-870991BF561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4" y="4369178"/>
                  <a:ext cx="249592" cy="127567"/>
                </a:xfrm>
                <a:prstGeom prst="rect">
                  <a:avLst/>
                </a:prstGeom>
              </p:spPr>
            </p:pic>
            <p:pic>
              <p:nvPicPr>
                <p:cNvPr id="83" name="Image 54" descr="\documentclass{article}&#10;\usepackage{amsmath}&#10;\pagestyle{empty}&#10;\begin{document}&#10;&#10;$200$&#10;&#10;&#10;\end{document}" title="IguanaTex Bitmap Display">
                  <a:extLst>
                    <a:ext uri="{FF2B5EF4-FFF2-40B4-BE49-F238E27FC236}">
                      <a16:creationId xmlns:a16="http://schemas.microsoft.com/office/drawing/2014/main" id="{6B13D3CD-4D1F-461A-3176-F7920A92D50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245" y="3833954"/>
                  <a:ext cx="257223" cy="126809"/>
                </a:xfrm>
                <a:prstGeom prst="rect">
                  <a:avLst/>
                </a:prstGeom>
              </p:spPr>
            </p:pic>
            <p:pic>
              <p:nvPicPr>
                <p:cNvPr id="84" name="Image 57" descr="\documentclass{article}&#10;\usepackage{amsmath}&#10;\pagestyle{empty}&#10;\begin{document}&#10;&#10;$250$&#10;&#10;&#10;\end{document}" title="IguanaTex Bitmap Display">
                  <a:extLst>
                    <a:ext uri="{FF2B5EF4-FFF2-40B4-BE49-F238E27FC236}">
                      <a16:creationId xmlns:a16="http://schemas.microsoft.com/office/drawing/2014/main" id="{E44ABF3C-CAD1-1232-C08F-55E61D43B97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245" y="3285992"/>
                  <a:ext cx="257556" cy="1286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60" name="Image 38 1 1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3B421493-9265-DF1D-C05C-AE8890D7CBEF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9" y="3645321"/>
              <a:ext cx="1438066" cy="182987"/>
            </a:xfrm>
            <a:prstGeom prst="rect">
              <a:avLst/>
            </a:prstGeom>
          </p:spPr>
        </p:pic>
        <p:pic>
          <p:nvPicPr>
            <p:cNvPr id="61" name="Image 38 2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5663DE25-2625-F4EC-8415-6793EF48DD2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5744" y="1823213"/>
              <a:ext cx="1438066" cy="182987"/>
            </a:xfrm>
            <a:prstGeom prst="rect">
              <a:avLst/>
            </a:prstGeom>
          </p:spPr>
        </p:pic>
        <p:pic>
          <p:nvPicPr>
            <p:cNvPr id="62" name="Image 25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6BA7CBAE-D7F0-8666-B7DB-89C0787EAEB3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36" y="215291"/>
              <a:ext cx="3045210" cy="222853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34296FC-ED07-9D17-4D4D-7D8DCE127099}"/>
                </a:ext>
              </a:extLst>
            </p:cNvPr>
            <p:cNvGrpSpPr/>
            <p:nvPr/>
          </p:nvGrpSpPr>
          <p:grpSpPr>
            <a:xfrm>
              <a:off x="3887656" y="365270"/>
              <a:ext cx="968695" cy="3303071"/>
              <a:chOff x="3887656" y="365270"/>
              <a:chExt cx="968695" cy="3303071"/>
            </a:xfrm>
          </p:grpSpPr>
          <p:pic>
            <p:nvPicPr>
              <p:cNvPr id="64" name="Picture 2 2">
                <a:extLst>
                  <a:ext uri="{FF2B5EF4-FFF2-40B4-BE49-F238E27FC236}">
                    <a16:creationId xmlns:a16="http://schemas.microsoft.com/office/drawing/2014/main" id="{111491F3-35C2-5CE2-57AF-18403D90B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0" r="6053"/>
              <a:stretch/>
            </p:blipFill>
            <p:spPr bwMode="auto">
              <a:xfrm>
                <a:off x="3887656" y="390248"/>
                <a:ext cx="455326" cy="3278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8120D01-9FE5-2034-F747-B507CC971591}"/>
                  </a:ext>
                </a:extLst>
              </p:cNvPr>
              <p:cNvGrpSpPr/>
              <p:nvPr/>
            </p:nvGrpSpPr>
            <p:grpSpPr>
              <a:xfrm>
                <a:off x="4307444" y="365270"/>
                <a:ext cx="548907" cy="3097323"/>
                <a:chOff x="4307444" y="365270"/>
                <a:chExt cx="548907" cy="3097323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E66DD5F-9060-BCD9-46E7-D8E71F567546}"/>
                    </a:ext>
                  </a:extLst>
                </p:cNvPr>
                <p:cNvSpPr/>
                <p:nvPr/>
              </p:nvSpPr>
              <p:spPr>
                <a:xfrm>
                  <a:off x="4342981" y="365270"/>
                  <a:ext cx="513370" cy="3097323"/>
                </a:xfrm>
                <a:prstGeom prst="rect">
                  <a:avLst/>
                </a:prstGeom>
                <a:solidFill>
                  <a:srgbClr val="FFF7E0"/>
                </a:solidFill>
                <a:ln>
                  <a:solidFill>
                    <a:srgbClr val="FFF7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7" name="Picture 66" descr="\documentclass{article}&#10;\usepackage{amsmath}&#10;\pagestyle{empty}&#10;\begin{document}&#10;&#10; $0.4$&#10;&#10;&#10;\end{document}" title="IguanaTex Bitmap Display">
                  <a:extLst>
                    <a:ext uri="{FF2B5EF4-FFF2-40B4-BE49-F238E27FC236}">
                      <a16:creationId xmlns:a16="http://schemas.microsoft.com/office/drawing/2014/main" id="{33D3BA12-A640-5323-5FBA-BD0A39F7E3B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2" y="451420"/>
                  <a:ext cx="242583" cy="140866"/>
                </a:xfrm>
                <a:prstGeom prst="rect">
                  <a:avLst/>
                </a:prstGeom>
              </p:spPr>
            </p:pic>
            <p:pic>
              <p:nvPicPr>
                <p:cNvPr id="68" name="Picture 67" descr="\documentclass{article}&#10;\usepackage{amsmath}&#10;\pagestyle{empty}&#10;\begin{document}&#10;&#10; $0.35$&#10;&#10;&#10;\end{document}" title="IguanaTex Bitmap Display">
                  <a:extLst>
                    <a:ext uri="{FF2B5EF4-FFF2-40B4-BE49-F238E27FC236}">
                      <a16:creationId xmlns:a16="http://schemas.microsoft.com/office/drawing/2014/main" id="{33256F76-8F97-2CD0-6CF9-07DA6A41A8E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731835"/>
                  <a:ext cx="338530" cy="141258"/>
                </a:xfrm>
                <a:prstGeom prst="rect">
                  <a:avLst/>
                </a:prstGeom>
              </p:spPr>
            </p:pic>
            <p:pic>
              <p:nvPicPr>
                <p:cNvPr id="69" name="Picture 68" descr="\documentclass{article}&#10;\usepackage{amsmath}&#10;\pagestyle{empty}&#10;\begin{document}&#10;&#10; $0.30$&#10;&#10;&#10;\end{document}" title="IguanaTex Bitmap Display">
                  <a:extLst>
                    <a:ext uri="{FF2B5EF4-FFF2-40B4-BE49-F238E27FC236}">
                      <a16:creationId xmlns:a16="http://schemas.microsoft.com/office/drawing/2014/main" id="{7BB93353-9ED8-7E49-E68C-432627B1272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068929"/>
                  <a:ext cx="342114" cy="140419"/>
                </a:xfrm>
                <a:prstGeom prst="rect">
                  <a:avLst/>
                </a:prstGeom>
              </p:spPr>
            </p:pic>
            <p:pic>
              <p:nvPicPr>
                <p:cNvPr id="70" name="Picture 69" descr="\documentclass{article}&#10;\usepackage{amsmath}&#10;\pagestyle{empty}&#10;\begin{document}&#10;&#10; $0.25$&#10;&#10;&#10;\end{document}" title="IguanaTex Bitmap Display">
                  <a:extLst>
                    <a:ext uri="{FF2B5EF4-FFF2-40B4-BE49-F238E27FC236}">
                      <a16:creationId xmlns:a16="http://schemas.microsoft.com/office/drawing/2014/main" id="{472487BE-1366-8C77-C239-8BCB7ACAB91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378743"/>
                  <a:ext cx="340054" cy="142466"/>
                </a:xfrm>
                <a:prstGeom prst="rect">
                  <a:avLst/>
                </a:prstGeom>
              </p:spPr>
            </p:pic>
            <p:pic>
              <p:nvPicPr>
                <p:cNvPr id="71" name="Picture 70" descr="\documentclass{article}&#10;\usepackage{amsmath}&#10;\pagestyle{empty}&#10;\begin{document}&#10;&#10; $0.20$&#10;&#10;&#10;\end{document}" title="IguanaTex Bitmap Display">
                  <a:extLst>
                    <a:ext uri="{FF2B5EF4-FFF2-40B4-BE49-F238E27FC236}">
                      <a16:creationId xmlns:a16="http://schemas.microsoft.com/office/drawing/2014/main" id="{9DF1E075-1D9E-092D-64B3-602ACC2AB4A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724866"/>
                  <a:ext cx="343654" cy="141620"/>
                </a:xfrm>
                <a:prstGeom prst="rect">
                  <a:avLst/>
                </a:prstGeom>
              </p:spPr>
            </p:pic>
            <p:pic>
              <p:nvPicPr>
                <p:cNvPr id="72" name="Picture 71" descr="\documentclass{article}&#10;\usepackage{amsmath}&#10;\pagestyle{empty}&#10;\begin{document}&#10;&#10; $0.15$&#10;&#10;&#10;\end{document}" title="IguanaTex Bitmap Display">
                  <a:extLst>
                    <a:ext uri="{FF2B5EF4-FFF2-40B4-BE49-F238E27FC236}">
                      <a16:creationId xmlns:a16="http://schemas.microsoft.com/office/drawing/2014/main" id="{E10761FF-25F6-7468-A083-8D4A0E3D7DE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2" y="2024858"/>
                  <a:ext cx="341585" cy="143685"/>
                </a:xfrm>
                <a:prstGeom prst="rect">
                  <a:avLst/>
                </a:prstGeom>
              </p:spPr>
            </p:pic>
            <p:pic>
              <p:nvPicPr>
                <p:cNvPr id="73" name="Picture 72" descr="\documentclass{article}&#10;\usepackage{amsmath}&#10;\pagestyle{empty}&#10;\begin{document}&#10;&#10; $0.10$&#10;&#10;&#10;\end{document}" title="IguanaTex Bitmap Display">
                  <a:extLst>
                    <a:ext uri="{FF2B5EF4-FFF2-40B4-BE49-F238E27FC236}">
                      <a16:creationId xmlns:a16="http://schemas.microsoft.com/office/drawing/2014/main" id="{6B7B84DC-7C9C-F2E1-CBD5-94CFFBB896F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346756"/>
                  <a:ext cx="345202" cy="142832"/>
                </a:xfrm>
                <a:prstGeom prst="rect">
                  <a:avLst/>
                </a:prstGeom>
              </p:spPr>
            </p:pic>
            <p:pic>
              <p:nvPicPr>
                <p:cNvPr id="74" name="Picture 73" descr="\documentclass{article}&#10;\usepackage{amsmath}&#10;\pagestyle{empty}&#10;\begin{document}&#10;&#10; $0.05$&#10;&#10;&#10;\end{document}" title="IguanaTex Bitmap Display">
                  <a:extLst>
                    <a:ext uri="{FF2B5EF4-FFF2-40B4-BE49-F238E27FC236}">
                      <a16:creationId xmlns:a16="http://schemas.microsoft.com/office/drawing/2014/main" id="{5D96FEE0-0E89-18CB-8CBE-66EB9A73B84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664019"/>
                  <a:ext cx="343124" cy="144914"/>
                </a:xfrm>
                <a:prstGeom prst="rect">
                  <a:avLst/>
                </a:prstGeom>
              </p:spPr>
            </p:pic>
            <p:pic>
              <p:nvPicPr>
                <p:cNvPr id="75" name="Picture 74" descr="\documentclass{article}&#10;\usepackage{amsmath}&#10;\pagestyle{empty}&#10;\begin{document}&#10;&#10; $0.00$&#10;&#10;&#10;\end{document}" title="IguanaTex Bitmap Display">
                  <a:extLst>
                    <a:ext uri="{FF2B5EF4-FFF2-40B4-BE49-F238E27FC236}">
                      <a16:creationId xmlns:a16="http://schemas.microsoft.com/office/drawing/2014/main" id="{66AAF386-0197-EAB9-3BB1-1E2651A217B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997882"/>
                  <a:ext cx="346757" cy="144053"/>
                </a:xfrm>
                <a:prstGeom prst="rect">
                  <a:avLst/>
                </a:prstGeom>
              </p:spPr>
            </p:pic>
            <p:pic>
              <p:nvPicPr>
                <p:cNvPr id="76" name="Picture 75" descr="\documentclass{article}&#10;\usepackage{amsmath}&#10;\pagestyle{empty}&#10;\begin{document}&#10;&#10; $-0.05$&#10;&#10;&#10;\end{document}" title="IguanaTex Bitmap Display">
                  <a:extLst>
                    <a:ext uri="{FF2B5EF4-FFF2-40B4-BE49-F238E27FC236}">
                      <a16:creationId xmlns:a16="http://schemas.microsoft.com/office/drawing/2014/main" id="{17580304-088A-328D-D9C9-12C6D80C876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7444" y="3290627"/>
                  <a:ext cx="494312" cy="14615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0CF502A-3E7C-555A-7498-5BD2B9BE0058}"/>
              </a:ext>
            </a:extLst>
          </p:cNvPr>
          <p:cNvGrpSpPr/>
          <p:nvPr/>
        </p:nvGrpSpPr>
        <p:grpSpPr>
          <a:xfrm>
            <a:off x="686385" y="3580494"/>
            <a:ext cx="611099" cy="215732"/>
            <a:chOff x="598444" y="3590507"/>
            <a:chExt cx="611099" cy="2157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A32C895-0DBE-4EA6-D4C7-D5B281EF362F}"/>
                </a:ext>
              </a:extLst>
            </p:cNvPr>
            <p:cNvSpPr/>
            <p:nvPr/>
          </p:nvSpPr>
          <p:spPr>
            <a:xfrm>
              <a:off x="598444" y="3590507"/>
              <a:ext cx="611099" cy="208519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5" name="Picture 94" descr="\documentclass{article}&#10;\usepackage{amsmath}&#10;\pagestyle{empty}&#10;\begin{document}&#10;&#10; $\times 10^{7}$&#10;&#10;&#10;\end{document}" title="IguanaTex Bitmap Display">
              <a:extLst>
                <a:ext uri="{FF2B5EF4-FFF2-40B4-BE49-F238E27FC236}">
                  <a16:creationId xmlns:a16="http://schemas.microsoft.com/office/drawing/2014/main" id="{4A95E76E-E1FF-27A9-DE3A-D8031695E03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25" y="3642810"/>
              <a:ext cx="382857" cy="163429"/>
            </a:xfrm>
            <a:prstGeom prst="rect">
              <a:avLst/>
            </a:prstGeom>
          </p:spPr>
        </p:pic>
      </p:grpSp>
      <p:pic>
        <p:nvPicPr>
          <p:cNvPr id="96" name="Picture 95" descr="\documentclass{article}&#10;\usepackage{amsmath}&#10;\pagestyle{empty}&#10;\begin{document}&#10;&#10;\textit{z-axis} $(\mu m)$&#10;&#10;&#10;\end{document}" title="IguanaTex Bitmap Display">
            <a:extLst>
              <a:ext uri="{FF2B5EF4-FFF2-40B4-BE49-F238E27FC236}">
                <a16:creationId xmlns:a16="http://schemas.microsoft.com/office/drawing/2014/main" id="{E4FEB1C6-3F0A-ADAC-EF36-C0D2B2919C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84" y="6519568"/>
            <a:ext cx="949277" cy="194074"/>
          </a:xfrm>
          <a:prstGeom prst="rect">
            <a:avLst/>
          </a:prstGeom>
        </p:spPr>
      </p:pic>
      <p:pic>
        <p:nvPicPr>
          <p:cNvPr id="97" name="Picture 96" descr="\documentclass{article}&#10;\usepackage{amsmath}&#10;\pagestyle{empty}&#10;\begin{document}&#10;&#10;\textit{Density} $( m^{-1})$&#10;&#10;&#10;\end{document}" title="IguanaTex Bitmap Display">
            <a:extLst>
              <a:ext uri="{FF2B5EF4-FFF2-40B4-BE49-F238E27FC236}">
                <a16:creationId xmlns:a16="http://schemas.microsoft.com/office/drawing/2014/main" id="{F0A50275-F89C-7C4A-9A98-F8B6303C30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3362" y="4825209"/>
            <a:ext cx="1202932" cy="20840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B2EA7104-43D1-5C8C-5E72-29F047F155A0}"/>
              </a:ext>
            </a:extLst>
          </p:cNvPr>
          <p:cNvSpPr/>
          <p:nvPr/>
        </p:nvSpPr>
        <p:spPr>
          <a:xfrm>
            <a:off x="1030594" y="669053"/>
            <a:ext cx="1234846" cy="206614"/>
          </a:xfrm>
          <a:prstGeom prst="rect">
            <a:avLst/>
          </a:prstGeom>
          <a:solidFill>
            <a:srgbClr val="00008B"/>
          </a:solidFill>
          <a:ln>
            <a:solidFill>
              <a:srgbClr val="010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" name="Picture 101" descr="\documentclass{article}&#10;\usepackage{amsmath}&#10;\usepackage{xcolor}&#10;\pagestyle{empty}&#10;\begin{document}&#10;&#10;\definecolor{dockerblue}{HTML}{C14E14}  &#10;&#10;$\textcolor{white}{t_{\mathrm{expansion}}}$&#10;&#10;&#10;\end{document}" title="IguanaTex Bitmap Display">
            <a:extLst>
              <a:ext uri="{FF2B5EF4-FFF2-40B4-BE49-F238E27FC236}">
                <a16:creationId xmlns:a16="http://schemas.microsoft.com/office/drawing/2014/main" id="{D8684391-1D62-EC4C-E3B4-9E0DFD92A6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32" y="649269"/>
            <a:ext cx="950857" cy="233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820367-FF1D-E1F0-A727-04E8583E6C19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48892" r="71791" b="34309"/>
          <a:stretch/>
        </p:blipFill>
        <p:spPr>
          <a:xfrm>
            <a:off x="908407" y="4327157"/>
            <a:ext cx="1131225" cy="5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16FA11-D9D5-E219-C9DA-0F7FEEE8DF1C}"/>
              </a:ext>
            </a:extLst>
          </p:cNvPr>
          <p:cNvPicPr>
            <a:picLocks noChangeAspect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49155" r="71562" b="33940"/>
          <a:stretch/>
        </p:blipFill>
        <p:spPr>
          <a:xfrm>
            <a:off x="908407" y="3881800"/>
            <a:ext cx="1131225" cy="5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2122 2">
            <a:extLst>
              <a:ext uri="{FF2B5EF4-FFF2-40B4-BE49-F238E27FC236}">
                <a16:creationId xmlns:a16="http://schemas.microsoft.com/office/drawing/2014/main" id="{47571DF5-84BB-9370-61ED-A16F52A1927D}"/>
              </a:ext>
            </a:extLst>
          </p:cNvPr>
          <p:cNvSpPr txBox="1"/>
          <p:nvPr/>
        </p:nvSpPr>
        <p:spPr>
          <a:xfrm>
            <a:off x="5212999" y="4809847"/>
            <a:ext cx="68594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Then :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Century Gothic" panose="020B0502020202020204" pitchFamily="34" charset="0"/>
              </a:rPr>
              <a:t>The longitudinal </a:t>
            </a:r>
            <a:r>
              <a:rPr lang="en-US" b="1" dirty="0">
                <a:latin typeface="Century Gothic" panose="020B0502020202020204" pitchFamily="34" charset="0"/>
              </a:rPr>
              <a:t>quartic </a:t>
            </a:r>
            <a:r>
              <a:rPr lang="en-US" dirty="0">
                <a:latin typeface="Century Gothic" panose="020B0502020202020204" pitchFamily="34" charset="0"/>
              </a:rPr>
              <a:t>confinement is removed,</a:t>
            </a:r>
          </a:p>
          <a:p>
            <a:pPr marL="342900" indent="-342900">
              <a:buFontTx/>
              <a:buChar char="-"/>
            </a:pPr>
            <a:endParaRPr lang="en-US" sz="400" dirty="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Century Gothic" panose="020B0502020202020204" pitchFamily="34" charset="0"/>
              </a:rPr>
              <a:t>The transverse one is maintained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F189E-4D2A-F505-4AD3-E9C6CF5D9FEC}"/>
              </a:ext>
            </a:extLst>
          </p:cNvPr>
          <p:cNvSpPr txBox="1"/>
          <p:nvPr/>
        </p:nvSpPr>
        <p:spPr>
          <a:xfrm>
            <a:off x="5188289" y="1599368"/>
            <a:ext cx="660671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latin typeface="Century Gothic" panose="020B0502020202020204" pitchFamily="34" charset="0"/>
              </a:rPr>
              <a:t>Experimentally</a:t>
            </a:r>
            <a:r>
              <a:rPr lang="fr-FR" b="1" dirty="0">
                <a:latin typeface="Century Gothic" panose="020B0502020202020204" pitchFamily="34" charset="0"/>
              </a:rPr>
              <a:t> : </a:t>
            </a:r>
            <a:r>
              <a:rPr lang="en-US" dirty="0">
                <a:latin typeface="Century Gothic" panose="020B0502020202020204" pitchFamily="34" charset="0"/>
              </a:rPr>
              <a:t>The atoms are trapped in a quartic potential so that the quasi-homogeneous zone is large enough.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0FF89A-4417-C836-BE68-112D00E3E16D}"/>
              </a:ext>
            </a:extLst>
          </p:cNvPr>
          <p:cNvGrpSpPr/>
          <p:nvPr/>
        </p:nvGrpSpPr>
        <p:grpSpPr>
          <a:xfrm>
            <a:off x="5316977" y="3047775"/>
            <a:ext cx="6456744" cy="1498025"/>
            <a:chOff x="5194205" y="2077086"/>
            <a:chExt cx="6456744" cy="149802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95CFDFB-7E15-D069-A41F-27159E251FAB}"/>
                </a:ext>
              </a:extLst>
            </p:cNvPr>
            <p:cNvSpPr/>
            <p:nvPr/>
          </p:nvSpPr>
          <p:spPr>
            <a:xfrm flipV="1">
              <a:off x="9555753" y="2154647"/>
              <a:ext cx="1658460" cy="857333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8794AFD-C370-CCFC-791F-D2BFDADBC012}"/>
                </a:ext>
              </a:extLst>
            </p:cNvPr>
            <p:cNvSpPr/>
            <p:nvPr/>
          </p:nvSpPr>
          <p:spPr>
            <a:xfrm flipV="1">
              <a:off x="6545808" y="2167812"/>
              <a:ext cx="1658460" cy="857333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8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F2EE7D49-71DC-B0A8-7DA7-8FFD55F4551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181" y="3060504"/>
              <a:ext cx="85747" cy="952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8AF7E0-E99F-8949-6212-04F94BCECAB2}"/>
                </a:ext>
              </a:extLst>
            </p:cNvPr>
            <p:cNvSpPr/>
            <p:nvPr/>
          </p:nvSpPr>
          <p:spPr>
            <a:xfrm>
              <a:off x="6533752" y="2155907"/>
              <a:ext cx="534874" cy="857332"/>
            </a:xfrm>
            <a:prstGeom prst="rect">
              <a:avLst/>
            </a:prstGeom>
            <a:solidFill>
              <a:srgbClr val="FFB7B7">
                <a:alpha val="49804"/>
              </a:srgbClr>
            </a:solidFill>
            <a:ln w="28575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3FE0E8FB-E8C9-A28E-1608-B2B8F2E3A419}"/>
                </a:ext>
              </a:extLst>
            </p:cNvPr>
            <p:cNvSpPr/>
            <p:nvPr/>
          </p:nvSpPr>
          <p:spPr>
            <a:xfrm rot="5400000">
              <a:off x="6639939" y="2940714"/>
              <a:ext cx="270707" cy="586669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4687C0A-BF3D-5394-9916-400E964B4AEF}"/>
                </a:ext>
              </a:extLst>
            </p:cNvPr>
            <p:cNvCxnSpPr>
              <a:cxnSpLocks/>
            </p:cNvCxnSpPr>
            <p:nvPr/>
          </p:nvCxnSpPr>
          <p:spPr>
            <a:xfrm>
              <a:off x="6365719" y="3016561"/>
              <a:ext cx="227246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\documentclass{article}&#10;\usepackage{amsmath}&#10;\pagestyle{empty}&#10;\begin{document}&#10;&#10;DMD beam profile&#10;&#10;&#10;&#10;\end{document}" title="IguanaTex Bitmap Display">
              <a:extLst>
                <a:ext uri="{FF2B5EF4-FFF2-40B4-BE49-F238E27FC236}">
                  <a16:creationId xmlns:a16="http://schemas.microsoft.com/office/drawing/2014/main" id="{3B2C3943-1DDF-FC93-354F-15AADD7FF4F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603" y="3393733"/>
              <a:ext cx="1566715" cy="181378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pagestyle{empty}&#10;\begin{document}&#10;&#10;potential&#10;&#10;$V(z) \propto z^{4}$&#10;&#10;&#10;\end{document}" title="IguanaTex Bitmap Display">
              <a:extLst>
                <a:ext uri="{FF2B5EF4-FFF2-40B4-BE49-F238E27FC236}">
                  <a16:creationId xmlns:a16="http://schemas.microsoft.com/office/drawing/2014/main" id="{412EC2EF-E3FC-8C80-ED84-195D51687FD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087" y="2176318"/>
              <a:ext cx="793944" cy="418340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pagestyle{empty}&#10;\begin{document}&#10;&#10;density $n(z)$&#10;&#10;&#10;\end{document}" title="IguanaTex Bitmap Display">
              <a:extLst>
                <a:ext uri="{FF2B5EF4-FFF2-40B4-BE49-F238E27FC236}">
                  <a16:creationId xmlns:a16="http://schemas.microsoft.com/office/drawing/2014/main" id="{D23DFCC7-4649-7EBB-2D82-1ABBED10CD30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7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205" y="2865445"/>
              <a:ext cx="990033" cy="199998"/>
            </a:xfrm>
            <a:prstGeom prst="rect">
              <a:avLst/>
            </a:prstGeom>
          </p:spPr>
        </p:pic>
        <p:pic>
          <p:nvPicPr>
            <p:cNvPr id="16" name="Picture 15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535F20BD-FC84-48F9-BC9A-86E3D35BF4B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6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5202" y="3059245"/>
              <a:ext cx="85747" cy="95217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B8ACDB-BCC7-8D20-EDEE-CE0444128174}"/>
                </a:ext>
              </a:extLst>
            </p:cNvPr>
            <p:cNvCxnSpPr>
              <a:cxnSpLocks/>
            </p:cNvCxnSpPr>
            <p:nvPr/>
          </p:nvCxnSpPr>
          <p:spPr>
            <a:xfrm>
              <a:off x="9292740" y="3015302"/>
              <a:ext cx="227246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3F26CC1-DA8A-0546-3AF2-D4675EC26766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016" y="2166553"/>
              <a:ext cx="0" cy="853691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4BBAD2-6313-07F9-B231-9A37F9533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2865" y="3015302"/>
              <a:ext cx="710725" cy="0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3301840-528F-CA8C-D2A4-9DE06142F9A1}"/>
                </a:ext>
              </a:extLst>
            </p:cNvPr>
            <p:cNvSpPr/>
            <p:nvPr/>
          </p:nvSpPr>
          <p:spPr>
            <a:xfrm>
              <a:off x="8591683" y="2533382"/>
              <a:ext cx="655682" cy="212016"/>
            </a:xfrm>
            <a:prstGeom prst="rightArrow">
              <a:avLst/>
            </a:prstGeom>
            <a:solidFill>
              <a:srgbClr val="F5F1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FBB5BD35-9315-4077-7D2C-57465BA0CC30}"/>
                </a:ext>
              </a:extLst>
            </p:cNvPr>
            <p:cNvSpPr/>
            <p:nvPr/>
          </p:nvSpPr>
          <p:spPr>
            <a:xfrm rot="5400000">
              <a:off x="10504285" y="2611975"/>
              <a:ext cx="270707" cy="1165247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Picture 21" descr="\documentclass{article}&#10;\usepackage{amsmath}&#10;\pagestyle{empty}&#10;\begin{document}&#10;remaining atoms&#10;&#10;&#10;&#10;&#10;\end{document}" title="IguanaTex Bitmap Display">
              <a:extLst>
                <a:ext uri="{FF2B5EF4-FFF2-40B4-BE49-F238E27FC236}">
                  <a16:creationId xmlns:a16="http://schemas.microsoft.com/office/drawing/2014/main" id="{3CEEBB7B-CE7C-4494-C8A8-8A21925CC68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7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7580" y="3382908"/>
              <a:ext cx="1417953" cy="181375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D6AC228-2DDC-3A3D-E428-C769F5611854}"/>
                </a:ext>
              </a:extLst>
            </p:cNvPr>
            <p:cNvSpPr/>
            <p:nvPr/>
          </p:nvSpPr>
          <p:spPr>
            <a:xfrm>
              <a:off x="6454146" y="2077086"/>
              <a:ext cx="1901201" cy="932830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6A29A5-A8FC-932E-F0AB-77B0B430684B}"/>
                </a:ext>
              </a:extLst>
            </p:cNvPr>
            <p:cNvSpPr/>
            <p:nvPr/>
          </p:nvSpPr>
          <p:spPr>
            <a:xfrm>
              <a:off x="9553317" y="2132485"/>
              <a:ext cx="480862" cy="857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213948-BCA7-65BC-E2B2-FBBD104F2BAC}"/>
                </a:ext>
              </a:extLst>
            </p:cNvPr>
            <p:cNvSpPr/>
            <p:nvPr/>
          </p:nvSpPr>
          <p:spPr>
            <a:xfrm>
              <a:off x="9422645" y="2087724"/>
              <a:ext cx="1901201" cy="932830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C790EE-5B05-443B-0034-436335F4F739}"/>
                </a:ext>
              </a:extLst>
            </p:cNvPr>
            <p:cNvSpPr/>
            <p:nvPr/>
          </p:nvSpPr>
          <p:spPr>
            <a:xfrm>
              <a:off x="6112870" y="2295611"/>
              <a:ext cx="335313" cy="5883"/>
            </a:xfrm>
            <a:custGeom>
              <a:avLst/>
              <a:gdLst>
                <a:gd name="connsiteX0" fmla="*/ 434340 w 434340"/>
                <a:gd name="connsiteY0" fmla="*/ 0 h 7620"/>
                <a:gd name="connsiteX1" fmla="*/ 0 w 43434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7620">
                  <a:moveTo>
                    <a:pt x="434340" y="0"/>
                  </a:moveTo>
                  <a:lnTo>
                    <a:pt x="0" y="7620"/>
                  </a:ln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4EE176C-FD7D-99D3-9443-6BE41A27C26B}"/>
                </a:ext>
              </a:extLst>
            </p:cNvPr>
            <p:cNvSpPr/>
            <p:nvPr/>
          </p:nvSpPr>
          <p:spPr>
            <a:xfrm>
              <a:off x="6234446" y="2325025"/>
              <a:ext cx="475019" cy="629447"/>
            </a:xfrm>
            <a:custGeom>
              <a:avLst/>
              <a:gdLst>
                <a:gd name="connsiteX0" fmla="*/ 525780 w 559425"/>
                <a:gd name="connsiteY0" fmla="*/ 0 h 815340"/>
                <a:gd name="connsiteX1" fmla="*/ 502920 w 559425"/>
                <a:gd name="connsiteY1" fmla="*/ 518160 h 815340"/>
                <a:gd name="connsiteX2" fmla="*/ 0 w 55942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9425" h="815340">
                  <a:moveTo>
                    <a:pt x="525780" y="0"/>
                  </a:moveTo>
                  <a:cubicBezTo>
                    <a:pt x="558165" y="191135"/>
                    <a:pt x="590550" y="382270"/>
                    <a:pt x="502920" y="518160"/>
                  </a:cubicBezTo>
                  <a:cubicBezTo>
                    <a:pt x="415290" y="654050"/>
                    <a:pt x="207645" y="734695"/>
                    <a:pt x="0" y="815340"/>
                  </a:cubicBezTo>
                </a:path>
              </a:pathLst>
            </a:custGeom>
            <a:noFill/>
            <a:ln w="19050">
              <a:solidFill>
                <a:srgbClr val="E6A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910B500-E61D-3DB2-AD7D-0C9FECB77BFB}"/>
              </a:ext>
            </a:extLst>
          </p:cNvPr>
          <p:cNvSpPr txBox="1"/>
          <p:nvPr/>
        </p:nvSpPr>
        <p:spPr>
          <a:xfrm>
            <a:off x="5182519" y="1243288"/>
            <a:ext cx="6258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Dynamics of the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edge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:</a:t>
            </a:r>
            <a:endParaRPr lang="fr-FR" i="1" dirty="0">
              <a:solidFill>
                <a:srgbClr val="E6A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09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1A72739-0433-E835-8550-91C6B5E80BDF}"/>
              </a:ext>
            </a:extLst>
          </p:cNvPr>
          <p:cNvSpPr/>
          <p:nvPr/>
        </p:nvSpPr>
        <p:spPr>
          <a:xfrm>
            <a:off x="5080000" y="1136035"/>
            <a:ext cx="6921500" cy="5535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2">
            <a:extLst>
              <a:ext uri="{FF2B5EF4-FFF2-40B4-BE49-F238E27FC236}">
                <a16:creationId xmlns:a16="http://schemas.microsoft.com/office/drawing/2014/main" id="{7A8501DA-A506-1282-F13E-29CA3C73302F}"/>
              </a:ext>
            </a:extLst>
          </p:cNvPr>
          <p:cNvSpPr txBox="1"/>
          <p:nvPr/>
        </p:nvSpPr>
        <p:spPr>
          <a:xfrm>
            <a:off x="5316026" y="130147"/>
            <a:ext cx="6592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wall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dynamics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9" name="Connecteur droit 43">
            <a:extLst>
              <a:ext uri="{FF2B5EF4-FFF2-40B4-BE49-F238E27FC236}">
                <a16:creationId xmlns:a16="http://schemas.microsoft.com/office/drawing/2014/main" id="{74999258-B8FA-80F6-3967-CA602AE318AF}"/>
              </a:ext>
            </a:extLst>
          </p:cNvPr>
          <p:cNvCxnSpPr>
            <a:cxnSpLocks/>
          </p:cNvCxnSpPr>
          <p:nvPr/>
        </p:nvCxnSpPr>
        <p:spPr>
          <a:xfrm>
            <a:off x="5840953" y="1017811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28D2AF8-3548-C756-F0C7-79EF798595B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r="49414"/>
          <a:stretch/>
        </p:blipFill>
        <p:spPr>
          <a:xfrm>
            <a:off x="5427530" y="1672314"/>
            <a:ext cx="6003518" cy="41948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8A29B7E-C7CF-AF5F-DAA8-C04B2C60E793}"/>
              </a:ext>
            </a:extLst>
          </p:cNvPr>
          <p:cNvGrpSpPr/>
          <p:nvPr/>
        </p:nvGrpSpPr>
        <p:grpSpPr>
          <a:xfrm>
            <a:off x="413901" y="3605135"/>
            <a:ext cx="4036583" cy="2948221"/>
            <a:chOff x="398788" y="3699590"/>
            <a:chExt cx="4036583" cy="294822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75703CC-BF13-5436-B7A5-BC86DC877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398788" y="3699590"/>
              <a:ext cx="4036583" cy="294822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246489E-3619-131A-7D6F-2E55A73E6F7C}"/>
                </a:ext>
              </a:extLst>
            </p:cNvPr>
            <p:cNvSpPr/>
            <p:nvPr/>
          </p:nvSpPr>
          <p:spPr>
            <a:xfrm>
              <a:off x="1582435" y="3699590"/>
              <a:ext cx="1915129" cy="155733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DB0A0A-605B-9245-FBAE-25843907D99D}"/>
              </a:ext>
            </a:extLst>
          </p:cNvPr>
          <p:cNvGrpSpPr/>
          <p:nvPr/>
        </p:nvGrpSpPr>
        <p:grpSpPr>
          <a:xfrm>
            <a:off x="274559" y="109773"/>
            <a:ext cx="4530881" cy="3558568"/>
            <a:chOff x="121795" y="109773"/>
            <a:chExt cx="4734556" cy="371853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64B4C0-160D-73B7-A211-4EF20903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1" r="54200"/>
            <a:stretch/>
          </p:blipFill>
          <p:spPr>
            <a:xfrm>
              <a:off x="358148" y="241438"/>
              <a:ext cx="4282424" cy="3426903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6857F07-8950-9A65-9711-E5EA0CAD0599}"/>
                </a:ext>
              </a:extLst>
            </p:cNvPr>
            <p:cNvSpPr/>
            <p:nvPr/>
          </p:nvSpPr>
          <p:spPr>
            <a:xfrm>
              <a:off x="1706880" y="109773"/>
              <a:ext cx="1239520" cy="357587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905CBD-363E-C33A-54B6-C9380F9AE451}"/>
                </a:ext>
              </a:extLst>
            </p:cNvPr>
            <p:cNvGrpSpPr/>
            <p:nvPr/>
          </p:nvGrpSpPr>
          <p:grpSpPr>
            <a:xfrm>
              <a:off x="545013" y="3439160"/>
              <a:ext cx="3528992" cy="239341"/>
              <a:chOff x="687657" y="6089281"/>
              <a:chExt cx="3314456" cy="22479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86538B5-4650-2D1C-A79A-81324EA0854A}"/>
                  </a:ext>
                </a:extLst>
              </p:cNvPr>
              <p:cNvSpPr/>
              <p:nvPr/>
            </p:nvSpPr>
            <p:spPr>
              <a:xfrm>
                <a:off x="687657" y="6089281"/>
                <a:ext cx="3314456" cy="224791"/>
              </a:xfrm>
              <a:prstGeom prst="rect">
                <a:avLst/>
              </a:prstGeom>
              <a:solidFill>
                <a:srgbClr val="FFF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86" name="Image 42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AA28E332-4FA1-353F-FC0E-A07EEAE38C0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21" y="6111295"/>
                <a:ext cx="74810" cy="120119"/>
              </a:xfrm>
              <a:prstGeom prst="rect">
                <a:avLst/>
              </a:prstGeom>
            </p:spPr>
          </p:pic>
          <p:pic>
            <p:nvPicPr>
              <p:cNvPr id="87" name="Image 43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0CCC1C74-0EB4-1A01-B601-A0076D965E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762" y="6111295"/>
                <a:ext cx="242397" cy="120810"/>
              </a:xfrm>
              <a:prstGeom prst="rect">
                <a:avLst/>
              </a:prstGeom>
            </p:spPr>
          </p:pic>
          <p:pic>
            <p:nvPicPr>
              <p:cNvPr id="88" name="Image 44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0B8CDE7B-83FA-73EC-56FE-0BC1571D4B3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3073" y="6109908"/>
                <a:ext cx="249808" cy="121505"/>
              </a:xfrm>
              <a:prstGeom prst="rect">
                <a:avLst/>
              </a:prstGeom>
            </p:spPr>
          </p:pic>
          <p:pic>
            <p:nvPicPr>
              <p:cNvPr id="89" name="Image 45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5C5458AE-C073-9DA7-0221-9BB7B370D0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794" y="6109908"/>
                <a:ext cx="252260" cy="122205"/>
              </a:xfrm>
              <a:prstGeom prst="rect">
                <a:avLst/>
              </a:prstGeom>
            </p:spPr>
          </p:pic>
          <p:pic>
            <p:nvPicPr>
              <p:cNvPr id="90" name="Image 46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DEAEFA82-E70C-0B58-7CF9-766BD51EB75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547" y="6105120"/>
                <a:ext cx="255435" cy="125065"/>
              </a:xfrm>
              <a:prstGeom prst="rect">
                <a:avLst/>
              </a:prstGeom>
            </p:spPr>
          </p:pic>
          <p:pic>
            <p:nvPicPr>
              <p:cNvPr id="91" name="Image 47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A2075E88-6350-1619-6238-E9C0D59F32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491" y="6105120"/>
                <a:ext cx="251479" cy="125412"/>
              </a:xfrm>
              <a:prstGeom prst="rect">
                <a:avLst/>
              </a:prstGeom>
            </p:spPr>
          </p:pic>
          <p:pic>
            <p:nvPicPr>
              <p:cNvPr id="92" name="Image 49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C564F1EA-0C90-3518-9F28-835AC075395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479" y="6105120"/>
                <a:ext cx="253947" cy="124667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24A2A35-EDF2-9E78-5319-112304A407E9}"/>
                </a:ext>
              </a:extLst>
            </p:cNvPr>
            <p:cNvGrpSpPr/>
            <p:nvPr/>
          </p:nvGrpSpPr>
          <p:grpSpPr>
            <a:xfrm>
              <a:off x="314782" y="371218"/>
              <a:ext cx="290915" cy="3086979"/>
              <a:chOff x="522188" y="2744927"/>
              <a:chExt cx="263527" cy="2796361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01A2A04-F70E-E3BA-BCD0-6D24DD8E6CE6}"/>
                  </a:ext>
                </a:extLst>
              </p:cNvPr>
              <p:cNvSpPr txBox="1"/>
              <p:nvPr/>
            </p:nvSpPr>
            <p:spPr>
              <a:xfrm>
                <a:off x="522189" y="2744927"/>
                <a:ext cx="263526" cy="2796361"/>
              </a:xfrm>
              <a:prstGeom prst="rect">
                <a:avLst/>
              </a:prstGeom>
              <a:solidFill>
                <a:srgbClr val="FFF7E0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5F19AF3A-53F7-42A5-5061-5BDBFE69D838}"/>
                  </a:ext>
                </a:extLst>
              </p:cNvPr>
              <p:cNvGrpSpPr/>
              <p:nvPr/>
            </p:nvGrpSpPr>
            <p:grpSpPr>
              <a:xfrm>
                <a:off x="522188" y="2851581"/>
                <a:ext cx="240408" cy="2610435"/>
                <a:chOff x="505245" y="3285992"/>
                <a:chExt cx="257751" cy="2798756"/>
              </a:xfrm>
            </p:grpSpPr>
            <p:pic>
              <p:nvPicPr>
                <p:cNvPr id="79" name="Image 50" descr="\documentclass{article}&#10;\usepackage{amsmath}&#10;\pagestyle{empty}&#10;\begin{document}&#10;&#10;$50$&#10;&#10;&#10;\end{document}" title="IguanaTex Bitmap Display">
                  <a:extLst>
                    <a:ext uri="{FF2B5EF4-FFF2-40B4-BE49-F238E27FC236}">
                      <a16:creationId xmlns:a16="http://schemas.microsoft.com/office/drawing/2014/main" id="{E3BBB826-4F89-2960-D99A-1FEEF51DFDC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928" y="5439309"/>
                  <a:ext cx="163539" cy="126485"/>
                </a:xfrm>
                <a:prstGeom prst="rect">
                  <a:avLst/>
                </a:prstGeom>
              </p:spPr>
            </p:pic>
            <p:pic>
              <p:nvPicPr>
                <p:cNvPr id="80" name="Image 51" descr="\documentclass{article}&#10;\usepackage{amsmath}&#10;\pagestyle{empty}&#10;\begin{document}&#10;&#10;$0$&#10;&#10;&#10;\end{document}" title="IguanaTex Bitmap Display">
                  <a:extLst>
                    <a:ext uri="{FF2B5EF4-FFF2-40B4-BE49-F238E27FC236}">
                      <a16:creationId xmlns:a16="http://schemas.microsoft.com/office/drawing/2014/main" id="{F486AAE2-9623-59A4-DA3D-5478C1AE6FD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657" y="5964629"/>
                  <a:ext cx="74810" cy="120119"/>
                </a:xfrm>
                <a:prstGeom prst="rect">
                  <a:avLst/>
                </a:prstGeom>
              </p:spPr>
            </p:pic>
            <p:pic>
              <p:nvPicPr>
                <p:cNvPr id="81" name="Image 52" descr="\documentclass{article}&#10;\usepackage{amsmath}&#10;\pagestyle{empty}&#10;\begin{document}&#10;&#10;$100$&#10;&#10;&#10;\end{document}" title="IguanaTex Bitmap Display">
                  <a:extLst>
                    <a:ext uri="{FF2B5EF4-FFF2-40B4-BE49-F238E27FC236}">
                      <a16:creationId xmlns:a16="http://schemas.microsoft.com/office/drawing/2014/main" id="{C716434B-C034-5ED6-3F63-61E6919E522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934" y="4905160"/>
                  <a:ext cx="248533" cy="125733"/>
                </a:xfrm>
                <a:prstGeom prst="rect">
                  <a:avLst/>
                </a:prstGeom>
              </p:spPr>
            </p:pic>
            <p:pic>
              <p:nvPicPr>
                <p:cNvPr id="82" name="Image 53" descr="\documentclass{article}&#10;\usepackage{amsmath}&#10;\pagestyle{empty}&#10;\begin{document}&#10;&#10;$150$&#10;&#10;&#10;\end{document}" title="IguanaTex Bitmap Display">
                  <a:extLst>
                    <a:ext uri="{FF2B5EF4-FFF2-40B4-BE49-F238E27FC236}">
                      <a16:creationId xmlns:a16="http://schemas.microsoft.com/office/drawing/2014/main" id="{B68777D6-AB67-54B5-0D35-870991BF561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4" y="4369178"/>
                  <a:ext cx="249592" cy="127567"/>
                </a:xfrm>
                <a:prstGeom prst="rect">
                  <a:avLst/>
                </a:prstGeom>
              </p:spPr>
            </p:pic>
            <p:pic>
              <p:nvPicPr>
                <p:cNvPr id="83" name="Image 54" descr="\documentclass{article}&#10;\usepackage{amsmath}&#10;\pagestyle{empty}&#10;\begin{document}&#10;&#10;$200$&#10;&#10;&#10;\end{document}" title="IguanaTex Bitmap Display">
                  <a:extLst>
                    <a:ext uri="{FF2B5EF4-FFF2-40B4-BE49-F238E27FC236}">
                      <a16:creationId xmlns:a16="http://schemas.microsoft.com/office/drawing/2014/main" id="{6B13D3CD-4D1F-461A-3176-F7920A92D50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245" y="3833954"/>
                  <a:ext cx="257223" cy="126809"/>
                </a:xfrm>
                <a:prstGeom prst="rect">
                  <a:avLst/>
                </a:prstGeom>
              </p:spPr>
            </p:pic>
            <p:pic>
              <p:nvPicPr>
                <p:cNvPr id="84" name="Image 57" descr="\documentclass{article}&#10;\usepackage{amsmath}&#10;\pagestyle{empty}&#10;\begin{document}&#10;&#10;$250$&#10;&#10;&#10;\end{document}" title="IguanaTex Bitmap Display">
                  <a:extLst>
                    <a:ext uri="{FF2B5EF4-FFF2-40B4-BE49-F238E27FC236}">
                      <a16:creationId xmlns:a16="http://schemas.microsoft.com/office/drawing/2014/main" id="{E44ABF3C-CAD1-1232-C08F-55E61D43B97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245" y="3285992"/>
                  <a:ext cx="257556" cy="1286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60" name="Image 38 1 1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3B421493-9265-DF1D-C05C-AE8890D7CBE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09" y="3645321"/>
              <a:ext cx="1438066" cy="182987"/>
            </a:xfrm>
            <a:prstGeom prst="rect">
              <a:avLst/>
            </a:prstGeom>
          </p:spPr>
        </p:pic>
        <p:pic>
          <p:nvPicPr>
            <p:cNvPr id="61" name="Image 38 2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5663DE25-2625-F4EC-8415-6793EF48DD2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5744" y="1823213"/>
              <a:ext cx="1438066" cy="182987"/>
            </a:xfrm>
            <a:prstGeom prst="rect">
              <a:avLst/>
            </a:prstGeom>
          </p:spPr>
        </p:pic>
        <p:pic>
          <p:nvPicPr>
            <p:cNvPr id="62" name="Image 25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6BA7CBAE-D7F0-8666-B7DB-89C0787EAEB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36" y="215291"/>
              <a:ext cx="3045210" cy="222853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34296FC-ED07-9D17-4D4D-7D8DCE127099}"/>
                </a:ext>
              </a:extLst>
            </p:cNvPr>
            <p:cNvGrpSpPr/>
            <p:nvPr/>
          </p:nvGrpSpPr>
          <p:grpSpPr>
            <a:xfrm>
              <a:off x="3887656" y="365270"/>
              <a:ext cx="968695" cy="3303071"/>
              <a:chOff x="3887656" y="365270"/>
              <a:chExt cx="968695" cy="3303071"/>
            </a:xfrm>
          </p:grpSpPr>
          <p:pic>
            <p:nvPicPr>
              <p:cNvPr id="64" name="Picture 2 2">
                <a:extLst>
                  <a:ext uri="{FF2B5EF4-FFF2-40B4-BE49-F238E27FC236}">
                    <a16:creationId xmlns:a16="http://schemas.microsoft.com/office/drawing/2014/main" id="{111491F3-35C2-5CE2-57AF-18403D90B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0" r="6053"/>
              <a:stretch/>
            </p:blipFill>
            <p:spPr bwMode="auto">
              <a:xfrm>
                <a:off x="3887656" y="390248"/>
                <a:ext cx="455326" cy="3278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8120D01-9FE5-2034-F747-B507CC971591}"/>
                  </a:ext>
                </a:extLst>
              </p:cNvPr>
              <p:cNvGrpSpPr/>
              <p:nvPr/>
            </p:nvGrpSpPr>
            <p:grpSpPr>
              <a:xfrm>
                <a:off x="4307444" y="365270"/>
                <a:ext cx="548907" cy="3097323"/>
                <a:chOff x="4307444" y="365270"/>
                <a:chExt cx="548907" cy="3097323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E66DD5F-9060-BCD9-46E7-D8E71F567546}"/>
                    </a:ext>
                  </a:extLst>
                </p:cNvPr>
                <p:cNvSpPr/>
                <p:nvPr/>
              </p:nvSpPr>
              <p:spPr>
                <a:xfrm>
                  <a:off x="4342981" y="365270"/>
                  <a:ext cx="513370" cy="3097323"/>
                </a:xfrm>
                <a:prstGeom prst="rect">
                  <a:avLst/>
                </a:prstGeom>
                <a:solidFill>
                  <a:srgbClr val="FFF7E0"/>
                </a:solidFill>
                <a:ln>
                  <a:solidFill>
                    <a:srgbClr val="FFF7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7" name="Picture 66" descr="\documentclass{article}&#10;\usepackage{amsmath}&#10;\pagestyle{empty}&#10;\begin{document}&#10;&#10; $0.4$&#10;&#10;&#10;\end{document}" title="IguanaTex Bitmap Display">
                  <a:extLst>
                    <a:ext uri="{FF2B5EF4-FFF2-40B4-BE49-F238E27FC236}">
                      <a16:creationId xmlns:a16="http://schemas.microsoft.com/office/drawing/2014/main" id="{33D3BA12-A640-5323-5FBA-BD0A39F7E3B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2" y="451420"/>
                  <a:ext cx="242583" cy="140866"/>
                </a:xfrm>
                <a:prstGeom prst="rect">
                  <a:avLst/>
                </a:prstGeom>
              </p:spPr>
            </p:pic>
            <p:pic>
              <p:nvPicPr>
                <p:cNvPr id="68" name="Picture 67" descr="\documentclass{article}&#10;\usepackage{amsmath}&#10;\pagestyle{empty}&#10;\begin{document}&#10;&#10; $0.35$&#10;&#10;&#10;\end{document}" title="IguanaTex Bitmap Display">
                  <a:extLst>
                    <a:ext uri="{FF2B5EF4-FFF2-40B4-BE49-F238E27FC236}">
                      <a16:creationId xmlns:a16="http://schemas.microsoft.com/office/drawing/2014/main" id="{33256F76-8F97-2CD0-6CF9-07DA6A41A8E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731835"/>
                  <a:ext cx="338530" cy="141258"/>
                </a:xfrm>
                <a:prstGeom prst="rect">
                  <a:avLst/>
                </a:prstGeom>
              </p:spPr>
            </p:pic>
            <p:pic>
              <p:nvPicPr>
                <p:cNvPr id="69" name="Picture 68" descr="\documentclass{article}&#10;\usepackage{amsmath}&#10;\pagestyle{empty}&#10;\begin{document}&#10;&#10; $0.30$&#10;&#10;&#10;\end{document}" title="IguanaTex Bitmap Display">
                  <a:extLst>
                    <a:ext uri="{FF2B5EF4-FFF2-40B4-BE49-F238E27FC236}">
                      <a16:creationId xmlns:a16="http://schemas.microsoft.com/office/drawing/2014/main" id="{7BB93353-9ED8-7E49-E68C-432627B1272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068929"/>
                  <a:ext cx="342114" cy="140419"/>
                </a:xfrm>
                <a:prstGeom prst="rect">
                  <a:avLst/>
                </a:prstGeom>
              </p:spPr>
            </p:pic>
            <p:pic>
              <p:nvPicPr>
                <p:cNvPr id="70" name="Picture 69" descr="\documentclass{article}&#10;\usepackage{amsmath}&#10;\pagestyle{empty}&#10;\begin{document}&#10;&#10; $0.25$&#10;&#10;&#10;\end{document}" title="IguanaTex Bitmap Display">
                  <a:extLst>
                    <a:ext uri="{FF2B5EF4-FFF2-40B4-BE49-F238E27FC236}">
                      <a16:creationId xmlns:a16="http://schemas.microsoft.com/office/drawing/2014/main" id="{472487BE-1366-8C77-C239-8BCB7ACAB91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378743"/>
                  <a:ext cx="340054" cy="142466"/>
                </a:xfrm>
                <a:prstGeom prst="rect">
                  <a:avLst/>
                </a:prstGeom>
              </p:spPr>
            </p:pic>
            <p:pic>
              <p:nvPicPr>
                <p:cNvPr id="71" name="Picture 70" descr="\documentclass{article}&#10;\usepackage{amsmath}&#10;\pagestyle{empty}&#10;\begin{document}&#10;&#10; $0.20$&#10;&#10;&#10;\end{document}" title="IguanaTex Bitmap Display">
                  <a:extLst>
                    <a:ext uri="{FF2B5EF4-FFF2-40B4-BE49-F238E27FC236}">
                      <a16:creationId xmlns:a16="http://schemas.microsoft.com/office/drawing/2014/main" id="{9DF1E075-1D9E-092D-64B3-602ACC2AB4A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1724866"/>
                  <a:ext cx="343654" cy="141620"/>
                </a:xfrm>
                <a:prstGeom prst="rect">
                  <a:avLst/>
                </a:prstGeom>
              </p:spPr>
            </p:pic>
            <p:pic>
              <p:nvPicPr>
                <p:cNvPr id="72" name="Picture 71" descr="\documentclass{article}&#10;\usepackage{amsmath}&#10;\pagestyle{empty}&#10;\begin{document}&#10;&#10; $0.15$&#10;&#10;&#10;\end{document}" title="IguanaTex Bitmap Display">
                  <a:extLst>
                    <a:ext uri="{FF2B5EF4-FFF2-40B4-BE49-F238E27FC236}">
                      <a16:creationId xmlns:a16="http://schemas.microsoft.com/office/drawing/2014/main" id="{E10761FF-25F6-7468-A083-8D4A0E3D7DE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2" y="2024858"/>
                  <a:ext cx="341585" cy="143685"/>
                </a:xfrm>
                <a:prstGeom prst="rect">
                  <a:avLst/>
                </a:prstGeom>
              </p:spPr>
            </p:pic>
            <p:pic>
              <p:nvPicPr>
                <p:cNvPr id="73" name="Picture 72" descr="\documentclass{article}&#10;\usepackage{amsmath}&#10;\pagestyle{empty}&#10;\begin{document}&#10;&#10; $0.10$&#10;&#10;&#10;\end{document}" title="IguanaTex Bitmap Display">
                  <a:extLst>
                    <a:ext uri="{FF2B5EF4-FFF2-40B4-BE49-F238E27FC236}">
                      <a16:creationId xmlns:a16="http://schemas.microsoft.com/office/drawing/2014/main" id="{6B7B84DC-7C9C-F2E1-CBD5-94CFFBB896F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346756"/>
                  <a:ext cx="345202" cy="142832"/>
                </a:xfrm>
                <a:prstGeom prst="rect">
                  <a:avLst/>
                </a:prstGeom>
              </p:spPr>
            </p:pic>
            <p:pic>
              <p:nvPicPr>
                <p:cNvPr id="74" name="Picture 73" descr="\documentclass{article}&#10;\usepackage{amsmath}&#10;\pagestyle{empty}&#10;\begin{document}&#10;&#10; $0.05$&#10;&#10;&#10;\end{document}" title="IguanaTex Bitmap Display">
                  <a:extLst>
                    <a:ext uri="{FF2B5EF4-FFF2-40B4-BE49-F238E27FC236}">
                      <a16:creationId xmlns:a16="http://schemas.microsoft.com/office/drawing/2014/main" id="{5D96FEE0-0E89-18CB-8CBE-66EB9A73B84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664019"/>
                  <a:ext cx="343124" cy="144914"/>
                </a:xfrm>
                <a:prstGeom prst="rect">
                  <a:avLst/>
                </a:prstGeom>
              </p:spPr>
            </p:pic>
            <p:pic>
              <p:nvPicPr>
                <p:cNvPr id="75" name="Picture 74" descr="\documentclass{article}&#10;\usepackage{amsmath}&#10;\pagestyle{empty}&#10;\begin{document}&#10;&#10; $0.00$&#10;&#10;&#10;\end{document}" title="IguanaTex Bitmap Display">
                  <a:extLst>
                    <a:ext uri="{FF2B5EF4-FFF2-40B4-BE49-F238E27FC236}">
                      <a16:creationId xmlns:a16="http://schemas.microsoft.com/office/drawing/2014/main" id="{66AAF386-0197-EAB9-3BB1-1E2651A217B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81" y="2997882"/>
                  <a:ext cx="346757" cy="144053"/>
                </a:xfrm>
                <a:prstGeom prst="rect">
                  <a:avLst/>
                </a:prstGeom>
              </p:spPr>
            </p:pic>
            <p:pic>
              <p:nvPicPr>
                <p:cNvPr id="76" name="Picture 75" descr="\documentclass{article}&#10;\usepackage{amsmath}&#10;\pagestyle{empty}&#10;\begin{document}&#10;&#10; $-0.05$&#10;&#10;&#10;\end{document}" title="IguanaTex Bitmap Display">
                  <a:extLst>
                    <a:ext uri="{FF2B5EF4-FFF2-40B4-BE49-F238E27FC236}">
                      <a16:creationId xmlns:a16="http://schemas.microsoft.com/office/drawing/2014/main" id="{17580304-088A-328D-D9C9-12C6D80C876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7444" y="3290627"/>
                  <a:ext cx="494312" cy="14615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0CF502A-3E7C-555A-7498-5BD2B9BE0058}"/>
              </a:ext>
            </a:extLst>
          </p:cNvPr>
          <p:cNvGrpSpPr/>
          <p:nvPr/>
        </p:nvGrpSpPr>
        <p:grpSpPr>
          <a:xfrm>
            <a:off x="686385" y="3580494"/>
            <a:ext cx="611099" cy="215732"/>
            <a:chOff x="598444" y="3590507"/>
            <a:chExt cx="611099" cy="21573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A32C895-0DBE-4EA6-D4C7-D5B281EF362F}"/>
                </a:ext>
              </a:extLst>
            </p:cNvPr>
            <p:cNvSpPr/>
            <p:nvPr/>
          </p:nvSpPr>
          <p:spPr>
            <a:xfrm>
              <a:off x="598444" y="3590507"/>
              <a:ext cx="611099" cy="208519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5" name="Picture 94" descr="\documentclass{article}&#10;\usepackage{amsmath}&#10;\pagestyle{empty}&#10;\begin{document}&#10;&#10; $\times 10^{7}$&#10;&#10;&#10;\end{document}" title="IguanaTex Bitmap Display">
              <a:extLst>
                <a:ext uri="{FF2B5EF4-FFF2-40B4-BE49-F238E27FC236}">
                  <a16:creationId xmlns:a16="http://schemas.microsoft.com/office/drawing/2014/main" id="{4A95E76E-E1FF-27A9-DE3A-D8031695E03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25" y="3642810"/>
              <a:ext cx="382857" cy="163429"/>
            </a:xfrm>
            <a:prstGeom prst="rect">
              <a:avLst/>
            </a:prstGeom>
          </p:spPr>
        </p:pic>
      </p:grpSp>
      <p:pic>
        <p:nvPicPr>
          <p:cNvPr id="96" name="Picture 95" descr="\documentclass{article}&#10;\usepackage{amsmath}&#10;\pagestyle{empty}&#10;\begin{document}&#10;&#10;\textit{z-axis} $(\mu m)$&#10;&#10;&#10;\end{document}" title="IguanaTex Bitmap Display">
            <a:extLst>
              <a:ext uri="{FF2B5EF4-FFF2-40B4-BE49-F238E27FC236}">
                <a16:creationId xmlns:a16="http://schemas.microsoft.com/office/drawing/2014/main" id="{E4FEB1C6-3F0A-ADAC-EF36-C0D2B2919C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84" y="6519568"/>
            <a:ext cx="949277" cy="194074"/>
          </a:xfrm>
          <a:prstGeom prst="rect">
            <a:avLst/>
          </a:prstGeom>
        </p:spPr>
      </p:pic>
      <p:pic>
        <p:nvPicPr>
          <p:cNvPr id="97" name="Picture 96" descr="\documentclass{article}&#10;\usepackage{amsmath}&#10;\pagestyle{empty}&#10;\begin{document}&#10;&#10;\textit{Density} $( m^{-1})$&#10;&#10;&#10;\end{document}" title="IguanaTex Bitmap Display">
            <a:extLst>
              <a:ext uri="{FF2B5EF4-FFF2-40B4-BE49-F238E27FC236}">
                <a16:creationId xmlns:a16="http://schemas.microsoft.com/office/drawing/2014/main" id="{F0A50275-F89C-7C4A-9A98-F8B6303C30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3362" y="4825209"/>
            <a:ext cx="1202932" cy="2084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BD4240-5AD1-16D6-F49C-30890A441BD0}"/>
              </a:ext>
            </a:extLst>
          </p:cNvPr>
          <p:cNvGrpSpPr/>
          <p:nvPr/>
        </p:nvGrpSpPr>
        <p:grpSpPr>
          <a:xfrm>
            <a:off x="5182519" y="5930427"/>
            <a:ext cx="6706403" cy="646331"/>
            <a:chOff x="5202048" y="5870438"/>
            <a:chExt cx="6706403" cy="646331"/>
          </a:xfrm>
        </p:grpSpPr>
        <p:sp>
          <p:nvSpPr>
            <p:cNvPr id="98" name="ZoneTexte 2122 1">
              <a:extLst>
                <a:ext uri="{FF2B5EF4-FFF2-40B4-BE49-F238E27FC236}">
                  <a16:creationId xmlns:a16="http://schemas.microsoft.com/office/drawing/2014/main" id="{6DFFD9C4-000E-1008-D3AC-417E9A74F3D7}"/>
                </a:ext>
              </a:extLst>
            </p:cNvPr>
            <p:cNvSpPr txBox="1"/>
            <p:nvPr/>
          </p:nvSpPr>
          <p:spPr>
            <a:xfrm>
              <a:off x="5202048" y="5870438"/>
              <a:ext cx="67064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Conclusion : </a:t>
              </a:r>
              <a:r>
                <a:rPr lang="en-US" dirty="0">
                  <a:latin typeface="Century Gothic" panose="020B0502020202020204" pitchFamily="34" charset="0"/>
                </a:rPr>
                <a:t>after         , a ballistic dynamics well described the dynamics of the edge.</a:t>
              </a:r>
            </a:p>
          </p:txBody>
        </p:sp>
        <p:pic>
          <p:nvPicPr>
            <p:cNvPr id="6" name="Picture 5" descr="\documentclass{article}&#10;\usepackage{amsmath}&#10;\pagestyle{empty}&#10;\begin{document}&#10; $8 m s$&#10;&#10;&#10;\end{document}" title="IguanaTex Bitmap Display">
              <a:extLst>
                <a:ext uri="{FF2B5EF4-FFF2-40B4-BE49-F238E27FC236}">
                  <a16:creationId xmlns:a16="http://schemas.microsoft.com/office/drawing/2014/main" id="{2C3EEC1D-A27C-5608-C429-CC96F712C69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839" y="5952192"/>
              <a:ext cx="484873" cy="212130"/>
            </a:xfrm>
            <a:prstGeom prst="rect">
              <a:avLst/>
            </a:prstGeom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2EA7104-43D1-5C8C-5E72-29F047F155A0}"/>
              </a:ext>
            </a:extLst>
          </p:cNvPr>
          <p:cNvSpPr/>
          <p:nvPr/>
        </p:nvSpPr>
        <p:spPr>
          <a:xfrm>
            <a:off x="1030594" y="669053"/>
            <a:ext cx="1234846" cy="206614"/>
          </a:xfrm>
          <a:prstGeom prst="rect">
            <a:avLst/>
          </a:prstGeom>
          <a:solidFill>
            <a:srgbClr val="00008B"/>
          </a:solidFill>
          <a:ln>
            <a:solidFill>
              <a:srgbClr val="0101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" name="Picture 101" descr="\documentclass{article}&#10;\usepackage{amsmath}&#10;\usepackage{xcolor}&#10;\pagestyle{empty}&#10;\begin{document}&#10;&#10;\definecolor{dockerblue}{HTML}{C14E14}  &#10;&#10;$\textcolor{white}{t_{\mathrm{expansion}}}$&#10;&#10;&#10;\end{document}" title="IguanaTex Bitmap Display">
            <a:extLst>
              <a:ext uri="{FF2B5EF4-FFF2-40B4-BE49-F238E27FC236}">
                <a16:creationId xmlns:a16="http://schemas.microsoft.com/office/drawing/2014/main" id="{D8684391-1D62-EC4C-E3B4-9E0DFD92A6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32" y="649269"/>
            <a:ext cx="950857" cy="233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820367-FF1D-E1F0-A727-04E8583E6C19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48892" r="71791" b="34309"/>
          <a:stretch/>
        </p:blipFill>
        <p:spPr>
          <a:xfrm>
            <a:off x="908407" y="4327157"/>
            <a:ext cx="1131225" cy="5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16FA11-D9D5-E219-C9DA-0F7FEEE8DF1C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49155" r="71562" b="33940"/>
          <a:stretch/>
        </p:blipFill>
        <p:spPr>
          <a:xfrm>
            <a:off x="908407" y="3881800"/>
            <a:ext cx="1131225" cy="53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BC559-D8C5-8A9C-4F1A-1547A2E1B08D}"/>
              </a:ext>
            </a:extLst>
          </p:cNvPr>
          <p:cNvSpPr txBox="1"/>
          <p:nvPr/>
        </p:nvSpPr>
        <p:spPr>
          <a:xfrm>
            <a:off x="5182519" y="1243288"/>
            <a:ext cx="6258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Dynamics of the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edge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:</a:t>
            </a:r>
            <a:endParaRPr lang="fr-FR" i="1" dirty="0">
              <a:solidFill>
                <a:srgbClr val="E6A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44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B902E05A-CFAC-4DA0-14DA-D9445E2FC5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19" y="1928146"/>
            <a:ext cx="6065077" cy="4467834"/>
          </a:xfrm>
          <a:prstGeom prst="rect">
            <a:avLst/>
          </a:prstGeom>
        </p:spPr>
      </p:pic>
      <p:cxnSp>
        <p:nvCxnSpPr>
          <p:cNvPr id="2" name="Connecteur droit 43">
            <a:extLst>
              <a:ext uri="{FF2B5EF4-FFF2-40B4-BE49-F238E27FC236}">
                <a16:creationId xmlns:a16="http://schemas.microsoft.com/office/drawing/2014/main" id="{0F3C1E8E-29A0-4AFE-BAF3-52FA61E9150A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52">
            <a:extLst>
              <a:ext uri="{FF2B5EF4-FFF2-40B4-BE49-F238E27FC236}">
                <a16:creationId xmlns:a16="http://schemas.microsoft.com/office/drawing/2014/main" id="{95DE970B-E12B-9F50-31EB-0F4E4D9AE5FC}"/>
              </a:ext>
            </a:extLst>
          </p:cNvPr>
          <p:cNvSpPr txBox="1"/>
          <p:nvPr/>
        </p:nvSpPr>
        <p:spPr>
          <a:xfrm>
            <a:off x="810645" y="207388"/>
            <a:ext cx="1057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reconstruction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6BB3BC-810C-91E7-CFCD-6E6929A504E3}"/>
              </a:ext>
            </a:extLst>
          </p:cNvPr>
          <p:cNvGrpSpPr/>
          <p:nvPr/>
        </p:nvGrpSpPr>
        <p:grpSpPr>
          <a:xfrm>
            <a:off x="260650" y="1752321"/>
            <a:ext cx="5203158" cy="2277547"/>
            <a:chOff x="455880" y="1330623"/>
            <a:chExt cx="5203158" cy="22775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F4C50A-0F4B-A315-1570-F0DAEF11A76A}"/>
                </a:ext>
              </a:extLst>
            </p:cNvPr>
            <p:cNvSpPr txBox="1"/>
            <p:nvPr/>
          </p:nvSpPr>
          <p:spPr>
            <a:xfrm>
              <a:off x="455880" y="1330623"/>
              <a:ext cx="5203158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Reconstruction of the </a:t>
              </a:r>
              <a:r>
                <a:rPr lang="fr-FR" b="1" dirty="0" err="1">
                  <a:latin typeface="Century Gothic" panose="020B0502020202020204" pitchFamily="34" charset="0"/>
                </a:rPr>
                <a:t>rapidities</a:t>
              </a:r>
              <a:r>
                <a:rPr lang="fr-FR" b="1" dirty="0">
                  <a:latin typeface="Century Gothic" panose="020B0502020202020204" pitchFamily="34" charset="0"/>
                </a:rPr>
                <a:t> distribution :</a:t>
              </a:r>
              <a:r>
                <a:rPr lang="fr-FR" dirty="0">
                  <a:latin typeface="Century Gothic" panose="020B0502020202020204" pitchFamily="34" charset="0"/>
                </a:rPr>
                <a:t> In first approximation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suppose </a:t>
              </a:r>
              <a:r>
                <a:rPr lang="fr-FR" dirty="0" err="1">
                  <a:latin typeface="Century Gothic" panose="020B0502020202020204" pitchFamily="34" charset="0"/>
                </a:rPr>
                <a:t>that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have a </a:t>
              </a:r>
              <a:r>
                <a:rPr lang="fr-FR" dirty="0" err="1">
                  <a:latin typeface="Century Gothic" panose="020B0502020202020204" pitchFamily="34" charset="0"/>
                </a:rPr>
                <a:t>thermic</a:t>
              </a:r>
              <a:r>
                <a:rPr lang="fr-FR" dirty="0">
                  <a:latin typeface="Century Gothic" panose="020B0502020202020204" pitchFamily="34" charset="0"/>
                </a:rPr>
                <a:t> cloud</a:t>
              </a:r>
            </a:p>
            <a:p>
              <a:endParaRPr lang="fr-FR" dirty="0">
                <a:latin typeface="Century Gothic" panose="020B0502020202020204" pitchFamily="34" charset="0"/>
              </a:endParaRPr>
            </a:p>
            <a:p>
              <a:endParaRPr lang="fr-FR" sz="1600" b="1" dirty="0">
                <a:latin typeface="Century Gothic" panose="020B0502020202020204" pitchFamily="34" charset="0"/>
              </a:endParaRPr>
            </a:p>
            <a:p>
              <a:r>
                <a:rPr lang="fr-FR" b="1" dirty="0">
                  <a:latin typeface="Century Gothic" panose="020B0502020202020204" pitchFamily="34" charset="0"/>
                </a:rPr>
                <a:t>       Fit </a:t>
              </a:r>
              <a:r>
                <a:rPr lang="fr-FR" b="1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a Gibbs ensemble: </a:t>
              </a:r>
              <a:r>
                <a:rPr lang="fr-FR" dirty="0">
                  <a:latin typeface="Century Gothic" panose="020B0502020202020204" pitchFamily="34" charset="0"/>
                </a:rPr>
                <a:t>the </a:t>
              </a:r>
              <a:r>
                <a:rPr lang="fr-FR" dirty="0" err="1">
                  <a:latin typeface="Century Gothic" panose="020B0502020202020204" pitchFamily="34" charset="0"/>
                </a:rPr>
                <a:t>temperature</a:t>
              </a:r>
              <a:r>
                <a:rPr lang="fr-FR" dirty="0">
                  <a:latin typeface="Century Gothic" panose="020B0502020202020204" pitchFamily="34" charset="0"/>
                </a:rPr>
                <a:t>     and the </a:t>
              </a:r>
              <a:r>
                <a:rPr lang="fr-FR" dirty="0" err="1">
                  <a:latin typeface="Century Gothic" panose="020B0502020202020204" pitchFamily="34" charset="0"/>
                </a:rPr>
                <a:t>chemical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potential</a:t>
              </a:r>
              <a:r>
                <a:rPr lang="fr-FR" dirty="0">
                  <a:latin typeface="Century Gothic" panose="020B0502020202020204" pitchFamily="34" charset="0"/>
                </a:rPr>
                <a:t>     are the fit </a:t>
              </a:r>
              <a:r>
                <a:rPr lang="fr-FR" dirty="0" err="1">
                  <a:latin typeface="Century Gothic" panose="020B0502020202020204" pitchFamily="34" charset="0"/>
                </a:rPr>
                <a:t>parameters</a:t>
              </a:r>
              <a:r>
                <a:rPr lang="fr-FR" dirty="0">
                  <a:latin typeface="Century Gothic" panose="020B0502020202020204" pitchFamily="34" charset="0"/>
                </a:rPr>
                <a:t>.  </a:t>
              </a:r>
              <a:endParaRPr lang="fr-FR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11" name="Picture 6 2" descr="\documentclass{article}&#10;\usepackage{amsmath}&#10;\usepackage{xcolor}&#10;\pagestyle{empty}&#10;\begin{document}&#10;&#10;\definecolor{dockerblue}{HTML}{C14E14}  &#10;&#10;$\textcolor{black}{\Rightarrow}$&#10;&#10;&#10;\end{document}" title="IguanaTex Bitmap Display">
              <a:extLst>
                <a:ext uri="{FF2B5EF4-FFF2-40B4-BE49-F238E27FC236}">
                  <a16:creationId xmlns:a16="http://schemas.microsoft.com/office/drawing/2014/main" id="{3696BA35-4F3D-5C57-E5AE-AB0B9828000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1" y="2784855"/>
              <a:ext cx="281905" cy="177143"/>
            </a:xfrm>
            <a:prstGeom prst="rect">
              <a:avLst/>
            </a:prstGeom>
          </p:spPr>
        </p:pic>
        <p:pic>
          <p:nvPicPr>
            <p:cNvPr id="12" name="Picture 11" descr="\documentclass{article}&#10;\usepackage{amsmath}&#10;\usepackage{xcolor}&#10;\pagestyle{empty}&#10;\begin{document}&#10;&#10;\definecolor{dockerblue}{HTML}{C14E14}  &#10;&#10;$\textcolor{black}{T}$&#10;&#10;&#10;\end{document}" title="IguanaTex Bitmap Display">
              <a:extLst>
                <a:ext uri="{FF2B5EF4-FFF2-40B4-BE49-F238E27FC236}">
                  <a16:creationId xmlns:a16="http://schemas.microsoft.com/office/drawing/2014/main" id="{28FB84D9-1AFD-1FE8-7FD3-20BB91EC64E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019" y="2739543"/>
              <a:ext cx="196377" cy="193271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usepackage{xcolor}&#10;\pagestyle{empty}&#10;\begin{document}&#10;&#10;\definecolor{dockerblue}{HTML}{C14E14}  &#10;&#10;$\textcolor{black}{\mu}$&#10;&#10;&#10;\end{document}" title="IguanaTex Bitmap Display">
              <a:extLst>
                <a:ext uri="{FF2B5EF4-FFF2-40B4-BE49-F238E27FC236}">
                  <a16:creationId xmlns:a16="http://schemas.microsoft.com/office/drawing/2014/main" id="{07E309A8-368E-F316-C320-513EBAAEBEB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562" y="3086553"/>
              <a:ext cx="157660" cy="19033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76A7CD-0C26-2E5D-B1C6-C3CD21F9EE36}"/>
              </a:ext>
            </a:extLst>
          </p:cNvPr>
          <p:cNvSpPr txBox="1"/>
          <p:nvPr/>
        </p:nvSpPr>
        <p:spPr>
          <a:xfrm>
            <a:off x="7268581" y="1396196"/>
            <a:ext cx="2566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rgbClr val="D88009"/>
                </a:solidFill>
                <a:latin typeface="Century Gothic" panose="020B0502020202020204" pitchFamily="34" charset="0"/>
              </a:rPr>
              <a:t>Edge profile </a:t>
            </a:r>
            <a:r>
              <a:rPr lang="fr-FR" sz="2000" i="1" dirty="0" err="1">
                <a:solidFill>
                  <a:srgbClr val="D88009"/>
                </a:solidFill>
                <a:latin typeface="Century Gothic" panose="020B0502020202020204" pitchFamily="34" charset="0"/>
              </a:rPr>
              <a:t>after</a:t>
            </a:r>
            <a:r>
              <a:rPr lang="fr-FR" sz="2000" i="1" dirty="0">
                <a:solidFill>
                  <a:srgbClr val="D88009"/>
                </a:solidFill>
                <a:latin typeface="Century Gothic" panose="020B0502020202020204" pitchFamily="34" charset="0"/>
              </a:rPr>
              <a:t>                  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568E95-1AE9-9899-7EC8-469D350EC928}"/>
              </a:ext>
            </a:extLst>
          </p:cNvPr>
          <p:cNvGrpSpPr/>
          <p:nvPr/>
        </p:nvGrpSpPr>
        <p:grpSpPr>
          <a:xfrm>
            <a:off x="932705" y="4635498"/>
            <a:ext cx="4028395" cy="1241718"/>
            <a:chOff x="7352961" y="5408894"/>
            <a:chExt cx="4028395" cy="124171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BEFCF7-AB36-C426-3BAA-44BDCB3D86D4}"/>
                </a:ext>
              </a:extLst>
            </p:cNvPr>
            <p:cNvSpPr/>
            <p:nvPr/>
          </p:nvSpPr>
          <p:spPr>
            <a:xfrm>
              <a:off x="7352961" y="5408894"/>
              <a:ext cx="4028395" cy="12417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Picture 25" descr="\documentclass{article}&#10;\usepackage{amsmath}&#10;\usepackage{xcolor}&#10;\pagestyle{empty}&#10;\begin{document}&#10;&#10;\definecolor{dockerblue}{HTML}{C14E14}  &#10;&#10;$\textcolor{black}{T = 450 \: nK}$&#10;&#10;&#10;\end{document}" title="IguanaTex Bitmap Display">
              <a:extLst>
                <a:ext uri="{FF2B5EF4-FFF2-40B4-BE49-F238E27FC236}">
                  <a16:creationId xmlns:a16="http://schemas.microsoft.com/office/drawing/2014/main" id="{0FDDA4EB-6505-5588-ED76-5E179338AD2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401" y="5950152"/>
              <a:ext cx="1625514" cy="219646"/>
            </a:xfrm>
            <a:prstGeom prst="rect">
              <a:avLst/>
            </a:prstGeom>
          </p:spPr>
        </p:pic>
        <p:pic>
          <p:nvPicPr>
            <p:cNvPr id="30" name="Picture 29" descr="\documentclass{article}&#10;\usepackage{amsmath}&#10;\usepackage{xcolor}&#10;\pagestyle{empty}&#10;\begin{document}&#10;&#10;\definecolor{dockerblue}{HTML}{C14E14}  &#10;&#10;$\textcolor{black}{\mu = 105 \: nK}$&#10;&#10;&#10;\end{document}" title="IguanaTex Bitmap Display">
              <a:extLst>
                <a:ext uri="{FF2B5EF4-FFF2-40B4-BE49-F238E27FC236}">
                  <a16:creationId xmlns:a16="http://schemas.microsoft.com/office/drawing/2014/main" id="{6B70D87E-CB7B-9734-40F0-AD141564057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401" y="6267028"/>
              <a:ext cx="1541038" cy="27345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B3BCA7-D7B3-5901-EF70-86FB3EDA0670}"/>
                </a:ext>
              </a:extLst>
            </p:cNvPr>
            <p:cNvSpPr txBox="1"/>
            <p:nvPr/>
          </p:nvSpPr>
          <p:spPr>
            <a:xfrm>
              <a:off x="7498470" y="5470692"/>
              <a:ext cx="3882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Fitting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parameters</a:t>
              </a:r>
              <a:r>
                <a:rPr lang="fr-FR" b="1" dirty="0">
                  <a:latin typeface="Century Gothic" panose="020B0502020202020204" pitchFamily="34" charset="0"/>
                </a:rPr>
                <a:t>:</a:t>
              </a:r>
            </a:p>
          </p:txBody>
        </p:sp>
      </p:grpSp>
      <p:pic>
        <p:nvPicPr>
          <p:cNvPr id="6" name="Picture 5" descr="\documentclass{article}&#10;\usepackage{amsmath}&#10;\usepackage{xcolor}&#10;\pagestyle{empty}&#10;\begin{document}&#10;&#10;\definecolor{dockerblue}{HTML}{C14E14}  &#10;&#10;$\textcolor{black}{\mathbf{t_{\mathrm{exp}} = 8 ms}}$&#10;&#10;&#10;\end{document}" title="IguanaTex Bitmap Display">
            <a:extLst>
              <a:ext uri="{FF2B5EF4-FFF2-40B4-BE49-F238E27FC236}">
                <a16:creationId xmlns:a16="http://schemas.microsoft.com/office/drawing/2014/main" id="{8BCC1B48-0700-AC45-139D-DF6D3AB6E9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17" y="1507544"/>
            <a:ext cx="1249961" cy="2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46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3">
            <a:extLst>
              <a:ext uri="{FF2B5EF4-FFF2-40B4-BE49-F238E27FC236}">
                <a16:creationId xmlns:a16="http://schemas.microsoft.com/office/drawing/2014/main" id="{3F4BC32B-2E29-4606-1A53-F9820D69197A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42">
            <a:extLst>
              <a:ext uri="{FF2B5EF4-FFF2-40B4-BE49-F238E27FC236}">
                <a16:creationId xmlns:a16="http://schemas.microsoft.com/office/drawing/2014/main" id="{08ACAB0D-7FF3-EE08-9409-3211A98104AD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7E0"/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A56C3-A1F2-21A9-2C1C-336053D871FE}"/>
              </a:ext>
            </a:extLst>
          </p:cNvPr>
          <p:cNvSpPr txBox="1"/>
          <p:nvPr/>
        </p:nvSpPr>
        <p:spPr>
          <a:xfrm>
            <a:off x="462976" y="791931"/>
            <a:ext cx="105869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Implementation of a spatial selection tool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Longitudinal expansion of a homogeneous gas 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Asymptotic regime is almost reached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Expansion agrees with Generalized Hydrodynamics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Domain wall dynamics protocol :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Ballistic evolution well observed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Extraction of </a:t>
            </a:r>
            <a:r>
              <a:rPr lang="en-US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rapidities</a:t>
            </a:r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</a:t>
            </a:r>
          </a:p>
          <a:p>
            <a:r>
              <a:rPr lang="en-US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0734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3A3AFC1-C051-BFCE-6920-E39493FE3B99}"/>
              </a:ext>
            </a:extLst>
          </p:cNvPr>
          <p:cNvGrpSpPr/>
          <p:nvPr/>
        </p:nvGrpSpPr>
        <p:grpSpPr>
          <a:xfrm>
            <a:off x="3300953" y="2367275"/>
            <a:ext cx="5590095" cy="1609100"/>
            <a:chOff x="3300951" y="2110202"/>
            <a:chExt cx="5590095" cy="1609100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6D06924-FE5F-F7CA-C61B-E2A6275BDE8A}"/>
                </a:ext>
              </a:extLst>
            </p:cNvPr>
            <p:cNvSpPr txBox="1"/>
            <p:nvPr/>
          </p:nvSpPr>
          <p:spPr>
            <a:xfrm>
              <a:off x="3553511" y="2110202"/>
              <a:ext cx="5084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400" cap="small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Thank</a:t>
              </a:r>
              <a:r>
                <a:rPr lang="fr-FR" sz="4400" cap="small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4400" cap="small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you</a:t>
              </a:r>
              <a:r>
                <a:rPr lang="fr-FR" sz="4400" cap="small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 for </a:t>
              </a:r>
              <a:r>
                <a:rPr lang="fr-FR" sz="4400" cap="small" dirty="0" err="1">
                  <a:solidFill>
                    <a:srgbClr val="FFF4D1"/>
                  </a:solidFill>
                  <a:latin typeface="Century Gothic" panose="020B0502020202020204" pitchFamily="34" charset="0"/>
                </a:rPr>
                <a:t>your</a:t>
              </a:r>
              <a:r>
                <a:rPr lang="fr-FR" sz="4400" cap="small" dirty="0">
                  <a:solidFill>
                    <a:srgbClr val="FFF4D1"/>
                  </a:solidFill>
                  <a:latin typeface="Century Gothic" panose="020B0502020202020204" pitchFamily="34" charset="0"/>
                </a:rPr>
                <a:t> attention !</a:t>
              </a: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83750842-E627-5A02-DC99-549CEF5306DB}"/>
                </a:ext>
              </a:extLst>
            </p:cNvPr>
            <p:cNvCxnSpPr>
              <a:cxnSpLocks/>
            </p:cNvCxnSpPr>
            <p:nvPr/>
          </p:nvCxnSpPr>
          <p:spPr>
            <a:xfrm>
              <a:off x="3300951" y="3719302"/>
              <a:ext cx="5590095" cy="0"/>
            </a:xfrm>
            <a:prstGeom prst="line">
              <a:avLst/>
            </a:prstGeom>
            <a:ln w="19050">
              <a:solidFill>
                <a:srgbClr val="FFF4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16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2">
            <a:extLst>
              <a:ext uri="{FF2B5EF4-FFF2-40B4-BE49-F238E27FC236}">
                <a16:creationId xmlns:a16="http://schemas.microsoft.com/office/drawing/2014/main" id="{EEE13274-4219-A198-D36E-6705DA745EF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Outline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3E33F856-5494-61C0-2AA9-27023D3D986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299A9C-0D3B-CD83-5D79-19147743FA43}"/>
              </a:ext>
            </a:extLst>
          </p:cNvPr>
          <p:cNvGrpSpPr/>
          <p:nvPr/>
        </p:nvGrpSpPr>
        <p:grpSpPr>
          <a:xfrm>
            <a:off x="515165" y="1640939"/>
            <a:ext cx="3420013" cy="4710163"/>
            <a:chOff x="515165" y="1372586"/>
            <a:chExt cx="3420013" cy="4710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A93F33-673C-9F59-9818-3F174EAB43EC}"/>
                </a:ext>
              </a:extLst>
            </p:cNvPr>
            <p:cNvSpPr/>
            <p:nvPr/>
          </p:nvSpPr>
          <p:spPr>
            <a:xfrm>
              <a:off x="515178" y="1372587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allout: Right Arrow 13">
              <a:extLst>
                <a:ext uri="{FF2B5EF4-FFF2-40B4-BE49-F238E27FC236}">
                  <a16:creationId xmlns:a16="http://schemas.microsoft.com/office/drawing/2014/main" id="{857E486D-DC89-F5DB-2C28-5AD15AF9D462}"/>
                </a:ext>
              </a:extLst>
            </p:cNvPr>
            <p:cNvSpPr/>
            <p:nvPr/>
          </p:nvSpPr>
          <p:spPr>
            <a:xfrm rot="5400000">
              <a:off x="1475252" y="412499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000"/>
                <a:gd name="adj4" fmla="val 70279"/>
              </a:avLst>
            </a:prstGeom>
            <a:solidFill>
              <a:srgbClr val="D88009"/>
            </a:solidFill>
            <a:ln>
              <a:solidFill>
                <a:srgbClr val="D880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B3DF7-30B1-9ACF-7417-CBE7AC30278D}"/>
                </a:ext>
              </a:extLst>
            </p:cNvPr>
            <p:cNvSpPr txBox="1"/>
            <p:nvPr/>
          </p:nvSpPr>
          <p:spPr>
            <a:xfrm>
              <a:off x="688740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Asymptotic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regime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of a 1D expansion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C5B5D-11A2-55B2-109E-962E94C56AB8}"/>
                </a:ext>
              </a:extLst>
            </p:cNvPr>
            <p:cNvSpPr txBox="1"/>
            <p:nvPr/>
          </p:nvSpPr>
          <p:spPr>
            <a:xfrm>
              <a:off x="769453" y="3293161"/>
              <a:ext cx="29221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+mj-lt"/>
                </a:rPr>
                <a:t>Preparing</a:t>
              </a:r>
              <a:r>
                <a:rPr lang="fr-FR" sz="2000" dirty="0">
                  <a:latin typeface="+mj-lt"/>
                </a:rPr>
                <a:t> initial conditions</a:t>
              </a:r>
            </a:p>
            <a:p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1D expansion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250254-6286-192C-6068-BF85AFCCF0A0}"/>
              </a:ext>
            </a:extLst>
          </p:cNvPr>
          <p:cNvGrpSpPr/>
          <p:nvPr/>
        </p:nvGrpSpPr>
        <p:grpSpPr>
          <a:xfrm>
            <a:off x="8256812" y="1635762"/>
            <a:ext cx="3420011" cy="4715341"/>
            <a:chOff x="8256812" y="1367409"/>
            <a:chExt cx="3420011" cy="47153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BF9BA-5BD8-74C0-0886-44F20594CF45}"/>
                </a:ext>
              </a:extLst>
            </p:cNvPr>
            <p:cNvSpPr/>
            <p:nvPr/>
          </p:nvSpPr>
          <p:spPr>
            <a:xfrm>
              <a:off x="8256823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Callout: Right Arrow 16">
              <a:extLst>
                <a:ext uri="{FF2B5EF4-FFF2-40B4-BE49-F238E27FC236}">
                  <a16:creationId xmlns:a16="http://schemas.microsoft.com/office/drawing/2014/main" id="{9AC571EE-8A80-435E-1237-DE464FDE8739}"/>
                </a:ext>
              </a:extLst>
            </p:cNvPr>
            <p:cNvSpPr/>
            <p:nvPr/>
          </p:nvSpPr>
          <p:spPr>
            <a:xfrm rot="5400000">
              <a:off x="9216899" y="407322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6A4D18-60BB-EF75-4AC8-25A9C2A7FAE7}"/>
                </a:ext>
              </a:extLst>
            </p:cNvPr>
            <p:cNvSpPr txBox="1"/>
            <p:nvPr/>
          </p:nvSpPr>
          <p:spPr>
            <a:xfrm>
              <a:off x="8429211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Domain Wall Dynamics</a:t>
              </a:r>
              <a:endParaRPr lang="fr-FR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C655BC-CB41-2E4C-2D28-E1EFBD48960F}"/>
                </a:ext>
              </a:extLst>
            </p:cNvPr>
            <p:cNvSpPr txBox="1"/>
            <p:nvPr/>
          </p:nvSpPr>
          <p:spPr>
            <a:xfrm>
              <a:off x="8579955" y="3286537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Domain Wall Dynamics </a:t>
              </a:r>
              <a:r>
                <a:rPr lang="fr-FR" sz="2000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protocol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Domain Wall Dynamics reconstruction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1D4E6-E186-35A5-A9F5-4AC9F502C201}"/>
              </a:ext>
            </a:extLst>
          </p:cNvPr>
          <p:cNvGrpSpPr/>
          <p:nvPr/>
        </p:nvGrpSpPr>
        <p:grpSpPr>
          <a:xfrm>
            <a:off x="4385996" y="1635757"/>
            <a:ext cx="3420005" cy="4715346"/>
            <a:chOff x="4385996" y="1367404"/>
            <a:chExt cx="3420005" cy="47153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078A8-CB68-F2EF-7C8C-3E94F57BC1B7}"/>
                </a:ext>
              </a:extLst>
            </p:cNvPr>
            <p:cNvSpPr/>
            <p:nvPr/>
          </p:nvSpPr>
          <p:spPr>
            <a:xfrm>
              <a:off x="4386001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Callout: Right Arrow 15">
              <a:extLst>
                <a:ext uri="{FF2B5EF4-FFF2-40B4-BE49-F238E27FC236}">
                  <a16:creationId xmlns:a16="http://schemas.microsoft.com/office/drawing/2014/main" id="{A68B5070-B2E3-C941-1A8A-DE219757DFBF}"/>
                </a:ext>
              </a:extLst>
            </p:cNvPr>
            <p:cNvSpPr/>
            <p:nvPr/>
          </p:nvSpPr>
          <p:spPr>
            <a:xfrm rot="5400000">
              <a:off x="5346083" y="407317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BF8D15-5F58-36DA-4C73-459002700F02}"/>
                </a:ext>
              </a:extLst>
            </p:cNvPr>
            <p:cNvSpPr txBox="1"/>
            <p:nvPr/>
          </p:nvSpPr>
          <p:spPr>
            <a:xfrm>
              <a:off x="4559571" y="1554917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Hydrodynamics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for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integrable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systems</a:t>
              </a:r>
              <a:endParaRPr lang="fr-FR" sz="2400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AE51BC-5CE2-B0E5-AB92-B04D5D103C5C}"/>
                </a:ext>
              </a:extLst>
            </p:cNvPr>
            <p:cNvSpPr txBox="1"/>
            <p:nvPr/>
          </p:nvSpPr>
          <p:spPr>
            <a:xfrm>
              <a:off x="4640747" y="3264836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Generalized</a:t>
              </a: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fr-FR" sz="2000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HydroDynamics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Dynamics of 1D expansion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89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DC9A9C2-038E-09C0-50BE-9A4EA2AA48A1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0689454-78DC-0FBA-011C-1AF1F766FDE6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91024CE-962F-C954-575F-FC1D776E51FB}"/>
              </a:ext>
            </a:extLst>
          </p:cNvPr>
          <p:cNvSpPr txBox="1"/>
          <p:nvPr/>
        </p:nvSpPr>
        <p:spPr>
          <a:xfrm>
            <a:off x="1567692" y="1721835"/>
            <a:ext cx="9056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D966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2000" b="1" dirty="0">
                <a:solidFill>
                  <a:srgbClr val="FFD966"/>
                </a:solidFill>
                <a:latin typeface="Century Gothic" panose="020B0502020202020204" pitchFamily="34" charset="0"/>
              </a:rPr>
              <a:t> distribution can </a:t>
            </a:r>
            <a:r>
              <a:rPr lang="fr-FR" sz="2000" b="1" dirty="0" err="1">
                <a:solidFill>
                  <a:srgbClr val="FFD966"/>
                </a:solidFill>
                <a:latin typeface="Century Gothic" panose="020B0502020202020204" pitchFamily="34" charset="0"/>
              </a:rPr>
              <a:t>be</a:t>
            </a:r>
            <a:r>
              <a:rPr lang="fr-FR" sz="2000" b="1" dirty="0">
                <a:solidFill>
                  <a:srgbClr val="FFD966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FFD966"/>
                </a:solidFill>
                <a:latin typeface="Century Gothic" panose="020B0502020202020204" pitchFamily="34" charset="0"/>
              </a:rPr>
              <a:t>measured</a:t>
            </a:r>
            <a:r>
              <a:rPr lang="fr-FR" sz="2000" b="1" dirty="0">
                <a:solidFill>
                  <a:srgbClr val="FFD966"/>
                </a:solidFill>
                <a:latin typeface="Century Gothic" panose="020B0502020202020204" pitchFamily="34" charset="0"/>
              </a:rPr>
              <a:t>:</a:t>
            </a: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after</a:t>
            </a:r>
            <a:r>
              <a:rPr lang="fr-FR" sz="2000" dirty="0">
                <a:solidFill>
                  <a:srgbClr val="FFF4D1"/>
                </a:solidFill>
                <a:latin typeface="Century Gothic" panose="020B0502020202020204" pitchFamily="34" charset="0"/>
              </a:rPr>
              <a:t> a 1D longitudinal expansion of the cloud, the profile </a:t>
            </a:r>
            <a:r>
              <a:rPr lang="fr-FR" sz="20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density</a:t>
            </a:r>
            <a:r>
              <a:rPr lang="fr-FR" sz="2000" dirty="0">
                <a:solidFill>
                  <a:srgbClr val="FFF4D1"/>
                </a:solidFill>
                <a:latin typeface="Century Gothic" panose="020B0502020202020204" pitchFamily="34" charset="0"/>
              </a:rPr>
              <a:t> converges </a:t>
            </a:r>
            <a:r>
              <a:rPr lang="fr-FR" sz="20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towards</a:t>
            </a:r>
            <a:r>
              <a:rPr lang="fr-FR" sz="2000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sz="20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2000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distribution.</a:t>
            </a: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B7C94A-0C15-89B8-A4CA-2BEAFFA33C61}"/>
              </a:ext>
            </a:extLst>
          </p:cNvPr>
          <p:cNvSpPr txBox="1"/>
          <p:nvPr/>
        </p:nvSpPr>
        <p:spPr>
          <a:xfrm>
            <a:off x="2660399" y="6030298"/>
            <a:ext cx="7541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« 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Generalized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in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strongly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interacting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1d Bose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gases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 »,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Malvania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, N. &amp; 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co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, Science</a:t>
            </a:r>
            <a:r>
              <a:rPr lang="fr-FR" sz="1600" b="1" i="1" dirty="0">
                <a:solidFill>
                  <a:srgbClr val="D89839"/>
                </a:solidFill>
                <a:latin typeface="Century Gothic" panose="020B0502020202020204" pitchFamily="34" charset="0"/>
              </a:rPr>
              <a:t>373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(6559)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A524AD-931B-A89B-6522-996E64C4BA5B}"/>
              </a:ext>
            </a:extLst>
          </p:cNvPr>
          <p:cNvGrpSpPr/>
          <p:nvPr/>
        </p:nvGrpSpPr>
        <p:grpSpPr>
          <a:xfrm>
            <a:off x="3277602" y="5111510"/>
            <a:ext cx="3153333" cy="646331"/>
            <a:chOff x="3643137" y="4611503"/>
            <a:chExt cx="3153333" cy="646331"/>
          </a:xfrm>
        </p:grpSpPr>
        <p:pic>
          <p:nvPicPr>
            <p:cNvPr id="15" name="Picture 14" descr="\documentclass{article}&#10;\usepackage{amsmath}&#10;\usepackage{xcolor}&#10;\pagestyle{empty}&#10;\begin{document}&#10;&#10;\definecolor{col}{HTML}{B24007}  &#10;&#10;$\textcolor{white}{n(z,t)}$&#10;&#10;&#10;\end{document}" title="IguanaTex Bitmap Display">
              <a:extLst>
                <a:ext uri="{FF2B5EF4-FFF2-40B4-BE49-F238E27FC236}">
                  <a16:creationId xmlns:a16="http://schemas.microsoft.com/office/drawing/2014/main" id="{466DF439-8F6D-FDD4-877E-CD37E2CBBCA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746" y="4659495"/>
              <a:ext cx="710254" cy="302720"/>
            </a:xfrm>
            <a:prstGeom prst="rect">
              <a:avLst/>
            </a:prstGeom>
          </p:spPr>
        </p:pic>
        <p:pic>
          <p:nvPicPr>
            <p:cNvPr id="19" name="Image 18" descr="\documentclass{article}&#10;\usepackage{amsmath}&#10;\usepackage{xcolor}&#10;\pagestyle{empty}&#10;\begin{document}&#10;&#10;\definecolor{col}{HTML}{B24007}  &#10;&#10;$\textcolor{white}{\rho(k,t)}$&#10;&#10;&#10;\end{document}" title="IguanaTex Bitmap Display">
              <a:extLst>
                <a:ext uri="{FF2B5EF4-FFF2-40B4-BE49-F238E27FC236}">
                  <a16:creationId xmlns:a16="http://schemas.microsoft.com/office/drawing/2014/main" id="{6EF05B7F-E720-CF9D-E0EB-DA91AA7BCDD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656" y="4964013"/>
              <a:ext cx="635814" cy="27550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7B4C5F0-379D-506A-6F2F-7CF5932249EC}"/>
                </a:ext>
              </a:extLst>
            </p:cNvPr>
            <p:cNvSpPr txBox="1"/>
            <p:nvPr/>
          </p:nvSpPr>
          <p:spPr>
            <a:xfrm>
              <a:off x="3643137" y="4611503"/>
              <a:ext cx="2961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90000"/>
                    </a:schemeClr>
                  </a:solidFill>
                  <a:latin typeface="Century Gothic" panose="020B0502020202020204" pitchFamily="34" charset="0"/>
                </a:rPr>
                <a:t>Density profile:</a:t>
              </a:r>
            </a:p>
            <a:p>
              <a:r>
                <a:rPr lang="fr-FR" i="1" dirty="0" err="1">
                  <a:solidFill>
                    <a:schemeClr val="bg2">
                      <a:lumMod val="90000"/>
                    </a:schemeClr>
                  </a:solidFill>
                  <a:latin typeface="Century Gothic" panose="020B0502020202020204" pitchFamily="34" charset="0"/>
                </a:rPr>
                <a:t>Rapidities</a:t>
              </a:r>
              <a:r>
                <a:rPr lang="fr-FR" i="1" dirty="0">
                  <a:solidFill>
                    <a:schemeClr val="bg2">
                      <a:lumMod val="90000"/>
                    </a:schemeClr>
                  </a:solidFill>
                  <a:latin typeface="Century Gothic" panose="020B0502020202020204" pitchFamily="34" charset="0"/>
                </a:rPr>
                <a:t> distribution:  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6061E9-39F3-E216-7931-BCF7908C589D}"/>
              </a:ext>
            </a:extLst>
          </p:cNvPr>
          <p:cNvGrpSpPr/>
          <p:nvPr/>
        </p:nvGrpSpPr>
        <p:grpSpPr>
          <a:xfrm>
            <a:off x="3364210" y="3110846"/>
            <a:ext cx="6133447" cy="1834290"/>
            <a:chOff x="3354584" y="2918779"/>
            <a:chExt cx="6133447" cy="183429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BF5385-7996-2A3E-E267-DFDE0F8A8F8B}"/>
                </a:ext>
              </a:extLst>
            </p:cNvPr>
            <p:cNvSpPr/>
            <p:nvPr/>
          </p:nvSpPr>
          <p:spPr>
            <a:xfrm>
              <a:off x="3354584" y="2918779"/>
              <a:ext cx="6133447" cy="1834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13F5D2-F1E6-F2E7-6CE1-AA8E71477752}"/>
                </a:ext>
              </a:extLst>
            </p:cNvPr>
            <p:cNvSpPr/>
            <p:nvPr/>
          </p:nvSpPr>
          <p:spPr>
            <a:xfrm>
              <a:off x="4854269" y="3162048"/>
              <a:ext cx="1940767" cy="296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2CD2B9-2CD9-AF90-FDC2-E0E706D5E312}"/>
                </a:ext>
              </a:extLst>
            </p:cNvPr>
            <p:cNvSpPr/>
            <p:nvPr/>
          </p:nvSpPr>
          <p:spPr>
            <a:xfrm>
              <a:off x="7823246" y="3424652"/>
              <a:ext cx="847083" cy="693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8133A9-62FA-A53F-11D7-A331083FF99F}"/>
                </a:ext>
              </a:extLst>
            </p:cNvPr>
            <p:cNvSpPr/>
            <p:nvPr/>
          </p:nvSpPr>
          <p:spPr>
            <a:xfrm>
              <a:off x="5754706" y="4061780"/>
              <a:ext cx="1940767" cy="3468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2" descr="\documentclass{article}&#10;\usepackage{amsmath}&#10;\pagestyle{empty}&#10;\begin{document}&#10;&#10;$ n(z, t=0) \neq \rho(k)$&#10;&#10;&#10;\end{document}" title="IguanaTex Bitmap Display">
              <a:extLst>
                <a:ext uri="{FF2B5EF4-FFF2-40B4-BE49-F238E27FC236}">
                  <a16:creationId xmlns:a16="http://schemas.microsoft.com/office/drawing/2014/main" id="{F1924D03-119E-6BDD-6D04-16842EB4752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968" y="3142608"/>
              <a:ext cx="2121684" cy="281844"/>
            </a:xfrm>
            <a:prstGeom prst="rect">
              <a:avLst/>
            </a:prstGeom>
          </p:spPr>
        </p:pic>
        <p:pic>
          <p:nvPicPr>
            <p:cNvPr id="42" name="Image 41" descr="\documentclass{article}&#10;\usepackage{amsmath}&#10;\pagestyle{empty}&#10;\begin{document}&#10;&#10;$ t = t_{\mathrm{exp}}$&#10;&#10;&#10;\end{document}" title="IguanaTex Bitmap Display">
              <a:extLst>
                <a:ext uri="{FF2B5EF4-FFF2-40B4-BE49-F238E27FC236}">
                  <a16:creationId xmlns:a16="http://schemas.microsoft.com/office/drawing/2014/main" id="{3651B1D1-1B38-2B4D-603E-3AF6D290DED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46" y="3822537"/>
              <a:ext cx="706036" cy="203792"/>
            </a:xfrm>
            <a:prstGeom prst="rect">
              <a:avLst/>
            </a:prstGeom>
          </p:spPr>
        </p:pic>
        <p:pic>
          <p:nvPicPr>
            <p:cNvPr id="43" name="Image 42" descr="\documentclass{article}&#10;\usepackage{amsmath}&#10;\pagestyle{empty}&#10;\begin{document}&#10;&#10;$ t = 0$&#10;&#10;&#10;\end{document}" title="IguanaTex Bitmap Display">
              <a:extLst>
                <a:ext uri="{FF2B5EF4-FFF2-40B4-BE49-F238E27FC236}">
                  <a16:creationId xmlns:a16="http://schemas.microsoft.com/office/drawing/2014/main" id="{B33CFE36-DCB0-EF75-A029-68073DE62DD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3759" y="3517424"/>
              <a:ext cx="468725" cy="152825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7509F2D-4A21-F97D-669A-9716A41DC78E}"/>
                </a:ext>
              </a:extLst>
            </p:cNvPr>
            <p:cNvGrpSpPr/>
            <p:nvPr/>
          </p:nvGrpSpPr>
          <p:grpSpPr>
            <a:xfrm>
              <a:off x="3568222" y="3116445"/>
              <a:ext cx="5009322" cy="1414679"/>
              <a:chOff x="2882348" y="2616297"/>
              <a:chExt cx="6864511" cy="1938601"/>
            </a:xfrm>
          </p:grpSpPr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D87A7C9A-CA10-3495-C546-2DC6A91FA5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10" t="8368" r="8035" b="54906"/>
              <a:stretch/>
            </p:blipFill>
            <p:spPr>
              <a:xfrm>
                <a:off x="3051313" y="2616297"/>
                <a:ext cx="6695546" cy="170953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F33D3DA-84C3-6374-229B-E904862124C5}"/>
                  </a:ext>
                </a:extLst>
              </p:cNvPr>
              <p:cNvSpPr/>
              <p:nvPr/>
            </p:nvSpPr>
            <p:spPr>
              <a:xfrm>
                <a:off x="2882348" y="2673626"/>
                <a:ext cx="477078" cy="4273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7244FCE-14EC-42E8-FF83-D4CF18AF40E6}"/>
                  </a:ext>
                </a:extLst>
              </p:cNvPr>
              <p:cNvSpPr/>
              <p:nvPr/>
            </p:nvSpPr>
            <p:spPr>
              <a:xfrm>
                <a:off x="3034748" y="4050844"/>
                <a:ext cx="477078" cy="4273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74F0D1F-EB1A-0AE3-E491-75B33D48B1B5}"/>
                  </a:ext>
                </a:extLst>
              </p:cNvPr>
              <p:cNvSpPr/>
              <p:nvPr/>
            </p:nvSpPr>
            <p:spPr>
              <a:xfrm>
                <a:off x="5078896" y="3837152"/>
                <a:ext cx="841513" cy="4273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lèche : droite 47">
                <a:extLst>
                  <a:ext uri="{FF2B5EF4-FFF2-40B4-BE49-F238E27FC236}">
                    <a16:creationId xmlns:a16="http://schemas.microsoft.com/office/drawing/2014/main" id="{DC6BF323-22B1-8A4F-69FA-CD2F40CCA278}"/>
                  </a:ext>
                </a:extLst>
              </p:cNvPr>
              <p:cNvSpPr/>
              <p:nvPr/>
            </p:nvSpPr>
            <p:spPr>
              <a:xfrm>
                <a:off x="3087196" y="4177211"/>
                <a:ext cx="646043" cy="377687"/>
              </a:xfrm>
              <a:prstGeom prst="rightArrow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0F863D-10F8-0A96-CD1A-EDB28F8CC74D}"/>
                </a:ext>
              </a:extLst>
            </p:cNvPr>
            <p:cNvGrpSpPr/>
            <p:nvPr/>
          </p:nvGrpSpPr>
          <p:grpSpPr>
            <a:xfrm>
              <a:off x="4737710" y="3106460"/>
              <a:ext cx="2264192" cy="316509"/>
              <a:chOff x="4730968" y="3098135"/>
              <a:chExt cx="2264192" cy="31650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86BE455-0BF4-94F1-3B4C-6FF0EA688C79}"/>
                  </a:ext>
                </a:extLst>
              </p:cNvPr>
              <p:cNvSpPr/>
              <p:nvPr/>
            </p:nvSpPr>
            <p:spPr>
              <a:xfrm>
                <a:off x="4730968" y="3098135"/>
                <a:ext cx="2264192" cy="311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6" name="Picture 35" descr="\documentclass{article}&#10;\usepackage{amsmath}&#10;\pagestyle{empty}&#10;\begin{document}&#10;&#10;$ n(z, t=0) \neq \rho(k)$&#10;&#10;&#10;\end{document}" title="IguanaTex Bitmap Display">
                <a:extLst>
                  <a:ext uri="{FF2B5EF4-FFF2-40B4-BE49-F238E27FC236}">
                    <a16:creationId xmlns:a16="http://schemas.microsoft.com/office/drawing/2014/main" id="{BCD78DA7-202E-B10C-C3EB-1A5AA38D555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0051" y="3142608"/>
                <a:ext cx="2009202" cy="272036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106FC61-6E6A-E501-4800-EADE53213A69}"/>
                </a:ext>
              </a:extLst>
            </p:cNvPr>
            <p:cNvGrpSpPr/>
            <p:nvPr/>
          </p:nvGrpSpPr>
          <p:grpSpPr>
            <a:xfrm>
              <a:off x="7857864" y="3378551"/>
              <a:ext cx="847083" cy="311879"/>
              <a:chOff x="7857864" y="3378551"/>
              <a:chExt cx="847083" cy="31187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701E19A-37B4-3748-E68A-32A4CB4292C2}"/>
                  </a:ext>
                </a:extLst>
              </p:cNvPr>
              <p:cNvSpPr/>
              <p:nvPr/>
            </p:nvSpPr>
            <p:spPr>
              <a:xfrm>
                <a:off x="7857864" y="3378551"/>
                <a:ext cx="847083" cy="311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5" name="Picture 54" descr="\documentclass{article}&#10;\usepackage{amsmath}&#10;\pagestyle{empty}&#10;\begin{document}&#10;&#10;$  t=0$&#10;&#10;&#10;\end{document}" title="IguanaTex Bitmap Display">
                <a:extLst>
                  <a:ext uri="{FF2B5EF4-FFF2-40B4-BE49-F238E27FC236}">
                    <a16:creationId xmlns:a16="http://schemas.microsoft.com/office/drawing/2014/main" id="{4F8CE772-6896-6E62-0D9B-7EE1E74354D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8218" y="3458471"/>
                <a:ext cx="566613" cy="186049"/>
              </a:xfrm>
              <a:prstGeom prst="rect">
                <a:avLst/>
              </a:prstGeom>
            </p:spPr>
          </p:pic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945F07D-FDD8-DC22-3AA8-D1FD11E8A8EC}"/>
                </a:ext>
              </a:extLst>
            </p:cNvPr>
            <p:cNvSpPr/>
            <p:nvPr/>
          </p:nvSpPr>
          <p:spPr>
            <a:xfrm>
              <a:off x="7847377" y="3724675"/>
              <a:ext cx="847083" cy="311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59" descr="\documentclass{article}&#10;\usepackage{amsmath}&#10;\pagestyle{empty}&#10;\begin{document}&#10;&#10;$  t=t_{\mathrm{exp}}$&#10;&#10;&#10;\end{document}" title="IguanaTex Bitmap Display">
              <a:extLst>
                <a:ext uri="{FF2B5EF4-FFF2-40B4-BE49-F238E27FC236}">
                  <a16:creationId xmlns:a16="http://schemas.microsoft.com/office/drawing/2014/main" id="{1833185A-CF08-3B73-3EB5-96E72EA8810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8218" y="3794772"/>
              <a:ext cx="854605" cy="25113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36AA2D-0ABC-067E-888A-97D19F054155}"/>
                </a:ext>
              </a:extLst>
            </p:cNvPr>
            <p:cNvSpPr/>
            <p:nvPr/>
          </p:nvSpPr>
          <p:spPr>
            <a:xfrm>
              <a:off x="5558463" y="4018249"/>
              <a:ext cx="2264192" cy="311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9" descr="\documentclass{article}&#10;\usepackage{amsmath}&#10;\pagestyle{empty}&#10;\begin{document}&#10;&#10;$ n(z, t_{\mathrm{exp}})_{t_{\mathrm{exp}} \rightarrow + \infty} \simeq \tilde{n}\left( \frac{z}{t_{\mathrm{exp}}} \right) = \rho(\frac{z}{t_{\mathrm{exp}}}) \frac{L_{0}}{t_{\mathrm{exp}}}$&#10;&#10;&#10;\end{document}" title="IguanaTex Bitmap Display">
              <a:extLst>
                <a:ext uri="{FF2B5EF4-FFF2-40B4-BE49-F238E27FC236}">
                  <a16:creationId xmlns:a16="http://schemas.microsoft.com/office/drawing/2014/main" id="{F520B49C-F0F2-C128-32FC-9A4E470F8C0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784" y="4120597"/>
              <a:ext cx="4846783" cy="488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583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2">
            <a:extLst>
              <a:ext uri="{FF2B5EF4-FFF2-40B4-BE49-F238E27FC236}">
                <a16:creationId xmlns:a16="http://schemas.microsoft.com/office/drawing/2014/main" id="{EEE13274-4219-A198-D36E-6705DA745EF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Outline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3E33F856-5494-61C0-2AA9-27023D3D986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299A9C-0D3B-CD83-5D79-19147743FA43}"/>
              </a:ext>
            </a:extLst>
          </p:cNvPr>
          <p:cNvGrpSpPr/>
          <p:nvPr/>
        </p:nvGrpSpPr>
        <p:grpSpPr>
          <a:xfrm>
            <a:off x="515165" y="1640939"/>
            <a:ext cx="3420013" cy="4710163"/>
            <a:chOff x="515165" y="1372586"/>
            <a:chExt cx="3420013" cy="4710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A93F33-673C-9F59-9818-3F174EAB43EC}"/>
                </a:ext>
              </a:extLst>
            </p:cNvPr>
            <p:cNvSpPr/>
            <p:nvPr/>
          </p:nvSpPr>
          <p:spPr>
            <a:xfrm>
              <a:off x="515178" y="1372587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allout: Right Arrow 13">
              <a:extLst>
                <a:ext uri="{FF2B5EF4-FFF2-40B4-BE49-F238E27FC236}">
                  <a16:creationId xmlns:a16="http://schemas.microsoft.com/office/drawing/2014/main" id="{857E486D-DC89-F5DB-2C28-5AD15AF9D462}"/>
                </a:ext>
              </a:extLst>
            </p:cNvPr>
            <p:cNvSpPr/>
            <p:nvPr/>
          </p:nvSpPr>
          <p:spPr>
            <a:xfrm rot="5400000">
              <a:off x="1475252" y="412499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000"/>
                <a:gd name="adj4" fmla="val 70279"/>
              </a:avLst>
            </a:prstGeom>
            <a:solidFill>
              <a:srgbClr val="D88009"/>
            </a:solidFill>
            <a:ln>
              <a:solidFill>
                <a:srgbClr val="D880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B3DF7-30B1-9ACF-7417-CBE7AC30278D}"/>
                </a:ext>
              </a:extLst>
            </p:cNvPr>
            <p:cNvSpPr txBox="1"/>
            <p:nvPr/>
          </p:nvSpPr>
          <p:spPr>
            <a:xfrm>
              <a:off x="688740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Asymptotic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regime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of a 1D expansion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C5B5D-11A2-55B2-109E-962E94C56AB8}"/>
                </a:ext>
              </a:extLst>
            </p:cNvPr>
            <p:cNvSpPr txBox="1"/>
            <p:nvPr/>
          </p:nvSpPr>
          <p:spPr>
            <a:xfrm>
              <a:off x="769453" y="3293161"/>
              <a:ext cx="29221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+mj-lt"/>
                </a:rPr>
                <a:t>Preparing</a:t>
              </a:r>
              <a:r>
                <a:rPr lang="fr-FR" sz="2000" dirty="0">
                  <a:latin typeface="+mj-lt"/>
                </a:rPr>
                <a:t> initial conditions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Radiation pressure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1D expansion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250254-6286-192C-6068-BF85AFCCF0A0}"/>
              </a:ext>
            </a:extLst>
          </p:cNvPr>
          <p:cNvGrpSpPr/>
          <p:nvPr/>
        </p:nvGrpSpPr>
        <p:grpSpPr>
          <a:xfrm>
            <a:off x="8256812" y="1635762"/>
            <a:ext cx="3420011" cy="4715341"/>
            <a:chOff x="8256812" y="1367409"/>
            <a:chExt cx="3420011" cy="47153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BF9BA-5BD8-74C0-0886-44F20594CF45}"/>
                </a:ext>
              </a:extLst>
            </p:cNvPr>
            <p:cNvSpPr/>
            <p:nvPr/>
          </p:nvSpPr>
          <p:spPr>
            <a:xfrm>
              <a:off x="8256823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Callout: Right Arrow 16">
              <a:extLst>
                <a:ext uri="{FF2B5EF4-FFF2-40B4-BE49-F238E27FC236}">
                  <a16:creationId xmlns:a16="http://schemas.microsoft.com/office/drawing/2014/main" id="{9AC571EE-8A80-435E-1237-DE464FDE8739}"/>
                </a:ext>
              </a:extLst>
            </p:cNvPr>
            <p:cNvSpPr/>
            <p:nvPr/>
          </p:nvSpPr>
          <p:spPr>
            <a:xfrm rot="5400000">
              <a:off x="9216899" y="407322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6A4D18-60BB-EF75-4AC8-25A9C2A7FAE7}"/>
                </a:ext>
              </a:extLst>
            </p:cNvPr>
            <p:cNvSpPr txBox="1"/>
            <p:nvPr/>
          </p:nvSpPr>
          <p:spPr>
            <a:xfrm>
              <a:off x="8429211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Domain Wall Dynamics</a:t>
              </a:r>
              <a:endParaRPr lang="fr-FR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C655BC-CB41-2E4C-2D28-E1EFBD48960F}"/>
                </a:ext>
              </a:extLst>
            </p:cNvPr>
            <p:cNvSpPr txBox="1"/>
            <p:nvPr/>
          </p:nvSpPr>
          <p:spPr>
            <a:xfrm>
              <a:off x="8579955" y="3286537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Domain Wall Dynamics </a:t>
              </a:r>
              <a:r>
                <a:rPr lang="fr-FR" sz="2000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protocol</a:t>
              </a: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solidFill>
                  <a:schemeClr val="bg1">
                    <a:lumMod val="7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Domain Wall Dynamics reconstruction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1D4E6-E186-35A5-A9F5-4AC9F502C201}"/>
              </a:ext>
            </a:extLst>
          </p:cNvPr>
          <p:cNvGrpSpPr/>
          <p:nvPr/>
        </p:nvGrpSpPr>
        <p:grpSpPr>
          <a:xfrm>
            <a:off x="4385996" y="1635757"/>
            <a:ext cx="3420005" cy="4715346"/>
            <a:chOff x="4385996" y="1367404"/>
            <a:chExt cx="3420005" cy="47153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078A8-CB68-F2EF-7C8C-3E94F57BC1B7}"/>
                </a:ext>
              </a:extLst>
            </p:cNvPr>
            <p:cNvSpPr/>
            <p:nvPr/>
          </p:nvSpPr>
          <p:spPr>
            <a:xfrm>
              <a:off x="4386001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Callout: Right Arrow 15">
              <a:extLst>
                <a:ext uri="{FF2B5EF4-FFF2-40B4-BE49-F238E27FC236}">
                  <a16:creationId xmlns:a16="http://schemas.microsoft.com/office/drawing/2014/main" id="{A68B5070-B2E3-C941-1A8A-DE219757DFBF}"/>
                </a:ext>
              </a:extLst>
            </p:cNvPr>
            <p:cNvSpPr/>
            <p:nvPr/>
          </p:nvSpPr>
          <p:spPr>
            <a:xfrm rot="5400000">
              <a:off x="5346083" y="407317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rgbClr val="38A284"/>
            </a:solidFill>
            <a:ln>
              <a:solidFill>
                <a:srgbClr val="38A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BF8D15-5F58-36DA-4C73-459002700F02}"/>
                </a:ext>
              </a:extLst>
            </p:cNvPr>
            <p:cNvSpPr txBox="1"/>
            <p:nvPr/>
          </p:nvSpPr>
          <p:spPr>
            <a:xfrm>
              <a:off x="4559571" y="1554917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Hydrodynamics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for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integrable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systems</a:t>
              </a:r>
              <a:endParaRPr lang="fr-FR" sz="2400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AE51BC-5CE2-B0E5-AB92-B04D5D103C5C}"/>
                </a:ext>
              </a:extLst>
            </p:cNvPr>
            <p:cNvSpPr txBox="1"/>
            <p:nvPr/>
          </p:nvSpPr>
          <p:spPr>
            <a:xfrm>
              <a:off x="4640747" y="3264836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+mj-lt"/>
                </a:rPr>
                <a:t>Generalized</a:t>
              </a:r>
              <a:r>
                <a:rPr lang="fr-FR" sz="2000" dirty="0">
                  <a:latin typeface="+mj-lt"/>
                </a:rPr>
                <a:t> </a:t>
              </a:r>
              <a:r>
                <a:rPr lang="fr-FR" sz="2000" dirty="0" err="1">
                  <a:latin typeface="+mj-lt"/>
                </a:rPr>
                <a:t>HydroDynamics</a:t>
              </a: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Dynamics of 1D expansion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2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2">
            <a:extLst>
              <a:ext uri="{FF2B5EF4-FFF2-40B4-BE49-F238E27FC236}">
                <a16:creationId xmlns:a16="http://schemas.microsoft.com/office/drawing/2014/main" id="{BF6BFE83-0D89-7C74-E898-88873CACE757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BF50D55D-8EE9-DFFB-DF58-53BC23A6C84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711FEC-A24C-9C4D-0B17-AA69D0CCDFD3}"/>
              </a:ext>
            </a:extLst>
          </p:cNvPr>
          <p:cNvGrpSpPr/>
          <p:nvPr/>
        </p:nvGrpSpPr>
        <p:grpSpPr>
          <a:xfrm>
            <a:off x="123438" y="1777470"/>
            <a:ext cx="5879451" cy="3768091"/>
            <a:chOff x="123438" y="1777470"/>
            <a:chExt cx="5879451" cy="376809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128705-412E-83E9-EAB0-64760CB3163A}"/>
                </a:ext>
              </a:extLst>
            </p:cNvPr>
            <p:cNvSpPr txBox="1"/>
            <p:nvPr/>
          </p:nvSpPr>
          <p:spPr>
            <a:xfrm>
              <a:off x="235090" y="3625163"/>
              <a:ext cx="5341095" cy="1920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fr-FR" dirty="0">
                  <a:latin typeface="Century Gothic" panose="020B0502020202020204" pitchFamily="34" charset="0"/>
                </a:rPr>
                <a:t>                                                                                       </a:t>
              </a:r>
            </a:p>
            <a:p>
              <a:pPr>
                <a:lnSpc>
                  <a:spcPct val="200000"/>
                </a:lnSpc>
              </a:pPr>
              <a:endParaRPr lang="fr-FR" sz="800" dirty="0">
                <a:latin typeface="Century Gothic" panose="020B050202020202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fr-FR" dirty="0" err="1">
                  <a:latin typeface="Century Gothic" panose="020B0502020202020204" pitchFamily="34" charset="0"/>
                </a:rPr>
                <a:t>is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also</a:t>
              </a:r>
              <a:r>
                <a:rPr lang="fr-FR" dirty="0">
                  <a:latin typeface="Century Gothic" panose="020B0502020202020204" pitchFamily="34" charset="0"/>
                </a:rPr>
                <a:t> a solution of the GHD </a:t>
              </a:r>
              <a:r>
                <a:rPr lang="fr-FR" dirty="0" err="1">
                  <a:latin typeface="Century Gothic" panose="020B0502020202020204" pitchFamily="34" charset="0"/>
                </a:rPr>
                <a:t>equation</a:t>
              </a:r>
              <a:r>
                <a:rPr lang="fr-FR" dirty="0">
                  <a:latin typeface="Century Gothic" panose="020B0502020202020204" pitchFamily="34" charset="0"/>
                </a:rPr>
                <a:t>.</a:t>
              </a:r>
            </a:p>
            <a:p>
              <a:pPr>
                <a:lnSpc>
                  <a:spcPct val="200000"/>
                </a:lnSpc>
              </a:pP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endParaRPr lang="fr-F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7ECC71-478C-F6ED-10BF-2C18B7CFC6C3}"/>
                </a:ext>
              </a:extLst>
            </p:cNvPr>
            <p:cNvSpPr txBox="1"/>
            <p:nvPr/>
          </p:nvSpPr>
          <p:spPr>
            <a:xfrm>
              <a:off x="123438" y="1777470"/>
              <a:ext cx="587945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Generalised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HydroDynamics</a:t>
              </a:r>
              <a:r>
                <a:rPr lang="fr-FR" b="1" dirty="0">
                  <a:latin typeface="Century Gothic" panose="020B0502020202020204" pitchFamily="34" charset="0"/>
                </a:rPr>
                <a:t> Equation :</a:t>
              </a: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dirty="0">
                <a:latin typeface="Century Gothic" panose="020B0502020202020204" pitchFamily="34" charset="0"/>
              </a:endParaRPr>
            </a:p>
            <a:p>
              <a:r>
                <a:rPr lang="fr-FR" dirty="0">
                  <a:latin typeface="Century Gothic" panose="020B0502020202020204" pitchFamily="34" charset="0"/>
                </a:rPr>
                <a:t>Let                                                                    a solution of the GHD </a:t>
              </a:r>
              <a:r>
                <a:rPr lang="fr-FR" dirty="0" err="1">
                  <a:latin typeface="Century Gothic" panose="020B0502020202020204" pitchFamily="34" charset="0"/>
                </a:rPr>
                <a:t>equation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pic>
          <p:nvPicPr>
            <p:cNvPr id="35" name="Picture 34" descr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1A462BE4-72AE-823C-2C47-74C3485CBB7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04" y="5154755"/>
              <a:ext cx="3161061" cy="365185"/>
            </a:xfrm>
            <a:prstGeom prst="rect">
              <a:avLst/>
            </a:prstGeom>
          </p:spPr>
        </p:pic>
        <p:pic>
          <p:nvPicPr>
            <p:cNvPr id="4" name="Picture 3" descr="\documentclass{article}&#10;\usepackage{amsmath}&#10;\usepackage{xcolor}&#10;\pagestyle{empty}&#10;\begin{document}&#10;&#10;\definecolor{dockerblue}{HTML}{C14E14}  &#10;&#10;$\textcolor{black}{\rho ( L_{0}, z, k,  t) = \tilde{\rho} } ( L_{0}, z/L_{0}, k,  t/L_{0}) $&#10;&#10;&#10;\end{document}" title="IguanaTex Bitmap Display">
              <a:extLst>
                <a:ext uri="{FF2B5EF4-FFF2-40B4-BE49-F238E27FC236}">
                  <a16:creationId xmlns:a16="http://schemas.microsoft.com/office/drawing/2014/main" id="{2E20ACD7-0BBF-8366-7D51-A984D641BB63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17" y="3185095"/>
              <a:ext cx="4158210" cy="28510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D1846F-7204-EA22-B015-11C006FA2FFC}"/>
              </a:ext>
            </a:extLst>
          </p:cNvPr>
          <p:cNvGrpSpPr/>
          <p:nvPr/>
        </p:nvGrpSpPr>
        <p:grpSpPr>
          <a:xfrm>
            <a:off x="352008" y="2368496"/>
            <a:ext cx="5399394" cy="536425"/>
            <a:chOff x="303207" y="2094095"/>
            <a:chExt cx="5399394" cy="536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06438D-94D6-CF47-77DA-ED4C5BE33F2F}"/>
                </a:ext>
              </a:extLst>
            </p:cNvPr>
            <p:cNvSpPr/>
            <p:nvPr/>
          </p:nvSpPr>
          <p:spPr>
            <a:xfrm>
              <a:off x="303207" y="2094095"/>
              <a:ext cx="5399394" cy="536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Picture 33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  <a:extLst>
                <a:ext uri="{FF2B5EF4-FFF2-40B4-BE49-F238E27FC236}">
                  <a16:creationId xmlns:a16="http://schemas.microsoft.com/office/drawing/2014/main" id="{792A84F3-DF04-AF8F-1EDA-3A2B9157204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60" y="2209654"/>
              <a:ext cx="5091489" cy="305308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EC544EF-1F11-4831-83D4-A67053AFDB69}"/>
              </a:ext>
            </a:extLst>
          </p:cNvPr>
          <p:cNvSpPr/>
          <p:nvPr/>
        </p:nvSpPr>
        <p:spPr>
          <a:xfrm>
            <a:off x="365411" y="5710330"/>
            <a:ext cx="3525674" cy="943966"/>
          </a:xfrm>
          <a:prstGeom prst="roundRect">
            <a:avLst/>
          </a:prstGeom>
          <a:noFill/>
          <a:ln w="28575">
            <a:solidFill>
              <a:srgbClr val="A3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CDCD56-ED55-A1FC-ED38-A6CC70238448}"/>
              </a:ext>
            </a:extLst>
          </p:cNvPr>
          <p:cNvGrpSpPr/>
          <p:nvPr/>
        </p:nvGrpSpPr>
        <p:grpSpPr>
          <a:xfrm>
            <a:off x="256355" y="3901041"/>
            <a:ext cx="4534024" cy="660810"/>
            <a:chOff x="256355" y="3901041"/>
            <a:chExt cx="4534024" cy="660810"/>
          </a:xfrm>
        </p:grpSpPr>
        <p:pic>
          <p:nvPicPr>
            <p:cNvPr id="27" name="Picture 26" descr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 \Rightarrow$&#10;&#10;&#10;\end{document}" title="IguanaTex Bitmap Display">
              <a:extLst>
                <a:ext uri="{FF2B5EF4-FFF2-40B4-BE49-F238E27FC236}">
                  <a16:creationId xmlns:a16="http://schemas.microsoft.com/office/drawing/2014/main" id="{0A269065-CF05-6FB5-1C47-85FAC05C7AC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55" y="3901041"/>
              <a:ext cx="1687371" cy="660810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}&#10;\usepackage{xcolor}&#10;\pagestyle{empty}&#10;\begin{document}&#10;&#10;\definecolor{dockerblue}{HTML}{C14E14}  &#10;&#10;$\textcolor{black}{\tilde{\rho} ( L_{0}, \alpha z /L_{0}, k,  \alpha t / L_{0})}$&#10;&#10;&#10;\end{document}" title="IguanaTex Bitmap Display">
              <a:extLst>
                <a:ext uri="{FF2B5EF4-FFF2-40B4-BE49-F238E27FC236}">
                  <a16:creationId xmlns:a16="http://schemas.microsoft.com/office/drawing/2014/main" id="{88AD9D7C-C125-0FFD-E22E-1F77927A417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225" y="4087499"/>
              <a:ext cx="2695154" cy="286173"/>
            </a:xfrm>
            <a:prstGeom prst="rect">
              <a:avLst/>
            </a:prstGeom>
          </p:spPr>
        </p:pic>
      </p:grpSp>
      <p:pic>
        <p:nvPicPr>
          <p:cNvPr id="21" name="Picture 20" descr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 title="IguanaTex Bitmap Display">
            <a:extLst>
              <a:ext uri="{FF2B5EF4-FFF2-40B4-BE49-F238E27FC236}">
                <a16:creationId xmlns:a16="http://schemas.microsoft.com/office/drawing/2014/main" id="{E460CC0C-4575-8078-D8AB-48E00E7A8F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4" y="5919532"/>
            <a:ext cx="2941707" cy="57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2">
            <a:extLst>
              <a:ext uri="{FF2B5EF4-FFF2-40B4-BE49-F238E27FC236}">
                <a16:creationId xmlns:a16="http://schemas.microsoft.com/office/drawing/2014/main" id="{EEE13274-4219-A198-D36E-6705DA745EF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Outline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3E33F856-5494-61C0-2AA9-27023D3D986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299A9C-0D3B-CD83-5D79-19147743FA43}"/>
              </a:ext>
            </a:extLst>
          </p:cNvPr>
          <p:cNvGrpSpPr/>
          <p:nvPr/>
        </p:nvGrpSpPr>
        <p:grpSpPr>
          <a:xfrm>
            <a:off x="515165" y="1640939"/>
            <a:ext cx="3420013" cy="4710163"/>
            <a:chOff x="515165" y="1372586"/>
            <a:chExt cx="3420013" cy="4710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A93F33-673C-9F59-9818-3F174EAB43EC}"/>
                </a:ext>
              </a:extLst>
            </p:cNvPr>
            <p:cNvSpPr/>
            <p:nvPr/>
          </p:nvSpPr>
          <p:spPr>
            <a:xfrm>
              <a:off x="515178" y="1372587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allout: Right Arrow 13">
              <a:extLst>
                <a:ext uri="{FF2B5EF4-FFF2-40B4-BE49-F238E27FC236}">
                  <a16:creationId xmlns:a16="http://schemas.microsoft.com/office/drawing/2014/main" id="{857E486D-DC89-F5DB-2C28-5AD15AF9D462}"/>
                </a:ext>
              </a:extLst>
            </p:cNvPr>
            <p:cNvSpPr/>
            <p:nvPr/>
          </p:nvSpPr>
          <p:spPr>
            <a:xfrm rot="5400000">
              <a:off x="1475252" y="412499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000"/>
                <a:gd name="adj4" fmla="val 70279"/>
              </a:avLst>
            </a:prstGeom>
            <a:solidFill>
              <a:srgbClr val="D88009"/>
            </a:solidFill>
            <a:ln>
              <a:solidFill>
                <a:srgbClr val="D880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B3DF7-30B1-9ACF-7417-CBE7AC30278D}"/>
                </a:ext>
              </a:extLst>
            </p:cNvPr>
            <p:cNvSpPr txBox="1"/>
            <p:nvPr/>
          </p:nvSpPr>
          <p:spPr>
            <a:xfrm>
              <a:off x="688740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Asymptotic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regime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of a 1D expansion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C5B5D-11A2-55B2-109E-962E94C56AB8}"/>
                </a:ext>
              </a:extLst>
            </p:cNvPr>
            <p:cNvSpPr txBox="1"/>
            <p:nvPr/>
          </p:nvSpPr>
          <p:spPr>
            <a:xfrm>
              <a:off x="769453" y="3293161"/>
              <a:ext cx="29221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+mj-lt"/>
                </a:rPr>
                <a:t>Preparing</a:t>
              </a:r>
              <a:r>
                <a:rPr lang="fr-FR" sz="2000" dirty="0">
                  <a:latin typeface="+mj-lt"/>
                </a:rPr>
                <a:t> initial conditions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Radiation pressure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1D expansion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250254-6286-192C-6068-BF85AFCCF0A0}"/>
              </a:ext>
            </a:extLst>
          </p:cNvPr>
          <p:cNvGrpSpPr/>
          <p:nvPr/>
        </p:nvGrpSpPr>
        <p:grpSpPr>
          <a:xfrm>
            <a:off x="8256812" y="1635762"/>
            <a:ext cx="3420011" cy="4715341"/>
            <a:chOff x="8256812" y="1367409"/>
            <a:chExt cx="3420011" cy="47153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BF9BA-5BD8-74C0-0886-44F20594CF45}"/>
                </a:ext>
              </a:extLst>
            </p:cNvPr>
            <p:cNvSpPr/>
            <p:nvPr/>
          </p:nvSpPr>
          <p:spPr>
            <a:xfrm>
              <a:off x="8256823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Callout: Right Arrow 16">
              <a:extLst>
                <a:ext uri="{FF2B5EF4-FFF2-40B4-BE49-F238E27FC236}">
                  <a16:creationId xmlns:a16="http://schemas.microsoft.com/office/drawing/2014/main" id="{9AC571EE-8A80-435E-1237-DE464FDE8739}"/>
                </a:ext>
              </a:extLst>
            </p:cNvPr>
            <p:cNvSpPr/>
            <p:nvPr/>
          </p:nvSpPr>
          <p:spPr>
            <a:xfrm rot="5400000">
              <a:off x="9216899" y="407322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6A4D18-60BB-EF75-4AC8-25A9C2A7FAE7}"/>
                </a:ext>
              </a:extLst>
            </p:cNvPr>
            <p:cNvSpPr txBox="1"/>
            <p:nvPr/>
          </p:nvSpPr>
          <p:spPr>
            <a:xfrm>
              <a:off x="8429211" y="1537030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Domain Wall Dynamics</a:t>
              </a:r>
              <a:endParaRPr lang="fr-FR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C655BC-CB41-2E4C-2D28-E1EFBD48960F}"/>
                </a:ext>
              </a:extLst>
            </p:cNvPr>
            <p:cNvSpPr txBox="1"/>
            <p:nvPr/>
          </p:nvSpPr>
          <p:spPr>
            <a:xfrm>
              <a:off x="8579955" y="3286537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Domain Wall Dynamics </a:t>
              </a:r>
              <a:r>
                <a:rPr lang="fr-FR" sz="2000" dirty="0" err="1">
                  <a:latin typeface="+mj-lt"/>
                </a:rPr>
                <a:t>protocol</a:t>
              </a: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Domain Wall Dynamics reconstruction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1D4E6-E186-35A5-A9F5-4AC9F502C201}"/>
              </a:ext>
            </a:extLst>
          </p:cNvPr>
          <p:cNvGrpSpPr/>
          <p:nvPr/>
        </p:nvGrpSpPr>
        <p:grpSpPr>
          <a:xfrm>
            <a:off x="4385996" y="1635757"/>
            <a:ext cx="3420005" cy="4715346"/>
            <a:chOff x="4385996" y="1367404"/>
            <a:chExt cx="3420005" cy="47153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078A8-CB68-F2EF-7C8C-3E94F57BC1B7}"/>
                </a:ext>
              </a:extLst>
            </p:cNvPr>
            <p:cNvSpPr/>
            <p:nvPr/>
          </p:nvSpPr>
          <p:spPr>
            <a:xfrm>
              <a:off x="4386001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Callout: Right Arrow 15">
              <a:extLst>
                <a:ext uri="{FF2B5EF4-FFF2-40B4-BE49-F238E27FC236}">
                  <a16:creationId xmlns:a16="http://schemas.microsoft.com/office/drawing/2014/main" id="{A68B5070-B2E3-C941-1A8A-DE219757DFBF}"/>
                </a:ext>
              </a:extLst>
            </p:cNvPr>
            <p:cNvSpPr/>
            <p:nvPr/>
          </p:nvSpPr>
          <p:spPr>
            <a:xfrm rot="5400000">
              <a:off x="5346083" y="407317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rgbClr val="38A284"/>
            </a:solidFill>
            <a:ln>
              <a:solidFill>
                <a:srgbClr val="38A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BF8D15-5F58-36DA-4C73-459002700F02}"/>
                </a:ext>
              </a:extLst>
            </p:cNvPr>
            <p:cNvSpPr txBox="1"/>
            <p:nvPr/>
          </p:nvSpPr>
          <p:spPr>
            <a:xfrm>
              <a:off x="4559571" y="1554917"/>
              <a:ext cx="3072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Hydrodynamics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for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integrable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400" b="1" dirty="0" err="1">
                  <a:solidFill>
                    <a:srgbClr val="FFF7E0"/>
                  </a:solidFill>
                  <a:latin typeface="+mj-lt"/>
                </a:rPr>
                <a:t>systems</a:t>
              </a:r>
              <a:endParaRPr lang="fr-FR" sz="2400" b="1" dirty="0">
                <a:solidFill>
                  <a:srgbClr val="FFF7E0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AE51BC-5CE2-B0E5-AB92-B04D5D103C5C}"/>
                </a:ext>
              </a:extLst>
            </p:cNvPr>
            <p:cNvSpPr txBox="1"/>
            <p:nvPr/>
          </p:nvSpPr>
          <p:spPr>
            <a:xfrm>
              <a:off x="4640747" y="3264836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+mj-lt"/>
                </a:rPr>
                <a:t>Generalized</a:t>
              </a:r>
              <a:r>
                <a:rPr lang="fr-FR" sz="2000" dirty="0">
                  <a:latin typeface="+mj-lt"/>
                </a:rPr>
                <a:t> </a:t>
              </a:r>
              <a:r>
                <a:rPr lang="fr-FR" sz="2000" dirty="0" err="1">
                  <a:latin typeface="+mj-lt"/>
                </a:rPr>
                <a:t>HydroDynamics</a:t>
              </a: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+mj-lt"/>
                </a:rPr>
                <a:t>Dynamics of 1D expansion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733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AE5CBFA3-EE71-B991-9CA7-87D16D5D93B8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835FDA9-13FF-B8DB-137F-09203DD2A1A4}"/>
              </a:ext>
            </a:extLst>
          </p:cNvPr>
          <p:cNvGrpSpPr/>
          <p:nvPr/>
        </p:nvGrpSpPr>
        <p:grpSpPr>
          <a:xfrm>
            <a:off x="33544" y="2119937"/>
            <a:ext cx="3042954" cy="2124075"/>
            <a:chOff x="33544" y="2119937"/>
            <a:chExt cx="3042954" cy="21240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A0CB46-B8E2-8C16-C4EF-B5EFBCBBE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44" y="2119937"/>
              <a:ext cx="3042954" cy="2124075"/>
            </a:xfrm>
            <a:prstGeom prst="rect">
              <a:avLst/>
            </a:prstGeom>
          </p:spPr>
        </p:pic>
        <p:pic>
          <p:nvPicPr>
            <p:cNvPr id="7" name="Picture 6" descr="\documentclass{article}&#10;\usepackage{amsmath}&#10;\usepackage{xcolor}&#10;\pagestyle{empty}&#10;\begin{document}&#10;&#10;\definecolor{dockerblue}{HTML}{C14E14}  &#10;&#10;$\textcolor{black}{t = 5 ms}$&#10;&#10;&#10;\end{document}" title="IguanaTex Bitmap Display">
              <a:extLst>
                <a:ext uri="{FF2B5EF4-FFF2-40B4-BE49-F238E27FC236}">
                  <a16:creationId xmlns:a16="http://schemas.microsoft.com/office/drawing/2014/main" id="{1110DAF3-6232-00B5-7A4B-58CD623C2444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26" y="2350683"/>
              <a:ext cx="708043" cy="14233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F5A2FD-6E3A-5241-F7DA-C139FC1E1ECF}"/>
                </a:ext>
              </a:extLst>
            </p:cNvPr>
            <p:cNvSpPr/>
            <p:nvPr/>
          </p:nvSpPr>
          <p:spPr>
            <a:xfrm>
              <a:off x="1736287" y="2159693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DBBB9A-1DA0-DCE7-A3A2-B9E95C3ED719}"/>
              </a:ext>
            </a:extLst>
          </p:cNvPr>
          <p:cNvGrpSpPr/>
          <p:nvPr/>
        </p:nvGrpSpPr>
        <p:grpSpPr>
          <a:xfrm>
            <a:off x="3076498" y="2084282"/>
            <a:ext cx="3042954" cy="2159730"/>
            <a:chOff x="3076498" y="2084282"/>
            <a:chExt cx="3042954" cy="21597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9CE4C-7335-5D91-361C-BE01D575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6498" y="2084282"/>
              <a:ext cx="3042954" cy="2159730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usepackage{xcolor}&#10;\pagestyle{empty}&#10;\begin{document}&#10;&#10;\definecolor{dockerblue}{HTML}{C14E14}  &#10;&#10;$\textcolor{black}{t = 10 ms}$&#10;&#10;&#10;\end{document}" title="IguanaTex Bitmap Display">
              <a:extLst>
                <a:ext uri="{FF2B5EF4-FFF2-40B4-BE49-F238E27FC236}">
                  <a16:creationId xmlns:a16="http://schemas.microsoft.com/office/drawing/2014/main" id="{0B27D33C-11C4-7D95-6A8B-DFF7507EF76D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23" y="2350684"/>
              <a:ext cx="810916" cy="14272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CD77A9C-8785-D919-BAB3-7234CBCCCC3B}"/>
                </a:ext>
              </a:extLst>
            </p:cNvPr>
            <p:cNvSpPr/>
            <p:nvPr/>
          </p:nvSpPr>
          <p:spPr>
            <a:xfrm>
              <a:off x="4767821" y="2157347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AD4CA-D083-FAF6-7528-16E2B7649DB3}"/>
              </a:ext>
            </a:extLst>
          </p:cNvPr>
          <p:cNvGrpSpPr/>
          <p:nvPr/>
        </p:nvGrpSpPr>
        <p:grpSpPr>
          <a:xfrm>
            <a:off x="6119452" y="2084284"/>
            <a:ext cx="3081481" cy="2159728"/>
            <a:chOff x="6119452" y="2084284"/>
            <a:chExt cx="3081481" cy="21597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2B87D0-3E99-B34F-29E0-26F00F21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9452" y="2084284"/>
              <a:ext cx="3081481" cy="2159728"/>
            </a:xfrm>
            <a:prstGeom prst="rect">
              <a:avLst/>
            </a:prstGeom>
          </p:spPr>
        </p:pic>
        <p:pic>
          <p:nvPicPr>
            <p:cNvPr id="22" name="Picture 21" descr="\documentclass{article}&#10;\usepackage{amsmath}&#10;\usepackage{xcolor}&#10;\pagestyle{empty}&#10;\begin{document}&#10;&#10;\definecolor{dockerblue}{HTML}{C14E14}  &#10;&#10;$\textcolor{black}{t = 20 ms}$&#10;&#10;&#10;\end{document}" title="IguanaTex Bitmap Display">
              <a:extLst>
                <a:ext uri="{FF2B5EF4-FFF2-40B4-BE49-F238E27FC236}">
                  <a16:creationId xmlns:a16="http://schemas.microsoft.com/office/drawing/2014/main" id="{C776E128-48C0-F8F9-8A65-EA7076C36F9E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11" y="2347400"/>
              <a:ext cx="811940" cy="144363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0830E4-09E3-487F-EEA9-60A0BC575F2C}"/>
                </a:ext>
              </a:extLst>
            </p:cNvPr>
            <p:cNvSpPr/>
            <p:nvPr/>
          </p:nvSpPr>
          <p:spPr>
            <a:xfrm>
              <a:off x="7829745" y="2157347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73E11-877B-96B9-98C4-33D1EB68C230}"/>
              </a:ext>
            </a:extLst>
          </p:cNvPr>
          <p:cNvGrpSpPr/>
          <p:nvPr/>
        </p:nvGrpSpPr>
        <p:grpSpPr>
          <a:xfrm>
            <a:off x="5209" y="4373218"/>
            <a:ext cx="3028714" cy="2124076"/>
            <a:chOff x="5209" y="4373218"/>
            <a:chExt cx="3028714" cy="21240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1FE00F-807B-289A-5D14-CD598B8F3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9" y="4373218"/>
              <a:ext cx="3028714" cy="2124076"/>
            </a:xfrm>
            <a:prstGeom prst="rect">
              <a:avLst/>
            </a:prstGeom>
          </p:spPr>
        </p:pic>
        <p:pic>
          <p:nvPicPr>
            <p:cNvPr id="34" name="Picture 33" descr="\documentclass{article}&#10;\usepackage{amsmath}&#10;\usepackage{xcolor}&#10;\pagestyle{empty}&#10;\begin{document}&#10;&#10;\definecolor{dockerblue}{HTML}{C14E14}  &#10;&#10;$\textcolor{black}{t = 30 ms}$&#10;&#10;&#10;\end{document}" title="IguanaTex Bitmap Display">
              <a:extLst>
                <a:ext uri="{FF2B5EF4-FFF2-40B4-BE49-F238E27FC236}">
                  <a16:creationId xmlns:a16="http://schemas.microsoft.com/office/drawing/2014/main" id="{A00604BA-D23C-00BB-51F0-08D3DB15058A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59" y="4567143"/>
              <a:ext cx="812967" cy="146023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6D4722-38AC-E3D8-8709-B9D5F45BFF2C}"/>
                </a:ext>
              </a:extLst>
            </p:cNvPr>
            <p:cNvSpPr/>
            <p:nvPr/>
          </p:nvSpPr>
          <p:spPr>
            <a:xfrm>
              <a:off x="1693712" y="4416509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001FF8-851A-21FD-CC95-8F24BE01A678}"/>
              </a:ext>
            </a:extLst>
          </p:cNvPr>
          <p:cNvGrpSpPr/>
          <p:nvPr/>
        </p:nvGrpSpPr>
        <p:grpSpPr>
          <a:xfrm>
            <a:off x="3040680" y="4396631"/>
            <a:ext cx="3042198" cy="2159728"/>
            <a:chOff x="3040680" y="4396631"/>
            <a:chExt cx="3042198" cy="21597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4EA1C9-23DC-749E-875C-199355AE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0680" y="4396631"/>
              <a:ext cx="3042198" cy="2159728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}&#10;\usepackage{xcolor}&#10;\pagestyle{empty}&#10;\begin{document}&#10;&#10;\definecolor{dockerblue}{HTML}{C14E14}  &#10;&#10;$\textcolor{black}{t = 40 ms}$&#10;&#10;&#10;\end{document}" title="IguanaTex Bitmap Display">
              <a:extLst>
                <a:ext uri="{FF2B5EF4-FFF2-40B4-BE49-F238E27FC236}">
                  <a16:creationId xmlns:a16="http://schemas.microsoft.com/office/drawing/2014/main" id="{550C25A6-4F16-7BF2-D10A-1538B80D83F3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709" y="4565452"/>
              <a:ext cx="813994" cy="15029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62EF343-625F-4E38-664A-106D3318F19B}"/>
                </a:ext>
              </a:extLst>
            </p:cNvPr>
            <p:cNvSpPr/>
            <p:nvPr/>
          </p:nvSpPr>
          <p:spPr>
            <a:xfrm>
              <a:off x="4722427" y="4456703"/>
              <a:ext cx="1323878" cy="187262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2D802938-2AF6-D808-A656-1C131BCD00C5}"/>
              </a:ext>
            </a:extLst>
          </p:cNvPr>
          <p:cNvSpPr/>
          <p:nvPr/>
        </p:nvSpPr>
        <p:spPr>
          <a:xfrm>
            <a:off x="9384009" y="2262339"/>
            <a:ext cx="2623724" cy="1564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D19AE7E-DD81-6D1C-0B86-8E7D489B996F}"/>
              </a:ext>
            </a:extLst>
          </p:cNvPr>
          <p:cNvGrpSpPr/>
          <p:nvPr/>
        </p:nvGrpSpPr>
        <p:grpSpPr>
          <a:xfrm>
            <a:off x="6082878" y="4390226"/>
            <a:ext cx="3054329" cy="2159728"/>
            <a:chOff x="6082878" y="4390226"/>
            <a:chExt cx="3054329" cy="21597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B7C818-9B24-EFBD-D4BD-EF92FA78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82878" y="4390226"/>
              <a:ext cx="3054329" cy="2159728"/>
            </a:xfrm>
            <a:prstGeom prst="rect">
              <a:avLst/>
            </a:prstGeom>
          </p:spPr>
        </p:pic>
        <p:pic>
          <p:nvPicPr>
            <p:cNvPr id="59" name="Picture 58" descr="\documentclass{article}&#10;\usepackage{amsmath}&#10;\usepackage{xcolor}&#10;\pagestyle{empty}&#10;\begin{document}&#10;&#10;\definecolor{dockerblue}{HTML}{C14E14}  &#10;&#10;$\textcolor{black}{t = 50 ms}$&#10;&#10;&#10;\end{document}" title="IguanaTex Bitmap Display">
              <a:extLst>
                <a:ext uri="{FF2B5EF4-FFF2-40B4-BE49-F238E27FC236}">
                  <a16:creationId xmlns:a16="http://schemas.microsoft.com/office/drawing/2014/main" id="{49BDDBA3-C691-489F-6FAC-10AD56E79B8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688" y="4563743"/>
              <a:ext cx="815023" cy="15071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CFCAA68-9B96-E9CA-B127-9A97B4FEF888}"/>
                </a:ext>
              </a:extLst>
            </p:cNvPr>
            <p:cNvSpPr/>
            <p:nvPr/>
          </p:nvSpPr>
          <p:spPr>
            <a:xfrm>
              <a:off x="7754686" y="4456288"/>
              <a:ext cx="1323878" cy="187262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DA22B80-5FB6-6F76-2EAC-0EB31DE28325}"/>
              </a:ext>
            </a:extLst>
          </p:cNvPr>
          <p:cNvGrpSpPr/>
          <p:nvPr/>
        </p:nvGrpSpPr>
        <p:grpSpPr>
          <a:xfrm>
            <a:off x="9125076" y="4396631"/>
            <a:ext cx="3042198" cy="2178826"/>
            <a:chOff x="9125076" y="4396631"/>
            <a:chExt cx="3042198" cy="2178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09C92D-B6A8-8FC5-61EC-985330FF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25076" y="4396631"/>
              <a:ext cx="3042198" cy="2178826"/>
            </a:xfrm>
            <a:prstGeom prst="rect">
              <a:avLst/>
            </a:prstGeom>
          </p:spPr>
        </p:pic>
        <p:pic>
          <p:nvPicPr>
            <p:cNvPr id="63" name="Picture 62" descr="\documentclass{article}&#10;\usepackage{amsmath}&#10;\usepackage{xcolor}&#10;\pagestyle{empty}&#10;\begin{document}&#10;&#10;\definecolor{dockerblue}{HTML}{C14E14}  &#10;&#10;$\textcolor{black}{t = 60 ms}$&#10;&#10;&#10;\end{document}" title="IguanaTex Bitmap Display">
              <a:extLst>
                <a:ext uri="{FF2B5EF4-FFF2-40B4-BE49-F238E27FC236}">
                  <a16:creationId xmlns:a16="http://schemas.microsoft.com/office/drawing/2014/main" id="{6068B22C-51F3-0604-8626-8E0C4C4A2768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10" y="4562014"/>
              <a:ext cx="816053" cy="15112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784888-6645-2E6E-6113-1CC9E331467B}"/>
                </a:ext>
              </a:extLst>
            </p:cNvPr>
            <p:cNvSpPr/>
            <p:nvPr/>
          </p:nvSpPr>
          <p:spPr>
            <a:xfrm>
              <a:off x="10796884" y="4444813"/>
              <a:ext cx="1323878" cy="187262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0E2672-593A-442B-A8B0-3530E28D3009}"/>
              </a:ext>
            </a:extLst>
          </p:cNvPr>
          <p:cNvGrpSpPr/>
          <p:nvPr/>
        </p:nvGrpSpPr>
        <p:grpSpPr>
          <a:xfrm>
            <a:off x="9548403" y="2505393"/>
            <a:ext cx="2203453" cy="1165521"/>
            <a:chOff x="9548403" y="2505393"/>
            <a:chExt cx="2203453" cy="1165521"/>
          </a:xfrm>
        </p:grpSpPr>
        <p:pic>
          <p:nvPicPr>
            <p:cNvPr id="5" name="Picture 4" descr="\documentclass{article}&#10;\usepackage{amsmath}&#10;\usepackage{xcolor}&#10;\pagestyle{empty}&#10;\begin{document}&#10;&#10;\definecolor{dockerblue}{HTML}{C14E14}  &#10;&#10;\textcolor{black}{Profile from GHD}&#10;&#10; with $T/ \mu = 6.8$&#10;&#10;&#10;\end{document}" title="IguanaTex Bitmap Display">
              <a:extLst>
                <a:ext uri="{FF2B5EF4-FFF2-40B4-BE49-F238E27FC236}">
                  <a16:creationId xmlns:a16="http://schemas.microsoft.com/office/drawing/2014/main" id="{FFE61C52-5B85-DD05-5D9F-3FCA999BBF8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408" y="3222211"/>
              <a:ext cx="1588448" cy="448703"/>
            </a:xfrm>
            <a:prstGeom prst="rect">
              <a:avLst/>
            </a:prstGeom>
          </p:spPr>
        </p:pic>
        <p:pic>
          <p:nvPicPr>
            <p:cNvPr id="74" name="Picture 73" descr="\documentclass{article}&#10;\usepackage{amsmath}&#10;\usepackage{xcolor}&#10;\pagestyle{empty}&#10;\begin{document}&#10;&#10;\definecolor{dockerblue}{HTML}{C14E14}  &#10;&#10;\textcolor{black}{Experimental} &#10;&#10;profile&#10;&#10;\end{document}" title="IguanaTex Bitmap Display">
              <a:extLst>
                <a:ext uri="{FF2B5EF4-FFF2-40B4-BE49-F238E27FC236}">
                  <a16:creationId xmlns:a16="http://schemas.microsoft.com/office/drawing/2014/main" id="{3DDCEC33-B66E-B336-8890-41C74090534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034" y="2505393"/>
              <a:ext cx="1193530" cy="435779"/>
            </a:xfrm>
            <a:prstGeom prst="rect">
              <a:avLst/>
            </a:prstGeom>
          </p:spPr>
        </p:pic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2B227FF-DED3-8635-55FB-E0FE1B74934D}"/>
                </a:ext>
              </a:extLst>
            </p:cNvPr>
            <p:cNvCxnSpPr/>
            <p:nvPr/>
          </p:nvCxnSpPr>
          <p:spPr>
            <a:xfrm>
              <a:off x="9550232" y="2599522"/>
              <a:ext cx="505853" cy="0"/>
            </a:xfrm>
            <a:prstGeom prst="line">
              <a:avLst/>
            </a:prstGeom>
            <a:ln w="19050">
              <a:solidFill>
                <a:srgbClr val="FF8F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75AB01B-E4C0-1D2F-BDF3-17B003445AC5}"/>
                </a:ext>
              </a:extLst>
            </p:cNvPr>
            <p:cNvCxnSpPr/>
            <p:nvPr/>
          </p:nvCxnSpPr>
          <p:spPr>
            <a:xfrm>
              <a:off x="9548403" y="3318452"/>
              <a:ext cx="505853" cy="0"/>
            </a:xfrm>
            <a:prstGeom prst="line">
              <a:avLst/>
            </a:prstGeom>
            <a:ln w="19050">
              <a:solidFill>
                <a:srgbClr val="579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7EDB983-147B-5045-DB15-C32A8AD09DB8}"/>
              </a:ext>
            </a:extLst>
          </p:cNvPr>
          <p:cNvSpPr/>
          <p:nvPr/>
        </p:nvSpPr>
        <p:spPr>
          <a:xfrm>
            <a:off x="936051" y="4123979"/>
            <a:ext cx="7432697" cy="120034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BDA2F9A-C3EE-2013-5FAC-14C2DCB03D0B}"/>
              </a:ext>
            </a:extLst>
          </p:cNvPr>
          <p:cNvSpPr/>
          <p:nvPr/>
        </p:nvSpPr>
        <p:spPr>
          <a:xfrm>
            <a:off x="453124" y="6405077"/>
            <a:ext cx="5560049" cy="156521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9C4856A-8C18-303E-24E0-6956A7424EA3}"/>
              </a:ext>
            </a:extLst>
          </p:cNvPr>
          <p:cNvSpPr/>
          <p:nvPr/>
        </p:nvSpPr>
        <p:spPr>
          <a:xfrm>
            <a:off x="6607225" y="6444969"/>
            <a:ext cx="5560049" cy="156521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4" name="Picture 83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9AA9A967-35C3-6CFC-7B6F-DC7C1C2A2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35" y="4120401"/>
            <a:ext cx="584362" cy="210712"/>
          </a:xfrm>
          <a:prstGeom prst="rect">
            <a:avLst/>
          </a:prstGeom>
        </p:spPr>
      </p:pic>
      <p:pic>
        <p:nvPicPr>
          <p:cNvPr id="88" name="Picture 87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81016DF7-3CE0-BE3C-4E5E-8F4C6DE482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44" y="4110820"/>
            <a:ext cx="584362" cy="210712"/>
          </a:xfrm>
          <a:prstGeom prst="rect">
            <a:avLst/>
          </a:prstGeom>
        </p:spPr>
      </p:pic>
      <p:pic>
        <p:nvPicPr>
          <p:cNvPr id="89" name="Picture 88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BDCC2BCE-41EC-2ACF-737D-313686C45D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37" y="4110462"/>
            <a:ext cx="584362" cy="210712"/>
          </a:xfrm>
          <a:prstGeom prst="rect">
            <a:avLst/>
          </a:prstGeom>
        </p:spPr>
      </p:pic>
      <p:pic>
        <p:nvPicPr>
          <p:cNvPr id="90" name="Picture 89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AA4841E0-AEBE-A6B7-0AAB-C7DC48F5759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27" y="6415787"/>
            <a:ext cx="584362" cy="210712"/>
          </a:xfrm>
          <a:prstGeom prst="rect">
            <a:avLst/>
          </a:prstGeom>
        </p:spPr>
      </p:pic>
      <p:sp>
        <p:nvSpPr>
          <p:cNvPr id="3" name="ZoneTexte 42">
            <a:extLst>
              <a:ext uri="{FF2B5EF4-FFF2-40B4-BE49-F238E27FC236}">
                <a16:creationId xmlns:a16="http://schemas.microsoft.com/office/drawing/2014/main" id="{748AA5C0-AB04-D147-1F40-8CE92807723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pic>
        <p:nvPicPr>
          <p:cNvPr id="91" name="Picture 90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3E604E76-20E3-AE26-E248-B20144C8AF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82" y="6417694"/>
            <a:ext cx="584362" cy="210712"/>
          </a:xfrm>
          <a:prstGeom prst="rect">
            <a:avLst/>
          </a:prstGeom>
        </p:spPr>
      </p:pic>
      <p:pic>
        <p:nvPicPr>
          <p:cNvPr id="92" name="Picture 91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202AEC34-80C0-9A94-B8CE-1431F08324B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93" y="6420681"/>
            <a:ext cx="584362" cy="210712"/>
          </a:xfrm>
          <a:prstGeom prst="rect">
            <a:avLst/>
          </a:prstGeom>
        </p:spPr>
      </p:pic>
      <p:pic>
        <p:nvPicPr>
          <p:cNvPr id="93" name="Picture 92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3410545D-82AE-B308-DA38-E3B42878AB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70" y="6412927"/>
            <a:ext cx="584362" cy="21071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9C792BB-524D-6D49-2430-7B05AE1F88B4}"/>
              </a:ext>
            </a:extLst>
          </p:cNvPr>
          <p:cNvSpPr txBox="1"/>
          <p:nvPr/>
        </p:nvSpPr>
        <p:spPr>
          <a:xfrm>
            <a:off x="310649" y="1263328"/>
            <a:ext cx="1167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Comparison between experimental profiles for different times and the dynamics obtained by </a:t>
            </a:r>
            <a:r>
              <a:rPr lang="en-US" sz="1600" b="1" dirty="0" err="1">
                <a:latin typeface="Century Gothic" panose="020B0502020202020204" pitchFamily="34" charset="0"/>
              </a:rPr>
              <a:t>Generalised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HydroDynamics</a:t>
            </a:r>
            <a:r>
              <a:rPr lang="en-US" sz="1600" b="1" dirty="0">
                <a:latin typeface="Century Gothic" panose="020B0502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58800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5A3B171-2261-9EE8-B2B0-A8829E259BD8}"/>
              </a:ext>
            </a:extLst>
          </p:cNvPr>
          <p:cNvSpPr/>
          <p:nvPr/>
        </p:nvSpPr>
        <p:spPr>
          <a:xfrm>
            <a:off x="6436763" y="1889883"/>
            <a:ext cx="5468543" cy="4781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3">
            <a:extLst>
              <a:ext uri="{FF2B5EF4-FFF2-40B4-BE49-F238E27FC236}">
                <a16:creationId xmlns:a16="http://schemas.microsoft.com/office/drawing/2014/main" id="{D35122A6-9C90-6A87-E653-D992F6864534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42">
            <a:extLst>
              <a:ext uri="{FF2B5EF4-FFF2-40B4-BE49-F238E27FC236}">
                <a16:creationId xmlns:a16="http://schemas.microsoft.com/office/drawing/2014/main" id="{05DAF530-85C4-A689-EFB4-B656511FC14A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E934B-070A-3E95-D3FD-3C5E1F42B7B7}"/>
              </a:ext>
            </a:extLst>
          </p:cNvPr>
          <p:cNvSpPr txBox="1"/>
          <p:nvPr/>
        </p:nvSpPr>
        <p:spPr>
          <a:xfrm>
            <a:off x="310649" y="1263328"/>
            <a:ext cx="1167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Comparison between experimental profiles for different times and the dynamics obtained by </a:t>
            </a:r>
            <a:r>
              <a:rPr lang="en-US" sz="1600" b="1" dirty="0" err="1">
                <a:latin typeface="Century Gothic" panose="020B0502020202020204" pitchFamily="34" charset="0"/>
              </a:rPr>
              <a:t>Generalised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HydroDynamics</a:t>
            </a:r>
            <a:r>
              <a:rPr lang="en-US" sz="1600" b="1" dirty="0"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2F6865-96D4-9238-A1B0-9F226CC6C0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23" t="5356" b="5129"/>
          <a:stretch/>
        </p:blipFill>
        <p:spPr>
          <a:xfrm>
            <a:off x="6786874" y="2257817"/>
            <a:ext cx="4861804" cy="31774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4B3508-5920-F286-D66D-47CAB9D4006A}"/>
              </a:ext>
            </a:extLst>
          </p:cNvPr>
          <p:cNvGrpSpPr/>
          <p:nvPr/>
        </p:nvGrpSpPr>
        <p:grpSpPr>
          <a:xfrm>
            <a:off x="33544" y="2119937"/>
            <a:ext cx="3042954" cy="2124075"/>
            <a:chOff x="33544" y="2119937"/>
            <a:chExt cx="3042954" cy="21240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783811-C8B9-D29C-A603-A093E3710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44" y="2119937"/>
              <a:ext cx="3042954" cy="2124075"/>
            </a:xfrm>
            <a:prstGeom prst="rect">
              <a:avLst/>
            </a:prstGeom>
          </p:spPr>
        </p:pic>
        <p:pic>
          <p:nvPicPr>
            <p:cNvPr id="12" name="Picture 11" descr="\documentclass{article}&#10;\usepackage{amsmath}&#10;\usepackage{xcolor}&#10;\pagestyle{empty}&#10;\begin{document}&#10;&#10;\definecolor{dockerblue}{HTML}{C14E14}  &#10;&#10;$\textcolor{black}{t = 5 ms}$&#10;&#10;&#10;\end{document}" title="IguanaTex Bitmap Display">
              <a:extLst>
                <a:ext uri="{FF2B5EF4-FFF2-40B4-BE49-F238E27FC236}">
                  <a16:creationId xmlns:a16="http://schemas.microsoft.com/office/drawing/2014/main" id="{AB419B27-E429-BB4E-5845-D394488EEC63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26" y="2350683"/>
              <a:ext cx="708043" cy="1423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792C42-E8A8-2CD8-562C-C1BF315FD3A7}"/>
                </a:ext>
              </a:extLst>
            </p:cNvPr>
            <p:cNvSpPr/>
            <p:nvPr/>
          </p:nvSpPr>
          <p:spPr>
            <a:xfrm>
              <a:off x="1736287" y="2159693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B2B8DB-397B-7425-E387-6973151A354F}"/>
              </a:ext>
            </a:extLst>
          </p:cNvPr>
          <p:cNvGrpSpPr/>
          <p:nvPr/>
        </p:nvGrpSpPr>
        <p:grpSpPr>
          <a:xfrm>
            <a:off x="3076498" y="2084282"/>
            <a:ext cx="3042954" cy="2159730"/>
            <a:chOff x="3076498" y="2084282"/>
            <a:chExt cx="3042954" cy="21597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FBBC5A-7F2E-74A2-CCC1-D94AD682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6498" y="2084282"/>
              <a:ext cx="3042954" cy="2159730"/>
            </a:xfrm>
            <a:prstGeom prst="rect">
              <a:avLst/>
            </a:prstGeom>
          </p:spPr>
        </p:pic>
        <p:pic>
          <p:nvPicPr>
            <p:cNvPr id="16" name="Picture 15" descr="\documentclass{article}&#10;\usepackage{amsmath}&#10;\usepackage{xcolor}&#10;\pagestyle{empty}&#10;\begin{document}&#10;&#10;\definecolor{dockerblue}{HTML}{C14E14}  &#10;&#10;$\textcolor{black}{t = 10 ms}$&#10;&#10;&#10;\end{document}" title="IguanaTex Bitmap Display">
              <a:extLst>
                <a:ext uri="{FF2B5EF4-FFF2-40B4-BE49-F238E27FC236}">
                  <a16:creationId xmlns:a16="http://schemas.microsoft.com/office/drawing/2014/main" id="{5C86A4B9-3C6D-7BD1-70BE-E66C4BDDC59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23" y="2350684"/>
              <a:ext cx="810916" cy="1427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47190B-1AA5-87A1-FB5C-A9C82D5EA7B1}"/>
                </a:ext>
              </a:extLst>
            </p:cNvPr>
            <p:cNvSpPr/>
            <p:nvPr/>
          </p:nvSpPr>
          <p:spPr>
            <a:xfrm>
              <a:off x="4767821" y="2157347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D8CEE-2DD8-5FEB-98B1-FE16B3916814}"/>
              </a:ext>
            </a:extLst>
          </p:cNvPr>
          <p:cNvGrpSpPr/>
          <p:nvPr/>
        </p:nvGrpSpPr>
        <p:grpSpPr>
          <a:xfrm>
            <a:off x="5209" y="4373218"/>
            <a:ext cx="3028714" cy="2124076"/>
            <a:chOff x="5209" y="4373218"/>
            <a:chExt cx="3028714" cy="21240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10A11C-BADF-3CD6-491C-3439BD13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9" y="4373218"/>
              <a:ext cx="3028714" cy="2124076"/>
            </a:xfrm>
            <a:prstGeom prst="rect">
              <a:avLst/>
            </a:prstGeom>
          </p:spPr>
        </p:pic>
        <p:pic>
          <p:nvPicPr>
            <p:cNvPr id="20" name="Picture 19" descr="\documentclass{article}&#10;\usepackage{amsmath}&#10;\usepackage{xcolor}&#10;\pagestyle{empty}&#10;\begin{document}&#10;&#10;\definecolor{dockerblue}{HTML}{C14E14}  &#10;&#10;$\textcolor{black}{t = 30 ms}$&#10;&#10;&#10;\end{document}" title="IguanaTex Bitmap Display">
              <a:extLst>
                <a:ext uri="{FF2B5EF4-FFF2-40B4-BE49-F238E27FC236}">
                  <a16:creationId xmlns:a16="http://schemas.microsoft.com/office/drawing/2014/main" id="{2DD5BF8C-213B-395B-4D20-15370A9C4E36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59" y="4567143"/>
              <a:ext cx="812967" cy="14602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062123-8A02-E9B0-C5A2-6EF34458EF7F}"/>
                </a:ext>
              </a:extLst>
            </p:cNvPr>
            <p:cNvSpPr/>
            <p:nvPr/>
          </p:nvSpPr>
          <p:spPr>
            <a:xfrm>
              <a:off x="1693712" y="4416509"/>
              <a:ext cx="1300455" cy="227455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DF517B-FD7A-E600-4440-9CB4B9C3471B}"/>
              </a:ext>
            </a:extLst>
          </p:cNvPr>
          <p:cNvGrpSpPr/>
          <p:nvPr/>
        </p:nvGrpSpPr>
        <p:grpSpPr>
          <a:xfrm>
            <a:off x="3040680" y="4396631"/>
            <a:ext cx="3042198" cy="2159728"/>
            <a:chOff x="3040680" y="4396631"/>
            <a:chExt cx="3042198" cy="21597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C9A2E4-28CD-49A9-B612-9AB30BE3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0680" y="4396631"/>
              <a:ext cx="3042198" cy="2159728"/>
            </a:xfrm>
            <a:prstGeom prst="rect">
              <a:avLst/>
            </a:prstGeom>
          </p:spPr>
        </p:pic>
        <p:pic>
          <p:nvPicPr>
            <p:cNvPr id="24" name="Picture 23" descr="\documentclass{article}&#10;\usepackage{amsmath}&#10;\usepackage{xcolor}&#10;\pagestyle{empty}&#10;\begin{document}&#10;&#10;\definecolor{dockerblue}{HTML}{C14E14}  &#10;&#10;$\textcolor{black}{t = 40 ms}$&#10;&#10;&#10;\end{document}" title="IguanaTex Bitmap Display">
              <a:extLst>
                <a:ext uri="{FF2B5EF4-FFF2-40B4-BE49-F238E27FC236}">
                  <a16:creationId xmlns:a16="http://schemas.microsoft.com/office/drawing/2014/main" id="{34FA7E0C-4DF6-D895-40C7-05E47177BDF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709" y="4565452"/>
              <a:ext cx="813994" cy="15029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7B8C78-1393-1573-B656-555B69CEA27C}"/>
                </a:ext>
              </a:extLst>
            </p:cNvPr>
            <p:cNvSpPr/>
            <p:nvPr/>
          </p:nvSpPr>
          <p:spPr>
            <a:xfrm>
              <a:off x="4722427" y="4456703"/>
              <a:ext cx="1323878" cy="187262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845E9B-3FD6-D661-4DC0-8FC53BABD485}"/>
              </a:ext>
            </a:extLst>
          </p:cNvPr>
          <p:cNvSpPr txBox="1"/>
          <p:nvPr/>
        </p:nvSpPr>
        <p:spPr>
          <a:xfrm>
            <a:off x="7074877" y="5777012"/>
            <a:ext cx="456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The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asymptotic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regime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is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not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completely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reached</a:t>
            </a:r>
            <a:r>
              <a:rPr lang="fr-FR" b="1" dirty="0">
                <a:solidFill>
                  <a:srgbClr val="263B46"/>
                </a:solidFill>
                <a:latin typeface="Century Gothic" panose="020B0502020202020204" pitchFamily="34" charset="0"/>
              </a:rPr>
              <a:t>.</a:t>
            </a:r>
            <a:endParaRPr lang="en-US" b="1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D96033-4A70-DBA6-4245-9C2ED8EBA97E}"/>
              </a:ext>
            </a:extLst>
          </p:cNvPr>
          <p:cNvSpPr/>
          <p:nvPr/>
        </p:nvSpPr>
        <p:spPr>
          <a:xfrm>
            <a:off x="936052" y="4123979"/>
            <a:ext cx="5110254" cy="120033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885327-CDFA-995A-5EE6-EE2AB83947CA}"/>
              </a:ext>
            </a:extLst>
          </p:cNvPr>
          <p:cNvSpPr/>
          <p:nvPr/>
        </p:nvSpPr>
        <p:spPr>
          <a:xfrm>
            <a:off x="7600241" y="5777012"/>
            <a:ext cx="3720975" cy="638776"/>
          </a:xfrm>
          <a:prstGeom prst="roundRect">
            <a:avLst/>
          </a:prstGeom>
          <a:noFill/>
          <a:ln w="28575">
            <a:solidFill>
              <a:srgbClr val="A3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Picture 29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C69EA11C-C727-F5D6-0F93-74CD366C8D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35" y="4120401"/>
            <a:ext cx="584362" cy="210712"/>
          </a:xfrm>
          <a:prstGeom prst="rect">
            <a:avLst/>
          </a:prstGeom>
        </p:spPr>
      </p:pic>
      <p:pic>
        <p:nvPicPr>
          <p:cNvPr id="31" name="Picture 30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1580033C-6CE1-322B-EBEF-1D5377CFEB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44" y="4110820"/>
            <a:ext cx="584362" cy="2107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05799FA-A9B5-23BA-EC4A-A711C6B0F1C4}"/>
              </a:ext>
            </a:extLst>
          </p:cNvPr>
          <p:cNvSpPr/>
          <p:nvPr/>
        </p:nvSpPr>
        <p:spPr>
          <a:xfrm>
            <a:off x="724833" y="6398814"/>
            <a:ext cx="5110254" cy="120033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Picture 33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D27EA307-9A23-DBC9-573E-78505D06D1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27" y="6415787"/>
            <a:ext cx="584362" cy="210712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xcolor}&#10;\pagestyle{empty}&#10;\begin{document}&#10;&#10;\definecolor{dockerblue}{HTML}{C14E14}  &#10;&#10;\textcolor{black}{$z \: (\mu m)$} &#10;&#10;\end{document}" title="IguanaTex Bitmap Display">
            <a:extLst>
              <a:ext uri="{FF2B5EF4-FFF2-40B4-BE49-F238E27FC236}">
                <a16:creationId xmlns:a16="http://schemas.microsoft.com/office/drawing/2014/main" id="{F1B15C01-D13E-461D-EB7B-E748CC1B21F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82" y="6417694"/>
            <a:ext cx="584362" cy="210712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xcolor}&#10;\pagestyle{empty}&#10;\begin{document}&#10;&#10;\definecolor{dockerblue}{HTML}{C14E14}  &#10;&#10;\textcolor{black}{$z/t \: (\mu m/ms)$} &#10;&#10;\end{document}" title="IguanaTex Bitmap Display">
            <a:extLst>
              <a:ext uri="{FF2B5EF4-FFF2-40B4-BE49-F238E27FC236}">
                <a16:creationId xmlns:a16="http://schemas.microsoft.com/office/drawing/2014/main" id="{592BA9FE-53E6-662E-F03D-CDE9567588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48" y="5377840"/>
            <a:ext cx="1139363" cy="211107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xcolor}&#10;\pagestyle{empty}&#10;\begin{document}&#10;&#10;\definecolor{dockerblue}{HTML}{C14E14}  &#10;&#10;\textcolor{black}{$n(z/t)t (ms / \mu m)$} &#10;&#10;\end{document}" title="IguanaTex Bitmap Display">
            <a:extLst>
              <a:ext uri="{FF2B5EF4-FFF2-40B4-BE49-F238E27FC236}">
                <a16:creationId xmlns:a16="http://schemas.microsoft.com/office/drawing/2014/main" id="{EC71A71A-2364-D95D-74EA-1774234C835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9736" y="3742901"/>
            <a:ext cx="1457227" cy="2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5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8">
            <a:extLst>
              <a:ext uri="{FF2B5EF4-FFF2-40B4-BE49-F238E27FC236}">
                <a16:creationId xmlns:a16="http://schemas.microsoft.com/office/drawing/2014/main" id="{B7A0D0ED-A14C-B8CA-D585-2A91197F092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Radiation pressure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980A0542-45AB-9CD7-9C44-B252643E8CA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9E133E1-699E-E525-EE10-FE4D0F64D4DB}"/>
              </a:ext>
            </a:extLst>
          </p:cNvPr>
          <p:cNvGrpSpPr/>
          <p:nvPr/>
        </p:nvGrpSpPr>
        <p:grpSpPr>
          <a:xfrm>
            <a:off x="218090" y="965402"/>
            <a:ext cx="5381150" cy="2178738"/>
            <a:chOff x="446987" y="1074655"/>
            <a:chExt cx="5381150" cy="2178738"/>
          </a:xfrm>
        </p:grpSpPr>
        <p:sp>
          <p:nvSpPr>
            <p:cNvPr id="122" name="ZoneTexte 1">
              <a:extLst>
                <a:ext uri="{FF2B5EF4-FFF2-40B4-BE49-F238E27FC236}">
                  <a16:creationId xmlns:a16="http://schemas.microsoft.com/office/drawing/2014/main" id="{B6D57F69-1237-51FC-E27E-A278E5E7401C}"/>
                </a:ext>
              </a:extLst>
            </p:cNvPr>
            <p:cNvSpPr txBox="1"/>
            <p:nvPr/>
          </p:nvSpPr>
          <p:spPr>
            <a:xfrm>
              <a:off x="446987" y="1074655"/>
              <a:ext cx="5381150" cy="2178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Century Gothic" panose="020B0502020202020204" pitchFamily="34" charset="0"/>
                </a:rPr>
                <a:t>        </a:t>
              </a:r>
            </a:p>
            <a:p>
              <a:r>
                <a:rPr lang="fr-FR" b="1" dirty="0">
                  <a:latin typeface="Century Gothic" panose="020B0502020202020204" pitchFamily="34" charset="0"/>
                </a:rPr>
                <a:t>Pushing </a:t>
              </a:r>
              <a:r>
                <a:rPr lang="fr-FR" b="1" dirty="0" err="1">
                  <a:latin typeface="Century Gothic" panose="020B0502020202020204" pitchFamily="34" charset="0"/>
                </a:rPr>
                <a:t>away</a:t>
              </a:r>
              <a:r>
                <a:rPr lang="fr-FR" b="1" dirty="0">
                  <a:latin typeface="Century Gothic" panose="020B0502020202020204" pitchFamily="34" charset="0"/>
                </a:rPr>
                <a:t> the </a:t>
              </a:r>
              <a:r>
                <a:rPr lang="fr-FR" b="1" dirty="0" err="1">
                  <a:latin typeface="Century Gothic" panose="020B0502020202020204" pitchFamily="34" charset="0"/>
                </a:rPr>
                <a:t>atoms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radiation pressure: </a:t>
              </a:r>
            </a:p>
            <a:p>
              <a:endParaRPr lang="fr-FR" sz="1000" b="1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entury Gothic" panose="020B0502020202020204" pitchFamily="34" charset="0"/>
                </a:rPr>
                <a:t>For one photon absorbed,                   .  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800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latin typeface="Century Gothic" panose="020B0502020202020204" pitchFamily="34" charset="0"/>
                </a:rPr>
                <a:t>                              photons.                        </a:t>
              </a:r>
            </a:p>
          </p:txBody>
        </p:sp>
        <p:pic>
          <p:nvPicPr>
            <p:cNvPr id="123" name="Image 31" descr="\documentclass{article}&#10;\usepackage{amsmath}&#10;\pagestyle{empty}&#10;\begin{document}&#10;&#10;&#10;$ v_{\mathrm{rec}} = \frac{\hbar k}{m}$&#10;&#10;\end{document}" title="IguanaTex Bitmap Display">
              <a:extLst>
                <a:ext uri="{FF2B5EF4-FFF2-40B4-BE49-F238E27FC236}">
                  <a16:creationId xmlns:a16="http://schemas.microsoft.com/office/drawing/2014/main" id="{E2685FF1-CDFB-2F20-37A2-94F77C6BAA2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704" y="2070161"/>
              <a:ext cx="1122671" cy="367508"/>
            </a:xfrm>
            <a:prstGeom prst="rect">
              <a:avLst/>
            </a:prstGeom>
          </p:spPr>
        </p:pic>
        <p:pic>
          <p:nvPicPr>
            <p:cNvPr id="124" name="Picture 123" descr="\documentclass{article}&#10;\usepackage{amsmath}&#10;\pagestyle{empty}&#10;\begin{document}&#10;&#10;&#10;$ E_{\mathrm{rec}} = \frac{1}{2m} \left( \hbar k N_{\mathrm{sc}}^{\mathrm{th}}\right)^{2} = \Delta E $&#10;&#10;\end{document}" title="IguanaTex Bitmap Display">
              <a:extLst>
                <a:ext uri="{FF2B5EF4-FFF2-40B4-BE49-F238E27FC236}">
                  <a16:creationId xmlns:a16="http://schemas.microsoft.com/office/drawing/2014/main" id="{865DCA02-0D3A-16AA-FDD5-AE06B84D9F3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087" y="2405070"/>
              <a:ext cx="3331566" cy="417217"/>
            </a:xfrm>
            <a:prstGeom prst="rect">
              <a:avLst/>
            </a:prstGeom>
          </p:spPr>
        </p:pic>
        <p:pic>
          <p:nvPicPr>
            <p:cNvPr id="125" name="Picture 124" descr="\documentclass{article}&#10;\usepackage{amsmath}&#10;\pagestyle{empty}&#10;\begin{document}&#10;&#10;&#10;$ \Rightarrow N_{\mathrm{sc}}^{\mathrm{th}} \simeq 14 $&#10;&#10;\end{document}" title="IguanaTex Bitmap Display">
              <a:extLst>
                <a:ext uri="{FF2B5EF4-FFF2-40B4-BE49-F238E27FC236}">
                  <a16:creationId xmlns:a16="http://schemas.microsoft.com/office/drawing/2014/main" id="{913CB0C7-9699-D71B-C1A2-1F2ECAA5031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661" y="2890104"/>
              <a:ext cx="1581563" cy="345685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2307C8B-DC16-3757-1BC3-3E0D2D104DAB}"/>
              </a:ext>
            </a:extLst>
          </p:cNvPr>
          <p:cNvGrpSpPr/>
          <p:nvPr/>
        </p:nvGrpSpPr>
        <p:grpSpPr>
          <a:xfrm>
            <a:off x="430358" y="3310087"/>
            <a:ext cx="4251569" cy="3442499"/>
            <a:chOff x="6311062" y="1741169"/>
            <a:chExt cx="5452579" cy="4593789"/>
          </a:xfrm>
        </p:grpSpPr>
        <p:pic>
          <p:nvPicPr>
            <p:cNvPr id="127" name="Image 18">
              <a:extLst>
                <a:ext uri="{FF2B5EF4-FFF2-40B4-BE49-F238E27FC236}">
                  <a16:creationId xmlns:a16="http://schemas.microsoft.com/office/drawing/2014/main" id="{5F309517-3402-CC81-BB18-41330921F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74"/>
            <a:stretch/>
          </p:blipFill>
          <p:spPr>
            <a:xfrm>
              <a:off x="6311062" y="1741169"/>
              <a:ext cx="5452579" cy="4593789"/>
            </a:xfrm>
            <a:prstGeom prst="rect">
              <a:avLst/>
            </a:prstGeom>
          </p:spPr>
        </p:pic>
        <p:cxnSp>
          <p:nvCxnSpPr>
            <p:cNvPr id="128" name="Connecteur droit avec flèche 20">
              <a:extLst>
                <a:ext uri="{FF2B5EF4-FFF2-40B4-BE49-F238E27FC236}">
                  <a16:creationId xmlns:a16="http://schemas.microsoft.com/office/drawing/2014/main" id="{AB7CE78D-EE7F-9533-6C36-707FF5DB3B22}"/>
                </a:ext>
              </a:extLst>
            </p:cNvPr>
            <p:cNvCxnSpPr/>
            <p:nvPr/>
          </p:nvCxnSpPr>
          <p:spPr>
            <a:xfrm>
              <a:off x="9299448" y="3675888"/>
              <a:ext cx="0" cy="1810512"/>
            </a:xfrm>
            <a:prstGeom prst="straightConnector1">
              <a:avLst/>
            </a:prstGeom>
            <a:ln w="19050">
              <a:solidFill>
                <a:srgbClr val="263B46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Image 25" descr="\documentclass{article}&#10;\usepackage{amsmath}&#10;\pagestyle{empty}&#10;\begin{document}&#10;&#10;&#10;$ \Delta E = 0.7$ MHz&#10;&#10;\end{document}" title="IguanaTex Bitmap Display">
              <a:extLst>
                <a:ext uri="{FF2B5EF4-FFF2-40B4-BE49-F238E27FC236}">
                  <a16:creationId xmlns:a16="http://schemas.microsoft.com/office/drawing/2014/main" id="{22D30D36-62FE-39AC-EA16-C50B1B7D95B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55" y="4485134"/>
              <a:ext cx="1835427" cy="206172"/>
            </a:xfrm>
            <a:prstGeom prst="rect">
              <a:avLst/>
            </a:prstGeom>
          </p:spPr>
        </p:pic>
        <p:sp>
          <p:nvSpPr>
            <p:cNvPr id="130" name="Ellipse 26">
              <a:extLst>
                <a:ext uri="{FF2B5EF4-FFF2-40B4-BE49-F238E27FC236}">
                  <a16:creationId xmlns:a16="http://schemas.microsoft.com/office/drawing/2014/main" id="{C8DB2AE3-EE35-1A1E-AE0C-94A2E08F3B5E}"/>
                </a:ext>
              </a:extLst>
            </p:cNvPr>
            <p:cNvSpPr/>
            <p:nvPr/>
          </p:nvSpPr>
          <p:spPr>
            <a:xfrm>
              <a:off x="7525512" y="5102352"/>
              <a:ext cx="246885" cy="384048"/>
            </a:xfrm>
            <a:prstGeom prst="ellipse">
              <a:avLst/>
            </a:prstGeom>
            <a:solidFill>
              <a:srgbClr val="A3232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Forme libre : forme 27">
              <a:extLst>
                <a:ext uri="{FF2B5EF4-FFF2-40B4-BE49-F238E27FC236}">
                  <a16:creationId xmlns:a16="http://schemas.microsoft.com/office/drawing/2014/main" id="{4C2170F8-F245-4574-7B1F-2B74E48315D2}"/>
                </a:ext>
              </a:extLst>
            </p:cNvPr>
            <p:cNvSpPr/>
            <p:nvPr/>
          </p:nvSpPr>
          <p:spPr>
            <a:xfrm>
              <a:off x="7707003" y="4378452"/>
              <a:ext cx="292695" cy="723900"/>
            </a:xfrm>
            <a:custGeom>
              <a:avLst/>
              <a:gdLst>
                <a:gd name="connsiteX0" fmla="*/ 0 w 292695"/>
                <a:gd name="connsiteY0" fmla="*/ 723900 h 723900"/>
                <a:gd name="connsiteX1" fmla="*/ 251460 w 292695"/>
                <a:gd name="connsiteY1" fmla="*/ 396240 h 723900"/>
                <a:gd name="connsiteX2" fmla="*/ 289560 w 292695"/>
                <a:gd name="connsiteY2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695" h="723900">
                  <a:moveTo>
                    <a:pt x="0" y="723900"/>
                  </a:moveTo>
                  <a:cubicBezTo>
                    <a:pt x="101600" y="620395"/>
                    <a:pt x="203200" y="516890"/>
                    <a:pt x="251460" y="396240"/>
                  </a:cubicBezTo>
                  <a:cubicBezTo>
                    <a:pt x="299720" y="275590"/>
                    <a:pt x="294640" y="137795"/>
                    <a:pt x="289560" y="0"/>
                  </a:cubicBez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ZoneTexte 29">
              <a:extLst>
                <a:ext uri="{FF2B5EF4-FFF2-40B4-BE49-F238E27FC236}">
                  <a16:creationId xmlns:a16="http://schemas.microsoft.com/office/drawing/2014/main" id="{EB3FCE5D-11B8-46EA-69E8-88AA5DC4F0FB}"/>
                </a:ext>
              </a:extLst>
            </p:cNvPr>
            <p:cNvSpPr txBox="1"/>
            <p:nvPr/>
          </p:nvSpPr>
          <p:spPr>
            <a:xfrm>
              <a:off x="7426230" y="3916787"/>
              <a:ext cx="1259107" cy="49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Cloud</a:t>
              </a:r>
              <a:endParaRPr lang="en-US" sz="2000" dirty="0">
                <a:solidFill>
                  <a:srgbClr val="263B46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33" name="Groupe 2">
              <a:extLst>
                <a:ext uri="{FF2B5EF4-FFF2-40B4-BE49-F238E27FC236}">
                  <a16:creationId xmlns:a16="http://schemas.microsoft.com/office/drawing/2014/main" id="{B2914F26-0F38-2FA3-C342-26612A4274FB}"/>
                </a:ext>
              </a:extLst>
            </p:cNvPr>
            <p:cNvGrpSpPr/>
            <p:nvPr/>
          </p:nvGrpSpPr>
          <p:grpSpPr>
            <a:xfrm>
              <a:off x="9170897" y="1953737"/>
              <a:ext cx="2343123" cy="1753337"/>
              <a:chOff x="4296775" y="2317830"/>
              <a:chExt cx="2343123" cy="1753337"/>
            </a:xfrm>
          </p:grpSpPr>
          <p:grpSp>
            <p:nvGrpSpPr>
              <p:cNvPr id="135" name="Groupe 3">
                <a:extLst>
                  <a:ext uri="{FF2B5EF4-FFF2-40B4-BE49-F238E27FC236}">
                    <a16:creationId xmlns:a16="http://schemas.microsoft.com/office/drawing/2014/main" id="{23463BF6-10D8-B5FA-2179-6C2A55C6C1BE}"/>
                  </a:ext>
                </a:extLst>
              </p:cNvPr>
              <p:cNvGrpSpPr/>
              <p:nvPr/>
            </p:nvGrpSpPr>
            <p:grpSpPr>
              <a:xfrm>
                <a:off x="4296775" y="2317830"/>
                <a:ext cx="2343123" cy="1710158"/>
                <a:chOff x="4296775" y="2317830"/>
                <a:chExt cx="2343123" cy="1710158"/>
              </a:xfrm>
            </p:grpSpPr>
            <p:cxnSp>
              <p:nvCxnSpPr>
                <p:cNvPr id="141" name="Connecteur droit avec flèche 12">
                  <a:extLst>
                    <a:ext uri="{FF2B5EF4-FFF2-40B4-BE49-F238E27FC236}">
                      <a16:creationId xmlns:a16="http://schemas.microsoft.com/office/drawing/2014/main" id="{E4763074-4FF9-76E7-0443-40487C0E8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09954" y="2875342"/>
                  <a:ext cx="794792" cy="73512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avec flèche 13">
                  <a:extLst>
                    <a:ext uri="{FF2B5EF4-FFF2-40B4-BE49-F238E27FC236}">
                      <a16:creationId xmlns:a16="http://schemas.microsoft.com/office/drawing/2014/main" id="{61AB58C4-7098-B83F-C729-FBFF738C9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2346" y="2722942"/>
                  <a:ext cx="1271291" cy="130504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">
                  <a:extLst>
                    <a:ext uri="{FF2B5EF4-FFF2-40B4-BE49-F238E27FC236}">
                      <a16:creationId xmlns:a16="http://schemas.microsoft.com/office/drawing/2014/main" id="{C8390207-7C2A-537D-11AB-B7BE220E53A0}"/>
                    </a:ext>
                  </a:extLst>
                </p:cNvPr>
                <p:cNvCxnSpPr/>
                <p:nvPr/>
              </p:nvCxnSpPr>
              <p:spPr>
                <a:xfrm>
                  <a:off x="4653022" y="2317830"/>
                  <a:ext cx="1076445" cy="1111170"/>
                </a:xfrm>
                <a:prstGeom prst="line">
                  <a:avLst/>
                </a:prstGeom>
                <a:ln w="76200">
                  <a:solidFill>
                    <a:srgbClr val="D898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4" name="Image 15" descr="\documentclass{article}&#10;\usepackage{amsmath}&#10;\pagestyle{empty}&#10;\begin{document}&#10;&#10;&#10;$\overrightarrow{u}$&#10;&#10;\end{document}" title="IguanaTex Bitmap Display">
                  <a:extLst>
                    <a:ext uri="{FF2B5EF4-FFF2-40B4-BE49-F238E27FC236}">
                      <a16:creationId xmlns:a16="http://schemas.microsoft.com/office/drawing/2014/main" id="{0355AA7D-5EDB-CBA3-61D0-2CC34FEE13F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4175" y="3710080"/>
                  <a:ext cx="295723" cy="314978"/>
                </a:xfrm>
                <a:prstGeom prst="rect">
                  <a:avLst/>
                </a:prstGeom>
              </p:spPr>
            </p:pic>
            <p:pic>
              <p:nvPicPr>
                <p:cNvPr id="145" name="Image 16" descr="\documentclass{article}&#10;\usepackage{amsmath}&#10;\pagestyle{empty}&#10;\begin{document}&#10;&#10;&#10;$\overrightarrow{v}$&#10;&#10;\end{document}" title="IguanaTex Bitmap Display">
                  <a:extLst>
                    <a:ext uri="{FF2B5EF4-FFF2-40B4-BE49-F238E27FC236}">
                      <a16:creationId xmlns:a16="http://schemas.microsoft.com/office/drawing/2014/main" id="{E60531AF-FF16-1552-8943-A5CEF0E9688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6775" y="3059865"/>
                  <a:ext cx="298374" cy="315600"/>
                </a:xfrm>
                <a:prstGeom prst="rect">
                  <a:avLst/>
                </a:prstGeom>
              </p:spPr>
            </p:pic>
          </p:grpSp>
          <p:sp>
            <p:nvSpPr>
              <p:cNvPr id="136" name="Ellipse 5">
                <a:extLst>
                  <a:ext uri="{FF2B5EF4-FFF2-40B4-BE49-F238E27FC236}">
                    <a16:creationId xmlns:a16="http://schemas.microsoft.com/office/drawing/2014/main" id="{BA007FA5-F83E-7E92-CAA1-2E2DFE8DB160}"/>
                  </a:ext>
                </a:extLst>
              </p:cNvPr>
              <p:cNvSpPr/>
              <p:nvPr/>
            </p:nvSpPr>
            <p:spPr>
              <a:xfrm>
                <a:off x="4936600" y="2943653"/>
                <a:ext cx="185195" cy="185195"/>
              </a:xfrm>
              <a:prstGeom prst="ellipse">
                <a:avLst/>
              </a:prstGeom>
              <a:solidFill>
                <a:srgbClr val="A3232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Forme libre : forme 6">
                <a:extLst>
                  <a:ext uri="{FF2B5EF4-FFF2-40B4-BE49-F238E27FC236}">
                    <a16:creationId xmlns:a16="http://schemas.microsoft.com/office/drawing/2014/main" id="{2CD8F522-E4FB-DC47-7670-16789F2001AC}"/>
                  </a:ext>
                </a:extLst>
              </p:cNvPr>
              <p:cNvSpPr/>
              <p:nvPr/>
            </p:nvSpPr>
            <p:spPr>
              <a:xfrm>
                <a:off x="4953965" y="2422790"/>
                <a:ext cx="636607" cy="227813"/>
              </a:xfrm>
              <a:custGeom>
                <a:avLst/>
                <a:gdLst>
                  <a:gd name="connsiteX0" fmla="*/ 0 w 636607"/>
                  <a:gd name="connsiteY0" fmla="*/ 70040 h 104765"/>
                  <a:gd name="connsiteX1" fmla="*/ 219919 w 636607"/>
                  <a:gd name="connsiteY1" fmla="*/ 592 h 104765"/>
                  <a:gd name="connsiteX2" fmla="*/ 636607 w 636607"/>
                  <a:gd name="connsiteY2" fmla="*/ 104765 h 10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607" h="104765">
                    <a:moveTo>
                      <a:pt x="0" y="70040"/>
                    </a:moveTo>
                    <a:cubicBezTo>
                      <a:pt x="56909" y="32422"/>
                      <a:pt x="113818" y="-5195"/>
                      <a:pt x="219919" y="592"/>
                    </a:cubicBezTo>
                    <a:cubicBezTo>
                      <a:pt x="326020" y="6379"/>
                      <a:pt x="481313" y="55572"/>
                      <a:pt x="636607" y="1047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ZoneTexte 7">
                <a:extLst>
                  <a:ext uri="{FF2B5EF4-FFF2-40B4-BE49-F238E27FC236}">
                    <a16:creationId xmlns:a16="http://schemas.microsoft.com/office/drawing/2014/main" id="{8A217345-6531-B0A3-6249-7DD35D9F10BF}"/>
                  </a:ext>
                </a:extLst>
              </p:cNvPr>
              <p:cNvSpPr txBox="1"/>
              <p:nvPr/>
            </p:nvSpPr>
            <p:spPr>
              <a:xfrm>
                <a:off x="5376131" y="2594051"/>
                <a:ext cx="1030766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D89839"/>
                    </a:solidFill>
                    <a:latin typeface="Century Gothic" panose="020B0502020202020204" pitchFamily="34" charset="0"/>
                  </a:rPr>
                  <a:t>Chip</a:t>
                </a:r>
                <a:endParaRPr lang="fr-FR" sz="9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9" name="Forme libre : forme 9">
                <a:extLst>
                  <a:ext uri="{FF2B5EF4-FFF2-40B4-BE49-F238E27FC236}">
                    <a16:creationId xmlns:a16="http://schemas.microsoft.com/office/drawing/2014/main" id="{EAD7C600-16E2-7926-90B3-9B0F8C773B59}"/>
                  </a:ext>
                </a:extLst>
              </p:cNvPr>
              <p:cNvSpPr/>
              <p:nvPr/>
            </p:nvSpPr>
            <p:spPr>
              <a:xfrm>
                <a:off x="5092861" y="3090441"/>
                <a:ext cx="371987" cy="544010"/>
              </a:xfrm>
              <a:custGeom>
                <a:avLst/>
                <a:gdLst>
                  <a:gd name="connsiteX0" fmla="*/ 0 w 371987"/>
                  <a:gd name="connsiteY0" fmla="*/ 0 h 544010"/>
                  <a:gd name="connsiteX1" fmla="*/ 335666 w 371987"/>
                  <a:gd name="connsiteY1" fmla="*/ 324091 h 544010"/>
                  <a:gd name="connsiteX2" fmla="*/ 347240 w 371987"/>
                  <a:gd name="connsiteY2" fmla="*/ 544010 h 5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987" h="544010">
                    <a:moveTo>
                      <a:pt x="0" y="0"/>
                    </a:moveTo>
                    <a:cubicBezTo>
                      <a:pt x="138896" y="116711"/>
                      <a:pt x="277793" y="233423"/>
                      <a:pt x="335666" y="324091"/>
                    </a:cubicBezTo>
                    <a:cubicBezTo>
                      <a:pt x="393539" y="414759"/>
                      <a:pt x="370389" y="479384"/>
                      <a:pt x="347240" y="54401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ZoneTexte 10">
                <a:extLst>
                  <a:ext uri="{FF2B5EF4-FFF2-40B4-BE49-F238E27FC236}">
                    <a16:creationId xmlns:a16="http://schemas.microsoft.com/office/drawing/2014/main" id="{13595E60-68D3-D9AE-6EFF-19F5FE7709E9}"/>
                  </a:ext>
                </a:extLst>
              </p:cNvPr>
              <p:cNvSpPr txBox="1"/>
              <p:nvPr/>
            </p:nvSpPr>
            <p:spPr>
              <a:xfrm>
                <a:off x="4969084" y="3578318"/>
                <a:ext cx="1453575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A3232B"/>
                    </a:solidFill>
                    <a:latin typeface="Century Gothic" panose="020B0502020202020204" pitchFamily="34" charset="0"/>
                  </a:rPr>
                  <a:t>Cloud</a:t>
                </a:r>
                <a:endParaRPr lang="fr-FR" sz="900" dirty="0">
                  <a:solidFill>
                    <a:srgbClr val="A3232B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34" name="Image 17" descr="\documentclass{article}&#10;\usepackage{amsmath}&#10;\pagestyle{empty}&#10;\begin{document}&#10;&#10;&#10;$\overrightarrow{v}$&#10;&#10;\end{document}" title="IguanaTex Bitmap Display">
              <a:extLst>
                <a:ext uri="{FF2B5EF4-FFF2-40B4-BE49-F238E27FC236}">
                  <a16:creationId xmlns:a16="http://schemas.microsoft.com/office/drawing/2014/main" id="{DE26959D-EA37-2772-E522-10BE35A5C70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7759" y="5984633"/>
              <a:ext cx="298374" cy="31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653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D9BD3859-C7E2-0C9C-896E-498603F8D4CC}"/>
              </a:ext>
            </a:extLst>
          </p:cNvPr>
          <p:cNvSpPr/>
          <p:nvPr/>
        </p:nvSpPr>
        <p:spPr>
          <a:xfrm>
            <a:off x="5545944" y="1362996"/>
            <a:ext cx="6345820" cy="523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B7A0D0ED-A14C-B8CA-D585-2A91197F092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Radiation pressure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980A0542-45AB-9CD7-9C44-B252643E8CA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9E133E1-699E-E525-EE10-FE4D0F64D4DB}"/>
              </a:ext>
            </a:extLst>
          </p:cNvPr>
          <p:cNvGrpSpPr/>
          <p:nvPr/>
        </p:nvGrpSpPr>
        <p:grpSpPr>
          <a:xfrm>
            <a:off x="218090" y="965402"/>
            <a:ext cx="5381150" cy="2178738"/>
            <a:chOff x="446987" y="1074655"/>
            <a:chExt cx="5381150" cy="2178738"/>
          </a:xfrm>
        </p:grpSpPr>
        <p:sp>
          <p:nvSpPr>
            <p:cNvPr id="122" name="ZoneTexte 1">
              <a:extLst>
                <a:ext uri="{FF2B5EF4-FFF2-40B4-BE49-F238E27FC236}">
                  <a16:creationId xmlns:a16="http://schemas.microsoft.com/office/drawing/2014/main" id="{B6D57F69-1237-51FC-E27E-A278E5E7401C}"/>
                </a:ext>
              </a:extLst>
            </p:cNvPr>
            <p:cNvSpPr txBox="1"/>
            <p:nvPr/>
          </p:nvSpPr>
          <p:spPr>
            <a:xfrm>
              <a:off x="446987" y="1074655"/>
              <a:ext cx="5381150" cy="2178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Century Gothic" panose="020B0502020202020204" pitchFamily="34" charset="0"/>
                </a:rPr>
                <a:t>        </a:t>
              </a:r>
            </a:p>
            <a:p>
              <a:r>
                <a:rPr lang="fr-FR" b="1" dirty="0">
                  <a:latin typeface="Century Gothic" panose="020B0502020202020204" pitchFamily="34" charset="0"/>
                </a:rPr>
                <a:t>Pushing </a:t>
              </a:r>
              <a:r>
                <a:rPr lang="fr-FR" b="1" dirty="0" err="1">
                  <a:latin typeface="Century Gothic" panose="020B0502020202020204" pitchFamily="34" charset="0"/>
                </a:rPr>
                <a:t>away</a:t>
              </a:r>
              <a:r>
                <a:rPr lang="fr-FR" b="1" dirty="0">
                  <a:latin typeface="Century Gothic" panose="020B0502020202020204" pitchFamily="34" charset="0"/>
                </a:rPr>
                <a:t> the </a:t>
              </a:r>
              <a:r>
                <a:rPr lang="fr-FR" b="1" dirty="0" err="1">
                  <a:latin typeface="Century Gothic" panose="020B0502020202020204" pitchFamily="34" charset="0"/>
                </a:rPr>
                <a:t>atoms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radiation pressure: </a:t>
              </a:r>
            </a:p>
            <a:p>
              <a:endParaRPr lang="fr-FR" sz="1000" b="1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entury Gothic" panose="020B0502020202020204" pitchFamily="34" charset="0"/>
                </a:rPr>
                <a:t>For one photon absorbed,                   .  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800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latin typeface="Century Gothic" panose="020B0502020202020204" pitchFamily="34" charset="0"/>
                </a:rPr>
                <a:t>                              photons.                        </a:t>
              </a:r>
            </a:p>
          </p:txBody>
        </p:sp>
        <p:pic>
          <p:nvPicPr>
            <p:cNvPr id="123" name="Image 31" descr="\documentclass{article}&#10;\usepackage{amsmath}&#10;\pagestyle{empty}&#10;\begin{document}&#10;&#10;&#10;$ v_{\mathrm{rec}} = \frac{\hbar k}{m}$&#10;&#10;\end{document}" title="IguanaTex Bitmap Display">
              <a:extLst>
                <a:ext uri="{FF2B5EF4-FFF2-40B4-BE49-F238E27FC236}">
                  <a16:creationId xmlns:a16="http://schemas.microsoft.com/office/drawing/2014/main" id="{E2685FF1-CDFB-2F20-37A2-94F77C6BAA2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704" y="2070161"/>
              <a:ext cx="1122671" cy="367508"/>
            </a:xfrm>
            <a:prstGeom prst="rect">
              <a:avLst/>
            </a:prstGeom>
          </p:spPr>
        </p:pic>
        <p:pic>
          <p:nvPicPr>
            <p:cNvPr id="124" name="Picture 123" descr="\documentclass{article}&#10;\usepackage{amsmath}&#10;\pagestyle{empty}&#10;\begin{document}&#10;&#10;&#10;$ E_{\mathrm{rec}} = \frac{1}{2m} \left( \hbar k N_{\mathrm{sc}}^{\mathrm{th}}\right)^{2} = \Delta E $&#10;&#10;\end{document}" title="IguanaTex Bitmap Display">
              <a:extLst>
                <a:ext uri="{FF2B5EF4-FFF2-40B4-BE49-F238E27FC236}">
                  <a16:creationId xmlns:a16="http://schemas.microsoft.com/office/drawing/2014/main" id="{865DCA02-0D3A-16AA-FDD5-AE06B84D9F3E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087" y="2405070"/>
              <a:ext cx="3331566" cy="417217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2307C8B-DC16-3757-1BC3-3E0D2D104DAB}"/>
              </a:ext>
            </a:extLst>
          </p:cNvPr>
          <p:cNvGrpSpPr/>
          <p:nvPr/>
        </p:nvGrpSpPr>
        <p:grpSpPr>
          <a:xfrm>
            <a:off x="430358" y="3310087"/>
            <a:ext cx="4251569" cy="3442499"/>
            <a:chOff x="6311062" y="1741169"/>
            <a:chExt cx="5452579" cy="4593789"/>
          </a:xfrm>
        </p:grpSpPr>
        <p:pic>
          <p:nvPicPr>
            <p:cNvPr id="127" name="Image 18">
              <a:extLst>
                <a:ext uri="{FF2B5EF4-FFF2-40B4-BE49-F238E27FC236}">
                  <a16:creationId xmlns:a16="http://schemas.microsoft.com/office/drawing/2014/main" id="{5F309517-3402-CC81-BB18-41330921F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74"/>
            <a:stretch/>
          </p:blipFill>
          <p:spPr>
            <a:xfrm>
              <a:off x="6311062" y="1741169"/>
              <a:ext cx="5452579" cy="4593789"/>
            </a:xfrm>
            <a:prstGeom prst="rect">
              <a:avLst/>
            </a:prstGeom>
          </p:spPr>
        </p:pic>
        <p:cxnSp>
          <p:nvCxnSpPr>
            <p:cNvPr id="128" name="Connecteur droit avec flèche 20">
              <a:extLst>
                <a:ext uri="{FF2B5EF4-FFF2-40B4-BE49-F238E27FC236}">
                  <a16:creationId xmlns:a16="http://schemas.microsoft.com/office/drawing/2014/main" id="{AB7CE78D-EE7F-9533-6C36-707FF5DB3B22}"/>
                </a:ext>
              </a:extLst>
            </p:cNvPr>
            <p:cNvCxnSpPr/>
            <p:nvPr/>
          </p:nvCxnSpPr>
          <p:spPr>
            <a:xfrm>
              <a:off x="9299448" y="3675888"/>
              <a:ext cx="0" cy="1810512"/>
            </a:xfrm>
            <a:prstGeom prst="straightConnector1">
              <a:avLst/>
            </a:prstGeom>
            <a:ln w="19050">
              <a:solidFill>
                <a:srgbClr val="263B46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Image 25" descr="\documentclass{article}&#10;\usepackage{amsmath}&#10;\pagestyle{empty}&#10;\begin{document}&#10;&#10;&#10;$ \Delta E = 0.7$ MHz&#10;&#10;\end{document}" title="IguanaTex Bitmap Display">
              <a:extLst>
                <a:ext uri="{FF2B5EF4-FFF2-40B4-BE49-F238E27FC236}">
                  <a16:creationId xmlns:a16="http://schemas.microsoft.com/office/drawing/2014/main" id="{22D30D36-62FE-39AC-EA16-C50B1B7D95B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55" y="4485134"/>
              <a:ext cx="1835427" cy="206172"/>
            </a:xfrm>
            <a:prstGeom prst="rect">
              <a:avLst/>
            </a:prstGeom>
          </p:spPr>
        </p:pic>
        <p:sp>
          <p:nvSpPr>
            <p:cNvPr id="130" name="Ellipse 26">
              <a:extLst>
                <a:ext uri="{FF2B5EF4-FFF2-40B4-BE49-F238E27FC236}">
                  <a16:creationId xmlns:a16="http://schemas.microsoft.com/office/drawing/2014/main" id="{C8DB2AE3-EE35-1A1E-AE0C-94A2E08F3B5E}"/>
                </a:ext>
              </a:extLst>
            </p:cNvPr>
            <p:cNvSpPr/>
            <p:nvPr/>
          </p:nvSpPr>
          <p:spPr>
            <a:xfrm>
              <a:off x="7525512" y="5102352"/>
              <a:ext cx="246885" cy="384048"/>
            </a:xfrm>
            <a:prstGeom prst="ellipse">
              <a:avLst/>
            </a:prstGeom>
            <a:solidFill>
              <a:srgbClr val="A3232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Forme libre : forme 27">
              <a:extLst>
                <a:ext uri="{FF2B5EF4-FFF2-40B4-BE49-F238E27FC236}">
                  <a16:creationId xmlns:a16="http://schemas.microsoft.com/office/drawing/2014/main" id="{4C2170F8-F245-4574-7B1F-2B74E48315D2}"/>
                </a:ext>
              </a:extLst>
            </p:cNvPr>
            <p:cNvSpPr/>
            <p:nvPr/>
          </p:nvSpPr>
          <p:spPr>
            <a:xfrm>
              <a:off x="7707003" y="4378452"/>
              <a:ext cx="292695" cy="723900"/>
            </a:xfrm>
            <a:custGeom>
              <a:avLst/>
              <a:gdLst>
                <a:gd name="connsiteX0" fmla="*/ 0 w 292695"/>
                <a:gd name="connsiteY0" fmla="*/ 723900 h 723900"/>
                <a:gd name="connsiteX1" fmla="*/ 251460 w 292695"/>
                <a:gd name="connsiteY1" fmla="*/ 396240 h 723900"/>
                <a:gd name="connsiteX2" fmla="*/ 289560 w 292695"/>
                <a:gd name="connsiteY2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695" h="723900">
                  <a:moveTo>
                    <a:pt x="0" y="723900"/>
                  </a:moveTo>
                  <a:cubicBezTo>
                    <a:pt x="101600" y="620395"/>
                    <a:pt x="203200" y="516890"/>
                    <a:pt x="251460" y="396240"/>
                  </a:cubicBezTo>
                  <a:cubicBezTo>
                    <a:pt x="299720" y="275590"/>
                    <a:pt x="294640" y="137795"/>
                    <a:pt x="289560" y="0"/>
                  </a:cubicBez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ZoneTexte 29">
              <a:extLst>
                <a:ext uri="{FF2B5EF4-FFF2-40B4-BE49-F238E27FC236}">
                  <a16:creationId xmlns:a16="http://schemas.microsoft.com/office/drawing/2014/main" id="{EB3FCE5D-11B8-46EA-69E8-88AA5DC4F0FB}"/>
                </a:ext>
              </a:extLst>
            </p:cNvPr>
            <p:cNvSpPr txBox="1"/>
            <p:nvPr/>
          </p:nvSpPr>
          <p:spPr>
            <a:xfrm>
              <a:off x="7426230" y="3916787"/>
              <a:ext cx="1259107" cy="49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Cloud</a:t>
              </a:r>
              <a:endParaRPr lang="en-US" sz="2000" dirty="0">
                <a:solidFill>
                  <a:srgbClr val="263B46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33" name="Groupe 2">
              <a:extLst>
                <a:ext uri="{FF2B5EF4-FFF2-40B4-BE49-F238E27FC236}">
                  <a16:creationId xmlns:a16="http://schemas.microsoft.com/office/drawing/2014/main" id="{B2914F26-0F38-2FA3-C342-26612A4274FB}"/>
                </a:ext>
              </a:extLst>
            </p:cNvPr>
            <p:cNvGrpSpPr/>
            <p:nvPr/>
          </p:nvGrpSpPr>
          <p:grpSpPr>
            <a:xfrm>
              <a:off x="9170897" y="1953737"/>
              <a:ext cx="2343123" cy="1753337"/>
              <a:chOff x="4296775" y="2317830"/>
              <a:chExt cx="2343123" cy="1753337"/>
            </a:xfrm>
          </p:grpSpPr>
          <p:grpSp>
            <p:nvGrpSpPr>
              <p:cNvPr id="135" name="Groupe 3">
                <a:extLst>
                  <a:ext uri="{FF2B5EF4-FFF2-40B4-BE49-F238E27FC236}">
                    <a16:creationId xmlns:a16="http://schemas.microsoft.com/office/drawing/2014/main" id="{23463BF6-10D8-B5FA-2179-6C2A55C6C1BE}"/>
                  </a:ext>
                </a:extLst>
              </p:cNvPr>
              <p:cNvGrpSpPr/>
              <p:nvPr/>
            </p:nvGrpSpPr>
            <p:grpSpPr>
              <a:xfrm>
                <a:off x="4296775" y="2317830"/>
                <a:ext cx="2343123" cy="1710158"/>
                <a:chOff x="4296775" y="2317830"/>
                <a:chExt cx="2343123" cy="1710158"/>
              </a:xfrm>
            </p:grpSpPr>
            <p:cxnSp>
              <p:nvCxnSpPr>
                <p:cNvPr id="141" name="Connecteur droit avec flèche 12">
                  <a:extLst>
                    <a:ext uri="{FF2B5EF4-FFF2-40B4-BE49-F238E27FC236}">
                      <a16:creationId xmlns:a16="http://schemas.microsoft.com/office/drawing/2014/main" id="{E4763074-4FF9-76E7-0443-40487C0E8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09954" y="2875342"/>
                  <a:ext cx="794792" cy="73512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avec flèche 13">
                  <a:extLst>
                    <a:ext uri="{FF2B5EF4-FFF2-40B4-BE49-F238E27FC236}">
                      <a16:creationId xmlns:a16="http://schemas.microsoft.com/office/drawing/2014/main" id="{61AB58C4-7098-B83F-C729-FBFF738C9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2346" y="2722942"/>
                  <a:ext cx="1271291" cy="130504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">
                  <a:extLst>
                    <a:ext uri="{FF2B5EF4-FFF2-40B4-BE49-F238E27FC236}">
                      <a16:creationId xmlns:a16="http://schemas.microsoft.com/office/drawing/2014/main" id="{C8390207-7C2A-537D-11AB-B7BE220E53A0}"/>
                    </a:ext>
                  </a:extLst>
                </p:cNvPr>
                <p:cNvCxnSpPr/>
                <p:nvPr/>
              </p:nvCxnSpPr>
              <p:spPr>
                <a:xfrm>
                  <a:off x="4653022" y="2317830"/>
                  <a:ext cx="1076445" cy="1111170"/>
                </a:xfrm>
                <a:prstGeom prst="line">
                  <a:avLst/>
                </a:prstGeom>
                <a:ln w="76200">
                  <a:solidFill>
                    <a:srgbClr val="D898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4" name="Image 15" descr="\documentclass{article}&#10;\usepackage{amsmath}&#10;\pagestyle{empty}&#10;\begin{document}&#10;&#10;&#10;$\overrightarrow{u}$&#10;&#10;\end{document}" title="IguanaTex Bitmap Display">
                  <a:extLst>
                    <a:ext uri="{FF2B5EF4-FFF2-40B4-BE49-F238E27FC236}">
                      <a16:creationId xmlns:a16="http://schemas.microsoft.com/office/drawing/2014/main" id="{0355AA7D-5EDB-CBA3-61D0-2CC34FEE13F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4175" y="3710080"/>
                  <a:ext cx="295723" cy="314978"/>
                </a:xfrm>
                <a:prstGeom prst="rect">
                  <a:avLst/>
                </a:prstGeom>
              </p:spPr>
            </p:pic>
            <p:pic>
              <p:nvPicPr>
                <p:cNvPr id="145" name="Image 16" descr="\documentclass{article}&#10;\usepackage{amsmath}&#10;\pagestyle{empty}&#10;\begin{document}&#10;&#10;&#10;$\overrightarrow{v}$&#10;&#10;\end{document}" title="IguanaTex Bitmap Display">
                  <a:extLst>
                    <a:ext uri="{FF2B5EF4-FFF2-40B4-BE49-F238E27FC236}">
                      <a16:creationId xmlns:a16="http://schemas.microsoft.com/office/drawing/2014/main" id="{E60531AF-FF16-1552-8943-A5CEF0E9688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6775" y="3059865"/>
                  <a:ext cx="298374" cy="315600"/>
                </a:xfrm>
                <a:prstGeom prst="rect">
                  <a:avLst/>
                </a:prstGeom>
              </p:spPr>
            </p:pic>
          </p:grpSp>
          <p:sp>
            <p:nvSpPr>
              <p:cNvPr id="136" name="Ellipse 5">
                <a:extLst>
                  <a:ext uri="{FF2B5EF4-FFF2-40B4-BE49-F238E27FC236}">
                    <a16:creationId xmlns:a16="http://schemas.microsoft.com/office/drawing/2014/main" id="{BA007FA5-F83E-7E92-CAA1-2E2DFE8DB160}"/>
                  </a:ext>
                </a:extLst>
              </p:cNvPr>
              <p:cNvSpPr/>
              <p:nvPr/>
            </p:nvSpPr>
            <p:spPr>
              <a:xfrm>
                <a:off x="4936600" y="2943653"/>
                <a:ext cx="185195" cy="185195"/>
              </a:xfrm>
              <a:prstGeom prst="ellipse">
                <a:avLst/>
              </a:prstGeom>
              <a:solidFill>
                <a:srgbClr val="A3232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Forme libre : forme 6">
                <a:extLst>
                  <a:ext uri="{FF2B5EF4-FFF2-40B4-BE49-F238E27FC236}">
                    <a16:creationId xmlns:a16="http://schemas.microsoft.com/office/drawing/2014/main" id="{2CD8F522-E4FB-DC47-7670-16789F2001AC}"/>
                  </a:ext>
                </a:extLst>
              </p:cNvPr>
              <p:cNvSpPr/>
              <p:nvPr/>
            </p:nvSpPr>
            <p:spPr>
              <a:xfrm>
                <a:off x="4953965" y="2422790"/>
                <a:ext cx="636607" cy="227813"/>
              </a:xfrm>
              <a:custGeom>
                <a:avLst/>
                <a:gdLst>
                  <a:gd name="connsiteX0" fmla="*/ 0 w 636607"/>
                  <a:gd name="connsiteY0" fmla="*/ 70040 h 104765"/>
                  <a:gd name="connsiteX1" fmla="*/ 219919 w 636607"/>
                  <a:gd name="connsiteY1" fmla="*/ 592 h 104765"/>
                  <a:gd name="connsiteX2" fmla="*/ 636607 w 636607"/>
                  <a:gd name="connsiteY2" fmla="*/ 104765 h 10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607" h="104765">
                    <a:moveTo>
                      <a:pt x="0" y="70040"/>
                    </a:moveTo>
                    <a:cubicBezTo>
                      <a:pt x="56909" y="32422"/>
                      <a:pt x="113818" y="-5195"/>
                      <a:pt x="219919" y="592"/>
                    </a:cubicBezTo>
                    <a:cubicBezTo>
                      <a:pt x="326020" y="6379"/>
                      <a:pt x="481313" y="55572"/>
                      <a:pt x="636607" y="1047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ZoneTexte 7">
                <a:extLst>
                  <a:ext uri="{FF2B5EF4-FFF2-40B4-BE49-F238E27FC236}">
                    <a16:creationId xmlns:a16="http://schemas.microsoft.com/office/drawing/2014/main" id="{8A217345-6531-B0A3-6249-7DD35D9F10BF}"/>
                  </a:ext>
                </a:extLst>
              </p:cNvPr>
              <p:cNvSpPr txBox="1"/>
              <p:nvPr/>
            </p:nvSpPr>
            <p:spPr>
              <a:xfrm>
                <a:off x="5376131" y="2594051"/>
                <a:ext cx="1030766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D89839"/>
                    </a:solidFill>
                    <a:latin typeface="Century Gothic" panose="020B0502020202020204" pitchFamily="34" charset="0"/>
                  </a:rPr>
                  <a:t>Chip</a:t>
                </a:r>
                <a:endParaRPr lang="fr-FR" sz="9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9" name="Forme libre : forme 9">
                <a:extLst>
                  <a:ext uri="{FF2B5EF4-FFF2-40B4-BE49-F238E27FC236}">
                    <a16:creationId xmlns:a16="http://schemas.microsoft.com/office/drawing/2014/main" id="{EAD7C600-16E2-7926-90B3-9B0F8C773B59}"/>
                  </a:ext>
                </a:extLst>
              </p:cNvPr>
              <p:cNvSpPr/>
              <p:nvPr/>
            </p:nvSpPr>
            <p:spPr>
              <a:xfrm>
                <a:off x="5092861" y="3090441"/>
                <a:ext cx="371987" cy="544010"/>
              </a:xfrm>
              <a:custGeom>
                <a:avLst/>
                <a:gdLst>
                  <a:gd name="connsiteX0" fmla="*/ 0 w 371987"/>
                  <a:gd name="connsiteY0" fmla="*/ 0 h 544010"/>
                  <a:gd name="connsiteX1" fmla="*/ 335666 w 371987"/>
                  <a:gd name="connsiteY1" fmla="*/ 324091 h 544010"/>
                  <a:gd name="connsiteX2" fmla="*/ 347240 w 371987"/>
                  <a:gd name="connsiteY2" fmla="*/ 544010 h 5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987" h="544010">
                    <a:moveTo>
                      <a:pt x="0" y="0"/>
                    </a:moveTo>
                    <a:cubicBezTo>
                      <a:pt x="138896" y="116711"/>
                      <a:pt x="277793" y="233423"/>
                      <a:pt x="335666" y="324091"/>
                    </a:cubicBezTo>
                    <a:cubicBezTo>
                      <a:pt x="393539" y="414759"/>
                      <a:pt x="370389" y="479384"/>
                      <a:pt x="347240" y="54401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0" name="ZoneTexte 10">
                <a:extLst>
                  <a:ext uri="{FF2B5EF4-FFF2-40B4-BE49-F238E27FC236}">
                    <a16:creationId xmlns:a16="http://schemas.microsoft.com/office/drawing/2014/main" id="{13595E60-68D3-D9AE-6EFF-19F5FE7709E9}"/>
                  </a:ext>
                </a:extLst>
              </p:cNvPr>
              <p:cNvSpPr txBox="1"/>
              <p:nvPr/>
            </p:nvSpPr>
            <p:spPr>
              <a:xfrm>
                <a:off x="4969084" y="3578318"/>
                <a:ext cx="1453575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A3232B"/>
                    </a:solidFill>
                    <a:latin typeface="Century Gothic" panose="020B0502020202020204" pitchFamily="34" charset="0"/>
                  </a:rPr>
                  <a:t>Cloud</a:t>
                </a:r>
                <a:endParaRPr lang="fr-FR" sz="900" dirty="0">
                  <a:solidFill>
                    <a:srgbClr val="A3232B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34" name="Image 17" descr="\documentclass{article}&#10;\usepackage{amsmath}&#10;\pagestyle{empty}&#10;\begin{document}&#10;&#10;&#10;$\overrightarrow{v}$&#10;&#10;\end{document}" title="IguanaTex Bitmap Display">
              <a:extLst>
                <a:ext uri="{FF2B5EF4-FFF2-40B4-BE49-F238E27FC236}">
                  <a16:creationId xmlns:a16="http://schemas.microsoft.com/office/drawing/2014/main" id="{DE26959D-EA37-2772-E522-10BE35A5C70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7759" y="5984633"/>
              <a:ext cx="298374" cy="315600"/>
            </a:xfrm>
            <a:prstGeom prst="rect">
              <a:avLst/>
            </a:prstGeom>
          </p:spPr>
        </p:pic>
      </p:grpSp>
      <p:sp>
        <p:nvSpPr>
          <p:cNvPr id="149" name="ZoneTexte 66">
            <a:extLst>
              <a:ext uri="{FF2B5EF4-FFF2-40B4-BE49-F238E27FC236}">
                <a16:creationId xmlns:a16="http://schemas.microsoft.com/office/drawing/2014/main" id="{879B77C7-2A3F-FC0C-547D-16377C7278A8}"/>
              </a:ext>
            </a:extLst>
          </p:cNvPr>
          <p:cNvSpPr txBox="1"/>
          <p:nvPr/>
        </p:nvSpPr>
        <p:spPr>
          <a:xfrm>
            <a:off x="5670930" y="1546767"/>
            <a:ext cx="6013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Measure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of           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with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fluorescence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imaging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fr-FR" i="1" dirty="0">
              <a:solidFill>
                <a:srgbClr val="D89839"/>
              </a:solidFill>
              <a:latin typeface="Century Gothic" panose="020B0502020202020204" pitchFamily="34" charset="0"/>
            </a:endParaRPr>
          </a:p>
          <a:p>
            <a:r>
              <a:rPr lang="fr-FR" dirty="0" err="1">
                <a:latin typeface="Century Gothic" panose="020B0502020202020204" pitchFamily="34" charset="0"/>
              </a:rPr>
              <a:t>What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 minimum power </a:t>
            </a:r>
            <a:r>
              <a:rPr lang="fr-FR" dirty="0" err="1">
                <a:latin typeface="Century Gothic" panose="020B0502020202020204" pitchFamily="34" charset="0"/>
              </a:rPr>
              <a:t>needed</a:t>
            </a:r>
            <a:r>
              <a:rPr lang="fr-FR" dirty="0">
                <a:latin typeface="Century Gothic" panose="020B0502020202020204" pitchFamily="34" charset="0"/>
              </a:rPr>
              <a:t> to </a:t>
            </a:r>
            <a:r>
              <a:rPr lang="fr-FR" dirty="0" err="1">
                <a:latin typeface="Century Gothic" panose="020B0502020202020204" pitchFamily="34" charset="0"/>
              </a:rPr>
              <a:t>remove</a:t>
            </a:r>
            <a:r>
              <a:rPr lang="fr-FR" dirty="0">
                <a:latin typeface="Century Gothic" panose="020B0502020202020204" pitchFamily="34" charset="0"/>
              </a:rPr>
              <a:t> all the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50" name="Picture 149" descr="\documentclass{article}&#10;\usepackage{amsmath}&#10;\pagestyle{empty}&#10;\begin{document}&#10;&#10;&#10;$ N_{\mathrm{sc}}^{\mathrm{exp}} $&#10;&#10;\end{document}" title="IguanaTex Bitmap Display">
            <a:extLst>
              <a:ext uri="{FF2B5EF4-FFF2-40B4-BE49-F238E27FC236}">
                <a16:creationId xmlns:a16="http://schemas.microsoft.com/office/drawing/2014/main" id="{43177335-7715-1891-9F82-CD23A48F41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89" y="1603695"/>
            <a:ext cx="622980" cy="293291"/>
          </a:xfrm>
          <a:prstGeom prst="rect">
            <a:avLst/>
          </a:prstGeom>
        </p:spPr>
      </p:pic>
      <p:pic>
        <p:nvPicPr>
          <p:cNvPr id="2" name="Picture 1" descr="\documentclass{article}&#10;\usepackage{amsmath}&#10;\pagestyle{empty}&#10;\begin{document}&#10;&#10;&#10;$ \Rightarrow N_{\mathrm{sc}}^{\mathrm{th}} \simeq 14 $&#10;&#10;\end{document}" title="IguanaTex Bitmap Display">
            <a:extLst>
              <a:ext uri="{FF2B5EF4-FFF2-40B4-BE49-F238E27FC236}">
                <a16:creationId xmlns:a16="http://schemas.microsoft.com/office/drawing/2014/main" id="{C0EE3603-96B7-B735-93FB-046BAD1777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4" y="2780851"/>
            <a:ext cx="1581563" cy="345685"/>
          </a:xfrm>
          <a:prstGeom prst="rect">
            <a:avLst/>
          </a:prstGeom>
        </p:spPr>
      </p:pic>
      <p:pic>
        <p:nvPicPr>
          <p:cNvPr id="8" name="Picture 7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52C16B48-025D-4C6A-6B80-4B76FE2D97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51" y="2825838"/>
            <a:ext cx="5505706" cy="3725131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&#10;$ T_{\mathrm{pulse}} = 20 \mu s $&#10;&#10;\end{document}" title="IguanaTex Bitmap Display">
            <a:extLst>
              <a:ext uri="{FF2B5EF4-FFF2-40B4-BE49-F238E27FC236}">
                <a16:creationId xmlns:a16="http://schemas.microsoft.com/office/drawing/2014/main" id="{07BCA349-7124-3066-4C09-D5C8B81CF8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77" y="3535675"/>
            <a:ext cx="1737989" cy="302229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&#10;$ s = 0.16 $&#10;&#10;\end{document}" title="IguanaTex Bitmap Display">
            <a:extLst>
              <a:ext uri="{FF2B5EF4-FFF2-40B4-BE49-F238E27FC236}">
                <a16:creationId xmlns:a16="http://schemas.microsoft.com/office/drawing/2014/main" id="{9B404241-FAA1-61F5-6BDA-442BEA560C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80" y="5007414"/>
            <a:ext cx="1036702" cy="21507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FCB2F0-D352-21EA-0391-26200EF99DF8}"/>
              </a:ext>
            </a:extLst>
          </p:cNvPr>
          <p:cNvSpPr/>
          <p:nvPr/>
        </p:nvSpPr>
        <p:spPr>
          <a:xfrm flipV="1">
            <a:off x="8696105" y="4649460"/>
            <a:ext cx="585056" cy="364924"/>
          </a:xfrm>
          <a:custGeom>
            <a:avLst/>
            <a:gdLst>
              <a:gd name="connsiteX0" fmla="*/ 0 w 539496"/>
              <a:gd name="connsiteY0" fmla="*/ 292608 h 292608"/>
              <a:gd name="connsiteX1" fmla="*/ 411480 w 539496"/>
              <a:gd name="connsiteY1" fmla="*/ 182880 h 292608"/>
              <a:gd name="connsiteX2" fmla="*/ 539496 w 539496"/>
              <a:gd name="connsiteY2" fmla="*/ 0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496" h="292608">
                <a:moveTo>
                  <a:pt x="0" y="292608"/>
                </a:moveTo>
                <a:cubicBezTo>
                  <a:pt x="160782" y="262128"/>
                  <a:pt x="321564" y="231648"/>
                  <a:pt x="411480" y="182880"/>
                </a:cubicBezTo>
                <a:cubicBezTo>
                  <a:pt x="501396" y="134112"/>
                  <a:pt x="520446" y="67056"/>
                  <a:pt x="539496" y="0"/>
                </a:cubicBezTo>
              </a:path>
            </a:pathLst>
          </a:custGeom>
          <a:noFill/>
          <a:ln w="28575">
            <a:solidFill>
              <a:srgbClr val="DDB65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16" descr="\documentclass{article}&#10;\usepackage{amsmath}&#10;\pagestyle{empty}&#10;\begin{document}&#10;&#10;&#10;$ I_{\mathrm{sat}} = 16.6 W.m^{-2} $&#10;&#10;\end{document}" title="IguanaTex Bitmap Display">
            <a:extLst>
              <a:ext uri="{FF2B5EF4-FFF2-40B4-BE49-F238E27FC236}">
                <a16:creationId xmlns:a16="http://schemas.microsoft.com/office/drawing/2014/main" id="{0AB809EF-9F6E-7D3D-D15C-F7455010F3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77" y="3088006"/>
            <a:ext cx="2313591" cy="3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6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43">
            <a:extLst>
              <a:ext uri="{FF2B5EF4-FFF2-40B4-BE49-F238E27FC236}">
                <a16:creationId xmlns:a16="http://schemas.microsoft.com/office/drawing/2014/main" id="{0F3C1E8E-29A0-4AFE-BAF3-52FA61E9150A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7D81D3E-447A-A871-3280-51C65871B38F}"/>
              </a:ext>
            </a:extLst>
          </p:cNvPr>
          <p:cNvGrpSpPr/>
          <p:nvPr/>
        </p:nvGrpSpPr>
        <p:grpSpPr>
          <a:xfrm>
            <a:off x="260650" y="1752321"/>
            <a:ext cx="5203158" cy="2277547"/>
            <a:chOff x="455880" y="1330623"/>
            <a:chExt cx="5203158" cy="22775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0DA18D-E8FE-310F-F05C-6E9E3D41E7C0}"/>
                </a:ext>
              </a:extLst>
            </p:cNvPr>
            <p:cNvSpPr txBox="1"/>
            <p:nvPr/>
          </p:nvSpPr>
          <p:spPr>
            <a:xfrm>
              <a:off x="455880" y="1330623"/>
              <a:ext cx="5203158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Reconstruction of the </a:t>
              </a:r>
              <a:r>
                <a:rPr lang="fr-FR" b="1" dirty="0" err="1">
                  <a:latin typeface="Century Gothic" panose="020B0502020202020204" pitchFamily="34" charset="0"/>
                </a:rPr>
                <a:t>rapidities</a:t>
              </a:r>
              <a:r>
                <a:rPr lang="fr-FR" b="1" dirty="0">
                  <a:latin typeface="Century Gothic" panose="020B0502020202020204" pitchFamily="34" charset="0"/>
                </a:rPr>
                <a:t> distribution :</a:t>
              </a:r>
              <a:r>
                <a:rPr lang="fr-FR" dirty="0">
                  <a:latin typeface="Century Gothic" panose="020B0502020202020204" pitchFamily="34" charset="0"/>
                </a:rPr>
                <a:t> In first approximation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suppose </a:t>
              </a:r>
              <a:r>
                <a:rPr lang="fr-FR" dirty="0" err="1">
                  <a:latin typeface="Century Gothic" panose="020B0502020202020204" pitchFamily="34" charset="0"/>
                </a:rPr>
                <a:t>that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have a </a:t>
              </a:r>
              <a:r>
                <a:rPr lang="fr-FR" dirty="0" err="1">
                  <a:latin typeface="Century Gothic" panose="020B0502020202020204" pitchFamily="34" charset="0"/>
                </a:rPr>
                <a:t>thermic</a:t>
              </a:r>
              <a:r>
                <a:rPr lang="fr-FR" dirty="0">
                  <a:latin typeface="Century Gothic" panose="020B0502020202020204" pitchFamily="34" charset="0"/>
                </a:rPr>
                <a:t> cloud</a:t>
              </a:r>
            </a:p>
            <a:p>
              <a:endParaRPr lang="fr-FR" dirty="0">
                <a:latin typeface="Century Gothic" panose="020B0502020202020204" pitchFamily="34" charset="0"/>
              </a:endParaRPr>
            </a:p>
            <a:p>
              <a:endParaRPr lang="fr-FR" sz="1600" b="1" dirty="0">
                <a:latin typeface="Century Gothic" panose="020B0502020202020204" pitchFamily="34" charset="0"/>
              </a:endParaRPr>
            </a:p>
            <a:p>
              <a:r>
                <a:rPr lang="fr-FR" b="1" dirty="0">
                  <a:latin typeface="Century Gothic" panose="020B0502020202020204" pitchFamily="34" charset="0"/>
                </a:rPr>
                <a:t>       Fit </a:t>
              </a:r>
              <a:r>
                <a:rPr lang="fr-FR" b="1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a Gibbs ensemble: </a:t>
              </a:r>
              <a:r>
                <a:rPr lang="fr-FR" dirty="0">
                  <a:latin typeface="Century Gothic" panose="020B0502020202020204" pitchFamily="34" charset="0"/>
                </a:rPr>
                <a:t>the </a:t>
              </a:r>
              <a:r>
                <a:rPr lang="fr-FR" dirty="0" err="1">
                  <a:latin typeface="Century Gothic" panose="020B0502020202020204" pitchFamily="34" charset="0"/>
                </a:rPr>
                <a:t>temperature</a:t>
              </a:r>
              <a:r>
                <a:rPr lang="fr-FR" dirty="0">
                  <a:latin typeface="Century Gothic" panose="020B0502020202020204" pitchFamily="34" charset="0"/>
                </a:rPr>
                <a:t>     and the </a:t>
              </a:r>
              <a:r>
                <a:rPr lang="fr-FR" dirty="0" err="1">
                  <a:latin typeface="Century Gothic" panose="020B0502020202020204" pitchFamily="34" charset="0"/>
                </a:rPr>
                <a:t>chemical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potential</a:t>
              </a:r>
              <a:r>
                <a:rPr lang="fr-FR" dirty="0">
                  <a:latin typeface="Century Gothic" panose="020B0502020202020204" pitchFamily="34" charset="0"/>
                </a:rPr>
                <a:t>     are the fit </a:t>
              </a:r>
              <a:r>
                <a:rPr lang="fr-FR" dirty="0" err="1">
                  <a:latin typeface="Century Gothic" panose="020B0502020202020204" pitchFamily="34" charset="0"/>
                </a:rPr>
                <a:t>parameters</a:t>
              </a:r>
              <a:r>
                <a:rPr lang="fr-FR" dirty="0">
                  <a:latin typeface="Century Gothic" panose="020B0502020202020204" pitchFamily="34" charset="0"/>
                </a:rPr>
                <a:t>.  </a:t>
              </a:r>
              <a:endParaRPr lang="fr-FR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6 2" descr="\documentclass{article}&#10;\usepackage{amsmath}&#10;\usepackage{xcolor}&#10;\pagestyle{empty}&#10;\begin{document}&#10;&#10;\definecolor{dockerblue}{HTML}{C14E14}  &#10;&#10;$\textcolor{black}{\Rightarrow}$&#10;&#10;&#10;\end{document}" title="IguanaTex Bitmap Display">
              <a:extLst>
                <a:ext uri="{FF2B5EF4-FFF2-40B4-BE49-F238E27FC236}">
                  <a16:creationId xmlns:a16="http://schemas.microsoft.com/office/drawing/2014/main" id="{0B7A5B2D-C726-0F48-FC89-F33959E7B90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51" y="2784855"/>
              <a:ext cx="281905" cy="177143"/>
            </a:xfrm>
            <a:prstGeom prst="rect">
              <a:avLst/>
            </a:prstGeom>
          </p:spPr>
        </p:pic>
        <p:pic>
          <p:nvPicPr>
            <p:cNvPr id="7" name="Picture 6" descr="\documentclass{article}&#10;\usepackage{amsmath}&#10;\usepackage{xcolor}&#10;\pagestyle{empty}&#10;\begin{document}&#10;&#10;\definecolor{dockerblue}{HTML}{C14E14}  &#10;&#10;$\textcolor{black}{T}$&#10;&#10;&#10;\end{document}" title="IguanaTex Bitmap Display">
              <a:extLst>
                <a:ext uri="{FF2B5EF4-FFF2-40B4-BE49-F238E27FC236}">
                  <a16:creationId xmlns:a16="http://schemas.microsoft.com/office/drawing/2014/main" id="{CB0CBEF2-8611-04D6-951C-529827181C9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019" y="2739543"/>
              <a:ext cx="196377" cy="193271"/>
            </a:xfrm>
            <a:prstGeom prst="rect">
              <a:avLst/>
            </a:prstGeom>
          </p:spPr>
        </p:pic>
        <p:pic>
          <p:nvPicPr>
            <p:cNvPr id="8" name="Picture 7" descr="\documentclass{article}&#10;\usepackage{amsmath}&#10;\usepackage{xcolor}&#10;\pagestyle{empty}&#10;\begin{document}&#10;&#10;\definecolor{dockerblue}{HTML}{C14E14}  &#10;&#10;$\textcolor{black}{\mu}$&#10;&#10;&#10;\end{document}" title="IguanaTex Bitmap Display">
              <a:extLst>
                <a:ext uri="{FF2B5EF4-FFF2-40B4-BE49-F238E27FC236}">
                  <a16:creationId xmlns:a16="http://schemas.microsoft.com/office/drawing/2014/main" id="{C55057B1-A618-E38E-F4E6-A7E1BCE4D72E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562" y="3086553"/>
              <a:ext cx="157660" cy="190336"/>
            </a:xfrm>
            <a:prstGeom prst="rect">
              <a:avLst/>
            </a:prstGeom>
          </p:spPr>
        </p:pic>
      </p:grpSp>
      <p:sp>
        <p:nvSpPr>
          <p:cNvPr id="9" name="ZoneTexte 52">
            <a:extLst>
              <a:ext uri="{FF2B5EF4-FFF2-40B4-BE49-F238E27FC236}">
                <a16:creationId xmlns:a16="http://schemas.microsoft.com/office/drawing/2014/main" id="{69D8E54A-92AD-ED6D-F985-288C1AB52F8A}"/>
              </a:ext>
            </a:extLst>
          </p:cNvPr>
          <p:cNvSpPr txBox="1"/>
          <p:nvPr/>
        </p:nvSpPr>
        <p:spPr>
          <a:xfrm>
            <a:off x="810645" y="207388"/>
            <a:ext cx="1057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reconstruction</a:t>
            </a:r>
          </a:p>
        </p:txBody>
      </p:sp>
      <p:pic>
        <p:nvPicPr>
          <p:cNvPr id="12" name="Picture 11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D617A635-C8DA-C4D5-A9A9-8530219FB08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46" y="1916707"/>
            <a:ext cx="6080604" cy="44792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499936-FF48-9C3A-B4C3-A8F403A91F87}"/>
              </a:ext>
            </a:extLst>
          </p:cNvPr>
          <p:cNvGrpSpPr/>
          <p:nvPr/>
        </p:nvGrpSpPr>
        <p:grpSpPr>
          <a:xfrm>
            <a:off x="7268581" y="1396196"/>
            <a:ext cx="3537797" cy="400110"/>
            <a:chOff x="6324997" y="1435108"/>
            <a:chExt cx="3537797" cy="400110"/>
          </a:xfrm>
        </p:grpSpPr>
        <p:pic>
          <p:nvPicPr>
            <p:cNvPr id="20" name="Picture 19" descr="\documentclass{article}&#10;\usepackage{amsmath}&#10;\usepackage{xcolor}&#10;\pagestyle{empty}&#10;\begin{document}&#10;&#10;\definecolor{dockerblue}{HTML}{C14E14}  &#10;&#10;$\textcolor{black}{\mathbf{t_{\mathrm{exp}} = 8 ms}}$&#10;&#10;&#10;\end{document}" title="IguanaTex Bitmap Display">
              <a:extLst>
                <a:ext uri="{FF2B5EF4-FFF2-40B4-BE49-F238E27FC236}">
                  <a16:creationId xmlns:a16="http://schemas.microsoft.com/office/drawing/2014/main" id="{83D34259-F583-92D4-6BBB-C1C0B55579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2833" y="1546456"/>
              <a:ext cx="1249961" cy="2403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3F8B5-808D-B63F-8ACC-8850BF11DBD6}"/>
                </a:ext>
              </a:extLst>
            </p:cNvPr>
            <p:cNvSpPr txBox="1"/>
            <p:nvPr/>
          </p:nvSpPr>
          <p:spPr>
            <a:xfrm>
              <a:off x="6324997" y="1435108"/>
              <a:ext cx="25660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Edge profile </a:t>
              </a:r>
              <a:r>
                <a:rPr lang="fr-FR" sz="2000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after</a:t>
              </a:r>
              <a:r>
                <a:rPr lang="fr-FR" sz="2000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893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F3191445-5153-318B-16EA-25F9DC3C9FFB}"/>
              </a:ext>
            </a:extLst>
          </p:cNvPr>
          <p:cNvSpPr/>
          <p:nvPr/>
        </p:nvSpPr>
        <p:spPr>
          <a:xfrm>
            <a:off x="5545944" y="1362996"/>
            <a:ext cx="6345820" cy="523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8">
            <a:extLst>
              <a:ext uri="{FF2B5EF4-FFF2-40B4-BE49-F238E27FC236}">
                <a16:creationId xmlns:a16="http://schemas.microsoft.com/office/drawing/2014/main" id="{B7A0D0ED-A14C-B8CA-D585-2A91197F092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Radiation pressure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980A0542-45AB-9CD7-9C44-B252643E8CA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D8BCC6-D461-8248-62CE-C50F13B139B7}"/>
              </a:ext>
            </a:extLst>
          </p:cNvPr>
          <p:cNvGrpSpPr/>
          <p:nvPr/>
        </p:nvGrpSpPr>
        <p:grpSpPr>
          <a:xfrm>
            <a:off x="5606149" y="5042154"/>
            <a:ext cx="6285614" cy="1292662"/>
            <a:chOff x="5606149" y="5042154"/>
            <a:chExt cx="6285614" cy="1292662"/>
          </a:xfrm>
        </p:grpSpPr>
        <p:sp>
          <p:nvSpPr>
            <p:cNvPr id="33" name="ZoneTexte 93">
              <a:extLst>
                <a:ext uri="{FF2B5EF4-FFF2-40B4-BE49-F238E27FC236}">
                  <a16:creationId xmlns:a16="http://schemas.microsoft.com/office/drawing/2014/main" id="{A3DD3250-DF1E-FFF1-B5C5-68A9BE42B1CA}"/>
                </a:ext>
              </a:extLst>
            </p:cNvPr>
            <p:cNvSpPr txBox="1"/>
            <p:nvPr/>
          </p:nvSpPr>
          <p:spPr>
            <a:xfrm>
              <a:off x="5606149" y="5042154"/>
              <a:ext cx="628561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Experimental parameters :                             , </a:t>
              </a:r>
            </a:p>
            <a:p>
              <a:endParaRPr lang="en-US" sz="1600" b="1" dirty="0">
                <a:latin typeface="Century Gothic" panose="020B0502020202020204" pitchFamily="34" charset="0"/>
              </a:endParaRPr>
            </a:p>
            <a:p>
              <a:r>
                <a:rPr lang="en-US" b="1" dirty="0">
                  <a:latin typeface="Century Gothic" panose="020B0502020202020204" pitchFamily="34" charset="0"/>
                </a:rPr>
                <a:t>Fluorescence measurement :                               </a:t>
              </a:r>
            </a:p>
            <a:p>
              <a:endParaRPr lang="en-US" sz="800" b="1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                                         scattered photons / atoms</a:t>
              </a:r>
              <a:r>
                <a:rPr lang="en-US" b="1" dirty="0">
                  <a:latin typeface="Century Gothic" panose="020B0502020202020204" pitchFamily="34" charset="0"/>
                </a:rPr>
                <a:t>  </a:t>
              </a:r>
              <a:r>
                <a:rPr lang="en-US" dirty="0">
                  <a:latin typeface="Century Gothic" panose="020B0502020202020204" pitchFamily="34" charset="0"/>
                </a:rPr>
                <a:t> </a:t>
              </a:r>
              <a:endParaRPr lang="en-US" i="1" dirty="0">
                <a:solidFill>
                  <a:srgbClr val="BC632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4" name="Picture 33" descr="\documentclass{article}&#10;\usepackage{amsmath}&#10;\pagestyle{empty}&#10;\begin{document}&#10;&#10;&#10;$ T_{\mathrm{pulse}} = 20 \mu s $&#10;&#10;\end{document}" title="IguanaTex Bitmap Display">
              <a:extLst>
                <a:ext uri="{FF2B5EF4-FFF2-40B4-BE49-F238E27FC236}">
                  <a16:creationId xmlns:a16="http://schemas.microsoft.com/office/drawing/2014/main" id="{9C07CD99-F039-0ADB-45ED-F171E01613BB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764" y="5114625"/>
              <a:ext cx="1737989" cy="302229"/>
            </a:xfrm>
            <a:prstGeom prst="rect">
              <a:avLst/>
            </a:prstGeom>
          </p:spPr>
        </p:pic>
        <p:pic>
          <p:nvPicPr>
            <p:cNvPr id="10" name="Picture 9" descr="\documentclass{article}&#10;\usepackage{amsmath}&#10;\pagestyle{empty}&#10;\begin{document}&#10;&#10;&#10;$ s = 0.16 $&#10;&#10;\end{document}" title="IguanaTex Bitmap Display">
              <a:extLst>
                <a:ext uri="{FF2B5EF4-FFF2-40B4-BE49-F238E27FC236}">
                  <a16:creationId xmlns:a16="http://schemas.microsoft.com/office/drawing/2014/main" id="{2867E825-B5B0-28F7-8876-331D366BD04D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7024" y="5102982"/>
              <a:ext cx="1036702" cy="215070"/>
            </a:xfrm>
            <a:prstGeom prst="rect">
              <a:avLst/>
            </a:prstGeom>
          </p:spPr>
        </p:pic>
        <p:pic>
          <p:nvPicPr>
            <p:cNvPr id="44" name="Picture 43" descr="\documentclass{article}&#10;\usepackage{amsmath}&#10;\pagestyle{empty}&#10;\begin{document}&#10;&#10;&#10;$ N_{\mathrm{sc}}^{\mathrm{exp}} \simeq 15 \pm 5 $&#10;&#10;\end{document}" title="IguanaTex Bitmap Display">
              <a:extLst>
                <a:ext uri="{FF2B5EF4-FFF2-40B4-BE49-F238E27FC236}">
                  <a16:creationId xmlns:a16="http://schemas.microsoft.com/office/drawing/2014/main" id="{0F95A4DD-20FD-5830-964A-FD844EC6FF63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248" y="6011074"/>
              <a:ext cx="1868447" cy="29702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8441AC-7140-36F9-AB01-21185CFFD9DD}"/>
              </a:ext>
            </a:extLst>
          </p:cNvPr>
          <p:cNvGrpSpPr/>
          <p:nvPr/>
        </p:nvGrpSpPr>
        <p:grpSpPr>
          <a:xfrm>
            <a:off x="6149522" y="2099806"/>
            <a:ext cx="5498783" cy="2859372"/>
            <a:chOff x="6936483" y="1537119"/>
            <a:chExt cx="5498783" cy="28593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060A5A-2A03-1B5F-41C3-38EC6B33281B}"/>
                </a:ext>
              </a:extLst>
            </p:cNvPr>
            <p:cNvGrpSpPr/>
            <p:nvPr/>
          </p:nvGrpSpPr>
          <p:grpSpPr>
            <a:xfrm>
              <a:off x="6936483" y="1537119"/>
              <a:ext cx="5242506" cy="2719980"/>
              <a:chOff x="7299351" y="4093683"/>
              <a:chExt cx="4767127" cy="247333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D4E4CAD-6DE1-0851-1AAA-2107B544BE91}"/>
                  </a:ext>
                </a:extLst>
              </p:cNvPr>
              <p:cNvGrpSpPr/>
              <p:nvPr/>
            </p:nvGrpSpPr>
            <p:grpSpPr>
              <a:xfrm>
                <a:off x="7299351" y="4172620"/>
                <a:ext cx="4234855" cy="2394402"/>
                <a:chOff x="422301" y="691120"/>
                <a:chExt cx="4933091" cy="2789186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0F08A5F-76F2-FBA1-44F0-BA737B727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 l="90042" r="4104"/>
                <a:stretch/>
              </p:blipFill>
              <p:spPr>
                <a:xfrm rot="5400000" flipV="1">
                  <a:off x="2728855" y="686780"/>
                  <a:ext cx="319984" cy="4933091"/>
                </a:xfrm>
                <a:prstGeom prst="rect">
                  <a:avLst/>
                </a:prstGeom>
              </p:spPr>
            </p:pic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7FF834B-24EC-A910-7ACA-AE3D27F07BBC}"/>
                    </a:ext>
                  </a:extLst>
                </p:cNvPr>
                <p:cNvGrpSpPr/>
                <p:nvPr/>
              </p:nvGrpSpPr>
              <p:grpSpPr>
                <a:xfrm>
                  <a:off x="444006" y="691120"/>
                  <a:ext cx="4649037" cy="2789186"/>
                  <a:chOff x="444006" y="691120"/>
                  <a:chExt cx="4649037" cy="2789186"/>
                </a:xfrm>
              </p:grpSpPr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00618714-4EDF-9AE3-7BC4-ADDCD86ADD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8"/>
                  <a:srcRect l="12347" t="49725" r="13332" b="33633"/>
                  <a:stretch/>
                </p:blipFill>
                <p:spPr>
                  <a:xfrm>
                    <a:off x="513839" y="1138707"/>
                    <a:ext cx="4509372" cy="898791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6EE32157-1390-184F-8AD1-8934C6DA5D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89444" t="2380" r="5977" b="6123"/>
                  <a:stretch/>
                </p:blipFill>
                <p:spPr>
                  <a:xfrm rot="16200000">
                    <a:off x="2637833" y="-1327053"/>
                    <a:ext cx="261383" cy="4649037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CE85B3FD-7361-07A9-C190-1AB55F8C6F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7"/>
                  <a:srcRect l="7153" t="49205" r="10966" b="30884"/>
                  <a:stretch/>
                </p:blipFill>
                <p:spPr>
                  <a:xfrm>
                    <a:off x="513839" y="2037498"/>
                    <a:ext cx="4509372" cy="989544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\documentclass{article}&#10;\usepackage{amsmath}&#10;\usepackage{xcolor}&#10;\pagestyle{empty}&#10;\begin{document}&#10;&#10;\definecolor{dockerblue}{HTML}{C14E14}  &#10;&#10;$\textcolor{black}{4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0CBFFAEA-B557-2221-FF9A-3D40ACEA65C1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839" y="3313318"/>
                    <a:ext cx="213943" cy="1590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\documentclass{article}&#10;\usepackage{amsmath}&#10;\usepackage{xcolor}&#10;\pagestyle{empty}&#10;\begin{document}&#10;&#10;\definecolor{dockerblue}{HTML}{C14E14}  &#10;&#10;$\textcolor{black}{3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60A040FB-84BC-474E-A578-F3F8C29DBD2B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0"/>
                    </p:custDataLst>
                  </p:nvPr>
                </p:nvPicPr>
                <p:blipFill>
                  <a:blip r:embed="rId3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99302" y="3320339"/>
                    <a:ext cx="212994" cy="15814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\documentclass{article}&#10;\usepackage{amsmath}&#10;\usepackage{xcolor}&#10;\pagestyle{empty}&#10;\begin{document}&#10;&#10;\definecolor{dockerblue}{HTML}{C14E14}  &#10;&#10;$\textcolor{black}{2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BD21693E-5D85-444F-14EA-D4A84DD911FE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1"/>
                    </p:custDataLst>
                  </p:nvPr>
                </p:nvPicPr>
                <p:blipFill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50224" y="3311353"/>
                    <a:ext cx="211115" cy="159051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\documentclass{article}&#10;\usepackage{amsmath}&#10;\usepackage{xcolor}&#10;\pagestyle{empty}&#10;\begin{document}&#10;&#10;\definecolor{dockerblue}{HTML}{C14E14}  &#10;&#10;$\textcolor{black}{1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6B266679-5637-AF89-EDB0-4E281A24AA1B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81650" y="3320339"/>
                    <a:ext cx="204550" cy="159967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\documentclass{article}&#10;\usepackage{amsmath}&#10;\usepackage{xcolor}&#10;\pagestyle{empty}&#10;\begin{document}&#10;&#10;\definecolor{dockerblue}{HTML}{C14E14}  &#10;&#10;$\textcolor{black}{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D6BA3EC6-9112-C05A-0047-60BFB30D2E89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3"/>
                    </p:custDataLst>
                  </p:nvPr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734" y="3310434"/>
                    <a:ext cx="99917" cy="160888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\documentclass{article}&#10;\usepackage{amsmath}&#10;\usepackage{xcolor}&#10;\pagestyle{empty}&#10;\begin{document}&#10;&#10;\definecolor{dockerblue}{HTML}{C14E14}  &#10;&#10;$\textcolor{black}{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8D7E1002-3FE7-DB56-D8A0-3F1077E4F6C4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7204" y="691120"/>
                    <a:ext cx="99917" cy="1608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\documentclass{article}&#10;\usepackage{amsmath}&#10;\usepackage{xcolor}&#10;\pagestyle{empty}&#10;\begin{document}&#10;&#10;\definecolor{dockerblue}{HTML}{C14E14}  &#10;&#10;$\textcolor{black}{0.2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97D5869F-4DF0-7A10-1985-E28D31E1F6F1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35936" y="691120"/>
                    <a:ext cx="279921" cy="161814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 descr="\documentclass{article}&#10;\usepackage{amsmath}&#10;\usepackage{xcolor}&#10;\pagestyle{empty}&#10;\begin{document}&#10;&#10;\definecolor{dockerblue}{HTML}{C14E14}  &#10;&#10;$\textcolor{black}{0.4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999581E2-5A40-F97B-8C1F-F50D2377F583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22576" y="691121"/>
                    <a:ext cx="286505" cy="165601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 descr="\documentclass{article}&#10;\usepackage{amsmath}&#10;\usepackage{xcolor}&#10;\pagestyle{empty}&#10;\begin{document}&#10;&#10;\definecolor{dockerblue}{HTML}{C14E14}  &#10;&#10;$\textcolor{black}{0.6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807D2931-D1AE-01C8-7824-E0E4EFD1F3CB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>
                  <a:blip r:embed="rId3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6046" y="700725"/>
                    <a:ext cx="283149" cy="164618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 descr="\documentclass{article}&#10;\usepackage{amsmath}&#10;\usepackage{xcolor}&#10;\pagestyle{empty}&#10;\begin{document}&#10;&#10;\definecolor{dockerblue}{HTML}{C14E14}  &#10;&#10;$\textcolor{black}{0.8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5A73EDF9-74E8-F384-17E3-F01177FAC0D7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9017" y="691120"/>
                    <a:ext cx="283589" cy="165566"/>
                  </a:xfrm>
                  <a:prstGeom prst="rect">
                    <a:avLst/>
                  </a:prstGeom>
                </p:spPr>
              </p:pic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5F99D600-73FE-07F4-2E84-C4AB66B433ED}"/>
                      </a:ext>
                    </a:extLst>
                  </p:cNvPr>
                  <p:cNvSpPr/>
                  <p:nvPr/>
                </p:nvSpPr>
                <p:spPr>
                  <a:xfrm>
                    <a:off x="2513028" y="2197519"/>
                    <a:ext cx="531072" cy="653223"/>
                  </a:xfrm>
                  <a:prstGeom prst="ellipse">
                    <a:avLst/>
                  </a:prstGeom>
                  <a:noFill/>
                  <a:ln w="28575">
                    <a:solidFill>
                      <a:srgbClr val="D8983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Ellipse 67 2">
                    <a:extLst>
                      <a:ext uri="{FF2B5EF4-FFF2-40B4-BE49-F238E27FC236}">
                        <a16:creationId xmlns:a16="http://schemas.microsoft.com/office/drawing/2014/main" id="{2B558FC7-C47D-7364-E52F-4E2A9A8B886A}"/>
                      </a:ext>
                    </a:extLst>
                  </p:cNvPr>
                  <p:cNvSpPr/>
                  <p:nvPr/>
                </p:nvSpPr>
                <p:spPr>
                  <a:xfrm>
                    <a:off x="2100132" y="2520239"/>
                    <a:ext cx="1369359" cy="154908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9" name="ZoneTexte 70 2 1">
                    <a:extLst>
                      <a:ext uri="{FF2B5EF4-FFF2-40B4-BE49-F238E27FC236}">
                        <a16:creationId xmlns:a16="http://schemas.microsoft.com/office/drawing/2014/main" id="{8B93CCF6-E0D6-758E-371A-487ABA95819C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51" y="2106278"/>
                    <a:ext cx="1675956" cy="391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rgbClr val="DDB654"/>
                        </a:solidFill>
                        <a:latin typeface="LM Sans 12" panose="00000500000000000000" pitchFamily="50" charset="0"/>
                      </a:rPr>
                      <a:t>Fluorescence</a:t>
                    </a: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760A1DEB-C4D8-DE1C-C13E-5DDB6913B365}"/>
                      </a:ext>
                    </a:extLst>
                  </p:cNvPr>
                  <p:cNvSpPr/>
                  <p:nvPr/>
                </p:nvSpPr>
                <p:spPr>
                  <a:xfrm flipV="1">
                    <a:off x="2068064" y="2226811"/>
                    <a:ext cx="455345" cy="133743"/>
                  </a:xfrm>
                  <a:custGeom>
                    <a:avLst/>
                    <a:gdLst>
                      <a:gd name="connsiteX0" fmla="*/ 647700 w 647700"/>
                      <a:gd name="connsiteY0" fmla="*/ 0 h 91382"/>
                      <a:gd name="connsiteX1" fmla="*/ 333375 w 647700"/>
                      <a:gd name="connsiteY1" fmla="*/ 85725 h 91382"/>
                      <a:gd name="connsiteX2" fmla="*/ 0 w 647700"/>
                      <a:gd name="connsiteY2" fmla="*/ 76200 h 91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7700" h="91382">
                        <a:moveTo>
                          <a:pt x="647700" y="0"/>
                        </a:moveTo>
                        <a:cubicBezTo>
                          <a:pt x="544512" y="36512"/>
                          <a:pt x="441325" y="73025"/>
                          <a:pt x="333375" y="85725"/>
                        </a:cubicBezTo>
                        <a:cubicBezTo>
                          <a:pt x="225425" y="98425"/>
                          <a:pt x="112712" y="87312"/>
                          <a:pt x="0" y="76200"/>
                        </a:cubicBezTo>
                      </a:path>
                    </a:pathLst>
                  </a:custGeom>
                  <a:noFill/>
                  <a:ln w="28575">
                    <a:solidFill>
                      <a:srgbClr val="D89839"/>
                    </a:solidFill>
                    <a:headEnd type="arrow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E748A9F-7010-DEF6-0A51-5FD8EA69A047}"/>
                  </a:ext>
                </a:extLst>
              </p:cNvPr>
              <p:cNvSpPr/>
              <p:nvPr/>
            </p:nvSpPr>
            <p:spPr>
              <a:xfrm>
                <a:off x="9195295" y="4929540"/>
                <a:ext cx="283716" cy="184664"/>
              </a:xfrm>
              <a:prstGeom prst="rect">
                <a:avLst/>
              </a:prstGeom>
              <a:noFill/>
              <a:ln w="28575">
                <a:solidFill>
                  <a:srgbClr val="A32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ZoneTexte 70 2 2">
                <a:extLst>
                  <a:ext uri="{FF2B5EF4-FFF2-40B4-BE49-F238E27FC236}">
                    <a16:creationId xmlns:a16="http://schemas.microsoft.com/office/drawing/2014/main" id="{AB11E2D6-89DF-BBE4-978C-BCE15E0E52A5}"/>
                  </a:ext>
                </a:extLst>
              </p:cNvPr>
              <p:cNvSpPr txBox="1"/>
              <p:nvPr/>
            </p:nvSpPr>
            <p:spPr>
              <a:xfrm>
                <a:off x="7302344" y="4604576"/>
                <a:ext cx="1535138" cy="587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E27880"/>
                    </a:solidFill>
                    <a:latin typeface="LM Sans 12" panose="00000500000000000000" pitchFamily="50" charset="0"/>
                  </a:rPr>
                  <a:t>Area illuminated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07650C5-844E-DAB7-03F2-B5CD99AF0167}"/>
                  </a:ext>
                </a:extLst>
              </p:cNvPr>
              <p:cNvSpPr/>
              <p:nvPr/>
            </p:nvSpPr>
            <p:spPr>
              <a:xfrm>
                <a:off x="8667750" y="5143500"/>
                <a:ext cx="523875" cy="95678"/>
              </a:xfrm>
              <a:custGeom>
                <a:avLst/>
                <a:gdLst>
                  <a:gd name="connsiteX0" fmla="*/ 0 w 523875"/>
                  <a:gd name="connsiteY0" fmla="*/ 28575 h 95678"/>
                  <a:gd name="connsiteX1" fmla="*/ 323850 w 523875"/>
                  <a:gd name="connsiteY1" fmla="*/ 95250 h 95678"/>
                  <a:gd name="connsiteX2" fmla="*/ 523875 w 523875"/>
                  <a:gd name="connsiteY2" fmla="*/ 0 h 9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5" h="95678">
                    <a:moveTo>
                      <a:pt x="0" y="28575"/>
                    </a:moveTo>
                    <a:cubicBezTo>
                      <a:pt x="118269" y="64293"/>
                      <a:pt x="236538" y="100012"/>
                      <a:pt x="323850" y="95250"/>
                    </a:cubicBezTo>
                    <a:cubicBezTo>
                      <a:pt x="411162" y="90488"/>
                      <a:pt x="467518" y="45244"/>
                      <a:pt x="523875" y="0"/>
                    </a:cubicBezTo>
                  </a:path>
                </a:pathLst>
              </a:custGeom>
              <a:noFill/>
              <a:ln w="28575">
                <a:solidFill>
                  <a:srgbClr val="A3232B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70 4 1">
                <a:extLst>
                  <a:ext uri="{FF2B5EF4-FFF2-40B4-BE49-F238E27FC236}">
                    <a16:creationId xmlns:a16="http://schemas.microsoft.com/office/drawing/2014/main" id="{7FCE2BDE-BDB5-2A7B-DE19-846E3DB41E57}"/>
                  </a:ext>
                </a:extLst>
              </p:cNvPr>
              <p:cNvSpPr txBox="1"/>
              <p:nvPr/>
            </p:nvSpPr>
            <p:spPr>
              <a:xfrm>
                <a:off x="11244764" y="4093683"/>
                <a:ext cx="821714" cy="587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LM Sans 12" panose="00000500000000000000" pitchFamily="50" charset="0"/>
                  </a:rPr>
                  <a:t>Optical</a:t>
                </a:r>
              </a:p>
              <a:p>
                <a:r>
                  <a:rPr lang="en-US" b="1" i="1" dirty="0">
                    <a:latin typeface="LM Sans 12" panose="00000500000000000000" pitchFamily="50" charset="0"/>
                  </a:rPr>
                  <a:t>density</a:t>
                </a:r>
              </a:p>
            </p:txBody>
          </p:sp>
        </p:grpSp>
        <p:sp>
          <p:nvSpPr>
            <p:cNvPr id="4" name="ZoneTexte 70 4 2">
              <a:extLst>
                <a:ext uri="{FF2B5EF4-FFF2-40B4-BE49-F238E27FC236}">
                  <a16:creationId xmlns:a16="http://schemas.microsoft.com/office/drawing/2014/main" id="{B1D83021-F8A4-CE10-18FB-E55211CE81B9}"/>
                </a:ext>
              </a:extLst>
            </p:cNvPr>
            <p:cNvSpPr txBox="1"/>
            <p:nvPr/>
          </p:nvSpPr>
          <p:spPr>
            <a:xfrm>
              <a:off x="11280040" y="3750160"/>
              <a:ext cx="1155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LM Sans 12" panose="00000500000000000000" pitchFamily="50" charset="0"/>
                </a:rPr>
                <a:t>Photon</a:t>
              </a:r>
            </a:p>
            <a:p>
              <a:r>
                <a:rPr lang="en-US" b="1" i="1" dirty="0">
                  <a:latin typeface="LM Sans 12" panose="00000500000000000000" pitchFamily="50" charset="0"/>
                </a:rPr>
                <a:t> number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AF7606-E281-D3FF-3B5C-5A84F9273506}"/>
              </a:ext>
            </a:extLst>
          </p:cNvPr>
          <p:cNvGrpSpPr/>
          <p:nvPr/>
        </p:nvGrpSpPr>
        <p:grpSpPr>
          <a:xfrm>
            <a:off x="218090" y="965402"/>
            <a:ext cx="5381150" cy="2178738"/>
            <a:chOff x="446987" y="1074655"/>
            <a:chExt cx="5381150" cy="2178738"/>
          </a:xfrm>
        </p:grpSpPr>
        <p:sp>
          <p:nvSpPr>
            <p:cNvPr id="62" name="ZoneTexte 1">
              <a:extLst>
                <a:ext uri="{FF2B5EF4-FFF2-40B4-BE49-F238E27FC236}">
                  <a16:creationId xmlns:a16="http://schemas.microsoft.com/office/drawing/2014/main" id="{1124A52F-B8F8-42EC-1467-9DD44AC45B8B}"/>
                </a:ext>
              </a:extLst>
            </p:cNvPr>
            <p:cNvSpPr txBox="1"/>
            <p:nvPr/>
          </p:nvSpPr>
          <p:spPr>
            <a:xfrm>
              <a:off x="446987" y="1074655"/>
              <a:ext cx="5381150" cy="2178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Century Gothic" panose="020B0502020202020204" pitchFamily="34" charset="0"/>
                </a:rPr>
                <a:t>        </a:t>
              </a:r>
            </a:p>
            <a:p>
              <a:r>
                <a:rPr lang="fr-FR" b="1" dirty="0">
                  <a:latin typeface="Century Gothic" panose="020B0502020202020204" pitchFamily="34" charset="0"/>
                </a:rPr>
                <a:t>Pushing </a:t>
              </a:r>
              <a:r>
                <a:rPr lang="fr-FR" b="1" dirty="0" err="1">
                  <a:latin typeface="Century Gothic" panose="020B0502020202020204" pitchFamily="34" charset="0"/>
                </a:rPr>
                <a:t>away</a:t>
              </a:r>
              <a:r>
                <a:rPr lang="fr-FR" b="1" dirty="0">
                  <a:latin typeface="Century Gothic" panose="020B0502020202020204" pitchFamily="34" charset="0"/>
                </a:rPr>
                <a:t> the </a:t>
              </a:r>
              <a:r>
                <a:rPr lang="fr-FR" b="1" dirty="0" err="1">
                  <a:latin typeface="Century Gothic" panose="020B0502020202020204" pitchFamily="34" charset="0"/>
                </a:rPr>
                <a:t>atoms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radiation pressure: </a:t>
              </a:r>
            </a:p>
            <a:p>
              <a:endParaRPr lang="fr-FR" sz="1000" b="1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Century Gothic" panose="020B0502020202020204" pitchFamily="34" charset="0"/>
                </a:rPr>
                <a:t>For one photon absorbed,                   .  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800" dirty="0"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entury Gothic" panose="020B0502020202020204" pitchFamily="34" charset="0"/>
                </a:rPr>
                <a:t>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latin typeface="Century Gothic" panose="020B0502020202020204" pitchFamily="34" charset="0"/>
                </a:rPr>
                <a:t>                              photons.                        </a:t>
              </a:r>
            </a:p>
          </p:txBody>
        </p:sp>
        <p:pic>
          <p:nvPicPr>
            <p:cNvPr id="63" name="Image 31" descr="\documentclass{article}&#10;\usepackage{amsmath}&#10;\pagestyle{empty}&#10;\begin{document}&#10;&#10;&#10;$ v_{\mathrm{rec}} = \frac{\hbar k}{m}$&#10;&#10;\end{document}" title="IguanaTex Bitmap Display">
              <a:extLst>
                <a:ext uri="{FF2B5EF4-FFF2-40B4-BE49-F238E27FC236}">
                  <a16:creationId xmlns:a16="http://schemas.microsoft.com/office/drawing/2014/main" id="{9A906F51-290A-BB65-DA47-92DAB469A32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704" y="2070161"/>
              <a:ext cx="1122671" cy="367508"/>
            </a:xfrm>
            <a:prstGeom prst="rect">
              <a:avLst/>
            </a:prstGeom>
          </p:spPr>
        </p:pic>
        <p:pic>
          <p:nvPicPr>
            <p:cNvPr id="64" name="Picture 63" descr="\documentclass{article}&#10;\usepackage{amsmath}&#10;\pagestyle{empty}&#10;\begin{document}&#10;&#10;&#10;$ E_{\mathrm{rec}} = \frac{1}{2m} \left( \hbar k N_{\mathrm{sc}}^{\mathrm{th}}\right)^{2} = \Delta E $&#10;&#10;\end{document}" title="IguanaTex Bitmap Display">
              <a:extLst>
                <a:ext uri="{FF2B5EF4-FFF2-40B4-BE49-F238E27FC236}">
                  <a16:creationId xmlns:a16="http://schemas.microsoft.com/office/drawing/2014/main" id="{573DBDD4-26C5-4512-3701-1CC25D45C1D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087" y="2405070"/>
              <a:ext cx="3331566" cy="4172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02B9686-C31F-307C-9F6A-9BF56F16C2E0}"/>
              </a:ext>
            </a:extLst>
          </p:cNvPr>
          <p:cNvGrpSpPr/>
          <p:nvPr/>
        </p:nvGrpSpPr>
        <p:grpSpPr>
          <a:xfrm>
            <a:off x="430358" y="3310087"/>
            <a:ext cx="4251569" cy="3442499"/>
            <a:chOff x="6311062" y="1741169"/>
            <a:chExt cx="5452579" cy="4593789"/>
          </a:xfrm>
        </p:grpSpPr>
        <p:pic>
          <p:nvPicPr>
            <p:cNvPr id="67" name="Image 18">
              <a:extLst>
                <a:ext uri="{FF2B5EF4-FFF2-40B4-BE49-F238E27FC236}">
                  <a16:creationId xmlns:a16="http://schemas.microsoft.com/office/drawing/2014/main" id="{854E5E04-1D95-479E-4073-310BA8CE4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74"/>
            <a:stretch/>
          </p:blipFill>
          <p:spPr>
            <a:xfrm>
              <a:off x="6311062" y="1741169"/>
              <a:ext cx="5452579" cy="4593789"/>
            </a:xfrm>
            <a:prstGeom prst="rect">
              <a:avLst/>
            </a:prstGeom>
          </p:spPr>
        </p:pic>
        <p:cxnSp>
          <p:nvCxnSpPr>
            <p:cNvPr id="68" name="Connecteur droit avec flèche 20">
              <a:extLst>
                <a:ext uri="{FF2B5EF4-FFF2-40B4-BE49-F238E27FC236}">
                  <a16:creationId xmlns:a16="http://schemas.microsoft.com/office/drawing/2014/main" id="{CC1C5CB8-B8C0-FBC3-DBE0-7026B9D7099F}"/>
                </a:ext>
              </a:extLst>
            </p:cNvPr>
            <p:cNvCxnSpPr/>
            <p:nvPr/>
          </p:nvCxnSpPr>
          <p:spPr>
            <a:xfrm>
              <a:off x="9299448" y="3675888"/>
              <a:ext cx="0" cy="1810512"/>
            </a:xfrm>
            <a:prstGeom prst="straightConnector1">
              <a:avLst/>
            </a:prstGeom>
            <a:ln w="19050">
              <a:solidFill>
                <a:srgbClr val="263B46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Image 25" descr="\documentclass{article}&#10;\usepackage{amsmath}&#10;\pagestyle{empty}&#10;\begin{document}&#10;&#10;&#10;$ \Delta E = 0.7$ MHz&#10;&#10;\end{document}" title="IguanaTex Bitmap Display">
              <a:extLst>
                <a:ext uri="{FF2B5EF4-FFF2-40B4-BE49-F238E27FC236}">
                  <a16:creationId xmlns:a16="http://schemas.microsoft.com/office/drawing/2014/main" id="{811AF70A-B045-71E6-9DFB-8B108667C85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55" y="4485134"/>
              <a:ext cx="1835427" cy="206172"/>
            </a:xfrm>
            <a:prstGeom prst="rect">
              <a:avLst/>
            </a:prstGeom>
          </p:spPr>
        </p:pic>
        <p:sp>
          <p:nvSpPr>
            <p:cNvPr id="70" name="Ellipse 26">
              <a:extLst>
                <a:ext uri="{FF2B5EF4-FFF2-40B4-BE49-F238E27FC236}">
                  <a16:creationId xmlns:a16="http://schemas.microsoft.com/office/drawing/2014/main" id="{DD0D5B70-5E03-7E00-945A-37984787D69A}"/>
                </a:ext>
              </a:extLst>
            </p:cNvPr>
            <p:cNvSpPr/>
            <p:nvPr/>
          </p:nvSpPr>
          <p:spPr>
            <a:xfrm>
              <a:off x="7525512" y="5102352"/>
              <a:ext cx="246885" cy="384048"/>
            </a:xfrm>
            <a:prstGeom prst="ellipse">
              <a:avLst/>
            </a:prstGeom>
            <a:solidFill>
              <a:srgbClr val="A3232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Forme libre : forme 27">
              <a:extLst>
                <a:ext uri="{FF2B5EF4-FFF2-40B4-BE49-F238E27FC236}">
                  <a16:creationId xmlns:a16="http://schemas.microsoft.com/office/drawing/2014/main" id="{7E9179E2-6DE8-811C-B2B6-0E4B27BE8F6D}"/>
                </a:ext>
              </a:extLst>
            </p:cNvPr>
            <p:cNvSpPr/>
            <p:nvPr/>
          </p:nvSpPr>
          <p:spPr>
            <a:xfrm>
              <a:off x="7707003" y="4378452"/>
              <a:ext cx="292695" cy="723900"/>
            </a:xfrm>
            <a:custGeom>
              <a:avLst/>
              <a:gdLst>
                <a:gd name="connsiteX0" fmla="*/ 0 w 292695"/>
                <a:gd name="connsiteY0" fmla="*/ 723900 h 723900"/>
                <a:gd name="connsiteX1" fmla="*/ 251460 w 292695"/>
                <a:gd name="connsiteY1" fmla="*/ 396240 h 723900"/>
                <a:gd name="connsiteX2" fmla="*/ 289560 w 292695"/>
                <a:gd name="connsiteY2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695" h="723900">
                  <a:moveTo>
                    <a:pt x="0" y="723900"/>
                  </a:moveTo>
                  <a:cubicBezTo>
                    <a:pt x="101600" y="620395"/>
                    <a:pt x="203200" y="516890"/>
                    <a:pt x="251460" y="396240"/>
                  </a:cubicBezTo>
                  <a:cubicBezTo>
                    <a:pt x="299720" y="275590"/>
                    <a:pt x="294640" y="137795"/>
                    <a:pt x="289560" y="0"/>
                  </a:cubicBez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29">
              <a:extLst>
                <a:ext uri="{FF2B5EF4-FFF2-40B4-BE49-F238E27FC236}">
                  <a16:creationId xmlns:a16="http://schemas.microsoft.com/office/drawing/2014/main" id="{F1394F50-E9A4-035E-E4E5-78CE8CDDFEBC}"/>
                </a:ext>
              </a:extLst>
            </p:cNvPr>
            <p:cNvSpPr txBox="1"/>
            <p:nvPr/>
          </p:nvSpPr>
          <p:spPr>
            <a:xfrm>
              <a:off x="7426230" y="3916787"/>
              <a:ext cx="1259107" cy="49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Cloud</a:t>
              </a:r>
              <a:endParaRPr lang="en-US" sz="2000" dirty="0">
                <a:solidFill>
                  <a:srgbClr val="263B46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73" name="Groupe 2">
              <a:extLst>
                <a:ext uri="{FF2B5EF4-FFF2-40B4-BE49-F238E27FC236}">
                  <a16:creationId xmlns:a16="http://schemas.microsoft.com/office/drawing/2014/main" id="{2678379C-FC5B-BDED-724E-A4E95D6BC021}"/>
                </a:ext>
              </a:extLst>
            </p:cNvPr>
            <p:cNvGrpSpPr/>
            <p:nvPr/>
          </p:nvGrpSpPr>
          <p:grpSpPr>
            <a:xfrm>
              <a:off x="9170897" y="1953737"/>
              <a:ext cx="2343123" cy="1753337"/>
              <a:chOff x="4296775" y="2317830"/>
              <a:chExt cx="2343123" cy="1753337"/>
            </a:xfrm>
          </p:grpSpPr>
          <p:grpSp>
            <p:nvGrpSpPr>
              <p:cNvPr id="75" name="Groupe 3">
                <a:extLst>
                  <a:ext uri="{FF2B5EF4-FFF2-40B4-BE49-F238E27FC236}">
                    <a16:creationId xmlns:a16="http://schemas.microsoft.com/office/drawing/2014/main" id="{191E14AE-6CDA-B915-847F-7502104C9398}"/>
                  </a:ext>
                </a:extLst>
              </p:cNvPr>
              <p:cNvGrpSpPr/>
              <p:nvPr/>
            </p:nvGrpSpPr>
            <p:grpSpPr>
              <a:xfrm>
                <a:off x="4296775" y="2317830"/>
                <a:ext cx="2343123" cy="1710158"/>
                <a:chOff x="4296775" y="2317830"/>
                <a:chExt cx="2343123" cy="1710158"/>
              </a:xfrm>
            </p:grpSpPr>
            <p:cxnSp>
              <p:nvCxnSpPr>
                <p:cNvPr id="81" name="Connecteur droit avec flèche 12">
                  <a:extLst>
                    <a:ext uri="{FF2B5EF4-FFF2-40B4-BE49-F238E27FC236}">
                      <a16:creationId xmlns:a16="http://schemas.microsoft.com/office/drawing/2014/main" id="{18C612F4-F673-68BF-76E2-7AEF28BD3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09954" y="2875342"/>
                  <a:ext cx="794792" cy="73512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avec flèche 13">
                  <a:extLst>
                    <a:ext uri="{FF2B5EF4-FFF2-40B4-BE49-F238E27FC236}">
                      <a16:creationId xmlns:a16="http://schemas.microsoft.com/office/drawing/2014/main" id="{D472AE53-D183-4B19-2447-1D88FA5E3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2346" y="2722942"/>
                  <a:ext cx="1271291" cy="130504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14">
                  <a:extLst>
                    <a:ext uri="{FF2B5EF4-FFF2-40B4-BE49-F238E27FC236}">
                      <a16:creationId xmlns:a16="http://schemas.microsoft.com/office/drawing/2014/main" id="{0FF36A46-A6F0-F9CD-FD15-D111B9D3E4DF}"/>
                    </a:ext>
                  </a:extLst>
                </p:cNvPr>
                <p:cNvCxnSpPr/>
                <p:nvPr/>
              </p:nvCxnSpPr>
              <p:spPr>
                <a:xfrm>
                  <a:off x="4653022" y="2317830"/>
                  <a:ext cx="1076445" cy="1111170"/>
                </a:xfrm>
                <a:prstGeom prst="line">
                  <a:avLst/>
                </a:prstGeom>
                <a:ln w="76200">
                  <a:solidFill>
                    <a:srgbClr val="D898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4" name="Image 15" descr="\documentclass{article}&#10;\usepackage{amsmath}&#10;\pagestyle{empty}&#10;\begin{document}&#10;&#10;&#10;$\overrightarrow{u}$&#10;&#10;\end{document}" title="IguanaTex Bitmap Display">
                  <a:extLst>
                    <a:ext uri="{FF2B5EF4-FFF2-40B4-BE49-F238E27FC236}">
                      <a16:creationId xmlns:a16="http://schemas.microsoft.com/office/drawing/2014/main" id="{36510B24-B7E2-CC2D-0661-BDA672B3260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4175" y="3710080"/>
                  <a:ext cx="295723" cy="314978"/>
                </a:xfrm>
                <a:prstGeom prst="rect">
                  <a:avLst/>
                </a:prstGeom>
              </p:spPr>
            </p:pic>
            <p:pic>
              <p:nvPicPr>
                <p:cNvPr id="85" name="Image 16" descr="\documentclass{article}&#10;\usepackage{amsmath}&#10;\pagestyle{empty}&#10;\begin{document}&#10;&#10;&#10;$\overrightarrow{v}$&#10;&#10;\end{document}" title="IguanaTex Bitmap Display">
                  <a:extLst>
                    <a:ext uri="{FF2B5EF4-FFF2-40B4-BE49-F238E27FC236}">
                      <a16:creationId xmlns:a16="http://schemas.microsoft.com/office/drawing/2014/main" id="{6D29B65F-6EFC-6A7B-8BDA-9EC71F76FEE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6775" y="3059865"/>
                  <a:ext cx="298374" cy="315600"/>
                </a:xfrm>
                <a:prstGeom prst="rect">
                  <a:avLst/>
                </a:prstGeom>
              </p:spPr>
            </p:pic>
          </p:grpSp>
          <p:sp>
            <p:nvSpPr>
              <p:cNvPr id="76" name="Ellipse 5">
                <a:extLst>
                  <a:ext uri="{FF2B5EF4-FFF2-40B4-BE49-F238E27FC236}">
                    <a16:creationId xmlns:a16="http://schemas.microsoft.com/office/drawing/2014/main" id="{D8077035-758A-D101-F383-91BE97D10100}"/>
                  </a:ext>
                </a:extLst>
              </p:cNvPr>
              <p:cNvSpPr/>
              <p:nvPr/>
            </p:nvSpPr>
            <p:spPr>
              <a:xfrm>
                <a:off x="4936600" y="2943653"/>
                <a:ext cx="185195" cy="185195"/>
              </a:xfrm>
              <a:prstGeom prst="ellipse">
                <a:avLst/>
              </a:prstGeom>
              <a:solidFill>
                <a:srgbClr val="A3232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Forme libre : forme 6">
                <a:extLst>
                  <a:ext uri="{FF2B5EF4-FFF2-40B4-BE49-F238E27FC236}">
                    <a16:creationId xmlns:a16="http://schemas.microsoft.com/office/drawing/2014/main" id="{87C2DB93-750E-48EB-1B79-D7FE7D2C7EA6}"/>
                  </a:ext>
                </a:extLst>
              </p:cNvPr>
              <p:cNvSpPr/>
              <p:nvPr/>
            </p:nvSpPr>
            <p:spPr>
              <a:xfrm>
                <a:off x="4953965" y="2422790"/>
                <a:ext cx="636607" cy="227813"/>
              </a:xfrm>
              <a:custGeom>
                <a:avLst/>
                <a:gdLst>
                  <a:gd name="connsiteX0" fmla="*/ 0 w 636607"/>
                  <a:gd name="connsiteY0" fmla="*/ 70040 h 104765"/>
                  <a:gd name="connsiteX1" fmla="*/ 219919 w 636607"/>
                  <a:gd name="connsiteY1" fmla="*/ 592 h 104765"/>
                  <a:gd name="connsiteX2" fmla="*/ 636607 w 636607"/>
                  <a:gd name="connsiteY2" fmla="*/ 104765 h 10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607" h="104765">
                    <a:moveTo>
                      <a:pt x="0" y="70040"/>
                    </a:moveTo>
                    <a:cubicBezTo>
                      <a:pt x="56909" y="32422"/>
                      <a:pt x="113818" y="-5195"/>
                      <a:pt x="219919" y="592"/>
                    </a:cubicBezTo>
                    <a:cubicBezTo>
                      <a:pt x="326020" y="6379"/>
                      <a:pt x="481313" y="55572"/>
                      <a:pt x="636607" y="1047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ZoneTexte 7">
                <a:extLst>
                  <a:ext uri="{FF2B5EF4-FFF2-40B4-BE49-F238E27FC236}">
                    <a16:creationId xmlns:a16="http://schemas.microsoft.com/office/drawing/2014/main" id="{E1D8DBBB-6ECA-C155-A487-FF0F4D9BEE0A}"/>
                  </a:ext>
                </a:extLst>
              </p:cNvPr>
              <p:cNvSpPr txBox="1"/>
              <p:nvPr/>
            </p:nvSpPr>
            <p:spPr>
              <a:xfrm>
                <a:off x="5376131" y="2594051"/>
                <a:ext cx="1030766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D89839"/>
                    </a:solidFill>
                    <a:latin typeface="Century Gothic" panose="020B0502020202020204" pitchFamily="34" charset="0"/>
                  </a:rPr>
                  <a:t>Chip</a:t>
                </a:r>
                <a:endParaRPr lang="fr-FR" sz="9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Forme libre : forme 9">
                <a:extLst>
                  <a:ext uri="{FF2B5EF4-FFF2-40B4-BE49-F238E27FC236}">
                    <a16:creationId xmlns:a16="http://schemas.microsoft.com/office/drawing/2014/main" id="{7BD89FD1-AA4C-9B2D-C432-0D57B3F7892F}"/>
                  </a:ext>
                </a:extLst>
              </p:cNvPr>
              <p:cNvSpPr/>
              <p:nvPr/>
            </p:nvSpPr>
            <p:spPr>
              <a:xfrm>
                <a:off x="5092861" y="3090441"/>
                <a:ext cx="371987" cy="544010"/>
              </a:xfrm>
              <a:custGeom>
                <a:avLst/>
                <a:gdLst>
                  <a:gd name="connsiteX0" fmla="*/ 0 w 371987"/>
                  <a:gd name="connsiteY0" fmla="*/ 0 h 544010"/>
                  <a:gd name="connsiteX1" fmla="*/ 335666 w 371987"/>
                  <a:gd name="connsiteY1" fmla="*/ 324091 h 544010"/>
                  <a:gd name="connsiteX2" fmla="*/ 347240 w 371987"/>
                  <a:gd name="connsiteY2" fmla="*/ 544010 h 5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987" h="544010">
                    <a:moveTo>
                      <a:pt x="0" y="0"/>
                    </a:moveTo>
                    <a:cubicBezTo>
                      <a:pt x="138896" y="116711"/>
                      <a:pt x="277793" y="233423"/>
                      <a:pt x="335666" y="324091"/>
                    </a:cubicBezTo>
                    <a:cubicBezTo>
                      <a:pt x="393539" y="414759"/>
                      <a:pt x="370389" y="479384"/>
                      <a:pt x="347240" y="54401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ZoneTexte 10">
                <a:extLst>
                  <a:ext uri="{FF2B5EF4-FFF2-40B4-BE49-F238E27FC236}">
                    <a16:creationId xmlns:a16="http://schemas.microsoft.com/office/drawing/2014/main" id="{CB60B080-0A4A-D7FB-C907-191C87461D9F}"/>
                  </a:ext>
                </a:extLst>
              </p:cNvPr>
              <p:cNvSpPr txBox="1"/>
              <p:nvPr/>
            </p:nvSpPr>
            <p:spPr>
              <a:xfrm>
                <a:off x="4969084" y="3578318"/>
                <a:ext cx="1453575" cy="4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A3232B"/>
                    </a:solidFill>
                    <a:latin typeface="Century Gothic" panose="020B0502020202020204" pitchFamily="34" charset="0"/>
                  </a:rPr>
                  <a:t>Cloud</a:t>
                </a:r>
                <a:endParaRPr lang="fr-FR" sz="900" dirty="0">
                  <a:solidFill>
                    <a:srgbClr val="A3232B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4" name="Image 17" descr="\documentclass{article}&#10;\usepackage{amsmath}&#10;\pagestyle{empty}&#10;\begin{document}&#10;&#10;&#10;$\overrightarrow{v}$&#10;&#10;\end{document}" title="IguanaTex Bitmap Display">
              <a:extLst>
                <a:ext uri="{FF2B5EF4-FFF2-40B4-BE49-F238E27FC236}">
                  <a16:creationId xmlns:a16="http://schemas.microsoft.com/office/drawing/2014/main" id="{05307480-4615-5B6D-27DB-C23153ED93C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7759" y="5984633"/>
              <a:ext cx="298374" cy="315600"/>
            </a:xfrm>
            <a:prstGeom prst="rect">
              <a:avLst/>
            </a:prstGeom>
          </p:spPr>
        </p:pic>
      </p:grpSp>
      <p:sp>
        <p:nvSpPr>
          <p:cNvPr id="91" name="ZoneTexte 66">
            <a:extLst>
              <a:ext uri="{FF2B5EF4-FFF2-40B4-BE49-F238E27FC236}">
                <a16:creationId xmlns:a16="http://schemas.microsoft.com/office/drawing/2014/main" id="{A2A929DA-9D9A-52F2-2C42-9F417B9ABC30}"/>
              </a:ext>
            </a:extLst>
          </p:cNvPr>
          <p:cNvSpPr txBox="1"/>
          <p:nvPr/>
        </p:nvSpPr>
        <p:spPr>
          <a:xfrm>
            <a:off x="5670930" y="1546767"/>
            <a:ext cx="609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Measure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of           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with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fluorescence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imaging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94" name="Picture 93" descr="\documentclass{article}&#10;\usepackage{amsmath}&#10;\pagestyle{empty}&#10;\begin{document}&#10;&#10;&#10;$ N_{\mathrm{sc}}^{\mathrm{exp}} $&#10;&#10;\end{document}" title="IguanaTex Bitmap Display">
            <a:extLst>
              <a:ext uri="{FF2B5EF4-FFF2-40B4-BE49-F238E27FC236}">
                <a16:creationId xmlns:a16="http://schemas.microsoft.com/office/drawing/2014/main" id="{44711A2A-6E77-D6B3-0E04-C906B5C3CA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89" y="1603695"/>
            <a:ext cx="622980" cy="293291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&#10;$ \Rightarrow N_{\mathrm{sc}}^{\mathrm{th}} \simeq 14 $&#10;&#10;\end{document}" title="IguanaTex Bitmap Display">
            <a:extLst>
              <a:ext uri="{FF2B5EF4-FFF2-40B4-BE49-F238E27FC236}">
                <a16:creationId xmlns:a16="http://schemas.microsoft.com/office/drawing/2014/main" id="{4B649E65-8530-BDC9-7D70-CB2E12F615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4" y="2780851"/>
            <a:ext cx="1581563" cy="3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5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8">
            <a:extLst>
              <a:ext uri="{FF2B5EF4-FFF2-40B4-BE49-F238E27FC236}">
                <a16:creationId xmlns:a16="http://schemas.microsoft.com/office/drawing/2014/main" id="{F111B992-6DB4-B68C-5F08-1F5F9D6682AD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Radiation pressure</a:t>
            </a:r>
          </a:p>
        </p:txBody>
      </p:sp>
      <p:cxnSp>
        <p:nvCxnSpPr>
          <p:cNvPr id="34" name="Connecteur droit 11">
            <a:extLst>
              <a:ext uri="{FF2B5EF4-FFF2-40B4-BE49-F238E27FC236}">
                <a16:creationId xmlns:a16="http://schemas.microsoft.com/office/drawing/2014/main" id="{8889B58E-F560-2267-16CC-7685139DC13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E61E19B-7B78-FFBB-4FCD-1A7725D1059A}"/>
              </a:ext>
            </a:extLst>
          </p:cNvPr>
          <p:cNvSpPr/>
          <p:nvPr/>
        </p:nvSpPr>
        <p:spPr>
          <a:xfrm>
            <a:off x="5545944" y="1362996"/>
            <a:ext cx="6345820" cy="523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2E58FB-D60B-295A-B243-3F8D73CCD871}"/>
              </a:ext>
            </a:extLst>
          </p:cNvPr>
          <p:cNvGrpSpPr/>
          <p:nvPr/>
        </p:nvGrpSpPr>
        <p:grpSpPr>
          <a:xfrm>
            <a:off x="5606149" y="5042154"/>
            <a:ext cx="6285614" cy="1292662"/>
            <a:chOff x="5384833" y="5472325"/>
            <a:chExt cx="6270689" cy="1292662"/>
          </a:xfrm>
        </p:grpSpPr>
        <p:sp>
          <p:nvSpPr>
            <p:cNvPr id="47" name="ZoneTexte 93">
              <a:extLst>
                <a:ext uri="{FF2B5EF4-FFF2-40B4-BE49-F238E27FC236}">
                  <a16:creationId xmlns:a16="http://schemas.microsoft.com/office/drawing/2014/main" id="{8F2B3D01-C2DC-B2B8-4E74-5F6D6A9A5976}"/>
                </a:ext>
              </a:extLst>
            </p:cNvPr>
            <p:cNvSpPr txBox="1"/>
            <p:nvPr/>
          </p:nvSpPr>
          <p:spPr>
            <a:xfrm>
              <a:off x="5384833" y="5472325"/>
              <a:ext cx="627068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Experimental parameters :                             , </a:t>
              </a:r>
            </a:p>
            <a:p>
              <a:endParaRPr lang="en-US" sz="1600" b="1" dirty="0">
                <a:latin typeface="Century Gothic" panose="020B0502020202020204" pitchFamily="34" charset="0"/>
              </a:endParaRPr>
            </a:p>
            <a:p>
              <a:r>
                <a:rPr lang="en-US" b="1" dirty="0">
                  <a:latin typeface="Century Gothic" panose="020B0502020202020204" pitchFamily="34" charset="0"/>
                </a:rPr>
                <a:t>Fluorescence measurement :                               </a:t>
              </a:r>
            </a:p>
            <a:p>
              <a:endParaRPr lang="en-US" sz="800" b="1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                                         scattered photons / atoms</a:t>
              </a:r>
              <a:r>
                <a:rPr lang="en-US" b="1" dirty="0">
                  <a:latin typeface="Century Gothic" panose="020B0502020202020204" pitchFamily="34" charset="0"/>
                </a:rPr>
                <a:t>  </a:t>
              </a:r>
              <a:r>
                <a:rPr lang="en-US" dirty="0">
                  <a:latin typeface="Century Gothic" panose="020B0502020202020204" pitchFamily="34" charset="0"/>
                </a:rPr>
                <a:t> </a:t>
              </a:r>
              <a:endParaRPr lang="en-US" i="1" dirty="0">
                <a:solidFill>
                  <a:srgbClr val="BC632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47" descr="\documentclass{article}&#10;\usepackage{amsmath}&#10;\pagestyle{empty}&#10;\begin{document}&#10;&#10;&#10;$ T_{\mathrm{pulse}} = 20 \mu s $&#10;&#10;\end{document}" title="IguanaTex Bitmap Display">
              <a:extLst>
                <a:ext uri="{FF2B5EF4-FFF2-40B4-BE49-F238E27FC236}">
                  <a16:creationId xmlns:a16="http://schemas.microsoft.com/office/drawing/2014/main" id="{5D7D50DA-6991-9A5F-F48E-177F8060AF70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195" y="5544796"/>
              <a:ext cx="1733862" cy="302229"/>
            </a:xfrm>
            <a:prstGeom prst="rect">
              <a:avLst/>
            </a:prstGeom>
          </p:spPr>
        </p:pic>
        <p:pic>
          <p:nvPicPr>
            <p:cNvPr id="49" name="Picture 48" descr="\documentclass{article}&#10;\usepackage{amsmath}&#10;\pagestyle{empty}&#10;\begin{document}&#10;&#10;&#10;$ s = 0.18 $&#10;&#10;\end{document}" title="IguanaTex Bitmap Display">
              <a:extLst>
                <a:ext uri="{FF2B5EF4-FFF2-40B4-BE49-F238E27FC236}">
                  <a16:creationId xmlns:a16="http://schemas.microsoft.com/office/drawing/2014/main" id="{1D7BFF36-551D-FA21-7E4A-016F667D18C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3952" y="5533153"/>
              <a:ext cx="1033774" cy="213839"/>
            </a:xfrm>
            <a:prstGeom prst="rect">
              <a:avLst/>
            </a:prstGeom>
          </p:spPr>
        </p:pic>
        <p:pic>
          <p:nvPicPr>
            <p:cNvPr id="50" name="Picture 49" descr="\documentclass{article}&#10;\usepackage{amsmath}&#10;\pagestyle{empty}&#10;\begin{document}&#10;&#10;&#10;$ N_{\mathrm{sc}}^{\mathrm{exp}} \simeq 15 \pm 5 $&#10;&#10;\end{document}" title="IguanaTex Bitmap Display">
              <a:extLst>
                <a:ext uri="{FF2B5EF4-FFF2-40B4-BE49-F238E27FC236}">
                  <a16:creationId xmlns:a16="http://schemas.microsoft.com/office/drawing/2014/main" id="{8360B5C6-9411-EB7F-967A-DF3A303CC273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160" y="6441245"/>
              <a:ext cx="1864010" cy="29702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F9FEE5-4E58-F22B-0C08-C649725B7E00}"/>
              </a:ext>
            </a:extLst>
          </p:cNvPr>
          <p:cNvGrpSpPr/>
          <p:nvPr/>
        </p:nvGrpSpPr>
        <p:grpSpPr>
          <a:xfrm>
            <a:off x="6149522" y="2099806"/>
            <a:ext cx="5498783" cy="2797816"/>
            <a:chOff x="6936483" y="1537119"/>
            <a:chExt cx="5498783" cy="279781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491C462-0215-8BE5-90CB-423AB3B5CF14}"/>
                </a:ext>
              </a:extLst>
            </p:cNvPr>
            <p:cNvGrpSpPr/>
            <p:nvPr/>
          </p:nvGrpSpPr>
          <p:grpSpPr>
            <a:xfrm>
              <a:off x="6936483" y="1537119"/>
              <a:ext cx="5242506" cy="2719980"/>
              <a:chOff x="7299351" y="4093683"/>
              <a:chExt cx="4767127" cy="247333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5B387FA-28D0-AF91-320E-CC9EBA5FD55A}"/>
                  </a:ext>
                </a:extLst>
              </p:cNvPr>
              <p:cNvGrpSpPr/>
              <p:nvPr/>
            </p:nvGrpSpPr>
            <p:grpSpPr>
              <a:xfrm>
                <a:off x="7299351" y="4172620"/>
                <a:ext cx="4234855" cy="2394402"/>
                <a:chOff x="422301" y="691120"/>
                <a:chExt cx="4933091" cy="278918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38036EA-B749-22BC-E85B-2448D3BF4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 l="90042" r="4104"/>
                <a:stretch/>
              </p:blipFill>
              <p:spPr>
                <a:xfrm rot="5400000" flipV="1">
                  <a:off x="2728855" y="686780"/>
                  <a:ext cx="319984" cy="4933091"/>
                </a:xfrm>
                <a:prstGeom prst="rect">
                  <a:avLst/>
                </a:prstGeom>
              </p:spPr>
            </p:pic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3CC7D6FE-3B0E-E84F-C9D3-5D94B8F927E9}"/>
                    </a:ext>
                  </a:extLst>
                </p:cNvPr>
                <p:cNvGrpSpPr/>
                <p:nvPr/>
              </p:nvGrpSpPr>
              <p:grpSpPr>
                <a:xfrm>
                  <a:off x="444006" y="691120"/>
                  <a:ext cx="4649037" cy="2789186"/>
                  <a:chOff x="444006" y="691120"/>
                  <a:chExt cx="4649037" cy="2789186"/>
                </a:xfrm>
              </p:grpSpPr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AD15470D-C3F4-3BFB-2394-F333DC215D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/>
                  <a:srcRect l="12347" t="49725" r="13332" b="33633"/>
                  <a:stretch/>
                </p:blipFill>
                <p:spPr>
                  <a:xfrm>
                    <a:off x="513839" y="1138707"/>
                    <a:ext cx="4509372" cy="898791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EFB9F76-F983-7CC8-0337-E81D9CF466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89444" t="2380" r="5977" b="6123"/>
                  <a:stretch/>
                </p:blipFill>
                <p:spPr>
                  <a:xfrm rot="16200000">
                    <a:off x="2637833" y="-1327053"/>
                    <a:ext cx="261383" cy="4649037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71A94031-499E-0E4D-8185-C158CE50EA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3"/>
                  <a:srcRect l="7153" t="49205" r="10966" b="30884"/>
                  <a:stretch/>
                </p:blipFill>
                <p:spPr>
                  <a:xfrm>
                    <a:off x="513839" y="2037498"/>
                    <a:ext cx="4509372" cy="989544"/>
                  </a:xfrm>
                  <a:prstGeom prst="rect">
                    <a:avLst/>
                  </a:prstGeom>
                </p:spPr>
              </p:pic>
              <p:pic>
                <p:nvPicPr>
                  <p:cNvPr id="64" name="Picture 63" descr="\documentclass{article}&#10;\usepackage{amsmath}&#10;\usepackage{xcolor}&#10;\pagestyle{empty}&#10;\begin{document}&#10;&#10;\definecolor{dockerblue}{HTML}{C14E14}  &#10;&#10;$\textcolor{black}{4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E43A2FCB-BB2C-679B-6888-246784F86F57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839" y="3313318"/>
                    <a:ext cx="213943" cy="159086"/>
                  </a:xfrm>
                  <a:prstGeom prst="rect">
                    <a:avLst/>
                  </a:prstGeom>
                </p:spPr>
              </p:pic>
              <p:pic>
                <p:nvPicPr>
                  <p:cNvPr id="65" name="Picture 64" descr="\documentclass{article}&#10;\usepackage{amsmath}&#10;\usepackage{xcolor}&#10;\pagestyle{empty}&#10;\begin{document}&#10;&#10;\definecolor{dockerblue}{HTML}{C14E14}  &#10;&#10;$\textcolor{black}{3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E0242D27-0BB5-5B3A-D529-4A32928D5E0A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99302" y="3320339"/>
                    <a:ext cx="212994" cy="158141"/>
                  </a:xfrm>
                  <a:prstGeom prst="rect">
                    <a:avLst/>
                  </a:prstGeom>
                </p:spPr>
              </p:pic>
              <p:pic>
                <p:nvPicPr>
                  <p:cNvPr id="66" name="Picture 65" descr="\documentclass{article}&#10;\usepackage{amsmath}&#10;\usepackage{xcolor}&#10;\pagestyle{empty}&#10;\begin{document}&#10;&#10;\definecolor{dockerblue}{HTML}{C14E14}  &#10;&#10;$\textcolor{black}{2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65D4FF87-9302-E333-F97D-89C032D29853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7"/>
                    </p:custDataLst>
                  </p:nvPr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50224" y="3311353"/>
                    <a:ext cx="211115" cy="159051"/>
                  </a:xfrm>
                  <a:prstGeom prst="rect">
                    <a:avLst/>
                  </a:prstGeom>
                </p:spPr>
              </p:pic>
              <p:pic>
                <p:nvPicPr>
                  <p:cNvPr id="67" name="Picture 66" descr="\documentclass{article}&#10;\usepackage{amsmath}&#10;\usepackage{xcolor}&#10;\pagestyle{empty}&#10;\begin{document}&#10;&#10;\definecolor{dockerblue}{HTML}{C14E14}  &#10;&#10;$\textcolor{black}{1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ECA85C80-CBB6-422F-CE82-56E1F7EA6C89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2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81650" y="3320339"/>
                    <a:ext cx="204550" cy="159967"/>
                  </a:xfrm>
                  <a:prstGeom prst="rect">
                    <a:avLst/>
                  </a:prstGeom>
                </p:spPr>
              </p:pic>
              <p:pic>
                <p:nvPicPr>
                  <p:cNvPr id="68" name="Picture 67" descr="\documentclass{article}&#10;\usepackage{amsmath}&#10;\usepackage{xcolor}&#10;\pagestyle{empty}&#10;\begin{document}&#10;&#10;\definecolor{dockerblue}{HTML}{C14E14}  &#10;&#10;$\textcolor{black}{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0DD06B41-319D-B001-2F6E-50BF3BBB6E10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734" y="3310434"/>
                    <a:ext cx="99917" cy="160888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68" descr="\documentclass{article}&#10;\usepackage{amsmath}&#10;\usepackage{xcolor}&#10;\pagestyle{empty}&#10;\begin{document}&#10;&#10;\definecolor{dockerblue}{HTML}{C14E14}  &#10;&#10;$\textcolor{black}{0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C26D2A9C-7D4E-A5DC-4DFA-B0461131C119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0"/>
                    </p:custDataLst>
                  </p:nvPr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7204" y="691120"/>
                    <a:ext cx="99917" cy="160888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 descr="\documentclass{article}&#10;\usepackage{amsmath}&#10;\usepackage{xcolor}&#10;\pagestyle{empty}&#10;\begin{document}&#10;&#10;\definecolor{dockerblue}{HTML}{C14E14}  &#10;&#10;$\textcolor{black}{0.2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B69F4405-435C-01A2-816C-7D4838EF26E0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1"/>
                    </p:custDataLst>
                  </p:nvPr>
                </p:nvPicPr>
                <p:blipFill>
                  <a:blip r:embed="rId3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35936" y="691120"/>
                    <a:ext cx="279921" cy="161814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\documentclass{article}&#10;\usepackage{amsmath}&#10;\usepackage{xcolor}&#10;\pagestyle{empty}&#10;\begin{document}&#10;&#10;\definecolor{dockerblue}{HTML}{C14E14}  &#10;&#10;$\textcolor{black}{0.4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9007541C-1124-A7D7-E786-7E5CA1EF10B6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22576" y="691121"/>
                    <a:ext cx="286505" cy="165601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 descr="\documentclass{article}&#10;\usepackage{amsmath}&#10;\usepackage{xcolor}&#10;\pagestyle{empty}&#10;\begin{document}&#10;&#10;\definecolor{dockerblue}{HTML}{C14E14}  &#10;&#10;$\textcolor{black}{0.6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CF5897F0-9FAB-B762-487D-568B38F816F7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3"/>
                    </p:custDataLst>
                  </p:nvPr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6046" y="700725"/>
                    <a:ext cx="283149" cy="164618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\documentclass{article}&#10;\usepackage{amsmath}&#10;\usepackage{xcolor}&#10;\pagestyle{empty}&#10;\begin{document}&#10;&#10;\definecolor{dockerblue}{HTML}{C14E14}  &#10;&#10;$\textcolor{black}{0.8}$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05294AD8-596F-14F1-D394-9ADD13695DB3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9017" y="691120"/>
                    <a:ext cx="283589" cy="165566"/>
                  </a:xfrm>
                  <a:prstGeom prst="rect">
                    <a:avLst/>
                  </a:prstGeom>
                </p:spPr>
              </p:pic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DF8378D7-8833-C926-1697-FD500E2794B5}"/>
                      </a:ext>
                    </a:extLst>
                  </p:cNvPr>
                  <p:cNvSpPr/>
                  <p:nvPr/>
                </p:nvSpPr>
                <p:spPr>
                  <a:xfrm>
                    <a:off x="2513028" y="2197519"/>
                    <a:ext cx="531072" cy="653223"/>
                  </a:xfrm>
                  <a:prstGeom prst="ellipse">
                    <a:avLst/>
                  </a:prstGeom>
                  <a:noFill/>
                  <a:ln w="28575">
                    <a:solidFill>
                      <a:srgbClr val="D8983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Ellipse 67 2">
                    <a:extLst>
                      <a:ext uri="{FF2B5EF4-FFF2-40B4-BE49-F238E27FC236}">
                        <a16:creationId xmlns:a16="http://schemas.microsoft.com/office/drawing/2014/main" id="{E6FB51F9-40E3-2EB3-79D7-557194E03A55}"/>
                      </a:ext>
                    </a:extLst>
                  </p:cNvPr>
                  <p:cNvSpPr/>
                  <p:nvPr/>
                </p:nvSpPr>
                <p:spPr>
                  <a:xfrm>
                    <a:off x="2100132" y="2520239"/>
                    <a:ext cx="1369359" cy="154908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76" name="ZoneTexte 70 2 1">
                    <a:extLst>
                      <a:ext uri="{FF2B5EF4-FFF2-40B4-BE49-F238E27FC236}">
                        <a16:creationId xmlns:a16="http://schemas.microsoft.com/office/drawing/2014/main" id="{6F18378A-BB09-97A4-7C37-568EB24B338E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51" y="2106278"/>
                    <a:ext cx="16759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rgbClr val="E4B878"/>
                        </a:solidFill>
                        <a:latin typeface="LM Sans 12" panose="00000500000000000000" pitchFamily="50" charset="0"/>
                      </a:rPr>
                      <a:t>Fluorescence</a:t>
                    </a: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03B39BEB-2B9A-1C41-608C-410E919FA4AC}"/>
                      </a:ext>
                    </a:extLst>
                  </p:cNvPr>
                  <p:cNvSpPr/>
                  <p:nvPr/>
                </p:nvSpPr>
                <p:spPr>
                  <a:xfrm flipV="1">
                    <a:off x="2068064" y="2226811"/>
                    <a:ext cx="455345" cy="133743"/>
                  </a:xfrm>
                  <a:custGeom>
                    <a:avLst/>
                    <a:gdLst>
                      <a:gd name="connsiteX0" fmla="*/ 647700 w 647700"/>
                      <a:gd name="connsiteY0" fmla="*/ 0 h 91382"/>
                      <a:gd name="connsiteX1" fmla="*/ 333375 w 647700"/>
                      <a:gd name="connsiteY1" fmla="*/ 85725 h 91382"/>
                      <a:gd name="connsiteX2" fmla="*/ 0 w 647700"/>
                      <a:gd name="connsiteY2" fmla="*/ 76200 h 91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7700" h="91382">
                        <a:moveTo>
                          <a:pt x="647700" y="0"/>
                        </a:moveTo>
                        <a:cubicBezTo>
                          <a:pt x="544512" y="36512"/>
                          <a:pt x="441325" y="73025"/>
                          <a:pt x="333375" y="85725"/>
                        </a:cubicBezTo>
                        <a:cubicBezTo>
                          <a:pt x="225425" y="98425"/>
                          <a:pt x="112712" y="87312"/>
                          <a:pt x="0" y="76200"/>
                        </a:cubicBezTo>
                      </a:path>
                    </a:pathLst>
                  </a:custGeom>
                  <a:noFill/>
                  <a:ln w="28575">
                    <a:solidFill>
                      <a:srgbClr val="D89839"/>
                    </a:solidFill>
                    <a:headEnd type="arrow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837390B-1014-CE7B-9AC0-88E8D1F081C9}"/>
                  </a:ext>
                </a:extLst>
              </p:cNvPr>
              <p:cNvSpPr/>
              <p:nvPr/>
            </p:nvSpPr>
            <p:spPr>
              <a:xfrm>
                <a:off x="9195295" y="4929540"/>
                <a:ext cx="283716" cy="184664"/>
              </a:xfrm>
              <a:prstGeom prst="rect">
                <a:avLst/>
              </a:prstGeom>
              <a:noFill/>
              <a:ln w="28575">
                <a:solidFill>
                  <a:srgbClr val="A32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6" name="ZoneTexte 70 2 2">
                <a:extLst>
                  <a:ext uri="{FF2B5EF4-FFF2-40B4-BE49-F238E27FC236}">
                    <a16:creationId xmlns:a16="http://schemas.microsoft.com/office/drawing/2014/main" id="{FD0B1DD2-EF5B-0498-158C-C5753D8F030F}"/>
                  </a:ext>
                </a:extLst>
              </p:cNvPr>
              <p:cNvSpPr txBox="1"/>
              <p:nvPr/>
            </p:nvSpPr>
            <p:spPr>
              <a:xfrm>
                <a:off x="7302344" y="4604576"/>
                <a:ext cx="1535138" cy="587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E27880"/>
                    </a:solidFill>
                    <a:latin typeface="LM Sans 12" panose="00000500000000000000" pitchFamily="50" charset="0"/>
                  </a:rPr>
                  <a:t>Area illuminated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C384918-C0AF-3939-17AB-5F194FAAFFDC}"/>
                  </a:ext>
                </a:extLst>
              </p:cNvPr>
              <p:cNvSpPr/>
              <p:nvPr/>
            </p:nvSpPr>
            <p:spPr>
              <a:xfrm>
                <a:off x="8667750" y="5143500"/>
                <a:ext cx="523875" cy="95678"/>
              </a:xfrm>
              <a:custGeom>
                <a:avLst/>
                <a:gdLst>
                  <a:gd name="connsiteX0" fmla="*/ 0 w 523875"/>
                  <a:gd name="connsiteY0" fmla="*/ 28575 h 95678"/>
                  <a:gd name="connsiteX1" fmla="*/ 323850 w 523875"/>
                  <a:gd name="connsiteY1" fmla="*/ 95250 h 95678"/>
                  <a:gd name="connsiteX2" fmla="*/ 523875 w 523875"/>
                  <a:gd name="connsiteY2" fmla="*/ 0 h 9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5" h="95678">
                    <a:moveTo>
                      <a:pt x="0" y="28575"/>
                    </a:moveTo>
                    <a:cubicBezTo>
                      <a:pt x="118269" y="64293"/>
                      <a:pt x="236538" y="100012"/>
                      <a:pt x="323850" y="95250"/>
                    </a:cubicBezTo>
                    <a:cubicBezTo>
                      <a:pt x="411162" y="90488"/>
                      <a:pt x="467518" y="45244"/>
                      <a:pt x="523875" y="0"/>
                    </a:cubicBezTo>
                  </a:path>
                </a:pathLst>
              </a:custGeom>
              <a:noFill/>
              <a:ln w="28575">
                <a:solidFill>
                  <a:srgbClr val="A3232B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ZoneTexte 70 4 1">
                <a:extLst>
                  <a:ext uri="{FF2B5EF4-FFF2-40B4-BE49-F238E27FC236}">
                    <a16:creationId xmlns:a16="http://schemas.microsoft.com/office/drawing/2014/main" id="{39DAB392-6060-2AB7-6B51-7597604C8A73}"/>
                  </a:ext>
                </a:extLst>
              </p:cNvPr>
              <p:cNvSpPr txBox="1"/>
              <p:nvPr/>
            </p:nvSpPr>
            <p:spPr>
              <a:xfrm>
                <a:off x="11244764" y="4093683"/>
                <a:ext cx="821714" cy="531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latin typeface="LM Sans 12" panose="00000500000000000000" pitchFamily="50" charset="0"/>
                  </a:rPr>
                  <a:t>Optical</a:t>
                </a:r>
              </a:p>
              <a:p>
                <a:r>
                  <a:rPr lang="en-US" sz="1600" b="1" i="1" dirty="0">
                    <a:latin typeface="LM Sans 12" panose="00000500000000000000" pitchFamily="50" charset="0"/>
                  </a:rPr>
                  <a:t>density</a:t>
                </a:r>
              </a:p>
            </p:txBody>
          </p:sp>
        </p:grpSp>
        <p:sp>
          <p:nvSpPr>
            <p:cNvPr id="53" name="ZoneTexte 70 4 2">
              <a:extLst>
                <a:ext uri="{FF2B5EF4-FFF2-40B4-BE49-F238E27FC236}">
                  <a16:creationId xmlns:a16="http://schemas.microsoft.com/office/drawing/2014/main" id="{6D4A01EB-E9DA-5B79-D863-430525EEA9FD}"/>
                </a:ext>
              </a:extLst>
            </p:cNvPr>
            <p:cNvSpPr txBox="1"/>
            <p:nvPr/>
          </p:nvSpPr>
          <p:spPr>
            <a:xfrm>
              <a:off x="11280040" y="3750160"/>
              <a:ext cx="11552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latin typeface="LM Sans 12" panose="00000500000000000000" pitchFamily="50" charset="0"/>
                </a:rPr>
                <a:t>Photon</a:t>
              </a:r>
            </a:p>
            <a:p>
              <a:r>
                <a:rPr lang="en-US" sz="1600" b="1" i="1" dirty="0">
                  <a:latin typeface="LM Sans 12" panose="00000500000000000000" pitchFamily="50" charset="0"/>
                </a:rPr>
                <a:t> number</a:t>
              </a:r>
            </a:p>
          </p:txBody>
        </p:sp>
      </p:grpSp>
      <p:sp>
        <p:nvSpPr>
          <p:cNvPr id="78" name="ZoneTexte 66">
            <a:extLst>
              <a:ext uri="{FF2B5EF4-FFF2-40B4-BE49-F238E27FC236}">
                <a16:creationId xmlns:a16="http://schemas.microsoft.com/office/drawing/2014/main" id="{9318E798-86B1-875C-38F0-4BBC94521D21}"/>
              </a:ext>
            </a:extLst>
          </p:cNvPr>
          <p:cNvSpPr txBox="1"/>
          <p:nvPr/>
        </p:nvSpPr>
        <p:spPr>
          <a:xfrm>
            <a:off x="5670930" y="1546767"/>
            <a:ext cx="609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Measure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of           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with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 fluorescence </a:t>
            </a:r>
            <a:r>
              <a:rPr lang="fr-FR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imaging</a:t>
            </a:r>
            <a:r>
              <a:rPr lang="fr-FR" i="1" dirty="0">
                <a:solidFill>
                  <a:srgbClr val="D89839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79" name="Picture 78" descr="\documentclass{article}&#10;\usepackage{amsmath}&#10;\pagestyle{empty}&#10;\begin{document}&#10;&#10;&#10;$ N_{\mathrm{sc}}^{\mathrm{exp}} $&#10;&#10;\end{document}" title="IguanaTex Bitmap Display">
            <a:extLst>
              <a:ext uri="{FF2B5EF4-FFF2-40B4-BE49-F238E27FC236}">
                <a16:creationId xmlns:a16="http://schemas.microsoft.com/office/drawing/2014/main" id="{3EB9C0A2-6812-A947-C5BC-7162CED0C8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89" y="1603695"/>
            <a:ext cx="622980" cy="2932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C24E25-15CB-0CEE-9344-E881D240BF31}"/>
              </a:ext>
            </a:extLst>
          </p:cNvPr>
          <p:cNvGrpSpPr/>
          <p:nvPr/>
        </p:nvGrpSpPr>
        <p:grpSpPr>
          <a:xfrm>
            <a:off x="1216570" y="2796179"/>
            <a:ext cx="3211660" cy="521789"/>
            <a:chOff x="541190" y="4225438"/>
            <a:chExt cx="3211660" cy="5217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D3D39A-60B6-0496-62A4-C444770CB0BE}"/>
                </a:ext>
              </a:extLst>
            </p:cNvPr>
            <p:cNvSpPr/>
            <p:nvPr/>
          </p:nvSpPr>
          <p:spPr>
            <a:xfrm>
              <a:off x="541190" y="4225438"/>
              <a:ext cx="3211660" cy="5217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4FCB66-1804-20CB-067E-3215E87EB006}"/>
                </a:ext>
              </a:extLst>
            </p:cNvPr>
            <p:cNvSpPr txBox="1"/>
            <p:nvPr/>
          </p:nvSpPr>
          <p:spPr>
            <a:xfrm>
              <a:off x="541191" y="4312847"/>
              <a:ext cx="3095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Experimentally</a:t>
              </a:r>
              <a:r>
                <a:rPr lang="fr-FR" b="1" dirty="0">
                  <a:latin typeface="Century Gothic" panose="020B0502020202020204" pitchFamily="34" charset="0"/>
                </a:rPr>
                <a:t> :</a:t>
              </a:r>
            </a:p>
          </p:txBody>
        </p:sp>
        <p:pic>
          <p:nvPicPr>
            <p:cNvPr id="11" name="Picture 10" descr="\documentclass{article}&#10;\usepackage{amsmath}&#10;\pagestyle{empty}&#10;\begin{document}&#10;&#10;&#10;$\alpha = 0.25$&#10;&#10;\end{document}" title="IguanaTex Bitmap Display">
              <a:extLst>
                <a:ext uri="{FF2B5EF4-FFF2-40B4-BE49-F238E27FC236}">
                  <a16:creationId xmlns:a16="http://schemas.microsoft.com/office/drawing/2014/main" id="{F6174C6F-582D-182B-0537-2A25BC9FA68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616" y="4376029"/>
              <a:ext cx="1118349" cy="22578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687D4C-516E-ED33-50FE-A9EA99509A1B}"/>
              </a:ext>
            </a:extLst>
          </p:cNvPr>
          <p:cNvGrpSpPr/>
          <p:nvPr/>
        </p:nvGrpSpPr>
        <p:grpSpPr>
          <a:xfrm>
            <a:off x="65384" y="1605204"/>
            <a:ext cx="5269333" cy="1754326"/>
            <a:chOff x="-28978" y="1516622"/>
            <a:chExt cx="5269333" cy="175432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D2EEDE-671F-E790-71DB-7EA9D59DFEB6}"/>
                </a:ext>
              </a:extLst>
            </p:cNvPr>
            <p:cNvSpPr txBox="1"/>
            <p:nvPr/>
          </p:nvSpPr>
          <p:spPr>
            <a:xfrm>
              <a:off x="-28978" y="1516622"/>
              <a:ext cx="52693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fr-FR" dirty="0" err="1">
                  <a:latin typeface="Century Gothic" panose="020B0502020202020204" pitchFamily="34" charset="0"/>
                </a:rPr>
                <a:t>Take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into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account</a:t>
              </a:r>
              <a:r>
                <a:rPr lang="fr-FR" dirty="0">
                  <a:latin typeface="Century Gothic" panose="020B0502020202020204" pitchFamily="34" charset="0"/>
                </a:rPr>
                <a:t> the </a:t>
              </a:r>
              <a:r>
                <a:rPr lang="fr-FR" dirty="0" err="1">
                  <a:latin typeface="Century Gothic" panose="020B0502020202020204" pitchFamily="34" charset="0"/>
                </a:rPr>
                <a:t>level</a:t>
              </a:r>
              <a:r>
                <a:rPr lang="fr-FR" dirty="0">
                  <a:latin typeface="Century Gothic" panose="020B0502020202020204" pitchFamily="34" charset="0"/>
                </a:rPr>
                <a:t> structure, the </a:t>
              </a:r>
              <a:r>
                <a:rPr lang="fr-FR" dirty="0" err="1">
                  <a:latin typeface="Century Gothic" panose="020B0502020202020204" pitchFamily="34" charset="0"/>
                </a:rPr>
                <a:t>magnetic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field</a:t>
              </a:r>
              <a:r>
                <a:rPr lang="fr-FR" dirty="0">
                  <a:latin typeface="Century Gothic" panose="020B0502020202020204" pitchFamily="34" charset="0"/>
                </a:rPr>
                <a:t> and the </a:t>
              </a:r>
              <a:r>
                <a:rPr lang="fr-FR" dirty="0" err="1">
                  <a:latin typeface="Century Gothic" panose="020B0502020202020204" pitchFamily="34" charset="0"/>
                </a:rPr>
                <a:t>beam</a:t>
              </a:r>
              <a:r>
                <a:rPr lang="fr-FR" dirty="0">
                  <a:latin typeface="Century Gothic" panose="020B0502020202020204" pitchFamily="34" charset="0"/>
                </a:rPr>
                <a:t> polarisation</a:t>
              </a:r>
              <a:r>
                <a:rPr lang="fr-FR" b="1" dirty="0">
                  <a:latin typeface="Century Gothic" panose="020B0502020202020204" pitchFamily="34" charset="0"/>
                </a:rPr>
                <a:t>,                   </a:t>
              </a: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  <a:p>
              <a:endParaRPr lang="fr-FR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9" name="Picture 8" descr="\documentclass{article}&#10;\usepackage{amsmath}&#10;\usepackage{xcolor}&#10;\pagestyle{empty}&#10;\begin{document}&#10;&#10;\definecolor{dockerblue}{HTML}{C14E14}  &#10;&#10;$\textcolor{black}{\sigma = \alpha \sigma_{0}}$&#10;&#10;&#10;\end{document}" title="IguanaTex Bitmap Display">
              <a:extLst>
                <a:ext uri="{FF2B5EF4-FFF2-40B4-BE49-F238E27FC236}">
                  <a16:creationId xmlns:a16="http://schemas.microsoft.com/office/drawing/2014/main" id="{A7F2370D-CE35-747E-7628-21446FA4623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293" y="2176875"/>
              <a:ext cx="1102086" cy="193026"/>
            </a:xfrm>
            <a:prstGeom prst="rect">
              <a:avLst/>
            </a:prstGeom>
          </p:spPr>
        </p:pic>
        <p:pic>
          <p:nvPicPr>
            <p:cNvPr id="15" name="Picture 14" descr="\documentclass{article}&#10;\usepackage{amsmath}&#10;\usepackage{xcolor}&#10;\pagestyle{empty}&#10;\begin{document}&#10;&#10;\definecolor{dockerblue}{HTML}{C14E14}  &#10;&#10;$\textcolor{black}{\sigma_{0} = \frac{3 \lambda^{2}}{2 \pi}}$&#10;&#10;&#10;\end{document}" title="IguanaTex Bitmap Display">
              <a:extLst>
                <a:ext uri="{FF2B5EF4-FFF2-40B4-BE49-F238E27FC236}">
                  <a16:creationId xmlns:a16="http://schemas.microsoft.com/office/drawing/2014/main" id="{1CAA7B2F-0C45-4067-A094-7AE0F9220CA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063" y="1989997"/>
              <a:ext cx="1173842" cy="447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22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8">
            <a:extLst>
              <a:ext uri="{FF2B5EF4-FFF2-40B4-BE49-F238E27FC236}">
                <a16:creationId xmlns:a16="http://schemas.microsoft.com/office/drawing/2014/main" id="{5F71157F-98EE-3B4B-886F-64B0033491E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BDF95369-E76D-6FA4-CDB1-D5023D983364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68EA7D7-8EAD-23BF-5AFF-1D6A332A8C35}"/>
              </a:ext>
            </a:extLst>
          </p:cNvPr>
          <p:cNvSpPr txBox="1"/>
          <p:nvPr/>
        </p:nvSpPr>
        <p:spPr>
          <a:xfrm>
            <a:off x="757201" y="1908266"/>
            <a:ext cx="53960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F7E0"/>
                </a:solidFill>
                <a:latin typeface="Century Gothic" panose="020B0502020202020204" pitchFamily="34" charset="0"/>
              </a:rPr>
              <a:t>Local Density Approximation (Euler </a:t>
            </a:r>
            <a:r>
              <a:rPr lang="fr-FR" sz="2000" b="1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scale</a:t>
            </a:r>
            <a:r>
              <a:rPr lang="fr-FR" sz="2000" b="1" dirty="0">
                <a:solidFill>
                  <a:srgbClr val="FFF7E0"/>
                </a:solidFill>
                <a:latin typeface="Century Gothic" panose="020B0502020202020204" pitchFamily="34" charset="0"/>
              </a:rPr>
              <a:t>):</a:t>
            </a:r>
          </a:p>
          <a:p>
            <a:r>
              <a:rPr lang="en-US" sz="2000" dirty="0">
                <a:solidFill>
                  <a:srgbClr val="FFF7E0"/>
                </a:solidFill>
                <a:latin typeface="Century Gothic" panose="020B0502020202020204" pitchFamily="34" charset="0"/>
              </a:rPr>
              <a:t>A spatially resolved </a:t>
            </a:r>
            <a:r>
              <a:rPr lang="en-US" sz="2000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rapiditiy</a:t>
            </a:r>
            <a:r>
              <a:rPr lang="en-US" sz="2000" dirty="0">
                <a:solidFill>
                  <a:srgbClr val="FFF7E0"/>
                </a:solidFill>
                <a:latin typeface="Century Gothic" panose="020B0502020202020204" pitchFamily="34" charset="0"/>
              </a:rPr>
              <a:t> distribution                           	can be defined.</a:t>
            </a:r>
            <a:endParaRPr lang="fr-FR" sz="2000" dirty="0">
              <a:solidFill>
                <a:srgbClr val="FFF7E0"/>
              </a:solidFill>
              <a:latin typeface="Century Gothic" panose="020B0502020202020204" pitchFamily="34" charset="0"/>
            </a:endParaRPr>
          </a:p>
          <a:p>
            <a:endParaRPr lang="fr-FR" sz="2000" b="1" dirty="0">
              <a:latin typeface="Century Gothic" panose="020B0502020202020204" pitchFamily="34" charset="0"/>
            </a:endParaRPr>
          </a:p>
          <a:p>
            <a:endParaRPr lang="fr-FR" sz="2000" b="1" dirty="0">
              <a:latin typeface="Century Gothic" panose="020B0502020202020204" pitchFamily="34" charset="0"/>
            </a:endParaRPr>
          </a:p>
        </p:txBody>
      </p:sp>
      <p:pic>
        <p:nvPicPr>
          <p:cNvPr id="40" name="Picture 39" descr="\documentclass{article}&#10;\usepackage{amsmath}&#10;\usepackage{xcolor}&#10;\pagestyle{empty}&#10;\begin{document}&#10;&#10;\definecolor{dockerblue}{HTML}{C14E14}  &#10;&#10;$\textcolor{white}{\rho (z,k)}$&#10;&#10;&#10;\end{document}" title="IguanaTex Bitmap Display">
            <a:extLst>
              <a:ext uri="{FF2B5EF4-FFF2-40B4-BE49-F238E27FC236}">
                <a16:creationId xmlns:a16="http://schemas.microsoft.com/office/drawing/2014/main" id="{64F26528-09BF-5C4D-D320-C64A8FCBCE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0" y="2579482"/>
            <a:ext cx="858459" cy="3216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803528-276A-EA11-49E4-9AE8129108B8}"/>
              </a:ext>
            </a:extLst>
          </p:cNvPr>
          <p:cNvGrpSpPr/>
          <p:nvPr/>
        </p:nvGrpSpPr>
        <p:grpSpPr>
          <a:xfrm>
            <a:off x="6510037" y="1524929"/>
            <a:ext cx="4955888" cy="4124879"/>
            <a:chOff x="6510037" y="1658466"/>
            <a:chExt cx="4955888" cy="41248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FB5572-1055-82D6-C9E5-89FB3672E02B}"/>
                </a:ext>
              </a:extLst>
            </p:cNvPr>
            <p:cNvGrpSpPr/>
            <p:nvPr/>
          </p:nvGrpSpPr>
          <p:grpSpPr>
            <a:xfrm>
              <a:off x="6510037" y="1658466"/>
              <a:ext cx="4955888" cy="4124879"/>
              <a:chOff x="6734613" y="1084909"/>
              <a:chExt cx="4955888" cy="412487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79E1F4-BCB4-B2A7-C15D-B6C9AD3C8468}"/>
                  </a:ext>
                </a:extLst>
              </p:cNvPr>
              <p:cNvSpPr/>
              <p:nvPr/>
            </p:nvSpPr>
            <p:spPr>
              <a:xfrm>
                <a:off x="6734613" y="1084909"/>
                <a:ext cx="4955888" cy="41248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C11CCF6-84DC-C6B4-29EB-74E8E38D74D6}"/>
                  </a:ext>
                </a:extLst>
              </p:cNvPr>
              <p:cNvGrpSpPr/>
              <p:nvPr/>
            </p:nvGrpSpPr>
            <p:grpSpPr>
              <a:xfrm>
                <a:off x="7266562" y="1836295"/>
                <a:ext cx="4000258" cy="3123931"/>
                <a:chOff x="4544205" y="1717431"/>
                <a:chExt cx="3364622" cy="2627542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CA4CDDD-4849-9154-38B7-A827E0D86437}"/>
                    </a:ext>
                  </a:extLst>
                </p:cNvPr>
                <p:cNvSpPr/>
                <p:nvPr/>
              </p:nvSpPr>
              <p:spPr>
                <a:xfrm>
                  <a:off x="4554170" y="2110696"/>
                  <a:ext cx="2895600" cy="1973624"/>
                </a:xfrm>
                <a:custGeom>
                  <a:avLst/>
                  <a:gdLst>
                    <a:gd name="connsiteX0" fmla="*/ 0 w 2895600"/>
                    <a:gd name="connsiteY0" fmla="*/ 1966004 h 1973624"/>
                    <a:gd name="connsiteX1" fmla="*/ 327660 w 2895600"/>
                    <a:gd name="connsiteY1" fmla="*/ 899204 h 1973624"/>
                    <a:gd name="connsiteX2" fmla="*/ 1043940 w 2895600"/>
                    <a:gd name="connsiteY2" fmla="*/ 388664 h 1973624"/>
                    <a:gd name="connsiteX3" fmla="*/ 1539240 w 2895600"/>
                    <a:gd name="connsiteY3" fmla="*/ 44 h 1973624"/>
                    <a:gd name="connsiteX4" fmla="*/ 2240280 w 2895600"/>
                    <a:gd name="connsiteY4" fmla="*/ 411524 h 1973624"/>
                    <a:gd name="connsiteX5" fmla="*/ 2659380 w 2895600"/>
                    <a:gd name="connsiteY5" fmla="*/ 1143044 h 1973624"/>
                    <a:gd name="connsiteX6" fmla="*/ 2895600 w 2895600"/>
                    <a:gd name="connsiteY6" fmla="*/ 1973624 h 197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95600" h="1973624">
                      <a:moveTo>
                        <a:pt x="0" y="1966004"/>
                      </a:moveTo>
                      <a:cubicBezTo>
                        <a:pt x="76835" y="1564049"/>
                        <a:pt x="153670" y="1162094"/>
                        <a:pt x="327660" y="899204"/>
                      </a:cubicBezTo>
                      <a:cubicBezTo>
                        <a:pt x="501650" y="636314"/>
                        <a:pt x="842010" y="538524"/>
                        <a:pt x="1043940" y="388664"/>
                      </a:cubicBezTo>
                      <a:cubicBezTo>
                        <a:pt x="1245870" y="238804"/>
                        <a:pt x="1339850" y="-3766"/>
                        <a:pt x="1539240" y="44"/>
                      </a:cubicBezTo>
                      <a:cubicBezTo>
                        <a:pt x="1738630" y="3854"/>
                        <a:pt x="2053590" y="221024"/>
                        <a:pt x="2240280" y="411524"/>
                      </a:cubicBezTo>
                      <a:cubicBezTo>
                        <a:pt x="2426970" y="602024"/>
                        <a:pt x="2550160" y="882694"/>
                        <a:pt x="2659380" y="1143044"/>
                      </a:cubicBezTo>
                      <a:cubicBezTo>
                        <a:pt x="2768600" y="1403394"/>
                        <a:pt x="2832100" y="1688509"/>
                        <a:pt x="2895600" y="1973624"/>
                      </a:cubicBezTo>
                    </a:path>
                  </a:pathLst>
                </a:custGeom>
                <a:noFill/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828DA09-8F32-2C4B-3C7F-EAC08B147599}"/>
                    </a:ext>
                  </a:extLst>
                </p:cNvPr>
                <p:cNvGrpSpPr/>
                <p:nvPr/>
              </p:nvGrpSpPr>
              <p:grpSpPr>
                <a:xfrm>
                  <a:off x="4544205" y="1869948"/>
                  <a:ext cx="3087077" cy="2220585"/>
                  <a:chOff x="1430215" y="1328928"/>
                  <a:chExt cx="3087077" cy="2220585"/>
                </a:xfrm>
              </p:grpSpPr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23022F30-33F8-37E4-595B-2A1C7A221D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30215" y="3540369"/>
                    <a:ext cx="3087077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2C14E556-4640-95AE-EE9F-0B0ED3F3DC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30918" y="1328928"/>
                    <a:ext cx="0" cy="2220585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1" name="Picture 10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    <a:extLst>
                    <a:ext uri="{FF2B5EF4-FFF2-40B4-BE49-F238E27FC236}">
                      <a16:creationId xmlns:a16="http://schemas.microsoft.com/office/drawing/2014/main" id="{21982648-277F-9CBF-185A-448B754F95B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1772" y="1901213"/>
                  <a:ext cx="488821" cy="278611"/>
                </a:xfrm>
                <a:prstGeom prst="rect">
                  <a:avLst/>
                </a:prstGeom>
              </p:spPr>
            </p:pic>
            <p:pic>
              <p:nvPicPr>
                <p:cNvPr id="12" name="Picture 11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    <a:extLst>
                    <a:ext uri="{FF2B5EF4-FFF2-40B4-BE49-F238E27FC236}">
                      <a16:creationId xmlns:a16="http://schemas.microsoft.com/office/drawing/2014/main" id="{C074D00B-C1F3-812B-EF1B-A6027CBE773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9200" y="3837764"/>
                  <a:ext cx="147617" cy="155713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772895-5054-A161-090F-0E665F35F370}"/>
                    </a:ext>
                  </a:extLst>
                </p:cNvPr>
                <p:cNvSpPr/>
                <p:nvPr/>
              </p:nvSpPr>
              <p:spPr>
                <a:xfrm>
                  <a:off x="5304616" y="2002794"/>
                  <a:ext cx="171561" cy="2077071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947B29-F12A-B797-43F2-17BAD05D8029}"/>
                    </a:ext>
                  </a:extLst>
                </p:cNvPr>
                <p:cNvSpPr/>
                <p:nvPr/>
              </p:nvSpPr>
              <p:spPr>
                <a:xfrm>
                  <a:off x="6721246" y="2002794"/>
                  <a:ext cx="171561" cy="2077071"/>
                </a:xfrm>
                <a:prstGeom prst="rect">
                  <a:avLst/>
                </a:prstGeom>
                <a:solidFill>
                  <a:srgbClr val="A3232B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" name="Picture 14" descr="\documentclass{article}&#10;\usepackage{amsmath}&#10;\usepackage{xcolor}&#10;\pagestyle{empty}&#10;\begin{document}&#10;&#10;\definecolor{dockerblue}{HTML}{C14E14}  &#10;&#10;$\textcolor{black}{\rho (z_{1},k)}$&#10;&#10;&#10;\end{document}" title="IguanaTex Bitmap Display">
                  <a:extLst>
                    <a:ext uri="{FF2B5EF4-FFF2-40B4-BE49-F238E27FC236}">
                      <a16:creationId xmlns:a16="http://schemas.microsoft.com/office/drawing/2014/main" id="{0A5B6C13-F8B1-D438-6471-AD474C376B6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3056" y="1717431"/>
                  <a:ext cx="875771" cy="285363"/>
                </a:xfrm>
                <a:prstGeom prst="rect">
                  <a:avLst/>
                </a:prstGeom>
              </p:spPr>
            </p:pic>
            <p:pic>
              <p:nvPicPr>
                <p:cNvPr id="16" name="Picture 15" descr="\documentclass{article}&#10;\usepackage{amsmath}&#10;\usepackage{xcolor}&#10;\pagestyle{empty}&#10;\begin{document}&#10;&#10;\definecolor{dockerblue}{HTML}{C14E14}  &#10;&#10;$\textcolor{black}{z_{0}}$&#10;&#10;&#10;\end{document}" title="IguanaTex Bitmap Display">
                  <a:extLst>
                    <a:ext uri="{FF2B5EF4-FFF2-40B4-BE49-F238E27FC236}">
                      <a16:creationId xmlns:a16="http://schemas.microsoft.com/office/drawing/2014/main" id="{353788A4-0824-EA96-3B2E-1058103563E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4549" y="4154497"/>
                  <a:ext cx="247619" cy="190476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B4B9615-BD1B-F1EE-BF2E-1B0F93C24071}"/>
                    </a:ext>
                  </a:extLst>
                </p:cNvPr>
                <p:cNvCxnSpPr>
                  <a:stCxn id="13" idx="2"/>
                </p:cNvCxnSpPr>
                <p:nvPr/>
              </p:nvCxnSpPr>
              <p:spPr>
                <a:xfrm flipH="1" flipV="1">
                  <a:off x="5390396" y="3910164"/>
                  <a:ext cx="1" cy="1697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44E2A0C-CFD7-803F-CE63-9E8A9EC4DFB6}"/>
                    </a:ext>
                  </a:extLst>
                </p:cNvPr>
                <p:cNvCxnSpPr/>
                <p:nvPr/>
              </p:nvCxnSpPr>
              <p:spPr>
                <a:xfrm flipH="1" flipV="1">
                  <a:off x="6807026" y="3910164"/>
                  <a:ext cx="1" cy="1697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9" name="Picture 18" descr="\documentclass{article}&#10;\usepackage{amsmath}&#10;\usepackage{xcolor}&#10;\pagestyle{empty}&#10;\begin{document}&#10;&#10;\definecolor{dockerblue}{HTML}{C14E14}  &#10;&#10;$\textcolor{black}{z_{1}}$&#10;&#10;&#10;\end{document}" title="IguanaTex Bitmap Display">
                  <a:extLst>
                    <a:ext uri="{FF2B5EF4-FFF2-40B4-BE49-F238E27FC236}">
                      <a16:creationId xmlns:a16="http://schemas.microsoft.com/office/drawing/2014/main" id="{246F641F-365A-B6FD-B82C-8E005C43278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5189" y="4154497"/>
                  <a:ext cx="239293" cy="189165"/>
                </a:xfrm>
                <a:prstGeom prst="rect">
                  <a:avLst/>
                </a:prstGeom>
              </p:spPr>
            </p:pic>
            <p:pic>
              <p:nvPicPr>
                <p:cNvPr id="20" name="Picture 19" descr="\documentclass{article}&#10;\usepackage{amsmath}&#10;\usepackage{xcolor}&#10;\pagestyle{empty}&#10;\begin{document}&#10;&#10;\definecolor{dockerblue}{HTML}{C14E14}  &#10;&#10;$\textcolor{black}{\rho (z_{0},k)}$&#10;&#10;&#10;\end{document}" title="IguanaTex Bitmap Display">
                  <a:extLst>
                    <a:ext uri="{FF2B5EF4-FFF2-40B4-BE49-F238E27FC236}">
                      <a16:creationId xmlns:a16="http://schemas.microsoft.com/office/drawing/2014/main" id="{5A47C1A0-2F13-273E-1C76-2737BC8FFE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514" y="1720412"/>
                  <a:ext cx="876858" cy="285543"/>
                </a:xfrm>
                <a:prstGeom prst="rect">
                  <a:avLst/>
                </a:prstGeom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649E14E-BFF3-78E4-0F9B-BD549DB41EDB}"/>
                    </a:ext>
                  </a:extLst>
                </p:cNvPr>
                <p:cNvSpPr/>
                <p:nvPr/>
              </p:nvSpPr>
              <p:spPr>
                <a:xfrm>
                  <a:off x="5478780" y="2011680"/>
                  <a:ext cx="226445" cy="304800"/>
                </a:xfrm>
                <a:custGeom>
                  <a:avLst/>
                  <a:gdLst>
                    <a:gd name="connsiteX0" fmla="*/ 0 w 226445"/>
                    <a:gd name="connsiteY0" fmla="*/ 304800 h 304800"/>
                    <a:gd name="connsiteX1" fmla="*/ 53340 w 226445"/>
                    <a:gd name="connsiteY1" fmla="*/ 259080 h 304800"/>
                    <a:gd name="connsiteX2" fmla="*/ 205740 w 226445"/>
                    <a:gd name="connsiteY2" fmla="*/ 137160 h 304800"/>
                    <a:gd name="connsiteX3" fmla="*/ 220980 w 226445"/>
                    <a:gd name="connsiteY3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445" h="304800">
                      <a:moveTo>
                        <a:pt x="0" y="304800"/>
                      </a:moveTo>
                      <a:cubicBezTo>
                        <a:pt x="9525" y="295910"/>
                        <a:pt x="19050" y="287020"/>
                        <a:pt x="53340" y="259080"/>
                      </a:cubicBezTo>
                      <a:cubicBezTo>
                        <a:pt x="87630" y="231140"/>
                        <a:pt x="177800" y="180340"/>
                        <a:pt x="205740" y="137160"/>
                      </a:cubicBezTo>
                      <a:cubicBezTo>
                        <a:pt x="233680" y="93980"/>
                        <a:pt x="227330" y="46990"/>
                        <a:pt x="220980" y="0"/>
                      </a:cubicBezTo>
                    </a:path>
                  </a:pathLst>
                </a:custGeom>
                <a:noFill/>
                <a:ln w="19050">
                  <a:solidFill>
                    <a:srgbClr val="E6AF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0CD1780-77DF-6111-245F-4892CB3C74B5}"/>
                    </a:ext>
                  </a:extLst>
                </p:cNvPr>
                <p:cNvSpPr/>
                <p:nvPr/>
              </p:nvSpPr>
              <p:spPr>
                <a:xfrm>
                  <a:off x="6889353" y="2002794"/>
                  <a:ext cx="191563" cy="304800"/>
                </a:xfrm>
                <a:custGeom>
                  <a:avLst/>
                  <a:gdLst>
                    <a:gd name="connsiteX0" fmla="*/ 0 w 226445"/>
                    <a:gd name="connsiteY0" fmla="*/ 304800 h 304800"/>
                    <a:gd name="connsiteX1" fmla="*/ 53340 w 226445"/>
                    <a:gd name="connsiteY1" fmla="*/ 259080 h 304800"/>
                    <a:gd name="connsiteX2" fmla="*/ 205740 w 226445"/>
                    <a:gd name="connsiteY2" fmla="*/ 137160 h 304800"/>
                    <a:gd name="connsiteX3" fmla="*/ 220980 w 226445"/>
                    <a:gd name="connsiteY3" fmla="*/ 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445" h="304800">
                      <a:moveTo>
                        <a:pt x="0" y="304800"/>
                      </a:moveTo>
                      <a:cubicBezTo>
                        <a:pt x="9525" y="295910"/>
                        <a:pt x="19050" y="287020"/>
                        <a:pt x="53340" y="259080"/>
                      </a:cubicBezTo>
                      <a:cubicBezTo>
                        <a:pt x="87630" y="231140"/>
                        <a:pt x="177800" y="180340"/>
                        <a:pt x="205740" y="137160"/>
                      </a:cubicBezTo>
                      <a:cubicBezTo>
                        <a:pt x="233680" y="93980"/>
                        <a:pt x="227330" y="46990"/>
                        <a:pt x="220980" y="0"/>
                      </a:cubicBezTo>
                    </a:path>
                  </a:pathLst>
                </a:custGeom>
                <a:noFill/>
                <a:ln w="19050">
                  <a:solidFill>
                    <a:srgbClr val="A3232B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310AF5B-CD07-A82A-00B7-AD1C3EBB389A}"/>
                </a:ext>
              </a:extLst>
            </p:cNvPr>
            <p:cNvSpPr txBox="1"/>
            <p:nvPr/>
          </p:nvSpPr>
          <p:spPr>
            <a:xfrm>
              <a:off x="6634944" y="1803594"/>
              <a:ext cx="47045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Local Density Approximation :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8C6E2E-7CE1-AA36-A86C-E477DC880202}"/>
              </a:ext>
            </a:extLst>
          </p:cNvPr>
          <p:cNvGrpSpPr/>
          <p:nvPr/>
        </p:nvGrpSpPr>
        <p:grpSpPr>
          <a:xfrm>
            <a:off x="510019" y="3491420"/>
            <a:ext cx="5396036" cy="1593634"/>
            <a:chOff x="602246" y="3251183"/>
            <a:chExt cx="5396036" cy="1593634"/>
          </a:xfrm>
        </p:grpSpPr>
        <p:sp>
          <p:nvSpPr>
            <p:cNvPr id="7" name="ZoneTexte 20">
              <a:extLst>
                <a:ext uri="{FF2B5EF4-FFF2-40B4-BE49-F238E27FC236}">
                  <a16:creationId xmlns:a16="http://schemas.microsoft.com/office/drawing/2014/main" id="{C9216EAC-F6B8-AF15-A588-F7B52D82355B}"/>
                </a:ext>
              </a:extLst>
            </p:cNvPr>
            <p:cNvSpPr txBox="1"/>
            <p:nvPr/>
          </p:nvSpPr>
          <p:spPr>
            <a:xfrm>
              <a:off x="818302" y="3505470"/>
              <a:ext cx="51228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Objective : </a:t>
              </a:r>
            </a:p>
            <a:p>
              <a:r>
                <a:rPr lang="en-US" sz="2000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Measuring experimentally the spatially resolved  rapidity distribution</a:t>
              </a:r>
              <a:endParaRPr lang="fr-FR" sz="2000" dirty="0">
                <a:solidFill>
                  <a:srgbClr val="FFF7E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29" descr="\documentclass{article}&#10;\usepackage{amsmath}&#10;\usepackage{xcolor}&#10;\pagestyle{empty}&#10;\begin{document}&#10;&#10;\definecolor{dockerblue}{HTML}{C14E14}  &#10;&#10;$\textcolor{white}{\mathbf{\rho (z,k)}}$&#10;&#10;&#10;\end{document}" title="IguanaTex Bitmap Display">
              <a:extLst>
                <a:ext uri="{FF2B5EF4-FFF2-40B4-BE49-F238E27FC236}">
                  <a16:creationId xmlns:a16="http://schemas.microsoft.com/office/drawing/2014/main" id="{35D078CF-021F-1C9E-A558-6D91EE71F09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673" y="4176262"/>
              <a:ext cx="874091" cy="320487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F2151EA-0584-1C75-BAFE-E545B7C8FB4F}"/>
                </a:ext>
              </a:extLst>
            </p:cNvPr>
            <p:cNvSpPr/>
            <p:nvPr/>
          </p:nvSpPr>
          <p:spPr>
            <a:xfrm>
              <a:off x="602246" y="3251183"/>
              <a:ext cx="5396036" cy="1593634"/>
            </a:xfrm>
            <a:prstGeom prst="roundRect">
              <a:avLst/>
            </a:prstGeom>
            <a:noFill/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683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8">
            <a:extLst>
              <a:ext uri="{FF2B5EF4-FFF2-40B4-BE49-F238E27FC236}">
                <a16:creationId xmlns:a16="http://schemas.microsoft.com/office/drawing/2014/main" id="{2DBC72A2-E29A-7CBE-4B0F-BF217100D7AB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352A1821-ACB5-A724-CA49-3470D128AE2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9A91B7-EEEA-C089-41F6-76DBDF84C530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 1">
            <a:extLst>
              <a:ext uri="{FF2B5EF4-FFF2-40B4-BE49-F238E27FC236}">
                <a16:creationId xmlns:a16="http://schemas.microsoft.com/office/drawing/2014/main" id="{E325A9CC-7FB5-0C51-FB8F-8F5F343C17B9}"/>
              </a:ext>
            </a:extLst>
          </p:cNvPr>
          <p:cNvSpPr txBox="1"/>
          <p:nvPr/>
        </p:nvSpPr>
        <p:spPr>
          <a:xfrm>
            <a:off x="6344283" y="1354181"/>
            <a:ext cx="5381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ZoneTexte 1 2">
            <a:extLst>
              <a:ext uri="{FF2B5EF4-FFF2-40B4-BE49-F238E27FC236}">
                <a16:creationId xmlns:a16="http://schemas.microsoft.com/office/drawing/2014/main" id="{52B14D8B-7E66-DA3E-7FEB-E298439DEEAE}"/>
              </a:ext>
            </a:extLst>
          </p:cNvPr>
          <p:cNvSpPr txBox="1"/>
          <p:nvPr/>
        </p:nvSpPr>
        <p:spPr>
          <a:xfrm>
            <a:off x="357238" y="1354181"/>
            <a:ext cx="53811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A0602C39-5F42-3C07-D0DB-B45F68B8B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8"/>
          <a:stretch/>
        </p:blipFill>
        <p:spPr bwMode="auto">
          <a:xfrm>
            <a:off x="198782" y="2277221"/>
            <a:ext cx="5741482" cy="33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88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8">
            <a:extLst>
              <a:ext uri="{FF2B5EF4-FFF2-40B4-BE49-F238E27FC236}">
                <a16:creationId xmlns:a16="http://schemas.microsoft.com/office/drawing/2014/main" id="{2DBC72A2-E29A-7CBE-4B0F-BF217100D7AB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352A1821-ACB5-A724-CA49-3470D128AE2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9A91B7-EEEA-C089-41F6-76DBDF84C530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 1">
            <a:extLst>
              <a:ext uri="{FF2B5EF4-FFF2-40B4-BE49-F238E27FC236}">
                <a16:creationId xmlns:a16="http://schemas.microsoft.com/office/drawing/2014/main" id="{E325A9CC-7FB5-0C51-FB8F-8F5F343C17B9}"/>
              </a:ext>
            </a:extLst>
          </p:cNvPr>
          <p:cNvSpPr txBox="1"/>
          <p:nvPr/>
        </p:nvSpPr>
        <p:spPr>
          <a:xfrm>
            <a:off x="6344283" y="1354181"/>
            <a:ext cx="5381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ZoneTexte 1 2">
            <a:extLst>
              <a:ext uri="{FF2B5EF4-FFF2-40B4-BE49-F238E27FC236}">
                <a16:creationId xmlns:a16="http://schemas.microsoft.com/office/drawing/2014/main" id="{52B14D8B-7E66-DA3E-7FEB-E298439DEEAE}"/>
              </a:ext>
            </a:extLst>
          </p:cNvPr>
          <p:cNvSpPr txBox="1"/>
          <p:nvPr/>
        </p:nvSpPr>
        <p:spPr>
          <a:xfrm>
            <a:off x="357238" y="1354181"/>
            <a:ext cx="53811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A0602C39-5F42-3C07-D0DB-B45F68B8B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8"/>
          <a:stretch/>
        </p:blipFill>
        <p:spPr bwMode="auto">
          <a:xfrm>
            <a:off x="198782" y="2277221"/>
            <a:ext cx="5741482" cy="33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29540A1-1254-A39E-F8CF-F1B1B3C10B0F}"/>
              </a:ext>
            </a:extLst>
          </p:cNvPr>
          <p:cNvSpPr/>
          <p:nvPr/>
        </p:nvSpPr>
        <p:spPr>
          <a:xfrm>
            <a:off x="1759227" y="2395330"/>
            <a:ext cx="675861" cy="2504661"/>
          </a:xfrm>
          <a:prstGeom prst="ellipse">
            <a:avLst/>
          </a:prstGeom>
          <a:noFill/>
          <a:ln w="28575">
            <a:solidFill>
              <a:srgbClr val="263B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84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8">
            <a:extLst>
              <a:ext uri="{FF2B5EF4-FFF2-40B4-BE49-F238E27FC236}">
                <a16:creationId xmlns:a16="http://schemas.microsoft.com/office/drawing/2014/main" id="{2DBC72A2-E29A-7CBE-4B0F-BF217100D7AB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352A1821-ACB5-A724-CA49-3470D128AE2E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9A91B7-EEEA-C089-41F6-76DBDF84C530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 1">
            <a:extLst>
              <a:ext uri="{FF2B5EF4-FFF2-40B4-BE49-F238E27FC236}">
                <a16:creationId xmlns:a16="http://schemas.microsoft.com/office/drawing/2014/main" id="{E325A9CC-7FB5-0C51-FB8F-8F5F343C17B9}"/>
              </a:ext>
            </a:extLst>
          </p:cNvPr>
          <p:cNvSpPr txBox="1"/>
          <p:nvPr/>
        </p:nvSpPr>
        <p:spPr>
          <a:xfrm>
            <a:off x="6344283" y="1354181"/>
            <a:ext cx="5381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ZoneTexte 1 2">
            <a:extLst>
              <a:ext uri="{FF2B5EF4-FFF2-40B4-BE49-F238E27FC236}">
                <a16:creationId xmlns:a16="http://schemas.microsoft.com/office/drawing/2014/main" id="{52B14D8B-7E66-DA3E-7FEB-E298439DEEAE}"/>
              </a:ext>
            </a:extLst>
          </p:cNvPr>
          <p:cNvSpPr txBox="1"/>
          <p:nvPr/>
        </p:nvSpPr>
        <p:spPr>
          <a:xfrm>
            <a:off x="357238" y="1354181"/>
            <a:ext cx="53811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537BC-A4F7-98FB-AB02-32303FA6768E}"/>
              </a:ext>
            </a:extLst>
          </p:cNvPr>
          <p:cNvGrpSpPr/>
          <p:nvPr/>
        </p:nvGrpSpPr>
        <p:grpSpPr>
          <a:xfrm>
            <a:off x="336671" y="2335694"/>
            <a:ext cx="5491072" cy="3092727"/>
            <a:chOff x="108956" y="2376650"/>
            <a:chExt cx="5666297" cy="3201189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845E819F-C320-0E0A-6694-0FC59B625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r="-161"/>
            <a:stretch/>
          </p:blipFill>
          <p:spPr bwMode="auto">
            <a:xfrm>
              <a:off x="108956" y="2376650"/>
              <a:ext cx="5666297" cy="320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\documentclass{article}&#10;\usepackage{amsmath}&#10;\usepackage{xcolor}&#10;\pagestyle{empty}&#10;\begin{document}&#10;&#10;\definecolor{dockerblue}{HTML}{C14E14}  &#10;&#10;$\textcolor{black}{15 ph/at}$&#10;&#10;&#10;\end{document}" title="IguanaTex Bitmap Display">
              <a:extLst>
                <a:ext uri="{FF2B5EF4-FFF2-40B4-BE49-F238E27FC236}">
                  <a16:creationId xmlns:a16="http://schemas.microsoft.com/office/drawing/2014/main" id="{3ADAB206-EC2F-CC94-3A34-C06BA12B8C4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989" y="3557872"/>
              <a:ext cx="969622" cy="299405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25CC6C1-C296-1B37-96A8-0ACE2F5CA412}"/>
                </a:ext>
              </a:extLst>
            </p:cNvPr>
            <p:cNvSpPr/>
            <p:nvPr/>
          </p:nvSpPr>
          <p:spPr>
            <a:xfrm>
              <a:off x="4368800" y="2824480"/>
              <a:ext cx="690880" cy="701040"/>
            </a:xfrm>
            <a:custGeom>
              <a:avLst/>
              <a:gdLst>
                <a:gd name="connsiteX0" fmla="*/ 0 w 690880"/>
                <a:gd name="connsiteY0" fmla="*/ 701040 h 701040"/>
                <a:gd name="connsiteX1" fmla="*/ 304800 w 690880"/>
                <a:gd name="connsiteY1" fmla="*/ 396240 h 701040"/>
                <a:gd name="connsiteX2" fmla="*/ 690880 w 690880"/>
                <a:gd name="connsiteY2" fmla="*/ 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880" h="701040">
                  <a:moveTo>
                    <a:pt x="0" y="701040"/>
                  </a:moveTo>
                  <a:lnTo>
                    <a:pt x="304800" y="396240"/>
                  </a:lnTo>
                  <a:cubicBezTo>
                    <a:pt x="419947" y="279400"/>
                    <a:pt x="555413" y="139700"/>
                    <a:pt x="69088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306C7E-716E-35F1-8346-34409B79F1F0}"/>
                </a:ext>
              </a:extLst>
            </p:cNvPr>
            <p:cNvSpPr/>
            <p:nvPr/>
          </p:nvSpPr>
          <p:spPr>
            <a:xfrm>
              <a:off x="2499360" y="4318000"/>
              <a:ext cx="508000" cy="284480"/>
            </a:xfrm>
            <a:custGeom>
              <a:avLst/>
              <a:gdLst>
                <a:gd name="connsiteX0" fmla="*/ 508000 w 508000"/>
                <a:gd name="connsiteY0" fmla="*/ 284480 h 284480"/>
                <a:gd name="connsiteX1" fmla="*/ 325120 w 508000"/>
                <a:gd name="connsiteY1" fmla="*/ 50800 h 284480"/>
                <a:gd name="connsiteX2" fmla="*/ 0 w 508000"/>
                <a:gd name="connsiteY2" fmla="*/ 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284480">
                  <a:moveTo>
                    <a:pt x="508000" y="284480"/>
                  </a:moveTo>
                  <a:cubicBezTo>
                    <a:pt x="458893" y="191346"/>
                    <a:pt x="409787" y="98213"/>
                    <a:pt x="325120" y="50800"/>
                  </a:cubicBezTo>
                  <a:cubicBezTo>
                    <a:pt x="240453" y="3387"/>
                    <a:pt x="120226" y="1693"/>
                    <a:pt x="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13" name="Picture 12" descr="\documentclass{article}&#10;\usepackage{amsmath}&#10;\usepackage{xcolor}&#10;\pagestyle{empty}&#10;\begin{document}&#10;&#10;\definecolor{dockerblue}{HTML}{C14E14}  &#10;&#10;$\textcolor{black}{\sim 1 ph/at}$&#10;&#10;&#10;\end{document}" title="IguanaTex Bitmap Display">
              <a:extLst>
                <a:ext uri="{FF2B5EF4-FFF2-40B4-BE49-F238E27FC236}">
                  <a16:creationId xmlns:a16="http://schemas.microsoft.com/office/drawing/2014/main" id="{20F632F9-827F-291F-5662-EC64E9BAFBE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48" y="4096465"/>
              <a:ext cx="1140307" cy="29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3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8">
            <a:extLst>
              <a:ext uri="{FF2B5EF4-FFF2-40B4-BE49-F238E27FC236}">
                <a16:creationId xmlns:a16="http://schemas.microsoft.com/office/drawing/2014/main" id="{F111B992-6DB4-B68C-5F08-1F5F9D6682AD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34" name="Connecteur droit 11">
            <a:extLst>
              <a:ext uri="{FF2B5EF4-FFF2-40B4-BE49-F238E27FC236}">
                <a16:creationId xmlns:a16="http://schemas.microsoft.com/office/drawing/2014/main" id="{8889B58E-F560-2267-16CC-7685139DC13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D429A7-133F-BB6F-D910-3D0C8F6D50BD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 2">
            <a:extLst>
              <a:ext uri="{FF2B5EF4-FFF2-40B4-BE49-F238E27FC236}">
                <a16:creationId xmlns:a16="http://schemas.microsoft.com/office/drawing/2014/main" id="{2ECE11AB-5042-A30E-4CBE-D5A61B109A00}"/>
              </a:ext>
            </a:extLst>
          </p:cNvPr>
          <p:cNvSpPr txBox="1"/>
          <p:nvPr/>
        </p:nvSpPr>
        <p:spPr>
          <a:xfrm>
            <a:off x="357238" y="1354181"/>
            <a:ext cx="5381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Photon reabsorption in the remaining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Diffusion of light by the optical system can lead to absorption photon in the remaining cloud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ZoneTexte 1 1">
            <a:extLst>
              <a:ext uri="{FF2B5EF4-FFF2-40B4-BE49-F238E27FC236}">
                <a16:creationId xmlns:a16="http://schemas.microsoft.com/office/drawing/2014/main" id="{7ABF9303-514E-9FAD-B548-85EFCF6399B1}"/>
              </a:ext>
            </a:extLst>
          </p:cNvPr>
          <p:cNvSpPr txBox="1"/>
          <p:nvPr/>
        </p:nvSpPr>
        <p:spPr>
          <a:xfrm>
            <a:off x="6344283" y="1354181"/>
            <a:ext cx="5381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B32449-6E5E-9B3C-2270-EAF142628980}"/>
              </a:ext>
            </a:extLst>
          </p:cNvPr>
          <p:cNvGrpSpPr/>
          <p:nvPr/>
        </p:nvGrpSpPr>
        <p:grpSpPr>
          <a:xfrm>
            <a:off x="1272848" y="2429289"/>
            <a:ext cx="3549930" cy="1999421"/>
            <a:chOff x="108956" y="2376650"/>
            <a:chExt cx="5666297" cy="320118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7432DF4-3FE0-498D-8579-247AC9F0C7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r="-161"/>
            <a:stretch/>
          </p:blipFill>
          <p:spPr bwMode="auto">
            <a:xfrm>
              <a:off x="108956" y="2376650"/>
              <a:ext cx="5666297" cy="320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\documentclass{article}&#10;\usepackage{amsmath}&#10;\usepackage{xcolor}&#10;\pagestyle{empty}&#10;\begin{document}&#10;&#10;\definecolor{dockerblue}{HTML}{C14E14}  &#10;&#10;$\textcolor{black}{15 ph/at}$&#10;&#10;&#10;\end{document}" title="IguanaTex Bitmap Display">
              <a:extLst>
                <a:ext uri="{FF2B5EF4-FFF2-40B4-BE49-F238E27FC236}">
                  <a16:creationId xmlns:a16="http://schemas.microsoft.com/office/drawing/2014/main" id="{1BE924C9-A48E-0122-15F2-B2E33285C2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989" y="3557872"/>
              <a:ext cx="969622" cy="299405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4C1CFD-4563-5525-B926-01ABF185CBCA}"/>
                </a:ext>
              </a:extLst>
            </p:cNvPr>
            <p:cNvSpPr/>
            <p:nvPr/>
          </p:nvSpPr>
          <p:spPr>
            <a:xfrm>
              <a:off x="4368800" y="2824480"/>
              <a:ext cx="690880" cy="701040"/>
            </a:xfrm>
            <a:custGeom>
              <a:avLst/>
              <a:gdLst>
                <a:gd name="connsiteX0" fmla="*/ 0 w 690880"/>
                <a:gd name="connsiteY0" fmla="*/ 701040 h 701040"/>
                <a:gd name="connsiteX1" fmla="*/ 304800 w 690880"/>
                <a:gd name="connsiteY1" fmla="*/ 396240 h 701040"/>
                <a:gd name="connsiteX2" fmla="*/ 690880 w 690880"/>
                <a:gd name="connsiteY2" fmla="*/ 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880" h="701040">
                  <a:moveTo>
                    <a:pt x="0" y="701040"/>
                  </a:moveTo>
                  <a:lnTo>
                    <a:pt x="304800" y="396240"/>
                  </a:lnTo>
                  <a:cubicBezTo>
                    <a:pt x="419947" y="279400"/>
                    <a:pt x="555413" y="139700"/>
                    <a:pt x="69088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012EF2-AF22-CC31-8BB6-F28100157006}"/>
                </a:ext>
              </a:extLst>
            </p:cNvPr>
            <p:cNvSpPr/>
            <p:nvPr/>
          </p:nvSpPr>
          <p:spPr>
            <a:xfrm>
              <a:off x="2499360" y="4318000"/>
              <a:ext cx="508000" cy="284480"/>
            </a:xfrm>
            <a:custGeom>
              <a:avLst/>
              <a:gdLst>
                <a:gd name="connsiteX0" fmla="*/ 508000 w 508000"/>
                <a:gd name="connsiteY0" fmla="*/ 284480 h 284480"/>
                <a:gd name="connsiteX1" fmla="*/ 325120 w 508000"/>
                <a:gd name="connsiteY1" fmla="*/ 50800 h 284480"/>
                <a:gd name="connsiteX2" fmla="*/ 0 w 508000"/>
                <a:gd name="connsiteY2" fmla="*/ 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284480">
                  <a:moveTo>
                    <a:pt x="508000" y="284480"/>
                  </a:moveTo>
                  <a:cubicBezTo>
                    <a:pt x="458893" y="191346"/>
                    <a:pt x="409787" y="98213"/>
                    <a:pt x="325120" y="50800"/>
                  </a:cubicBezTo>
                  <a:cubicBezTo>
                    <a:pt x="240453" y="3387"/>
                    <a:pt x="120226" y="1693"/>
                    <a:pt x="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24" name="Picture 23" descr="\documentclass{article}&#10;\usepackage{amsmath}&#10;\usepackage{xcolor}&#10;\pagestyle{empty}&#10;\begin{document}&#10;&#10;\definecolor{dockerblue}{HTML}{C14E14}  &#10;&#10;$\textcolor{black}{\sim 1 ph/at}$&#10;&#10;&#10;\end{document}" title="IguanaTex Bitmap Display">
              <a:extLst>
                <a:ext uri="{FF2B5EF4-FFF2-40B4-BE49-F238E27FC236}">
                  <a16:creationId xmlns:a16="http://schemas.microsoft.com/office/drawing/2014/main" id="{3C306CA4-9F44-6969-9624-5A5B0C004AE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48" y="4096465"/>
              <a:ext cx="1140307" cy="29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282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8">
            <a:extLst>
              <a:ext uri="{FF2B5EF4-FFF2-40B4-BE49-F238E27FC236}">
                <a16:creationId xmlns:a16="http://schemas.microsoft.com/office/drawing/2014/main" id="{F111B992-6DB4-B68C-5F08-1F5F9D6682AD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34" name="Connecteur droit 11">
            <a:extLst>
              <a:ext uri="{FF2B5EF4-FFF2-40B4-BE49-F238E27FC236}">
                <a16:creationId xmlns:a16="http://schemas.microsoft.com/office/drawing/2014/main" id="{8889B58E-F560-2267-16CC-7685139DC13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lot, text, screenshot, diagram&#10;&#10;Description automatically generated">
            <a:extLst>
              <a:ext uri="{FF2B5EF4-FFF2-40B4-BE49-F238E27FC236}">
                <a16:creationId xmlns:a16="http://schemas.microsoft.com/office/drawing/2014/main" id="{C6B6EB5D-2909-5739-36DE-C83AB763CC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13" y="2662841"/>
            <a:ext cx="5590095" cy="38338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D429A7-133F-BB6F-D910-3D0C8F6D50BD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1">
            <a:extLst>
              <a:ext uri="{FF2B5EF4-FFF2-40B4-BE49-F238E27FC236}">
                <a16:creationId xmlns:a16="http://schemas.microsoft.com/office/drawing/2014/main" id="{7137ED4A-EEF5-07C5-ACCE-484473C7ACFA}"/>
              </a:ext>
            </a:extLst>
          </p:cNvPr>
          <p:cNvSpPr txBox="1"/>
          <p:nvPr/>
        </p:nvSpPr>
        <p:spPr>
          <a:xfrm>
            <a:off x="6344283" y="1354181"/>
            <a:ext cx="53811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density of remaining atoms doesn’t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ZoneTexte 1 2">
            <a:extLst>
              <a:ext uri="{FF2B5EF4-FFF2-40B4-BE49-F238E27FC236}">
                <a16:creationId xmlns:a16="http://schemas.microsoft.com/office/drawing/2014/main" id="{2ECE11AB-5042-A30E-4CBE-D5A61B109A00}"/>
              </a:ext>
            </a:extLst>
          </p:cNvPr>
          <p:cNvSpPr txBox="1"/>
          <p:nvPr/>
        </p:nvSpPr>
        <p:spPr>
          <a:xfrm>
            <a:off x="357238" y="1354181"/>
            <a:ext cx="5381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Photon reabsorption in the remaining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Diffusion of light by the optical system can lead to absorption photon in the remaining cloud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FA6252-0E00-0CC7-7778-A50D1CE8BDD9}"/>
              </a:ext>
            </a:extLst>
          </p:cNvPr>
          <p:cNvGrpSpPr/>
          <p:nvPr/>
        </p:nvGrpSpPr>
        <p:grpSpPr>
          <a:xfrm>
            <a:off x="1272848" y="2429289"/>
            <a:ext cx="3549930" cy="1999421"/>
            <a:chOff x="108956" y="2376650"/>
            <a:chExt cx="5666297" cy="320118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6044425-C3FA-F1F7-5DA9-32548FB60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r="-161"/>
            <a:stretch/>
          </p:blipFill>
          <p:spPr bwMode="auto">
            <a:xfrm>
              <a:off x="108956" y="2376650"/>
              <a:ext cx="5666297" cy="320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\documentclass{article}&#10;\usepackage{amsmath}&#10;\usepackage{xcolor}&#10;\pagestyle{empty}&#10;\begin{document}&#10;&#10;\definecolor{dockerblue}{HTML}{C14E14}  &#10;&#10;$\textcolor{black}{15 ph/at}$&#10;&#10;&#10;\end{document}" title="IguanaTex Bitmap Display">
              <a:extLst>
                <a:ext uri="{FF2B5EF4-FFF2-40B4-BE49-F238E27FC236}">
                  <a16:creationId xmlns:a16="http://schemas.microsoft.com/office/drawing/2014/main" id="{9F2669BE-BF9F-46BB-694F-46F65BC611C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989" y="3557872"/>
              <a:ext cx="969622" cy="29940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472B1D-4555-0158-925E-A559BD80FC28}"/>
                </a:ext>
              </a:extLst>
            </p:cNvPr>
            <p:cNvSpPr/>
            <p:nvPr/>
          </p:nvSpPr>
          <p:spPr>
            <a:xfrm>
              <a:off x="4368800" y="2824480"/>
              <a:ext cx="690880" cy="701040"/>
            </a:xfrm>
            <a:custGeom>
              <a:avLst/>
              <a:gdLst>
                <a:gd name="connsiteX0" fmla="*/ 0 w 690880"/>
                <a:gd name="connsiteY0" fmla="*/ 701040 h 701040"/>
                <a:gd name="connsiteX1" fmla="*/ 304800 w 690880"/>
                <a:gd name="connsiteY1" fmla="*/ 396240 h 701040"/>
                <a:gd name="connsiteX2" fmla="*/ 690880 w 690880"/>
                <a:gd name="connsiteY2" fmla="*/ 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880" h="701040">
                  <a:moveTo>
                    <a:pt x="0" y="701040"/>
                  </a:moveTo>
                  <a:lnTo>
                    <a:pt x="304800" y="396240"/>
                  </a:lnTo>
                  <a:cubicBezTo>
                    <a:pt x="419947" y="279400"/>
                    <a:pt x="555413" y="139700"/>
                    <a:pt x="69088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EC89B5-7AB8-8E72-5819-BA0DA33DA80A}"/>
                </a:ext>
              </a:extLst>
            </p:cNvPr>
            <p:cNvSpPr/>
            <p:nvPr/>
          </p:nvSpPr>
          <p:spPr>
            <a:xfrm>
              <a:off x="2499360" y="4318000"/>
              <a:ext cx="508000" cy="284480"/>
            </a:xfrm>
            <a:custGeom>
              <a:avLst/>
              <a:gdLst>
                <a:gd name="connsiteX0" fmla="*/ 508000 w 508000"/>
                <a:gd name="connsiteY0" fmla="*/ 284480 h 284480"/>
                <a:gd name="connsiteX1" fmla="*/ 325120 w 508000"/>
                <a:gd name="connsiteY1" fmla="*/ 50800 h 284480"/>
                <a:gd name="connsiteX2" fmla="*/ 0 w 508000"/>
                <a:gd name="connsiteY2" fmla="*/ 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284480">
                  <a:moveTo>
                    <a:pt x="508000" y="284480"/>
                  </a:moveTo>
                  <a:cubicBezTo>
                    <a:pt x="458893" y="191346"/>
                    <a:pt x="409787" y="98213"/>
                    <a:pt x="325120" y="50800"/>
                  </a:cubicBezTo>
                  <a:cubicBezTo>
                    <a:pt x="240453" y="3387"/>
                    <a:pt x="120226" y="1693"/>
                    <a:pt x="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\documentclass{article}&#10;\usepackage{amsmath}&#10;\usepackage{xcolor}&#10;\pagestyle{empty}&#10;\begin{document}&#10;&#10;\definecolor{dockerblue}{HTML}{C14E14}  &#10;&#10;$\textcolor{black}{\sim 1 ph/at}$&#10;&#10;&#10;\end{document}" title="IguanaTex Bitmap Display">
              <a:extLst>
                <a:ext uri="{FF2B5EF4-FFF2-40B4-BE49-F238E27FC236}">
                  <a16:creationId xmlns:a16="http://schemas.microsoft.com/office/drawing/2014/main" id="{FEDFE754-7A57-349E-8922-75F39BD953F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48" y="4096465"/>
              <a:ext cx="1140307" cy="29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550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502621-DD2A-67A7-5B93-4CDE44A164AB}"/>
              </a:ext>
            </a:extLst>
          </p:cNvPr>
          <p:cNvSpPr/>
          <p:nvPr/>
        </p:nvSpPr>
        <p:spPr>
          <a:xfrm>
            <a:off x="6094975" y="3359185"/>
            <a:ext cx="5659343" cy="49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4 2">
            <a:extLst>
              <a:ext uri="{FF2B5EF4-FFF2-40B4-BE49-F238E27FC236}">
                <a16:creationId xmlns:a16="http://schemas.microsoft.com/office/drawing/2014/main" id="{D100C69D-46A9-75E3-C744-1645B6E458CA}"/>
              </a:ext>
            </a:extLst>
          </p:cNvPr>
          <p:cNvSpPr txBox="1"/>
          <p:nvPr/>
        </p:nvSpPr>
        <p:spPr>
          <a:xfrm>
            <a:off x="5865991" y="1476513"/>
            <a:ext cx="6139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General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(GHD) : 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an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integrable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system can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locally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be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described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by the spatial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resolved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                .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Conservation of the </a:t>
            </a:r>
            <a:r>
              <a:rPr lang="fr-FR" i="1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rapidity</a:t>
            </a: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 distribution on a      slice: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i="1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with</a:t>
            </a:r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i="1" dirty="0">
                <a:solidFill>
                  <a:srgbClr val="FFF7E0"/>
                </a:solidFill>
                <a:latin typeface="Century Gothic" panose="020B0502020202020204" pitchFamily="34" charset="0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<a:extLst>
              <a:ext uri="{FF2B5EF4-FFF2-40B4-BE49-F238E27FC236}">
                <a16:creationId xmlns:a16="http://schemas.microsoft.com/office/drawing/2014/main" id="{6DD39CF8-AE41-F5F8-A1BC-02ADE423D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2" y="3447689"/>
            <a:ext cx="5379422" cy="338989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C0AADA54-F233-3AD3-0261-80E387D5112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G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eneralised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ydro</a:t>
            </a:r>
            <a:r>
              <a:rPr lang="fr-FR" sz="4400" b="1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D</a:t>
            </a:r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ynamics</a:t>
            </a:r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 (GHD)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95DB66E-9D83-C9BC-D4AC-3C5AB0D9705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\documentclass{article}&#10;\usepackage{amsmath}&#10;\usepackage{xcolor}&#10;\pagestyle{empty}&#10;\begin{document}&#10;&#10;\definecolor{dockerblue}{HTML}{C14E14}  &#10;&#10;$\textcolor{white}{\rho (z,k,t)}$&#10;&#10;&#10;\end{document}" title="IguanaTex Bitmap Display">
            <a:extLst>
              <a:ext uri="{FF2B5EF4-FFF2-40B4-BE49-F238E27FC236}">
                <a16:creationId xmlns:a16="http://schemas.microsoft.com/office/drawing/2014/main" id="{B9CC8CBE-EC18-0902-0E19-07223D5099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08" y="2076294"/>
            <a:ext cx="1015800" cy="293197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xcolor}&#10;\pagestyle{empty}&#10;\begin{document}&#10;&#10;\definecolor{dockerblue}{HTML}{C14E14}  &#10;&#10;$\textcolor{white}{v_{\mathrm{eff}} [\rho] (k) = k - \int_{- \infty}^{+ \infty } \mathrm{d} k' \Delta (k - k') \left[ v_{\mathrm{eff}} [\rho] (k) -  v_{\mathrm{eff}} [\rho] (k')\right]}$&#10;&#10;&#10;\end{document}" title="IguanaTex Bitmap Display">
            <a:extLst>
              <a:ext uri="{FF2B5EF4-FFF2-40B4-BE49-F238E27FC236}">
                <a16:creationId xmlns:a16="http://schemas.microsoft.com/office/drawing/2014/main" id="{967EB178-A3B1-A3F6-CABE-A46F99E7A6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66" y="4339175"/>
            <a:ext cx="5592685" cy="308571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xcolor}&#10;\pagestyle{empty}&#10;\begin{document}&#10;&#10;\definecolor{dockerblue}{HTML}{C14E14}  &#10;&#10;$\textcolor{white}{\Delta (k) = \frac{2g}{g^{2} + k^{2} }}$&#10;&#10;&#10;\end{document}" title="IguanaTex Bitmap Display">
            <a:extLst>
              <a:ext uri="{FF2B5EF4-FFF2-40B4-BE49-F238E27FC236}">
                <a16:creationId xmlns:a16="http://schemas.microsoft.com/office/drawing/2014/main" id="{2CDFBEF1-E9A1-DCE9-A8EA-305E18AD18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19" y="5192181"/>
            <a:ext cx="1475432" cy="3561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27B58F-B666-493A-85B5-7AFB44DC28AC}"/>
              </a:ext>
            </a:extLst>
          </p:cNvPr>
          <p:cNvGrpSpPr/>
          <p:nvPr/>
        </p:nvGrpSpPr>
        <p:grpSpPr>
          <a:xfrm>
            <a:off x="419875" y="1709757"/>
            <a:ext cx="5222842" cy="4153842"/>
            <a:chOff x="299275" y="1394460"/>
            <a:chExt cx="5222842" cy="41538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71C1D4-9FBE-CC85-E106-D0AE1D051753}"/>
                </a:ext>
              </a:extLst>
            </p:cNvPr>
            <p:cNvSpPr/>
            <p:nvPr/>
          </p:nvSpPr>
          <p:spPr>
            <a:xfrm>
              <a:off x="299275" y="1394460"/>
              <a:ext cx="5056594" cy="4153842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DEEAC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4 1 2 1">
              <a:extLst>
                <a:ext uri="{FF2B5EF4-FFF2-40B4-BE49-F238E27FC236}">
                  <a16:creationId xmlns:a16="http://schemas.microsoft.com/office/drawing/2014/main" id="{B74784E2-F94E-B0AC-C258-CDC08B9391B4}"/>
                </a:ext>
              </a:extLst>
            </p:cNvPr>
            <p:cNvSpPr txBox="1"/>
            <p:nvPr/>
          </p:nvSpPr>
          <p:spPr>
            <a:xfrm>
              <a:off x="470298" y="1578497"/>
              <a:ext cx="5051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General </a:t>
              </a:r>
              <a:r>
                <a:rPr lang="fr-FR" b="1" dirty="0" err="1">
                  <a:latin typeface="Century Gothic" panose="020B0502020202020204" pitchFamily="34" charset="0"/>
                </a:rPr>
                <a:t>Hydrodynamics</a:t>
              </a:r>
              <a:r>
                <a:rPr lang="fr-FR" b="1" dirty="0">
                  <a:latin typeface="Century Gothic" panose="020B0502020202020204" pitchFamily="34" charset="0"/>
                </a:rPr>
                <a:t> :</a:t>
              </a:r>
              <a:endParaRPr lang="fr-FR" dirty="0">
                <a:latin typeface="Century Gothic" panose="020B0502020202020204" pitchFamily="34" charset="0"/>
              </a:endParaRPr>
            </a:p>
            <a:p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6BFC2EC-3E8B-C299-8BFF-9F67CF3C30AE}"/>
                </a:ext>
              </a:extLst>
            </p:cNvPr>
            <p:cNvGrpSpPr/>
            <p:nvPr/>
          </p:nvGrpSpPr>
          <p:grpSpPr>
            <a:xfrm>
              <a:off x="731660" y="2125673"/>
              <a:ext cx="4384278" cy="2983020"/>
              <a:chOff x="618987" y="3340436"/>
              <a:chExt cx="4384278" cy="300176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497D870-48A1-6A8E-D96C-DE913F020232}"/>
                  </a:ext>
                </a:extLst>
              </p:cNvPr>
              <p:cNvSpPr/>
              <p:nvPr/>
            </p:nvSpPr>
            <p:spPr>
              <a:xfrm>
                <a:off x="1260020" y="3340436"/>
                <a:ext cx="3078613" cy="393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1E7EE1C-2E4C-5133-39A1-8E6E53D95E49}"/>
                  </a:ext>
                </a:extLst>
              </p:cNvPr>
              <p:cNvGrpSpPr/>
              <p:nvPr/>
            </p:nvGrpSpPr>
            <p:grpSpPr>
              <a:xfrm>
                <a:off x="1276061" y="3340436"/>
                <a:ext cx="3175394" cy="369332"/>
                <a:chOff x="856555" y="5993578"/>
                <a:chExt cx="3175394" cy="369332"/>
              </a:xfrm>
            </p:grpSpPr>
            <p:pic>
              <p:nvPicPr>
                <p:cNvPr id="67" name="Picture 66" descr="\documentclass{article}&#10;\usepackage{amsmath}&#10;\usepackage{xcolor}&#10;\pagestyle{empty}&#10;\begin{document}&#10;&#10;\definecolor{dockerblue}{HTML}{C14E14}  &#10;&#10;$\textcolor{black}{\int \mathrm{d}z \rho (k,z,t) \delta k} $&#10;&#10;&#10;\end{document}" title="IguanaTex Bitmap Display">
                  <a:extLst>
                    <a:ext uri="{FF2B5EF4-FFF2-40B4-BE49-F238E27FC236}">
                      <a16:creationId xmlns:a16="http://schemas.microsoft.com/office/drawing/2014/main" id="{F7684C45-BC6C-82DD-0949-D73893F61D8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555" y="6059004"/>
                  <a:ext cx="1523508" cy="273722"/>
                </a:xfrm>
                <a:prstGeom prst="rect">
                  <a:avLst/>
                </a:prstGeom>
              </p:spPr>
            </p:pic>
            <p:sp>
              <p:nvSpPr>
                <p:cNvPr id="68" name="ZoneTexte 4 1 2 2">
                  <a:extLst>
                    <a:ext uri="{FF2B5EF4-FFF2-40B4-BE49-F238E27FC236}">
                      <a16:creationId xmlns:a16="http://schemas.microsoft.com/office/drawing/2014/main" id="{2AFFAECB-E349-E527-F2CB-803CB363165A}"/>
                    </a:ext>
                  </a:extLst>
                </p:cNvPr>
                <p:cNvSpPr txBox="1"/>
                <p:nvPr/>
              </p:nvSpPr>
              <p:spPr>
                <a:xfrm>
                  <a:off x="2396682" y="5993578"/>
                  <a:ext cx="16352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>
                      <a:latin typeface="Century Gothic" panose="020B0502020202020204" pitchFamily="34" charset="0"/>
                    </a:rPr>
                    <a:t>is</a:t>
                  </a:r>
                  <a:r>
                    <a:rPr lang="fr-FR" dirty="0">
                      <a:latin typeface="Century Gothic" panose="020B0502020202020204" pitchFamily="34" charset="0"/>
                    </a:rPr>
                    <a:t> </a:t>
                  </a:r>
                  <a:r>
                    <a:rPr lang="fr-FR" dirty="0" err="1">
                      <a:latin typeface="Century Gothic" panose="020B0502020202020204" pitchFamily="34" charset="0"/>
                    </a:rPr>
                    <a:t>conserved</a:t>
                  </a:r>
                  <a:endParaRPr lang="fr-FR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64A6CB5-3EE0-502F-39F4-34036F09812E}"/>
                  </a:ext>
                </a:extLst>
              </p:cNvPr>
              <p:cNvGrpSpPr/>
              <p:nvPr/>
            </p:nvGrpSpPr>
            <p:grpSpPr>
              <a:xfrm>
                <a:off x="618987" y="3828335"/>
                <a:ext cx="4384278" cy="2513870"/>
                <a:chOff x="547102" y="3292678"/>
                <a:chExt cx="3984965" cy="2312093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C3BC7909-07BD-263E-A6B0-C70ACBFD9661}"/>
                    </a:ext>
                  </a:extLst>
                </p:cNvPr>
                <p:cNvSpPr/>
                <p:nvPr/>
              </p:nvSpPr>
              <p:spPr>
                <a:xfrm>
                  <a:off x="1392978" y="3641621"/>
                  <a:ext cx="2151274" cy="1810667"/>
                </a:xfrm>
                <a:custGeom>
                  <a:avLst/>
                  <a:gdLst>
                    <a:gd name="connsiteX0" fmla="*/ 91487 w 1939338"/>
                    <a:gd name="connsiteY0" fmla="*/ 553347 h 1917335"/>
                    <a:gd name="connsiteX1" fmla="*/ 388667 w 1939338"/>
                    <a:gd name="connsiteY1" fmla="*/ 347607 h 1917335"/>
                    <a:gd name="connsiteX2" fmla="*/ 762047 w 1939338"/>
                    <a:gd name="connsiteY2" fmla="*/ 111387 h 1917335"/>
                    <a:gd name="connsiteX3" fmla="*/ 1272587 w 1939338"/>
                    <a:gd name="connsiteY3" fmla="*/ 4707 h 1917335"/>
                    <a:gd name="connsiteX4" fmla="*/ 1554527 w 1939338"/>
                    <a:gd name="connsiteY4" fmla="*/ 256167 h 1917335"/>
                    <a:gd name="connsiteX5" fmla="*/ 1859327 w 1939338"/>
                    <a:gd name="connsiteY5" fmla="*/ 286647 h 1917335"/>
                    <a:gd name="connsiteX6" fmla="*/ 1927907 w 1939338"/>
                    <a:gd name="connsiteY6" fmla="*/ 713367 h 1917335"/>
                    <a:gd name="connsiteX7" fmla="*/ 1668827 w 1939338"/>
                    <a:gd name="connsiteY7" fmla="*/ 1010547 h 1917335"/>
                    <a:gd name="connsiteX8" fmla="*/ 1775507 w 1939338"/>
                    <a:gd name="connsiteY8" fmla="*/ 1399167 h 1917335"/>
                    <a:gd name="connsiteX9" fmla="*/ 1645967 w 1939338"/>
                    <a:gd name="connsiteY9" fmla="*/ 1703967 h 1917335"/>
                    <a:gd name="connsiteX10" fmla="*/ 1181147 w 1939338"/>
                    <a:gd name="connsiteY10" fmla="*/ 1917327 h 1917335"/>
                    <a:gd name="connsiteX11" fmla="*/ 769667 w 1939338"/>
                    <a:gd name="connsiteY11" fmla="*/ 1711587 h 1917335"/>
                    <a:gd name="connsiteX12" fmla="*/ 365807 w 1939338"/>
                    <a:gd name="connsiteY12" fmla="*/ 1482987 h 1917335"/>
                    <a:gd name="connsiteX13" fmla="*/ 83867 w 1939338"/>
                    <a:gd name="connsiteY13" fmla="*/ 1231527 h 1917335"/>
                    <a:gd name="connsiteX14" fmla="*/ 47 w 1939338"/>
                    <a:gd name="connsiteY14" fmla="*/ 804807 h 1917335"/>
                    <a:gd name="connsiteX15" fmla="*/ 91487 w 1939338"/>
                    <a:gd name="connsiteY15" fmla="*/ 553347 h 191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39338" h="1917335">
                      <a:moveTo>
                        <a:pt x="91487" y="553347"/>
                      </a:moveTo>
                      <a:cubicBezTo>
                        <a:pt x="156257" y="477147"/>
                        <a:pt x="276907" y="421267"/>
                        <a:pt x="388667" y="347607"/>
                      </a:cubicBezTo>
                      <a:cubicBezTo>
                        <a:pt x="500427" y="273947"/>
                        <a:pt x="614727" y="168537"/>
                        <a:pt x="762047" y="111387"/>
                      </a:cubicBezTo>
                      <a:cubicBezTo>
                        <a:pt x="909367" y="54237"/>
                        <a:pt x="1140507" y="-19423"/>
                        <a:pt x="1272587" y="4707"/>
                      </a:cubicBezTo>
                      <a:cubicBezTo>
                        <a:pt x="1404667" y="28837"/>
                        <a:pt x="1456737" y="209177"/>
                        <a:pt x="1554527" y="256167"/>
                      </a:cubicBezTo>
                      <a:cubicBezTo>
                        <a:pt x="1652317" y="303157"/>
                        <a:pt x="1797097" y="210447"/>
                        <a:pt x="1859327" y="286647"/>
                      </a:cubicBezTo>
                      <a:cubicBezTo>
                        <a:pt x="1921557" y="362847"/>
                        <a:pt x="1959657" y="592717"/>
                        <a:pt x="1927907" y="713367"/>
                      </a:cubicBezTo>
                      <a:cubicBezTo>
                        <a:pt x="1896157" y="834017"/>
                        <a:pt x="1694227" y="896247"/>
                        <a:pt x="1668827" y="1010547"/>
                      </a:cubicBezTo>
                      <a:cubicBezTo>
                        <a:pt x="1643427" y="1124847"/>
                        <a:pt x="1779317" y="1283597"/>
                        <a:pt x="1775507" y="1399167"/>
                      </a:cubicBezTo>
                      <a:cubicBezTo>
                        <a:pt x="1771697" y="1514737"/>
                        <a:pt x="1745027" y="1617607"/>
                        <a:pt x="1645967" y="1703967"/>
                      </a:cubicBezTo>
                      <a:cubicBezTo>
                        <a:pt x="1546907" y="1790327"/>
                        <a:pt x="1327197" y="1916057"/>
                        <a:pt x="1181147" y="1917327"/>
                      </a:cubicBezTo>
                      <a:cubicBezTo>
                        <a:pt x="1035097" y="1918597"/>
                        <a:pt x="905557" y="1783977"/>
                        <a:pt x="769667" y="1711587"/>
                      </a:cubicBezTo>
                      <a:cubicBezTo>
                        <a:pt x="633777" y="1639197"/>
                        <a:pt x="480107" y="1562997"/>
                        <a:pt x="365807" y="1482987"/>
                      </a:cubicBezTo>
                      <a:cubicBezTo>
                        <a:pt x="251507" y="1402977"/>
                        <a:pt x="144827" y="1344557"/>
                        <a:pt x="83867" y="1231527"/>
                      </a:cubicBezTo>
                      <a:cubicBezTo>
                        <a:pt x="22907" y="1118497"/>
                        <a:pt x="-1223" y="919107"/>
                        <a:pt x="47" y="804807"/>
                      </a:cubicBezTo>
                      <a:cubicBezTo>
                        <a:pt x="1317" y="690507"/>
                        <a:pt x="26717" y="629547"/>
                        <a:pt x="91487" y="55334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40000">
                      <a:srgbClr val="FFF4D1"/>
                    </a:gs>
                    <a:gs pos="100000">
                      <a:srgbClr val="FFD96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E6A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3784AB64-DEB0-E8B0-8EAE-794996207C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0540" y="3326467"/>
                  <a:ext cx="0" cy="227830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1DDB366-29B2-8E1A-9DA6-57F57B435F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9259" y="4534068"/>
                  <a:ext cx="291871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 descr="\documentclass{article}&#10;\usepackage{amsmath}&#10;\usepackage{xcolor}&#10;\pagestyle{empty}&#10;\begin{document}&#10;&#10;\definecolor{dockerblue}{HTML}{C14E14}  &#10;&#10;$\textcolor{black}{z} $&#10;&#10;&#10;\end{document}" title="IguanaTex Bitmap Display">
                  <a:extLst>
                    <a:ext uri="{FF2B5EF4-FFF2-40B4-BE49-F238E27FC236}">
                      <a16:creationId xmlns:a16="http://schemas.microsoft.com/office/drawing/2014/main" id="{CC663784-A56C-83E7-D382-33397E35FC5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9290" y="4325395"/>
                  <a:ext cx="98682" cy="108943"/>
                </a:xfrm>
                <a:prstGeom prst="rect">
                  <a:avLst/>
                </a:prstGeom>
              </p:spPr>
            </p:pic>
            <p:pic>
              <p:nvPicPr>
                <p:cNvPr id="44" name="Picture 43" descr="\documentclass{article}&#10;\usepackage{amsmath}&#10;\usepackage{xcolor}&#10;\pagestyle{empty}&#10;\begin{document}&#10;&#10;\definecolor{dockerblue}{HTML}{C14E14}  &#10;&#10;$\textcolor{black}{k} $&#10;&#10;&#10;\end{document}" title="IguanaTex Bitmap Display">
                  <a:extLst>
                    <a:ext uri="{FF2B5EF4-FFF2-40B4-BE49-F238E27FC236}">
                      <a16:creationId xmlns:a16="http://schemas.microsoft.com/office/drawing/2014/main" id="{AFA6CF9E-5AEB-B70B-C538-EFFB19CA1C3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1693" y="3292678"/>
                  <a:ext cx="106117" cy="170689"/>
                </a:xfrm>
                <a:prstGeom prst="rect">
                  <a:avLst/>
                </a:prstGeom>
              </p:spPr>
            </p:pic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1BE45DC1-3EC3-676F-2458-6D3BEBE23E45}"/>
                    </a:ext>
                  </a:extLst>
                </p:cNvPr>
                <p:cNvSpPr/>
                <p:nvPr/>
              </p:nvSpPr>
              <p:spPr>
                <a:xfrm>
                  <a:off x="1496829" y="5085510"/>
                  <a:ext cx="381963" cy="519261"/>
                </a:xfrm>
                <a:custGeom>
                  <a:avLst/>
                  <a:gdLst>
                    <a:gd name="connsiteX0" fmla="*/ 0 w 769620"/>
                    <a:gd name="connsiteY0" fmla="*/ 312420 h 360889"/>
                    <a:gd name="connsiteX1" fmla="*/ 434340 w 769620"/>
                    <a:gd name="connsiteY1" fmla="*/ 335280 h 360889"/>
                    <a:gd name="connsiteX2" fmla="*/ 769620 w 769620"/>
                    <a:gd name="connsiteY2" fmla="*/ 0 h 360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9620" h="360889">
                      <a:moveTo>
                        <a:pt x="0" y="312420"/>
                      </a:moveTo>
                      <a:cubicBezTo>
                        <a:pt x="153035" y="349885"/>
                        <a:pt x="306070" y="387350"/>
                        <a:pt x="434340" y="335280"/>
                      </a:cubicBezTo>
                      <a:cubicBezTo>
                        <a:pt x="562610" y="283210"/>
                        <a:pt x="666115" y="141605"/>
                        <a:pt x="769620" y="0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9" name="Picture 48" descr="\documentclass{article}&#10;\usepackage{amsmath}&#10;\usepackage{xcolor}&#10;\pagestyle{empty}&#10;\begin{document}&#10;&#10;\definecolor{dockerblue}{HTML}{C14E14}  &#10;&#10;$\textcolor{black}{\rho (z,k,t)}$&#10;&#10;&#10;\end{document}" title="IguanaTex Bitmap Display">
                  <a:extLst>
                    <a:ext uri="{FF2B5EF4-FFF2-40B4-BE49-F238E27FC236}">
                      <a16:creationId xmlns:a16="http://schemas.microsoft.com/office/drawing/2014/main" id="{E9223FD2-72B5-B321-FC30-C167B6D1DB5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102" y="5294695"/>
                  <a:ext cx="924313" cy="277405"/>
                </a:xfrm>
                <a:prstGeom prst="rect">
                  <a:avLst/>
                </a:prstGeom>
              </p:spPr>
            </p:pic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110BA04-EEBA-D290-1D56-036371951A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9258" y="3954760"/>
                  <a:ext cx="3026118" cy="0"/>
                </a:xfrm>
                <a:prstGeom prst="line">
                  <a:avLst/>
                </a:prstGeom>
                <a:ln w="19050">
                  <a:solidFill>
                    <a:srgbClr val="A3232B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41420E1-FAFA-7BC2-0F71-7FF3F3FB16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9258" y="4145260"/>
                  <a:ext cx="3026118" cy="0"/>
                </a:xfrm>
                <a:prstGeom prst="line">
                  <a:avLst/>
                </a:prstGeom>
                <a:ln w="19050">
                  <a:solidFill>
                    <a:srgbClr val="A3232B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8CEC40D6-3685-9B79-58E9-65BA2C46E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60520" y="3916660"/>
                  <a:ext cx="0" cy="266680"/>
                </a:xfrm>
                <a:prstGeom prst="straightConnector1">
                  <a:avLst/>
                </a:prstGeom>
                <a:ln w="12700">
                  <a:solidFill>
                    <a:srgbClr val="A3232B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4" name="Picture 63" descr="\documentclass{article}&#10;\usepackage{amsmath}&#10;\usepackage{xcolor}&#10;\pagestyle{empty}&#10;\begin{document}&#10;&#10;\definecolor{dockerblue}{HTML}{C14E14}  &#10;&#10;$\textcolor{black}{\delta k} $&#10;&#10;&#10;\end{document}" title="IguanaTex Bitmap Display">
                  <a:extLst>
                    <a:ext uri="{FF2B5EF4-FFF2-40B4-BE49-F238E27FC236}">
                      <a16:creationId xmlns:a16="http://schemas.microsoft.com/office/drawing/2014/main" id="{F8A0186C-40F7-9466-9FE1-11DD0CC8DF1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6123" y="3968707"/>
                  <a:ext cx="225944" cy="176553"/>
                </a:xfrm>
                <a:prstGeom prst="rect">
                  <a:avLst/>
                </a:prstGeom>
              </p:spPr>
            </p:pic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24749F0-5D21-1AB0-BD88-79AC9006F40D}"/>
                    </a:ext>
                  </a:extLst>
                </p:cNvPr>
                <p:cNvSpPr/>
                <p:nvPr/>
              </p:nvSpPr>
              <p:spPr>
                <a:xfrm>
                  <a:off x="1009258" y="3968707"/>
                  <a:ext cx="3026116" cy="166188"/>
                </a:xfrm>
                <a:prstGeom prst="rect">
                  <a:avLst/>
                </a:prstGeom>
                <a:solidFill>
                  <a:srgbClr val="F0BABE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E76CAA2-AA50-6839-149F-7C18C877CAA1}"/>
                  </a:ext>
                </a:extLst>
              </p:cNvPr>
              <p:cNvSpPr/>
              <p:nvPr/>
            </p:nvSpPr>
            <p:spPr>
              <a:xfrm>
                <a:off x="996177" y="3649901"/>
                <a:ext cx="727915" cy="899238"/>
              </a:xfrm>
              <a:custGeom>
                <a:avLst/>
                <a:gdLst>
                  <a:gd name="connsiteX0" fmla="*/ 184922 w 558302"/>
                  <a:gd name="connsiteY0" fmla="*/ 0 h 960120"/>
                  <a:gd name="connsiteX1" fmla="*/ 9662 w 558302"/>
                  <a:gd name="connsiteY1" fmla="*/ 312420 h 960120"/>
                  <a:gd name="connsiteX2" fmla="*/ 444002 w 558302"/>
                  <a:gd name="connsiteY2" fmla="*/ 784860 h 960120"/>
                  <a:gd name="connsiteX3" fmla="*/ 558302 w 558302"/>
                  <a:gd name="connsiteY3" fmla="*/ 960120 h 96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302" h="960120">
                    <a:moveTo>
                      <a:pt x="184922" y="0"/>
                    </a:moveTo>
                    <a:cubicBezTo>
                      <a:pt x="75702" y="90805"/>
                      <a:pt x="-33518" y="181610"/>
                      <a:pt x="9662" y="312420"/>
                    </a:cubicBezTo>
                    <a:cubicBezTo>
                      <a:pt x="52842" y="443230"/>
                      <a:pt x="352562" y="676910"/>
                      <a:pt x="444002" y="784860"/>
                    </a:cubicBezTo>
                    <a:cubicBezTo>
                      <a:pt x="535442" y="892810"/>
                      <a:pt x="546872" y="926465"/>
                      <a:pt x="558302" y="960120"/>
                    </a:cubicBezTo>
                  </a:path>
                </a:pathLst>
              </a:custGeom>
              <a:noFill/>
              <a:ln>
                <a:solidFill>
                  <a:srgbClr val="A3232B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76" name="Picture 75" descr="\documentclass{article}&#10;\usepackage{amsmath}&#10;\usepackage{xcolor}&#10;\pagestyle{empty}&#10;\begin{document}&#10;&#10;\definecolor{dockerblue}{HTML}{C14E14}  &#10;&#10;$\textcolor{white}{\delta k} $&#10;&#10;&#10;\end{document}" title="IguanaTex Bitmap Display">
            <a:extLst>
              <a:ext uri="{FF2B5EF4-FFF2-40B4-BE49-F238E27FC236}">
                <a16:creationId xmlns:a16="http://schemas.microsoft.com/office/drawing/2014/main" id="{C79445F9-7FAB-71B1-01DE-02C15EC398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20" y="2659499"/>
            <a:ext cx="249076" cy="194094"/>
          </a:xfrm>
          <a:prstGeom prst="rect">
            <a:avLst/>
          </a:prstGeom>
        </p:spPr>
      </p:pic>
      <p:sp>
        <p:nvSpPr>
          <p:cNvPr id="79" name="ZoneTexte 7">
            <a:extLst>
              <a:ext uri="{FF2B5EF4-FFF2-40B4-BE49-F238E27FC236}">
                <a16:creationId xmlns:a16="http://schemas.microsoft.com/office/drawing/2014/main" id="{28431794-0AED-3DD1-7D67-A66A78E340C1}"/>
              </a:ext>
            </a:extLst>
          </p:cNvPr>
          <p:cNvSpPr txBox="1"/>
          <p:nvPr/>
        </p:nvSpPr>
        <p:spPr>
          <a:xfrm>
            <a:off x="6510293" y="5878711"/>
            <a:ext cx="516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Bertini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(2016), Castro-</a:t>
            </a:r>
            <a:r>
              <a:rPr lang="fr-FR" sz="1600" i="1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Alvaredo</a:t>
            </a:r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610821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>
            <a:extLst>
              <a:ext uri="{FF2B5EF4-FFF2-40B4-BE49-F238E27FC236}">
                <a16:creationId xmlns:a16="http://schemas.microsoft.com/office/drawing/2014/main" id="{7137ED4A-EEF5-07C5-ACCE-484473C7ACFA}"/>
              </a:ext>
            </a:extLst>
          </p:cNvPr>
          <p:cNvSpPr txBox="1"/>
          <p:nvPr/>
        </p:nvSpPr>
        <p:spPr>
          <a:xfrm>
            <a:off x="6344283" y="1354181"/>
            <a:ext cx="53811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What</a:t>
            </a:r>
            <a:r>
              <a:rPr lang="fr-FR" b="1" dirty="0">
                <a:latin typeface="Century Gothic" panose="020B0502020202020204" pitchFamily="34" charset="0"/>
              </a:rPr>
              <a:t> do </a:t>
            </a:r>
            <a:r>
              <a:rPr lang="fr-FR" b="1" dirty="0" err="1">
                <a:latin typeface="Century Gothic" panose="020B0502020202020204" pitchFamily="34" charset="0"/>
              </a:rPr>
              <a:t>we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see</a:t>
            </a:r>
            <a:r>
              <a:rPr lang="fr-FR" b="1" dirty="0">
                <a:latin typeface="Century Gothic" panose="020B0502020202020204" pitchFamily="34" charset="0"/>
              </a:rPr>
              <a:t>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density of remaining atoms doesn’t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Phonon temperature doesn’t change before and after the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Transverse size after a time of flight doesn’t change.</a:t>
            </a:r>
          </a:p>
        </p:txBody>
      </p:sp>
      <p:sp>
        <p:nvSpPr>
          <p:cNvPr id="33" name="ZoneTexte 8">
            <a:extLst>
              <a:ext uri="{FF2B5EF4-FFF2-40B4-BE49-F238E27FC236}">
                <a16:creationId xmlns:a16="http://schemas.microsoft.com/office/drawing/2014/main" id="{F111B992-6DB4-B68C-5F08-1F5F9D6682AD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Limitations</a:t>
            </a:r>
          </a:p>
        </p:txBody>
      </p:sp>
      <p:cxnSp>
        <p:nvCxnSpPr>
          <p:cNvPr id="34" name="Connecteur droit 11">
            <a:extLst>
              <a:ext uri="{FF2B5EF4-FFF2-40B4-BE49-F238E27FC236}">
                <a16:creationId xmlns:a16="http://schemas.microsoft.com/office/drawing/2014/main" id="{8889B58E-F560-2267-16CC-7685139DC13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lot, text, screenshot, diagram&#10;&#10;Description automatically generated">
            <a:extLst>
              <a:ext uri="{FF2B5EF4-FFF2-40B4-BE49-F238E27FC236}">
                <a16:creationId xmlns:a16="http://schemas.microsoft.com/office/drawing/2014/main" id="{C6B6EB5D-2909-5739-36DE-C83AB763CC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40" y="2725557"/>
            <a:ext cx="3574970" cy="245182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D429A7-133F-BB6F-D910-3D0C8F6D50BD}"/>
              </a:ext>
            </a:extLst>
          </p:cNvPr>
          <p:cNvCxnSpPr/>
          <p:nvPr/>
        </p:nvCxnSpPr>
        <p:spPr>
          <a:xfrm>
            <a:off x="6096000" y="1252330"/>
            <a:ext cx="0" cy="5398282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1 2">
            <a:extLst>
              <a:ext uri="{FF2B5EF4-FFF2-40B4-BE49-F238E27FC236}">
                <a16:creationId xmlns:a16="http://schemas.microsoft.com/office/drawing/2014/main" id="{51AE52D4-598A-B7FA-CCEB-4D64A874264D}"/>
              </a:ext>
            </a:extLst>
          </p:cNvPr>
          <p:cNvSpPr txBox="1"/>
          <p:nvPr/>
        </p:nvSpPr>
        <p:spPr>
          <a:xfrm>
            <a:off x="357238" y="1354181"/>
            <a:ext cx="5381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Limitations :</a:t>
            </a:r>
            <a:br>
              <a:rPr lang="fr-FR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Image of an edge is not perfect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Photon reabsorption in the remaining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Diffusion of light by the optical system can lead to absorption photon in the remaining cloud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C070A8-D9F7-8A7D-5B6E-82D5B2E7701D}"/>
              </a:ext>
            </a:extLst>
          </p:cNvPr>
          <p:cNvGrpSpPr/>
          <p:nvPr/>
        </p:nvGrpSpPr>
        <p:grpSpPr>
          <a:xfrm>
            <a:off x="1272848" y="2429289"/>
            <a:ext cx="3549930" cy="1999421"/>
            <a:chOff x="108956" y="2376650"/>
            <a:chExt cx="5666297" cy="320118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A2300A-874E-B545-10E0-986CE1367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r="-161"/>
            <a:stretch/>
          </p:blipFill>
          <p:spPr bwMode="auto">
            <a:xfrm>
              <a:off x="108956" y="2376650"/>
              <a:ext cx="5666297" cy="320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\documentclass{article}&#10;\usepackage{amsmath}&#10;\usepackage{xcolor}&#10;\pagestyle{empty}&#10;\begin{document}&#10;&#10;\definecolor{dockerblue}{HTML}{C14E14}  &#10;&#10;$\textcolor{black}{15 ph/at}$&#10;&#10;&#10;\end{document}" title="IguanaTex Bitmap Display">
              <a:extLst>
                <a:ext uri="{FF2B5EF4-FFF2-40B4-BE49-F238E27FC236}">
                  <a16:creationId xmlns:a16="http://schemas.microsoft.com/office/drawing/2014/main" id="{8B28A49F-0375-8767-C7A9-A2EF1E670A6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989" y="3557872"/>
              <a:ext cx="969622" cy="29940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31E1EE4-1DF5-D035-3094-3CCE42E01332}"/>
                </a:ext>
              </a:extLst>
            </p:cNvPr>
            <p:cNvSpPr/>
            <p:nvPr/>
          </p:nvSpPr>
          <p:spPr>
            <a:xfrm>
              <a:off x="4368800" y="2824480"/>
              <a:ext cx="690880" cy="701040"/>
            </a:xfrm>
            <a:custGeom>
              <a:avLst/>
              <a:gdLst>
                <a:gd name="connsiteX0" fmla="*/ 0 w 690880"/>
                <a:gd name="connsiteY0" fmla="*/ 701040 h 701040"/>
                <a:gd name="connsiteX1" fmla="*/ 304800 w 690880"/>
                <a:gd name="connsiteY1" fmla="*/ 396240 h 701040"/>
                <a:gd name="connsiteX2" fmla="*/ 690880 w 690880"/>
                <a:gd name="connsiteY2" fmla="*/ 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880" h="701040">
                  <a:moveTo>
                    <a:pt x="0" y="701040"/>
                  </a:moveTo>
                  <a:lnTo>
                    <a:pt x="304800" y="396240"/>
                  </a:lnTo>
                  <a:cubicBezTo>
                    <a:pt x="419947" y="279400"/>
                    <a:pt x="555413" y="139700"/>
                    <a:pt x="69088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8DE382-5DCD-CBB7-3DE1-4979ECF3056F}"/>
                </a:ext>
              </a:extLst>
            </p:cNvPr>
            <p:cNvSpPr/>
            <p:nvPr/>
          </p:nvSpPr>
          <p:spPr>
            <a:xfrm>
              <a:off x="2499360" y="4318000"/>
              <a:ext cx="508000" cy="284480"/>
            </a:xfrm>
            <a:custGeom>
              <a:avLst/>
              <a:gdLst>
                <a:gd name="connsiteX0" fmla="*/ 508000 w 508000"/>
                <a:gd name="connsiteY0" fmla="*/ 284480 h 284480"/>
                <a:gd name="connsiteX1" fmla="*/ 325120 w 508000"/>
                <a:gd name="connsiteY1" fmla="*/ 50800 h 284480"/>
                <a:gd name="connsiteX2" fmla="*/ 0 w 508000"/>
                <a:gd name="connsiteY2" fmla="*/ 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284480">
                  <a:moveTo>
                    <a:pt x="508000" y="284480"/>
                  </a:moveTo>
                  <a:cubicBezTo>
                    <a:pt x="458893" y="191346"/>
                    <a:pt x="409787" y="98213"/>
                    <a:pt x="325120" y="50800"/>
                  </a:cubicBezTo>
                  <a:cubicBezTo>
                    <a:pt x="240453" y="3387"/>
                    <a:pt x="120226" y="1693"/>
                    <a:pt x="0" y="0"/>
                  </a:cubicBezTo>
                </a:path>
              </a:pathLst>
            </a:custGeom>
            <a:ln w="28575">
              <a:solidFill>
                <a:srgbClr val="0E385E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\documentclass{article}&#10;\usepackage{amsmath}&#10;\usepackage{xcolor}&#10;\pagestyle{empty}&#10;\begin{document}&#10;&#10;\definecolor{dockerblue}{HTML}{C14E14}  &#10;&#10;$\textcolor{black}{\sim 1 ph/at}$&#10;&#10;&#10;\end{document}" title="IguanaTex Bitmap Display">
              <a:extLst>
                <a:ext uri="{FF2B5EF4-FFF2-40B4-BE49-F238E27FC236}">
                  <a16:creationId xmlns:a16="http://schemas.microsoft.com/office/drawing/2014/main" id="{57B6BACB-3470-35D7-EC59-071B37C7E9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48" y="4096465"/>
              <a:ext cx="1140307" cy="29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639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8">
            <a:extLst>
              <a:ext uri="{FF2B5EF4-FFF2-40B4-BE49-F238E27FC236}">
                <a16:creationId xmlns:a16="http://schemas.microsoft.com/office/drawing/2014/main" id="{31A3A233-F039-C9C2-889F-11C7AE4EC13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52">
            <a:extLst>
              <a:ext uri="{FF2B5EF4-FFF2-40B4-BE49-F238E27FC236}">
                <a16:creationId xmlns:a16="http://schemas.microsoft.com/office/drawing/2014/main" id="{664A68C7-BB83-BF44-4B84-661CC579B57E}"/>
              </a:ext>
            </a:extLst>
          </p:cNvPr>
          <p:cNvSpPr txBox="1"/>
          <p:nvPr/>
        </p:nvSpPr>
        <p:spPr>
          <a:xfrm>
            <a:off x="810645" y="207388"/>
            <a:ext cx="1057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reconstruction</a:t>
            </a:r>
          </a:p>
        </p:txBody>
      </p:sp>
      <p:pic>
        <p:nvPicPr>
          <p:cNvPr id="59" name="Picture 58" descr="\documentclass{article}&#10;\usepackage{amsmath}&#10;\usepackage{xcolor}&#10;\pagestyle{empty}&#10;\begin{document}&#10;&#10;\definecolor{dockerblue}{HTML}{C14E14}  &#10;&#10;$ \textcolor{black}{k^{*}} $&#10;&#10;&#10;\end{document}" title="IguanaTex Bitmap Display">
            <a:extLst>
              <a:ext uri="{FF2B5EF4-FFF2-40B4-BE49-F238E27FC236}">
                <a16:creationId xmlns:a16="http://schemas.microsoft.com/office/drawing/2014/main" id="{F85A564D-BFC4-C033-CBAE-B753036072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4" y="7978412"/>
            <a:ext cx="177717" cy="15914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CC081A3-EBF0-A46A-866A-934960C68412}"/>
              </a:ext>
            </a:extLst>
          </p:cNvPr>
          <p:cNvGrpSpPr/>
          <p:nvPr/>
        </p:nvGrpSpPr>
        <p:grpSpPr>
          <a:xfrm>
            <a:off x="481738" y="1234982"/>
            <a:ext cx="11272648" cy="1695694"/>
            <a:chOff x="481738" y="1234982"/>
            <a:chExt cx="11272648" cy="169569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946E54-3EB1-29D0-3473-76086AA8C994}"/>
                </a:ext>
              </a:extLst>
            </p:cNvPr>
            <p:cNvSpPr/>
            <p:nvPr/>
          </p:nvSpPr>
          <p:spPr>
            <a:xfrm>
              <a:off x="481738" y="1234982"/>
              <a:ext cx="11272648" cy="1695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6B0A67-3F41-4D45-D482-7BCBCD7CF5AD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840015" y="1881238"/>
              <a:ext cx="9368036" cy="914205"/>
              <a:chOff x="840015" y="1881238"/>
              <a:chExt cx="9368036" cy="914205"/>
            </a:xfrm>
          </p:grpSpPr>
          <p:pic>
            <p:nvPicPr>
              <p:cNvPr id="56" name="Picture 55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 title="IguanaTex Bitmap Display">
                <a:extLst>
                  <a:ext uri="{FF2B5EF4-FFF2-40B4-BE49-F238E27FC236}">
                    <a16:creationId xmlns:a16="http://schemas.microsoft.com/office/drawing/2014/main" id="{0880BFCE-4C79-C24A-CB86-1B896D1073E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32" y="1881238"/>
                <a:ext cx="9355519" cy="418469"/>
              </a:xfrm>
              <a:prstGeom prst="rect">
                <a:avLst/>
              </a:prstGeom>
            </p:spPr>
          </p:pic>
          <p:pic>
            <p:nvPicPr>
              <p:cNvPr id="58" name="Picture 57" descr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FA967BEC-970A-94A6-0A64-BF1C34CF31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015" y="2404117"/>
                <a:ext cx="6096340" cy="391326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EA6CB2-42C0-9BA4-68BB-1DD5349B00D0}"/>
                </a:ext>
              </a:extLst>
            </p:cNvPr>
            <p:cNvSpPr txBox="1"/>
            <p:nvPr/>
          </p:nvSpPr>
          <p:spPr>
            <a:xfrm>
              <a:off x="554477" y="1392035"/>
              <a:ext cx="10570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Occupation factor                                 :  </a:t>
              </a:r>
            </a:p>
          </p:txBody>
        </p:sp>
        <p:pic>
          <p:nvPicPr>
            <p:cNvPr id="54" name="Picture 53" descr="\documentclass{article}&#10;\usepackage{amsmath}&#10;\usepackage{xcolor}&#10;\pagestyle{empty}&#10;\begin{document}&#10;&#10;\definecolor{dockerblue}{HTML}{C14E14}  &#10;&#10;$\textcolor{black}{\nu [\rho] (k) \in [0,1]}$&#10;&#10;&#10;\end{document}" title="IguanaTex Bitmap Display">
              <a:extLst>
                <a:ext uri="{FF2B5EF4-FFF2-40B4-BE49-F238E27FC236}">
                  <a16:creationId xmlns:a16="http://schemas.microsoft.com/office/drawing/2014/main" id="{E64899E4-B7A7-4810-17E0-0A0AA953EB7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71" y="1418313"/>
              <a:ext cx="1926590" cy="34153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0C64647-2CC3-F30F-09DF-F62180D55EE0}"/>
                </a:ext>
              </a:extLst>
            </p:cNvPr>
            <p:cNvSpPr txBox="1"/>
            <p:nvPr/>
          </p:nvSpPr>
          <p:spPr>
            <a:xfrm>
              <a:off x="7019113" y="2414541"/>
              <a:ext cx="3884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Conservation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along</a:t>
              </a:r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a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trajectory</a:t>
              </a:r>
              <a:endParaRPr lang="fr-FR" b="1" i="1" dirty="0">
                <a:solidFill>
                  <a:srgbClr val="D88009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7D6BE4-A12A-9081-2EBA-F62EFCFAE0E3}"/>
              </a:ext>
            </a:extLst>
          </p:cNvPr>
          <p:cNvGrpSpPr/>
          <p:nvPr/>
        </p:nvGrpSpPr>
        <p:grpSpPr>
          <a:xfrm>
            <a:off x="681063" y="3388407"/>
            <a:ext cx="3240744" cy="2316019"/>
            <a:chOff x="872901" y="1868558"/>
            <a:chExt cx="2581861" cy="19063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963DD3-0805-541B-2E61-271EFE1A7D42}"/>
                </a:ext>
              </a:extLst>
            </p:cNvPr>
            <p:cNvSpPr/>
            <p:nvPr/>
          </p:nvSpPr>
          <p:spPr>
            <a:xfrm>
              <a:off x="882840" y="2170203"/>
              <a:ext cx="2403388" cy="1604701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40BB0B-B2CA-D72F-588D-BC870B1C1C61}"/>
                </a:ext>
              </a:extLst>
            </p:cNvPr>
            <p:cNvSpPr/>
            <p:nvPr/>
          </p:nvSpPr>
          <p:spPr>
            <a:xfrm>
              <a:off x="882840" y="2513216"/>
              <a:ext cx="1707287" cy="918675"/>
            </a:xfrm>
            <a:prstGeom prst="rect">
              <a:avLst/>
            </a:prstGeom>
            <a:gradFill flip="none" rotWithShape="1">
              <a:gsLst>
                <a:gs pos="86000">
                  <a:srgbClr val="C7E98B"/>
                </a:gs>
                <a:gs pos="30000">
                  <a:srgbClr val="FFFF00"/>
                </a:gs>
                <a:gs pos="70000">
                  <a:srgbClr val="FFFF00"/>
                </a:gs>
                <a:gs pos="15000">
                  <a:srgbClr val="C7E98B"/>
                </a:gs>
                <a:gs pos="0">
                  <a:srgbClr val="0E385E"/>
                </a:gs>
                <a:gs pos="100000">
                  <a:srgbClr val="0E385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19" descr="\documentclass{article}&#10;\usepackage{amsmath}&#10;\pagestyle{empty}&#10;\begin{document}&#10;&#10;$k$&#10;&#10;&#10;&#10;\end{document}" title="IguanaTex Bitmap Display">
              <a:extLst>
                <a:ext uri="{FF2B5EF4-FFF2-40B4-BE49-F238E27FC236}">
                  <a16:creationId xmlns:a16="http://schemas.microsoft.com/office/drawing/2014/main" id="{B07B1DE9-266D-0604-101E-0F0857DCF301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93" y="1868559"/>
              <a:ext cx="118164" cy="183617"/>
            </a:xfrm>
            <a:prstGeom prst="rect">
              <a:avLst/>
            </a:prstGeom>
          </p:spPr>
        </p:pic>
        <p:pic>
          <p:nvPicPr>
            <p:cNvPr id="27" name="Picture 26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EE12E802-6708-021D-143B-4DDDB93D860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373" y="3015436"/>
              <a:ext cx="110389" cy="117703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83365D4-595B-98D1-E92D-F7DB65F9B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62" y="1868558"/>
              <a:ext cx="0" cy="19063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23853AF-6EDC-0AA3-F2FB-AA5222A9029A}"/>
                </a:ext>
              </a:extLst>
            </p:cNvPr>
            <p:cNvCxnSpPr/>
            <p:nvPr/>
          </p:nvCxnSpPr>
          <p:spPr>
            <a:xfrm flipV="1">
              <a:off x="2515025" y="2321330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7D981D-DD36-D899-C14E-104C4C9EB743}"/>
                </a:ext>
              </a:extLst>
            </p:cNvPr>
            <p:cNvSpPr/>
            <p:nvPr/>
          </p:nvSpPr>
          <p:spPr>
            <a:xfrm>
              <a:off x="2290363" y="2175012"/>
              <a:ext cx="995866" cy="1584823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DF5486C-B57F-047A-C087-195127C82268}"/>
                </a:ext>
              </a:extLst>
            </p:cNvPr>
            <p:cNvCxnSpPr>
              <a:cxnSpLocks/>
            </p:cNvCxnSpPr>
            <p:nvPr/>
          </p:nvCxnSpPr>
          <p:spPr>
            <a:xfrm>
              <a:off x="872901" y="2941917"/>
              <a:ext cx="25719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1EB37A-E91A-E01A-9E43-750F99FBC122}"/>
                </a:ext>
              </a:extLst>
            </p:cNvPr>
            <p:cNvCxnSpPr/>
            <p:nvPr/>
          </p:nvCxnSpPr>
          <p:spPr>
            <a:xfrm flipV="1">
              <a:off x="2202944" y="2237053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 descr="\documentclass{article}&#10;\usepackage{amsmath}&#10;\usepackage{xcolor}&#10;\pagestyle{empty}&#10;\begin{document}&#10;&#10;\definecolor{dockerblue}{HTML}{C14E14}  &#10;&#10;\textcolor{black}{Occupation factor $\nu [\rho ]$}&#10;&#10;&#10;\end{document}" title="IguanaTex Bitmap Display">
            <a:extLst>
              <a:ext uri="{FF2B5EF4-FFF2-40B4-BE49-F238E27FC236}">
                <a16:creationId xmlns:a16="http://schemas.microsoft.com/office/drawing/2014/main" id="{7EA4CAD6-6BED-122A-4A00-1416EAB347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72" y="3342812"/>
            <a:ext cx="2730967" cy="284880"/>
          </a:xfrm>
          <a:prstGeom prst="rect">
            <a:avLst/>
          </a:prstGeom>
        </p:spPr>
      </p:pic>
      <p:pic>
        <p:nvPicPr>
          <p:cNvPr id="61" name="Picture 60" descr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5B1D8E6B-F2D5-B24C-9880-312164E4105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0" y="5904062"/>
            <a:ext cx="3880090" cy="61396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3C7DE8F-7AF4-48ED-D836-1F77F1A24050}"/>
              </a:ext>
            </a:extLst>
          </p:cNvPr>
          <p:cNvGrpSpPr/>
          <p:nvPr/>
        </p:nvGrpSpPr>
        <p:grpSpPr>
          <a:xfrm>
            <a:off x="4597868" y="3189303"/>
            <a:ext cx="7205316" cy="454996"/>
            <a:chOff x="4436993" y="3338217"/>
            <a:chExt cx="7205316" cy="454996"/>
          </a:xfrm>
        </p:grpSpPr>
        <p:sp>
          <p:nvSpPr>
            <p:cNvPr id="68" name="ZoneTexte 4 3">
              <a:extLst>
                <a:ext uri="{FF2B5EF4-FFF2-40B4-BE49-F238E27FC236}">
                  <a16:creationId xmlns:a16="http://schemas.microsoft.com/office/drawing/2014/main" id="{0BE4858B-8E4F-F28D-815F-23CF66EB841B}"/>
                </a:ext>
              </a:extLst>
            </p:cNvPr>
            <p:cNvSpPr txBox="1"/>
            <p:nvPr/>
          </p:nvSpPr>
          <p:spPr>
            <a:xfrm>
              <a:off x="4436993" y="3338217"/>
              <a:ext cx="7205316" cy="45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Occupation factor at            : </a:t>
              </a:r>
              <a:r>
                <a:rPr lang="fr-FR" dirty="0" err="1">
                  <a:latin typeface="Century Gothic" panose="020B0502020202020204" pitchFamily="34" charset="0"/>
                </a:rPr>
                <a:t>there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is</a:t>
              </a:r>
              <a:r>
                <a:rPr lang="fr-FR" dirty="0">
                  <a:latin typeface="Century Gothic" panose="020B0502020202020204" pitchFamily="34" charset="0"/>
                </a:rPr>
                <a:t> no </a:t>
              </a:r>
              <a:r>
                <a:rPr lang="fr-FR" dirty="0" err="1">
                  <a:latin typeface="Century Gothic" panose="020B0502020202020204" pitchFamily="34" charset="0"/>
                </a:rPr>
                <a:t>dependance</a:t>
              </a:r>
              <a:r>
                <a:rPr lang="fr-FR" dirty="0">
                  <a:latin typeface="Century Gothic" panose="020B0502020202020204" pitchFamily="34" charset="0"/>
                </a:rPr>
                <a:t> on z.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9" name="Picture 68" descr="\documentclass{article}&#10;\usepackage{amsmath}&#10;\pagestyle{empty}&#10;\begin{document}&#10;&#10;$t=0$&#10;&#10;&#10;&#10;\end{document}" title="IguanaTex Bitmap Display">
              <a:extLst>
                <a:ext uri="{FF2B5EF4-FFF2-40B4-BE49-F238E27FC236}">
                  <a16:creationId xmlns:a16="http://schemas.microsoft.com/office/drawing/2014/main" id="{01FDC89B-88CD-D716-A4A1-4B3B93A4001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355" y="3519575"/>
              <a:ext cx="608155" cy="195338"/>
            </a:xfrm>
            <a:prstGeom prst="rect">
              <a:avLst/>
            </a:prstGeom>
          </p:spPr>
        </p:pic>
      </p:grpSp>
      <p:pic>
        <p:nvPicPr>
          <p:cNvPr id="70" name="Picture 69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914E0612-EFCC-912A-E8C4-DAA982348A8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63" y="3668073"/>
            <a:ext cx="3655184" cy="3011219"/>
          </a:xfrm>
          <a:prstGeom prst="rect">
            <a:avLst/>
          </a:prstGeom>
        </p:spPr>
      </p:pic>
      <p:pic>
        <p:nvPicPr>
          <p:cNvPr id="71" name="Picture 70" descr="A graph with a red line&#10;&#10;Description automatically generated with low confidence">
            <a:extLst>
              <a:ext uri="{FF2B5EF4-FFF2-40B4-BE49-F238E27FC236}">
                <a16:creationId xmlns:a16="http://schemas.microsoft.com/office/drawing/2014/main" id="{85155739-4795-5981-8AA4-65DECEC73702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65" y="3681701"/>
            <a:ext cx="3251371" cy="3053299"/>
          </a:xfrm>
          <a:prstGeom prst="rect">
            <a:avLst/>
          </a:prstGeom>
        </p:spPr>
      </p:pic>
      <p:pic>
        <p:nvPicPr>
          <p:cNvPr id="72" name="Picture 71" descr="\documentclass{article}&#10;\usepackage{amsmath}&#10;\usepackage{xcolor}&#10;\pagestyle{empty}&#10;\begin{document}&#10;&#10;\definecolor{dockerblue}{HTML}{C14E14}  &#10;&#10;$\textcolor{white}{v_{\mathrm{eff}}^{[\nu]}(k)}$&#10;&#10;&#10;\end{document}" title="IguanaTex Bitmap Display">
            <a:extLst>
              <a:ext uri="{FF2B5EF4-FFF2-40B4-BE49-F238E27FC236}">
                <a16:creationId xmlns:a16="http://schemas.microsoft.com/office/drawing/2014/main" id="{33E51A99-A927-E9F9-449D-168F665EF0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9" y="3920631"/>
            <a:ext cx="771804" cy="392593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D46A8B7-A939-91CA-B515-52DB92D7CA68}"/>
              </a:ext>
            </a:extLst>
          </p:cNvPr>
          <p:cNvCxnSpPr>
            <a:cxnSpLocks/>
          </p:cNvCxnSpPr>
          <p:nvPr/>
        </p:nvCxnSpPr>
        <p:spPr>
          <a:xfrm>
            <a:off x="2352405" y="4423123"/>
            <a:ext cx="547908" cy="0"/>
          </a:xfrm>
          <a:prstGeom prst="straightConnector1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1EF4BBA-7B1A-F2DE-8161-89ECB6C1DB45}"/>
              </a:ext>
            </a:extLst>
          </p:cNvPr>
          <p:cNvCxnSpPr>
            <a:cxnSpLocks/>
          </p:cNvCxnSpPr>
          <p:nvPr/>
        </p:nvCxnSpPr>
        <p:spPr>
          <a:xfrm flipH="1">
            <a:off x="1750881" y="5029216"/>
            <a:ext cx="597755" cy="0"/>
          </a:xfrm>
          <a:prstGeom prst="straightConnector1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\documentclass{article}&#10;\usepackage{amsmath}&#10;\usepackage{xcolor}&#10;\pagestyle{empty}&#10;\begin{document}&#10;&#10;\definecolor{dockerblue}{HTML}{C14E14}  &#10;&#10;$\textcolor{white}{v_{\mathrm{eff}}^{[\nu]}(-k)}$&#10;&#10;&#10;\end{document}" title="IguanaTex Bitmap Display">
            <a:extLst>
              <a:ext uri="{FF2B5EF4-FFF2-40B4-BE49-F238E27FC236}">
                <a16:creationId xmlns:a16="http://schemas.microsoft.com/office/drawing/2014/main" id="{F0196C0B-A10A-FF57-B1CF-57EE632F225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9" y="5173683"/>
            <a:ext cx="996127" cy="394287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E22CA346-F9B2-6B04-C6CA-1E7A835F23E4}"/>
              </a:ext>
            </a:extLst>
          </p:cNvPr>
          <p:cNvSpPr/>
          <p:nvPr/>
        </p:nvSpPr>
        <p:spPr>
          <a:xfrm>
            <a:off x="2290315" y="4365722"/>
            <a:ext cx="116642" cy="11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01C5871-5751-3716-6B19-029199CDF99A}"/>
              </a:ext>
            </a:extLst>
          </p:cNvPr>
          <p:cNvSpPr/>
          <p:nvPr/>
        </p:nvSpPr>
        <p:spPr>
          <a:xfrm>
            <a:off x="2297712" y="4970631"/>
            <a:ext cx="116642" cy="11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913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8">
            <a:extLst>
              <a:ext uri="{FF2B5EF4-FFF2-40B4-BE49-F238E27FC236}">
                <a16:creationId xmlns:a16="http://schemas.microsoft.com/office/drawing/2014/main" id="{31A3A233-F039-C9C2-889F-11C7AE4EC13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4 3 2 1">
            <a:extLst>
              <a:ext uri="{FF2B5EF4-FFF2-40B4-BE49-F238E27FC236}">
                <a16:creationId xmlns:a16="http://schemas.microsoft.com/office/drawing/2014/main" id="{865F993A-D70A-9933-79BB-5C62FBC924D4}"/>
              </a:ext>
            </a:extLst>
          </p:cNvPr>
          <p:cNvSpPr txBox="1"/>
          <p:nvPr/>
        </p:nvSpPr>
        <p:spPr>
          <a:xfrm>
            <a:off x="8470529" y="5381473"/>
            <a:ext cx="3652749" cy="1285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For </a:t>
            </a:r>
            <a:r>
              <a:rPr lang="fr-FR" dirty="0" err="1">
                <a:latin typeface="Century Gothic" panose="020B0502020202020204" pitchFamily="34" charset="0"/>
              </a:rPr>
              <a:t>each</a:t>
            </a:r>
            <a:r>
              <a:rPr lang="fr-FR" dirty="0">
                <a:latin typeface="Century Gothic" panose="020B0502020202020204" pitchFamily="34" charset="0"/>
              </a:rPr>
              <a:t>   ,                  </a:t>
            </a:r>
            <a:r>
              <a:rPr lang="fr-FR" dirty="0" err="1">
                <a:latin typeface="Century Gothic" panose="020B0502020202020204" pitchFamily="34" charset="0"/>
              </a:rPr>
              <a:t>doesn’t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depend</a:t>
            </a:r>
            <a:r>
              <a:rPr lang="fr-FR" dirty="0">
                <a:latin typeface="Century Gothic" panose="020B0502020202020204" pitchFamily="34" charset="0"/>
              </a:rPr>
              <a:t> on time      </a:t>
            </a:r>
            <a:r>
              <a:rPr lang="fr-FR" b="1" dirty="0">
                <a:latin typeface="Century Gothic" panose="020B0502020202020204" pitchFamily="34" charset="0"/>
              </a:rPr>
              <a:t>The </a:t>
            </a:r>
            <a:r>
              <a:rPr lang="fr-FR" b="1" dirty="0" err="1">
                <a:latin typeface="Century Gothic" panose="020B0502020202020204" pitchFamily="34" charset="0"/>
              </a:rPr>
              <a:t>edge</a:t>
            </a:r>
            <a:r>
              <a:rPr lang="fr-FR" b="1" dirty="0">
                <a:latin typeface="Century Gothic" panose="020B0502020202020204" pitchFamily="34" charset="0"/>
              </a:rPr>
              <a:t> profile </a:t>
            </a:r>
            <a:r>
              <a:rPr lang="fr-FR" b="1" dirty="0" err="1">
                <a:latin typeface="Century Gothic" panose="020B0502020202020204" pitchFamily="34" charset="0"/>
              </a:rPr>
              <a:t>is</a:t>
            </a:r>
            <a:r>
              <a:rPr lang="fr-FR" b="1" dirty="0">
                <a:latin typeface="Century Gothic" panose="020B0502020202020204" pitchFamily="34" charset="0"/>
              </a:rPr>
              <a:t> a </a:t>
            </a:r>
            <a:r>
              <a:rPr lang="fr-FR" b="1" dirty="0" err="1">
                <a:latin typeface="Century Gothic" panose="020B0502020202020204" pitchFamily="34" charset="0"/>
              </a:rPr>
              <a:t>function</a:t>
            </a:r>
            <a:r>
              <a:rPr lang="fr-FR" b="1" dirty="0">
                <a:latin typeface="Century Gothic" panose="020B0502020202020204" pitchFamily="34" charset="0"/>
              </a:rPr>
              <a:t> of            </a:t>
            </a:r>
            <a:r>
              <a:rPr lang="fr-FR" dirty="0">
                <a:latin typeface="Century Gothic" panose="020B0502020202020204" pitchFamily="34" charset="0"/>
              </a:rPr>
              <a:t>     </a:t>
            </a:r>
          </a:p>
        </p:txBody>
      </p:sp>
      <p:pic>
        <p:nvPicPr>
          <p:cNvPr id="34" name="Picture 33" descr="\documentclass{article}&#10;\usepackage{amsmath}&#10;\usepackage{xcolor}&#10;\pagestyle{empty}&#10;\begin{document}&#10;&#10;\definecolor{dockerblue}{HTML}{C14E14}  &#10;&#10;$\textcolor{black}{k^{*}}$&#10;&#10;&#10;\end{document}" title="IguanaTex Bitmap Display">
            <a:extLst>
              <a:ext uri="{FF2B5EF4-FFF2-40B4-BE49-F238E27FC236}">
                <a16:creationId xmlns:a16="http://schemas.microsoft.com/office/drawing/2014/main" id="{9C5FFEF4-37C4-EF50-233D-F67B479514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50" y="5583568"/>
            <a:ext cx="223179" cy="187013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xcolor}&#10;\pagestyle{empty}&#10;\begin{document}&#10;&#10;\definecolor{dockerblue}{HTML}{C14E14}  &#10;&#10;$\textcolor{black}{v_{\mathrm{eff}}^{[\nu^{*}]}(k^{*})}$&#10;&#10;&#10;\end{document}" title="IguanaTex Bitmap Display">
            <a:extLst>
              <a:ext uri="{FF2B5EF4-FFF2-40B4-BE49-F238E27FC236}">
                <a16:creationId xmlns:a16="http://schemas.microsoft.com/office/drawing/2014/main" id="{B8B448EE-69DC-FF50-3663-D91A5365DF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241" y="5478175"/>
            <a:ext cx="933869" cy="362837"/>
          </a:xfrm>
          <a:prstGeom prst="rect">
            <a:avLst/>
          </a:prstGeom>
        </p:spPr>
      </p:pic>
      <p:pic>
        <p:nvPicPr>
          <p:cNvPr id="42" name="Picture 41" descr="\documentclass{article}&#10;\usepackage{amsmath}&#10;\usepackage{xcolor}&#10;\pagestyle{empty}&#10;\begin{document}&#10;&#10;\definecolor{dockerblue}{HTML}{C14E14}  &#10;&#10;$\textcolor{black}{\Rightarrow}$&#10;&#10;&#10;\end{document}" title="IguanaTex Bitmap Display">
            <a:extLst>
              <a:ext uri="{FF2B5EF4-FFF2-40B4-BE49-F238E27FC236}">
                <a16:creationId xmlns:a16="http://schemas.microsoft.com/office/drawing/2014/main" id="{7F9061C1-B1CD-0E84-D3CF-FD4D3DDEB2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609" y="6029997"/>
            <a:ext cx="235903" cy="149914"/>
          </a:xfrm>
          <a:prstGeom prst="rect">
            <a:avLst/>
          </a:prstGeom>
        </p:spPr>
      </p:pic>
      <p:pic>
        <p:nvPicPr>
          <p:cNvPr id="57" name="Picture 56" descr="\documentclass{article}&#10;\usepackage{amsmath}&#10;\usepackage{xcolor}&#10;\pagestyle{empty}&#10;\begin{document}&#10;&#10;\definecolor{dockerblue}{HTML}{C14E14}  &#10;&#10;$\textcolor{black}{\mathbf{\frac{z}{t}}}$&#10;&#10;&#10;\end{document}" title="IguanaTex Bitmap Display">
            <a:extLst>
              <a:ext uri="{FF2B5EF4-FFF2-40B4-BE49-F238E27FC236}">
                <a16:creationId xmlns:a16="http://schemas.microsoft.com/office/drawing/2014/main" id="{485C92B6-2D7B-FE79-BB5E-C729B04058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21" y="6451789"/>
            <a:ext cx="108351" cy="284214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 title="IguanaTex Bitmap Display">
            <a:extLst>
              <a:ext uri="{FF2B5EF4-FFF2-40B4-BE49-F238E27FC236}">
                <a16:creationId xmlns:a16="http://schemas.microsoft.com/office/drawing/2014/main" id="{8F486209-DD0A-4FF8-F33F-7CC1A4378E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37" y="6877860"/>
            <a:ext cx="1207848" cy="332339"/>
          </a:xfrm>
          <a:prstGeom prst="rect">
            <a:avLst/>
          </a:prstGeom>
        </p:spPr>
      </p:pic>
      <p:pic>
        <p:nvPicPr>
          <p:cNvPr id="59" name="Picture 58" descr="\documentclass{article}&#10;\usepackage{amsmath}&#10;\usepackage{xcolor}&#10;\pagestyle{empty}&#10;\begin{document}&#10;&#10;\definecolor{dockerblue}{HTML}{C14E14}  &#10;&#10;$ \textcolor{black}{k^{*}} $&#10;&#10;&#10;\end{document}" title="IguanaTex Bitmap Display">
            <a:extLst>
              <a:ext uri="{FF2B5EF4-FFF2-40B4-BE49-F238E27FC236}">
                <a16:creationId xmlns:a16="http://schemas.microsoft.com/office/drawing/2014/main" id="{F85A564D-BFC4-C033-CBAE-B753036072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4" y="7978412"/>
            <a:ext cx="177717" cy="159140"/>
          </a:xfrm>
          <a:prstGeom prst="rect">
            <a:avLst/>
          </a:prstGeom>
        </p:spPr>
      </p:pic>
      <p:sp>
        <p:nvSpPr>
          <p:cNvPr id="104" name="ZoneTexte 4 3 2 2">
            <a:extLst>
              <a:ext uri="{FF2B5EF4-FFF2-40B4-BE49-F238E27FC236}">
                <a16:creationId xmlns:a16="http://schemas.microsoft.com/office/drawing/2014/main" id="{7FC1183A-DBC5-CC3A-0CAB-1EEE65E531D1}"/>
              </a:ext>
            </a:extLst>
          </p:cNvPr>
          <p:cNvSpPr txBox="1"/>
          <p:nvPr/>
        </p:nvSpPr>
        <p:spPr>
          <a:xfrm>
            <a:off x="8470529" y="3273543"/>
            <a:ext cx="3652749" cy="251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edge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dynamic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obtained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the effective </a:t>
            </a:r>
            <a:r>
              <a:rPr lang="fr-FR" dirty="0" err="1">
                <a:latin typeface="Century Gothic" panose="020B0502020202020204" pitchFamily="34" charset="0"/>
              </a:rPr>
              <a:t>velocities</a:t>
            </a:r>
            <a:r>
              <a:rPr lang="fr-FR" dirty="0">
                <a:latin typeface="Century Gothic" panose="020B0502020202020204" pitchFamily="34" charset="0"/>
              </a:rPr>
              <a:t>                     	  </a:t>
            </a:r>
            <a:r>
              <a:rPr lang="fr-FR" dirty="0" err="1">
                <a:latin typeface="Century Gothic" panose="020B0502020202020204" pitchFamily="34" charset="0"/>
              </a:rPr>
              <a:t>where</a:t>
            </a:r>
            <a:r>
              <a:rPr lang="fr-FR" dirty="0">
                <a:latin typeface="Century Gothic" panose="020B0502020202020204" pitchFamily="34" charset="0"/>
              </a:rPr>
              <a:t> 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 </a:t>
            </a:r>
            <a:r>
              <a:rPr lang="fr-FR" dirty="0" err="1">
                <a:latin typeface="Century Gothic" panose="020B0502020202020204" pitchFamily="34" charset="0"/>
              </a:rPr>
              <a:t>truncated</a:t>
            </a:r>
            <a:r>
              <a:rPr lang="fr-FR" dirty="0">
                <a:latin typeface="Century Gothic" panose="020B0502020202020204" pitchFamily="34" charset="0"/>
              </a:rPr>
              <a:t> initial occupation factor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" name="Picture 106" descr="\documentclass{article}&#10;\usepackage{amsmath}&#10;\usepackage{xcolor}&#10;\pagestyle{empty}&#10;\begin{document}&#10;&#10;\definecolor{dockerblue}{HTML}{C14E14}  &#10;&#10;$\textcolor{black}{v_{\mathrm{eff}}^{[\nu^{*}]}(k^{*})}$&#10;&#10;&#10;\end{document}" title="IguanaTex Bitmap Display">
            <a:extLst>
              <a:ext uri="{FF2B5EF4-FFF2-40B4-BE49-F238E27FC236}">
                <a16:creationId xmlns:a16="http://schemas.microsoft.com/office/drawing/2014/main" id="{1D676691-2F6A-F6B3-FEC6-963657B1421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86" y="4140974"/>
            <a:ext cx="933869" cy="36283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CC081A3-EBF0-A46A-866A-934960C68412}"/>
              </a:ext>
            </a:extLst>
          </p:cNvPr>
          <p:cNvGrpSpPr/>
          <p:nvPr/>
        </p:nvGrpSpPr>
        <p:grpSpPr>
          <a:xfrm>
            <a:off x="481738" y="1234982"/>
            <a:ext cx="11272648" cy="1695694"/>
            <a:chOff x="481738" y="1234982"/>
            <a:chExt cx="11272648" cy="169569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946E54-3EB1-29D0-3473-76086AA8C994}"/>
                </a:ext>
              </a:extLst>
            </p:cNvPr>
            <p:cNvSpPr/>
            <p:nvPr/>
          </p:nvSpPr>
          <p:spPr>
            <a:xfrm>
              <a:off x="481738" y="1234982"/>
              <a:ext cx="11272648" cy="1695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6B0A67-3F41-4D45-D482-7BCBCD7CF5AD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840015" y="1881238"/>
              <a:ext cx="9368036" cy="914205"/>
              <a:chOff x="840015" y="1881238"/>
              <a:chExt cx="9368036" cy="914205"/>
            </a:xfrm>
          </p:grpSpPr>
          <p:pic>
            <p:nvPicPr>
              <p:cNvPr id="56" name="Picture 55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 title="IguanaTex Bitmap Display">
                <a:extLst>
                  <a:ext uri="{FF2B5EF4-FFF2-40B4-BE49-F238E27FC236}">
                    <a16:creationId xmlns:a16="http://schemas.microsoft.com/office/drawing/2014/main" id="{0880BFCE-4C79-C24A-CB86-1B896D1073E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32" y="1881238"/>
                <a:ext cx="9355519" cy="418469"/>
              </a:xfrm>
              <a:prstGeom prst="rect">
                <a:avLst/>
              </a:prstGeom>
            </p:spPr>
          </p:pic>
          <p:pic>
            <p:nvPicPr>
              <p:cNvPr id="58" name="Picture 57" descr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FA967BEC-970A-94A6-0A64-BF1C34CF31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015" y="2404117"/>
                <a:ext cx="6096340" cy="391326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EA6CB2-42C0-9BA4-68BB-1DD5349B00D0}"/>
                </a:ext>
              </a:extLst>
            </p:cNvPr>
            <p:cNvSpPr txBox="1"/>
            <p:nvPr/>
          </p:nvSpPr>
          <p:spPr>
            <a:xfrm>
              <a:off x="554477" y="1392035"/>
              <a:ext cx="10570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Occupation factor                                 :  </a:t>
              </a:r>
            </a:p>
          </p:txBody>
        </p:sp>
        <p:pic>
          <p:nvPicPr>
            <p:cNvPr id="54" name="Picture 53" descr="\documentclass{article}&#10;\usepackage{amsmath}&#10;\usepackage{xcolor}&#10;\pagestyle{empty}&#10;\begin{document}&#10;&#10;\definecolor{dockerblue}{HTML}{C14E14}  &#10;&#10;$\textcolor{black}{\nu [\rho] (k) \in [0,1]}$&#10;&#10;&#10;\end{document}" title="IguanaTex Bitmap Display">
              <a:extLst>
                <a:ext uri="{FF2B5EF4-FFF2-40B4-BE49-F238E27FC236}">
                  <a16:creationId xmlns:a16="http://schemas.microsoft.com/office/drawing/2014/main" id="{E64899E4-B7A7-4810-17E0-0A0AA953EB7C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71" y="1418313"/>
              <a:ext cx="1926590" cy="34153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0C64647-2CC3-F30F-09DF-F62180D55EE0}"/>
                </a:ext>
              </a:extLst>
            </p:cNvPr>
            <p:cNvSpPr txBox="1"/>
            <p:nvPr/>
          </p:nvSpPr>
          <p:spPr>
            <a:xfrm>
              <a:off x="7019113" y="2414541"/>
              <a:ext cx="3884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Conservation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along</a:t>
              </a:r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a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trajectory</a:t>
              </a:r>
              <a:endParaRPr lang="fr-FR" b="1" i="1" dirty="0">
                <a:solidFill>
                  <a:srgbClr val="D88009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C248206-EC9F-467D-F3AA-96BB59DB0C35}"/>
              </a:ext>
            </a:extLst>
          </p:cNvPr>
          <p:cNvGrpSpPr/>
          <p:nvPr/>
        </p:nvGrpSpPr>
        <p:grpSpPr>
          <a:xfrm>
            <a:off x="683446" y="3393519"/>
            <a:ext cx="3240744" cy="2316019"/>
            <a:chOff x="1294174" y="1402830"/>
            <a:chExt cx="3240744" cy="231601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5586CE4-890F-6AA3-3FF1-3882C8144614}"/>
                </a:ext>
              </a:extLst>
            </p:cNvPr>
            <p:cNvSpPr/>
            <p:nvPr/>
          </p:nvSpPr>
          <p:spPr>
            <a:xfrm>
              <a:off x="1306649" y="1769298"/>
              <a:ext cx="3016725" cy="1949550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61923D3-3163-AAD7-0144-A3B9D5E56F02}"/>
                </a:ext>
              </a:extLst>
            </p:cNvPr>
            <p:cNvSpPr/>
            <p:nvPr/>
          </p:nvSpPr>
          <p:spPr>
            <a:xfrm>
              <a:off x="1306649" y="2186024"/>
              <a:ext cx="2142981" cy="1116097"/>
            </a:xfrm>
            <a:prstGeom prst="rect">
              <a:avLst/>
            </a:prstGeom>
            <a:gradFill flip="none" rotWithShape="1">
              <a:gsLst>
                <a:gs pos="86000">
                  <a:srgbClr val="C7E98B"/>
                </a:gs>
                <a:gs pos="30000">
                  <a:srgbClr val="FFFF00"/>
                </a:gs>
                <a:gs pos="70000">
                  <a:srgbClr val="FFFF00"/>
                </a:gs>
                <a:gs pos="15000">
                  <a:srgbClr val="C7E98B"/>
                </a:gs>
                <a:gs pos="0">
                  <a:srgbClr val="0E385E"/>
                </a:gs>
                <a:gs pos="100000">
                  <a:srgbClr val="0E385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8" name="Picture 107" descr="\documentclass{article}&#10;\usepackage{amsmath}&#10;\pagestyle{empty}&#10;\begin{document}&#10;&#10;$k$&#10;&#10;&#10;&#10;\end{document}" title="IguanaTex Bitmap Display">
              <a:extLst>
                <a:ext uri="{FF2B5EF4-FFF2-40B4-BE49-F238E27FC236}">
                  <a16:creationId xmlns:a16="http://schemas.microsoft.com/office/drawing/2014/main" id="{C22B91E0-A2D2-79C0-F05D-A12DA321A41A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575" y="1402831"/>
              <a:ext cx="148319" cy="223076"/>
            </a:xfrm>
            <a:prstGeom prst="rect">
              <a:avLst/>
            </a:prstGeom>
          </p:spPr>
        </p:pic>
        <p:pic>
          <p:nvPicPr>
            <p:cNvPr id="109" name="Picture 108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75AD1B74-4667-E6CB-E7FE-7AD381AD320A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358" y="2796171"/>
              <a:ext cx="138560" cy="142997"/>
            </a:xfrm>
            <a:prstGeom prst="rect">
              <a:avLst/>
            </a:prstGeom>
          </p:spPr>
        </p:pic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B745A97-48EE-B264-F23E-F18FC107FB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183" y="1402830"/>
              <a:ext cx="0" cy="23160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F6515DA-56E3-1044-DBA9-29507F15832A}"/>
                </a:ext>
              </a:extLst>
            </p:cNvPr>
            <p:cNvCxnSpPr/>
            <p:nvPr/>
          </p:nvCxnSpPr>
          <p:spPr>
            <a:xfrm flipV="1">
              <a:off x="3355363" y="1952902"/>
              <a:ext cx="0" cy="161906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B6F740-2381-4C76-2243-B17AEC1D7DA6}"/>
                </a:ext>
              </a:extLst>
            </p:cNvPr>
            <p:cNvSpPr/>
            <p:nvPr/>
          </p:nvSpPr>
          <p:spPr>
            <a:xfrm>
              <a:off x="3073368" y="1775141"/>
              <a:ext cx="1250008" cy="1925400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4818F3-38EA-C150-9A39-A63A63C25CE0}"/>
                </a:ext>
              </a:extLst>
            </p:cNvPr>
            <p:cNvSpPr/>
            <p:nvPr/>
          </p:nvSpPr>
          <p:spPr>
            <a:xfrm>
              <a:off x="2567402" y="2154622"/>
              <a:ext cx="574123" cy="1137204"/>
            </a:xfrm>
            <a:custGeom>
              <a:avLst/>
              <a:gdLst>
                <a:gd name="connsiteX0" fmla="*/ 739077 w 890565"/>
                <a:gd name="connsiteY0" fmla="*/ 8736 h 1152921"/>
                <a:gd name="connsiteX1" fmla="*/ 739077 w 890565"/>
                <a:gd name="connsiteY1" fmla="*/ 103986 h 1152921"/>
                <a:gd name="connsiteX2" fmla="*/ 685737 w 890565"/>
                <a:gd name="connsiteY2" fmla="*/ 248766 h 1152921"/>
                <a:gd name="connsiteX3" fmla="*/ 563817 w 890565"/>
                <a:gd name="connsiteY3" fmla="*/ 393546 h 1152921"/>
                <a:gd name="connsiteX4" fmla="*/ 491427 w 890565"/>
                <a:gd name="connsiteY4" fmla="*/ 568806 h 1152921"/>
                <a:gd name="connsiteX5" fmla="*/ 358077 w 890565"/>
                <a:gd name="connsiteY5" fmla="*/ 717396 h 1152921"/>
                <a:gd name="connsiteX6" fmla="*/ 137097 w 890565"/>
                <a:gd name="connsiteY6" fmla="*/ 923136 h 1152921"/>
                <a:gd name="connsiteX7" fmla="*/ 22797 w 890565"/>
                <a:gd name="connsiteY7" fmla="*/ 1151736 h 1152921"/>
                <a:gd name="connsiteX8" fmla="*/ 594297 w 890565"/>
                <a:gd name="connsiteY8" fmla="*/ 820266 h 1152921"/>
                <a:gd name="connsiteX9" fmla="*/ 887667 w 890565"/>
                <a:gd name="connsiteY9" fmla="*/ 328776 h 1152921"/>
                <a:gd name="connsiteX10" fmla="*/ 739077 w 890565"/>
                <a:gd name="connsiteY10" fmla="*/ 8736 h 11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0565" h="1152921">
                  <a:moveTo>
                    <a:pt x="739077" y="8736"/>
                  </a:moveTo>
                  <a:cubicBezTo>
                    <a:pt x="714312" y="-28729"/>
                    <a:pt x="747967" y="63981"/>
                    <a:pt x="739077" y="103986"/>
                  </a:cubicBezTo>
                  <a:cubicBezTo>
                    <a:pt x="730187" y="143991"/>
                    <a:pt x="714947" y="200506"/>
                    <a:pt x="685737" y="248766"/>
                  </a:cubicBezTo>
                  <a:cubicBezTo>
                    <a:pt x="656527" y="297026"/>
                    <a:pt x="596202" y="340206"/>
                    <a:pt x="563817" y="393546"/>
                  </a:cubicBezTo>
                  <a:cubicBezTo>
                    <a:pt x="531432" y="446886"/>
                    <a:pt x="525717" y="514831"/>
                    <a:pt x="491427" y="568806"/>
                  </a:cubicBezTo>
                  <a:cubicBezTo>
                    <a:pt x="457137" y="622781"/>
                    <a:pt x="417132" y="658341"/>
                    <a:pt x="358077" y="717396"/>
                  </a:cubicBezTo>
                  <a:cubicBezTo>
                    <a:pt x="299022" y="776451"/>
                    <a:pt x="192977" y="850746"/>
                    <a:pt x="137097" y="923136"/>
                  </a:cubicBezTo>
                  <a:cubicBezTo>
                    <a:pt x="81217" y="995526"/>
                    <a:pt x="-53403" y="1168881"/>
                    <a:pt x="22797" y="1151736"/>
                  </a:cubicBezTo>
                  <a:cubicBezTo>
                    <a:pt x="98997" y="1134591"/>
                    <a:pt x="450152" y="957426"/>
                    <a:pt x="594297" y="820266"/>
                  </a:cubicBezTo>
                  <a:cubicBezTo>
                    <a:pt x="738442" y="683106"/>
                    <a:pt x="862267" y="464031"/>
                    <a:pt x="887667" y="328776"/>
                  </a:cubicBezTo>
                  <a:cubicBezTo>
                    <a:pt x="913067" y="193521"/>
                    <a:pt x="763842" y="46201"/>
                    <a:pt x="739077" y="8736"/>
                  </a:cubicBezTo>
                  <a:close/>
                </a:path>
              </a:pathLst>
            </a:custGeom>
            <a:solidFill>
              <a:srgbClr val="0E385E"/>
            </a:solidFill>
            <a:ln>
              <a:solidFill>
                <a:srgbClr val="0E38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629BCFB-6CBB-FA77-8350-CCA8AEAF5018}"/>
                </a:ext>
              </a:extLst>
            </p:cNvPr>
            <p:cNvSpPr/>
            <p:nvPr/>
          </p:nvSpPr>
          <p:spPr>
            <a:xfrm rot="10800000">
              <a:off x="2613908" y="2753016"/>
              <a:ext cx="527617" cy="563549"/>
            </a:xfrm>
            <a:custGeom>
              <a:avLst/>
              <a:gdLst>
                <a:gd name="connsiteX0" fmla="*/ 60456 w 826085"/>
                <a:gd name="connsiteY0" fmla="*/ 581211 h 604079"/>
                <a:gd name="connsiteX1" fmla="*/ 277626 w 826085"/>
                <a:gd name="connsiteY1" fmla="*/ 474531 h 604079"/>
                <a:gd name="connsiteX2" fmla="*/ 677676 w 826085"/>
                <a:gd name="connsiteY2" fmla="*/ 196401 h 604079"/>
                <a:gd name="connsiteX3" fmla="*/ 788166 w 826085"/>
                <a:gd name="connsiteY3" fmla="*/ 47811 h 604079"/>
                <a:gd name="connsiteX4" fmla="*/ 64266 w 826085"/>
                <a:gd name="connsiteY4" fmla="*/ 44001 h 604079"/>
                <a:gd name="connsiteX5" fmla="*/ 60456 w 826085"/>
                <a:gd name="connsiteY5" fmla="*/ 581211 h 604079"/>
                <a:gd name="connsiteX0" fmla="*/ 80068 w 845697"/>
                <a:gd name="connsiteY0" fmla="*/ 565068 h 586201"/>
                <a:gd name="connsiteX1" fmla="*/ 297238 w 845697"/>
                <a:gd name="connsiteY1" fmla="*/ 458388 h 586201"/>
                <a:gd name="connsiteX2" fmla="*/ 697288 w 845697"/>
                <a:gd name="connsiteY2" fmla="*/ 180258 h 586201"/>
                <a:gd name="connsiteX3" fmla="*/ 807778 w 845697"/>
                <a:gd name="connsiteY3" fmla="*/ 31668 h 586201"/>
                <a:gd name="connsiteX4" fmla="*/ 57208 w 845697"/>
                <a:gd name="connsiteY4" fmla="*/ 53642 h 586201"/>
                <a:gd name="connsiteX5" fmla="*/ 80068 w 845697"/>
                <a:gd name="connsiteY5" fmla="*/ 565068 h 586201"/>
                <a:gd name="connsiteX0" fmla="*/ 103758 w 869387"/>
                <a:gd name="connsiteY0" fmla="*/ 540442 h 561575"/>
                <a:gd name="connsiteX1" fmla="*/ 320928 w 869387"/>
                <a:gd name="connsiteY1" fmla="*/ 433762 h 561575"/>
                <a:gd name="connsiteX2" fmla="*/ 720978 w 869387"/>
                <a:gd name="connsiteY2" fmla="*/ 155632 h 561575"/>
                <a:gd name="connsiteX3" fmla="*/ 831468 w 869387"/>
                <a:gd name="connsiteY3" fmla="*/ 7042 h 561575"/>
                <a:gd name="connsiteX4" fmla="*/ 80898 w 869387"/>
                <a:gd name="connsiteY4" fmla="*/ 29016 h 561575"/>
                <a:gd name="connsiteX5" fmla="*/ 103758 w 869387"/>
                <a:gd name="connsiteY5" fmla="*/ 540442 h 561575"/>
                <a:gd name="connsiteX0" fmla="*/ 100844 w 866473"/>
                <a:gd name="connsiteY0" fmla="*/ 540442 h 561575"/>
                <a:gd name="connsiteX1" fmla="*/ 318014 w 866473"/>
                <a:gd name="connsiteY1" fmla="*/ 433762 h 561575"/>
                <a:gd name="connsiteX2" fmla="*/ 718064 w 866473"/>
                <a:gd name="connsiteY2" fmla="*/ 155632 h 561575"/>
                <a:gd name="connsiteX3" fmla="*/ 828554 w 866473"/>
                <a:gd name="connsiteY3" fmla="*/ 7042 h 561575"/>
                <a:gd name="connsiteX4" fmla="*/ 81794 w 866473"/>
                <a:gd name="connsiteY4" fmla="*/ 29016 h 561575"/>
                <a:gd name="connsiteX5" fmla="*/ 100844 w 866473"/>
                <a:gd name="connsiteY5" fmla="*/ 540442 h 561575"/>
                <a:gd name="connsiteX0" fmla="*/ 100844 w 866473"/>
                <a:gd name="connsiteY0" fmla="*/ 540108 h 561241"/>
                <a:gd name="connsiteX1" fmla="*/ 318014 w 866473"/>
                <a:gd name="connsiteY1" fmla="*/ 433428 h 561241"/>
                <a:gd name="connsiteX2" fmla="*/ 718064 w 866473"/>
                <a:gd name="connsiteY2" fmla="*/ 155298 h 561241"/>
                <a:gd name="connsiteX3" fmla="*/ 828554 w 866473"/>
                <a:gd name="connsiteY3" fmla="*/ 6708 h 561241"/>
                <a:gd name="connsiteX4" fmla="*/ 81794 w 866473"/>
                <a:gd name="connsiteY4" fmla="*/ 28682 h 561241"/>
                <a:gd name="connsiteX5" fmla="*/ 100844 w 866473"/>
                <a:gd name="connsiteY5" fmla="*/ 540108 h 561241"/>
                <a:gd name="connsiteX0" fmla="*/ 79992 w 882223"/>
                <a:gd name="connsiteY0" fmla="*/ 561983 h 583116"/>
                <a:gd name="connsiteX1" fmla="*/ 297162 w 882223"/>
                <a:gd name="connsiteY1" fmla="*/ 455303 h 583116"/>
                <a:gd name="connsiteX2" fmla="*/ 697212 w 882223"/>
                <a:gd name="connsiteY2" fmla="*/ 177173 h 583116"/>
                <a:gd name="connsiteX3" fmla="*/ 849612 w 882223"/>
                <a:gd name="connsiteY3" fmla="*/ 35950 h 583116"/>
                <a:gd name="connsiteX4" fmla="*/ 60942 w 882223"/>
                <a:gd name="connsiteY4" fmla="*/ 50557 h 583116"/>
                <a:gd name="connsiteX5" fmla="*/ 79992 w 882223"/>
                <a:gd name="connsiteY5" fmla="*/ 561983 h 583116"/>
                <a:gd name="connsiteX0" fmla="*/ 79992 w 890029"/>
                <a:gd name="connsiteY0" fmla="*/ 561983 h 583116"/>
                <a:gd name="connsiteX1" fmla="*/ 297162 w 890029"/>
                <a:gd name="connsiteY1" fmla="*/ 455303 h 583116"/>
                <a:gd name="connsiteX2" fmla="*/ 697212 w 890029"/>
                <a:gd name="connsiteY2" fmla="*/ 177173 h 583116"/>
                <a:gd name="connsiteX3" fmla="*/ 849612 w 890029"/>
                <a:gd name="connsiteY3" fmla="*/ 35950 h 583116"/>
                <a:gd name="connsiteX4" fmla="*/ 60942 w 890029"/>
                <a:gd name="connsiteY4" fmla="*/ 50557 h 583116"/>
                <a:gd name="connsiteX5" fmla="*/ 79992 w 890029"/>
                <a:gd name="connsiteY5" fmla="*/ 561983 h 583116"/>
                <a:gd name="connsiteX0" fmla="*/ 79992 w 890029"/>
                <a:gd name="connsiteY0" fmla="*/ 556471 h 577604"/>
                <a:gd name="connsiteX1" fmla="*/ 297162 w 890029"/>
                <a:gd name="connsiteY1" fmla="*/ 449791 h 577604"/>
                <a:gd name="connsiteX2" fmla="*/ 697212 w 890029"/>
                <a:gd name="connsiteY2" fmla="*/ 171661 h 577604"/>
                <a:gd name="connsiteX3" fmla="*/ 849612 w 890029"/>
                <a:gd name="connsiteY3" fmla="*/ 30438 h 577604"/>
                <a:gd name="connsiteX4" fmla="*/ 60942 w 890029"/>
                <a:gd name="connsiteY4" fmla="*/ 45045 h 577604"/>
                <a:gd name="connsiteX5" fmla="*/ 79992 w 890029"/>
                <a:gd name="connsiteY5" fmla="*/ 556471 h 577604"/>
                <a:gd name="connsiteX0" fmla="*/ 74360 w 819844"/>
                <a:gd name="connsiteY0" fmla="*/ 556471 h 577604"/>
                <a:gd name="connsiteX1" fmla="*/ 291530 w 819844"/>
                <a:gd name="connsiteY1" fmla="*/ 449791 h 577604"/>
                <a:gd name="connsiteX2" fmla="*/ 691580 w 819844"/>
                <a:gd name="connsiteY2" fmla="*/ 171661 h 577604"/>
                <a:gd name="connsiteX3" fmla="*/ 767780 w 819844"/>
                <a:gd name="connsiteY3" fmla="*/ 30438 h 577604"/>
                <a:gd name="connsiteX4" fmla="*/ 55310 w 819844"/>
                <a:gd name="connsiteY4" fmla="*/ 45045 h 577604"/>
                <a:gd name="connsiteX5" fmla="*/ 74360 w 819844"/>
                <a:gd name="connsiteY5" fmla="*/ 556471 h 577604"/>
                <a:gd name="connsiteX0" fmla="*/ 73234 w 806600"/>
                <a:gd name="connsiteY0" fmla="*/ 554986 h 576119"/>
                <a:gd name="connsiteX1" fmla="*/ 290404 w 806600"/>
                <a:gd name="connsiteY1" fmla="*/ 448306 h 576119"/>
                <a:gd name="connsiteX2" fmla="*/ 690454 w 806600"/>
                <a:gd name="connsiteY2" fmla="*/ 170176 h 576119"/>
                <a:gd name="connsiteX3" fmla="*/ 751414 w 806600"/>
                <a:gd name="connsiteY3" fmla="*/ 32636 h 576119"/>
                <a:gd name="connsiteX4" fmla="*/ 54184 w 806600"/>
                <a:gd name="connsiteY4" fmla="*/ 43560 h 576119"/>
                <a:gd name="connsiteX5" fmla="*/ 73234 w 806600"/>
                <a:gd name="connsiteY5" fmla="*/ 554986 h 576119"/>
                <a:gd name="connsiteX0" fmla="*/ 73234 w 806600"/>
                <a:gd name="connsiteY0" fmla="*/ 554986 h 576119"/>
                <a:gd name="connsiteX1" fmla="*/ 290404 w 806600"/>
                <a:gd name="connsiteY1" fmla="*/ 448306 h 576119"/>
                <a:gd name="connsiteX2" fmla="*/ 690454 w 806600"/>
                <a:gd name="connsiteY2" fmla="*/ 170176 h 576119"/>
                <a:gd name="connsiteX3" fmla="*/ 751414 w 806600"/>
                <a:gd name="connsiteY3" fmla="*/ 32636 h 576119"/>
                <a:gd name="connsiteX4" fmla="*/ 54184 w 806600"/>
                <a:gd name="connsiteY4" fmla="*/ 43560 h 576119"/>
                <a:gd name="connsiteX5" fmla="*/ 73234 w 806600"/>
                <a:gd name="connsiteY5" fmla="*/ 554986 h 576119"/>
                <a:gd name="connsiteX0" fmla="*/ 85061 w 818427"/>
                <a:gd name="connsiteY0" fmla="*/ 523685 h 544818"/>
                <a:gd name="connsiteX1" fmla="*/ 302231 w 818427"/>
                <a:gd name="connsiteY1" fmla="*/ 417005 h 544818"/>
                <a:gd name="connsiteX2" fmla="*/ 702281 w 818427"/>
                <a:gd name="connsiteY2" fmla="*/ 138875 h 544818"/>
                <a:gd name="connsiteX3" fmla="*/ 763241 w 818427"/>
                <a:gd name="connsiteY3" fmla="*/ 1335 h 544818"/>
                <a:gd name="connsiteX4" fmla="*/ 66011 w 818427"/>
                <a:gd name="connsiteY4" fmla="*/ 12259 h 544818"/>
                <a:gd name="connsiteX5" fmla="*/ 85061 w 818427"/>
                <a:gd name="connsiteY5" fmla="*/ 523685 h 54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427" h="544818">
                  <a:moveTo>
                    <a:pt x="85061" y="523685"/>
                  </a:moveTo>
                  <a:cubicBezTo>
                    <a:pt x="124431" y="591143"/>
                    <a:pt x="199361" y="481140"/>
                    <a:pt x="302231" y="417005"/>
                  </a:cubicBezTo>
                  <a:cubicBezTo>
                    <a:pt x="405101" y="352870"/>
                    <a:pt x="625446" y="208153"/>
                    <a:pt x="702281" y="138875"/>
                  </a:cubicBezTo>
                  <a:cubicBezTo>
                    <a:pt x="779116" y="69597"/>
                    <a:pt x="884526" y="4635"/>
                    <a:pt x="763241" y="1335"/>
                  </a:cubicBezTo>
                  <a:cubicBezTo>
                    <a:pt x="653386" y="-5648"/>
                    <a:pt x="205711" y="17286"/>
                    <a:pt x="66011" y="12259"/>
                  </a:cubicBezTo>
                  <a:cubicBezTo>
                    <a:pt x="-73689" y="7232"/>
                    <a:pt x="45691" y="456227"/>
                    <a:pt x="85061" y="523685"/>
                  </a:cubicBezTo>
                  <a:close/>
                </a:path>
              </a:pathLst>
            </a:custGeom>
            <a:solidFill>
              <a:srgbClr val="0E385E"/>
            </a:solidFill>
            <a:ln>
              <a:solidFill>
                <a:srgbClr val="0E38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DE39E46-9F99-B4E6-404C-DF3F8C0CCEA0}"/>
                </a:ext>
              </a:extLst>
            </p:cNvPr>
            <p:cNvCxnSpPr/>
            <p:nvPr/>
          </p:nvCxnSpPr>
          <p:spPr>
            <a:xfrm flipV="1">
              <a:off x="2931351" y="1850514"/>
              <a:ext cx="0" cy="161906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E1322A48-EA64-5F50-5B4E-0F13EC7F36F7}"/>
                </a:ext>
              </a:extLst>
            </p:cNvPr>
            <p:cNvCxnSpPr>
              <a:cxnSpLocks/>
            </p:cNvCxnSpPr>
            <p:nvPr/>
          </p:nvCxnSpPr>
          <p:spPr>
            <a:xfrm>
              <a:off x="1294174" y="2706853"/>
              <a:ext cx="32282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116" descr="\documentclass{article}&#10;\usepackage{amsmath}&#10;\usepackage{xcolor}&#10;\pagestyle{empty}&#10;\begin{document}&#10;&#10;\definecolor{dockerblue}{HTML}{C14E14}  &#10;&#10;\textcolor{black}{Occupation factor $\nu [\rho ]$}&#10;&#10;&#10;\end{document}" title="IguanaTex Bitmap Display">
            <a:extLst>
              <a:ext uri="{FF2B5EF4-FFF2-40B4-BE49-F238E27FC236}">
                <a16:creationId xmlns:a16="http://schemas.microsoft.com/office/drawing/2014/main" id="{FACA52EF-BD10-FF82-F39E-4C317FA488F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72" y="3342812"/>
            <a:ext cx="2730967" cy="284880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9496117-F697-7AF2-634B-ACBFD8E264AD}"/>
              </a:ext>
            </a:extLst>
          </p:cNvPr>
          <p:cNvGrpSpPr/>
          <p:nvPr/>
        </p:nvGrpSpPr>
        <p:grpSpPr>
          <a:xfrm>
            <a:off x="5166337" y="3245550"/>
            <a:ext cx="3908619" cy="454996"/>
            <a:chOff x="4447048" y="3070665"/>
            <a:chExt cx="3908619" cy="454996"/>
          </a:xfrm>
        </p:grpSpPr>
        <p:sp>
          <p:nvSpPr>
            <p:cNvPr id="119" name="ZoneTexte 4 3">
              <a:extLst>
                <a:ext uri="{FF2B5EF4-FFF2-40B4-BE49-F238E27FC236}">
                  <a16:creationId xmlns:a16="http://schemas.microsoft.com/office/drawing/2014/main" id="{911AC56D-A440-47FA-C73D-418122D0542A}"/>
                </a:ext>
              </a:extLst>
            </p:cNvPr>
            <p:cNvSpPr txBox="1"/>
            <p:nvPr/>
          </p:nvSpPr>
          <p:spPr>
            <a:xfrm>
              <a:off x="4447048" y="3070665"/>
              <a:ext cx="3908619" cy="45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Occupation factor at            :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0" name="Picture 119" descr="\documentclass{article}&#10;\usepackage{amsmath}&#10;\pagestyle{empty}&#10;\begin{document}&#10;&#10;$t&gt;0$&#10;&#10;&#10;&#10;\end{document}" title="IguanaTex Bitmap Display">
              <a:extLst>
                <a:ext uri="{FF2B5EF4-FFF2-40B4-BE49-F238E27FC236}">
                  <a16:creationId xmlns:a16="http://schemas.microsoft.com/office/drawing/2014/main" id="{AEF5675A-0FAF-3895-2954-9EAE50050286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644" y="3242602"/>
              <a:ext cx="608650" cy="201633"/>
            </a:xfrm>
            <a:prstGeom prst="rect">
              <a:avLst/>
            </a:prstGeom>
          </p:spPr>
        </p:pic>
      </p:grpSp>
      <p:pic>
        <p:nvPicPr>
          <p:cNvPr id="127" name="Picture 126" descr="\documentclass{article}&#10;\usepackage{amsmath}&#10;\usepackage{xcolor}&#10;\pagestyle{empty}&#10;\begin{document}&#10;&#10;\definecolor{dockerblue}{HTML}{C14E14}  &#10;&#10;$\textcolor{white}{v_{\mathrm{eff}}^{[\nu^{*}]}(k^{*})}$&#10;&#10;&#10;\end{document}" title="IguanaTex Bitmap Display">
            <a:extLst>
              <a:ext uri="{FF2B5EF4-FFF2-40B4-BE49-F238E27FC236}">
                <a16:creationId xmlns:a16="http://schemas.microsoft.com/office/drawing/2014/main" id="{A9993366-E0FD-A4BA-91E9-7091D8EE069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3" y="6342367"/>
            <a:ext cx="1147960" cy="435218"/>
          </a:xfrm>
          <a:prstGeom prst="rect">
            <a:avLst/>
          </a:prstGeom>
        </p:spPr>
      </p:pic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DBDA2278-7955-3B0D-FA6B-1124BA8E4B27}"/>
              </a:ext>
            </a:extLst>
          </p:cNvPr>
          <p:cNvCxnSpPr>
            <a:cxnSpLocks/>
          </p:cNvCxnSpPr>
          <p:nvPr/>
        </p:nvCxnSpPr>
        <p:spPr>
          <a:xfrm>
            <a:off x="2264776" y="4486171"/>
            <a:ext cx="687834" cy="0"/>
          </a:xfrm>
          <a:prstGeom prst="straightConnector1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Picture 139" descr="\documentclass{article}&#10;\usepackage{amsmath}&#10;\usepackage{xcolor}&#10;\pagestyle{empty}&#10;\begin{document}&#10;&#10;\definecolor{dockerblue}{HTML}{C14E14}  &#10;&#10;$\textcolor{white}{v_{\mathrm{eff}}^{[\nu^{*}]}(k^{*})}$&#10;&#10;&#10;\end{document}" title="IguanaTex Bitmap Display">
            <a:extLst>
              <a:ext uri="{FF2B5EF4-FFF2-40B4-BE49-F238E27FC236}">
                <a16:creationId xmlns:a16="http://schemas.microsoft.com/office/drawing/2014/main" id="{8DFF089A-5C68-FD33-4A1D-33453E2D452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41" y="3943590"/>
            <a:ext cx="1072496" cy="420234"/>
          </a:xfrm>
          <a:prstGeom prst="rect">
            <a:avLst/>
          </a:prstGeom>
        </p:spPr>
      </p:pic>
      <p:sp>
        <p:nvSpPr>
          <p:cNvPr id="133" name="Oval 132">
            <a:extLst>
              <a:ext uri="{FF2B5EF4-FFF2-40B4-BE49-F238E27FC236}">
                <a16:creationId xmlns:a16="http://schemas.microsoft.com/office/drawing/2014/main" id="{CBB2C08D-755C-5855-CD27-326CD3105765}"/>
              </a:ext>
            </a:extLst>
          </p:cNvPr>
          <p:cNvSpPr/>
          <p:nvPr/>
        </p:nvSpPr>
        <p:spPr>
          <a:xfrm>
            <a:off x="2271446" y="4447595"/>
            <a:ext cx="116642" cy="11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4" name="Picture 133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33DB27CC-22B7-0321-8BC0-F738023723D6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9" y="3846004"/>
            <a:ext cx="4013479" cy="2912591"/>
          </a:xfrm>
          <a:prstGeom prst="rect">
            <a:avLst/>
          </a:prstGeom>
        </p:spPr>
      </p:pic>
      <p:pic>
        <p:nvPicPr>
          <p:cNvPr id="135" name="Picture 134" descr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 &gt; k^{*}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78CE05AE-F108-7891-24FE-46EB3984C4A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8" y="5962131"/>
            <a:ext cx="3173899" cy="634865"/>
          </a:xfrm>
          <a:prstGeom prst="rect">
            <a:avLst/>
          </a:prstGeom>
        </p:spPr>
      </p:pic>
      <p:pic>
        <p:nvPicPr>
          <p:cNvPr id="138" name="Picture 137" descr="\documentclass{article}&#10;\usepackage{amsmath}&#10;\usepackage{xcolor}&#10;\pagestyle{empty}&#10;\begin{document}&#10;&#10;\definecolor{dockerblue}{HTML}{C14E14}  &#10;&#10;$\textcolor{white}{k^{*}}$&#10;&#10;&#10;\end{document}" title="IguanaTex Bitmap Display">
            <a:extLst>
              <a:ext uri="{FF2B5EF4-FFF2-40B4-BE49-F238E27FC236}">
                <a16:creationId xmlns:a16="http://schemas.microsoft.com/office/drawing/2014/main" id="{CF7B2A95-108F-9577-0476-8B71F7189BC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4" y="4579595"/>
            <a:ext cx="256308" cy="216596"/>
          </a:xfrm>
          <a:prstGeom prst="rect">
            <a:avLst/>
          </a:prstGeom>
        </p:spPr>
      </p:pic>
      <p:pic>
        <p:nvPicPr>
          <p:cNvPr id="143" name="Picture 142" descr="\documentclass{article}&#10;\usepackage{amsmath}&#10;\usepackage{xcolor}&#10;\pagestyle{empty}&#10;\begin{document}&#10;&#10;\definecolor{dockerblue}{HTML}{C14E14}  &#10;&#10;$\textcolor{black}{\mathbf{ n [\rho] \left( \frac{z}{t} \right)}}$&#10;&#10;&#10;\end{document}" title="IguanaTex Bitmap Display">
            <a:extLst>
              <a:ext uri="{FF2B5EF4-FFF2-40B4-BE49-F238E27FC236}">
                <a16:creationId xmlns:a16="http://schemas.microsoft.com/office/drawing/2014/main" id="{A26E401A-57B1-38C8-0519-A3167506A48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584" y="6329011"/>
            <a:ext cx="870252" cy="334528"/>
          </a:xfrm>
          <a:prstGeom prst="rect">
            <a:avLst/>
          </a:prstGeom>
        </p:spPr>
      </p:pic>
      <p:pic>
        <p:nvPicPr>
          <p:cNvPr id="144" name="Picture 143" descr="\documentclass{article}&#10;\usepackage{amsmath}&#10;\usepackage{xcolor}&#10;\pagestyle{empty}&#10;\begin{document}&#10;&#10;\definecolor{dockerblue}{HTML}{C14E14}  &#10;&#10;$\textcolor{black}{    \nu^{*}(k)}$&#10;&#10;&#10;\end{document}" title="IguanaTex Bitmap Display">
            <a:extLst>
              <a:ext uri="{FF2B5EF4-FFF2-40B4-BE49-F238E27FC236}">
                <a16:creationId xmlns:a16="http://schemas.microsoft.com/office/drawing/2014/main" id="{B14562E1-45AC-15DC-8FDD-72035AFB8C3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18" y="4926673"/>
            <a:ext cx="449837" cy="207807"/>
          </a:xfrm>
          <a:prstGeom prst="rect">
            <a:avLst/>
          </a:prstGeom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B4321BE5-8A0E-5ADC-2CF3-D1C54D170086}"/>
              </a:ext>
            </a:extLst>
          </p:cNvPr>
          <p:cNvSpPr/>
          <p:nvPr/>
        </p:nvSpPr>
        <p:spPr>
          <a:xfrm>
            <a:off x="6195691" y="5136505"/>
            <a:ext cx="740664" cy="365760"/>
          </a:xfrm>
          <a:custGeom>
            <a:avLst/>
            <a:gdLst>
              <a:gd name="connsiteX0" fmla="*/ 0 w 740664"/>
              <a:gd name="connsiteY0" fmla="*/ 0 h 365760"/>
              <a:gd name="connsiteX1" fmla="*/ 265176 w 740664"/>
              <a:gd name="connsiteY1" fmla="*/ 274320 h 365760"/>
              <a:gd name="connsiteX2" fmla="*/ 740664 w 740664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64" h="365760">
                <a:moveTo>
                  <a:pt x="0" y="0"/>
                </a:moveTo>
                <a:cubicBezTo>
                  <a:pt x="70866" y="106680"/>
                  <a:pt x="141732" y="213360"/>
                  <a:pt x="265176" y="274320"/>
                </a:cubicBezTo>
                <a:cubicBezTo>
                  <a:pt x="388620" y="335280"/>
                  <a:pt x="564642" y="350520"/>
                  <a:pt x="740664" y="365760"/>
                </a:cubicBezTo>
              </a:path>
            </a:pathLst>
          </a:custGeom>
          <a:noFill/>
          <a:ln w="28575">
            <a:solidFill>
              <a:srgbClr val="DDB65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ZoneTexte 52">
            <a:extLst>
              <a:ext uri="{FF2B5EF4-FFF2-40B4-BE49-F238E27FC236}">
                <a16:creationId xmlns:a16="http://schemas.microsoft.com/office/drawing/2014/main" id="{2128D96A-823A-A1B4-72E0-99DFD56DF731}"/>
              </a:ext>
            </a:extLst>
          </p:cNvPr>
          <p:cNvSpPr txBox="1"/>
          <p:nvPr/>
        </p:nvSpPr>
        <p:spPr>
          <a:xfrm>
            <a:off x="810645" y="207388"/>
            <a:ext cx="1057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996593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8">
            <a:extLst>
              <a:ext uri="{FF2B5EF4-FFF2-40B4-BE49-F238E27FC236}">
                <a16:creationId xmlns:a16="http://schemas.microsoft.com/office/drawing/2014/main" id="{DC93C66D-F9AD-D766-4872-42BB15FF63A7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52">
            <a:extLst>
              <a:ext uri="{FF2B5EF4-FFF2-40B4-BE49-F238E27FC236}">
                <a16:creationId xmlns:a16="http://schemas.microsoft.com/office/drawing/2014/main" id="{7D439036-0AC0-0099-AEED-3F6EF8DAA3FF}"/>
              </a:ext>
            </a:extLst>
          </p:cNvPr>
          <p:cNvSpPr txBox="1"/>
          <p:nvPr/>
        </p:nvSpPr>
        <p:spPr>
          <a:xfrm>
            <a:off x="810645" y="207388"/>
            <a:ext cx="1057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reconstruction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2B26EB-7E70-519B-28A1-5ADEC64BA807}"/>
              </a:ext>
            </a:extLst>
          </p:cNvPr>
          <p:cNvGrpSpPr/>
          <p:nvPr/>
        </p:nvGrpSpPr>
        <p:grpSpPr>
          <a:xfrm>
            <a:off x="304257" y="1921513"/>
            <a:ext cx="5416142" cy="2819657"/>
            <a:chOff x="390106" y="1820617"/>
            <a:chExt cx="5416142" cy="281965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5A1AB-5C5A-BDE5-18A1-C314ED1158A3}"/>
                </a:ext>
              </a:extLst>
            </p:cNvPr>
            <p:cNvSpPr/>
            <p:nvPr/>
          </p:nvSpPr>
          <p:spPr>
            <a:xfrm>
              <a:off x="390106" y="1820617"/>
              <a:ext cx="5416142" cy="281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2A447B-D3A3-DC74-DDB9-0187B8968A40}"/>
                </a:ext>
              </a:extLst>
            </p:cNvPr>
            <p:cNvSpPr txBox="1"/>
            <p:nvPr/>
          </p:nvSpPr>
          <p:spPr>
            <a:xfrm>
              <a:off x="546843" y="1937037"/>
              <a:ext cx="510266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Reconstruction of the occupation factor directly with the density profile</a:t>
              </a:r>
            </a:p>
            <a:p>
              <a:endParaRPr lang="en-US" b="1" dirty="0">
                <a:latin typeface="Century Gothic" panose="020B0502020202020204" pitchFamily="34" charset="0"/>
              </a:endParaRPr>
            </a:p>
            <a:p>
              <a:endParaRPr lang="en-US" b="1" dirty="0">
                <a:latin typeface="Century Gothic" panose="020B0502020202020204" pitchFamily="34" charset="0"/>
              </a:endParaRPr>
            </a:p>
            <a:p>
              <a:endParaRPr lang="en-US" b="1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Little by little, in a discretized space</a:t>
              </a:r>
            </a:p>
            <a:p>
              <a:endParaRPr lang="en-US" sz="800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With               ,                     and</a:t>
              </a:r>
            </a:p>
            <a:p>
              <a:endParaRPr lang="en-US" sz="800" dirty="0">
                <a:latin typeface="Century Gothic" panose="020B0502020202020204" pitchFamily="34" charset="0"/>
              </a:endParaRPr>
            </a:p>
            <a:p>
              <a:r>
                <a:rPr lang="en-US" dirty="0">
                  <a:latin typeface="Century Gothic" panose="020B0502020202020204" pitchFamily="34" charset="0"/>
                </a:rPr>
                <a:t>                            , </a:t>
              </a:r>
            </a:p>
          </p:txBody>
        </p:sp>
        <p:pic>
          <p:nvPicPr>
            <p:cNvPr id="16" name="Picture 15" descr="\documentclass{article}&#10;\usepackage{amsmath}&#10;\pagestyle{empty}&#10;\begin{document}&#10;&#10;$v^{\mathrm{eff}}_{N} = \hbar k_{N} /  m$&#10;&#10;&#10;&#10;\end{document}" title="IguanaTex Bitmap Display">
              <a:extLst>
                <a:ext uri="{FF2B5EF4-FFF2-40B4-BE49-F238E27FC236}">
                  <a16:creationId xmlns:a16="http://schemas.microsoft.com/office/drawing/2014/main" id="{3AF021CB-9C89-3F3A-958D-BFBD3DC392D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55" y="4087535"/>
              <a:ext cx="1701473" cy="327357"/>
            </a:xfrm>
            <a:prstGeom prst="rect">
              <a:avLst/>
            </a:prstGeom>
          </p:spPr>
        </p:pic>
        <p:pic>
          <p:nvPicPr>
            <p:cNvPr id="19" name="Picture 18" descr="\documentclass{article}&#10;\usepackage{amsmath}&#10;\pagestyle{empty}&#10;\begin{document}&#10;&#10;$v^{\mathrm{eff}}_{N-1} = \hbar k_{N-1} /  m$&#10;&#10;&#10;&#10;\end{document}" title="IguanaTex Bitmap Display">
              <a:extLst>
                <a:ext uri="{FF2B5EF4-FFF2-40B4-BE49-F238E27FC236}">
                  <a16:creationId xmlns:a16="http://schemas.microsoft.com/office/drawing/2014/main" id="{F639AD19-4277-C001-E170-B7B2103A9DB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140" y="4089351"/>
              <a:ext cx="2225606" cy="329654"/>
            </a:xfrm>
            <a:prstGeom prst="rect">
              <a:avLst/>
            </a:prstGeom>
          </p:spPr>
        </p:pic>
        <p:pic>
          <p:nvPicPr>
            <p:cNvPr id="22" name="Picture 21" descr="\documentclass{article}&#10;\usepackage{amsmath}&#10;\pagestyle{empty}&#10;\begin{document}&#10;&#10;$\nu_{N} = 0$&#10;&#10;&#10;&#10;\end{document}" title="IguanaTex Bitmap Display">
              <a:extLst>
                <a:ext uri="{FF2B5EF4-FFF2-40B4-BE49-F238E27FC236}">
                  <a16:creationId xmlns:a16="http://schemas.microsoft.com/office/drawing/2014/main" id="{0603A437-9DE8-0CBC-D107-C259E2955F0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038" y="3772122"/>
              <a:ext cx="855210" cy="236720"/>
            </a:xfrm>
            <a:prstGeom prst="rect">
              <a:avLst/>
            </a:prstGeom>
          </p:spPr>
        </p:pic>
        <p:pic>
          <p:nvPicPr>
            <p:cNvPr id="25" name="Picture 24" descr="\documentclass{article}&#10;\usepackage{amsmath}&#10;\pagestyle{empty}&#10;\begin{document}&#10;&#10;$\nu_{N-1} = 0$&#10;&#10;&#10;&#10;\end{document}" title="IguanaTex Bitmap Display">
              <a:extLst>
                <a:ext uri="{FF2B5EF4-FFF2-40B4-BE49-F238E27FC236}">
                  <a16:creationId xmlns:a16="http://schemas.microsoft.com/office/drawing/2014/main" id="{82B6CAAF-A610-ABBB-1E48-F0A6351A7DA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914" y="3746715"/>
              <a:ext cx="1148543" cy="237276"/>
            </a:xfrm>
            <a:prstGeom prst="rect">
              <a:avLst/>
            </a:prstGeom>
          </p:spPr>
        </p:pic>
        <p:pic>
          <p:nvPicPr>
            <p:cNvPr id="36" name="Picture 35" descr="\documentclass{article}&#10;\usepackage{amsmath}&#10;\pagestyle{empty}&#10;\begin{document}&#10;&#10;$\frac{\mathrm{d}\nu}{\mathrm{d}k} = D'[\nu] \frac{\mathrm{d}n}{\mathrm{d} v_{\mathrm{eff}}} + A[\nu] D[\nu] \frac{\mathrm{d}^{2} n}{\mathrm{d} v_{\mathrm{eff}}^{2}}$&#10;&#10;&#10;&#10;\end{document}" title="IguanaTex Bitmap Display">
              <a:extLst>
                <a:ext uri="{FF2B5EF4-FFF2-40B4-BE49-F238E27FC236}">
                  <a16:creationId xmlns:a16="http://schemas.microsoft.com/office/drawing/2014/main" id="{E9971E51-02C9-D41E-7AF9-A11B30BB6C3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99" y="2697651"/>
              <a:ext cx="4671556" cy="593089"/>
            </a:xfrm>
            <a:prstGeom prst="rect">
              <a:avLst/>
            </a:prstGeom>
          </p:spPr>
        </p:pic>
      </p:grpSp>
      <p:pic>
        <p:nvPicPr>
          <p:cNvPr id="39" name="Picture 38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470E5855-2039-AD03-701D-82A6D6633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02" y="1839210"/>
            <a:ext cx="5821692" cy="4288545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2B4216D5-C0B5-AB6D-3327-FAA294A061A8}"/>
              </a:ext>
            </a:extLst>
          </p:cNvPr>
          <p:cNvSpPr/>
          <p:nvPr/>
        </p:nvSpPr>
        <p:spPr>
          <a:xfrm>
            <a:off x="8339328" y="4610862"/>
            <a:ext cx="1243584" cy="297180"/>
          </a:xfrm>
          <a:prstGeom prst="rightArrow">
            <a:avLst>
              <a:gd name="adj1" fmla="val 50000"/>
              <a:gd name="adj2" fmla="val 91379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90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2">
            <a:extLst>
              <a:ext uri="{FF2B5EF4-FFF2-40B4-BE49-F238E27FC236}">
                <a16:creationId xmlns:a16="http://schemas.microsoft.com/office/drawing/2014/main" id="{EEE13274-4219-A198-D36E-6705DA745EF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Outline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43">
            <a:extLst>
              <a:ext uri="{FF2B5EF4-FFF2-40B4-BE49-F238E27FC236}">
                <a16:creationId xmlns:a16="http://schemas.microsoft.com/office/drawing/2014/main" id="{3E33F856-5494-61C0-2AA9-27023D3D986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299A9C-0D3B-CD83-5D79-19147743FA43}"/>
              </a:ext>
            </a:extLst>
          </p:cNvPr>
          <p:cNvGrpSpPr/>
          <p:nvPr/>
        </p:nvGrpSpPr>
        <p:grpSpPr>
          <a:xfrm>
            <a:off x="515165" y="1640939"/>
            <a:ext cx="3420013" cy="4710163"/>
            <a:chOff x="515165" y="1372586"/>
            <a:chExt cx="3420013" cy="4710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A93F33-673C-9F59-9818-3F174EAB43EC}"/>
                </a:ext>
              </a:extLst>
            </p:cNvPr>
            <p:cNvSpPr/>
            <p:nvPr/>
          </p:nvSpPr>
          <p:spPr>
            <a:xfrm>
              <a:off x="515178" y="1372587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allout: Right Arrow 13">
              <a:extLst>
                <a:ext uri="{FF2B5EF4-FFF2-40B4-BE49-F238E27FC236}">
                  <a16:creationId xmlns:a16="http://schemas.microsoft.com/office/drawing/2014/main" id="{857E486D-DC89-F5DB-2C28-5AD15AF9D462}"/>
                </a:ext>
              </a:extLst>
            </p:cNvPr>
            <p:cNvSpPr/>
            <p:nvPr/>
          </p:nvSpPr>
          <p:spPr>
            <a:xfrm rot="5400000">
              <a:off x="1475252" y="412499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000"/>
                <a:gd name="adj4" fmla="val 70279"/>
              </a:avLst>
            </a:prstGeom>
            <a:solidFill>
              <a:srgbClr val="D88009"/>
            </a:solidFill>
            <a:ln>
              <a:solidFill>
                <a:srgbClr val="D880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7B3DF7-30B1-9ACF-7417-CBE7AC30278D}"/>
                </a:ext>
              </a:extLst>
            </p:cNvPr>
            <p:cNvSpPr txBox="1"/>
            <p:nvPr/>
          </p:nvSpPr>
          <p:spPr>
            <a:xfrm>
              <a:off x="688740" y="1537030"/>
              <a:ext cx="3072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FFF7E0"/>
                  </a:solidFill>
                  <a:latin typeface="Century Gothic" panose="020B0502020202020204" pitchFamily="34" charset="0"/>
                </a:rPr>
                <a:t>Asymptotic</a:t>
              </a:r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000" b="1" dirty="0" err="1">
                  <a:solidFill>
                    <a:srgbClr val="FFF7E0"/>
                  </a:solidFill>
                  <a:latin typeface="Century Gothic" panose="020B0502020202020204" pitchFamily="34" charset="0"/>
                </a:rPr>
                <a:t>regime</a:t>
              </a:r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 of a 1D expansion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C5B5D-11A2-55B2-109E-962E94C56AB8}"/>
                </a:ext>
              </a:extLst>
            </p:cNvPr>
            <p:cNvSpPr txBox="1"/>
            <p:nvPr/>
          </p:nvSpPr>
          <p:spPr>
            <a:xfrm>
              <a:off x="769453" y="3293161"/>
              <a:ext cx="29221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Century Gothic" panose="020B0502020202020204" pitchFamily="34" charset="0"/>
                </a:rPr>
                <a:t>Preparing</a:t>
              </a:r>
              <a:r>
                <a:rPr lang="fr-FR" sz="2000" dirty="0">
                  <a:latin typeface="Century Gothic" panose="020B0502020202020204" pitchFamily="34" charset="0"/>
                </a:rPr>
                <a:t> initial conditions</a:t>
              </a:r>
            </a:p>
            <a:p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1D expansion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250254-6286-192C-6068-BF85AFCCF0A0}"/>
              </a:ext>
            </a:extLst>
          </p:cNvPr>
          <p:cNvGrpSpPr/>
          <p:nvPr/>
        </p:nvGrpSpPr>
        <p:grpSpPr>
          <a:xfrm>
            <a:off x="8256812" y="1635762"/>
            <a:ext cx="3420011" cy="4715341"/>
            <a:chOff x="8256812" y="1367409"/>
            <a:chExt cx="3420011" cy="47153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BF9BA-5BD8-74C0-0886-44F20594CF45}"/>
                </a:ext>
              </a:extLst>
            </p:cNvPr>
            <p:cNvSpPr/>
            <p:nvPr/>
          </p:nvSpPr>
          <p:spPr>
            <a:xfrm>
              <a:off x="8256823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Callout: Right Arrow 16">
              <a:extLst>
                <a:ext uri="{FF2B5EF4-FFF2-40B4-BE49-F238E27FC236}">
                  <a16:creationId xmlns:a16="http://schemas.microsoft.com/office/drawing/2014/main" id="{9AC571EE-8A80-435E-1237-DE464FDE8739}"/>
                </a:ext>
              </a:extLst>
            </p:cNvPr>
            <p:cNvSpPr/>
            <p:nvPr/>
          </p:nvSpPr>
          <p:spPr>
            <a:xfrm rot="5400000">
              <a:off x="9216899" y="407322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6A4D18-60BB-EF75-4AC8-25A9C2A7FAE7}"/>
                </a:ext>
              </a:extLst>
            </p:cNvPr>
            <p:cNvSpPr txBox="1"/>
            <p:nvPr/>
          </p:nvSpPr>
          <p:spPr>
            <a:xfrm>
              <a:off x="8504583" y="1655651"/>
              <a:ext cx="3072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Domain</a:t>
              </a:r>
              <a:r>
                <a:rPr lang="fr-FR" sz="2400" b="1" dirty="0">
                  <a:solidFill>
                    <a:srgbClr val="FFF7E0"/>
                  </a:solidFill>
                  <a:latin typeface="+mj-lt"/>
                </a:rPr>
                <a:t> </a:t>
              </a:r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Wall Dynamics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C655BC-CB41-2E4C-2D28-E1EFBD48960F}"/>
                </a:ext>
              </a:extLst>
            </p:cNvPr>
            <p:cNvSpPr txBox="1"/>
            <p:nvPr/>
          </p:nvSpPr>
          <p:spPr>
            <a:xfrm>
              <a:off x="8579955" y="3286537"/>
              <a:ext cx="29221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Domain Wall Dynamics </a:t>
              </a:r>
              <a:r>
                <a:rPr lang="fr-FR" sz="2000" dirty="0" err="1">
                  <a:latin typeface="Century Gothic" panose="020B0502020202020204" pitchFamily="34" charset="0"/>
                </a:rPr>
                <a:t>protocol</a:t>
              </a: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Domain Wall Dynamics reconstruction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1D4E6-E186-35A5-A9F5-4AC9F502C201}"/>
              </a:ext>
            </a:extLst>
          </p:cNvPr>
          <p:cNvGrpSpPr/>
          <p:nvPr/>
        </p:nvGrpSpPr>
        <p:grpSpPr>
          <a:xfrm>
            <a:off x="4385996" y="1635757"/>
            <a:ext cx="3420005" cy="4715346"/>
            <a:chOff x="4385996" y="1367404"/>
            <a:chExt cx="3420005" cy="47153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E078A8-CB68-F2EF-7C8C-3E94F57BC1B7}"/>
                </a:ext>
              </a:extLst>
            </p:cNvPr>
            <p:cNvSpPr/>
            <p:nvPr/>
          </p:nvSpPr>
          <p:spPr>
            <a:xfrm>
              <a:off x="4386001" y="1372588"/>
              <a:ext cx="3420000" cy="4710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Callout: Right Arrow 15">
              <a:extLst>
                <a:ext uri="{FF2B5EF4-FFF2-40B4-BE49-F238E27FC236}">
                  <a16:creationId xmlns:a16="http://schemas.microsoft.com/office/drawing/2014/main" id="{A68B5070-B2E3-C941-1A8A-DE219757DFBF}"/>
                </a:ext>
              </a:extLst>
            </p:cNvPr>
            <p:cNvSpPr/>
            <p:nvPr/>
          </p:nvSpPr>
          <p:spPr>
            <a:xfrm rot="5400000">
              <a:off x="5346083" y="407317"/>
              <a:ext cx="1499824" cy="3419998"/>
            </a:xfrm>
            <a:prstGeom prst="rightArrowCallout">
              <a:avLst>
                <a:gd name="adj1" fmla="val 228026"/>
                <a:gd name="adj2" fmla="val 114013"/>
                <a:gd name="adj3" fmla="val 25663"/>
                <a:gd name="adj4" fmla="val 74337"/>
              </a:avLst>
            </a:prstGeom>
            <a:solidFill>
              <a:srgbClr val="38A284"/>
            </a:solidFill>
            <a:ln>
              <a:solidFill>
                <a:srgbClr val="38A2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BF8D15-5F58-36DA-4C73-459002700F02}"/>
                </a:ext>
              </a:extLst>
            </p:cNvPr>
            <p:cNvSpPr txBox="1"/>
            <p:nvPr/>
          </p:nvSpPr>
          <p:spPr>
            <a:xfrm>
              <a:off x="4559571" y="1554917"/>
              <a:ext cx="3072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FFF7E0"/>
                  </a:solidFill>
                  <a:latin typeface="Century Gothic" panose="020B0502020202020204" pitchFamily="34" charset="0"/>
                </a:rPr>
                <a:t>Hydrodynamics</a:t>
              </a:r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 for </a:t>
              </a:r>
              <a:r>
                <a:rPr lang="fr-FR" sz="2000" b="1" dirty="0" err="1">
                  <a:solidFill>
                    <a:srgbClr val="FFF7E0"/>
                  </a:solidFill>
                  <a:latin typeface="Century Gothic" panose="020B0502020202020204" pitchFamily="34" charset="0"/>
                </a:rPr>
                <a:t>integrable</a:t>
              </a:r>
              <a:r>
                <a:rPr lang="fr-FR" sz="2000" b="1" dirty="0">
                  <a:solidFill>
                    <a:srgbClr val="FFF7E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000" b="1" dirty="0" err="1">
                  <a:solidFill>
                    <a:srgbClr val="FFF7E0"/>
                  </a:solidFill>
                  <a:latin typeface="Century Gothic" panose="020B0502020202020204" pitchFamily="34" charset="0"/>
                </a:rPr>
                <a:t>systems</a:t>
              </a:r>
              <a:endParaRPr lang="fr-FR" sz="2000" b="1" dirty="0">
                <a:solidFill>
                  <a:srgbClr val="FFF7E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AE51BC-5CE2-B0E5-AB92-B04D5D103C5C}"/>
                </a:ext>
              </a:extLst>
            </p:cNvPr>
            <p:cNvSpPr txBox="1"/>
            <p:nvPr/>
          </p:nvSpPr>
          <p:spPr>
            <a:xfrm>
              <a:off x="4640747" y="3264836"/>
              <a:ext cx="292210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 err="1">
                  <a:latin typeface="Century Gothic" panose="020B0502020202020204" pitchFamily="34" charset="0"/>
                </a:rPr>
                <a:t>Generalized</a:t>
              </a:r>
              <a:r>
                <a:rPr lang="fr-FR" sz="2000" dirty="0">
                  <a:latin typeface="Century Gothic" panose="020B0502020202020204" pitchFamily="34" charset="0"/>
                </a:rPr>
                <a:t> </a:t>
              </a:r>
              <a:r>
                <a:rPr lang="fr-FR" sz="2000" dirty="0" err="1">
                  <a:latin typeface="Century Gothic" panose="020B0502020202020204" pitchFamily="34" charset="0"/>
                </a:rPr>
                <a:t>HydroDynamics</a:t>
              </a: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Dynamics of 1D expansion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647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9422A8-908B-3D9B-9501-50F212B8CFEB}"/>
              </a:ext>
            </a:extLst>
          </p:cNvPr>
          <p:cNvGrpSpPr/>
          <p:nvPr/>
        </p:nvGrpSpPr>
        <p:grpSpPr>
          <a:xfrm>
            <a:off x="893859" y="3435557"/>
            <a:ext cx="3240744" cy="2316019"/>
            <a:chOff x="872901" y="1868558"/>
            <a:chExt cx="2581861" cy="190634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C1AF4B-8781-970E-C52D-296DAD51B0F7}"/>
                </a:ext>
              </a:extLst>
            </p:cNvPr>
            <p:cNvSpPr/>
            <p:nvPr/>
          </p:nvSpPr>
          <p:spPr>
            <a:xfrm>
              <a:off x="882840" y="2170203"/>
              <a:ext cx="2403388" cy="1604701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EADE51-57CB-2856-6EF4-7DF1958E3915}"/>
                </a:ext>
              </a:extLst>
            </p:cNvPr>
            <p:cNvSpPr/>
            <p:nvPr/>
          </p:nvSpPr>
          <p:spPr>
            <a:xfrm>
              <a:off x="882840" y="2513216"/>
              <a:ext cx="1707287" cy="918675"/>
            </a:xfrm>
            <a:prstGeom prst="rect">
              <a:avLst/>
            </a:prstGeom>
            <a:gradFill flip="none" rotWithShape="1">
              <a:gsLst>
                <a:gs pos="86000">
                  <a:srgbClr val="C7E98B"/>
                </a:gs>
                <a:gs pos="30000">
                  <a:srgbClr val="FFFF00"/>
                </a:gs>
                <a:gs pos="70000">
                  <a:srgbClr val="FFFF00"/>
                </a:gs>
                <a:gs pos="15000">
                  <a:srgbClr val="C7E98B"/>
                </a:gs>
                <a:gs pos="0">
                  <a:srgbClr val="0E385E"/>
                </a:gs>
                <a:gs pos="100000">
                  <a:srgbClr val="0E385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5" descr="\documentclass{article}&#10;\usepackage{amsmath}&#10;\pagestyle{empty}&#10;\begin{document}&#10;&#10;$k$&#10;&#10;&#10;&#10;\end{document}" title="IguanaTex Bitmap Display">
              <a:extLst>
                <a:ext uri="{FF2B5EF4-FFF2-40B4-BE49-F238E27FC236}">
                  <a16:creationId xmlns:a16="http://schemas.microsoft.com/office/drawing/2014/main" id="{303BF713-6BFD-2B70-3893-7AF98B960A6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93" y="1868559"/>
              <a:ext cx="118164" cy="183617"/>
            </a:xfrm>
            <a:prstGeom prst="rect">
              <a:avLst/>
            </a:prstGeom>
          </p:spPr>
        </p:pic>
        <p:pic>
          <p:nvPicPr>
            <p:cNvPr id="37" name="Picture 36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ED11F198-8A68-BC0D-718E-D5097300755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373" y="3015436"/>
              <a:ext cx="110389" cy="117703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FC8779A-4FAC-35E4-C23E-A13CC04BB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62" y="1868558"/>
              <a:ext cx="0" cy="19063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6C164D-FC11-EECE-84B7-7C201A0DF5C3}"/>
                </a:ext>
              </a:extLst>
            </p:cNvPr>
            <p:cNvCxnSpPr/>
            <p:nvPr/>
          </p:nvCxnSpPr>
          <p:spPr>
            <a:xfrm flipV="1">
              <a:off x="2515025" y="2321330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F5B0D6-E67F-DEDE-C2D0-A14A879EF7F1}"/>
                </a:ext>
              </a:extLst>
            </p:cNvPr>
            <p:cNvSpPr/>
            <p:nvPr/>
          </p:nvSpPr>
          <p:spPr>
            <a:xfrm>
              <a:off x="892779" y="2174795"/>
              <a:ext cx="916203" cy="1584823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498840-204D-BA08-571D-8C0B54AAC964}"/>
                </a:ext>
              </a:extLst>
            </p:cNvPr>
            <p:cNvSpPr/>
            <p:nvPr/>
          </p:nvSpPr>
          <p:spPr>
            <a:xfrm>
              <a:off x="2290363" y="2175012"/>
              <a:ext cx="995866" cy="1584823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9D52BEE-B68E-D5B5-7409-75E128157E19}"/>
                </a:ext>
              </a:extLst>
            </p:cNvPr>
            <p:cNvCxnSpPr>
              <a:cxnSpLocks/>
            </p:cNvCxnSpPr>
            <p:nvPr/>
          </p:nvCxnSpPr>
          <p:spPr>
            <a:xfrm>
              <a:off x="872901" y="2941917"/>
              <a:ext cx="25719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8D839C-54EE-2C9C-9988-302437F8DC4C}"/>
                </a:ext>
              </a:extLst>
            </p:cNvPr>
            <p:cNvCxnSpPr/>
            <p:nvPr/>
          </p:nvCxnSpPr>
          <p:spPr>
            <a:xfrm flipV="1">
              <a:off x="2046836" y="2237053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 descr="\documentclass{article}&#10;\usepackage{amsmath}&#10;\usepackage{xcolor}&#10;\pagestyle{empty}&#10;\begin{document}&#10;&#10;\definecolor{dockerblue}{HTML}{C14E14}  &#10;&#10;\textcolor{black}{Occupation factor $\nu [\rho ]$}&#10;&#10;&#10;\end{document}" title="IguanaTex Bitmap Display">
            <a:extLst>
              <a:ext uri="{FF2B5EF4-FFF2-40B4-BE49-F238E27FC236}">
                <a16:creationId xmlns:a16="http://schemas.microsoft.com/office/drawing/2014/main" id="{101BDE20-13C2-5C91-A839-A4C13FF023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19" y="3440335"/>
            <a:ext cx="2730967" cy="28488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3E971FA2-BE1F-0D5B-54D3-7E2AD933F2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3" y="6005088"/>
            <a:ext cx="3880090" cy="61396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A0A5BD-8A25-9B63-C770-F7AD0E865DAB}"/>
              </a:ext>
            </a:extLst>
          </p:cNvPr>
          <p:cNvGrpSpPr/>
          <p:nvPr/>
        </p:nvGrpSpPr>
        <p:grpSpPr>
          <a:xfrm>
            <a:off x="481738" y="1234982"/>
            <a:ext cx="11272648" cy="1695694"/>
            <a:chOff x="481738" y="1234982"/>
            <a:chExt cx="11272648" cy="169569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D48F20D-494A-7595-E3A0-53081DEF2723}"/>
                </a:ext>
              </a:extLst>
            </p:cNvPr>
            <p:cNvSpPr/>
            <p:nvPr/>
          </p:nvSpPr>
          <p:spPr>
            <a:xfrm>
              <a:off x="481738" y="1234982"/>
              <a:ext cx="11272648" cy="1695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001B63C-5D59-4B4C-CE63-43F72E06DD3F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840015" y="1881238"/>
              <a:ext cx="9368036" cy="914205"/>
              <a:chOff x="840015" y="1881238"/>
              <a:chExt cx="9368036" cy="914205"/>
            </a:xfrm>
          </p:grpSpPr>
          <p:pic>
            <p:nvPicPr>
              <p:cNvPr id="111" name="Picture 110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 title="IguanaTex Bitmap Display">
                <a:extLst>
                  <a:ext uri="{FF2B5EF4-FFF2-40B4-BE49-F238E27FC236}">
                    <a16:creationId xmlns:a16="http://schemas.microsoft.com/office/drawing/2014/main" id="{9E4270AC-2B7A-2385-D9CE-DFDF195CB0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32" y="1881238"/>
                <a:ext cx="9355519" cy="418469"/>
              </a:xfrm>
              <a:prstGeom prst="rect">
                <a:avLst/>
              </a:prstGeom>
            </p:spPr>
          </p:pic>
          <p:pic>
            <p:nvPicPr>
              <p:cNvPr id="87" name="Picture 86" descr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64E1810A-05FF-BD99-F80F-8B4F4E9B848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015" y="2404117"/>
                <a:ext cx="6096340" cy="391326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FCCBEC-4C2A-5F4B-FE78-F957B801D31E}"/>
                </a:ext>
              </a:extLst>
            </p:cNvPr>
            <p:cNvSpPr txBox="1"/>
            <p:nvPr/>
          </p:nvSpPr>
          <p:spPr>
            <a:xfrm>
              <a:off x="554477" y="1392035"/>
              <a:ext cx="10570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Occupation factor                                 :  </a:t>
              </a:r>
            </a:p>
          </p:txBody>
        </p:sp>
        <p:pic>
          <p:nvPicPr>
            <p:cNvPr id="92" name="Picture 91" descr="\documentclass{article}&#10;\usepackage{amsmath}&#10;\usepackage{xcolor}&#10;\pagestyle{empty}&#10;\begin{document}&#10;&#10;\definecolor{dockerblue}{HTML}{C14E14}  &#10;&#10;$\textcolor{black}{\nu [\rho] (k) \in [0,1]}$&#10;&#10;&#10;\end{document}" title="IguanaTex Bitmap Display">
              <a:extLst>
                <a:ext uri="{FF2B5EF4-FFF2-40B4-BE49-F238E27FC236}">
                  <a16:creationId xmlns:a16="http://schemas.microsoft.com/office/drawing/2014/main" id="{05D8DF1F-4AC7-C411-B49B-9626800A744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71" y="1418313"/>
              <a:ext cx="1926590" cy="341538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055AD2F-9207-D49E-84AA-64CC397C90A0}"/>
                </a:ext>
              </a:extLst>
            </p:cNvPr>
            <p:cNvSpPr txBox="1"/>
            <p:nvPr/>
          </p:nvSpPr>
          <p:spPr>
            <a:xfrm>
              <a:off x="7019113" y="2414541"/>
              <a:ext cx="3884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Conservation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along</a:t>
              </a:r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a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trajectory</a:t>
              </a:r>
              <a:endParaRPr lang="fr-FR" b="1" i="1" dirty="0">
                <a:solidFill>
                  <a:srgbClr val="D8800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88E555EF-6D86-0542-4D52-E0B9371E2F9E}"/>
              </a:ext>
            </a:extLst>
          </p:cNvPr>
          <p:cNvSpPr/>
          <p:nvPr/>
        </p:nvSpPr>
        <p:spPr>
          <a:xfrm>
            <a:off x="3281316" y="2279235"/>
            <a:ext cx="1316552" cy="609886"/>
          </a:xfrm>
          <a:prstGeom prst="ellipse">
            <a:avLst/>
          </a:prstGeom>
          <a:noFill/>
          <a:ln w="28575">
            <a:solidFill>
              <a:srgbClr val="D88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8D0DFED-61F6-BBBA-2D44-5AE0D7CD1221}"/>
              </a:ext>
            </a:extLst>
          </p:cNvPr>
          <p:cNvGrpSpPr/>
          <p:nvPr/>
        </p:nvGrpSpPr>
        <p:grpSpPr>
          <a:xfrm>
            <a:off x="4597868" y="3189303"/>
            <a:ext cx="7205316" cy="454996"/>
            <a:chOff x="4436993" y="3338217"/>
            <a:chExt cx="7205316" cy="454996"/>
          </a:xfrm>
        </p:grpSpPr>
        <p:sp>
          <p:nvSpPr>
            <p:cNvPr id="97" name="ZoneTexte 4 3">
              <a:extLst>
                <a:ext uri="{FF2B5EF4-FFF2-40B4-BE49-F238E27FC236}">
                  <a16:creationId xmlns:a16="http://schemas.microsoft.com/office/drawing/2014/main" id="{7E5E7019-0A0A-530A-FF3A-79CF2D40D626}"/>
                </a:ext>
              </a:extLst>
            </p:cNvPr>
            <p:cNvSpPr txBox="1"/>
            <p:nvPr/>
          </p:nvSpPr>
          <p:spPr>
            <a:xfrm>
              <a:off x="4436993" y="3338217"/>
              <a:ext cx="7205316" cy="45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Occupation factor at            : </a:t>
              </a:r>
              <a:r>
                <a:rPr lang="fr-FR" dirty="0" err="1">
                  <a:latin typeface="Century Gothic" panose="020B0502020202020204" pitchFamily="34" charset="0"/>
                </a:rPr>
                <a:t>there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is</a:t>
              </a:r>
              <a:r>
                <a:rPr lang="fr-FR" dirty="0">
                  <a:latin typeface="Century Gothic" panose="020B0502020202020204" pitchFamily="34" charset="0"/>
                </a:rPr>
                <a:t> no </a:t>
              </a:r>
              <a:r>
                <a:rPr lang="fr-FR" dirty="0" err="1">
                  <a:latin typeface="Century Gothic" panose="020B0502020202020204" pitchFamily="34" charset="0"/>
                </a:rPr>
                <a:t>dependance</a:t>
              </a:r>
              <a:r>
                <a:rPr lang="fr-FR" dirty="0">
                  <a:latin typeface="Century Gothic" panose="020B0502020202020204" pitchFamily="34" charset="0"/>
                </a:rPr>
                <a:t> on z.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8" name="Picture 97" descr="\documentclass{article}&#10;\usepackage{amsmath}&#10;\pagestyle{empty}&#10;\begin{document}&#10;&#10;$t=0$&#10;&#10;&#10;&#10;\end{document}" title="IguanaTex Bitmap Display">
              <a:extLst>
                <a:ext uri="{FF2B5EF4-FFF2-40B4-BE49-F238E27FC236}">
                  <a16:creationId xmlns:a16="http://schemas.microsoft.com/office/drawing/2014/main" id="{DE32CF82-D117-9CAE-213A-248F03B8E71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355" y="3519575"/>
              <a:ext cx="608155" cy="195338"/>
            </a:xfrm>
            <a:prstGeom prst="rect">
              <a:avLst/>
            </a:prstGeom>
          </p:spPr>
        </p:pic>
      </p:grpSp>
      <p:pic>
        <p:nvPicPr>
          <p:cNvPr id="100" name="Picture 99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055BD5D4-0E91-6816-EFC7-AFE53667691B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63" y="3668073"/>
            <a:ext cx="3655184" cy="3011219"/>
          </a:xfrm>
          <a:prstGeom prst="rect">
            <a:avLst/>
          </a:prstGeom>
        </p:spPr>
      </p:pic>
      <p:pic>
        <p:nvPicPr>
          <p:cNvPr id="102" name="Picture 101" descr="\documentclass{article}&#10;\usepackage{amsmath}&#10;\usepackage{xcolor}&#10;\pagestyle{empty}&#10;\begin{document}&#10;&#10;\definecolor{dockerblue}{HTML}{C14E14}  &#10;&#10;$\textcolor{white}{v_{\mathrm{eff}}^{[\nu]}(k)}$&#10;&#10;&#10;\end{document}" title="IguanaTex Bitmap Display">
            <a:extLst>
              <a:ext uri="{FF2B5EF4-FFF2-40B4-BE49-F238E27FC236}">
                <a16:creationId xmlns:a16="http://schemas.microsoft.com/office/drawing/2014/main" id="{8F8EE501-7BF7-4CC1-B423-56B1ACB93A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3" y="3920631"/>
            <a:ext cx="771804" cy="392593"/>
          </a:xfrm>
          <a:prstGeom prst="rect">
            <a:avLst/>
          </a:prstGeom>
        </p:spPr>
      </p:pic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2DE472-B6A8-0C72-8F36-9EF59AC245D4}"/>
              </a:ext>
            </a:extLst>
          </p:cNvPr>
          <p:cNvCxnSpPr>
            <a:cxnSpLocks/>
          </p:cNvCxnSpPr>
          <p:nvPr/>
        </p:nvCxnSpPr>
        <p:spPr>
          <a:xfrm>
            <a:off x="2375919" y="4423123"/>
            <a:ext cx="547908" cy="0"/>
          </a:xfrm>
          <a:prstGeom prst="straightConnector1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92CB5AB-DFD4-CCC3-5477-7A967AECD228}"/>
              </a:ext>
            </a:extLst>
          </p:cNvPr>
          <p:cNvCxnSpPr>
            <a:cxnSpLocks/>
          </p:cNvCxnSpPr>
          <p:nvPr/>
        </p:nvCxnSpPr>
        <p:spPr>
          <a:xfrm flipH="1">
            <a:off x="1774395" y="5029216"/>
            <a:ext cx="597755" cy="0"/>
          </a:xfrm>
          <a:prstGeom prst="straightConnector1">
            <a:avLst/>
          </a:prstGeom>
          <a:ln w="28575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 descr="\documentclass{article}&#10;\usepackage{amsmath}&#10;\usepackage{xcolor}&#10;\pagestyle{empty}&#10;\begin{document}&#10;&#10;\definecolor{dockerblue}{HTML}{C14E14}  &#10;&#10;$\textcolor{white}{v_{\mathrm{eff}}^{[\nu]}(-k)}$&#10;&#10;&#10;\end{document}" title="IguanaTex Bitmap Display">
            <a:extLst>
              <a:ext uri="{FF2B5EF4-FFF2-40B4-BE49-F238E27FC236}">
                <a16:creationId xmlns:a16="http://schemas.microsoft.com/office/drawing/2014/main" id="{60A60E84-D6DA-8039-E8C7-03E9C01986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93" y="5173683"/>
            <a:ext cx="996127" cy="394287"/>
          </a:xfrm>
          <a:prstGeom prst="rect">
            <a:avLst/>
          </a:prstGeom>
        </p:spPr>
      </p:pic>
      <p:pic>
        <p:nvPicPr>
          <p:cNvPr id="117" name="Picture 116" descr="A graph with a red line&#10;&#10;Description automatically generated with low confidence">
            <a:extLst>
              <a:ext uri="{FF2B5EF4-FFF2-40B4-BE49-F238E27FC236}">
                <a16:creationId xmlns:a16="http://schemas.microsoft.com/office/drawing/2014/main" id="{7C71433F-D6D9-35DB-EE15-64160C2D6C8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65" y="3681701"/>
            <a:ext cx="3251371" cy="3053299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FD22B4F8-ACA7-74AF-3748-DC460F0ED8E3}"/>
              </a:ext>
            </a:extLst>
          </p:cNvPr>
          <p:cNvSpPr/>
          <p:nvPr/>
        </p:nvSpPr>
        <p:spPr>
          <a:xfrm>
            <a:off x="2307093" y="4371336"/>
            <a:ext cx="116642" cy="11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A5F5AEA-8EEA-72E6-670C-436585951592}"/>
              </a:ext>
            </a:extLst>
          </p:cNvPr>
          <p:cNvSpPr/>
          <p:nvPr/>
        </p:nvSpPr>
        <p:spPr>
          <a:xfrm>
            <a:off x="2310903" y="4969506"/>
            <a:ext cx="116642" cy="1137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0" name="ZoneTexte 42">
            <a:extLst>
              <a:ext uri="{FF2B5EF4-FFF2-40B4-BE49-F238E27FC236}">
                <a16:creationId xmlns:a16="http://schemas.microsoft.com/office/drawing/2014/main" id="{39F4CD93-EC39-16FA-E28A-3737DBF26938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</p:spTree>
    <p:extLst>
      <p:ext uri="{BB962C8B-B14F-4D97-AF65-F5344CB8AC3E}">
        <p14:creationId xmlns:p14="http://schemas.microsoft.com/office/powerpoint/2010/main" val="3474253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A9DC73-2F8F-6959-A3BD-6C529DF28B22}"/>
              </a:ext>
            </a:extLst>
          </p:cNvPr>
          <p:cNvGrpSpPr/>
          <p:nvPr/>
        </p:nvGrpSpPr>
        <p:grpSpPr>
          <a:xfrm>
            <a:off x="903003" y="3438219"/>
            <a:ext cx="3240742" cy="2331645"/>
            <a:chOff x="7508497" y="1386410"/>
            <a:chExt cx="3197957" cy="23598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A56CB9-A027-22DE-269B-09561318980D}"/>
                </a:ext>
              </a:extLst>
            </p:cNvPr>
            <p:cNvGrpSpPr/>
            <p:nvPr/>
          </p:nvGrpSpPr>
          <p:grpSpPr>
            <a:xfrm>
              <a:off x="7508497" y="1386410"/>
              <a:ext cx="2975093" cy="2359817"/>
              <a:chOff x="892779" y="4122959"/>
              <a:chExt cx="2403389" cy="190634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0FA0795-35CC-CF47-854A-608F27106C62}"/>
                  </a:ext>
                </a:extLst>
              </p:cNvPr>
              <p:cNvGrpSpPr/>
              <p:nvPr/>
            </p:nvGrpSpPr>
            <p:grpSpPr>
              <a:xfrm>
                <a:off x="892779" y="4122959"/>
                <a:ext cx="2403389" cy="1906347"/>
                <a:chOff x="6086581" y="3931567"/>
                <a:chExt cx="2403389" cy="1906347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A6EF05E-A041-739A-56CB-CC275B3796F9}"/>
                    </a:ext>
                  </a:extLst>
                </p:cNvPr>
                <p:cNvGrpSpPr/>
                <p:nvPr/>
              </p:nvGrpSpPr>
              <p:grpSpPr>
                <a:xfrm>
                  <a:off x="6086581" y="3931567"/>
                  <a:ext cx="2403389" cy="1906347"/>
                  <a:chOff x="1055803" y="571598"/>
                  <a:chExt cx="3091987" cy="2452539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7DA16AE-704E-08B1-9C71-2D50AB3CB500}"/>
                      </a:ext>
                    </a:extLst>
                  </p:cNvPr>
                  <p:cNvSpPr/>
                  <p:nvPr/>
                </p:nvSpPr>
                <p:spPr>
                  <a:xfrm>
                    <a:off x="1055803" y="959668"/>
                    <a:ext cx="3091987" cy="2064467"/>
                  </a:xfrm>
                  <a:prstGeom prst="rect">
                    <a:avLst/>
                  </a:prstGeom>
                  <a:solidFill>
                    <a:srgbClr val="0E385E"/>
                  </a:solidFill>
                  <a:ln>
                    <a:solidFill>
                      <a:srgbClr val="263B4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pic>
                <p:nvPicPr>
                  <p:cNvPr id="45" name="Picture 44" descr="\documentclass{article}&#10;\usepackage{amsmath}&#10;\pagestyle{empty}&#10;\begin{document}&#10;&#10;$k$&#10;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E7BBD2B9-725D-6024-AF8D-8791181A9DA6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>
                  <a:blip r:embed="rId21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645" y="571599"/>
                    <a:ext cx="152019" cy="236225"/>
                  </a:xfrm>
                  <a:prstGeom prst="rect">
                    <a:avLst/>
                  </a:prstGeom>
                </p:spPr>
              </p:pic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F3038E92-B402-FBF9-3EDC-804D821448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57375" y="571598"/>
                    <a:ext cx="0" cy="245253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0EA9F14-2147-C907-F24F-493BCDF09E58}"/>
                    </a:ext>
                  </a:extLst>
                </p:cNvPr>
                <p:cNvSpPr/>
                <p:nvPr/>
              </p:nvSpPr>
              <p:spPr>
                <a:xfrm>
                  <a:off x="6096521" y="4237804"/>
                  <a:ext cx="439324" cy="1584823"/>
                </a:xfrm>
                <a:prstGeom prst="rect">
                  <a:avLst/>
                </a:prstGeom>
                <a:solidFill>
                  <a:srgbClr val="0E385E"/>
                </a:solidFill>
                <a:ln>
                  <a:solidFill>
                    <a:srgbClr val="263B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34F88B5-23EC-718C-02F0-521DF874898A}"/>
                    </a:ext>
                  </a:extLst>
                </p:cNvPr>
                <p:cNvSpPr/>
                <p:nvPr/>
              </p:nvSpPr>
              <p:spPr>
                <a:xfrm>
                  <a:off x="7802584" y="4240340"/>
                  <a:ext cx="687386" cy="1584823"/>
                </a:xfrm>
                <a:prstGeom prst="rect">
                  <a:avLst/>
                </a:prstGeom>
                <a:solidFill>
                  <a:srgbClr val="0E385E"/>
                </a:solidFill>
                <a:ln>
                  <a:solidFill>
                    <a:srgbClr val="263B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8BC32B17-91F7-5C1B-BBAD-C033A6D148B7}"/>
                  </a:ext>
                </a:extLst>
              </p:cNvPr>
              <p:cNvSpPr/>
              <p:nvPr/>
            </p:nvSpPr>
            <p:spPr>
              <a:xfrm rot="21033743" flipH="1">
                <a:off x="1572290" y="4743690"/>
                <a:ext cx="1206690" cy="1104076"/>
              </a:xfrm>
              <a:prstGeom prst="triangle">
                <a:avLst>
                  <a:gd name="adj" fmla="val 0"/>
                </a:avLst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634FCBC4-7DE4-2DEF-E75C-DF1A81CFC64C}"/>
                  </a:ext>
                </a:extLst>
              </p:cNvPr>
              <p:cNvSpPr/>
              <p:nvPr/>
            </p:nvSpPr>
            <p:spPr>
              <a:xfrm rot="10357049" flipH="1">
                <a:off x="1279053" y="4692350"/>
                <a:ext cx="1121697" cy="1104076"/>
              </a:xfrm>
              <a:prstGeom prst="triangle">
                <a:avLst>
                  <a:gd name="adj" fmla="val 0"/>
                </a:avLst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" name="Picture 3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16D8712E-1D35-2810-24CA-433ABE8643C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06" y="2857405"/>
              <a:ext cx="136648" cy="145701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CB9F85-2BBC-D898-2A06-296100AD90F0}"/>
                </a:ext>
              </a:extLst>
            </p:cNvPr>
            <p:cNvGrpSpPr/>
            <p:nvPr/>
          </p:nvGrpSpPr>
          <p:grpSpPr>
            <a:xfrm>
              <a:off x="8048731" y="2207332"/>
              <a:ext cx="2011630" cy="1157909"/>
              <a:chOff x="3126738" y="2284545"/>
              <a:chExt cx="3120391" cy="11579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D4F4E4-6E10-4087-C518-5E9619063C7F}"/>
                  </a:ext>
                </a:extLst>
              </p:cNvPr>
              <p:cNvSpPr/>
              <p:nvPr/>
            </p:nvSpPr>
            <p:spPr>
              <a:xfrm>
                <a:off x="3215640" y="2291796"/>
                <a:ext cx="2524759" cy="1137204"/>
              </a:xfrm>
              <a:prstGeom prst="rect">
                <a:avLst/>
              </a:prstGeom>
              <a:gradFill flip="none" rotWithShape="1">
                <a:gsLst>
                  <a:gs pos="86000">
                    <a:srgbClr val="C7E98B"/>
                  </a:gs>
                  <a:gs pos="30000">
                    <a:srgbClr val="FFFF00"/>
                  </a:gs>
                  <a:gs pos="70000">
                    <a:srgbClr val="FFFF00"/>
                  </a:gs>
                  <a:gs pos="15000">
                    <a:srgbClr val="C7E98B"/>
                  </a:gs>
                  <a:gs pos="0">
                    <a:srgbClr val="0E385E"/>
                  </a:gs>
                  <a:gs pos="100000">
                    <a:srgbClr val="0E385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93ED944-F7CE-93AE-EEBA-7FA787ACB848}"/>
                  </a:ext>
                </a:extLst>
              </p:cNvPr>
              <p:cNvSpPr/>
              <p:nvPr/>
            </p:nvSpPr>
            <p:spPr>
              <a:xfrm>
                <a:off x="4444999" y="2291796"/>
                <a:ext cx="890565" cy="1137204"/>
              </a:xfrm>
              <a:custGeom>
                <a:avLst/>
                <a:gdLst>
                  <a:gd name="connsiteX0" fmla="*/ 739077 w 890565"/>
                  <a:gd name="connsiteY0" fmla="*/ 8736 h 1152921"/>
                  <a:gd name="connsiteX1" fmla="*/ 739077 w 890565"/>
                  <a:gd name="connsiteY1" fmla="*/ 103986 h 1152921"/>
                  <a:gd name="connsiteX2" fmla="*/ 685737 w 890565"/>
                  <a:gd name="connsiteY2" fmla="*/ 248766 h 1152921"/>
                  <a:gd name="connsiteX3" fmla="*/ 563817 w 890565"/>
                  <a:gd name="connsiteY3" fmla="*/ 393546 h 1152921"/>
                  <a:gd name="connsiteX4" fmla="*/ 491427 w 890565"/>
                  <a:gd name="connsiteY4" fmla="*/ 568806 h 1152921"/>
                  <a:gd name="connsiteX5" fmla="*/ 358077 w 890565"/>
                  <a:gd name="connsiteY5" fmla="*/ 717396 h 1152921"/>
                  <a:gd name="connsiteX6" fmla="*/ 137097 w 890565"/>
                  <a:gd name="connsiteY6" fmla="*/ 923136 h 1152921"/>
                  <a:gd name="connsiteX7" fmla="*/ 22797 w 890565"/>
                  <a:gd name="connsiteY7" fmla="*/ 1151736 h 1152921"/>
                  <a:gd name="connsiteX8" fmla="*/ 594297 w 890565"/>
                  <a:gd name="connsiteY8" fmla="*/ 820266 h 1152921"/>
                  <a:gd name="connsiteX9" fmla="*/ 887667 w 890565"/>
                  <a:gd name="connsiteY9" fmla="*/ 328776 h 1152921"/>
                  <a:gd name="connsiteX10" fmla="*/ 739077 w 890565"/>
                  <a:gd name="connsiteY10" fmla="*/ 8736 h 115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0565" h="1152921">
                    <a:moveTo>
                      <a:pt x="739077" y="8736"/>
                    </a:moveTo>
                    <a:cubicBezTo>
                      <a:pt x="714312" y="-28729"/>
                      <a:pt x="747967" y="63981"/>
                      <a:pt x="739077" y="103986"/>
                    </a:cubicBezTo>
                    <a:cubicBezTo>
                      <a:pt x="730187" y="143991"/>
                      <a:pt x="714947" y="200506"/>
                      <a:pt x="685737" y="248766"/>
                    </a:cubicBezTo>
                    <a:cubicBezTo>
                      <a:pt x="656527" y="297026"/>
                      <a:pt x="596202" y="340206"/>
                      <a:pt x="563817" y="393546"/>
                    </a:cubicBezTo>
                    <a:cubicBezTo>
                      <a:pt x="531432" y="446886"/>
                      <a:pt x="525717" y="514831"/>
                      <a:pt x="491427" y="568806"/>
                    </a:cubicBezTo>
                    <a:cubicBezTo>
                      <a:pt x="457137" y="622781"/>
                      <a:pt x="417132" y="658341"/>
                      <a:pt x="358077" y="717396"/>
                    </a:cubicBezTo>
                    <a:cubicBezTo>
                      <a:pt x="299022" y="776451"/>
                      <a:pt x="192977" y="850746"/>
                      <a:pt x="137097" y="923136"/>
                    </a:cubicBezTo>
                    <a:cubicBezTo>
                      <a:pt x="81217" y="995526"/>
                      <a:pt x="-53403" y="1168881"/>
                      <a:pt x="22797" y="1151736"/>
                    </a:cubicBezTo>
                    <a:cubicBezTo>
                      <a:pt x="98997" y="1134591"/>
                      <a:pt x="450152" y="957426"/>
                      <a:pt x="594297" y="820266"/>
                    </a:cubicBezTo>
                    <a:cubicBezTo>
                      <a:pt x="738442" y="683106"/>
                      <a:pt x="862267" y="464031"/>
                      <a:pt x="887667" y="328776"/>
                    </a:cubicBezTo>
                    <a:cubicBezTo>
                      <a:pt x="913067" y="193521"/>
                      <a:pt x="763842" y="46201"/>
                      <a:pt x="739077" y="8736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D69D150-0E56-1639-1C57-01E69F406A6C}"/>
                  </a:ext>
                </a:extLst>
              </p:cNvPr>
              <p:cNvSpPr/>
              <p:nvPr/>
            </p:nvSpPr>
            <p:spPr>
              <a:xfrm rot="10800000">
                <a:off x="3633469" y="2291796"/>
                <a:ext cx="890565" cy="1137204"/>
              </a:xfrm>
              <a:custGeom>
                <a:avLst/>
                <a:gdLst>
                  <a:gd name="connsiteX0" fmla="*/ 739077 w 890565"/>
                  <a:gd name="connsiteY0" fmla="*/ 8736 h 1152921"/>
                  <a:gd name="connsiteX1" fmla="*/ 739077 w 890565"/>
                  <a:gd name="connsiteY1" fmla="*/ 103986 h 1152921"/>
                  <a:gd name="connsiteX2" fmla="*/ 685737 w 890565"/>
                  <a:gd name="connsiteY2" fmla="*/ 248766 h 1152921"/>
                  <a:gd name="connsiteX3" fmla="*/ 563817 w 890565"/>
                  <a:gd name="connsiteY3" fmla="*/ 393546 h 1152921"/>
                  <a:gd name="connsiteX4" fmla="*/ 491427 w 890565"/>
                  <a:gd name="connsiteY4" fmla="*/ 568806 h 1152921"/>
                  <a:gd name="connsiteX5" fmla="*/ 358077 w 890565"/>
                  <a:gd name="connsiteY5" fmla="*/ 717396 h 1152921"/>
                  <a:gd name="connsiteX6" fmla="*/ 137097 w 890565"/>
                  <a:gd name="connsiteY6" fmla="*/ 923136 h 1152921"/>
                  <a:gd name="connsiteX7" fmla="*/ 22797 w 890565"/>
                  <a:gd name="connsiteY7" fmla="*/ 1151736 h 1152921"/>
                  <a:gd name="connsiteX8" fmla="*/ 594297 w 890565"/>
                  <a:gd name="connsiteY8" fmla="*/ 820266 h 1152921"/>
                  <a:gd name="connsiteX9" fmla="*/ 887667 w 890565"/>
                  <a:gd name="connsiteY9" fmla="*/ 328776 h 1152921"/>
                  <a:gd name="connsiteX10" fmla="*/ 739077 w 890565"/>
                  <a:gd name="connsiteY10" fmla="*/ 8736 h 115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0565" h="1152921">
                    <a:moveTo>
                      <a:pt x="739077" y="8736"/>
                    </a:moveTo>
                    <a:cubicBezTo>
                      <a:pt x="714312" y="-28729"/>
                      <a:pt x="747967" y="63981"/>
                      <a:pt x="739077" y="103986"/>
                    </a:cubicBezTo>
                    <a:cubicBezTo>
                      <a:pt x="730187" y="143991"/>
                      <a:pt x="714947" y="200506"/>
                      <a:pt x="685737" y="248766"/>
                    </a:cubicBezTo>
                    <a:cubicBezTo>
                      <a:pt x="656527" y="297026"/>
                      <a:pt x="596202" y="340206"/>
                      <a:pt x="563817" y="393546"/>
                    </a:cubicBezTo>
                    <a:cubicBezTo>
                      <a:pt x="531432" y="446886"/>
                      <a:pt x="525717" y="514831"/>
                      <a:pt x="491427" y="568806"/>
                    </a:cubicBezTo>
                    <a:cubicBezTo>
                      <a:pt x="457137" y="622781"/>
                      <a:pt x="417132" y="658341"/>
                      <a:pt x="358077" y="717396"/>
                    </a:cubicBezTo>
                    <a:cubicBezTo>
                      <a:pt x="299022" y="776451"/>
                      <a:pt x="192977" y="850746"/>
                      <a:pt x="137097" y="923136"/>
                    </a:cubicBezTo>
                    <a:cubicBezTo>
                      <a:pt x="81217" y="995526"/>
                      <a:pt x="-53403" y="1168881"/>
                      <a:pt x="22797" y="1151736"/>
                    </a:cubicBezTo>
                    <a:cubicBezTo>
                      <a:pt x="98997" y="1134591"/>
                      <a:pt x="450152" y="957426"/>
                      <a:pt x="594297" y="820266"/>
                    </a:cubicBezTo>
                    <a:cubicBezTo>
                      <a:pt x="738442" y="683106"/>
                      <a:pt x="862267" y="464031"/>
                      <a:pt x="887667" y="328776"/>
                    </a:cubicBezTo>
                    <a:cubicBezTo>
                      <a:pt x="913067" y="193521"/>
                      <a:pt x="763842" y="46201"/>
                      <a:pt x="739077" y="8736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351AD99-6988-4FAF-739F-85FF1113BFCD}"/>
                  </a:ext>
                </a:extLst>
              </p:cNvPr>
              <p:cNvSpPr/>
              <p:nvPr/>
            </p:nvSpPr>
            <p:spPr>
              <a:xfrm>
                <a:off x="3126738" y="2291796"/>
                <a:ext cx="622301" cy="1137204"/>
              </a:xfrm>
              <a:prstGeom prst="rect">
                <a:avLst/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03432C5-0A7A-1F24-F417-5BD80E39554C}"/>
                  </a:ext>
                </a:extLst>
              </p:cNvPr>
              <p:cNvSpPr/>
              <p:nvPr/>
            </p:nvSpPr>
            <p:spPr>
              <a:xfrm>
                <a:off x="5187949" y="2291796"/>
                <a:ext cx="1059180" cy="1137204"/>
              </a:xfrm>
              <a:prstGeom prst="rect">
                <a:avLst/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58FE89E-EB76-D451-C9FE-AF3B59DD5EB5}"/>
                  </a:ext>
                </a:extLst>
              </p:cNvPr>
              <p:cNvSpPr/>
              <p:nvPr/>
            </p:nvSpPr>
            <p:spPr>
              <a:xfrm>
                <a:off x="3673343" y="2284545"/>
                <a:ext cx="818427" cy="563549"/>
              </a:xfrm>
              <a:custGeom>
                <a:avLst/>
                <a:gdLst>
                  <a:gd name="connsiteX0" fmla="*/ 60456 w 826085"/>
                  <a:gd name="connsiteY0" fmla="*/ 581211 h 604079"/>
                  <a:gd name="connsiteX1" fmla="*/ 277626 w 826085"/>
                  <a:gd name="connsiteY1" fmla="*/ 474531 h 604079"/>
                  <a:gd name="connsiteX2" fmla="*/ 677676 w 826085"/>
                  <a:gd name="connsiteY2" fmla="*/ 196401 h 604079"/>
                  <a:gd name="connsiteX3" fmla="*/ 788166 w 826085"/>
                  <a:gd name="connsiteY3" fmla="*/ 47811 h 604079"/>
                  <a:gd name="connsiteX4" fmla="*/ 64266 w 826085"/>
                  <a:gd name="connsiteY4" fmla="*/ 44001 h 604079"/>
                  <a:gd name="connsiteX5" fmla="*/ 60456 w 826085"/>
                  <a:gd name="connsiteY5" fmla="*/ 581211 h 604079"/>
                  <a:gd name="connsiteX0" fmla="*/ 80068 w 845697"/>
                  <a:gd name="connsiteY0" fmla="*/ 565068 h 586201"/>
                  <a:gd name="connsiteX1" fmla="*/ 297238 w 845697"/>
                  <a:gd name="connsiteY1" fmla="*/ 458388 h 586201"/>
                  <a:gd name="connsiteX2" fmla="*/ 697288 w 845697"/>
                  <a:gd name="connsiteY2" fmla="*/ 180258 h 586201"/>
                  <a:gd name="connsiteX3" fmla="*/ 807778 w 845697"/>
                  <a:gd name="connsiteY3" fmla="*/ 31668 h 586201"/>
                  <a:gd name="connsiteX4" fmla="*/ 57208 w 845697"/>
                  <a:gd name="connsiteY4" fmla="*/ 53642 h 586201"/>
                  <a:gd name="connsiteX5" fmla="*/ 80068 w 845697"/>
                  <a:gd name="connsiteY5" fmla="*/ 565068 h 586201"/>
                  <a:gd name="connsiteX0" fmla="*/ 103758 w 869387"/>
                  <a:gd name="connsiteY0" fmla="*/ 540442 h 561575"/>
                  <a:gd name="connsiteX1" fmla="*/ 320928 w 869387"/>
                  <a:gd name="connsiteY1" fmla="*/ 433762 h 561575"/>
                  <a:gd name="connsiteX2" fmla="*/ 720978 w 869387"/>
                  <a:gd name="connsiteY2" fmla="*/ 155632 h 561575"/>
                  <a:gd name="connsiteX3" fmla="*/ 831468 w 869387"/>
                  <a:gd name="connsiteY3" fmla="*/ 7042 h 561575"/>
                  <a:gd name="connsiteX4" fmla="*/ 80898 w 869387"/>
                  <a:gd name="connsiteY4" fmla="*/ 29016 h 561575"/>
                  <a:gd name="connsiteX5" fmla="*/ 103758 w 869387"/>
                  <a:gd name="connsiteY5" fmla="*/ 540442 h 561575"/>
                  <a:gd name="connsiteX0" fmla="*/ 100844 w 866473"/>
                  <a:gd name="connsiteY0" fmla="*/ 540442 h 561575"/>
                  <a:gd name="connsiteX1" fmla="*/ 318014 w 866473"/>
                  <a:gd name="connsiteY1" fmla="*/ 433762 h 561575"/>
                  <a:gd name="connsiteX2" fmla="*/ 718064 w 866473"/>
                  <a:gd name="connsiteY2" fmla="*/ 155632 h 561575"/>
                  <a:gd name="connsiteX3" fmla="*/ 828554 w 866473"/>
                  <a:gd name="connsiteY3" fmla="*/ 7042 h 561575"/>
                  <a:gd name="connsiteX4" fmla="*/ 81794 w 866473"/>
                  <a:gd name="connsiteY4" fmla="*/ 29016 h 561575"/>
                  <a:gd name="connsiteX5" fmla="*/ 100844 w 866473"/>
                  <a:gd name="connsiteY5" fmla="*/ 540442 h 561575"/>
                  <a:gd name="connsiteX0" fmla="*/ 100844 w 866473"/>
                  <a:gd name="connsiteY0" fmla="*/ 540108 h 561241"/>
                  <a:gd name="connsiteX1" fmla="*/ 318014 w 866473"/>
                  <a:gd name="connsiteY1" fmla="*/ 433428 h 561241"/>
                  <a:gd name="connsiteX2" fmla="*/ 718064 w 866473"/>
                  <a:gd name="connsiteY2" fmla="*/ 155298 h 561241"/>
                  <a:gd name="connsiteX3" fmla="*/ 828554 w 866473"/>
                  <a:gd name="connsiteY3" fmla="*/ 6708 h 561241"/>
                  <a:gd name="connsiteX4" fmla="*/ 81794 w 866473"/>
                  <a:gd name="connsiteY4" fmla="*/ 28682 h 561241"/>
                  <a:gd name="connsiteX5" fmla="*/ 100844 w 866473"/>
                  <a:gd name="connsiteY5" fmla="*/ 540108 h 561241"/>
                  <a:gd name="connsiteX0" fmla="*/ 79992 w 882223"/>
                  <a:gd name="connsiteY0" fmla="*/ 561983 h 583116"/>
                  <a:gd name="connsiteX1" fmla="*/ 297162 w 882223"/>
                  <a:gd name="connsiteY1" fmla="*/ 455303 h 583116"/>
                  <a:gd name="connsiteX2" fmla="*/ 697212 w 882223"/>
                  <a:gd name="connsiteY2" fmla="*/ 177173 h 583116"/>
                  <a:gd name="connsiteX3" fmla="*/ 849612 w 882223"/>
                  <a:gd name="connsiteY3" fmla="*/ 35950 h 583116"/>
                  <a:gd name="connsiteX4" fmla="*/ 60942 w 882223"/>
                  <a:gd name="connsiteY4" fmla="*/ 50557 h 583116"/>
                  <a:gd name="connsiteX5" fmla="*/ 79992 w 882223"/>
                  <a:gd name="connsiteY5" fmla="*/ 561983 h 583116"/>
                  <a:gd name="connsiteX0" fmla="*/ 79992 w 890029"/>
                  <a:gd name="connsiteY0" fmla="*/ 561983 h 583116"/>
                  <a:gd name="connsiteX1" fmla="*/ 297162 w 890029"/>
                  <a:gd name="connsiteY1" fmla="*/ 455303 h 583116"/>
                  <a:gd name="connsiteX2" fmla="*/ 697212 w 890029"/>
                  <a:gd name="connsiteY2" fmla="*/ 177173 h 583116"/>
                  <a:gd name="connsiteX3" fmla="*/ 849612 w 890029"/>
                  <a:gd name="connsiteY3" fmla="*/ 35950 h 583116"/>
                  <a:gd name="connsiteX4" fmla="*/ 60942 w 890029"/>
                  <a:gd name="connsiteY4" fmla="*/ 50557 h 583116"/>
                  <a:gd name="connsiteX5" fmla="*/ 79992 w 890029"/>
                  <a:gd name="connsiteY5" fmla="*/ 561983 h 583116"/>
                  <a:gd name="connsiteX0" fmla="*/ 79992 w 890029"/>
                  <a:gd name="connsiteY0" fmla="*/ 556471 h 577604"/>
                  <a:gd name="connsiteX1" fmla="*/ 297162 w 890029"/>
                  <a:gd name="connsiteY1" fmla="*/ 449791 h 577604"/>
                  <a:gd name="connsiteX2" fmla="*/ 697212 w 890029"/>
                  <a:gd name="connsiteY2" fmla="*/ 171661 h 577604"/>
                  <a:gd name="connsiteX3" fmla="*/ 849612 w 890029"/>
                  <a:gd name="connsiteY3" fmla="*/ 30438 h 577604"/>
                  <a:gd name="connsiteX4" fmla="*/ 60942 w 890029"/>
                  <a:gd name="connsiteY4" fmla="*/ 45045 h 577604"/>
                  <a:gd name="connsiteX5" fmla="*/ 79992 w 890029"/>
                  <a:gd name="connsiteY5" fmla="*/ 556471 h 577604"/>
                  <a:gd name="connsiteX0" fmla="*/ 74360 w 819844"/>
                  <a:gd name="connsiteY0" fmla="*/ 556471 h 577604"/>
                  <a:gd name="connsiteX1" fmla="*/ 291530 w 819844"/>
                  <a:gd name="connsiteY1" fmla="*/ 449791 h 577604"/>
                  <a:gd name="connsiteX2" fmla="*/ 691580 w 819844"/>
                  <a:gd name="connsiteY2" fmla="*/ 171661 h 577604"/>
                  <a:gd name="connsiteX3" fmla="*/ 767780 w 819844"/>
                  <a:gd name="connsiteY3" fmla="*/ 30438 h 577604"/>
                  <a:gd name="connsiteX4" fmla="*/ 55310 w 819844"/>
                  <a:gd name="connsiteY4" fmla="*/ 45045 h 577604"/>
                  <a:gd name="connsiteX5" fmla="*/ 74360 w 819844"/>
                  <a:gd name="connsiteY5" fmla="*/ 556471 h 577604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85061 w 818427"/>
                  <a:gd name="connsiteY0" fmla="*/ 523685 h 544818"/>
                  <a:gd name="connsiteX1" fmla="*/ 302231 w 818427"/>
                  <a:gd name="connsiteY1" fmla="*/ 417005 h 544818"/>
                  <a:gd name="connsiteX2" fmla="*/ 702281 w 818427"/>
                  <a:gd name="connsiteY2" fmla="*/ 138875 h 544818"/>
                  <a:gd name="connsiteX3" fmla="*/ 763241 w 818427"/>
                  <a:gd name="connsiteY3" fmla="*/ 1335 h 544818"/>
                  <a:gd name="connsiteX4" fmla="*/ 66011 w 818427"/>
                  <a:gd name="connsiteY4" fmla="*/ 12259 h 544818"/>
                  <a:gd name="connsiteX5" fmla="*/ 85061 w 818427"/>
                  <a:gd name="connsiteY5" fmla="*/ 523685 h 54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27" h="544818">
                    <a:moveTo>
                      <a:pt x="85061" y="523685"/>
                    </a:moveTo>
                    <a:cubicBezTo>
                      <a:pt x="124431" y="591143"/>
                      <a:pt x="199361" y="481140"/>
                      <a:pt x="302231" y="417005"/>
                    </a:cubicBezTo>
                    <a:cubicBezTo>
                      <a:pt x="405101" y="352870"/>
                      <a:pt x="625446" y="208153"/>
                      <a:pt x="702281" y="138875"/>
                    </a:cubicBezTo>
                    <a:cubicBezTo>
                      <a:pt x="779116" y="69597"/>
                      <a:pt x="884526" y="4635"/>
                      <a:pt x="763241" y="1335"/>
                    </a:cubicBezTo>
                    <a:cubicBezTo>
                      <a:pt x="653386" y="-5648"/>
                      <a:pt x="205711" y="17286"/>
                      <a:pt x="66011" y="12259"/>
                    </a:cubicBezTo>
                    <a:cubicBezTo>
                      <a:pt x="-73689" y="7232"/>
                      <a:pt x="45691" y="456227"/>
                      <a:pt x="85061" y="523685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EABB612-CA11-B100-FF58-826C6FD06051}"/>
                  </a:ext>
                </a:extLst>
              </p:cNvPr>
              <p:cNvSpPr/>
              <p:nvPr/>
            </p:nvSpPr>
            <p:spPr>
              <a:xfrm rot="10800000">
                <a:off x="4501897" y="2878905"/>
                <a:ext cx="818427" cy="563549"/>
              </a:xfrm>
              <a:custGeom>
                <a:avLst/>
                <a:gdLst>
                  <a:gd name="connsiteX0" fmla="*/ 60456 w 826085"/>
                  <a:gd name="connsiteY0" fmla="*/ 581211 h 604079"/>
                  <a:gd name="connsiteX1" fmla="*/ 277626 w 826085"/>
                  <a:gd name="connsiteY1" fmla="*/ 474531 h 604079"/>
                  <a:gd name="connsiteX2" fmla="*/ 677676 w 826085"/>
                  <a:gd name="connsiteY2" fmla="*/ 196401 h 604079"/>
                  <a:gd name="connsiteX3" fmla="*/ 788166 w 826085"/>
                  <a:gd name="connsiteY3" fmla="*/ 47811 h 604079"/>
                  <a:gd name="connsiteX4" fmla="*/ 64266 w 826085"/>
                  <a:gd name="connsiteY4" fmla="*/ 44001 h 604079"/>
                  <a:gd name="connsiteX5" fmla="*/ 60456 w 826085"/>
                  <a:gd name="connsiteY5" fmla="*/ 581211 h 604079"/>
                  <a:gd name="connsiteX0" fmla="*/ 80068 w 845697"/>
                  <a:gd name="connsiteY0" fmla="*/ 565068 h 586201"/>
                  <a:gd name="connsiteX1" fmla="*/ 297238 w 845697"/>
                  <a:gd name="connsiteY1" fmla="*/ 458388 h 586201"/>
                  <a:gd name="connsiteX2" fmla="*/ 697288 w 845697"/>
                  <a:gd name="connsiteY2" fmla="*/ 180258 h 586201"/>
                  <a:gd name="connsiteX3" fmla="*/ 807778 w 845697"/>
                  <a:gd name="connsiteY3" fmla="*/ 31668 h 586201"/>
                  <a:gd name="connsiteX4" fmla="*/ 57208 w 845697"/>
                  <a:gd name="connsiteY4" fmla="*/ 53642 h 586201"/>
                  <a:gd name="connsiteX5" fmla="*/ 80068 w 845697"/>
                  <a:gd name="connsiteY5" fmla="*/ 565068 h 586201"/>
                  <a:gd name="connsiteX0" fmla="*/ 103758 w 869387"/>
                  <a:gd name="connsiteY0" fmla="*/ 540442 h 561575"/>
                  <a:gd name="connsiteX1" fmla="*/ 320928 w 869387"/>
                  <a:gd name="connsiteY1" fmla="*/ 433762 h 561575"/>
                  <a:gd name="connsiteX2" fmla="*/ 720978 w 869387"/>
                  <a:gd name="connsiteY2" fmla="*/ 155632 h 561575"/>
                  <a:gd name="connsiteX3" fmla="*/ 831468 w 869387"/>
                  <a:gd name="connsiteY3" fmla="*/ 7042 h 561575"/>
                  <a:gd name="connsiteX4" fmla="*/ 80898 w 869387"/>
                  <a:gd name="connsiteY4" fmla="*/ 29016 h 561575"/>
                  <a:gd name="connsiteX5" fmla="*/ 103758 w 869387"/>
                  <a:gd name="connsiteY5" fmla="*/ 540442 h 561575"/>
                  <a:gd name="connsiteX0" fmla="*/ 100844 w 866473"/>
                  <a:gd name="connsiteY0" fmla="*/ 540442 h 561575"/>
                  <a:gd name="connsiteX1" fmla="*/ 318014 w 866473"/>
                  <a:gd name="connsiteY1" fmla="*/ 433762 h 561575"/>
                  <a:gd name="connsiteX2" fmla="*/ 718064 w 866473"/>
                  <a:gd name="connsiteY2" fmla="*/ 155632 h 561575"/>
                  <a:gd name="connsiteX3" fmla="*/ 828554 w 866473"/>
                  <a:gd name="connsiteY3" fmla="*/ 7042 h 561575"/>
                  <a:gd name="connsiteX4" fmla="*/ 81794 w 866473"/>
                  <a:gd name="connsiteY4" fmla="*/ 29016 h 561575"/>
                  <a:gd name="connsiteX5" fmla="*/ 100844 w 866473"/>
                  <a:gd name="connsiteY5" fmla="*/ 540442 h 561575"/>
                  <a:gd name="connsiteX0" fmla="*/ 100844 w 866473"/>
                  <a:gd name="connsiteY0" fmla="*/ 540108 h 561241"/>
                  <a:gd name="connsiteX1" fmla="*/ 318014 w 866473"/>
                  <a:gd name="connsiteY1" fmla="*/ 433428 h 561241"/>
                  <a:gd name="connsiteX2" fmla="*/ 718064 w 866473"/>
                  <a:gd name="connsiteY2" fmla="*/ 155298 h 561241"/>
                  <a:gd name="connsiteX3" fmla="*/ 828554 w 866473"/>
                  <a:gd name="connsiteY3" fmla="*/ 6708 h 561241"/>
                  <a:gd name="connsiteX4" fmla="*/ 81794 w 866473"/>
                  <a:gd name="connsiteY4" fmla="*/ 28682 h 561241"/>
                  <a:gd name="connsiteX5" fmla="*/ 100844 w 866473"/>
                  <a:gd name="connsiteY5" fmla="*/ 540108 h 561241"/>
                  <a:gd name="connsiteX0" fmla="*/ 79992 w 882223"/>
                  <a:gd name="connsiteY0" fmla="*/ 561983 h 583116"/>
                  <a:gd name="connsiteX1" fmla="*/ 297162 w 882223"/>
                  <a:gd name="connsiteY1" fmla="*/ 455303 h 583116"/>
                  <a:gd name="connsiteX2" fmla="*/ 697212 w 882223"/>
                  <a:gd name="connsiteY2" fmla="*/ 177173 h 583116"/>
                  <a:gd name="connsiteX3" fmla="*/ 849612 w 882223"/>
                  <a:gd name="connsiteY3" fmla="*/ 35950 h 583116"/>
                  <a:gd name="connsiteX4" fmla="*/ 60942 w 882223"/>
                  <a:gd name="connsiteY4" fmla="*/ 50557 h 583116"/>
                  <a:gd name="connsiteX5" fmla="*/ 79992 w 882223"/>
                  <a:gd name="connsiteY5" fmla="*/ 561983 h 583116"/>
                  <a:gd name="connsiteX0" fmla="*/ 79992 w 890029"/>
                  <a:gd name="connsiteY0" fmla="*/ 561983 h 583116"/>
                  <a:gd name="connsiteX1" fmla="*/ 297162 w 890029"/>
                  <a:gd name="connsiteY1" fmla="*/ 455303 h 583116"/>
                  <a:gd name="connsiteX2" fmla="*/ 697212 w 890029"/>
                  <a:gd name="connsiteY2" fmla="*/ 177173 h 583116"/>
                  <a:gd name="connsiteX3" fmla="*/ 849612 w 890029"/>
                  <a:gd name="connsiteY3" fmla="*/ 35950 h 583116"/>
                  <a:gd name="connsiteX4" fmla="*/ 60942 w 890029"/>
                  <a:gd name="connsiteY4" fmla="*/ 50557 h 583116"/>
                  <a:gd name="connsiteX5" fmla="*/ 79992 w 890029"/>
                  <a:gd name="connsiteY5" fmla="*/ 561983 h 583116"/>
                  <a:gd name="connsiteX0" fmla="*/ 79992 w 890029"/>
                  <a:gd name="connsiteY0" fmla="*/ 556471 h 577604"/>
                  <a:gd name="connsiteX1" fmla="*/ 297162 w 890029"/>
                  <a:gd name="connsiteY1" fmla="*/ 449791 h 577604"/>
                  <a:gd name="connsiteX2" fmla="*/ 697212 w 890029"/>
                  <a:gd name="connsiteY2" fmla="*/ 171661 h 577604"/>
                  <a:gd name="connsiteX3" fmla="*/ 849612 w 890029"/>
                  <a:gd name="connsiteY3" fmla="*/ 30438 h 577604"/>
                  <a:gd name="connsiteX4" fmla="*/ 60942 w 890029"/>
                  <a:gd name="connsiteY4" fmla="*/ 45045 h 577604"/>
                  <a:gd name="connsiteX5" fmla="*/ 79992 w 890029"/>
                  <a:gd name="connsiteY5" fmla="*/ 556471 h 577604"/>
                  <a:gd name="connsiteX0" fmla="*/ 74360 w 819844"/>
                  <a:gd name="connsiteY0" fmla="*/ 556471 h 577604"/>
                  <a:gd name="connsiteX1" fmla="*/ 291530 w 819844"/>
                  <a:gd name="connsiteY1" fmla="*/ 449791 h 577604"/>
                  <a:gd name="connsiteX2" fmla="*/ 691580 w 819844"/>
                  <a:gd name="connsiteY2" fmla="*/ 171661 h 577604"/>
                  <a:gd name="connsiteX3" fmla="*/ 767780 w 819844"/>
                  <a:gd name="connsiteY3" fmla="*/ 30438 h 577604"/>
                  <a:gd name="connsiteX4" fmla="*/ 55310 w 819844"/>
                  <a:gd name="connsiteY4" fmla="*/ 45045 h 577604"/>
                  <a:gd name="connsiteX5" fmla="*/ 74360 w 819844"/>
                  <a:gd name="connsiteY5" fmla="*/ 556471 h 577604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85061 w 818427"/>
                  <a:gd name="connsiteY0" fmla="*/ 523685 h 544818"/>
                  <a:gd name="connsiteX1" fmla="*/ 302231 w 818427"/>
                  <a:gd name="connsiteY1" fmla="*/ 417005 h 544818"/>
                  <a:gd name="connsiteX2" fmla="*/ 702281 w 818427"/>
                  <a:gd name="connsiteY2" fmla="*/ 138875 h 544818"/>
                  <a:gd name="connsiteX3" fmla="*/ 763241 w 818427"/>
                  <a:gd name="connsiteY3" fmla="*/ 1335 h 544818"/>
                  <a:gd name="connsiteX4" fmla="*/ 66011 w 818427"/>
                  <a:gd name="connsiteY4" fmla="*/ 12259 h 544818"/>
                  <a:gd name="connsiteX5" fmla="*/ 85061 w 818427"/>
                  <a:gd name="connsiteY5" fmla="*/ 523685 h 54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27" h="544818">
                    <a:moveTo>
                      <a:pt x="85061" y="523685"/>
                    </a:moveTo>
                    <a:cubicBezTo>
                      <a:pt x="124431" y="591143"/>
                      <a:pt x="199361" y="481140"/>
                      <a:pt x="302231" y="417005"/>
                    </a:cubicBezTo>
                    <a:cubicBezTo>
                      <a:pt x="405101" y="352870"/>
                      <a:pt x="625446" y="208153"/>
                      <a:pt x="702281" y="138875"/>
                    </a:cubicBezTo>
                    <a:cubicBezTo>
                      <a:pt x="779116" y="69597"/>
                      <a:pt x="884526" y="4635"/>
                      <a:pt x="763241" y="1335"/>
                    </a:cubicBezTo>
                    <a:cubicBezTo>
                      <a:pt x="653386" y="-5648"/>
                      <a:pt x="205711" y="17286"/>
                      <a:pt x="66011" y="12259"/>
                    </a:cubicBezTo>
                    <a:cubicBezTo>
                      <a:pt x="-73689" y="7232"/>
                      <a:pt x="45691" y="456227"/>
                      <a:pt x="85061" y="523685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384569A-9CB7-F2FA-95C2-5EB62C063080}"/>
                </a:ext>
              </a:extLst>
            </p:cNvPr>
            <p:cNvCxnSpPr>
              <a:cxnSpLocks/>
            </p:cNvCxnSpPr>
            <p:nvPr/>
          </p:nvCxnSpPr>
          <p:spPr>
            <a:xfrm>
              <a:off x="7510436" y="2766398"/>
              <a:ext cx="318371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FFC7D77-898A-74B7-7C7D-49DC56235B44}"/>
                </a:ext>
              </a:extLst>
            </p:cNvPr>
            <p:cNvCxnSpPr/>
            <p:nvPr/>
          </p:nvCxnSpPr>
          <p:spPr>
            <a:xfrm flipV="1">
              <a:off x="8906211" y="1845888"/>
              <a:ext cx="0" cy="164968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\documentclass{article}&#10;\usepackage{amsmath}&#10;\usepackage{xcolor}&#10;\pagestyle{empty}&#10;\begin{document}&#10;&#10;\definecolor{dockerblue}{HTML}{C14E14}  &#10;&#10;$ \textcolor{white}{k_{\mathrm{min}}} $&#10;&#10;&#10;\end{document}" title="IguanaTex Bitmap Display">
              <a:extLst>
                <a:ext uri="{FF2B5EF4-FFF2-40B4-BE49-F238E27FC236}">
                  <a16:creationId xmlns:a16="http://schemas.microsoft.com/office/drawing/2014/main" id="{7FD6D4E5-925C-17CE-EF5F-3385733401A9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659" y="3115226"/>
              <a:ext cx="642584" cy="323961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880416-8486-F212-1FD7-5233C9E0A309}"/>
                </a:ext>
              </a:extLst>
            </p:cNvPr>
            <p:cNvCxnSpPr>
              <a:cxnSpLocks/>
            </p:cNvCxnSpPr>
            <p:nvPr/>
          </p:nvCxnSpPr>
          <p:spPr>
            <a:xfrm>
              <a:off x="8906211" y="2403869"/>
              <a:ext cx="67824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\documentclass{article}&#10;\usepackage{amsmath}&#10;\usepackage{xcolor}&#10;\pagestyle{empty}&#10;\begin{document}&#10;&#10;\definecolor{dockerblue}{HTML}{C14E14}  &#10;&#10;$\textcolor{white}{v_{\mathrm{eff}}^{[\nu^{*}]}(k_{\mathrm{min}})}$&#10;&#10;&#10;\end{document}" title="IguanaTex Bitmap Display">
              <a:extLst>
                <a:ext uri="{FF2B5EF4-FFF2-40B4-BE49-F238E27FC236}">
                  <a16:creationId xmlns:a16="http://schemas.microsoft.com/office/drawing/2014/main" id="{78456A71-DBD0-0D17-217E-C472831707F5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936" y="3273479"/>
              <a:ext cx="1413302" cy="43988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142296-50B0-7DA3-BBB6-9C5F14FBBB2B}"/>
                </a:ext>
              </a:extLst>
            </p:cNvPr>
            <p:cNvSpPr/>
            <p:nvPr/>
          </p:nvSpPr>
          <p:spPr>
            <a:xfrm>
              <a:off x="8852693" y="2353938"/>
              <a:ext cx="115102" cy="1151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C7D209-E4C0-10B9-B787-D59378548578}"/>
                </a:ext>
              </a:extLst>
            </p:cNvPr>
            <p:cNvSpPr/>
            <p:nvPr/>
          </p:nvSpPr>
          <p:spPr>
            <a:xfrm>
              <a:off x="8848660" y="3211446"/>
              <a:ext cx="115102" cy="1151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3524342-4FE5-4DF6-EADB-A491F6BA02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7702" y="3268997"/>
              <a:ext cx="65850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\documentclass{article}&#10;\usepackage{amsmath}&#10;\usepackage{xcolor}&#10;\pagestyle{empty}&#10;\begin{document}&#10;&#10;\definecolor{dockerblue}{HTML}{C14E14}  &#10;&#10;$ \textcolor{white}{k_{\mathrm{max}}} $&#10;&#10;&#10;\end{document}" title="IguanaTex Bitmap Display">
              <a:extLst>
                <a:ext uri="{FF2B5EF4-FFF2-40B4-BE49-F238E27FC236}">
                  <a16:creationId xmlns:a16="http://schemas.microsoft.com/office/drawing/2014/main" id="{3040113C-30D9-CDF2-77E5-E864633E49BD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159" y="2118861"/>
              <a:ext cx="627820" cy="294603"/>
            </a:xfrm>
            <a:prstGeom prst="rect">
              <a:avLst/>
            </a:prstGeom>
          </p:spPr>
        </p:pic>
        <p:pic>
          <p:nvPicPr>
            <p:cNvPr id="19" name="Picture 18" descr="\documentclass{article}&#10;\usepackage{amsmath}&#10;\usepackage{xcolor}&#10;\pagestyle{empty}&#10;\begin{document}&#10;&#10;\definecolor{dockerblue}{HTML}{C14E14}  &#10;&#10;$\textcolor{white}{v_{\mathrm{eff}}^{[\nu^{*}]}(k_{\mathrm{max}})}$&#10;&#10;&#10;\end{document}" title="IguanaTex Bitmap Display">
              <a:extLst>
                <a:ext uri="{FF2B5EF4-FFF2-40B4-BE49-F238E27FC236}">
                  <a16:creationId xmlns:a16="http://schemas.microsoft.com/office/drawing/2014/main" id="{6CD023DC-D4E9-B51A-895C-C2BF64B438B0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658" y="1873010"/>
              <a:ext cx="1403297" cy="422490"/>
            </a:xfrm>
            <a:prstGeom prst="rect">
              <a:avLst/>
            </a:prstGeom>
          </p:spPr>
        </p:pic>
      </p:grp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A0A5BD-8A25-9B63-C770-F7AD0E865DAB}"/>
              </a:ext>
            </a:extLst>
          </p:cNvPr>
          <p:cNvGrpSpPr/>
          <p:nvPr/>
        </p:nvGrpSpPr>
        <p:grpSpPr>
          <a:xfrm>
            <a:off x="481738" y="1234982"/>
            <a:ext cx="11272648" cy="1695694"/>
            <a:chOff x="481738" y="1234982"/>
            <a:chExt cx="11272648" cy="169569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D48F20D-494A-7595-E3A0-53081DEF2723}"/>
                </a:ext>
              </a:extLst>
            </p:cNvPr>
            <p:cNvSpPr/>
            <p:nvPr/>
          </p:nvSpPr>
          <p:spPr>
            <a:xfrm>
              <a:off x="481738" y="1234982"/>
              <a:ext cx="11272648" cy="1695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001B63C-5D59-4B4C-CE63-43F72E06DD3F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840015" y="1881238"/>
              <a:ext cx="9368036" cy="914205"/>
              <a:chOff x="840015" y="1881238"/>
              <a:chExt cx="9368036" cy="914205"/>
            </a:xfrm>
          </p:grpSpPr>
          <p:pic>
            <p:nvPicPr>
              <p:cNvPr id="111" name="Picture 110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 title="IguanaTex Bitmap Display">
                <a:extLst>
                  <a:ext uri="{FF2B5EF4-FFF2-40B4-BE49-F238E27FC236}">
                    <a16:creationId xmlns:a16="http://schemas.microsoft.com/office/drawing/2014/main" id="{9E4270AC-2B7A-2385-D9CE-DFDF195CB0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532" y="1881238"/>
                <a:ext cx="9355519" cy="418469"/>
              </a:xfrm>
              <a:prstGeom prst="rect">
                <a:avLst/>
              </a:prstGeom>
            </p:spPr>
          </p:pic>
          <p:pic>
            <p:nvPicPr>
              <p:cNvPr id="87" name="Picture 86" descr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64E1810A-05FF-BD99-F80F-8B4F4E9B848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015" y="2404117"/>
                <a:ext cx="6096340" cy="391326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FCCBEC-4C2A-5F4B-FE78-F957B801D31E}"/>
                </a:ext>
              </a:extLst>
            </p:cNvPr>
            <p:cNvSpPr txBox="1"/>
            <p:nvPr/>
          </p:nvSpPr>
          <p:spPr>
            <a:xfrm>
              <a:off x="554477" y="1392035"/>
              <a:ext cx="10570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Occupation factor                                 :  </a:t>
              </a:r>
            </a:p>
          </p:txBody>
        </p:sp>
        <p:pic>
          <p:nvPicPr>
            <p:cNvPr id="92" name="Picture 91" descr="\documentclass{article}&#10;\usepackage{amsmath}&#10;\usepackage{xcolor}&#10;\pagestyle{empty}&#10;\begin{document}&#10;&#10;\definecolor{dockerblue}{HTML}{C14E14}  &#10;&#10;$\textcolor{black}{\nu [\rho] (k) \in [0,1]}$&#10;&#10;&#10;\end{document}" title="IguanaTex Bitmap Display">
              <a:extLst>
                <a:ext uri="{FF2B5EF4-FFF2-40B4-BE49-F238E27FC236}">
                  <a16:creationId xmlns:a16="http://schemas.microsoft.com/office/drawing/2014/main" id="{05D8DF1F-4AC7-C411-B49B-9626800A744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71" y="1418313"/>
              <a:ext cx="1926590" cy="341538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055AD2F-9207-D49E-84AA-64CC397C90A0}"/>
                </a:ext>
              </a:extLst>
            </p:cNvPr>
            <p:cNvSpPr txBox="1"/>
            <p:nvPr/>
          </p:nvSpPr>
          <p:spPr>
            <a:xfrm>
              <a:off x="7019113" y="2414541"/>
              <a:ext cx="3884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Conservation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along</a:t>
              </a:r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a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trajectory</a:t>
              </a:r>
              <a:endParaRPr lang="fr-FR" b="1" i="1" dirty="0">
                <a:solidFill>
                  <a:srgbClr val="D8800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88E555EF-6D86-0542-4D52-E0B9371E2F9E}"/>
              </a:ext>
            </a:extLst>
          </p:cNvPr>
          <p:cNvSpPr/>
          <p:nvPr/>
        </p:nvSpPr>
        <p:spPr>
          <a:xfrm>
            <a:off x="3281316" y="2279235"/>
            <a:ext cx="1316552" cy="609886"/>
          </a:xfrm>
          <a:prstGeom prst="ellipse">
            <a:avLst/>
          </a:prstGeom>
          <a:noFill/>
          <a:ln w="28575">
            <a:solidFill>
              <a:srgbClr val="D88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9B68AC-781D-AB8E-0A47-63A688A0CF86}"/>
              </a:ext>
            </a:extLst>
          </p:cNvPr>
          <p:cNvGrpSpPr/>
          <p:nvPr/>
        </p:nvGrpSpPr>
        <p:grpSpPr>
          <a:xfrm>
            <a:off x="4694838" y="3356352"/>
            <a:ext cx="7205316" cy="454996"/>
            <a:chOff x="4597868" y="3189303"/>
            <a:chExt cx="7205316" cy="454996"/>
          </a:xfrm>
        </p:grpSpPr>
        <p:sp>
          <p:nvSpPr>
            <p:cNvPr id="97" name="ZoneTexte 4 3">
              <a:extLst>
                <a:ext uri="{FF2B5EF4-FFF2-40B4-BE49-F238E27FC236}">
                  <a16:creationId xmlns:a16="http://schemas.microsoft.com/office/drawing/2014/main" id="{7E5E7019-0A0A-530A-FF3A-79CF2D40D626}"/>
                </a:ext>
              </a:extLst>
            </p:cNvPr>
            <p:cNvSpPr txBox="1"/>
            <p:nvPr/>
          </p:nvSpPr>
          <p:spPr>
            <a:xfrm>
              <a:off x="4597868" y="3189303"/>
              <a:ext cx="7205316" cy="45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Occupation factor at            :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1" name="Picture 50" descr="\documentclass{article}&#10;\usepackage{amsmath}&#10;\pagestyle{empty}&#10;\begin{document}&#10;&#10;$t&gt;0$&#10;&#10;&#10;&#10;\end{document}" title="IguanaTex Bitmap Display">
              <a:extLst>
                <a:ext uri="{FF2B5EF4-FFF2-40B4-BE49-F238E27FC236}">
                  <a16:creationId xmlns:a16="http://schemas.microsoft.com/office/drawing/2014/main" id="{CDFC6BC6-5D7E-A1A3-ABEC-BE9608AD2166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230" y="3370662"/>
              <a:ext cx="608650" cy="201633"/>
            </a:xfrm>
            <a:prstGeom prst="rect">
              <a:avLst/>
            </a:prstGeom>
          </p:spPr>
        </p:pic>
      </p:grpSp>
      <p:pic>
        <p:nvPicPr>
          <p:cNvPr id="47" name="Picture 46" descr="\documentclass{article}&#10;\usepackage{amsmath}&#10;\usepackage{xcolor}&#10;\pagestyle{empty}&#10;\begin{document}&#10;&#10;\definecolor{dockerblue}{HTML}{C14E14}  &#10;&#10;\textcolor{black}{Occupation factor $\nu [\rho ]$}&#10;&#10;&#10;\end{document}" title="IguanaTex Bitmap Display">
            <a:extLst>
              <a:ext uri="{FF2B5EF4-FFF2-40B4-BE49-F238E27FC236}">
                <a16:creationId xmlns:a16="http://schemas.microsoft.com/office/drawing/2014/main" id="{9843D836-5CE9-8C08-FA34-982351EF3E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19" y="3440335"/>
            <a:ext cx="2730967" cy="284880"/>
          </a:xfrm>
          <a:prstGeom prst="rect">
            <a:avLst/>
          </a:prstGeom>
        </p:spPr>
      </p:pic>
      <p:pic>
        <p:nvPicPr>
          <p:cNvPr id="53" name="Picture 5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FBE02E26-34CB-160E-2A38-E05C08D83114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84" y="3879156"/>
            <a:ext cx="3578312" cy="2596788"/>
          </a:xfrm>
          <a:prstGeom prst="rect">
            <a:avLst/>
          </a:prstGeom>
        </p:spPr>
      </p:pic>
      <p:pic>
        <p:nvPicPr>
          <p:cNvPr id="48" name="Picture 47" descr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_{\mathrm{min}} &lt; k &lt; k_{\mathrm{max}} 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9A1C00CB-B4F6-BEC5-E41C-A224286DCE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" y="6049267"/>
            <a:ext cx="3901145" cy="59799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1A4C1C9-25E8-BF5E-62EE-8C34C917AAB0}"/>
              </a:ext>
            </a:extLst>
          </p:cNvPr>
          <p:cNvSpPr txBox="1"/>
          <p:nvPr/>
        </p:nvSpPr>
        <p:spPr>
          <a:xfrm>
            <a:off x="7913456" y="3356063"/>
            <a:ext cx="3906958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edges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dynamic</a:t>
            </a:r>
            <a:r>
              <a:rPr lang="fr-FR" dirty="0">
                <a:latin typeface="Century Gothic" panose="020B0502020202020204" pitchFamily="34" charset="0"/>
              </a:rPr>
              <a:t> are </a:t>
            </a:r>
            <a:r>
              <a:rPr lang="fr-FR" dirty="0" err="1">
                <a:latin typeface="Century Gothic" panose="020B0502020202020204" pitchFamily="34" charset="0"/>
              </a:rPr>
              <a:t>obtained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D4E9435-7406-6828-A1D0-15957842ADE7}"/>
              </a:ext>
            </a:extLst>
          </p:cNvPr>
          <p:cNvSpPr txBox="1"/>
          <p:nvPr/>
        </p:nvSpPr>
        <p:spPr>
          <a:xfrm>
            <a:off x="8408103" y="3825945"/>
            <a:ext cx="34123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the effective </a:t>
            </a:r>
            <a:r>
              <a:rPr lang="fr-FR" dirty="0" err="1">
                <a:latin typeface="Century Gothic" panose="020B0502020202020204" pitchFamily="34" charset="0"/>
              </a:rPr>
              <a:t>velocities</a:t>
            </a:r>
            <a:endParaRPr lang="fr-FR" sz="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                </a:t>
            </a:r>
            <a:r>
              <a:rPr lang="fr-FR" dirty="0" err="1">
                <a:latin typeface="Century Gothic" panose="020B0502020202020204" pitchFamily="34" charset="0"/>
              </a:rPr>
              <a:t>where</a:t>
            </a:r>
            <a:r>
              <a:rPr lang="fr-FR" dirty="0">
                <a:latin typeface="Century Gothic" panose="020B0502020202020204" pitchFamily="34" charset="0"/>
              </a:rPr>
              <a:t>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 initial occupation factor </a:t>
            </a:r>
            <a:r>
              <a:rPr lang="fr-FR" dirty="0" err="1">
                <a:latin typeface="Century Gothic" panose="020B0502020202020204" pitchFamily="34" charset="0"/>
              </a:rPr>
              <a:t>truncated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between</a:t>
            </a:r>
            <a:r>
              <a:rPr lang="fr-FR" dirty="0">
                <a:latin typeface="Century Gothic" panose="020B0502020202020204" pitchFamily="34" charset="0"/>
              </a:rPr>
              <a:t>         and</a:t>
            </a:r>
          </a:p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        .       </a:t>
            </a: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60" name="Picture 59" descr="\documentclass{article}&#10;\usepackage{amsmath}&#10;\usepackage{xcolor}&#10;\pagestyle{empty}&#10;\begin{document}&#10;&#10;\definecolor{dockerblue}{HTML}{C14E14}  &#10;&#10;$\textcolor{black}{v_{\mathrm{eff}}^{[\nu^{*}]}(k^{*})}$&#10;&#10;&#10;\end{document}" title="IguanaTex Bitmap Display">
            <a:extLst>
              <a:ext uri="{FF2B5EF4-FFF2-40B4-BE49-F238E27FC236}">
                <a16:creationId xmlns:a16="http://schemas.microsoft.com/office/drawing/2014/main" id="{110560C3-B5AB-881D-833F-8C867C230E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7" y="4152357"/>
            <a:ext cx="933869" cy="362837"/>
          </a:xfrm>
          <a:prstGeom prst="rect">
            <a:avLst/>
          </a:prstGeom>
        </p:spPr>
      </p:pic>
      <p:pic>
        <p:nvPicPr>
          <p:cNvPr id="65" name="Picture 64" descr="\documentclass{article}&#10;\usepackage{amsmath}&#10;\usepackage{xcolor}&#10;\pagestyle{empty}&#10;\begin{document}&#10;&#10;\definecolor{dockerblue}{HTML}{C14E14}  &#10;&#10;$\textcolor{black}{    \nu^{*}}$&#10;&#10;&#10;\end{document}" title="IguanaTex Bitmap Display">
            <a:extLst>
              <a:ext uri="{FF2B5EF4-FFF2-40B4-BE49-F238E27FC236}">
                <a16:creationId xmlns:a16="http://schemas.microsoft.com/office/drawing/2014/main" id="{A957C0AF-C7D9-0F28-25C9-E9CFA873A1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53" y="4279223"/>
            <a:ext cx="213565" cy="171296"/>
          </a:xfrm>
          <a:prstGeom prst="rect">
            <a:avLst/>
          </a:prstGeom>
        </p:spPr>
      </p:pic>
      <p:pic>
        <p:nvPicPr>
          <p:cNvPr id="68" name="Picture 67" descr="\documentclass{article}&#10;\usepackage{amsmath}&#10;\usepackage{xcolor}&#10;\pagestyle{empty}&#10;\begin{document}&#10;&#10;\definecolor{dockerblue}{HTML}{C14E14}  &#10;&#10;$\textcolor{black}{k_{\mathrm{min}}}$&#10;&#10;&#10;\end{document}" title="IguanaTex Bitmap Display">
            <a:extLst>
              <a:ext uri="{FF2B5EF4-FFF2-40B4-BE49-F238E27FC236}">
                <a16:creationId xmlns:a16="http://schemas.microsoft.com/office/drawing/2014/main" id="{1868C940-E1BA-44B5-FE04-CFB4BA5208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298" y="5091316"/>
            <a:ext cx="438552" cy="211574"/>
          </a:xfrm>
          <a:prstGeom prst="rect">
            <a:avLst/>
          </a:prstGeom>
        </p:spPr>
      </p:pic>
      <p:pic>
        <p:nvPicPr>
          <p:cNvPr id="71" name="Picture 70" descr="\documentclass{article}&#10;\usepackage{amsmath}&#10;\usepackage{xcolor}&#10;\pagestyle{empty}&#10;\begin{document}&#10;&#10;\definecolor{dockerblue}{HTML}{C14E14}  &#10;&#10;$\textcolor{black}{k_{\mathrm{max}}}$&#10;&#10;&#10;\end{document}" title="IguanaTex Bitmap Display">
            <a:extLst>
              <a:ext uri="{FF2B5EF4-FFF2-40B4-BE49-F238E27FC236}">
                <a16:creationId xmlns:a16="http://schemas.microsoft.com/office/drawing/2014/main" id="{C912AEA8-5344-2BAC-CF9D-5D6505E3BA3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25" y="5461937"/>
            <a:ext cx="479043" cy="215107"/>
          </a:xfrm>
          <a:prstGeom prst="rect">
            <a:avLst/>
          </a:prstGeom>
        </p:spPr>
      </p:pic>
      <p:pic>
        <p:nvPicPr>
          <p:cNvPr id="74" name="Picture 73" descr="\documentclass{article}&#10;\usepackage{amsmath}&#10;\usepackage{xcolor}&#10;\pagestyle{empty}&#10;\begin{document}&#10;&#10;\definecolor{dockerblue}{HTML}{C14E14}  &#10;&#10;$\textcolor{black}{    \nu^{*}(k)}$&#10;&#10;&#10;\end{document}" title="IguanaTex Bitmap Display">
            <a:extLst>
              <a:ext uri="{FF2B5EF4-FFF2-40B4-BE49-F238E27FC236}">
                <a16:creationId xmlns:a16="http://schemas.microsoft.com/office/drawing/2014/main" id="{5C9EC705-BC52-739F-5D7E-804DBBB85F4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91" y="4444464"/>
            <a:ext cx="449837" cy="207807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200B31C-138B-09DE-DDF8-0ED7236C34BC}"/>
              </a:ext>
            </a:extLst>
          </p:cNvPr>
          <p:cNvSpPr/>
          <p:nvPr/>
        </p:nvSpPr>
        <p:spPr>
          <a:xfrm>
            <a:off x="5541264" y="4654296"/>
            <a:ext cx="740664" cy="365760"/>
          </a:xfrm>
          <a:custGeom>
            <a:avLst/>
            <a:gdLst>
              <a:gd name="connsiteX0" fmla="*/ 0 w 740664"/>
              <a:gd name="connsiteY0" fmla="*/ 0 h 365760"/>
              <a:gd name="connsiteX1" fmla="*/ 265176 w 740664"/>
              <a:gd name="connsiteY1" fmla="*/ 274320 h 365760"/>
              <a:gd name="connsiteX2" fmla="*/ 740664 w 740664"/>
              <a:gd name="connsiteY2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64" h="365760">
                <a:moveTo>
                  <a:pt x="0" y="0"/>
                </a:moveTo>
                <a:cubicBezTo>
                  <a:pt x="70866" y="106680"/>
                  <a:pt x="141732" y="213360"/>
                  <a:pt x="265176" y="274320"/>
                </a:cubicBezTo>
                <a:cubicBezTo>
                  <a:pt x="388620" y="335280"/>
                  <a:pt x="564642" y="350520"/>
                  <a:pt x="740664" y="365760"/>
                </a:cubicBezTo>
              </a:path>
            </a:pathLst>
          </a:custGeom>
          <a:noFill/>
          <a:ln w="28575">
            <a:solidFill>
              <a:srgbClr val="DDB65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42">
            <a:extLst>
              <a:ext uri="{FF2B5EF4-FFF2-40B4-BE49-F238E27FC236}">
                <a16:creationId xmlns:a16="http://schemas.microsoft.com/office/drawing/2014/main" id="{FB7F32EC-F6A6-63D7-0C5F-6806BF1FD11E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Dynamics of 1D expansion</a:t>
            </a:r>
          </a:p>
        </p:txBody>
      </p:sp>
    </p:spTree>
    <p:extLst>
      <p:ext uri="{BB962C8B-B14F-4D97-AF65-F5344CB8AC3E}">
        <p14:creationId xmlns:p14="http://schemas.microsoft.com/office/powerpoint/2010/main" val="878698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567749-5305-D022-6F5F-555676000FAD}"/>
              </a:ext>
            </a:extLst>
          </p:cNvPr>
          <p:cNvSpPr/>
          <p:nvPr/>
        </p:nvSpPr>
        <p:spPr>
          <a:xfrm>
            <a:off x="6187440" y="1621256"/>
            <a:ext cx="5787858" cy="4510301"/>
          </a:xfrm>
          <a:prstGeom prst="rect">
            <a:avLst/>
          </a:prstGeom>
          <a:solidFill>
            <a:schemeClr val="bg1"/>
          </a:solidFill>
          <a:ln>
            <a:solidFill>
              <a:srgbClr val="F5F1E5"/>
            </a:solidFill>
          </a:ln>
          <a:effectLst>
            <a:innerShdw blurRad="63500" dist="508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E6F6B1-D644-FFDE-DCBE-39717C6E1C9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8929" y="2321557"/>
            <a:ext cx="5449354" cy="369359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6247E12-53BD-C851-7CF7-02246D600E9D}"/>
              </a:ext>
            </a:extLst>
          </p:cNvPr>
          <p:cNvSpPr txBox="1"/>
          <p:nvPr/>
        </p:nvSpPr>
        <p:spPr>
          <a:xfrm>
            <a:off x="6852703" y="1807800"/>
            <a:ext cx="4959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Rapidity distribution for a homogeneous gas</a:t>
            </a:r>
            <a:endParaRPr lang="fr-FR" sz="1600" i="1" dirty="0">
              <a:solidFill>
                <a:srgbClr val="D89839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07F31E-B385-AA4D-07FD-F672439F046E}"/>
              </a:ext>
            </a:extLst>
          </p:cNvPr>
          <p:cNvSpPr txBox="1"/>
          <p:nvPr/>
        </p:nvSpPr>
        <p:spPr>
          <a:xfrm>
            <a:off x="309496" y="5474469"/>
            <a:ext cx="5695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89839"/>
                </a:solidFill>
                <a:latin typeface="Century Gothic" panose="020B0502020202020204" pitchFamily="34" charset="0"/>
              </a:rPr>
              <a:t>Objective : </a:t>
            </a:r>
            <a:r>
              <a:rPr lang="en-US" sz="2000" dirty="0">
                <a:solidFill>
                  <a:srgbClr val="D89839"/>
                </a:solidFill>
                <a:latin typeface="Century Gothic" panose="020B0502020202020204" pitchFamily="34" charset="0"/>
              </a:rPr>
              <a:t>Measuring experimentally the rapidity distribution for a </a:t>
            </a:r>
            <a:r>
              <a:rPr lang="en-US" sz="2000" dirty="0" err="1">
                <a:solidFill>
                  <a:srgbClr val="D89839"/>
                </a:solidFill>
                <a:latin typeface="Century Gothic" panose="020B0502020202020204" pitchFamily="34" charset="0"/>
              </a:rPr>
              <a:t>qBEC</a:t>
            </a:r>
            <a:r>
              <a:rPr lang="en-US" sz="2000" dirty="0">
                <a:solidFill>
                  <a:srgbClr val="D89839"/>
                </a:solidFill>
                <a:latin typeface="Century Gothic" panose="020B0502020202020204" pitchFamily="34" charset="0"/>
              </a:rPr>
              <a:t> and recovering the half-circle distribution.</a:t>
            </a:r>
            <a:endParaRPr lang="fr-FR" sz="2000" dirty="0">
              <a:solidFill>
                <a:srgbClr val="D8983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CA4CED-6E68-3FE5-452B-D0EF1C5213E7}"/>
              </a:ext>
            </a:extLst>
          </p:cNvPr>
          <p:cNvGrpSpPr/>
          <p:nvPr/>
        </p:nvGrpSpPr>
        <p:grpSpPr>
          <a:xfrm>
            <a:off x="759138" y="3540873"/>
            <a:ext cx="4421171" cy="1622049"/>
            <a:chOff x="759138" y="4897358"/>
            <a:chExt cx="4421171" cy="16220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FDC53D-E22B-3468-71FF-E62792195568}"/>
                </a:ext>
              </a:extLst>
            </p:cNvPr>
            <p:cNvSpPr/>
            <p:nvPr/>
          </p:nvSpPr>
          <p:spPr>
            <a:xfrm>
              <a:off x="759138" y="4897358"/>
              <a:ext cx="4421171" cy="1622049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 descr="\documentclass{article}&#10;\usepackage{amsmath}&#10;\pagestyle{empty}&#10;\begin{document}&#10;&#10;&#10;$\rho (k)^{2} \sim \left( 1 - \left( \frac{k}{K} \right)^{2} \right), \gamma \rightarrow 0 $&#10;&#10;\end{document}" title="IguanaTex Bitmap Display">
              <a:extLst>
                <a:ext uri="{FF2B5EF4-FFF2-40B4-BE49-F238E27FC236}">
                  <a16:creationId xmlns:a16="http://schemas.microsoft.com/office/drawing/2014/main" id="{7B912CF3-15B2-32AC-ABAC-B5B827BD9D0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067" y="5187394"/>
              <a:ext cx="3831314" cy="577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A25EC67-BDFF-D924-9E7D-8DF269B158DC}"/>
                </a:ext>
              </a:extLst>
            </p:cNvPr>
            <p:cNvSpPr txBox="1"/>
            <p:nvPr/>
          </p:nvSpPr>
          <p:spPr>
            <a:xfrm>
              <a:off x="1521467" y="5858103"/>
              <a:ext cx="3009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Half-circle equation</a:t>
              </a:r>
              <a:endPara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2386657-3359-2B44-3C83-EF9E593E9957}"/>
              </a:ext>
            </a:extLst>
          </p:cNvPr>
          <p:cNvGrpSpPr/>
          <p:nvPr/>
        </p:nvGrpSpPr>
        <p:grpSpPr>
          <a:xfrm>
            <a:off x="339324" y="1541046"/>
            <a:ext cx="6096000" cy="1631216"/>
            <a:chOff x="339324" y="2215619"/>
            <a:chExt cx="6096000" cy="1631216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111FE4B-3C16-BA9D-3311-25B5F8607E86}"/>
                </a:ext>
              </a:extLst>
            </p:cNvPr>
            <p:cNvSpPr txBox="1"/>
            <p:nvPr/>
          </p:nvSpPr>
          <p:spPr>
            <a:xfrm>
              <a:off x="339324" y="2215619"/>
              <a:ext cx="60960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D966"/>
                  </a:solidFill>
                  <a:latin typeface="Century Gothic" panose="020B0502020202020204" pitchFamily="34" charset="0"/>
                </a:rPr>
                <a:t>Lieb</a:t>
              </a:r>
              <a:r>
                <a:rPr lang="en-US" sz="2000" b="1" dirty="0">
                  <a:solidFill>
                    <a:srgbClr val="FFD966"/>
                  </a:solidFill>
                  <a:latin typeface="Century Gothic" panose="020B0502020202020204" pitchFamily="34" charset="0"/>
                </a:rPr>
                <a:t> parameter</a:t>
              </a:r>
              <a:r>
                <a:rPr lang="en-US" sz="2000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:</a:t>
              </a: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 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with    the  1D interaction parameter and    the density:</a:t>
              </a:r>
            </a:p>
            <a:p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: hardcore regime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: 1D quasi-condensate (</a:t>
              </a:r>
              <a:r>
                <a:rPr lang="en-US" sz="2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qBEC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)</a:t>
              </a:r>
              <a:endParaRPr lang="fr-FR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4" name="Image 23" descr="\documentclass{article}&#10;\usepackage{xcolor}&#10;\usepackage{amsmath}&#10;\pagestyle{empty}&#10;\begin{document}&#10;&#10;&#10;$\textcolor{white}{\gamma = \frac{mg}{n}}$&#10;&#10;\end{document}" title="IguanaTex Bitmap Display">
              <a:extLst>
                <a:ext uri="{FF2B5EF4-FFF2-40B4-BE49-F238E27FC236}">
                  <a16:creationId xmlns:a16="http://schemas.microsoft.com/office/drawing/2014/main" id="{89836604-7871-F307-A139-1E17576E5A6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056" y="2293208"/>
              <a:ext cx="995433" cy="349163"/>
            </a:xfrm>
            <a:prstGeom prst="rect">
              <a:avLst/>
            </a:prstGeom>
          </p:spPr>
        </p:pic>
        <p:pic>
          <p:nvPicPr>
            <p:cNvPr id="25" name="Image 24" descr="\documentclass{article}&#10;\usepackage{amsmath}&#10;\usepackage{xcolor}&#10;\pagestyle{empty}&#10;\begin{document}&#10;&#10;&#10;$\textcolor{white}{g}$&#10;&#10;\end{document}" title="IguanaTex Bitmap Display">
              <a:extLst>
                <a:ext uri="{FF2B5EF4-FFF2-40B4-BE49-F238E27FC236}">
                  <a16:creationId xmlns:a16="http://schemas.microsoft.com/office/drawing/2014/main" id="{F4709EB3-6382-95D5-5AD2-09B0617F7CF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92" y="2376580"/>
              <a:ext cx="148578" cy="204421"/>
            </a:xfrm>
            <a:prstGeom prst="rect">
              <a:avLst/>
            </a:prstGeom>
          </p:spPr>
        </p:pic>
        <p:pic>
          <p:nvPicPr>
            <p:cNvPr id="26" name="Image 25" descr="\documentclass{article}&#10;\usepackage{amsmath}&#10;\usepackage{xcolor}&#10;\pagestyle{empty}&#10;\begin{document}&#10;&#10;&#10;$\textcolor{white}{\gamma \rightarrow \infty} $&#10;&#10;\end{document}" title="IguanaTex Bitmap Display">
              <a:extLst>
                <a:ext uri="{FF2B5EF4-FFF2-40B4-BE49-F238E27FC236}">
                  <a16:creationId xmlns:a16="http://schemas.microsoft.com/office/drawing/2014/main" id="{799152DD-87E0-F40C-316A-3DAB9342811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25" y="3266272"/>
              <a:ext cx="972432" cy="232763"/>
            </a:xfrm>
            <a:prstGeom prst="rect">
              <a:avLst/>
            </a:prstGeom>
          </p:spPr>
        </p:pic>
        <p:pic>
          <p:nvPicPr>
            <p:cNvPr id="27" name="Image 26" descr="\documentclass{article}&#10;\usepackage{amsmath}&#10;\usepackage{xcolor}&#10;\pagestyle{empty}&#10;\begin{document}&#10;&#10;&#10;$\textcolor{white}{\gamma \rightarrow 0} $&#10;&#10;\end{document}" title="IguanaTex Bitmap Display">
              <a:extLst>
                <a:ext uri="{FF2B5EF4-FFF2-40B4-BE49-F238E27FC236}">
                  <a16:creationId xmlns:a16="http://schemas.microsoft.com/office/drawing/2014/main" id="{0BA0D73D-2EB5-0FE2-7968-05397316D7F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25" y="3531881"/>
              <a:ext cx="821406" cy="282107"/>
            </a:xfrm>
            <a:prstGeom prst="rect">
              <a:avLst/>
            </a:prstGeom>
          </p:spPr>
        </p:pic>
      </p:grpSp>
      <p:pic>
        <p:nvPicPr>
          <p:cNvPr id="28" name="Image 27" descr="\documentclass{article}&#10;\usepackage{amsmath}&#10;\usepackage{xcolor}&#10;\pagestyle{empty}&#10;\begin{document}&#10;&#10;&#10;$\textcolor{white}{n}$&#10;&#10;\end{document}" title="IguanaTex Bitmap Display">
            <a:extLst>
              <a:ext uri="{FF2B5EF4-FFF2-40B4-BE49-F238E27FC236}">
                <a16:creationId xmlns:a16="http://schemas.microsoft.com/office/drawing/2014/main" id="{918C6C1A-C9BA-1CBA-2221-EE4038E317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25" y="2000139"/>
            <a:ext cx="174470" cy="144901"/>
          </a:xfrm>
          <a:prstGeom prst="rect">
            <a:avLst/>
          </a:prstGeom>
        </p:spPr>
      </p:pic>
      <p:sp>
        <p:nvSpPr>
          <p:cNvPr id="4" name="ZoneTexte 8">
            <a:extLst>
              <a:ext uri="{FF2B5EF4-FFF2-40B4-BE49-F238E27FC236}">
                <a16:creationId xmlns:a16="http://schemas.microsoft.com/office/drawing/2014/main" id="{7384857D-7A61-6CDF-C67B-9509D4B9B603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91398937-FBD8-5145-71AB-13902DBCE1A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686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72386657-3359-2B44-3C83-EF9E593E9957}"/>
              </a:ext>
            </a:extLst>
          </p:cNvPr>
          <p:cNvGrpSpPr/>
          <p:nvPr/>
        </p:nvGrpSpPr>
        <p:grpSpPr>
          <a:xfrm>
            <a:off x="339324" y="1541046"/>
            <a:ext cx="6096000" cy="4401205"/>
            <a:chOff x="339324" y="2215619"/>
            <a:chExt cx="6096000" cy="440120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111FE4B-3C16-BA9D-3311-25B5F8607E86}"/>
                </a:ext>
              </a:extLst>
            </p:cNvPr>
            <p:cNvSpPr txBox="1"/>
            <p:nvPr/>
          </p:nvSpPr>
          <p:spPr>
            <a:xfrm>
              <a:off x="339324" y="2215619"/>
              <a:ext cx="60960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D966"/>
                  </a:solidFill>
                  <a:latin typeface="Century Gothic" panose="020B0502020202020204" pitchFamily="34" charset="0"/>
                </a:rPr>
                <a:t>Lieb</a:t>
              </a:r>
              <a:r>
                <a:rPr lang="en-US" sz="2000" b="1" dirty="0">
                  <a:solidFill>
                    <a:srgbClr val="FFD966"/>
                  </a:solidFill>
                  <a:latin typeface="Century Gothic" panose="020B0502020202020204" pitchFamily="34" charset="0"/>
                </a:rPr>
                <a:t> parameter</a:t>
              </a:r>
              <a:r>
                <a:rPr lang="en-US" sz="2000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:</a:t>
              </a: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 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with    the  1D interaction parameter and    the density:</a:t>
              </a:r>
            </a:p>
            <a:p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: hardcore regime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: 1D quasi-condensate (</a:t>
              </a:r>
              <a:r>
                <a:rPr lang="en-US" sz="2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qBEC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1"/>
              <a:r>
                <a:rPr lang="fr-FR" sz="2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With</a:t>
              </a:r>
              <a:r>
                <a:rPr lang="fr-FR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       .  </a:t>
              </a:r>
              <a:endParaRPr lang="en-US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4" name="Image 23" descr="\documentclass{article}&#10;\usepackage{xcolor}&#10;\usepackage{amsmath}&#10;\pagestyle{empty}&#10;\begin{document}&#10;&#10;&#10;$\textcolor{white}{\gamma = \frac{mg}{n}}$&#10;&#10;\end{document}" title="IguanaTex Bitmap Display">
              <a:extLst>
                <a:ext uri="{FF2B5EF4-FFF2-40B4-BE49-F238E27FC236}">
                  <a16:creationId xmlns:a16="http://schemas.microsoft.com/office/drawing/2014/main" id="{89836604-7871-F307-A139-1E17576E5A61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056" y="2293208"/>
              <a:ext cx="995433" cy="349163"/>
            </a:xfrm>
            <a:prstGeom prst="rect">
              <a:avLst/>
            </a:prstGeom>
          </p:spPr>
        </p:pic>
        <p:pic>
          <p:nvPicPr>
            <p:cNvPr id="25" name="Image 24" descr="\documentclass{article}&#10;\usepackage{amsmath}&#10;\usepackage{xcolor}&#10;\pagestyle{empty}&#10;\begin{document}&#10;&#10;&#10;$\textcolor{white}{g}$&#10;&#10;\end{document}" title="IguanaTex Bitmap Display">
              <a:extLst>
                <a:ext uri="{FF2B5EF4-FFF2-40B4-BE49-F238E27FC236}">
                  <a16:creationId xmlns:a16="http://schemas.microsoft.com/office/drawing/2014/main" id="{F4709EB3-6382-95D5-5AD2-09B0617F7CF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92" y="2376580"/>
              <a:ext cx="148578" cy="204421"/>
            </a:xfrm>
            <a:prstGeom prst="rect">
              <a:avLst/>
            </a:prstGeom>
          </p:spPr>
        </p:pic>
        <p:pic>
          <p:nvPicPr>
            <p:cNvPr id="26" name="Image 25" descr="\documentclass{article}&#10;\usepackage{amsmath}&#10;\usepackage{xcolor}&#10;\pagestyle{empty}&#10;\begin{document}&#10;&#10;&#10;$\textcolor{white}{\gamma \rightarrow \infty} $&#10;&#10;\end{document}" title="IguanaTex Bitmap Display">
              <a:extLst>
                <a:ext uri="{FF2B5EF4-FFF2-40B4-BE49-F238E27FC236}">
                  <a16:creationId xmlns:a16="http://schemas.microsoft.com/office/drawing/2014/main" id="{799152DD-87E0-F40C-316A-3DAB9342811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25" y="3266272"/>
              <a:ext cx="972432" cy="232763"/>
            </a:xfrm>
            <a:prstGeom prst="rect">
              <a:avLst/>
            </a:prstGeom>
          </p:spPr>
        </p:pic>
        <p:pic>
          <p:nvPicPr>
            <p:cNvPr id="27" name="Image 26" descr="\documentclass{article}&#10;\usepackage{amsmath}&#10;\usepackage{xcolor}&#10;\pagestyle{empty}&#10;\begin{document}&#10;&#10;&#10;$\textcolor{white}{\gamma \rightarrow 0} $&#10;&#10;\end{document}" title="IguanaTex Bitmap Display">
              <a:extLst>
                <a:ext uri="{FF2B5EF4-FFF2-40B4-BE49-F238E27FC236}">
                  <a16:creationId xmlns:a16="http://schemas.microsoft.com/office/drawing/2014/main" id="{0BA0D73D-2EB5-0FE2-7968-05397316D7F0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25" y="3531881"/>
              <a:ext cx="821406" cy="282107"/>
            </a:xfrm>
            <a:prstGeom prst="rect">
              <a:avLst/>
            </a:prstGeom>
          </p:spPr>
        </p:pic>
      </p:grpSp>
      <p:pic>
        <p:nvPicPr>
          <p:cNvPr id="28" name="Image 27" descr="\documentclass{article}&#10;\usepackage{amsmath}&#10;\usepackage{xcolor}&#10;\pagestyle{empty}&#10;\begin{document}&#10;&#10;&#10;$\textcolor{white}{n}$&#10;&#10;\end{document}" title="IguanaTex Bitmap Display">
            <a:extLst>
              <a:ext uri="{FF2B5EF4-FFF2-40B4-BE49-F238E27FC236}">
                <a16:creationId xmlns:a16="http://schemas.microsoft.com/office/drawing/2014/main" id="{918C6C1A-C9BA-1CBA-2221-EE4038E317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25" y="2000139"/>
            <a:ext cx="174470" cy="144901"/>
          </a:xfrm>
          <a:prstGeom prst="rect">
            <a:avLst/>
          </a:prstGeom>
        </p:spPr>
      </p:pic>
      <p:sp>
        <p:nvSpPr>
          <p:cNvPr id="7" name="ZoneTexte 8">
            <a:extLst>
              <a:ext uri="{FF2B5EF4-FFF2-40B4-BE49-F238E27FC236}">
                <a16:creationId xmlns:a16="http://schemas.microsoft.com/office/drawing/2014/main" id="{0FBE0CC6-1F9E-1ADB-542A-3A1C1E5097AE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B0C84F8-ACE1-BF58-7985-14B9F49ACD1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582FD4-9427-2F35-CC32-7733FC38BEB1}"/>
              </a:ext>
            </a:extLst>
          </p:cNvPr>
          <p:cNvGrpSpPr/>
          <p:nvPr/>
        </p:nvGrpSpPr>
        <p:grpSpPr>
          <a:xfrm>
            <a:off x="5942638" y="1252732"/>
            <a:ext cx="5843048" cy="5467461"/>
            <a:chOff x="5942638" y="1252732"/>
            <a:chExt cx="5843048" cy="54674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C63B57-4121-5105-BAF5-741E635F92CA}"/>
                </a:ext>
              </a:extLst>
            </p:cNvPr>
            <p:cNvGrpSpPr/>
            <p:nvPr/>
          </p:nvGrpSpPr>
          <p:grpSpPr>
            <a:xfrm>
              <a:off x="5942638" y="1252732"/>
              <a:ext cx="5843048" cy="5467461"/>
              <a:chOff x="6096000" y="1289308"/>
              <a:chExt cx="5843048" cy="546746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F5B01D0-96BE-426F-0633-1202923AE438}"/>
                  </a:ext>
                </a:extLst>
              </p:cNvPr>
              <p:cNvGrpSpPr/>
              <p:nvPr/>
            </p:nvGrpSpPr>
            <p:grpSpPr>
              <a:xfrm>
                <a:off x="6096000" y="1289308"/>
                <a:ext cx="5843048" cy="5467461"/>
                <a:chOff x="6257514" y="664097"/>
                <a:chExt cx="5843048" cy="5467461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9567749-5305-D022-6F5F-555676000FAD}"/>
                    </a:ext>
                  </a:extLst>
                </p:cNvPr>
                <p:cNvSpPr/>
                <p:nvPr/>
              </p:nvSpPr>
              <p:spPr>
                <a:xfrm>
                  <a:off x="6257514" y="664097"/>
                  <a:ext cx="5843048" cy="54674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5F1E5"/>
                  </a:solidFill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A6247E12-53BD-C851-7CF7-02246D600E9D}"/>
                    </a:ext>
                  </a:extLst>
                </p:cNvPr>
                <p:cNvSpPr txBox="1"/>
                <p:nvPr/>
              </p:nvSpPr>
              <p:spPr>
                <a:xfrm>
                  <a:off x="6945332" y="874011"/>
                  <a:ext cx="486753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263B46"/>
                      </a:solidFill>
                      <a:latin typeface="Century Gothic" panose="020B0502020202020204" pitchFamily="34" charset="0"/>
                    </a:rPr>
                    <a:t>Rapidity distribution for a homogeneous gas for             :</a:t>
                  </a:r>
                  <a:endParaRPr lang="fr-FR" b="1" dirty="0">
                    <a:solidFill>
                      <a:srgbClr val="263B46"/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2" name="Image 4">
                  <a:extLst>
                    <a:ext uri="{FF2B5EF4-FFF2-40B4-BE49-F238E27FC236}">
                      <a16:creationId xmlns:a16="http://schemas.microsoft.com/office/drawing/2014/main" id="{041794D5-9C7A-AFA3-8B23-FF84754EB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61004" y="1582622"/>
                  <a:ext cx="5351862" cy="3642002"/>
                </a:xfrm>
                <a:prstGeom prst="rect">
                  <a:avLst/>
                </a:prstGeom>
              </p:spPr>
            </p:pic>
          </p:grpSp>
          <p:sp>
            <p:nvSpPr>
              <p:cNvPr id="12" name="ZoneTexte 16">
                <a:extLst>
                  <a:ext uri="{FF2B5EF4-FFF2-40B4-BE49-F238E27FC236}">
                    <a16:creationId xmlns:a16="http://schemas.microsoft.com/office/drawing/2014/main" id="{21D8F9BF-47BF-7ADF-81A7-AD8721ED3D49}"/>
                  </a:ext>
                </a:extLst>
              </p:cNvPr>
              <p:cNvSpPr txBox="1"/>
              <p:nvPr/>
            </p:nvSpPr>
            <p:spPr>
              <a:xfrm>
                <a:off x="6740299" y="5944297"/>
                <a:ext cx="49110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rgbClr val="D88009"/>
                    </a:solidFill>
                    <a:latin typeface="Century Gothic" panose="020B0502020202020204" pitchFamily="34" charset="0"/>
                  </a:rPr>
                  <a:t>“ Exact analysis pf an interacting Bose Gas ”, </a:t>
                </a:r>
                <a:r>
                  <a:rPr lang="en-US" sz="1600" i="1" dirty="0" err="1">
                    <a:solidFill>
                      <a:srgbClr val="D88009"/>
                    </a:solidFill>
                    <a:latin typeface="Century Gothic" panose="020B0502020202020204" pitchFamily="34" charset="0"/>
                  </a:rPr>
                  <a:t>Lieb</a:t>
                </a:r>
                <a:r>
                  <a:rPr lang="en-US" sz="1600" i="1" dirty="0">
                    <a:solidFill>
                      <a:srgbClr val="D88009"/>
                    </a:solidFill>
                    <a:latin typeface="Century Gothic" panose="020B0502020202020204" pitchFamily="34" charset="0"/>
                  </a:rPr>
                  <a:t> &amp; </a:t>
                </a:r>
                <a:r>
                  <a:rPr lang="en-US" sz="1600" i="1" dirty="0" err="1">
                    <a:solidFill>
                      <a:srgbClr val="D88009"/>
                    </a:solidFill>
                    <a:latin typeface="Century Gothic" panose="020B0502020202020204" pitchFamily="34" charset="0"/>
                  </a:rPr>
                  <a:t>Liniger</a:t>
                </a:r>
                <a:r>
                  <a:rPr lang="en-US" sz="1600" i="1" dirty="0">
                    <a:solidFill>
                      <a:srgbClr val="D88009"/>
                    </a:solidFill>
                    <a:latin typeface="Century Gothic" panose="020B0502020202020204" pitchFamily="34" charset="0"/>
                  </a:rPr>
                  <a:t>, 1963</a:t>
                </a:r>
                <a:endParaRPr lang="fr-FR" sz="1600" i="1" dirty="0">
                  <a:solidFill>
                    <a:srgbClr val="D88009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5" name="Picture 14" descr="\documentclass{article}&#10;\usepackage{amsmath}&#10;\usepackage{xcolor}&#10;\pagestyle{empty}&#10;\begin{document}&#10;&#10;\definecolor{dockerblue}{HTML}{C14E14}  &#10;&#10;$\textcolor{black}{T=0}$&#10;&#10;&#10;\end{document}" title="IguanaTex Bitmap Display">
              <a:extLst>
                <a:ext uri="{FF2B5EF4-FFF2-40B4-BE49-F238E27FC236}">
                  <a16:creationId xmlns:a16="http://schemas.microsoft.com/office/drawing/2014/main" id="{597D6E3C-747B-45DC-01AC-35648D10B6B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0123" y="1846394"/>
              <a:ext cx="670305" cy="18691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E0E20B-023D-ACED-8C64-FA5FA5DAC481}"/>
              </a:ext>
            </a:extLst>
          </p:cNvPr>
          <p:cNvGrpSpPr/>
          <p:nvPr/>
        </p:nvGrpSpPr>
        <p:grpSpPr>
          <a:xfrm>
            <a:off x="1415106" y="3517705"/>
            <a:ext cx="3451750" cy="1622049"/>
            <a:chOff x="769186" y="3460576"/>
            <a:chExt cx="3451750" cy="162204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A47A841-0400-4994-3DDB-F3A587B2F65D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769186" y="3460576"/>
              <a:ext cx="3451750" cy="1622049"/>
              <a:chOff x="769186" y="3460576"/>
              <a:chExt cx="3451750" cy="16220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FDC53D-E22B-3468-71FF-E62792195568}"/>
                  </a:ext>
                </a:extLst>
              </p:cNvPr>
              <p:cNvSpPr/>
              <p:nvPr/>
            </p:nvSpPr>
            <p:spPr>
              <a:xfrm>
                <a:off x="769186" y="3460576"/>
                <a:ext cx="3451750" cy="1622049"/>
              </a:xfrm>
              <a:prstGeom prst="rect">
                <a:avLst/>
              </a:prstGeom>
              <a:solidFill>
                <a:srgbClr val="F5F1E5"/>
              </a:solidFill>
              <a:ln>
                <a:solidFill>
                  <a:srgbClr val="F5F1E5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Picture 29" descr="\documentclass{article}&#10;\usepackage{amsmath}&#10;\pagestyle{empty}&#10;\begin{document}&#10;&#10;&#10;$\rho (k)^{2} \sim \left( 1 - \left( \frac{k}{K} \right)^{2} \right) $&#10;&#10;\end{document}" title="IguanaTex Bitmap Display">
                <a:extLst>
                  <a:ext uri="{FF2B5EF4-FFF2-40B4-BE49-F238E27FC236}">
                    <a16:creationId xmlns:a16="http://schemas.microsoft.com/office/drawing/2014/main" id="{DC746795-6006-1600-CF6A-273E80BA3EB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5744" y="4025251"/>
                <a:ext cx="2756604" cy="579459"/>
              </a:xfrm>
              <a:prstGeom prst="rect">
                <a:avLst/>
              </a:prstGeom>
            </p:spPr>
          </p:pic>
          <p:sp>
            <p:nvSpPr>
              <p:cNvPr id="19" name="ZoneTexte 18 1">
                <a:extLst>
                  <a:ext uri="{FF2B5EF4-FFF2-40B4-BE49-F238E27FC236}">
                    <a16:creationId xmlns:a16="http://schemas.microsoft.com/office/drawing/2014/main" id="{7A25EC67-BDFF-D924-9E7D-8DF269B158DC}"/>
                  </a:ext>
                </a:extLst>
              </p:cNvPr>
              <p:cNvSpPr txBox="1"/>
              <p:nvPr/>
            </p:nvSpPr>
            <p:spPr>
              <a:xfrm>
                <a:off x="931538" y="4643325"/>
                <a:ext cx="30096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</a:rPr>
                  <a:t>Half-circle equation</a:t>
                </a:r>
                <a:endParaRPr lang="fr-FR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0" name="ZoneTexte 18 2">
              <a:extLst>
                <a:ext uri="{FF2B5EF4-FFF2-40B4-BE49-F238E27FC236}">
                  <a16:creationId xmlns:a16="http://schemas.microsoft.com/office/drawing/2014/main" id="{D1072E9F-FA58-C956-7AC4-4006355E9628}"/>
                </a:ext>
              </a:extLst>
            </p:cNvPr>
            <p:cNvSpPr txBox="1"/>
            <p:nvPr/>
          </p:nvSpPr>
          <p:spPr>
            <a:xfrm>
              <a:off x="1015744" y="3549918"/>
              <a:ext cx="3009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For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            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and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             :  </a:t>
              </a:r>
              <a:endPara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Picture 28" descr="\documentclass{article}&#10;\usepackage{amsmath}&#10;\usepackage{xcolor}&#10;\pagestyle{empty}&#10;\begin{document}&#10;&#10;\definecolor{dockerblue}{HTML}{C14E14}  &#10;&#10;$\textcolor{black}{T=0}$&#10;&#10;&#10;\end{document}" title="IguanaTex Bitmap Display">
              <a:extLst>
                <a:ext uri="{FF2B5EF4-FFF2-40B4-BE49-F238E27FC236}">
                  <a16:creationId xmlns:a16="http://schemas.microsoft.com/office/drawing/2014/main" id="{DEE54C20-B90F-87C7-0740-DBA05B8F183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240" y="3668605"/>
              <a:ext cx="670305" cy="186912"/>
            </a:xfrm>
            <a:prstGeom prst="rect">
              <a:avLst/>
            </a:prstGeom>
          </p:spPr>
        </p:pic>
        <p:pic>
          <p:nvPicPr>
            <p:cNvPr id="32" name="Picture 31" descr="\documentclass{article}&#10;\usepackage{amsmath}&#10;\usepackage{xcolor}&#10;\pagestyle{empty}&#10;\begin{document}&#10;&#10;\definecolor{dockerblue}{HTML}{C14E14}  &#10;&#10;$\textcolor{black}{\gamma \to 0}$&#10;&#10;&#10;\end{document}" title="IguanaTex Bitmap Display">
              <a:extLst>
                <a:ext uri="{FF2B5EF4-FFF2-40B4-BE49-F238E27FC236}">
                  <a16:creationId xmlns:a16="http://schemas.microsoft.com/office/drawing/2014/main" id="{F832E36B-E24B-0379-A67C-DE9D953DEF3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007" y="3668606"/>
              <a:ext cx="693388" cy="237957"/>
            </a:xfrm>
            <a:prstGeom prst="rect">
              <a:avLst/>
            </a:prstGeom>
          </p:spPr>
        </p:pic>
      </p:grpSp>
      <p:pic>
        <p:nvPicPr>
          <p:cNvPr id="44" name="Picture 43" descr="\documentclass{article}&#10;\usepackage{amsmath}&#10;\usepackage{xcolor}&#10;\pagestyle{empty}&#10;\begin{document}&#10;&#10;\definecolor{dockerblue}{HTML}{C14E14}  &#10;&#10;$\textcolor{white}{K = 2 \sqrt{gn}}$&#10;&#10;&#10;\end{document}" title="IguanaTex Bitmap Display">
            <a:extLst>
              <a:ext uri="{FF2B5EF4-FFF2-40B4-BE49-F238E27FC236}">
                <a16:creationId xmlns:a16="http://schemas.microsoft.com/office/drawing/2014/main" id="{CB2A42D0-D229-DACC-2943-FCA2CD0409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95" y="5571836"/>
            <a:ext cx="1476544" cy="3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62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2">
            <a:extLst>
              <a:ext uri="{FF2B5EF4-FFF2-40B4-BE49-F238E27FC236}">
                <a16:creationId xmlns:a16="http://schemas.microsoft.com/office/drawing/2014/main" id="{E8EFDCD1-F350-DDDD-81D3-94E9EBE6C7BB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59DD09-327F-011A-A974-F43240B823C9}"/>
              </a:ext>
            </a:extLst>
          </p:cNvPr>
          <p:cNvSpPr txBox="1"/>
          <p:nvPr/>
        </p:nvSpPr>
        <p:spPr>
          <a:xfrm>
            <a:off x="695325" y="1235084"/>
            <a:ext cx="78867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Rescaled</a:t>
            </a:r>
            <a:r>
              <a:rPr lang="fr-FR" b="1" dirty="0">
                <a:latin typeface="Century Gothic" panose="020B0502020202020204" pitchFamily="34" charset="0"/>
              </a:rPr>
              <a:t> profile </a:t>
            </a:r>
            <a:r>
              <a:rPr lang="fr-FR" b="1" dirty="0" err="1">
                <a:latin typeface="Century Gothic" panose="020B0502020202020204" pitchFamily="34" charset="0"/>
              </a:rPr>
              <a:t>denstity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</a:p>
          <a:p>
            <a:endParaRPr lang="fr-FR" sz="8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We</a:t>
            </a:r>
            <a:r>
              <a:rPr lang="fr-FR" dirty="0">
                <a:latin typeface="Century Gothic" panose="020B0502020202020204" pitchFamily="34" charset="0"/>
              </a:rPr>
              <a:t> look at the profile </a:t>
            </a:r>
            <a:r>
              <a:rPr lang="fr-FR" dirty="0" err="1">
                <a:latin typeface="Century Gothic" panose="020B0502020202020204" pitchFamily="34" charset="0"/>
              </a:rPr>
              <a:t>densities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after</a:t>
            </a:r>
            <a:r>
              <a:rPr lang="fr-FR" dirty="0">
                <a:latin typeface="Century Gothic" panose="020B0502020202020204" pitchFamily="34" charset="0"/>
              </a:rPr>
              <a:t> 40 ms of expansion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Profiles </a:t>
            </a:r>
            <a:r>
              <a:rPr lang="fr-FR" dirty="0" err="1">
                <a:latin typeface="Century Gothic" panose="020B0502020202020204" pitchFamily="34" charset="0"/>
              </a:rPr>
              <a:t>rescaled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the time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49538C-F7DD-7B10-5023-D4A7C759E331}"/>
              </a:ext>
            </a:extLst>
          </p:cNvPr>
          <p:cNvGrpSpPr/>
          <p:nvPr/>
        </p:nvGrpSpPr>
        <p:grpSpPr>
          <a:xfrm>
            <a:off x="7517336" y="1267843"/>
            <a:ext cx="2129377" cy="982459"/>
            <a:chOff x="7517336" y="1267843"/>
            <a:chExt cx="2129377" cy="98245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01DAB5-83EE-893B-1AE4-3B3E401F3DEB}"/>
                </a:ext>
              </a:extLst>
            </p:cNvPr>
            <p:cNvSpPr/>
            <p:nvPr/>
          </p:nvSpPr>
          <p:spPr>
            <a:xfrm>
              <a:off x="7543953" y="1440855"/>
              <a:ext cx="2076143" cy="1774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243A5C-8A39-05A5-EA02-E4D82A57FF44}"/>
                </a:ext>
              </a:extLst>
            </p:cNvPr>
            <p:cNvSpPr/>
            <p:nvPr/>
          </p:nvSpPr>
          <p:spPr>
            <a:xfrm>
              <a:off x="7517336" y="1267843"/>
              <a:ext cx="692048" cy="505727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E84C7-F5C1-9F47-A730-1E95CDAFE3E0}"/>
                </a:ext>
              </a:extLst>
            </p:cNvPr>
            <p:cNvSpPr/>
            <p:nvPr/>
          </p:nvSpPr>
          <p:spPr>
            <a:xfrm>
              <a:off x="8954665" y="1276715"/>
              <a:ext cx="692048" cy="505727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0FA541-FAA9-FB7C-878C-566BA6F0D9D5}"/>
                </a:ext>
              </a:extLst>
            </p:cNvPr>
            <p:cNvCxnSpPr/>
            <p:nvPr/>
          </p:nvCxnSpPr>
          <p:spPr>
            <a:xfrm>
              <a:off x="8240436" y="1875603"/>
              <a:ext cx="68317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\documentclass{article}&#10;\usepackage{amsmath}&#10;\usepackage{xcolor}&#10;\pagestyle{empty}&#10;\begin{document}&#10;&#10;\definecolor{dockerblue}{HTML}{C14E14}  &#10;&#10;$\textcolor{black}{L_{0} = 54 \mu m}$&#10;&#10;&#10;\end{document}" title="IguanaTex Bitmap Display">
              <a:extLst>
                <a:ext uri="{FF2B5EF4-FFF2-40B4-BE49-F238E27FC236}">
                  <a16:creationId xmlns:a16="http://schemas.microsoft.com/office/drawing/2014/main" id="{8383EA38-2A40-6568-ABB1-7FCEED92B20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988" y="2017042"/>
              <a:ext cx="1260582" cy="23326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0FB0FE-87C7-5840-1163-220993259A6C}"/>
              </a:ext>
            </a:extLst>
          </p:cNvPr>
          <p:cNvGrpSpPr/>
          <p:nvPr/>
        </p:nvGrpSpPr>
        <p:grpSpPr>
          <a:xfrm>
            <a:off x="695324" y="5979750"/>
            <a:ext cx="10801352" cy="584594"/>
            <a:chOff x="1706243" y="5990984"/>
            <a:chExt cx="13760040" cy="5845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58CB60-3C93-B541-2E22-1AE73F0CC513}"/>
                </a:ext>
              </a:extLst>
            </p:cNvPr>
            <p:cNvSpPr/>
            <p:nvPr/>
          </p:nvSpPr>
          <p:spPr>
            <a:xfrm>
              <a:off x="1706243" y="5990984"/>
              <a:ext cx="13480954" cy="584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E05F4E-D153-F96A-EE68-EB5373EC6DC7}"/>
                </a:ext>
              </a:extLst>
            </p:cNvPr>
            <p:cNvSpPr txBox="1"/>
            <p:nvPr/>
          </p:nvSpPr>
          <p:spPr>
            <a:xfrm>
              <a:off x="2320524" y="6109262"/>
              <a:ext cx="131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</a:rPr>
                <a:t>An </a:t>
              </a:r>
              <a:r>
                <a:rPr lang="fr-FR" b="1" dirty="0" err="1">
                  <a:latin typeface="Century Gothic" panose="020B0502020202020204" pitchFamily="34" charset="0"/>
                </a:rPr>
                <a:t>asymptotic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regime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seems</a:t>
              </a:r>
              <a:r>
                <a:rPr lang="fr-FR" dirty="0">
                  <a:latin typeface="Century Gothic" panose="020B0502020202020204" pitchFamily="34" charset="0"/>
                </a:rPr>
                <a:t> to </a:t>
              </a:r>
              <a:r>
                <a:rPr lang="fr-FR" dirty="0" err="1">
                  <a:latin typeface="Century Gothic" panose="020B0502020202020204" pitchFamily="34" charset="0"/>
                </a:rPr>
                <a:t>be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reached</a:t>
              </a:r>
              <a:r>
                <a:rPr lang="fr-FR" dirty="0">
                  <a:latin typeface="Century Gothic" panose="020B0502020202020204" pitchFamily="34" charset="0"/>
                </a:rPr>
                <a:t>, </a:t>
              </a:r>
              <a:r>
                <a:rPr lang="fr-FR" dirty="0" err="1">
                  <a:latin typeface="Century Gothic" panose="020B0502020202020204" pitchFamily="34" charset="0"/>
                </a:rPr>
                <a:t>it</a:t>
              </a:r>
              <a:r>
                <a:rPr lang="fr-FR" dirty="0">
                  <a:latin typeface="Century Gothic" panose="020B0502020202020204" pitchFamily="34" charset="0"/>
                </a:rPr>
                <a:t> corresponds to the </a:t>
              </a:r>
              <a:r>
                <a:rPr lang="fr-FR" dirty="0" err="1">
                  <a:latin typeface="Century Gothic" panose="020B0502020202020204" pitchFamily="34" charset="0"/>
                </a:rPr>
                <a:t>rapidities</a:t>
              </a:r>
              <a:r>
                <a:rPr lang="fr-FR" dirty="0">
                  <a:latin typeface="Century Gothic" panose="020B0502020202020204" pitchFamily="34" charset="0"/>
                </a:rPr>
                <a:t> distribution</a:t>
              </a:r>
            </a:p>
          </p:txBody>
        </p:sp>
      </p:grpSp>
      <p:pic>
        <p:nvPicPr>
          <p:cNvPr id="4" name="Picture 3" descr="A picture containing plot, screenshot, diagram, line&#10;&#10;Description automatically generated">
            <a:extLst>
              <a:ext uri="{FF2B5EF4-FFF2-40B4-BE49-F238E27FC236}">
                <a16:creationId xmlns:a16="http://schemas.microsoft.com/office/drawing/2014/main" id="{983113A8-597B-EF66-8234-A5DB7AC72E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3" y="2480328"/>
            <a:ext cx="10080471" cy="346331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A08849-6929-6A0E-7705-FB072B0B6CC3}"/>
              </a:ext>
            </a:extLst>
          </p:cNvPr>
          <p:cNvSpPr/>
          <p:nvPr/>
        </p:nvSpPr>
        <p:spPr>
          <a:xfrm>
            <a:off x="4562856" y="3090672"/>
            <a:ext cx="886968" cy="676656"/>
          </a:xfrm>
          <a:custGeom>
            <a:avLst/>
            <a:gdLst>
              <a:gd name="connsiteX0" fmla="*/ 0 w 886968"/>
              <a:gd name="connsiteY0" fmla="*/ 0 h 420624"/>
              <a:gd name="connsiteX1" fmla="*/ 493776 w 886968"/>
              <a:gd name="connsiteY1" fmla="*/ 201168 h 420624"/>
              <a:gd name="connsiteX2" fmla="*/ 886968 w 886968"/>
              <a:gd name="connsiteY2" fmla="*/ 420624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6968" h="420624">
                <a:moveTo>
                  <a:pt x="0" y="0"/>
                </a:moveTo>
                <a:cubicBezTo>
                  <a:pt x="172974" y="65532"/>
                  <a:pt x="345948" y="131064"/>
                  <a:pt x="493776" y="201168"/>
                </a:cubicBezTo>
                <a:cubicBezTo>
                  <a:pt x="641604" y="271272"/>
                  <a:pt x="764286" y="345948"/>
                  <a:pt x="886968" y="420624"/>
                </a:cubicBezTo>
              </a:path>
            </a:pathLst>
          </a:custGeom>
          <a:noFill/>
          <a:ln w="19050">
            <a:solidFill>
              <a:srgbClr val="263B46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38F43-9CD2-0926-7F3C-A290C63479E2}"/>
              </a:ext>
            </a:extLst>
          </p:cNvPr>
          <p:cNvSpPr txBox="1"/>
          <p:nvPr/>
        </p:nvSpPr>
        <p:spPr>
          <a:xfrm>
            <a:off x="1670685" y="2885039"/>
            <a:ext cx="289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Century Gothic" panose="020B0502020202020204" pitchFamily="34" charset="0"/>
              </a:rPr>
              <a:t>Half </a:t>
            </a:r>
            <a:r>
              <a:rPr lang="fr-FR" dirty="0" err="1">
                <a:latin typeface="Century Gothic" panose="020B0502020202020204" pitchFamily="34" charset="0"/>
              </a:rPr>
              <a:t>circle</a:t>
            </a:r>
            <a:r>
              <a:rPr lang="fr-FR" dirty="0">
                <a:latin typeface="Century Gothic" panose="020B0502020202020204" pitchFamily="34" charset="0"/>
              </a:rPr>
              <a:t> distribution </a:t>
            </a:r>
            <a:r>
              <a:rPr lang="fr-FR" dirty="0" err="1">
                <a:latin typeface="Century Gothic" panose="020B0502020202020204" pitchFamily="34" charset="0"/>
              </a:rPr>
              <a:t>expected</a:t>
            </a:r>
            <a:r>
              <a:rPr lang="fr-FR" dirty="0">
                <a:latin typeface="Century Gothic" panose="020B0502020202020204" pitchFamily="34" charset="0"/>
              </a:rPr>
              <a:t> for the </a:t>
            </a:r>
            <a:r>
              <a:rPr lang="fr-FR" dirty="0" err="1">
                <a:latin typeface="Century Gothic" panose="020B0502020202020204" pitchFamily="34" charset="0"/>
              </a:rPr>
              <a:t>ground</a:t>
            </a:r>
            <a:r>
              <a:rPr lang="fr-FR" dirty="0">
                <a:latin typeface="Century Gothic" panose="020B0502020202020204" pitchFamily="34" charset="0"/>
              </a:rPr>
              <a:t> state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3338C4-7114-2496-9035-34E136BBE037}"/>
              </a:ext>
            </a:extLst>
          </p:cNvPr>
          <p:cNvSpPr/>
          <p:nvPr/>
        </p:nvSpPr>
        <p:spPr>
          <a:xfrm>
            <a:off x="873695" y="2753958"/>
            <a:ext cx="364139" cy="2420470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167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B31AC4D3-46E2-3593-854A-9BD0C49363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7163"/>
          <a:stretch/>
        </p:blipFill>
        <p:spPr>
          <a:xfrm>
            <a:off x="7977731" y="4026528"/>
            <a:ext cx="4139600" cy="2892735"/>
          </a:xfrm>
          <a:prstGeom prst="rect">
            <a:avLst/>
          </a:prstGeom>
        </p:spPr>
      </p:pic>
      <p:pic>
        <p:nvPicPr>
          <p:cNvPr id="10" name="Picture 9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1F59E61B-34D7-A59C-FBDF-0598AE214E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7880"/>
          <a:stretch/>
        </p:blipFill>
        <p:spPr>
          <a:xfrm>
            <a:off x="4124688" y="4014767"/>
            <a:ext cx="3853043" cy="2793730"/>
          </a:xfrm>
          <a:prstGeom prst="rect">
            <a:avLst/>
          </a:prstGeom>
        </p:spPr>
      </p:pic>
      <p:pic>
        <p:nvPicPr>
          <p:cNvPr id="12" name="Picture 11" descr="A picture containing text, plot, screenshot, diagram&#10;&#10;Description automatically generated">
            <a:extLst>
              <a:ext uri="{FF2B5EF4-FFF2-40B4-BE49-F238E27FC236}">
                <a16:creationId xmlns:a16="http://schemas.microsoft.com/office/drawing/2014/main" id="{17EE665A-A3DE-B9C2-E29A-17BCB26C2A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/>
          <a:stretch/>
        </p:blipFill>
        <p:spPr>
          <a:xfrm>
            <a:off x="57150" y="4026528"/>
            <a:ext cx="4067538" cy="2793728"/>
          </a:xfrm>
          <a:prstGeom prst="rect">
            <a:avLst/>
          </a:prstGeom>
        </p:spPr>
      </p:pic>
      <p:sp>
        <p:nvSpPr>
          <p:cNvPr id="13" name="ZoneTexte 42">
            <a:extLst>
              <a:ext uri="{FF2B5EF4-FFF2-40B4-BE49-F238E27FC236}">
                <a16:creationId xmlns:a16="http://schemas.microsoft.com/office/drawing/2014/main" id="{E8EFDCD1-F350-DDDD-81D3-94E9EBE6C7BB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41C1A6-CB5C-AECA-462B-B4F2676D3A4D}"/>
              </a:ext>
            </a:extLst>
          </p:cNvPr>
          <p:cNvGrpSpPr/>
          <p:nvPr/>
        </p:nvGrpSpPr>
        <p:grpSpPr>
          <a:xfrm>
            <a:off x="702755" y="4159086"/>
            <a:ext cx="1327929" cy="485707"/>
            <a:chOff x="3295650" y="2176462"/>
            <a:chExt cx="2286000" cy="65246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15FD17-AE18-09BA-DBF1-70499854E900}"/>
                </a:ext>
              </a:extLst>
            </p:cNvPr>
            <p:cNvSpPr/>
            <p:nvPr/>
          </p:nvSpPr>
          <p:spPr>
            <a:xfrm>
              <a:off x="3324225" y="2362200"/>
              <a:ext cx="2228850" cy="190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447A33-342C-BF74-2B6A-2685F0D7870C}"/>
                </a:ext>
              </a:extLst>
            </p:cNvPr>
            <p:cNvSpPr/>
            <p:nvPr/>
          </p:nvSpPr>
          <p:spPr>
            <a:xfrm>
              <a:off x="3295650" y="2176462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51A37F-D219-304D-6969-8E55313E7F63}"/>
                </a:ext>
              </a:extLst>
            </p:cNvPr>
            <p:cNvSpPr/>
            <p:nvPr/>
          </p:nvSpPr>
          <p:spPr>
            <a:xfrm>
              <a:off x="4838700" y="2185987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8340908-9561-A390-1893-A0A4B51306B5}"/>
                </a:ext>
              </a:extLst>
            </p:cNvPr>
            <p:cNvCxnSpPr/>
            <p:nvPr/>
          </p:nvCxnSpPr>
          <p:spPr>
            <a:xfrm>
              <a:off x="4071937" y="2828925"/>
              <a:ext cx="73342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4C998F-7786-C14D-2B48-19EFACB460A7}"/>
              </a:ext>
            </a:extLst>
          </p:cNvPr>
          <p:cNvGrpSpPr/>
          <p:nvPr/>
        </p:nvGrpSpPr>
        <p:grpSpPr>
          <a:xfrm>
            <a:off x="4559032" y="4159086"/>
            <a:ext cx="1327929" cy="485707"/>
            <a:chOff x="3295650" y="2176462"/>
            <a:chExt cx="2286000" cy="65246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955E34-7CF6-EFBC-4ED5-B2DC935D7513}"/>
                </a:ext>
              </a:extLst>
            </p:cNvPr>
            <p:cNvSpPr/>
            <p:nvPr/>
          </p:nvSpPr>
          <p:spPr>
            <a:xfrm>
              <a:off x="3324225" y="2362200"/>
              <a:ext cx="2228850" cy="190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3AE544-2875-0E72-AFA8-C387DDE91256}"/>
                </a:ext>
              </a:extLst>
            </p:cNvPr>
            <p:cNvSpPr/>
            <p:nvPr/>
          </p:nvSpPr>
          <p:spPr>
            <a:xfrm>
              <a:off x="3295650" y="2176462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38993FB-D15B-2C91-7D3A-36252E6A459F}"/>
                </a:ext>
              </a:extLst>
            </p:cNvPr>
            <p:cNvSpPr/>
            <p:nvPr/>
          </p:nvSpPr>
          <p:spPr>
            <a:xfrm>
              <a:off x="4838700" y="2185987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C4FAF67-CAA8-65CB-76A2-BA81E29DF4A8}"/>
                </a:ext>
              </a:extLst>
            </p:cNvPr>
            <p:cNvCxnSpPr/>
            <p:nvPr/>
          </p:nvCxnSpPr>
          <p:spPr>
            <a:xfrm>
              <a:off x="4071937" y="2828925"/>
              <a:ext cx="73342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F6226B-DEE7-C317-0797-6F7DE94278FB}"/>
              </a:ext>
            </a:extLst>
          </p:cNvPr>
          <p:cNvGrpSpPr/>
          <p:nvPr/>
        </p:nvGrpSpPr>
        <p:grpSpPr>
          <a:xfrm>
            <a:off x="8625096" y="4166177"/>
            <a:ext cx="1327929" cy="485707"/>
            <a:chOff x="3295650" y="2176462"/>
            <a:chExt cx="2286000" cy="65246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A50AB86-9889-3CD7-DAB3-1D941CE70A15}"/>
                </a:ext>
              </a:extLst>
            </p:cNvPr>
            <p:cNvSpPr/>
            <p:nvPr/>
          </p:nvSpPr>
          <p:spPr>
            <a:xfrm>
              <a:off x="3324225" y="2362200"/>
              <a:ext cx="2228850" cy="190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BEB869-5A4C-983A-8BB1-8FFD844F230A}"/>
                </a:ext>
              </a:extLst>
            </p:cNvPr>
            <p:cNvSpPr/>
            <p:nvPr/>
          </p:nvSpPr>
          <p:spPr>
            <a:xfrm>
              <a:off x="3295650" y="2176462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D50C2E-E1D9-40B1-92B0-C75D2A2BAA76}"/>
                </a:ext>
              </a:extLst>
            </p:cNvPr>
            <p:cNvSpPr/>
            <p:nvPr/>
          </p:nvSpPr>
          <p:spPr>
            <a:xfrm>
              <a:off x="4838700" y="2185987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5A1C846-75B6-51D9-70B2-459C217BEAE4}"/>
                </a:ext>
              </a:extLst>
            </p:cNvPr>
            <p:cNvCxnSpPr/>
            <p:nvPr/>
          </p:nvCxnSpPr>
          <p:spPr>
            <a:xfrm>
              <a:off x="4071937" y="2828925"/>
              <a:ext cx="73342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<a:extLst>
              <a:ext uri="{FF2B5EF4-FFF2-40B4-BE49-F238E27FC236}">
                <a16:creationId xmlns:a16="http://schemas.microsoft.com/office/drawing/2014/main" id="{14F3836F-E8D8-9266-FD9E-C84563E77F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2" y="4769777"/>
            <a:ext cx="919117" cy="170074"/>
          </a:xfrm>
          <a:prstGeom prst="rect">
            <a:avLst/>
          </a:prstGeom>
        </p:spPr>
      </p:pic>
      <p:pic>
        <p:nvPicPr>
          <p:cNvPr id="38" name="Picture 37" descr="\documentclass{article}&#10;\usepackage{amsmath}&#10;\usepackage{xcolor}&#10;\pagestyle{empty}&#10;\begin{document}&#10;&#10;\definecolor{dockerblue}{HTML}{C14E14}  &#10;&#10;$\textcolor{black}{L_{0} = 56 \mu m}$&#10;&#10;&#10;\end{document}" title="IguanaTex Bitmap Display">
            <a:extLst>
              <a:ext uri="{FF2B5EF4-FFF2-40B4-BE49-F238E27FC236}">
                <a16:creationId xmlns:a16="http://schemas.microsoft.com/office/drawing/2014/main" id="{B8D69139-A3B7-4492-2580-455E6546F6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21" y="4778257"/>
            <a:ext cx="919759" cy="171202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xcolor}&#10;\pagestyle{empty}&#10;\begin{document}&#10;&#10;\definecolor{dockerblue}{HTML}{C14E14}  &#10;&#10;$\textcolor{black}{L_{0} = 38 \mu m}$&#10;&#10;&#10;\end{document}" title="IguanaTex Bitmap Display">
            <a:extLst>
              <a:ext uri="{FF2B5EF4-FFF2-40B4-BE49-F238E27FC236}">
                <a16:creationId xmlns:a16="http://schemas.microsoft.com/office/drawing/2014/main" id="{B9683E14-8D65-A3E6-F103-E1E136BAAA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667" y="4768645"/>
            <a:ext cx="920402" cy="17233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A814608-8336-547B-0DAE-33204D84EDAC}"/>
              </a:ext>
            </a:extLst>
          </p:cNvPr>
          <p:cNvGrpSpPr/>
          <p:nvPr/>
        </p:nvGrpSpPr>
        <p:grpSpPr>
          <a:xfrm>
            <a:off x="7583080" y="1387784"/>
            <a:ext cx="4139600" cy="2139047"/>
            <a:chOff x="8144419" y="1346683"/>
            <a:chExt cx="4139600" cy="213904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87E2D2-A64B-9AAD-8A20-88708B2D7215}"/>
                </a:ext>
              </a:extLst>
            </p:cNvPr>
            <p:cNvSpPr txBox="1"/>
            <p:nvPr/>
          </p:nvSpPr>
          <p:spPr>
            <a:xfrm>
              <a:off x="8144419" y="1346683"/>
              <a:ext cx="4139600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Century Gothic" panose="020B0502020202020204" pitchFamily="34" charset="0"/>
                </a:rPr>
                <a:t>For </a:t>
              </a:r>
              <a:r>
                <a:rPr lang="fr-FR" sz="1600" b="1" dirty="0" err="1">
                  <a:latin typeface="Century Gothic" panose="020B0502020202020204" pitchFamily="34" charset="0"/>
                </a:rPr>
                <a:t>different</a:t>
              </a:r>
              <a:r>
                <a:rPr lang="fr-FR" sz="1600" b="1" dirty="0">
                  <a:latin typeface="Century Gothic" panose="020B0502020202020204" pitchFamily="34" charset="0"/>
                </a:rPr>
                <a:t> initial sizes: </a:t>
              </a:r>
            </a:p>
            <a:p>
              <a:endParaRPr lang="fr-FR" sz="700" b="1" dirty="0">
                <a:latin typeface="Century Gothic" panose="020B0502020202020204" pitchFamily="34" charset="0"/>
              </a:endParaRPr>
            </a:p>
            <a:p>
              <a:r>
                <a:rPr lang="fr-FR" sz="1600" dirty="0">
                  <a:latin typeface="Century Gothic" panose="020B0502020202020204" pitchFamily="34" charset="0"/>
                </a:rPr>
                <a:t>-</a:t>
              </a:r>
              <a:r>
                <a:rPr lang="fr-FR" sz="1600" b="1" dirty="0">
                  <a:latin typeface="Century Gothic" panose="020B0502020202020204" pitchFamily="34" charset="0"/>
                </a:rPr>
                <a:t>                     </a:t>
              </a:r>
              <a:r>
                <a:rPr lang="fr-FR" sz="1600" dirty="0" err="1">
                  <a:latin typeface="Century Gothic" panose="020B0502020202020204" pitchFamily="34" charset="0"/>
                </a:rPr>
                <a:t>is</a:t>
              </a:r>
              <a:r>
                <a:rPr lang="fr-FR" sz="1600" dirty="0">
                  <a:latin typeface="Century Gothic" panose="020B0502020202020204" pitchFamily="34" charset="0"/>
                </a:rPr>
                <a:t> constant                      </a:t>
              </a:r>
            </a:p>
            <a:p>
              <a:endParaRPr lang="fr-FR" sz="700" b="1" dirty="0">
                <a:latin typeface="Century Gothic" panose="020B0502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fr-FR" sz="1600" dirty="0" err="1">
                  <a:latin typeface="Century Gothic" panose="020B0502020202020204" pitchFamily="34" charset="0"/>
                </a:rPr>
                <a:t>Asymptotic</a:t>
              </a:r>
              <a:r>
                <a:rPr lang="fr-FR" sz="1600" dirty="0"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latin typeface="Century Gothic" panose="020B0502020202020204" pitchFamily="34" charset="0"/>
                </a:rPr>
                <a:t>regime</a:t>
              </a:r>
              <a:r>
                <a:rPr lang="fr-FR" sz="1600" dirty="0"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latin typeface="Century Gothic" panose="020B0502020202020204" pitchFamily="34" charset="0"/>
                </a:rPr>
                <a:t>seems</a:t>
              </a:r>
              <a:r>
                <a:rPr lang="fr-FR" sz="1600" dirty="0">
                  <a:latin typeface="Century Gothic" panose="020B0502020202020204" pitchFamily="34" charset="0"/>
                </a:rPr>
                <a:t> to </a:t>
              </a:r>
              <a:r>
                <a:rPr lang="fr-FR" sz="1600" dirty="0" err="1">
                  <a:latin typeface="Century Gothic" panose="020B0502020202020204" pitchFamily="34" charset="0"/>
                </a:rPr>
                <a:t>be</a:t>
              </a:r>
              <a:r>
                <a:rPr lang="fr-FR" sz="1600" dirty="0"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latin typeface="Century Gothic" panose="020B0502020202020204" pitchFamily="34" charset="0"/>
                </a:rPr>
                <a:t>reached</a:t>
              </a:r>
              <a:endParaRPr lang="fr-FR" sz="1600" dirty="0">
                <a:latin typeface="Century Gothic" panose="020B0502020202020204" pitchFamily="34" charset="0"/>
              </a:endParaRPr>
            </a:p>
            <a:p>
              <a:pPr marL="285750" indent="-285750">
                <a:buFontTx/>
                <a:buChar char="-"/>
              </a:pPr>
              <a:endParaRPr lang="fr-FR" sz="700" dirty="0">
                <a:latin typeface="Century Gothic" panose="020B0502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fr-FR" sz="1600" dirty="0">
                  <a:latin typeface="Century Gothic" panose="020B0502020202020204" pitchFamily="34" charset="0"/>
                </a:rPr>
                <a:t>The </a:t>
              </a:r>
              <a:r>
                <a:rPr lang="fr-FR" sz="1600" dirty="0" err="1">
                  <a:latin typeface="Century Gothic" panose="020B0502020202020204" pitchFamily="34" charset="0"/>
                </a:rPr>
                <a:t>rapidities</a:t>
              </a:r>
              <a:r>
                <a:rPr lang="fr-FR" sz="1600" dirty="0">
                  <a:latin typeface="Century Gothic" panose="020B0502020202020204" pitchFamily="34" charset="0"/>
                </a:rPr>
                <a:t> distribution </a:t>
              </a:r>
              <a:r>
                <a:rPr lang="fr-FR" sz="1600" dirty="0" err="1">
                  <a:latin typeface="Century Gothic" panose="020B0502020202020204" pitchFamily="34" charset="0"/>
                </a:rPr>
                <a:t>obtained</a:t>
              </a:r>
              <a:r>
                <a:rPr lang="fr-FR" sz="1600" dirty="0">
                  <a:latin typeface="Century Gothic" panose="020B0502020202020204" pitchFamily="34" charset="0"/>
                </a:rPr>
                <a:t> for                      </a:t>
              </a:r>
              <a:r>
                <a:rPr lang="fr-FR" sz="1600" dirty="0" err="1">
                  <a:latin typeface="Century Gothic" panose="020B0502020202020204" pitchFamily="34" charset="0"/>
                </a:rPr>
                <a:t>is</a:t>
              </a:r>
              <a:r>
                <a:rPr lang="fr-FR" sz="1600" dirty="0">
                  <a:latin typeface="Century Gothic" panose="020B0502020202020204" pitchFamily="34" charset="0"/>
                </a:rPr>
                <a:t> in agreement </a:t>
              </a:r>
              <a:r>
                <a:rPr lang="fr-FR" sz="1600" dirty="0" err="1">
                  <a:latin typeface="Century Gothic" panose="020B0502020202020204" pitchFamily="34" charset="0"/>
                </a:rPr>
                <a:t>with</a:t>
              </a:r>
              <a:r>
                <a:rPr lang="fr-FR" sz="1600" dirty="0">
                  <a:latin typeface="Century Gothic" panose="020B0502020202020204" pitchFamily="34" charset="0"/>
                </a:rPr>
                <a:t> the </a:t>
              </a:r>
              <a:r>
                <a:rPr lang="fr-FR" sz="1600" dirty="0" err="1">
                  <a:latin typeface="Century Gothic" panose="020B0502020202020204" pitchFamily="34" charset="0"/>
                </a:rPr>
                <a:t>other</a:t>
              </a:r>
              <a:r>
                <a:rPr lang="fr-FR" sz="1600" dirty="0">
                  <a:latin typeface="Century Gothic" panose="020B0502020202020204" pitchFamily="34" charset="0"/>
                </a:rPr>
                <a:t> initial sizes</a:t>
              </a:r>
            </a:p>
          </p:txBody>
        </p:sp>
        <p:pic>
          <p:nvPicPr>
            <p:cNvPr id="45" name="Picture 44" descr="\documentclass{article}&#10;\usepackage{amsmath}&#10;\usepackage{xcolor}&#10;\pagestyle{empty}&#10;\begin{document}&#10;&#10;\definecolor{dockerblue}{HTML}{C14E14}  &#10;&#10;$\textcolor{black}{t_{\mathrm{asymp}}/L_{0}}$&#10;&#10;&#10;\end{document}" title="IguanaTex Bitmap Display">
              <a:extLst>
                <a:ext uri="{FF2B5EF4-FFF2-40B4-BE49-F238E27FC236}">
                  <a16:creationId xmlns:a16="http://schemas.microsoft.com/office/drawing/2014/main" id="{37361F40-2995-AFEC-B024-02A0B207D70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264" y="1765011"/>
              <a:ext cx="922063" cy="235996"/>
            </a:xfrm>
            <a:prstGeom prst="rect">
              <a:avLst/>
            </a:prstGeom>
          </p:spPr>
        </p:pic>
        <p:pic>
          <p:nvPicPr>
            <p:cNvPr id="48" name="Picture 47" descr="\documentclass{article}&#10;\usepackage{amsmath}&#10;\usepackage{xcolor}&#10;\pagestyle{empty}&#10;\begin{document}&#10;&#10;\definecolor{dockerblue}{HTML}{C14E14}  &#10;&#10;$\textcolor{black}{L_{0} = 93 \mu m}$&#10;&#10;&#10;\end{document}" title="IguanaTex Bitmap Display">
              <a:extLst>
                <a:ext uri="{FF2B5EF4-FFF2-40B4-BE49-F238E27FC236}">
                  <a16:creationId xmlns:a16="http://schemas.microsoft.com/office/drawing/2014/main" id="{F644C07A-B04A-B06B-980D-12A88EE6539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971" y="2972073"/>
              <a:ext cx="1081242" cy="2028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12D242-72B2-96B6-C5A1-F423CF62BB1E}"/>
              </a:ext>
            </a:extLst>
          </p:cNvPr>
          <p:cNvGrpSpPr/>
          <p:nvPr/>
        </p:nvGrpSpPr>
        <p:grpSpPr>
          <a:xfrm>
            <a:off x="114073" y="1387784"/>
            <a:ext cx="7214397" cy="2393642"/>
            <a:chOff x="288627" y="1370474"/>
            <a:chExt cx="7672122" cy="2545509"/>
          </a:xfrm>
        </p:grpSpPr>
        <p:pic>
          <p:nvPicPr>
            <p:cNvPr id="26" name="Picture 25" descr="A picture containing text, plot, line, screenshot&#10;&#10;Description automatically generated">
              <a:extLst>
                <a:ext uri="{FF2B5EF4-FFF2-40B4-BE49-F238E27FC236}">
                  <a16:creationId xmlns:a16="http://schemas.microsoft.com/office/drawing/2014/main" id="{41CC86E3-DAC4-E807-628E-8620AA376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5"/>
            <a:stretch/>
          </p:blipFill>
          <p:spPr>
            <a:xfrm>
              <a:off x="288627" y="1370474"/>
              <a:ext cx="7672122" cy="254550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2F1194-0AAA-FA86-CF6F-7C7294778FF3}"/>
                </a:ext>
              </a:extLst>
            </p:cNvPr>
            <p:cNvGrpSpPr/>
            <p:nvPr/>
          </p:nvGrpSpPr>
          <p:grpSpPr>
            <a:xfrm>
              <a:off x="1066802" y="2301386"/>
              <a:ext cx="1552574" cy="715211"/>
              <a:chOff x="3295650" y="2176462"/>
              <a:chExt cx="2286000" cy="105307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5AA1A79-BF6B-78B3-91AD-62D439464188}"/>
                  </a:ext>
                </a:extLst>
              </p:cNvPr>
              <p:cNvSpPr/>
              <p:nvPr/>
            </p:nvSpPr>
            <p:spPr>
              <a:xfrm>
                <a:off x="3324225" y="2362200"/>
                <a:ext cx="2228850" cy="1905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AB06A27-261E-B008-46C2-FDD9E2C2E5B6}"/>
                  </a:ext>
                </a:extLst>
              </p:cNvPr>
              <p:cNvSpPr/>
              <p:nvPr/>
            </p:nvSpPr>
            <p:spPr>
              <a:xfrm>
                <a:off x="3295650" y="2176462"/>
                <a:ext cx="742950" cy="542925"/>
              </a:xfrm>
              <a:prstGeom prst="rect">
                <a:avLst/>
              </a:prstGeom>
              <a:solidFill>
                <a:srgbClr val="A3232B">
                  <a:alpha val="50000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3749816-D800-23CC-5177-C23CD8168A28}"/>
                  </a:ext>
                </a:extLst>
              </p:cNvPr>
              <p:cNvSpPr/>
              <p:nvPr/>
            </p:nvSpPr>
            <p:spPr>
              <a:xfrm>
                <a:off x="4838700" y="2185987"/>
                <a:ext cx="742950" cy="542925"/>
              </a:xfrm>
              <a:prstGeom prst="rect">
                <a:avLst/>
              </a:prstGeom>
              <a:solidFill>
                <a:srgbClr val="A3232B">
                  <a:alpha val="50000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65D799-0C22-933D-10A0-D13E791E1A5D}"/>
                  </a:ext>
                </a:extLst>
              </p:cNvPr>
              <p:cNvCxnSpPr/>
              <p:nvPr/>
            </p:nvCxnSpPr>
            <p:spPr>
              <a:xfrm>
                <a:off x="4071937" y="2828925"/>
                <a:ext cx="733425" cy="0"/>
              </a:xfrm>
              <a:prstGeom prst="straightConnector1">
                <a:avLst/>
              </a:prstGeom>
              <a:ln w="28575">
                <a:solidFill>
                  <a:srgbClr val="E6AF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 descr="\documentclass{article}&#10;\usepackage{amsmath}&#10;\usepackage{xcolor}&#10;\pagestyle{empty}&#10;\begin{document}&#10;&#10;\definecolor{dockerblue}{HTML}{C14E14}  &#10;&#10;$\textcolor{black}{L_{0} = 93 \mu m}$&#10;&#10;&#10;\end{document}" title="IguanaTex Bitmap Display">
                <a:extLst>
                  <a:ext uri="{FF2B5EF4-FFF2-40B4-BE49-F238E27FC236}">
                    <a16:creationId xmlns:a16="http://schemas.microsoft.com/office/drawing/2014/main" id="{DFE7E0C0-DD0C-7A0A-C6EF-1BEF4444E09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7818" y="2980767"/>
                <a:ext cx="1352357" cy="248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1951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105">
            <a:extLst>
              <a:ext uri="{FF2B5EF4-FFF2-40B4-BE49-F238E27FC236}">
                <a16:creationId xmlns:a16="http://schemas.microsoft.com/office/drawing/2014/main" id="{73B03AE8-2A5E-DD55-D830-03CE852C57C3}"/>
              </a:ext>
            </a:extLst>
          </p:cNvPr>
          <p:cNvSpPr txBox="1"/>
          <p:nvPr/>
        </p:nvSpPr>
        <p:spPr>
          <a:xfrm>
            <a:off x="6869129" y="1370634"/>
            <a:ext cx="5157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Approximation : </a:t>
            </a:r>
            <a:r>
              <a:rPr lang="en-US" sz="2000" dirty="0">
                <a:latin typeface="Century Gothic" panose="020B0502020202020204" pitchFamily="34" charset="0"/>
              </a:rPr>
              <a:t>the gas is thermic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ZoneTexte 2105">
            <a:extLst>
              <a:ext uri="{FF2B5EF4-FFF2-40B4-BE49-F238E27FC236}">
                <a16:creationId xmlns:a16="http://schemas.microsoft.com/office/drawing/2014/main" id="{80732894-5942-1877-E2CF-E244CB130BD0}"/>
              </a:ext>
            </a:extLst>
          </p:cNvPr>
          <p:cNvSpPr txBox="1"/>
          <p:nvPr/>
        </p:nvSpPr>
        <p:spPr>
          <a:xfrm>
            <a:off x="499431" y="1405173"/>
            <a:ext cx="56197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Density profile of the cloud in the harmonic trap before the selection :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     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\documentclass{article}&#10;\usepackage{amsmath}&#10;\usepackage{xcolor}&#10;\pagestyle{empty}&#10;\begin{document}&#10;&#10;\definecolor{dockerblue}{HTML}{C14E14}  &#10;&#10;\textcolor{black}{$ \Rightarrow T = 150 \: nK$, $\mu = 70 \: nK$}&#10;&#10;&#10;\end{document}" title="IguanaTex Bitmap Display">
            <a:extLst>
              <a:ext uri="{FF2B5EF4-FFF2-40B4-BE49-F238E27FC236}">
                <a16:creationId xmlns:a16="http://schemas.microsoft.com/office/drawing/2014/main" id="{9F0A8778-E938-29E6-044C-3653F3A67F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78" y="2131877"/>
            <a:ext cx="3625796" cy="279746"/>
          </a:xfrm>
          <a:prstGeom prst="rect">
            <a:avLst/>
          </a:prstGeom>
        </p:spPr>
      </p:pic>
      <p:sp>
        <p:nvSpPr>
          <p:cNvPr id="11" name="ZoneTexte 42">
            <a:extLst>
              <a:ext uri="{FF2B5EF4-FFF2-40B4-BE49-F238E27FC236}">
                <a16:creationId xmlns:a16="http://schemas.microsoft.com/office/drawing/2014/main" id="{3DAB179B-2CF7-66FC-7B4B-D90B00DB5ACF}"/>
              </a:ext>
            </a:extLst>
          </p:cNvPr>
          <p:cNvSpPr txBox="1"/>
          <p:nvPr/>
        </p:nvSpPr>
        <p:spPr>
          <a:xfrm>
            <a:off x="0" y="1589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2" name="Connecteur droit 43">
            <a:extLst>
              <a:ext uri="{FF2B5EF4-FFF2-40B4-BE49-F238E27FC236}">
                <a16:creationId xmlns:a16="http://schemas.microsoft.com/office/drawing/2014/main" id="{775EBFD6-20D8-E404-EAE3-D79D1B4E02C9}"/>
              </a:ext>
            </a:extLst>
          </p:cNvPr>
          <p:cNvCxnSpPr>
            <a:cxnSpLocks/>
          </p:cNvCxnSpPr>
          <p:nvPr/>
        </p:nvCxnSpPr>
        <p:spPr>
          <a:xfrm>
            <a:off x="3300953" y="1046663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9051542F-1656-901F-BACF-2D3CBFE197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/>
          <a:stretch/>
        </p:blipFill>
        <p:spPr>
          <a:xfrm>
            <a:off x="334240" y="2739411"/>
            <a:ext cx="5933426" cy="3959644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xcolor}&#10;\pagestyle{empty}&#10;\begin{document}&#10;&#10;\definecolor{dockerblue}{HTML}{C14E14}  &#10;&#10;$\textcolor{black}{\omega_{\parallel} = 9 Hz, \omega_{\perp} = 4.1 KHz}$&#10;&#10;&#10;\end{document}" title="IguanaTex Bitmap Display">
            <a:extLst>
              <a:ext uri="{FF2B5EF4-FFF2-40B4-BE49-F238E27FC236}">
                <a16:creationId xmlns:a16="http://schemas.microsoft.com/office/drawing/2014/main" id="{614B386C-BA3B-DE25-DCD2-1847D28ACD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06" y="2355930"/>
            <a:ext cx="3256483" cy="30904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EBE3DED-AF5D-A8E9-C1B3-045C72A6F5B6}"/>
              </a:ext>
            </a:extLst>
          </p:cNvPr>
          <p:cNvSpPr/>
          <p:nvPr/>
        </p:nvSpPr>
        <p:spPr>
          <a:xfrm>
            <a:off x="4281544" y="4485939"/>
            <a:ext cx="311971" cy="87546"/>
          </a:xfrm>
          <a:custGeom>
            <a:avLst/>
            <a:gdLst>
              <a:gd name="connsiteX0" fmla="*/ 0 w 344244"/>
              <a:gd name="connsiteY0" fmla="*/ 322730 h 345730"/>
              <a:gd name="connsiteX1" fmla="*/ 204395 w 344244"/>
              <a:gd name="connsiteY1" fmla="*/ 311972 h 345730"/>
              <a:gd name="connsiteX2" fmla="*/ 344244 w 344244"/>
              <a:gd name="connsiteY2" fmla="*/ 0 h 34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244" h="345730">
                <a:moveTo>
                  <a:pt x="0" y="322730"/>
                </a:moveTo>
                <a:cubicBezTo>
                  <a:pt x="73510" y="344245"/>
                  <a:pt x="147021" y="365760"/>
                  <a:pt x="204395" y="311972"/>
                </a:cubicBezTo>
                <a:cubicBezTo>
                  <a:pt x="261769" y="258184"/>
                  <a:pt x="303006" y="129092"/>
                  <a:pt x="344244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343BF-0A41-FDDC-37B6-B0E52C15652B}"/>
              </a:ext>
            </a:extLst>
          </p:cNvPr>
          <p:cNvGrpSpPr/>
          <p:nvPr/>
        </p:nvGrpSpPr>
        <p:grpSpPr>
          <a:xfrm>
            <a:off x="4569954" y="3484870"/>
            <a:ext cx="1479177" cy="970606"/>
            <a:chOff x="4732772" y="3041154"/>
            <a:chExt cx="1479177" cy="970606"/>
          </a:xfrm>
        </p:grpSpPr>
        <p:pic>
          <p:nvPicPr>
            <p:cNvPr id="22" name="Picture 21" descr="\documentclass{article}&#10;\usepackage{amsmath}&#10;\usepackage{xcolor}&#10;\pagestyle{empty}&#10;\begin{document}&#10;&#10;\definecolor{dockerblue}{HTML}{C14E14}  &#10;&#10;$\textcolor{black}{T \to 0}$&#10;&#10;&#10;\end{document}" title="IguanaTex Bitmap Display">
              <a:extLst>
                <a:ext uri="{FF2B5EF4-FFF2-40B4-BE49-F238E27FC236}">
                  <a16:creationId xmlns:a16="http://schemas.microsoft.com/office/drawing/2014/main" id="{226BA5E3-8685-98C7-15C8-AD7CFFA2FAF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809" y="3801732"/>
              <a:ext cx="807469" cy="210028"/>
            </a:xfrm>
            <a:prstGeom prst="rect">
              <a:avLst/>
            </a:prstGeom>
          </p:spPr>
        </p:pic>
        <p:sp>
          <p:nvSpPr>
            <p:cNvPr id="23" name="ZoneTexte 2105">
              <a:extLst>
                <a:ext uri="{FF2B5EF4-FFF2-40B4-BE49-F238E27FC236}">
                  <a16:creationId xmlns:a16="http://schemas.microsoft.com/office/drawing/2014/main" id="{6A757359-7C5A-2893-C775-64BBE0EAE340}"/>
                </a:ext>
              </a:extLst>
            </p:cNvPr>
            <p:cNvSpPr txBox="1"/>
            <p:nvPr/>
          </p:nvSpPr>
          <p:spPr>
            <a:xfrm>
              <a:off x="4732772" y="3041154"/>
              <a:ext cx="1479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</a:rPr>
                <a:t>Expected profile for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6" name="Picture 25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109BA75A-CA2B-C24F-FA85-8004FC9FA8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/>
          <a:stretch/>
        </p:blipFill>
        <p:spPr>
          <a:xfrm>
            <a:off x="6328265" y="2739409"/>
            <a:ext cx="5919485" cy="39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543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8">
            <a:extLst>
              <a:ext uri="{FF2B5EF4-FFF2-40B4-BE49-F238E27FC236}">
                <a16:creationId xmlns:a16="http://schemas.microsoft.com/office/drawing/2014/main" id="{B71FB9CE-0B4F-FB39-2855-211B0544966B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32" name="Connecteur droit 11">
            <a:extLst>
              <a:ext uri="{FF2B5EF4-FFF2-40B4-BE49-F238E27FC236}">
                <a16:creationId xmlns:a16="http://schemas.microsoft.com/office/drawing/2014/main" id="{A966EA12-102C-D7E1-5C58-FCC9F1647B93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2099C01-9C50-7683-B75D-B4B2E2F1BAA7}"/>
              </a:ext>
            </a:extLst>
          </p:cNvPr>
          <p:cNvSpPr txBox="1"/>
          <p:nvPr/>
        </p:nvSpPr>
        <p:spPr>
          <a:xfrm>
            <a:off x="436880" y="1248120"/>
            <a:ext cx="11349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The </a:t>
            </a:r>
            <a:r>
              <a:rPr lang="fr-FR" b="1" dirty="0" err="1">
                <a:latin typeface="Century Gothic" panose="020B0502020202020204" pitchFamily="34" charset="0"/>
              </a:rPr>
              <a:t>two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protocols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concern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homogeneous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bose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gas</a:t>
            </a:r>
            <a:r>
              <a:rPr lang="fr-FR" b="1" dirty="0">
                <a:latin typeface="Century Gothic" panose="020B0502020202020204" pitchFamily="34" charset="0"/>
              </a:rPr>
              <a:t> ! </a:t>
            </a:r>
            <a:r>
              <a:rPr lang="fr-FR" dirty="0" err="1">
                <a:latin typeface="Century Gothic" panose="020B0502020202020204" pitchFamily="34" charset="0"/>
              </a:rPr>
              <a:t>Initially</a:t>
            </a:r>
            <a:r>
              <a:rPr lang="fr-FR" dirty="0">
                <a:latin typeface="Century Gothic" panose="020B0502020202020204" pitchFamily="34" charset="0"/>
              </a:rPr>
              <a:t>, the </a:t>
            </a:r>
            <a:r>
              <a:rPr lang="fr-FR" dirty="0" err="1">
                <a:latin typeface="Century Gothic" panose="020B0502020202020204" pitchFamily="34" charset="0"/>
              </a:rPr>
              <a:t>gas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in a </a:t>
            </a:r>
            <a:r>
              <a:rPr lang="fr-FR" dirty="0" err="1">
                <a:latin typeface="Century Gothic" panose="020B0502020202020204" pitchFamily="34" charset="0"/>
              </a:rPr>
              <a:t>quadratic</a:t>
            </a:r>
            <a:r>
              <a:rPr lang="fr-FR" dirty="0">
                <a:latin typeface="Century Gothic" panose="020B0502020202020204" pitchFamily="34" charset="0"/>
              </a:rPr>
              <a:t> / </a:t>
            </a:r>
            <a:r>
              <a:rPr lang="fr-FR" dirty="0" err="1">
                <a:latin typeface="Century Gothic" panose="020B0502020202020204" pitchFamily="34" charset="0"/>
              </a:rPr>
              <a:t>quartic</a:t>
            </a:r>
            <a:r>
              <a:rPr lang="fr-FR" dirty="0">
                <a:latin typeface="Century Gothic" panose="020B0502020202020204" pitchFamily="34" charset="0"/>
              </a:rPr>
              <a:t> trap.</a:t>
            </a:r>
          </a:p>
          <a:p>
            <a:endParaRPr lang="fr-FR" sz="8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entury Gothic" panose="020B0502020202020204" pitchFamily="34" charset="0"/>
              </a:rPr>
              <a:t>Implementation</a:t>
            </a:r>
            <a:r>
              <a:rPr lang="fr-FR" dirty="0">
                <a:latin typeface="Century Gothic" panose="020B0502020202020204" pitchFamily="34" charset="0"/>
              </a:rPr>
              <a:t> of a </a:t>
            </a:r>
            <a:r>
              <a:rPr lang="fr-FR" dirty="0" err="1">
                <a:latin typeface="Century Gothic" panose="020B0502020202020204" pitchFamily="34" charset="0"/>
              </a:rPr>
              <a:t>selection</a:t>
            </a:r>
            <a:r>
              <a:rPr lang="fr-FR" dirty="0">
                <a:latin typeface="Century Gothic" panose="020B0502020202020204" pitchFamily="34" charset="0"/>
              </a:rPr>
              <a:t> spatial </a:t>
            </a:r>
            <a:r>
              <a:rPr lang="fr-FR" dirty="0" err="1">
                <a:latin typeface="Century Gothic" panose="020B0502020202020204" pitchFamily="34" charset="0"/>
              </a:rPr>
              <a:t>tool</a:t>
            </a:r>
            <a:endParaRPr lang="fr-FR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8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Use of the radiation pressure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D6E9EBE-0195-589F-0C4C-C9D33874ABBF}"/>
              </a:ext>
            </a:extLst>
          </p:cNvPr>
          <p:cNvSpPr txBox="1"/>
          <p:nvPr/>
        </p:nvSpPr>
        <p:spPr>
          <a:xfrm>
            <a:off x="-5560" y="3081687"/>
            <a:ext cx="271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Domain Wall Dynamics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70178B-A5AC-B9CB-29CD-993B53031F24}"/>
              </a:ext>
            </a:extLst>
          </p:cNvPr>
          <p:cNvSpPr txBox="1"/>
          <p:nvPr/>
        </p:nvSpPr>
        <p:spPr>
          <a:xfrm>
            <a:off x="6026264" y="1760278"/>
            <a:ext cx="3685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 err="1">
                <a:latin typeface="Century Gothic" panose="020B0502020202020204" pitchFamily="34" charset="0"/>
              </a:rPr>
              <a:t>Implementation</a:t>
            </a:r>
            <a:r>
              <a:rPr lang="fr-FR" b="1" dirty="0">
                <a:latin typeface="Century Gothic" panose="020B0502020202020204" pitchFamily="34" charset="0"/>
              </a:rPr>
              <a:t> of a DMD to </a:t>
            </a:r>
            <a:r>
              <a:rPr lang="fr-FR" b="1" dirty="0" err="1">
                <a:latin typeface="Century Gothic" panose="020B0502020202020204" pitchFamily="34" charset="0"/>
              </a:rPr>
              <a:t>shape</a:t>
            </a:r>
            <a:r>
              <a:rPr lang="fr-FR" b="1" dirty="0">
                <a:latin typeface="Century Gothic" panose="020B0502020202020204" pitchFamily="34" charset="0"/>
              </a:rPr>
              <a:t> the </a:t>
            </a:r>
            <a:r>
              <a:rPr lang="fr-FR" b="1" dirty="0" err="1">
                <a:latin typeface="Century Gothic" panose="020B0502020202020204" pitchFamily="34" charset="0"/>
              </a:rPr>
              <a:t>beam</a:t>
            </a:r>
            <a:r>
              <a:rPr lang="fr-FR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CC4A928-AA6B-5F5D-5528-DE796247031E}"/>
              </a:ext>
            </a:extLst>
          </p:cNvPr>
          <p:cNvSpPr txBox="1"/>
          <p:nvPr/>
        </p:nvSpPr>
        <p:spPr>
          <a:xfrm>
            <a:off x="40386" y="5292370"/>
            <a:ext cx="271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1D </a:t>
            </a:r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homogeneous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expansion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257CACF-B273-8685-F5BF-70E0BCAE8B55}"/>
              </a:ext>
            </a:extLst>
          </p:cNvPr>
          <p:cNvGrpSpPr/>
          <p:nvPr/>
        </p:nvGrpSpPr>
        <p:grpSpPr>
          <a:xfrm>
            <a:off x="3048570" y="4727080"/>
            <a:ext cx="8802195" cy="1976808"/>
            <a:chOff x="3204878" y="4760945"/>
            <a:chExt cx="8802195" cy="197680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ED66B30-969A-AF1D-3924-3D1BC4774A78}"/>
                </a:ext>
              </a:extLst>
            </p:cNvPr>
            <p:cNvGrpSpPr/>
            <p:nvPr/>
          </p:nvGrpSpPr>
          <p:grpSpPr>
            <a:xfrm>
              <a:off x="3204878" y="4760945"/>
              <a:ext cx="8802195" cy="1976808"/>
              <a:chOff x="3204878" y="4760945"/>
              <a:chExt cx="8802195" cy="1976808"/>
            </a:xfrm>
          </p:grpSpPr>
          <p:pic>
            <p:nvPicPr>
              <p:cNvPr id="85" name="Picture 84" descr="\documentclass{article}&#10;\usepackage{amsmath}&#10;\pagestyle{empty}&#10;\begin{document}&#10;&#10;$z$&#10;&#10;&#10;&#10;\end{document}" title="IguanaTex Bitmap Display">
                <a:extLst>
                  <a:ext uri="{FF2B5EF4-FFF2-40B4-BE49-F238E27FC236}">
                    <a16:creationId xmlns:a16="http://schemas.microsoft.com/office/drawing/2014/main" id="{23C42500-A20D-D1B7-1B70-C41D1880151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365" y="6034782"/>
                <a:ext cx="111070" cy="123337"/>
              </a:xfrm>
              <a:prstGeom prst="rect">
                <a:avLst/>
              </a:prstGeom>
            </p:spPr>
          </p:pic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7CCA5B6-FA72-B308-04CD-EF53A19D3FC4}"/>
                  </a:ext>
                </a:extLst>
              </p:cNvPr>
              <p:cNvSpPr/>
              <p:nvPr/>
            </p:nvSpPr>
            <p:spPr>
              <a:xfrm>
                <a:off x="5093893" y="4867337"/>
                <a:ext cx="1979417" cy="1110525"/>
              </a:xfrm>
              <a:custGeom>
                <a:avLst/>
                <a:gdLst>
                  <a:gd name="connsiteX0" fmla="*/ 0 w 2530928"/>
                  <a:gd name="connsiteY0" fmla="*/ 1363436 h 1363436"/>
                  <a:gd name="connsiteX1" fmla="*/ 1257300 w 2530928"/>
                  <a:gd name="connsiteY1" fmla="*/ 0 h 1363436"/>
                  <a:gd name="connsiteX2" fmla="*/ 2530928 w 2530928"/>
                  <a:gd name="connsiteY2" fmla="*/ 1363436 h 136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0928" h="1363436">
                    <a:moveTo>
                      <a:pt x="0" y="1363436"/>
                    </a:moveTo>
                    <a:cubicBezTo>
                      <a:pt x="417739" y="681718"/>
                      <a:pt x="835479" y="0"/>
                      <a:pt x="1257300" y="0"/>
                    </a:cubicBezTo>
                    <a:cubicBezTo>
                      <a:pt x="1679121" y="0"/>
                      <a:pt x="2105024" y="681718"/>
                      <a:pt x="2530928" y="1363436"/>
                    </a:cubicBezTo>
                  </a:path>
                </a:pathLst>
              </a:custGeom>
              <a:pattFill prst="smGrid">
                <a:fgClr>
                  <a:srgbClr val="FFD757"/>
                </a:fgClr>
                <a:bgClr>
                  <a:schemeClr val="bg1"/>
                </a:bgClr>
              </a:pattFill>
              <a:ln w="28575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A165A75-7E35-278A-0509-2C1D4AEB48A1}"/>
                  </a:ext>
                </a:extLst>
              </p:cNvPr>
              <p:cNvSpPr/>
              <p:nvPr/>
            </p:nvSpPr>
            <p:spPr>
              <a:xfrm>
                <a:off x="4978958" y="4867336"/>
                <a:ext cx="887545" cy="1110526"/>
              </a:xfrm>
              <a:prstGeom prst="rect">
                <a:avLst/>
              </a:prstGeom>
              <a:solidFill>
                <a:srgbClr val="FFB7B7">
                  <a:alpha val="49804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B53447C-E4B6-4CD2-41E4-0510A3D29DD6}"/>
                  </a:ext>
                </a:extLst>
              </p:cNvPr>
              <p:cNvSpPr/>
              <p:nvPr/>
            </p:nvSpPr>
            <p:spPr>
              <a:xfrm>
                <a:off x="6300698" y="4867336"/>
                <a:ext cx="887545" cy="1110526"/>
              </a:xfrm>
              <a:prstGeom prst="rect">
                <a:avLst/>
              </a:prstGeom>
              <a:solidFill>
                <a:srgbClr val="FFB7B7">
                  <a:alpha val="49804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E5523B3-279C-141A-8A92-393B0E577AE3}"/>
                  </a:ext>
                </a:extLst>
              </p:cNvPr>
              <p:cNvSpPr/>
              <p:nvPr/>
            </p:nvSpPr>
            <p:spPr>
              <a:xfrm>
                <a:off x="4825714" y="4760945"/>
                <a:ext cx="2477464" cy="1216928"/>
              </a:xfrm>
              <a:custGeom>
                <a:avLst/>
                <a:gdLst>
                  <a:gd name="connsiteX0" fmla="*/ 0 w 3167743"/>
                  <a:gd name="connsiteY0" fmla="*/ 16329 h 857263"/>
                  <a:gd name="connsiteX1" fmla="*/ 1608365 w 3167743"/>
                  <a:gd name="connsiteY1" fmla="*/ 857250 h 857263"/>
                  <a:gd name="connsiteX2" fmla="*/ 3167743 w 3167743"/>
                  <a:gd name="connsiteY2" fmla="*/ 0 h 85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743" h="857263">
                    <a:moveTo>
                      <a:pt x="0" y="16329"/>
                    </a:moveTo>
                    <a:cubicBezTo>
                      <a:pt x="540204" y="438150"/>
                      <a:pt x="1080408" y="859971"/>
                      <a:pt x="1608365" y="857250"/>
                    </a:cubicBezTo>
                    <a:cubicBezTo>
                      <a:pt x="2136322" y="854529"/>
                      <a:pt x="2652032" y="427264"/>
                      <a:pt x="3167743" y="0"/>
                    </a:cubicBezTo>
                  </a:path>
                </a:pathLst>
              </a:custGeom>
              <a:noFill/>
              <a:ln w="28575">
                <a:solidFill>
                  <a:srgbClr val="263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Right Brace 89">
                <a:extLst>
                  <a:ext uri="{FF2B5EF4-FFF2-40B4-BE49-F238E27FC236}">
                    <a16:creationId xmlns:a16="http://schemas.microsoft.com/office/drawing/2014/main" id="{C8C861FC-F292-D6C0-0543-E87E3B2E2E16}"/>
                  </a:ext>
                </a:extLst>
              </p:cNvPr>
              <p:cNvSpPr/>
              <p:nvPr/>
            </p:nvSpPr>
            <p:spPr>
              <a:xfrm rot="5400000">
                <a:off x="5889118" y="5056482"/>
                <a:ext cx="350654" cy="2406196"/>
              </a:xfrm>
              <a:prstGeom prst="rightBrace">
                <a:avLst>
                  <a:gd name="adj1" fmla="val 63146"/>
                  <a:gd name="adj2" fmla="val 49041"/>
                </a:avLst>
              </a:prstGeom>
              <a:ln w="19050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C66EEA56-3470-CFCA-C4D4-5856367BC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0780" y="5977862"/>
                <a:ext cx="29435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" name="Picture 91" descr="\documentclass{article}&#10;\usepackage{amsmath}&#10;\pagestyle{empty}&#10;\begin{document}&#10;&#10;DMD beam profile&#10;&#10;&#10;&#10;\end{document}" title="IguanaTex Bitmap Display">
                <a:extLst>
                  <a:ext uri="{FF2B5EF4-FFF2-40B4-BE49-F238E27FC236}">
                    <a16:creationId xmlns:a16="http://schemas.microsoft.com/office/drawing/2014/main" id="{75AF4A3A-019B-48F1-1DE7-2E0099E689F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7561" y="6497683"/>
                <a:ext cx="2028807" cy="234874"/>
              </a:xfrm>
              <a:prstGeom prst="rect">
                <a:avLst/>
              </a:prstGeom>
            </p:spPr>
          </p:pic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DDB3048-F0A3-E0B0-D47C-4DB368837A49}"/>
                  </a:ext>
                </a:extLst>
              </p:cNvPr>
              <p:cNvSpPr/>
              <p:nvPr/>
            </p:nvSpPr>
            <p:spPr>
              <a:xfrm flipH="1">
                <a:off x="4412780" y="4959474"/>
                <a:ext cx="508711" cy="195093"/>
              </a:xfrm>
              <a:custGeom>
                <a:avLst/>
                <a:gdLst>
                  <a:gd name="connsiteX0" fmla="*/ 0 w 650449"/>
                  <a:gd name="connsiteY0" fmla="*/ 0 h 239524"/>
                  <a:gd name="connsiteX1" fmla="*/ 141402 w 650449"/>
                  <a:gd name="connsiteY1" fmla="*/ 207390 h 239524"/>
                  <a:gd name="connsiteX2" fmla="*/ 650449 w 650449"/>
                  <a:gd name="connsiteY2" fmla="*/ 235670 h 23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449" h="239524">
                    <a:moveTo>
                      <a:pt x="0" y="0"/>
                    </a:moveTo>
                    <a:cubicBezTo>
                      <a:pt x="16497" y="84056"/>
                      <a:pt x="32994" y="168112"/>
                      <a:pt x="141402" y="207390"/>
                    </a:cubicBezTo>
                    <a:cubicBezTo>
                      <a:pt x="249810" y="246668"/>
                      <a:pt x="450129" y="241169"/>
                      <a:pt x="650449" y="235670"/>
                    </a:cubicBezTo>
                  </a:path>
                </a:pathLst>
              </a:custGeom>
              <a:noFill/>
              <a:ln w="19050">
                <a:solidFill>
                  <a:srgbClr val="263B4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4" name="Picture 93" descr="\documentclass{article}&#10;\usepackage{amsmath}&#10;\pagestyle{empty}&#10;\begin{document}&#10;&#10;potential&#10;&#10;$V(z) \propto z^{2}$&#10;&#10;&#10;\end{document}" title="IguanaTex Bitmap Display">
                <a:extLst>
                  <a:ext uri="{FF2B5EF4-FFF2-40B4-BE49-F238E27FC236}">
                    <a16:creationId xmlns:a16="http://schemas.microsoft.com/office/drawing/2014/main" id="{55204B39-45B2-4D92-6E81-44A0B84929C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3871" y="5015502"/>
                <a:ext cx="1022278" cy="539925"/>
              </a:xfrm>
              <a:prstGeom prst="rect">
                <a:avLst/>
              </a:prstGeom>
            </p:spPr>
          </p:pic>
          <p:pic>
            <p:nvPicPr>
              <p:cNvPr id="95" name="Picture 94" descr="\documentclass{article}&#10;\usepackage{amsmath}&#10;\pagestyle{empty}&#10;\begin{document}&#10;&#10;density $n(z)$&#10;&#10;&#10;\end{document}" title="IguanaTex Bitmap Display">
                <a:extLst>
                  <a:ext uri="{FF2B5EF4-FFF2-40B4-BE49-F238E27FC236}">
                    <a16:creationId xmlns:a16="http://schemas.microsoft.com/office/drawing/2014/main" id="{87AEC942-89C2-F039-BE80-AEC3484A050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4878" y="5781912"/>
                <a:ext cx="1282418" cy="259063"/>
              </a:xfrm>
              <a:prstGeom prst="rect">
                <a:avLst/>
              </a:prstGeom>
            </p:spPr>
          </p:pic>
          <p:pic>
            <p:nvPicPr>
              <p:cNvPr id="96" name="Picture 95" descr="\documentclass{article}&#10;\usepackage{amsmath}&#10;\pagestyle{empty}&#10;\begin{document}&#10;&#10;$z$&#10;&#10;&#10;&#10;\end{document}" title="IguanaTex Bitmap Display">
                <a:extLst>
                  <a:ext uri="{FF2B5EF4-FFF2-40B4-BE49-F238E27FC236}">
                    <a16:creationId xmlns:a16="http://schemas.microsoft.com/office/drawing/2014/main" id="{A9D41624-5C10-1B77-32C5-CC20A11DA8C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6003" y="6034782"/>
                <a:ext cx="111070" cy="123337"/>
              </a:xfrm>
              <a:prstGeom prst="rect">
                <a:avLst/>
              </a:prstGeom>
            </p:spPr>
          </p:pic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5EF6C5E-7829-599D-1809-DC51EF4B84B6}"/>
                  </a:ext>
                </a:extLst>
              </p:cNvPr>
              <p:cNvSpPr/>
              <p:nvPr/>
            </p:nvSpPr>
            <p:spPr>
              <a:xfrm>
                <a:off x="9335531" y="4867337"/>
                <a:ext cx="1979417" cy="1110525"/>
              </a:xfrm>
              <a:custGeom>
                <a:avLst/>
                <a:gdLst>
                  <a:gd name="connsiteX0" fmla="*/ 0 w 2530928"/>
                  <a:gd name="connsiteY0" fmla="*/ 1363436 h 1363436"/>
                  <a:gd name="connsiteX1" fmla="*/ 1257300 w 2530928"/>
                  <a:gd name="connsiteY1" fmla="*/ 0 h 1363436"/>
                  <a:gd name="connsiteX2" fmla="*/ 2530928 w 2530928"/>
                  <a:gd name="connsiteY2" fmla="*/ 1363436 h 136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0928" h="1363436">
                    <a:moveTo>
                      <a:pt x="0" y="1363436"/>
                    </a:moveTo>
                    <a:cubicBezTo>
                      <a:pt x="417739" y="681718"/>
                      <a:pt x="835479" y="0"/>
                      <a:pt x="1257300" y="0"/>
                    </a:cubicBezTo>
                    <a:cubicBezTo>
                      <a:pt x="1679121" y="0"/>
                      <a:pt x="2105024" y="681718"/>
                      <a:pt x="2530928" y="1363436"/>
                    </a:cubicBezTo>
                  </a:path>
                </a:pathLst>
              </a:custGeom>
              <a:pattFill prst="smGrid">
                <a:fgClr>
                  <a:srgbClr val="FFD757"/>
                </a:fgClr>
                <a:bgClr>
                  <a:schemeClr val="bg1"/>
                </a:bgClr>
              </a:pattFill>
              <a:ln w="28575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FBF3F52-9F25-80CB-8CA7-A55F80CC537C}"/>
                  </a:ext>
                </a:extLst>
              </p:cNvPr>
              <p:cNvSpPr/>
              <p:nvPr/>
            </p:nvSpPr>
            <p:spPr>
              <a:xfrm>
                <a:off x="9220596" y="4867336"/>
                <a:ext cx="887545" cy="1110526"/>
              </a:xfrm>
              <a:prstGeom prst="rect">
                <a:avLst/>
              </a:prstGeom>
              <a:solidFill>
                <a:srgbClr val="FFF7E0"/>
              </a:solidFill>
              <a:ln w="28575">
                <a:solidFill>
                  <a:srgbClr val="FFF7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8FFE675-E70F-1DA9-438C-F32B25D2E31A}"/>
                  </a:ext>
                </a:extLst>
              </p:cNvPr>
              <p:cNvSpPr/>
              <p:nvPr/>
            </p:nvSpPr>
            <p:spPr>
              <a:xfrm>
                <a:off x="10542336" y="4867336"/>
                <a:ext cx="887545" cy="1110526"/>
              </a:xfrm>
              <a:prstGeom prst="rect">
                <a:avLst/>
              </a:prstGeom>
              <a:solidFill>
                <a:srgbClr val="FFF7E0"/>
              </a:solidFill>
              <a:ln w="28575">
                <a:solidFill>
                  <a:srgbClr val="FFF7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A0BFC1-7AEA-B0B4-DAA5-0BA18689EA8E}"/>
                  </a:ext>
                </a:extLst>
              </p:cNvPr>
              <p:cNvSpPr/>
              <p:nvPr/>
            </p:nvSpPr>
            <p:spPr>
              <a:xfrm>
                <a:off x="9067352" y="4760945"/>
                <a:ext cx="2477464" cy="1216928"/>
              </a:xfrm>
              <a:custGeom>
                <a:avLst/>
                <a:gdLst>
                  <a:gd name="connsiteX0" fmla="*/ 0 w 3167743"/>
                  <a:gd name="connsiteY0" fmla="*/ 16329 h 857263"/>
                  <a:gd name="connsiteX1" fmla="*/ 1608365 w 3167743"/>
                  <a:gd name="connsiteY1" fmla="*/ 857250 h 857263"/>
                  <a:gd name="connsiteX2" fmla="*/ 3167743 w 3167743"/>
                  <a:gd name="connsiteY2" fmla="*/ 0 h 85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743" h="857263">
                    <a:moveTo>
                      <a:pt x="0" y="16329"/>
                    </a:moveTo>
                    <a:cubicBezTo>
                      <a:pt x="540204" y="438150"/>
                      <a:pt x="1080408" y="859971"/>
                      <a:pt x="1608365" y="857250"/>
                    </a:cubicBezTo>
                    <a:cubicBezTo>
                      <a:pt x="2136322" y="854529"/>
                      <a:pt x="2652032" y="427264"/>
                      <a:pt x="3167743" y="0"/>
                    </a:cubicBezTo>
                  </a:path>
                </a:pathLst>
              </a:custGeom>
              <a:noFill/>
              <a:ln w="28575">
                <a:solidFill>
                  <a:srgbClr val="263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80614E68-52D3-0265-EE70-69C8292B5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2418" y="5977862"/>
                <a:ext cx="29435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A12E8E6-CFD2-7B00-F6D8-F44A3031C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8141" y="4927675"/>
                <a:ext cx="0" cy="1056588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8637561-5032-9F2A-FD3C-5A398EA2A0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2336" y="4927675"/>
                <a:ext cx="0" cy="1056588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A844DFC-7371-DF73-8CDE-D7F0D8C568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31161" y="5979341"/>
                <a:ext cx="920622" cy="0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2F09D72D-64B9-FEF1-71EE-DA3C81D2D5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98693" y="5977862"/>
                <a:ext cx="920622" cy="0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Arrow: Right 105">
                <a:extLst>
                  <a:ext uri="{FF2B5EF4-FFF2-40B4-BE49-F238E27FC236}">
                    <a16:creationId xmlns:a16="http://schemas.microsoft.com/office/drawing/2014/main" id="{D056F7EE-C54E-01C4-D993-0C402B22DE1A}"/>
                  </a:ext>
                </a:extLst>
              </p:cNvPr>
              <p:cNvSpPr/>
              <p:nvPr/>
            </p:nvSpPr>
            <p:spPr>
              <a:xfrm>
                <a:off x="7844449" y="5359328"/>
                <a:ext cx="849323" cy="274630"/>
              </a:xfrm>
              <a:prstGeom prst="rightArrow">
                <a:avLst/>
              </a:prstGeom>
              <a:solidFill>
                <a:srgbClr val="F5F1E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7" name="Right Brace 106">
                <a:extLst>
                  <a:ext uri="{FF2B5EF4-FFF2-40B4-BE49-F238E27FC236}">
                    <a16:creationId xmlns:a16="http://schemas.microsoft.com/office/drawing/2014/main" id="{672FECD9-546C-688A-A3FC-3EBAE3F35A56}"/>
                  </a:ext>
                </a:extLst>
              </p:cNvPr>
              <p:cNvSpPr/>
              <p:nvPr/>
            </p:nvSpPr>
            <p:spPr>
              <a:xfrm rot="5400000">
                <a:off x="10149912" y="5996440"/>
                <a:ext cx="350654" cy="526281"/>
              </a:xfrm>
              <a:prstGeom prst="rightBrace">
                <a:avLst>
                  <a:gd name="adj1" fmla="val 63146"/>
                  <a:gd name="adj2" fmla="val 49041"/>
                </a:avLst>
              </a:prstGeom>
              <a:ln w="1905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8" name="Picture 107" descr="\documentclass{article}&#10;\usepackage{amsmath}&#10;\pagestyle{empty}&#10;\begin{document}&#10;remaining atoms&#10;&#10;&#10;&#10;&#10;\end{document}" title="IguanaTex Bitmap Display">
                <a:extLst>
                  <a:ext uri="{FF2B5EF4-FFF2-40B4-BE49-F238E27FC236}">
                    <a16:creationId xmlns:a16="http://schemas.microsoft.com/office/drawing/2014/main" id="{856FF958-1990-B213-EA4F-5821F942F0A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2740" y="6500933"/>
                <a:ext cx="1851411" cy="236820"/>
              </a:xfrm>
              <a:prstGeom prst="rect">
                <a:avLst/>
              </a:prstGeom>
            </p:spPr>
          </p:pic>
        </p:grp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4807C15-2C99-EE90-AD34-0C02775C55C2}"/>
                </a:ext>
              </a:extLst>
            </p:cNvPr>
            <p:cNvSpPr/>
            <p:nvPr/>
          </p:nvSpPr>
          <p:spPr>
            <a:xfrm>
              <a:off x="4540738" y="5599480"/>
              <a:ext cx="734647" cy="333958"/>
            </a:xfrm>
            <a:custGeom>
              <a:avLst/>
              <a:gdLst>
                <a:gd name="connsiteX0" fmla="*/ 734647 w 734647"/>
                <a:gd name="connsiteY0" fmla="*/ 74489 h 333958"/>
                <a:gd name="connsiteX1" fmla="*/ 570524 w 734647"/>
                <a:gd name="connsiteY1" fmla="*/ 11966 h 333958"/>
                <a:gd name="connsiteX2" fmla="*/ 296985 w 734647"/>
                <a:gd name="connsiteY2" fmla="*/ 285505 h 333958"/>
                <a:gd name="connsiteX3" fmla="*/ 0 w 734647"/>
                <a:gd name="connsiteY3" fmla="*/ 332397 h 33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647" h="333958">
                  <a:moveTo>
                    <a:pt x="734647" y="74489"/>
                  </a:moveTo>
                  <a:cubicBezTo>
                    <a:pt x="689057" y="25643"/>
                    <a:pt x="643468" y="-23203"/>
                    <a:pt x="570524" y="11966"/>
                  </a:cubicBezTo>
                  <a:cubicBezTo>
                    <a:pt x="497580" y="47135"/>
                    <a:pt x="392072" y="232100"/>
                    <a:pt x="296985" y="285505"/>
                  </a:cubicBezTo>
                  <a:cubicBezTo>
                    <a:pt x="201898" y="338910"/>
                    <a:pt x="100949" y="335653"/>
                    <a:pt x="0" y="332397"/>
                  </a:cubicBezTo>
                </a:path>
              </a:pathLst>
            </a:custGeom>
            <a:noFill/>
            <a:ln w="19050">
              <a:solidFill>
                <a:srgbClr val="E6A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341B54E-82E9-1B22-6AF3-86616794591E}"/>
              </a:ext>
            </a:extLst>
          </p:cNvPr>
          <p:cNvGrpSpPr/>
          <p:nvPr/>
        </p:nvGrpSpPr>
        <p:grpSpPr>
          <a:xfrm>
            <a:off x="3036977" y="2679436"/>
            <a:ext cx="8813788" cy="1940434"/>
            <a:chOff x="1903747" y="4151778"/>
            <a:chExt cx="8813788" cy="1940434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899B0C3-596F-C3AC-D036-8754317C1775}"/>
                </a:ext>
              </a:extLst>
            </p:cNvPr>
            <p:cNvSpPr/>
            <p:nvPr/>
          </p:nvSpPr>
          <p:spPr>
            <a:xfrm flipV="1">
              <a:off x="8003568" y="4253876"/>
              <a:ext cx="2148250" cy="1110527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2FA9F3B-E366-A9FB-462C-6B86622BC983}"/>
                </a:ext>
              </a:extLst>
            </p:cNvPr>
            <p:cNvSpPr/>
            <p:nvPr/>
          </p:nvSpPr>
          <p:spPr>
            <a:xfrm flipV="1">
              <a:off x="3654516" y="4269298"/>
              <a:ext cx="2148250" cy="1110527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2" name="Picture 111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440DA764-A021-7E8B-C647-071E17782FA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27" y="5425627"/>
              <a:ext cx="111070" cy="123337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D12AA98-98D3-6381-9211-F53D748AA597}"/>
                </a:ext>
              </a:extLst>
            </p:cNvPr>
            <p:cNvSpPr/>
            <p:nvPr/>
          </p:nvSpPr>
          <p:spPr>
            <a:xfrm>
              <a:off x="3638900" y="4253877"/>
              <a:ext cx="692838" cy="1110526"/>
            </a:xfrm>
            <a:prstGeom prst="rect">
              <a:avLst/>
            </a:prstGeom>
            <a:solidFill>
              <a:srgbClr val="FFB7B7">
                <a:alpha val="49804"/>
              </a:srgbClr>
            </a:solidFill>
            <a:ln w="28575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id="{65894328-3497-F605-42AD-CB1080CD27B5}"/>
                </a:ext>
              </a:extLst>
            </p:cNvPr>
            <p:cNvSpPr/>
            <p:nvPr/>
          </p:nvSpPr>
          <p:spPr>
            <a:xfrm rot="5400000">
              <a:off x="3776447" y="5270460"/>
              <a:ext cx="350654" cy="759929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E55B430-D903-F720-EA07-E2511DF26970}"/>
                </a:ext>
              </a:extLst>
            </p:cNvPr>
            <p:cNvCxnSpPr>
              <a:cxnSpLocks/>
            </p:cNvCxnSpPr>
            <p:nvPr/>
          </p:nvCxnSpPr>
          <p:spPr>
            <a:xfrm>
              <a:off x="3421242" y="5368707"/>
              <a:ext cx="29435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 descr="\documentclass{article}&#10;\usepackage{amsmath}&#10;\pagestyle{empty}&#10;\begin{document}&#10;&#10;DMD beam profile&#10;&#10;&#10;&#10;\end{document}" title="IguanaTex Bitmap Display">
              <a:extLst>
                <a:ext uri="{FF2B5EF4-FFF2-40B4-BE49-F238E27FC236}">
                  <a16:creationId xmlns:a16="http://schemas.microsoft.com/office/drawing/2014/main" id="{C19D2F63-7F9A-6C17-E113-5C12C7E4BE1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593" y="5857268"/>
              <a:ext cx="2029410" cy="234944"/>
            </a:xfrm>
            <a:prstGeom prst="rect">
              <a:avLst/>
            </a:prstGeom>
          </p:spPr>
        </p:pic>
        <p:pic>
          <p:nvPicPr>
            <p:cNvPr id="117" name="Picture 116" descr="\documentclass{article}&#10;\usepackage{amsmath}&#10;\pagestyle{empty}&#10;\begin{document}&#10;&#10;potential&#10;&#10;$V(z) \propto z^{4}$&#10;&#10;&#10;\end{document}" title="IguanaTex Bitmap Display">
              <a:extLst>
                <a:ext uri="{FF2B5EF4-FFF2-40B4-BE49-F238E27FC236}">
                  <a16:creationId xmlns:a16="http://schemas.microsoft.com/office/drawing/2014/main" id="{868B261B-8501-09C7-5FB3-299CD29C59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712" y="4280316"/>
              <a:ext cx="1028418" cy="541887"/>
            </a:xfrm>
            <a:prstGeom prst="rect">
              <a:avLst/>
            </a:prstGeom>
          </p:spPr>
        </p:pic>
        <p:pic>
          <p:nvPicPr>
            <p:cNvPr id="118" name="Picture 117" descr="\documentclass{article}&#10;\usepackage{amsmath}&#10;\pagestyle{empty}&#10;\begin{document}&#10;&#10;density $n(z)$&#10;&#10;&#10;\end{document}" title="IguanaTex Bitmap Display">
              <a:extLst>
                <a:ext uri="{FF2B5EF4-FFF2-40B4-BE49-F238E27FC236}">
                  <a16:creationId xmlns:a16="http://schemas.microsoft.com/office/drawing/2014/main" id="{AD6795FF-428A-0838-68F3-2BAEFE0B01E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747" y="5172961"/>
              <a:ext cx="1282418" cy="259063"/>
            </a:xfrm>
            <a:prstGeom prst="rect">
              <a:avLst/>
            </a:prstGeom>
          </p:spPr>
        </p:pic>
        <p:pic>
          <p:nvPicPr>
            <p:cNvPr id="119" name="Picture 118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B5635411-B834-769F-1C7F-A1779F249A3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6465" y="5425627"/>
              <a:ext cx="111070" cy="123337"/>
            </a:xfrm>
            <a:prstGeom prst="rect">
              <a:avLst/>
            </a:prstGeom>
          </p:spPr>
        </p:pic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84C019E-62EA-A872-C592-3734EB3C5772}"/>
                </a:ext>
              </a:extLst>
            </p:cNvPr>
            <p:cNvCxnSpPr>
              <a:cxnSpLocks/>
            </p:cNvCxnSpPr>
            <p:nvPr/>
          </p:nvCxnSpPr>
          <p:spPr>
            <a:xfrm>
              <a:off x="7662880" y="5368707"/>
              <a:ext cx="29435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C8E6087-26CC-2596-4424-4255DC609904}"/>
                </a:ext>
              </a:extLst>
            </p:cNvPr>
            <p:cNvCxnSpPr>
              <a:cxnSpLocks/>
            </p:cNvCxnSpPr>
            <p:nvPr/>
          </p:nvCxnSpPr>
          <p:spPr>
            <a:xfrm>
              <a:off x="8652868" y="4269298"/>
              <a:ext cx="0" cy="1105810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CB325B0-0E49-8464-F37E-164FD1D6D3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9155" y="5368707"/>
              <a:ext cx="920622" cy="0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Arrow: Right 122">
              <a:extLst>
                <a:ext uri="{FF2B5EF4-FFF2-40B4-BE49-F238E27FC236}">
                  <a16:creationId xmlns:a16="http://schemas.microsoft.com/office/drawing/2014/main" id="{71FA989A-CA17-2727-9D1E-C534DCD8D3A3}"/>
                </a:ext>
              </a:extLst>
            </p:cNvPr>
            <p:cNvSpPr/>
            <p:nvPr/>
          </p:nvSpPr>
          <p:spPr>
            <a:xfrm>
              <a:off x="6554911" y="4750173"/>
              <a:ext cx="849323" cy="274630"/>
            </a:xfrm>
            <a:prstGeom prst="rightArrow">
              <a:avLst/>
            </a:prstGeom>
            <a:solidFill>
              <a:srgbClr val="F5F1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ight Brace 123">
              <a:extLst>
                <a:ext uri="{FF2B5EF4-FFF2-40B4-BE49-F238E27FC236}">
                  <a16:creationId xmlns:a16="http://schemas.microsoft.com/office/drawing/2014/main" id="{922A8083-7B08-B7D6-DA54-A73DB974AF59}"/>
                </a:ext>
              </a:extLst>
            </p:cNvPr>
            <p:cNvSpPr/>
            <p:nvPr/>
          </p:nvSpPr>
          <p:spPr>
            <a:xfrm rot="5400000">
              <a:off x="9232229" y="4846266"/>
              <a:ext cx="350654" cy="1509377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5" name="Picture 124" descr="\documentclass{article}&#10;\usepackage{amsmath}&#10;\pagestyle{empty}&#10;\begin{document}&#10;remaining atoms&#10;&#10;&#10;&#10;&#10;\end{document}" title="IguanaTex Bitmap Display">
              <a:extLst>
                <a:ext uri="{FF2B5EF4-FFF2-40B4-BE49-F238E27FC236}">
                  <a16:creationId xmlns:a16="http://schemas.microsoft.com/office/drawing/2014/main" id="{53F03A50-10F3-1478-7360-A3BC040106C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160" y="5844877"/>
              <a:ext cx="1836714" cy="234940"/>
            </a:xfrm>
            <a:prstGeom prst="rect">
              <a:avLst/>
            </a:prstGeom>
          </p:spPr>
        </p:pic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BCB202F-C37C-548D-2608-28218D50494C}"/>
                </a:ext>
              </a:extLst>
            </p:cNvPr>
            <p:cNvSpPr/>
            <p:nvPr/>
          </p:nvSpPr>
          <p:spPr>
            <a:xfrm>
              <a:off x="3535784" y="4151778"/>
              <a:ext cx="2462680" cy="1208321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FFE8E20C-397C-5877-7331-61C2E10763D4}"/>
                </a:ext>
              </a:extLst>
            </p:cNvPr>
            <p:cNvSpPr/>
            <p:nvPr/>
          </p:nvSpPr>
          <p:spPr>
            <a:xfrm>
              <a:off x="8000413" y="4225169"/>
              <a:ext cx="622874" cy="1110526"/>
            </a:xfrm>
            <a:prstGeom prst="rect">
              <a:avLst/>
            </a:prstGeom>
            <a:solidFill>
              <a:srgbClr val="FFF7E0"/>
            </a:solidFill>
            <a:ln w="28575">
              <a:solidFill>
                <a:srgbClr val="FFF7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7C1F4C5-71C8-D23B-99AF-0CE78881BB52}"/>
                </a:ext>
              </a:extLst>
            </p:cNvPr>
            <p:cNvSpPr/>
            <p:nvPr/>
          </p:nvSpPr>
          <p:spPr>
            <a:xfrm>
              <a:off x="7831150" y="4167189"/>
              <a:ext cx="2462680" cy="1208321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C1CE618-67C1-C60D-028C-32A8FCC566DA}"/>
                </a:ext>
              </a:extLst>
            </p:cNvPr>
            <p:cNvSpPr/>
            <p:nvPr/>
          </p:nvSpPr>
          <p:spPr>
            <a:xfrm>
              <a:off x="3093720" y="4434840"/>
              <a:ext cx="434340" cy="7620"/>
            </a:xfrm>
            <a:custGeom>
              <a:avLst/>
              <a:gdLst>
                <a:gd name="connsiteX0" fmla="*/ 434340 w 434340"/>
                <a:gd name="connsiteY0" fmla="*/ 0 h 7620"/>
                <a:gd name="connsiteX1" fmla="*/ 0 w 43434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7620">
                  <a:moveTo>
                    <a:pt x="434340" y="0"/>
                  </a:moveTo>
                  <a:lnTo>
                    <a:pt x="0" y="7620"/>
                  </a:ln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FFE1FED-5526-8BBB-D11B-7F57F469DAB8}"/>
                </a:ext>
              </a:extLst>
            </p:cNvPr>
            <p:cNvSpPr/>
            <p:nvPr/>
          </p:nvSpPr>
          <p:spPr>
            <a:xfrm>
              <a:off x="3251200" y="4472940"/>
              <a:ext cx="615305" cy="815340"/>
            </a:xfrm>
            <a:custGeom>
              <a:avLst/>
              <a:gdLst>
                <a:gd name="connsiteX0" fmla="*/ 525780 w 559425"/>
                <a:gd name="connsiteY0" fmla="*/ 0 h 815340"/>
                <a:gd name="connsiteX1" fmla="*/ 502920 w 559425"/>
                <a:gd name="connsiteY1" fmla="*/ 518160 h 815340"/>
                <a:gd name="connsiteX2" fmla="*/ 0 w 55942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9425" h="815340">
                  <a:moveTo>
                    <a:pt x="525780" y="0"/>
                  </a:moveTo>
                  <a:cubicBezTo>
                    <a:pt x="558165" y="191135"/>
                    <a:pt x="590550" y="382270"/>
                    <a:pt x="502920" y="518160"/>
                  </a:cubicBezTo>
                  <a:cubicBezTo>
                    <a:pt x="415290" y="654050"/>
                    <a:pt x="207645" y="734695"/>
                    <a:pt x="0" y="815340"/>
                  </a:cubicBezTo>
                </a:path>
              </a:pathLst>
            </a:custGeom>
            <a:noFill/>
            <a:ln w="19050">
              <a:solidFill>
                <a:srgbClr val="E6A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1" name="Right Brace 130">
            <a:extLst>
              <a:ext uri="{FF2B5EF4-FFF2-40B4-BE49-F238E27FC236}">
                <a16:creationId xmlns:a16="http://schemas.microsoft.com/office/drawing/2014/main" id="{029ED29B-1BFB-8E8C-88F6-D6E05E72E1AC}"/>
              </a:ext>
            </a:extLst>
          </p:cNvPr>
          <p:cNvSpPr/>
          <p:nvPr/>
        </p:nvSpPr>
        <p:spPr>
          <a:xfrm>
            <a:off x="6097488" y="1728851"/>
            <a:ext cx="217333" cy="729470"/>
          </a:xfrm>
          <a:prstGeom prst="rightBrace">
            <a:avLst>
              <a:gd name="adj1" fmla="val 47890"/>
              <a:gd name="adj2" fmla="val 50000"/>
            </a:avLst>
          </a:prstGeom>
          <a:ln w="12700">
            <a:solidFill>
              <a:srgbClr val="E6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309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DC9A9C2-038E-09C0-50BE-9A4EA2AA48A1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0689454-78DC-0FBA-011C-1AF1F766FDE6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 descr="\documentclass{article}&#10;\usepackage{amsmath}&#10;\usepackage{xcolor}&#10;\pagestyle{empty}&#10;\begin{document}&#10;&#10;\definecolor{dockerblue}{HTML}{C14E14}  &#10;&#10;$ \hat{H} =  - \frac{\hbar^{2}}{2 m} \sum_{i}^{N} \frac{\partial^{2}}{\partial z^{2}} + \textcolor{dockerblue}{g} \sum_{i&lt;j} \delta (z_{i} - z_{j})$&#10;&#10;&#10;\end{document}" title="IguanaTex Bitmap Display">
            <a:extLst>
              <a:ext uri="{FF2B5EF4-FFF2-40B4-BE49-F238E27FC236}">
                <a16:creationId xmlns:a16="http://schemas.microsoft.com/office/drawing/2014/main" id="{86AD388D-1951-A926-A279-B5295621C5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52" y="2339199"/>
            <a:ext cx="5269052" cy="4906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E8D0E9-83D0-9063-30CA-16457E7843FB}"/>
              </a:ext>
            </a:extLst>
          </p:cNvPr>
          <p:cNvSpPr txBox="1"/>
          <p:nvPr/>
        </p:nvSpPr>
        <p:spPr>
          <a:xfrm>
            <a:off x="601056" y="1725751"/>
            <a:ext cx="90566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Homogeneous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1D Bose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gas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with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contact </a:t>
            </a:r>
            <a:r>
              <a:rPr lang="fr-FR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repulsive</a:t>
            </a:r>
            <a:r>
              <a:rPr lang="fr-FR" b="1" dirty="0">
                <a:latin typeface="Century Gothic" panose="020B0502020202020204" pitchFamily="34" charset="0"/>
                <a:ea typeface="Verdana" panose="020B0604030504040204" pitchFamily="34" charset="0"/>
              </a:rPr>
              <a:t> interactions :</a:t>
            </a:r>
          </a:p>
          <a:p>
            <a:pPr lvl="2"/>
            <a:r>
              <a:rPr lang="fr-FR" sz="2400" b="1" dirty="0">
                <a:latin typeface="LM Sans 12" panose="00000500000000000000" pitchFamily="50" charset="0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Century Gothic" panose="020B0502020202020204" pitchFamily="34" charset="0"/>
              </a:rPr>
              <a:t>Lieb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Liniger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Hamiltonian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sz="2000" dirty="0">
                <a:latin typeface="LM Sans 12" panose="00000500000000000000" pitchFamily="50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dirty="0">
              <a:latin typeface="LM Sans 12" panose="00000500000000000000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A11427-3625-AAE5-4EB2-08A1AC1CEF81}"/>
              </a:ext>
            </a:extLst>
          </p:cNvPr>
          <p:cNvSpPr txBox="1"/>
          <p:nvPr/>
        </p:nvSpPr>
        <p:spPr>
          <a:xfrm>
            <a:off x="601056" y="4001998"/>
            <a:ext cx="1052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Integrable</a:t>
            </a:r>
            <a:r>
              <a:rPr lang="fr-FR" b="1" dirty="0">
                <a:latin typeface="Century Gothic" panose="020B0502020202020204" pitchFamily="34" charset="0"/>
              </a:rPr>
              <a:t> system: </a:t>
            </a: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eigenstates</a:t>
            </a:r>
            <a:r>
              <a:rPr lang="fr-FR" dirty="0">
                <a:latin typeface="Century Gothic" panose="020B0502020202020204" pitchFamily="34" charset="0"/>
              </a:rPr>
              <a:t> are </a:t>
            </a:r>
            <a:r>
              <a:rPr lang="fr-FR" dirty="0" err="1">
                <a:latin typeface="Century Gothic" panose="020B0502020202020204" pitchFamily="34" charset="0"/>
              </a:rPr>
              <a:t>known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2" name="Accolade ouvrante 51">
            <a:extLst>
              <a:ext uri="{FF2B5EF4-FFF2-40B4-BE49-F238E27FC236}">
                <a16:creationId xmlns:a16="http://schemas.microsoft.com/office/drawing/2014/main" id="{320CFF19-9275-7442-1551-D45E0F6BD8ED}"/>
              </a:ext>
            </a:extLst>
          </p:cNvPr>
          <p:cNvSpPr/>
          <p:nvPr/>
        </p:nvSpPr>
        <p:spPr>
          <a:xfrm rot="16200000">
            <a:off x="8773493" y="1746805"/>
            <a:ext cx="267179" cy="2518773"/>
          </a:xfrm>
          <a:prstGeom prst="leftBrace">
            <a:avLst>
              <a:gd name="adj1" fmla="val 42816"/>
              <a:gd name="adj2" fmla="val 50807"/>
            </a:avLst>
          </a:prstGeom>
          <a:ln w="19050">
            <a:solidFill>
              <a:srgbClr val="A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Accolade ouvrante 52">
            <a:extLst>
              <a:ext uri="{FF2B5EF4-FFF2-40B4-BE49-F238E27FC236}">
                <a16:creationId xmlns:a16="http://schemas.microsoft.com/office/drawing/2014/main" id="{BDC9605D-288B-8A50-AA34-08D5F8336AF8}"/>
              </a:ext>
            </a:extLst>
          </p:cNvPr>
          <p:cNvSpPr/>
          <p:nvPr/>
        </p:nvSpPr>
        <p:spPr>
          <a:xfrm rot="16200000">
            <a:off x="6349882" y="2071470"/>
            <a:ext cx="307819" cy="1899922"/>
          </a:xfrm>
          <a:prstGeom prst="leftBrace">
            <a:avLst>
              <a:gd name="adj1" fmla="val 42816"/>
              <a:gd name="adj2" fmla="val 50807"/>
            </a:avLst>
          </a:prstGeom>
          <a:ln w="19050">
            <a:solidFill>
              <a:srgbClr val="E6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FCD5AA6-6DC1-E11F-F2F3-9C4A500C64B4}"/>
              </a:ext>
            </a:extLst>
          </p:cNvPr>
          <p:cNvSpPr txBox="1"/>
          <p:nvPr/>
        </p:nvSpPr>
        <p:spPr>
          <a:xfrm>
            <a:off x="5863128" y="3156338"/>
            <a:ext cx="199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E6AF00"/>
                </a:solidFill>
                <a:latin typeface="Century Gothic" panose="020B0502020202020204" pitchFamily="34" charset="0"/>
              </a:rPr>
              <a:t>Kinetic</a:t>
            </a:r>
            <a:r>
              <a:rPr lang="fr-FR" i="1" dirty="0">
                <a:solidFill>
                  <a:srgbClr val="E6AF00"/>
                </a:solidFill>
                <a:latin typeface="Century Gothic" panose="020B0502020202020204" pitchFamily="34" charset="0"/>
              </a:rPr>
              <a:t> part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58C6439-7C05-42A0-6349-B3B313C21D07}"/>
              </a:ext>
            </a:extLst>
          </p:cNvPr>
          <p:cNvSpPr txBox="1"/>
          <p:nvPr/>
        </p:nvSpPr>
        <p:spPr>
          <a:xfrm>
            <a:off x="8037506" y="3171352"/>
            <a:ext cx="232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A3232B"/>
                </a:solidFill>
                <a:latin typeface="Century Gothic" panose="020B0502020202020204" pitchFamily="34" charset="0"/>
              </a:rPr>
              <a:t>Interaction </a:t>
            </a:r>
            <a:r>
              <a:rPr lang="fr-FR" i="1" dirty="0" err="1">
                <a:solidFill>
                  <a:srgbClr val="A3232B"/>
                </a:solidFill>
                <a:latin typeface="Century Gothic" panose="020B0502020202020204" pitchFamily="34" charset="0"/>
              </a:rPr>
              <a:t>term</a:t>
            </a:r>
            <a:endParaRPr lang="fr-FR" i="1" dirty="0">
              <a:solidFill>
                <a:srgbClr val="A3232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5C7EED-4D50-F536-24A3-48E725985DDD}"/>
              </a:ext>
            </a:extLst>
          </p:cNvPr>
          <p:cNvSpPr txBox="1"/>
          <p:nvPr/>
        </p:nvSpPr>
        <p:spPr>
          <a:xfrm>
            <a:off x="11531600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1320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309974-EBBE-3C92-A7B0-5242C20A87FA}"/>
              </a:ext>
            </a:extLst>
          </p:cNvPr>
          <p:cNvSpPr txBox="1"/>
          <p:nvPr/>
        </p:nvSpPr>
        <p:spPr>
          <a:xfrm>
            <a:off x="445192" y="1329183"/>
            <a:ext cx="110779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latin typeface="Century Gothic" panose="020B0502020202020204" pitchFamily="34" charset="0"/>
              </a:rPr>
              <a:t>Integrable</a:t>
            </a:r>
            <a:r>
              <a:rPr lang="fr-FR" b="1" dirty="0">
                <a:latin typeface="Century Gothic" panose="020B0502020202020204" pitchFamily="34" charset="0"/>
              </a:rPr>
              <a:t> system: </a:t>
            </a: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eigenstates</a:t>
            </a:r>
            <a:r>
              <a:rPr lang="fr-FR" dirty="0">
                <a:latin typeface="Century Gothic" panose="020B0502020202020204" pitchFamily="34" charset="0"/>
              </a:rPr>
              <a:t> of     are the Bethe </a:t>
            </a:r>
            <a:r>
              <a:rPr lang="fr-FR" dirty="0" err="1">
                <a:latin typeface="Century Gothic" panose="020B0502020202020204" pitchFamily="34" charset="0"/>
              </a:rPr>
              <a:t>Anzatz</a:t>
            </a:r>
            <a:r>
              <a:rPr lang="fr-FR" dirty="0">
                <a:latin typeface="Century Gothic" panose="020B0502020202020204" pitchFamily="34" charset="0"/>
              </a:rPr>
              <a:t> states                          </a:t>
            </a:r>
            <a:r>
              <a:rPr lang="fr-FR" dirty="0" err="1">
                <a:latin typeface="Century Gothic" panose="020B0502020202020204" pitchFamily="34" charset="0"/>
              </a:rPr>
              <a:t>labelled</a:t>
            </a:r>
            <a:r>
              <a:rPr lang="fr-FR" dirty="0">
                <a:latin typeface="Century Gothic" panose="020B0502020202020204" pitchFamily="34" charset="0"/>
              </a:rPr>
              <a:t> by N </a:t>
            </a:r>
            <a:r>
              <a:rPr lang="fr-FR" dirty="0" err="1">
                <a:latin typeface="Century Gothic" panose="020B0502020202020204" pitchFamily="34" charset="0"/>
              </a:rPr>
              <a:t>numbers</a:t>
            </a:r>
            <a:r>
              <a:rPr lang="fr-FR" dirty="0">
                <a:latin typeface="Century Gothic" panose="020B0502020202020204" pitchFamily="34" charset="0"/>
              </a:rPr>
              <a:t>                          </a:t>
            </a:r>
            <a:r>
              <a:rPr lang="fr-FR" dirty="0" err="1">
                <a:latin typeface="Century Gothic" panose="020B0502020202020204" pitchFamily="34" charset="0"/>
              </a:rPr>
              <a:t>called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rapidities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  <a:latin typeface="LM Sans 12" panose="00000500000000000000" pitchFamily="50" charset="0"/>
            </a:endParaRPr>
          </a:p>
          <a:p>
            <a:endParaRPr lang="fr-FR" sz="2400" b="1" dirty="0">
              <a:solidFill>
                <a:schemeClr val="accent2">
                  <a:lumMod val="75000"/>
                </a:schemeClr>
              </a:solidFill>
              <a:latin typeface="LM Sans 12" panose="00000500000000000000" pitchFamily="50" charset="0"/>
            </a:endParaRPr>
          </a:p>
        </p:txBody>
      </p:sp>
      <p:pic>
        <p:nvPicPr>
          <p:cNvPr id="3" name="Image 2" descr="\documentclass{article}&#10;\usepackage{amsmath}&#10;\usepackage{xcolor}&#10;\pagestyle{empty}&#10;\begin{document}&#10;&#10;\definecolor{dockerblue}{HTML}{C14E14}  &#10;&#10;$ \hat{H}$&#10;&#10;&#10;\end{document}" title="IguanaTex Bitmap Display">
            <a:extLst>
              <a:ext uri="{FF2B5EF4-FFF2-40B4-BE49-F238E27FC236}">
                <a16:creationId xmlns:a16="http://schemas.microsoft.com/office/drawing/2014/main" id="{C071F512-4A95-1D59-BD2B-AE9918A48C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5" y="1444084"/>
            <a:ext cx="214857" cy="239238"/>
          </a:xfrm>
          <a:prstGeom prst="rect">
            <a:avLst/>
          </a:prstGeom>
        </p:spPr>
      </p:pic>
      <p:pic>
        <p:nvPicPr>
          <p:cNvPr id="6" name="Image 5" descr="\documentclass{article}&#10;\usepackage{amsmath}&#10;\usepackage{xcolor}&#10;\pagestyle{empty}&#10;\begin{document}&#10;&#10;\definecolor{col}{HTML}{B24007}  &#10;&#10;$| \textcolor{col}{k_{1}, k_{2}, ..., k_{N}} \rangle$&#10;&#10;&#10;\end{document}" title="IguanaTex Bitmap Display">
            <a:extLst>
              <a:ext uri="{FF2B5EF4-FFF2-40B4-BE49-F238E27FC236}">
                <a16:creationId xmlns:a16="http://schemas.microsoft.com/office/drawing/2014/main" id="{5BB02635-B6FD-7762-4921-289AC7CA06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99" y="1489247"/>
            <a:ext cx="1475048" cy="254476"/>
          </a:xfrm>
          <a:prstGeom prst="rect">
            <a:avLst/>
          </a:prstGeom>
        </p:spPr>
      </p:pic>
      <p:pic>
        <p:nvPicPr>
          <p:cNvPr id="8" name="Image 7" descr="\documentclass{article}&#10;\usepackage{amsmath}&#10;\usepackage{xcolor}&#10;\pagestyle{empty}&#10;\begin{document}&#10;&#10;\definecolor{col}{HTML}{B24007}  &#10;&#10;$(\textcolor{col}{k_{1}, k_{2}, ..., k_{N}})$&#10;&#10;&#10;\end{document}" title="IguanaTex Bitmap Display">
            <a:extLst>
              <a:ext uri="{FF2B5EF4-FFF2-40B4-BE49-F238E27FC236}">
                <a16:creationId xmlns:a16="http://schemas.microsoft.com/office/drawing/2014/main" id="{DF70BB98-58EC-27B0-A79B-F8713E1855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84" y="1895620"/>
            <a:ext cx="1510095" cy="2544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09D9CBD-8D1E-5C91-2038-CA074DEF8E6E}"/>
              </a:ext>
            </a:extLst>
          </p:cNvPr>
          <p:cNvSpPr/>
          <p:nvPr/>
        </p:nvSpPr>
        <p:spPr>
          <a:xfrm>
            <a:off x="1001949" y="2404597"/>
            <a:ext cx="9981027" cy="1162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E39D48C-8BFE-CB1D-A6C6-76FDF2D11BD9}"/>
              </a:ext>
            </a:extLst>
          </p:cNvPr>
          <p:cNvSpPr txBox="1"/>
          <p:nvPr/>
        </p:nvSpPr>
        <p:spPr>
          <a:xfrm>
            <a:off x="1111203" y="2701675"/>
            <a:ext cx="967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Wavefunction</a:t>
            </a:r>
            <a:r>
              <a:rPr lang="fr-FR" b="1" dirty="0">
                <a:latin typeface="Century Gothic" panose="020B0502020202020204" pitchFamily="34" charset="0"/>
              </a:rPr>
              <a:t> : </a:t>
            </a:r>
          </a:p>
          <a:p>
            <a:endParaRPr lang="fr-FR" sz="2400" b="1" dirty="0">
              <a:latin typeface="LM Sans 12" panose="00000500000000000000" pitchFamily="50" charset="0"/>
            </a:endParaRPr>
          </a:p>
        </p:txBody>
      </p:sp>
      <p:pic>
        <p:nvPicPr>
          <p:cNvPr id="95" name="Image 94" descr="\documentclass{article}&#10;\usepackage{amsmath}&#10;\usepackage{xcolor}&#10;\pagestyle{empty}&#10;\begin{document}&#10;&#10;\definecolor{col}{HTML}{B24007}  &#10;&#10;$\psi_{\textcolor{col}{\{ k_{i} \} }} (z_{1} &lt; ... &lt; z_{N}) = \sum_{\sigma} A_{\sigma} e^{\left( i ( \textcolor{col}{k_{\sigma(1)}} z_{1} + ... + \textcolor{col}{k_{\sigma(N)}} z_{N}) \right)}$&#10;&#10;&#10;\end{document}" title="IguanaTex Bitmap Display">
            <a:extLst>
              <a:ext uri="{FF2B5EF4-FFF2-40B4-BE49-F238E27FC236}">
                <a16:creationId xmlns:a16="http://schemas.microsoft.com/office/drawing/2014/main" id="{6C188C62-95F3-BA2D-D155-F95D940BC18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34" y="2582939"/>
            <a:ext cx="7316821" cy="514743"/>
          </a:xfrm>
          <a:prstGeom prst="rect">
            <a:avLst/>
          </a:prstGeom>
        </p:spPr>
      </p:pic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001EBB4C-15D0-F330-4DFF-CA75AA4B8BAE}"/>
              </a:ext>
            </a:extLst>
          </p:cNvPr>
          <p:cNvSpPr/>
          <p:nvPr/>
        </p:nvSpPr>
        <p:spPr>
          <a:xfrm>
            <a:off x="5815739" y="3095260"/>
            <a:ext cx="664064" cy="248670"/>
          </a:xfrm>
          <a:custGeom>
            <a:avLst/>
            <a:gdLst>
              <a:gd name="connsiteX0" fmla="*/ 0 w 457200"/>
              <a:gd name="connsiteY0" fmla="*/ 252919 h 270009"/>
              <a:gd name="connsiteX1" fmla="*/ 340468 w 457200"/>
              <a:gd name="connsiteY1" fmla="*/ 243192 h 270009"/>
              <a:gd name="connsiteX2" fmla="*/ 457200 w 457200"/>
              <a:gd name="connsiteY2" fmla="*/ 0 h 27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270009">
                <a:moveTo>
                  <a:pt x="0" y="252919"/>
                </a:moveTo>
                <a:cubicBezTo>
                  <a:pt x="132134" y="269132"/>
                  <a:pt x="264268" y="285345"/>
                  <a:pt x="340468" y="243192"/>
                </a:cubicBezTo>
                <a:cubicBezTo>
                  <a:pt x="416668" y="201039"/>
                  <a:pt x="436934" y="100519"/>
                  <a:pt x="457200" y="0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B85BE3A-16C3-1F8E-7A66-24B9A9E2A6E8}"/>
              </a:ext>
            </a:extLst>
          </p:cNvPr>
          <p:cNvSpPr txBox="1"/>
          <p:nvPr/>
        </p:nvSpPr>
        <p:spPr>
          <a:xfrm>
            <a:off x="2996161" y="3115280"/>
            <a:ext cx="3307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Sum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over the permutations</a:t>
            </a:r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0832E550-2FD7-D1B7-7ECC-BE37183F998D}"/>
              </a:ext>
            </a:extLst>
          </p:cNvPr>
          <p:cNvSpPr/>
          <p:nvPr/>
        </p:nvSpPr>
        <p:spPr>
          <a:xfrm>
            <a:off x="6829127" y="3027167"/>
            <a:ext cx="438618" cy="248669"/>
          </a:xfrm>
          <a:custGeom>
            <a:avLst/>
            <a:gdLst>
              <a:gd name="connsiteX0" fmla="*/ 873 w 438618"/>
              <a:gd name="connsiteY0" fmla="*/ 0 h 248669"/>
              <a:gd name="connsiteX1" fmla="*/ 68967 w 438618"/>
              <a:gd name="connsiteY1" fmla="*/ 223736 h 248669"/>
              <a:gd name="connsiteX2" fmla="*/ 438618 w 438618"/>
              <a:gd name="connsiteY2" fmla="*/ 243191 h 248669"/>
              <a:gd name="connsiteX3" fmla="*/ 438618 w 438618"/>
              <a:gd name="connsiteY3" fmla="*/ 243191 h 2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618" h="248669">
                <a:moveTo>
                  <a:pt x="873" y="0"/>
                </a:moveTo>
                <a:cubicBezTo>
                  <a:pt x="-1559" y="91602"/>
                  <a:pt x="-3991" y="183204"/>
                  <a:pt x="68967" y="223736"/>
                </a:cubicBezTo>
                <a:cubicBezTo>
                  <a:pt x="141925" y="264268"/>
                  <a:pt x="438618" y="243191"/>
                  <a:pt x="438618" y="243191"/>
                </a:cubicBezTo>
                <a:lnTo>
                  <a:pt x="438618" y="243191"/>
                </a:ln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A5F10D3-1BCA-A9E7-2F13-950AA6F34F3E}"/>
              </a:ext>
            </a:extLst>
          </p:cNvPr>
          <p:cNvSpPr txBox="1"/>
          <p:nvPr/>
        </p:nvSpPr>
        <p:spPr>
          <a:xfrm>
            <a:off x="7237346" y="3030767"/>
            <a:ext cx="3307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fr-FR" sz="1600" dirty="0" err="1">
                <a:latin typeface="Century Gothic" panose="020B0502020202020204" pitchFamily="34" charset="0"/>
              </a:rPr>
              <a:t>Prefactor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54EDDC42-4525-BEB1-8F87-E042343D18D0}"/>
              </a:ext>
            </a:extLst>
          </p:cNvPr>
          <p:cNvGrpSpPr/>
          <p:nvPr/>
        </p:nvGrpSpPr>
        <p:grpSpPr>
          <a:xfrm>
            <a:off x="7926930" y="4126702"/>
            <a:ext cx="3740129" cy="2420911"/>
            <a:chOff x="3542307" y="1200672"/>
            <a:chExt cx="4469038" cy="2892720"/>
          </a:xfrm>
        </p:grpSpPr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9B937C10-E1EC-AAD7-C241-733A889C508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823436" y="2727019"/>
              <a:ext cx="986400" cy="74160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E7C45D6E-8F8F-F0A9-D075-6CE5D02F4F2D}"/>
                </a:ext>
              </a:extLst>
            </p:cNvPr>
            <p:cNvCxnSpPr/>
            <p:nvPr/>
          </p:nvCxnSpPr>
          <p:spPr>
            <a:xfrm flipH="1">
              <a:off x="5119668" y="2599577"/>
              <a:ext cx="740463" cy="98509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39C5821B-8FA8-206B-6D77-7D38E73ED75B}"/>
                </a:ext>
              </a:extLst>
            </p:cNvPr>
            <p:cNvGrpSpPr/>
            <p:nvPr/>
          </p:nvGrpSpPr>
          <p:grpSpPr>
            <a:xfrm>
              <a:off x="3542307" y="1200672"/>
              <a:ext cx="4469038" cy="1398905"/>
              <a:chOff x="1451113" y="2522576"/>
              <a:chExt cx="4469038" cy="1398905"/>
            </a:xfrm>
          </p:grpSpPr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85F89217-7DDA-EE93-B39D-FAE7DEA04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113" y="3921481"/>
                <a:ext cx="44690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Image 70" descr="\documentclass{article}&#10;\usepackage{amsmath}&#10;\pagestyle{empty}&#10;\begin{document}&#10;&#10;$k$&#10;&#10;&#10;\end{document}" title="IguanaTex Bitmap Display">
                <a:extLst>
                  <a:ext uri="{FF2B5EF4-FFF2-40B4-BE49-F238E27FC236}">
                    <a16:creationId xmlns:a16="http://schemas.microsoft.com/office/drawing/2014/main" id="{2E994496-FF79-863C-CB89-60986E7263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4993" y="3576984"/>
                <a:ext cx="145158" cy="223275"/>
              </a:xfrm>
              <a:prstGeom prst="rect">
                <a:avLst/>
              </a:prstGeom>
            </p:spPr>
          </p:pic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45CD9F21-F441-DE46-018E-68E92F4CA013}"/>
                  </a:ext>
                </a:extLst>
              </p:cNvPr>
              <p:cNvSpPr/>
              <p:nvPr/>
            </p:nvSpPr>
            <p:spPr>
              <a:xfrm>
                <a:off x="1659835" y="2901878"/>
                <a:ext cx="3985592" cy="1019603"/>
              </a:xfrm>
              <a:custGeom>
                <a:avLst/>
                <a:gdLst>
                  <a:gd name="connsiteX0" fmla="*/ 0 w 3896139"/>
                  <a:gd name="connsiteY0" fmla="*/ 949071 h 949071"/>
                  <a:gd name="connsiteX1" fmla="*/ 496957 w 3896139"/>
                  <a:gd name="connsiteY1" fmla="*/ 452114 h 949071"/>
                  <a:gd name="connsiteX2" fmla="*/ 934278 w 3896139"/>
                  <a:gd name="connsiteY2" fmla="*/ 303027 h 949071"/>
                  <a:gd name="connsiteX3" fmla="*/ 1659835 w 3896139"/>
                  <a:gd name="connsiteY3" fmla="*/ 253332 h 949071"/>
                  <a:gd name="connsiteX4" fmla="*/ 2375452 w 3896139"/>
                  <a:gd name="connsiteY4" fmla="*/ 24732 h 949071"/>
                  <a:gd name="connsiteX5" fmla="*/ 2673626 w 3896139"/>
                  <a:gd name="connsiteY5" fmla="*/ 64488 h 949071"/>
                  <a:gd name="connsiteX6" fmla="*/ 3220278 w 3896139"/>
                  <a:gd name="connsiteY6" fmla="*/ 541566 h 949071"/>
                  <a:gd name="connsiteX7" fmla="*/ 3697357 w 3896139"/>
                  <a:gd name="connsiteY7" fmla="*/ 829801 h 949071"/>
                  <a:gd name="connsiteX8" fmla="*/ 3896139 w 3896139"/>
                  <a:gd name="connsiteY8" fmla="*/ 879497 h 949071"/>
                  <a:gd name="connsiteX0" fmla="*/ 0 w 3896139"/>
                  <a:gd name="connsiteY0" fmla="*/ 959850 h 959850"/>
                  <a:gd name="connsiteX1" fmla="*/ 496957 w 3896139"/>
                  <a:gd name="connsiteY1" fmla="*/ 462893 h 959850"/>
                  <a:gd name="connsiteX2" fmla="*/ 934278 w 3896139"/>
                  <a:gd name="connsiteY2" fmla="*/ 313806 h 959850"/>
                  <a:gd name="connsiteX3" fmla="*/ 1659835 w 3896139"/>
                  <a:gd name="connsiteY3" fmla="*/ 264111 h 959850"/>
                  <a:gd name="connsiteX4" fmla="*/ 2375452 w 3896139"/>
                  <a:gd name="connsiteY4" fmla="*/ 35511 h 959850"/>
                  <a:gd name="connsiteX5" fmla="*/ 2753139 w 3896139"/>
                  <a:gd name="connsiteY5" fmla="*/ 55388 h 959850"/>
                  <a:gd name="connsiteX6" fmla="*/ 3220278 w 3896139"/>
                  <a:gd name="connsiteY6" fmla="*/ 552345 h 959850"/>
                  <a:gd name="connsiteX7" fmla="*/ 3697357 w 3896139"/>
                  <a:gd name="connsiteY7" fmla="*/ 840580 h 959850"/>
                  <a:gd name="connsiteX8" fmla="*/ 3896139 w 3896139"/>
                  <a:gd name="connsiteY8" fmla="*/ 890276 h 959850"/>
                  <a:gd name="connsiteX0" fmla="*/ 0 w 3896139"/>
                  <a:gd name="connsiteY0" fmla="*/ 959850 h 959850"/>
                  <a:gd name="connsiteX1" fmla="*/ 496957 w 3896139"/>
                  <a:gd name="connsiteY1" fmla="*/ 462893 h 959850"/>
                  <a:gd name="connsiteX2" fmla="*/ 934278 w 3896139"/>
                  <a:gd name="connsiteY2" fmla="*/ 313806 h 959850"/>
                  <a:gd name="connsiteX3" fmla="*/ 1659835 w 3896139"/>
                  <a:gd name="connsiteY3" fmla="*/ 264111 h 959850"/>
                  <a:gd name="connsiteX4" fmla="*/ 2375452 w 3896139"/>
                  <a:gd name="connsiteY4" fmla="*/ 35511 h 959850"/>
                  <a:gd name="connsiteX5" fmla="*/ 2753139 w 3896139"/>
                  <a:gd name="connsiteY5" fmla="*/ 55388 h 959850"/>
                  <a:gd name="connsiteX6" fmla="*/ 3220278 w 3896139"/>
                  <a:gd name="connsiteY6" fmla="*/ 552345 h 959850"/>
                  <a:gd name="connsiteX7" fmla="*/ 3657600 w 3896139"/>
                  <a:gd name="connsiteY7" fmla="*/ 900215 h 959850"/>
                  <a:gd name="connsiteX8" fmla="*/ 3896139 w 3896139"/>
                  <a:gd name="connsiteY8" fmla="*/ 890276 h 959850"/>
                  <a:gd name="connsiteX0" fmla="*/ 0 w 3985592"/>
                  <a:gd name="connsiteY0" fmla="*/ 959850 h 1019603"/>
                  <a:gd name="connsiteX1" fmla="*/ 496957 w 3985592"/>
                  <a:gd name="connsiteY1" fmla="*/ 462893 h 1019603"/>
                  <a:gd name="connsiteX2" fmla="*/ 934278 w 3985592"/>
                  <a:gd name="connsiteY2" fmla="*/ 313806 h 1019603"/>
                  <a:gd name="connsiteX3" fmla="*/ 1659835 w 3985592"/>
                  <a:gd name="connsiteY3" fmla="*/ 264111 h 1019603"/>
                  <a:gd name="connsiteX4" fmla="*/ 2375452 w 3985592"/>
                  <a:gd name="connsiteY4" fmla="*/ 35511 h 1019603"/>
                  <a:gd name="connsiteX5" fmla="*/ 2753139 w 3985592"/>
                  <a:gd name="connsiteY5" fmla="*/ 55388 h 1019603"/>
                  <a:gd name="connsiteX6" fmla="*/ 3220278 w 3985592"/>
                  <a:gd name="connsiteY6" fmla="*/ 552345 h 1019603"/>
                  <a:gd name="connsiteX7" fmla="*/ 3657600 w 3985592"/>
                  <a:gd name="connsiteY7" fmla="*/ 900215 h 1019603"/>
                  <a:gd name="connsiteX8" fmla="*/ 3985592 w 3985592"/>
                  <a:gd name="connsiteY8" fmla="*/ 1019484 h 1019603"/>
                  <a:gd name="connsiteX0" fmla="*/ 0 w 3985592"/>
                  <a:gd name="connsiteY0" fmla="*/ 1009545 h 1019603"/>
                  <a:gd name="connsiteX1" fmla="*/ 496957 w 3985592"/>
                  <a:gd name="connsiteY1" fmla="*/ 462893 h 1019603"/>
                  <a:gd name="connsiteX2" fmla="*/ 934278 w 3985592"/>
                  <a:gd name="connsiteY2" fmla="*/ 313806 h 1019603"/>
                  <a:gd name="connsiteX3" fmla="*/ 1659835 w 3985592"/>
                  <a:gd name="connsiteY3" fmla="*/ 264111 h 1019603"/>
                  <a:gd name="connsiteX4" fmla="*/ 2375452 w 3985592"/>
                  <a:gd name="connsiteY4" fmla="*/ 35511 h 1019603"/>
                  <a:gd name="connsiteX5" fmla="*/ 2753139 w 3985592"/>
                  <a:gd name="connsiteY5" fmla="*/ 55388 h 1019603"/>
                  <a:gd name="connsiteX6" fmla="*/ 3220278 w 3985592"/>
                  <a:gd name="connsiteY6" fmla="*/ 552345 h 1019603"/>
                  <a:gd name="connsiteX7" fmla="*/ 3657600 w 3985592"/>
                  <a:gd name="connsiteY7" fmla="*/ 900215 h 1019603"/>
                  <a:gd name="connsiteX8" fmla="*/ 3985592 w 3985592"/>
                  <a:gd name="connsiteY8" fmla="*/ 1019484 h 101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85592" h="1019603">
                    <a:moveTo>
                      <a:pt x="0" y="1009545"/>
                    </a:moveTo>
                    <a:cubicBezTo>
                      <a:pt x="170622" y="814903"/>
                      <a:pt x="341244" y="578850"/>
                      <a:pt x="496957" y="462893"/>
                    </a:cubicBezTo>
                    <a:cubicBezTo>
                      <a:pt x="652670" y="346936"/>
                      <a:pt x="740465" y="346936"/>
                      <a:pt x="934278" y="313806"/>
                    </a:cubicBezTo>
                    <a:cubicBezTo>
                      <a:pt x="1128091" y="280676"/>
                      <a:pt x="1419639" y="310494"/>
                      <a:pt x="1659835" y="264111"/>
                    </a:cubicBezTo>
                    <a:cubicBezTo>
                      <a:pt x="1900031" y="217728"/>
                      <a:pt x="2193235" y="70298"/>
                      <a:pt x="2375452" y="35511"/>
                    </a:cubicBezTo>
                    <a:cubicBezTo>
                      <a:pt x="2557669" y="724"/>
                      <a:pt x="2612335" y="-30751"/>
                      <a:pt x="2753139" y="55388"/>
                    </a:cubicBezTo>
                    <a:cubicBezTo>
                      <a:pt x="2893943" y="141527"/>
                      <a:pt x="3069535" y="411541"/>
                      <a:pt x="3220278" y="552345"/>
                    </a:cubicBezTo>
                    <a:cubicBezTo>
                      <a:pt x="3371021" y="693149"/>
                      <a:pt x="3544957" y="843893"/>
                      <a:pt x="3657600" y="900215"/>
                    </a:cubicBezTo>
                    <a:cubicBezTo>
                      <a:pt x="3770244" y="956537"/>
                      <a:pt x="3942523" y="1022797"/>
                      <a:pt x="3985592" y="1019484"/>
                    </a:cubicBezTo>
                  </a:path>
                </a:pathLst>
              </a:custGeom>
              <a:noFill/>
              <a:ln w="19050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3" name="Image 72" descr="\documentclass{article}&#10;\usepackage{amsmath}&#10;\pagestyle{empty}&#10;\begin{document}&#10;&#10;$\rho (k)$&#10;&#10;&#10;\end{document}" title="IguanaTex Bitmap Display">
                <a:extLst>
                  <a:ext uri="{FF2B5EF4-FFF2-40B4-BE49-F238E27FC236}">
                    <a16:creationId xmlns:a16="http://schemas.microsoft.com/office/drawing/2014/main" id="{85DEEBE3-25E1-86FA-ABD6-007E287AC36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541" y="2522576"/>
                <a:ext cx="546250" cy="318691"/>
              </a:xfrm>
              <a:prstGeom prst="rect">
                <a:avLst/>
              </a:prstGeom>
            </p:spPr>
          </p:pic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11C105DD-F5F3-0FE1-384F-D84A1A99E917}"/>
                </a:ext>
              </a:extLst>
            </p:cNvPr>
            <p:cNvGrpSpPr/>
            <p:nvPr/>
          </p:nvGrpSpPr>
          <p:grpSpPr>
            <a:xfrm>
              <a:off x="5119668" y="3400519"/>
              <a:ext cx="1567768" cy="692873"/>
              <a:chOff x="5108713" y="3689350"/>
              <a:chExt cx="1567768" cy="692873"/>
            </a:xfrm>
          </p:grpSpPr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FC7683DC-0C1A-B038-C6E1-DD171450C1CE}"/>
                  </a:ext>
                </a:extLst>
              </p:cNvPr>
              <p:cNvGrpSpPr/>
              <p:nvPr/>
            </p:nvGrpSpPr>
            <p:grpSpPr>
              <a:xfrm>
                <a:off x="5108713" y="3689350"/>
                <a:ext cx="1567768" cy="204028"/>
                <a:chOff x="5108713" y="3689350"/>
                <a:chExt cx="1567768" cy="204028"/>
              </a:xfrm>
            </p:grpSpPr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217BB855-96C1-E299-F86A-E60DFA89A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8713" y="3893378"/>
                  <a:ext cx="156776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137DEEB3-B891-B094-946C-0C0F92D8F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06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5CE9E3BC-AD1A-C645-00C1-D7752A3F17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530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F068E5B6-B7F2-A813-6290-98A7A8D3C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70550" y="369570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D22FEF9E-FC06-CB9A-62F8-CA67B292E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499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E375C281-53C3-B099-DF87-E370178C6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68228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DE4BEBBC-2FE3-A7D5-7191-4DA08967FE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88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9F70F755-A8C2-A0CB-1384-24784974D5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801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C0D67314-05FF-A4DA-CACA-A32D647E37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45250" y="3689350"/>
                  <a:ext cx="0" cy="184150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9" name="Image 58" descr="\documentclass{article}&#10;\usepackage{amsmath}&#10;\pagestyle{empty}&#10;\begin{document}&#10;&#10;$\delta k$&#10;&#10;&#10;\end{document}" title="IguanaTex Bitmap Display">
                <a:extLst>
                  <a:ext uri="{FF2B5EF4-FFF2-40B4-BE49-F238E27FC236}">
                    <a16:creationId xmlns:a16="http://schemas.microsoft.com/office/drawing/2014/main" id="{85CED49B-AE31-53B0-2F48-485F8CB1829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6385" y="4153223"/>
                <a:ext cx="303685" cy="229000"/>
              </a:xfrm>
              <a:prstGeom prst="rect">
                <a:avLst/>
              </a:prstGeom>
            </p:spPr>
          </p:pic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CC1BEEFD-26C0-7310-AC44-0FA0E8E8B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6669" y="4034125"/>
                <a:ext cx="142501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C90389A6-4002-2056-DE53-F9565F69A19C}"/>
              </a:ext>
            </a:extLst>
          </p:cNvPr>
          <p:cNvSpPr txBox="1"/>
          <p:nvPr/>
        </p:nvSpPr>
        <p:spPr>
          <a:xfrm>
            <a:off x="280629" y="3978716"/>
            <a:ext cx="7556217" cy="188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latin typeface="Century Gothic" panose="020B0502020202020204" pitchFamily="34" charset="0"/>
              </a:rPr>
              <a:t>Rapidities</a:t>
            </a:r>
            <a:r>
              <a:rPr lang="fr-FR" b="1" dirty="0">
                <a:latin typeface="Century Gothic" panose="020B0502020202020204" pitchFamily="34" charset="0"/>
              </a:rPr>
              <a:t> distribution         :            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the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number</a:t>
            </a:r>
            <a:r>
              <a:rPr lang="fr-FR" dirty="0">
                <a:latin typeface="Century Gothic" panose="020B0502020202020204" pitchFamily="34" charset="0"/>
              </a:rPr>
              <a:t> of </a:t>
            </a:r>
            <a:r>
              <a:rPr lang="fr-FR" dirty="0" err="1">
                <a:latin typeface="Century Gothic" panose="020B0502020202020204" pitchFamily="34" charset="0"/>
              </a:rPr>
              <a:t>rapidities</a:t>
            </a:r>
            <a:r>
              <a:rPr lang="fr-FR" dirty="0">
                <a:latin typeface="Century Gothic" panose="020B0502020202020204" pitchFamily="34" charset="0"/>
              </a:rPr>
              <a:t> in the                  range.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</a:p>
          <a:p>
            <a:endParaRPr lang="fr-FR" sz="1100" b="1" dirty="0">
              <a:latin typeface="LM Sans 12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fr-FR" dirty="0">
                <a:latin typeface="Century Gothic" panose="020B0502020202020204" pitchFamily="34" charset="0"/>
              </a:rPr>
              <a:t>                  </a:t>
            </a:r>
            <a:r>
              <a:rPr lang="fr-FR" dirty="0" err="1">
                <a:latin typeface="Century Gothic" panose="020B0502020202020204" pitchFamily="34" charset="0"/>
              </a:rPr>
              <a:t>is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conserved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during</a:t>
            </a:r>
            <a:r>
              <a:rPr lang="fr-FR" dirty="0">
                <a:latin typeface="Century Gothic" panose="020B0502020202020204" pitchFamily="34" charset="0"/>
              </a:rPr>
              <a:t> the out-of-</a:t>
            </a:r>
            <a:r>
              <a:rPr lang="fr-FR" dirty="0" err="1">
                <a:latin typeface="Century Gothic" panose="020B0502020202020204" pitchFamily="34" charset="0"/>
              </a:rPr>
              <a:t>equilibrium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dynamics</a:t>
            </a:r>
            <a:r>
              <a:rPr lang="fr-FR" dirty="0">
                <a:latin typeface="Century Gothic" panose="020B0502020202020204" pitchFamily="34" charset="0"/>
              </a:rPr>
              <a:t> of the system</a:t>
            </a:r>
          </a:p>
        </p:txBody>
      </p:sp>
      <p:pic>
        <p:nvPicPr>
          <p:cNvPr id="4" name="Picture 3" descr="\documentclass{article}&#10;\usepackage{amsmath}&#10;\pagestyle{empty}&#10;\begin{document}&#10;&#10;$L \, \rho (k) \, \delta k$&#10;&#10;&#10;\end{document}" title="IguanaTex Bitmap Display">
            <a:extLst>
              <a:ext uri="{FF2B5EF4-FFF2-40B4-BE49-F238E27FC236}">
                <a16:creationId xmlns:a16="http://schemas.microsoft.com/office/drawing/2014/main" id="{E0DC0FCD-9DF7-EDA6-FBE2-F9FFBCDDC1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86" y="4144992"/>
            <a:ext cx="968722" cy="255910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$\left[ k, k + \delta k \right]$&#10;&#10;&#10;\end{document}" title="IguanaTex Bitmap Display">
            <a:extLst>
              <a:ext uri="{FF2B5EF4-FFF2-40B4-BE49-F238E27FC236}">
                <a16:creationId xmlns:a16="http://schemas.microsoft.com/office/drawing/2014/main" id="{6BF0F2F9-8F85-AAAF-C690-E1487599B7C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6" y="4554991"/>
            <a:ext cx="1047400" cy="257303"/>
          </a:xfrm>
          <a:prstGeom prst="rect">
            <a:avLst/>
          </a:prstGeom>
        </p:spPr>
      </p:pic>
      <p:grpSp>
        <p:nvGrpSpPr>
          <p:cNvPr id="78" name="Groupe 77">
            <a:extLst>
              <a:ext uri="{FF2B5EF4-FFF2-40B4-BE49-F238E27FC236}">
                <a16:creationId xmlns:a16="http://schemas.microsoft.com/office/drawing/2014/main" id="{678EB8CD-D565-0B42-5B2B-B6FD69C101E3}"/>
              </a:ext>
            </a:extLst>
          </p:cNvPr>
          <p:cNvGrpSpPr/>
          <p:nvPr/>
        </p:nvGrpSpPr>
        <p:grpSpPr>
          <a:xfrm>
            <a:off x="1088419" y="5988824"/>
            <a:ext cx="7270483" cy="660482"/>
            <a:chOff x="410839" y="5323324"/>
            <a:chExt cx="6814914" cy="66048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94658BA-267B-0720-A593-B096A5F8E08C}"/>
                </a:ext>
              </a:extLst>
            </p:cNvPr>
            <p:cNvSpPr/>
            <p:nvPr/>
          </p:nvSpPr>
          <p:spPr>
            <a:xfrm>
              <a:off x="410839" y="5323324"/>
              <a:ext cx="6814914" cy="6604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7C43AD9F-E613-C332-078B-16DA3AF4CDA1}"/>
                </a:ext>
              </a:extLst>
            </p:cNvPr>
            <p:cNvSpPr txBox="1"/>
            <p:nvPr/>
          </p:nvSpPr>
          <p:spPr>
            <a:xfrm>
              <a:off x="424080" y="5430340"/>
              <a:ext cx="6715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latin typeface="Century Gothic" panose="020B0502020202020204" pitchFamily="34" charset="0"/>
                </a:rPr>
                <a:t>relaxed</a:t>
              </a:r>
              <a:r>
                <a:rPr lang="fr-FR" b="1" dirty="0">
                  <a:latin typeface="Century Gothic" panose="020B0502020202020204" pitchFamily="34" charset="0"/>
                </a:rPr>
                <a:t> state </a:t>
              </a:r>
              <a:r>
                <a:rPr lang="fr-FR" b="1" dirty="0" err="1">
                  <a:latin typeface="Century Gothic" panose="020B0502020202020204" pitchFamily="34" charset="0"/>
                </a:rPr>
                <a:t>is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described</a:t>
              </a:r>
              <a:r>
                <a:rPr lang="fr-FR" b="1" dirty="0">
                  <a:latin typeface="Century Gothic" panose="020B0502020202020204" pitchFamily="34" charset="0"/>
                </a:rPr>
                <a:t> by the </a:t>
              </a:r>
              <a:r>
                <a:rPr lang="fr-FR" b="1" dirty="0" err="1">
                  <a:latin typeface="Century Gothic" panose="020B0502020202020204" pitchFamily="34" charset="0"/>
                </a:rPr>
                <a:t>rapidities</a:t>
              </a:r>
              <a:r>
                <a:rPr lang="fr-FR" b="1" dirty="0">
                  <a:latin typeface="Century Gothic" panose="020B0502020202020204" pitchFamily="34" charset="0"/>
                </a:rPr>
                <a:t> distribution        ! </a:t>
              </a:r>
            </a:p>
          </p:txBody>
        </p:sp>
      </p:grpSp>
      <p:pic>
        <p:nvPicPr>
          <p:cNvPr id="83" name="Graphique 82" descr="Avertissement contour">
            <a:extLst>
              <a:ext uri="{FF2B5EF4-FFF2-40B4-BE49-F238E27FC236}">
                <a16:creationId xmlns:a16="http://schemas.microsoft.com/office/drawing/2014/main" id="{B66D28CF-355B-3C63-D321-1D10644E52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70713" y="4925079"/>
            <a:ext cx="508725" cy="508725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C0AADA54-F233-3AD3-0261-80E387D5112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Context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95DB66E-9D83-C9BC-D4AC-3C5AB0D9705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36641CFF-A673-9E52-B471-4777DE51C255}"/>
              </a:ext>
            </a:extLst>
          </p:cNvPr>
          <p:cNvSpPr txBox="1"/>
          <p:nvPr/>
        </p:nvSpPr>
        <p:spPr>
          <a:xfrm>
            <a:off x="11523133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2</a:t>
            </a:r>
          </a:p>
        </p:txBody>
      </p:sp>
      <p:pic>
        <p:nvPicPr>
          <p:cNvPr id="11" name="Image 10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876B874A-2278-28C7-FB91-AAC633FE9C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83" y="4132363"/>
            <a:ext cx="435809" cy="254476"/>
          </a:xfrm>
          <a:prstGeom prst="rect">
            <a:avLst/>
          </a:prstGeom>
        </p:spPr>
      </p:pic>
      <p:pic>
        <p:nvPicPr>
          <p:cNvPr id="17" name="Image 16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AC6C52E2-796B-9AD4-EADD-1E02622BA5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6" y="5126862"/>
            <a:ext cx="435809" cy="254476"/>
          </a:xfrm>
          <a:prstGeom prst="rect">
            <a:avLst/>
          </a:prstGeom>
        </p:spPr>
      </p:pic>
      <p:pic>
        <p:nvPicPr>
          <p:cNvPr id="19" name="Image 18" descr="\documentclass{article}&#10;\usepackage{amsmath}&#10;\pagestyle{empty}&#10;\begin{document}&#10;&#10;$\rho (k)$&#10;&#10;&#10;\end{document}" title="IguanaTex Bitmap Display">
            <a:extLst>
              <a:ext uri="{FF2B5EF4-FFF2-40B4-BE49-F238E27FC236}">
                <a16:creationId xmlns:a16="http://schemas.microsoft.com/office/drawing/2014/main" id="{059BD984-9790-989D-D9FD-B96A6C6CEED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83" y="6177374"/>
            <a:ext cx="435809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5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097ECCA-F45F-9BBC-5BED-66FB7493FC1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7871781-A8BB-1F35-D13A-9E36973F1056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0AE62A5-C1A8-A51E-A047-0D8BA2AD3797}"/>
              </a:ext>
            </a:extLst>
          </p:cNvPr>
          <p:cNvCxnSpPr/>
          <p:nvPr/>
        </p:nvCxnSpPr>
        <p:spPr>
          <a:xfrm>
            <a:off x="4080513" y="1520667"/>
            <a:ext cx="0" cy="5029582"/>
          </a:xfrm>
          <a:prstGeom prst="line">
            <a:avLst/>
          </a:prstGeom>
          <a:ln w="19050">
            <a:solidFill>
              <a:srgbClr val="263B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96CBAA-EC70-21E8-BA80-01E4083F1070}"/>
              </a:ext>
            </a:extLst>
          </p:cNvPr>
          <p:cNvGrpSpPr/>
          <p:nvPr/>
        </p:nvGrpSpPr>
        <p:grpSpPr>
          <a:xfrm>
            <a:off x="41512" y="2053234"/>
            <a:ext cx="4144957" cy="3056385"/>
            <a:chOff x="336473" y="2526325"/>
            <a:chExt cx="4144957" cy="305638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977F4BA-260B-82E7-E6EB-6D4A8A69B381}"/>
                </a:ext>
              </a:extLst>
            </p:cNvPr>
            <p:cNvGrpSpPr/>
            <p:nvPr/>
          </p:nvGrpSpPr>
          <p:grpSpPr>
            <a:xfrm>
              <a:off x="336473" y="2526325"/>
              <a:ext cx="4144957" cy="3056385"/>
              <a:chOff x="816862" y="1804916"/>
              <a:chExt cx="4144957" cy="3056385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4D9D7524-1318-4872-B9AF-8242098D2244}"/>
                  </a:ext>
                </a:extLst>
              </p:cNvPr>
              <p:cNvGrpSpPr/>
              <p:nvPr/>
            </p:nvGrpSpPr>
            <p:grpSpPr>
              <a:xfrm>
                <a:off x="816862" y="1914698"/>
                <a:ext cx="2916939" cy="2946603"/>
                <a:chOff x="816862" y="1914698"/>
                <a:chExt cx="2916939" cy="2946603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C05CE479-9009-AEE1-0625-2080D7A26B89}"/>
                    </a:ext>
                  </a:extLst>
                </p:cNvPr>
                <p:cNvGrpSpPr/>
                <p:nvPr/>
              </p:nvGrpSpPr>
              <p:grpSpPr>
                <a:xfrm>
                  <a:off x="816862" y="1996698"/>
                  <a:ext cx="2916939" cy="2864603"/>
                  <a:chOff x="908302" y="1402081"/>
                  <a:chExt cx="2916939" cy="2864603"/>
                </a:xfrm>
              </p:grpSpPr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F4511F8F-36E2-ED9D-C425-7C02A7F743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1642" y="1422378"/>
                    <a:ext cx="2863599" cy="2844306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080736B2-11B2-B019-BC19-1923F12A784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02" y="1402081"/>
                    <a:ext cx="2916938" cy="2763787"/>
                    <a:chOff x="1563405" y="1505710"/>
                    <a:chExt cx="4364955" cy="4434079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DC937802-21B8-8B27-2D30-B04115F0A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405" y="1635247"/>
                      <a:ext cx="455678" cy="4239773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543B5C18-C5AA-DF57-27F0-8C2045AF5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3290" y="1700017"/>
                      <a:ext cx="227840" cy="4239772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BD6F845A-C3D3-45E3-CAC0-D1C18A99B1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87698" y="3699127"/>
                      <a:ext cx="374144" cy="4107180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AF298E2A-5E77-9BC2-6EA7-8AB6C79E8B3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64889" y="-360809"/>
                      <a:ext cx="374144" cy="4107181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0D100B7C-4849-6999-6B15-A4DA067F46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7181" y="1914698"/>
                  <a:ext cx="0" cy="261258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660C423B-AFF8-D598-0F95-CC8CFA500A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16481" y="3787140"/>
                  <a:ext cx="0" cy="46581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Forme libre : forme 5">
                <a:extLst>
                  <a:ext uri="{FF2B5EF4-FFF2-40B4-BE49-F238E27FC236}">
                    <a16:creationId xmlns:a16="http://schemas.microsoft.com/office/drawing/2014/main" id="{98C41FEA-4DDD-E224-6961-3C21F2262B7B}"/>
                  </a:ext>
                </a:extLst>
              </p:cNvPr>
              <p:cNvSpPr/>
              <p:nvPr/>
            </p:nvSpPr>
            <p:spPr>
              <a:xfrm>
                <a:off x="2324099" y="4267200"/>
                <a:ext cx="792375" cy="207165"/>
              </a:xfrm>
              <a:custGeom>
                <a:avLst/>
                <a:gdLst>
                  <a:gd name="connsiteX0" fmla="*/ 0 w 640080"/>
                  <a:gd name="connsiteY0" fmla="*/ 0 h 373507"/>
                  <a:gd name="connsiteX1" fmla="*/ 220980 w 640080"/>
                  <a:gd name="connsiteY1" fmla="*/ 312420 h 373507"/>
                  <a:gd name="connsiteX2" fmla="*/ 640080 w 640080"/>
                  <a:gd name="connsiteY2" fmla="*/ 373380 h 37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080" h="373507">
                    <a:moveTo>
                      <a:pt x="0" y="0"/>
                    </a:moveTo>
                    <a:cubicBezTo>
                      <a:pt x="57150" y="125095"/>
                      <a:pt x="114300" y="250190"/>
                      <a:pt x="220980" y="312420"/>
                    </a:cubicBezTo>
                    <a:cubicBezTo>
                      <a:pt x="327660" y="374650"/>
                      <a:pt x="483870" y="374015"/>
                      <a:pt x="640080" y="37338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1BA5934-CE6E-CA04-ED76-1A6EBACC9A5E}"/>
                  </a:ext>
                </a:extLst>
              </p:cNvPr>
              <p:cNvSpPr txBox="1"/>
              <p:nvPr/>
            </p:nvSpPr>
            <p:spPr>
              <a:xfrm>
                <a:off x="1097181" y="1804916"/>
                <a:ext cx="37586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entury Gothic" panose="020B0502020202020204" pitchFamily="34" charset="0"/>
                  </a:rPr>
                  <a:t>Transverse Energies states</a:t>
                </a:r>
                <a:endParaRPr lang="fr-FR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9E9703-14D5-D6E0-AD38-06660A499EED}"/>
                  </a:ext>
                </a:extLst>
              </p:cNvPr>
              <p:cNvSpPr txBox="1"/>
              <p:nvPr/>
            </p:nvSpPr>
            <p:spPr>
              <a:xfrm>
                <a:off x="3047594" y="4248142"/>
                <a:ext cx="19142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>
                    <a:latin typeface="Century Gothic" panose="020B0502020202020204" pitchFamily="34" charset="0"/>
                  </a:rPr>
                  <a:t>Ground state</a:t>
                </a:r>
              </a:p>
            </p:txBody>
          </p:sp>
          <p:sp>
            <p:nvSpPr>
              <p:cNvPr id="15" name="Accolade fermante 14">
                <a:extLst>
                  <a:ext uri="{FF2B5EF4-FFF2-40B4-BE49-F238E27FC236}">
                    <a16:creationId xmlns:a16="http://schemas.microsoft.com/office/drawing/2014/main" id="{14A13B9C-EDF0-D09C-232A-F9ECFEC4B3B4}"/>
                  </a:ext>
                </a:extLst>
              </p:cNvPr>
              <p:cNvSpPr/>
              <p:nvPr/>
            </p:nvSpPr>
            <p:spPr>
              <a:xfrm rot="1013466">
                <a:off x="3375969" y="2321456"/>
                <a:ext cx="304513" cy="1535065"/>
              </a:xfrm>
              <a:prstGeom prst="rightBrace">
                <a:avLst>
                  <a:gd name="adj1" fmla="val 88408"/>
                  <a:gd name="adj2" fmla="val 52544"/>
                </a:avLst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2F08510-0118-E268-28E7-E6E3E2F3916B}"/>
                  </a:ext>
                </a:extLst>
              </p:cNvPr>
              <p:cNvSpPr txBox="1"/>
              <p:nvPr/>
            </p:nvSpPr>
            <p:spPr>
              <a:xfrm>
                <a:off x="3635061" y="2960129"/>
                <a:ext cx="10778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 err="1">
                    <a:latin typeface="Century Gothic" panose="020B0502020202020204" pitchFamily="34" charset="0"/>
                  </a:rPr>
                  <a:t>Excited</a:t>
                </a:r>
                <a:r>
                  <a:rPr lang="fr-FR" sz="1600" i="1" dirty="0">
                    <a:latin typeface="Century Gothic" panose="020B0502020202020204" pitchFamily="34" charset="0"/>
                  </a:rPr>
                  <a:t> states</a:t>
                </a:r>
              </a:p>
            </p:txBody>
          </p:sp>
        </p:grpSp>
        <p:pic>
          <p:nvPicPr>
            <p:cNvPr id="48" name="Image 47 1" descr="\documentclass{article}&#10;\usepackage{amsmath}&#10;\pagestyle{empty}&#10;\begin{document}&#10;&#10;&#10;$ \Delta E_{\perp} = \hbar \omega_{\perp}$&#10;&#10;\end{document}" title="IguanaTex Bitmap Display">
              <a:extLst>
                <a:ext uri="{FF2B5EF4-FFF2-40B4-BE49-F238E27FC236}">
                  <a16:creationId xmlns:a16="http://schemas.microsoft.com/office/drawing/2014/main" id="{F13D002A-705D-CEF2-4653-F68A10E341A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728" y="4635379"/>
              <a:ext cx="1347465" cy="225613"/>
            </a:xfrm>
            <a:prstGeom prst="rect">
              <a:avLst/>
            </a:prstGeom>
          </p:spPr>
        </p:pic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3C4B12D4-6286-BC50-3000-57EF79978BCA}"/>
              </a:ext>
            </a:extLst>
          </p:cNvPr>
          <p:cNvSpPr txBox="1"/>
          <p:nvPr/>
        </p:nvSpPr>
        <p:spPr>
          <a:xfrm>
            <a:off x="89172" y="1402167"/>
            <a:ext cx="356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to reach the 1D regime?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0E295CA6-9E5E-FDF1-CC2B-CA876791BFC8}"/>
              </a:ext>
            </a:extLst>
          </p:cNvPr>
          <p:cNvGrpSpPr/>
          <p:nvPr/>
        </p:nvGrpSpPr>
        <p:grpSpPr>
          <a:xfrm>
            <a:off x="581250" y="5318918"/>
            <a:ext cx="2714772" cy="1096234"/>
            <a:chOff x="321882" y="5643376"/>
            <a:chExt cx="2769078" cy="10962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28AE4F-6AAB-A9D5-B915-9BC761CBA2FD}"/>
                </a:ext>
              </a:extLst>
            </p:cNvPr>
            <p:cNvSpPr/>
            <p:nvPr/>
          </p:nvSpPr>
          <p:spPr>
            <a:xfrm>
              <a:off x="321882" y="5643376"/>
              <a:ext cx="2745615" cy="1096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314B58A-8B64-C4AD-ACDA-951A21EA7A2D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392320" y="5715813"/>
              <a:ext cx="2698640" cy="923330"/>
              <a:chOff x="392320" y="5715813"/>
              <a:chExt cx="2698640" cy="923330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CDBF00B-C0A1-2595-7778-C7B849C2079E}"/>
                  </a:ext>
                </a:extLst>
              </p:cNvPr>
              <p:cNvSpPr txBox="1"/>
              <p:nvPr/>
            </p:nvSpPr>
            <p:spPr>
              <a:xfrm>
                <a:off x="392320" y="5715813"/>
                <a:ext cx="269864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If</a:t>
                </a:r>
                <a:r>
                  <a:rPr lang="en-US" sz="1400" dirty="0">
                    <a:latin typeface="Century Gothic" panose="020B0502020202020204" pitchFamily="34" charset="0"/>
                  </a:rPr>
                  <a:t>                                   , </a:t>
                </a:r>
                <a:r>
                  <a:rPr lang="en-US" dirty="0">
                    <a:latin typeface="Century Gothic" panose="020B0502020202020204" pitchFamily="34" charset="0"/>
                  </a:rPr>
                  <a:t>the gas is frozen in the transverse direction !</a:t>
                </a:r>
              </a:p>
            </p:txBody>
          </p:sp>
          <p:pic>
            <p:nvPicPr>
              <p:cNvPr id="56" name="Image 55" descr="\documentclass{article}&#10;\usepackage{amsmath}&#10;\pagestyle{empty}&#10;\begin{document}&#10;&#10;&#10;$ k_{B} T, \mu \ll \Delta E_{\perp}$&#10;&#10;\end{document}" title="IguanaTex Bitmap Display">
                <a:extLst>
                  <a:ext uri="{FF2B5EF4-FFF2-40B4-BE49-F238E27FC236}">
                    <a16:creationId xmlns:a16="http://schemas.microsoft.com/office/drawing/2014/main" id="{AE982BB3-9E12-6346-A671-3CCF5502705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972" y="5798645"/>
                <a:ext cx="1593391" cy="2323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2878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48">
            <a:extLst>
              <a:ext uri="{FF2B5EF4-FFF2-40B4-BE49-F238E27FC236}">
                <a16:creationId xmlns:a16="http://schemas.microsoft.com/office/drawing/2014/main" id="{31A3A233-F039-C9C2-889F-11C7AE4EC13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 2">
            <a:extLst>
              <a:ext uri="{FF2B5EF4-FFF2-40B4-BE49-F238E27FC236}">
                <a16:creationId xmlns:a16="http://schemas.microsoft.com/office/drawing/2014/main" id="{2C1DC35A-A140-4859-AD62-25E56AD755AD}"/>
              </a:ext>
            </a:extLst>
          </p:cNvPr>
          <p:cNvSpPr txBox="1"/>
          <p:nvPr/>
        </p:nvSpPr>
        <p:spPr>
          <a:xfrm>
            <a:off x="278685" y="1232430"/>
            <a:ext cx="5417467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Domain Wall Dynamics : </a:t>
            </a:r>
            <a:r>
              <a:rPr lang="en-US" dirty="0">
                <a:latin typeface="Century Gothic" panose="020B0502020202020204" pitchFamily="34" charset="0"/>
              </a:rPr>
              <a:t>edge deformation dynamics of an initially homogeneous, semi-infinite gas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Century Gothic" panose="020B0502020202020204" pitchFamily="34" charset="0"/>
              </a:rPr>
              <a:t>GHD </a:t>
            </a:r>
            <a:r>
              <a:rPr lang="fr-FR" b="1" dirty="0" err="1">
                <a:latin typeface="Century Gothic" panose="020B0502020202020204" pitchFamily="34" charset="0"/>
              </a:rPr>
              <a:t>theory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was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developed</a:t>
            </a:r>
            <a:r>
              <a:rPr lang="fr-FR" dirty="0">
                <a:latin typeface="Century Gothic" panose="020B0502020202020204" pitchFamily="34" charset="0"/>
              </a:rPr>
              <a:t> to solve the </a:t>
            </a:r>
            <a:r>
              <a:rPr lang="fr-FR" dirty="0" err="1">
                <a:latin typeface="Century Gothic" panose="020B0502020202020204" pitchFamily="34" charset="0"/>
              </a:rPr>
              <a:t>problem</a:t>
            </a:r>
            <a:r>
              <a:rPr lang="fr-FR" dirty="0">
                <a:latin typeface="Century Gothic" panose="020B0502020202020204" pitchFamily="34" charset="0"/>
              </a:rPr>
              <a:t> of Domain Wall Dynamics.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ZoneTexte 52">
            <a:extLst>
              <a:ext uri="{FF2B5EF4-FFF2-40B4-BE49-F238E27FC236}">
                <a16:creationId xmlns:a16="http://schemas.microsoft.com/office/drawing/2014/main" id="{664A68C7-BB83-BF44-4B84-661CC579B57E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Domain Wall Dynamics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protocol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ZoneTexte 4 3 2 1">
            <a:extLst>
              <a:ext uri="{FF2B5EF4-FFF2-40B4-BE49-F238E27FC236}">
                <a16:creationId xmlns:a16="http://schemas.microsoft.com/office/drawing/2014/main" id="{865F993A-D70A-9933-79BB-5C62FBC924D4}"/>
              </a:ext>
            </a:extLst>
          </p:cNvPr>
          <p:cNvSpPr txBox="1"/>
          <p:nvPr/>
        </p:nvSpPr>
        <p:spPr>
          <a:xfrm>
            <a:off x="4332826" y="3158206"/>
            <a:ext cx="5065058" cy="248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8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0BEC1-7D38-50F1-C22F-28CCAD84498D}"/>
              </a:ext>
            </a:extLst>
          </p:cNvPr>
          <p:cNvGrpSpPr/>
          <p:nvPr/>
        </p:nvGrpSpPr>
        <p:grpSpPr>
          <a:xfrm>
            <a:off x="5304163" y="1618662"/>
            <a:ext cx="3150822" cy="1589798"/>
            <a:chOff x="198666" y="2762477"/>
            <a:chExt cx="3150822" cy="158979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70485A5-5441-A5C6-C538-844E1AF3400A}"/>
                </a:ext>
              </a:extLst>
            </p:cNvPr>
            <p:cNvCxnSpPr/>
            <p:nvPr/>
          </p:nvCxnSpPr>
          <p:spPr>
            <a:xfrm>
              <a:off x="2859764" y="4251313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A260E2F-018C-E9D3-1597-2F7ABE879A96}"/>
                </a:ext>
              </a:extLst>
            </p:cNvPr>
            <p:cNvGrpSpPr/>
            <p:nvPr/>
          </p:nvGrpSpPr>
          <p:grpSpPr>
            <a:xfrm>
              <a:off x="357380" y="2811867"/>
              <a:ext cx="2869105" cy="1540408"/>
              <a:chOff x="109618" y="5145723"/>
              <a:chExt cx="2656564" cy="1426296"/>
            </a:xfrm>
          </p:grpSpPr>
          <p:pic>
            <p:nvPicPr>
              <p:cNvPr id="70" name="Picture 8 1">
                <a:extLst>
                  <a:ext uri="{FF2B5EF4-FFF2-40B4-BE49-F238E27FC236}">
                    <a16:creationId xmlns:a16="http://schemas.microsoft.com/office/drawing/2014/main" id="{D39A2017-34A6-B98F-54A5-8BCEB183B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09618" y="5145723"/>
                <a:ext cx="2656564" cy="1426296"/>
              </a:xfrm>
              <a:prstGeom prst="rect">
                <a:avLst/>
              </a:prstGeom>
            </p:spPr>
          </p:pic>
          <p:pic>
            <p:nvPicPr>
              <p:cNvPr id="78" name="Picture 77" descr="\documentclass{article}&#10;\usepackage{amsmath}&#10;\usepackage{xcolor}&#10;\pagestyle{empty}&#10;\begin{document}&#10;&#10;\definecolor{dockerblue}{HTML}{C14E14}  &#10;&#10;$t=0$&#10;&#10;&#10;\end{document}" title="IguanaTex Bitmap Display">
                <a:extLst>
                  <a:ext uri="{FF2B5EF4-FFF2-40B4-BE49-F238E27FC236}">
                    <a16:creationId xmlns:a16="http://schemas.microsoft.com/office/drawing/2014/main" id="{D5D0D2C6-F279-5F9E-C839-4DF383D4019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422" y="6057313"/>
                <a:ext cx="476581" cy="153043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3375540-A97A-5ED7-8C1D-4D74230288A5}"/>
                </a:ext>
              </a:extLst>
            </p:cNvPr>
            <p:cNvSpPr/>
            <p:nvPr/>
          </p:nvSpPr>
          <p:spPr>
            <a:xfrm>
              <a:off x="1663523" y="2763024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A5BC5BC-F831-BDE1-9246-F2FB97A6A094}"/>
                </a:ext>
              </a:extLst>
            </p:cNvPr>
            <p:cNvSpPr/>
            <p:nvPr/>
          </p:nvSpPr>
          <p:spPr>
            <a:xfrm>
              <a:off x="198666" y="3285624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8" name="Picture 67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C5FBE35D-5ECD-2C0C-6F91-947197A1280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370" y="2762477"/>
              <a:ext cx="517028" cy="296078"/>
            </a:xfrm>
            <a:prstGeom prst="rect">
              <a:avLst/>
            </a:prstGeom>
          </p:spPr>
        </p:pic>
        <p:pic>
          <p:nvPicPr>
            <p:cNvPr id="69" name="Picture 68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72105F0A-F7C0-E8F4-C538-7837D4214400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594" y="4033353"/>
              <a:ext cx="125700" cy="133218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A9FD013-8428-F07E-E8A5-84B7ECFF25CD}"/>
              </a:ext>
            </a:extLst>
          </p:cNvPr>
          <p:cNvGrpSpPr/>
          <p:nvPr/>
        </p:nvGrpSpPr>
        <p:grpSpPr>
          <a:xfrm>
            <a:off x="8441045" y="1595543"/>
            <a:ext cx="3165131" cy="1685425"/>
            <a:chOff x="184357" y="4553938"/>
            <a:chExt cx="3165131" cy="1685425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0C9594E-13DF-6DB3-F751-DECA8EF43BB7}"/>
                </a:ext>
              </a:extLst>
            </p:cNvPr>
            <p:cNvCxnSpPr/>
            <p:nvPr/>
          </p:nvCxnSpPr>
          <p:spPr>
            <a:xfrm>
              <a:off x="2859764" y="6063178"/>
              <a:ext cx="489724" cy="0"/>
            </a:xfrm>
            <a:prstGeom prst="straightConnector1">
              <a:avLst/>
            </a:prstGeom>
            <a:ln w="19050">
              <a:solidFill>
                <a:srgbClr val="5F5C5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F18ECF9-C3ED-C7B6-BEA0-60ECC7D24FBA}"/>
                </a:ext>
              </a:extLst>
            </p:cNvPr>
            <p:cNvGrpSpPr/>
            <p:nvPr/>
          </p:nvGrpSpPr>
          <p:grpSpPr>
            <a:xfrm>
              <a:off x="235381" y="4556388"/>
              <a:ext cx="2991104" cy="1643571"/>
              <a:chOff x="2774998" y="5183826"/>
              <a:chExt cx="2713808" cy="1426297"/>
            </a:xfrm>
          </p:grpSpPr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B992F0B1-241B-C1EB-F342-6B96011FE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774998" y="5183826"/>
                <a:ext cx="2713808" cy="1426297"/>
              </a:xfrm>
              <a:prstGeom prst="rect">
                <a:avLst/>
              </a:prstGeom>
            </p:spPr>
          </p:pic>
          <p:pic>
            <p:nvPicPr>
              <p:cNvPr id="101" name="Picture 100" descr="\documentclass{article}&#10;\usepackage{amsmath}&#10;\usepackage{xcolor}&#10;\pagestyle{empty}&#10;\begin{document}&#10;&#10;\definecolor{dockerblue}{HTML}{C14E14}  &#10;&#10;$t=t_{\mathrm{exp}}$&#10;&#10;&#10;\end{document}" title="IguanaTex Bitmap Display">
                <a:extLst>
                  <a:ext uri="{FF2B5EF4-FFF2-40B4-BE49-F238E27FC236}">
                    <a16:creationId xmlns:a16="http://schemas.microsoft.com/office/drawing/2014/main" id="{DDC65D33-6227-156E-0D0E-EF3C4995C87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7838" y="6085399"/>
                <a:ext cx="718813" cy="206582"/>
              </a:xfrm>
              <a:prstGeom prst="rect">
                <a:avLst/>
              </a:prstGeom>
            </p:spPr>
          </p:pic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2623093-D0CF-2567-A912-0BD42A3862D5}"/>
                </a:ext>
              </a:extLst>
            </p:cNvPr>
            <p:cNvSpPr/>
            <p:nvPr/>
          </p:nvSpPr>
          <p:spPr>
            <a:xfrm>
              <a:off x="1544701" y="4584708"/>
              <a:ext cx="514710" cy="37774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166F92-CCE9-2825-C23E-97C968FA91A6}"/>
                </a:ext>
              </a:extLst>
            </p:cNvPr>
            <p:cNvSpPr/>
            <p:nvPr/>
          </p:nvSpPr>
          <p:spPr>
            <a:xfrm>
              <a:off x="184357" y="5172712"/>
              <a:ext cx="514710" cy="1066651"/>
            </a:xfrm>
            <a:prstGeom prst="rect">
              <a:avLst/>
            </a:prstGeom>
            <a:solidFill>
              <a:srgbClr val="FFF7E0"/>
            </a:solidFill>
            <a:ln>
              <a:solidFill>
                <a:srgbClr val="FFF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7" name="Picture 96" descr="\documentclass{article}&#10;\usepackage{amsmath}&#10;\usepackage{xcolor}&#10;\pagestyle{empty}&#10;\begin{document}&#10;&#10;\definecolor{dockerblue}{HTML}{C14E14}  &#10;&#10;$\textcolor{black}{n(z)}$&#10;&#10;&#10;\end{document}" title="IguanaTex Bitmap Display">
              <a:extLst>
                <a:ext uri="{FF2B5EF4-FFF2-40B4-BE49-F238E27FC236}">
                  <a16:creationId xmlns:a16="http://schemas.microsoft.com/office/drawing/2014/main" id="{8B711978-0CF0-F91F-88DD-230CFB10F7B3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691" y="4553938"/>
              <a:ext cx="517028" cy="296078"/>
            </a:xfrm>
            <a:prstGeom prst="rect">
              <a:avLst/>
            </a:prstGeom>
          </p:spPr>
        </p:pic>
        <p:pic>
          <p:nvPicPr>
            <p:cNvPr id="99" name="Picture 98" descr="\documentclass{article}&#10;\usepackage{amsmath}&#10;\usepackage{xcolor}&#10;\pagestyle{empty}&#10;\begin{document}&#10;&#10;\definecolor{dockerblue}{HTML}{C14E14}  &#10;&#10;$\textcolor{black}{z}$&#10;&#10;&#10;\end{document}" title="IguanaTex Bitmap Display">
              <a:extLst>
                <a:ext uri="{FF2B5EF4-FFF2-40B4-BE49-F238E27FC236}">
                  <a16:creationId xmlns:a16="http://schemas.microsoft.com/office/drawing/2014/main" id="{AF9CC57B-5402-F40C-EFC5-87885223C7AB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518" y="5821808"/>
              <a:ext cx="125700" cy="133218"/>
            </a:xfrm>
            <a:prstGeom prst="rect">
              <a:avLst/>
            </a:prstGeom>
          </p:spPr>
        </p:pic>
      </p:grpSp>
      <p:pic>
        <p:nvPicPr>
          <p:cNvPr id="27" name="Picture 26" descr="\documentclass{article}&#10;\usepackage{amsmath}&#10;\usepackage{xcolor}&#10;\pagestyle{empty}&#10;\begin{document}&#10;&#10;\definecolor{dockerblue}{HTML}{C14E14}  &#10;&#10;$\textcolor{black}{\partial_{t} \rho (z_{0},k,t_{0})+ \partial_{z} \left( v_{\mathrm{eff}}[\rho] (k)  \rho (z_{0},k,t_{0}) \right)=0}$&#10;&#10;&#10;\end{document}" title="IguanaTex Bitmap Display">
            <a:extLst>
              <a:ext uri="{FF2B5EF4-FFF2-40B4-BE49-F238E27FC236}">
                <a16:creationId xmlns:a16="http://schemas.microsoft.com/office/drawing/2014/main" id="{AA7AEF10-BC6B-DD11-153A-3C45A8701F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8" y="4092933"/>
            <a:ext cx="5606500" cy="3047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3D531D-ED39-38B5-BB0B-A760078BA5EF}"/>
              </a:ext>
            </a:extLst>
          </p:cNvPr>
          <p:cNvSpPr txBox="1"/>
          <p:nvPr/>
        </p:nvSpPr>
        <p:spPr>
          <a:xfrm>
            <a:off x="243399" y="3619304"/>
            <a:ext cx="110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Generalised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HydroDynamics</a:t>
            </a:r>
            <a:r>
              <a:rPr lang="fr-FR" b="1" dirty="0">
                <a:latin typeface="Century Gothic" panose="020B0502020202020204" pitchFamily="34" charset="0"/>
              </a:rPr>
              <a:t> Equation 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007DC6-859E-6341-325C-9BB60C537908}"/>
              </a:ext>
            </a:extLst>
          </p:cNvPr>
          <p:cNvGrpSpPr/>
          <p:nvPr/>
        </p:nvGrpSpPr>
        <p:grpSpPr>
          <a:xfrm>
            <a:off x="6062219" y="3971594"/>
            <a:ext cx="5049948" cy="454996"/>
            <a:chOff x="253715" y="5471820"/>
            <a:chExt cx="5049948" cy="454996"/>
          </a:xfrm>
        </p:grpSpPr>
        <p:pic>
          <p:nvPicPr>
            <p:cNvPr id="8" name="Picture 7" descr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 title="IguanaTex Bitmap Display">
              <a:extLst>
                <a:ext uri="{FF2B5EF4-FFF2-40B4-BE49-F238E27FC236}">
                  <a16:creationId xmlns:a16="http://schemas.microsoft.com/office/drawing/2014/main" id="{8F486209-DD0A-4FF8-F33F-7CC1A4378EDC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815" y="5581375"/>
              <a:ext cx="1207848" cy="33233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E8BB6B-227E-39FE-7123-3949B5FAA6AD}"/>
                </a:ext>
              </a:extLst>
            </p:cNvPr>
            <p:cNvSpPr txBox="1"/>
            <p:nvPr/>
          </p:nvSpPr>
          <p:spPr>
            <a:xfrm>
              <a:off x="253715" y="5471820"/>
              <a:ext cx="4792247" cy="454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b="1" dirty="0"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latin typeface="Century Gothic" panose="020B0502020202020204" pitchFamily="34" charset="0"/>
                </a:rPr>
                <a:t>edge</a:t>
              </a:r>
              <a:r>
                <a:rPr lang="fr-FR" b="1" dirty="0">
                  <a:latin typeface="Century Gothic" panose="020B0502020202020204" pitchFamily="34" charset="0"/>
                </a:rPr>
                <a:t> profile </a:t>
              </a:r>
              <a:r>
                <a:rPr lang="fr-FR" b="1" dirty="0" err="1">
                  <a:latin typeface="Century Gothic" panose="020B0502020202020204" pitchFamily="34" charset="0"/>
                </a:rPr>
                <a:t>is</a:t>
              </a:r>
              <a:r>
                <a:rPr lang="fr-FR" b="1" dirty="0">
                  <a:latin typeface="Century Gothic" panose="020B0502020202020204" pitchFamily="34" charset="0"/>
                </a:rPr>
                <a:t> a </a:t>
              </a:r>
              <a:r>
                <a:rPr lang="fr-FR" b="1" dirty="0" err="1">
                  <a:latin typeface="Century Gothic" panose="020B0502020202020204" pitchFamily="34" charset="0"/>
                </a:rPr>
                <a:t>function</a:t>
              </a:r>
              <a:r>
                <a:rPr lang="fr-FR" b="1" dirty="0">
                  <a:latin typeface="Century Gothic" panose="020B0502020202020204" pitchFamily="34" charset="0"/>
                </a:rPr>
                <a:t> of            </a:t>
              </a:r>
              <a:r>
                <a:rPr lang="fr-FR" dirty="0">
                  <a:latin typeface="Century Gothic" panose="020B0502020202020204" pitchFamily="34" charset="0"/>
                </a:rPr>
                <a:t>     </a:t>
              </a:r>
            </a:p>
          </p:txBody>
        </p:sp>
        <p:pic>
          <p:nvPicPr>
            <p:cNvPr id="43" name="Picture 42" descr="\documentclass{article}&#10;\usepackage{amsmath}&#10;\usepackage{xcolor}&#10;\pagestyle{empty}&#10;\begin{document}&#10;&#10;\definecolor{dockerblue}{HTML}{C14E14}  &#10;&#10;$\textcolor{black}{\mathbf{\frac{z}{t} }}$&#10;&#10;&#10;\end{document}" title="IguanaTex Bitmap Display">
              <a:extLst>
                <a:ext uri="{FF2B5EF4-FFF2-40B4-BE49-F238E27FC236}">
                  <a16:creationId xmlns:a16="http://schemas.microsoft.com/office/drawing/2014/main" id="{40A10CB6-F65D-1D32-9E25-F6EB5A938F95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741" y="5621642"/>
              <a:ext cx="95034" cy="258620"/>
            </a:xfrm>
            <a:prstGeom prst="rect">
              <a:avLst/>
            </a:prstGeom>
          </p:spPr>
        </p:pic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5ACDB1D3-8A55-9411-D002-DDBB315D140C}"/>
              </a:ext>
            </a:extLst>
          </p:cNvPr>
          <p:cNvSpPr/>
          <p:nvPr/>
        </p:nvSpPr>
        <p:spPr>
          <a:xfrm>
            <a:off x="408789" y="4762854"/>
            <a:ext cx="11322043" cy="1864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BB1813-EA2B-1672-C9AC-65F81BFC1CEA}"/>
              </a:ext>
            </a:extLst>
          </p:cNvPr>
          <p:cNvGrpSpPr/>
          <p:nvPr/>
        </p:nvGrpSpPr>
        <p:grpSpPr>
          <a:xfrm>
            <a:off x="4451273" y="4972230"/>
            <a:ext cx="6804289" cy="1498025"/>
            <a:chOff x="1903747" y="4151778"/>
            <a:chExt cx="8813788" cy="1940434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91B0AFC-B94D-9ED7-E634-4EC070C62968}"/>
                </a:ext>
              </a:extLst>
            </p:cNvPr>
            <p:cNvSpPr/>
            <p:nvPr/>
          </p:nvSpPr>
          <p:spPr>
            <a:xfrm flipV="1">
              <a:off x="8003568" y="4253876"/>
              <a:ext cx="2148250" cy="1110527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CF71340-31DF-54A1-16B6-15A5823E363A}"/>
                </a:ext>
              </a:extLst>
            </p:cNvPr>
            <p:cNvSpPr/>
            <p:nvPr/>
          </p:nvSpPr>
          <p:spPr>
            <a:xfrm flipV="1">
              <a:off x="3654516" y="4269298"/>
              <a:ext cx="2148250" cy="1110527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pattFill prst="smGrid">
              <a:fgClr>
                <a:srgbClr val="FFD757"/>
              </a:fgClr>
              <a:bgClr>
                <a:schemeClr val="bg1"/>
              </a:bgClr>
            </a:pattFill>
            <a:ln w="28575">
              <a:solidFill>
                <a:srgbClr val="E6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59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90306104-5A6D-E650-4749-8A408C85DCF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27" y="5425627"/>
              <a:ext cx="111070" cy="12333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084E674-D13D-16E8-6599-E4F44AD31F14}"/>
                </a:ext>
              </a:extLst>
            </p:cNvPr>
            <p:cNvSpPr/>
            <p:nvPr/>
          </p:nvSpPr>
          <p:spPr>
            <a:xfrm>
              <a:off x="3638900" y="4253877"/>
              <a:ext cx="692838" cy="1110526"/>
            </a:xfrm>
            <a:prstGeom prst="rect">
              <a:avLst/>
            </a:prstGeom>
            <a:solidFill>
              <a:srgbClr val="FFB7B7">
                <a:alpha val="49804"/>
              </a:srgbClr>
            </a:solidFill>
            <a:ln w="28575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ight Brace 64">
              <a:extLst>
                <a:ext uri="{FF2B5EF4-FFF2-40B4-BE49-F238E27FC236}">
                  <a16:creationId xmlns:a16="http://schemas.microsoft.com/office/drawing/2014/main" id="{80D1B59A-9820-D263-2E5B-037182C4BD36}"/>
                </a:ext>
              </a:extLst>
            </p:cNvPr>
            <p:cNvSpPr/>
            <p:nvPr/>
          </p:nvSpPr>
          <p:spPr>
            <a:xfrm rot="5400000">
              <a:off x="3776447" y="5270460"/>
              <a:ext cx="350654" cy="759929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A32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747C9BD-4657-23F9-C21F-1D0F14DBF06A}"/>
                </a:ext>
              </a:extLst>
            </p:cNvPr>
            <p:cNvCxnSpPr>
              <a:cxnSpLocks/>
            </p:cNvCxnSpPr>
            <p:nvPr/>
          </p:nvCxnSpPr>
          <p:spPr>
            <a:xfrm>
              <a:off x="3421242" y="5368707"/>
              <a:ext cx="29435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 descr="\documentclass{article}&#10;\usepackage{amsmath}&#10;\pagestyle{empty}&#10;\begin{document}&#10;&#10;DMD beam profile&#10;&#10;&#10;&#10;\end{document}" title="IguanaTex Bitmap Display">
              <a:extLst>
                <a:ext uri="{FF2B5EF4-FFF2-40B4-BE49-F238E27FC236}">
                  <a16:creationId xmlns:a16="http://schemas.microsoft.com/office/drawing/2014/main" id="{2B8070BF-E6DC-392E-1458-64EF43E1B2F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593" y="5857268"/>
              <a:ext cx="2029410" cy="234944"/>
            </a:xfrm>
            <a:prstGeom prst="rect">
              <a:avLst/>
            </a:prstGeom>
          </p:spPr>
        </p:pic>
        <p:pic>
          <p:nvPicPr>
            <p:cNvPr id="73" name="Picture 72" descr="\documentclass{article}&#10;\usepackage{amsmath}&#10;\pagestyle{empty}&#10;\begin{document}&#10;&#10;potential&#10;&#10;$V(z) \propto z^{4}$&#10;&#10;&#10;\end{document}" title="IguanaTex Bitmap Display">
              <a:extLst>
                <a:ext uri="{FF2B5EF4-FFF2-40B4-BE49-F238E27FC236}">
                  <a16:creationId xmlns:a16="http://schemas.microsoft.com/office/drawing/2014/main" id="{373E35FA-E456-9F41-3427-B6EDA9C5083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712" y="4280316"/>
              <a:ext cx="1028418" cy="541887"/>
            </a:xfrm>
            <a:prstGeom prst="rect">
              <a:avLst/>
            </a:prstGeom>
          </p:spPr>
        </p:pic>
        <p:pic>
          <p:nvPicPr>
            <p:cNvPr id="74" name="Picture 73" descr="\documentclass{article}&#10;\usepackage{amsmath}&#10;\pagestyle{empty}&#10;\begin{document}&#10;&#10;density $n(z)$&#10;&#10;&#10;\end{document}" title="IguanaTex Bitmap Display">
              <a:extLst>
                <a:ext uri="{FF2B5EF4-FFF2-40B4-BE49-F238E27FC236}">
                  <a16:creationId xmlns:a16="http://schemas.microsoft.com/office/drawing/2014/main" id="{7F296027-DE6B-EF9C-C724-B9DFD2B0BE1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747" y="5172961"/>
              <a:ext cx="1282418" cy="259063"/>
            </a:xfrm>
            <a:prstGeom prst="rect">
              <a:avLst/>
            </a:prstGeom>
          </p:spPr>
        </p:pic>
        <p:pic>
          <p:nvPicPr>
            <p:cNvPr id="75" name="Picture 74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8D30B6ED-DF75-3FC2-B114-91C656F4F9C2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6465" y="5425627"/>
              <a:ext cx="111070" cy="123337"/>
            </a:xfrm>
            <a:prstGeom prst="rect">
              <a:avLst/>
            </a:prstGeom>
          </p:spPr>
        </p:pic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1BCD30D-8378-01F1-532A-6CC62D493A25}"/>
                </a:ext>
              </a:extLst>
            </p:cNvPr>
            <p:cNvCxnSpPr>
              <a:cxnSpLocks/>
            </p:cNvCxnSpPr>
            <p:nvPr/>
          </p:nvCxnSpPr>
          <p:spPr>
            <a:xfrm>
              <a:off x="7662880" y="5368707"/>
              <a:ext cx="294358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35CEB2A-2FD9-68E2-CD69-874AEB535DFB}"/>
                </a:ext>
              </a:extLst>
            </p:cNvPr>
            <p:cNvCxnSpPr>
              <a:cxnSpLocks/>
            </p:cNvCxnSpPr>
            <p:nvPr/>
          </p:nvCxnSpPr>
          <p:spPr>
            <a:xfrm>
              <a:off x="8652868" y="4269298"/>
              <a:ext cx="0" cy="1105810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E60EE0-925D-B735-04C5-7F6B7D840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9155" y="5368707"/>
              <a:ext cx="920622" cy="0"/>
            </a:xfrm>
            <a:prstGeom prst="line">
              <a:avLst/>
            </a:prstGeom>
            <a:ln w="28575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row: Right 80">
              <a:extLst>
                <a:ext uri="{FF2B5EF4-FFF2-40B4-BE49-F238E27FC236}">
                  <a16:creationId xmlns:a16="http://schemas.microsoft.com/office/drawing/2014/main" id="{FEAD3488-1BD7-515A-1A30-E655735C5591}"/>
                </a:ext>
              </a:extLst>
            </p:cNvPr>
            <p:cNvSpPr/>
            <p:nvPr/>
          </p:nvSpPr>
          <p:spPr>
            <a:xfrm>
              <a:off x="6554911" y="4750173"/>
              <a:ext cx="849323" cy="274630"/>
            </a:xfrm>
            <a:prstGeom prst="rightArrow">
              <a:avLst/>
            </a:prstGeom>
            <a:solidFill>
              <a:srgbClr val="F5F1E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ight Brace 84">
              <a:extLst>
                <a:ext uri="{FF2B5EF4-FFF2-40B4-BE49-F238E27FC236}">
                  <a16:creationId xmlns:a16="http://schemas.microsoft.com/office/drawing/2014/main" id="{52B9C496-7CB9-FCD9-78F4-D478DCC6A073}"/>
                </a:ext>
              </a:extLst>
            </p:cNvPr>
            <p:cNvSpPr/>
            <p:nvPr/>
          </p:nvSpPr>
          <p:spPr>
            <a:xfrm rot="5400000">
              <a:off x="9232229" y="4846266"/>
              <a:ext cx="350654" cy="1509377"/>
            </a:xfrm>
            <a:prstGeom prst="rightBrace">
              <a:avLst>
                <a:gd name="adj1" fmla="val 63146"/>
                <a:gd name="adj2" fmla="val 49041"/>
              </a:avLst>
            </a:prstGeom>
            <a:ln w="19050">
              <a:solidFill>
                <a:srgbClr val="E6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6" name="Picture 85" descr="\documentclass{article}&#10;\usepackage{amsmath}&#10;\pagestyle{empty}&#10;\begin{document}&#10;remaining atoms&#10;&#10;&#10;&#10;&#10;\end{document}" title="IguanaTex Bitmap Display">
              <a:extLst>
                <a:ext uri="{FF2B5EF4-FFF2-40B4-BE49-F238E27FC236}">
                  <a16:creationId xmlns:a16="http://schemas.microsoft.com/office/drawing/2014/main" id="{4E720187-0483-04C2-61A1-F3E2C151F81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160" y="5844877"/>
              <a:ext cx="1836714" cy="234940"/>
            </a:xfrm>
            <a:prstGeom prst="rect">
              <a:avLst/>
            </a:prstGeom>
          </p:spPr>
        </p:pic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32CF07-93DB-F18D-D92A-3348618DEC3C}"/>
                </a:ext>
              </a:extLst>
            </p:cNvPr>
            <p:cNvSpPr/>
            <p:nvPr/>
          </p:nvSpPr>
          <p:spPr>
            <a:xfrm>
              <a:off x="3535784" y="4151778"/>
              <a:ext cx="2462680" cy="1208321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67DDC6E-6AD1-A57E-87AA-BDBCB0CAC626}"/>
                </a:ext>
              </a:extLst>
            </p:cNvPr>
            <p:cNvSpPr/>
            <p:nvPr/>
          </p:nvSpPr>
          <p:spPr>
            <a:xfrm>
              <a:off x="8000413" y="4225169"/>
              <a:ext cx="622874" cy="111052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1011C69-2067-00F1-1EC6-8E1E2175CB77}"/>
                </a:ext>
              </a:extLst>
            </p:cNvPr>
            <p:cNvSpPr/>
            <p:nvPr/>
          </p:nvSpPr>
          <p:spPr>
            <a:xfrm>
              <a:off x="7831150" y="4167189"/>
              <a:ext cx="2462680" cy="1208321"/>
            </a:xfrm>
            <a:custGeom>
              <a:avLst/>
              <a:gdLst>
                <a:gd name="connsiteX0" fmla="*/ 8542 w 2459134"/>
                <a:gd name="connsiteY0" fmla="*/ 24384 h 1414049"/>
                <a:gd name="connsiteX1" fmla="*/ 288958 w 2459134"/>
                <a:gd name="connsiteY1" fmla="*/ 1158240 h 1414049"/>
                <a:gd name="connsiteX2" fmla="*/ 1910494 w 2459134"/>
                <a:gd name="connsiteY2" fmla="*/ 1322832 h 1414049"/>
                <a:gd name="connsiteX3" fmla="*/ 2459134 w 2459134"/>
                <a:gd name="connsiteY3" fmla="*/ 0 h 1414049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  <a:gd name="connsiteX0" fmla="*/ 12088 w 2462680"/>
                <a:gd name="connsiteY0" fmla="*/ 24384 h 1319976"/>
                <a:gd name="connsiteX1" fmla="*/ 292504 w 2462680"/>
                <a:gd name="connsiteY1" fmla="*/ 1158240 h 1319976"/>
                <a:gd name="connsiteX2" fmla="*/ 2058820 w 2462680"/>
                <a:gd name="connsiteY2" fmla="*/ 1189482 h 1319976"/>
                <a:gd name="connsiteX3" fmla="*/ 2462680 w 2462680"/>
                <a:gd name="connsiteY3" fmla="*/ 0 h 131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2680" h="1319976">
                  <a:moveTo>
                    <a:pt x="12088" y="24384"/>
                  </a:moveTo>
                  <a:cubicBezTo>
                    <a:pt x="-6200" y="483108"/>
                    <a:pt x="-48618" y="964057"/>
                    <a:pt x="292504" y="1158240"/>
                  </a:cubicBezTo>
                  <a:cubicBezTo>
                    <a:pt x="633626" y="1352423"/>
                    <a:pt x="1697124" y="1382522"/>
                    <a:pt x="2058820" y="1189482"/>
                  </a:cubicBezTo>
                  <a:cubicBezTo>
                    <a:pt x="2420516" y="996442"/>
                    <a:pt x="2433978" y="564896"/>
                    <a:pt x="2462680" y="0"/>
                  </a:cubicBezTo>
                </a:path>
              </a:pathLst>
            </a:custGeom>
            <a:noFill/>
            <a:ln w="28575"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A35A13E-DA56-FA02-FFA5-0D037F313CBC}"/>
                </a:ext>
              </a:extLst>
            </p:cNvPr>
            <p:cNvSpPr/>
            <p:nvPr/>
          </p:nvSpPr>
          <p:spPr>
            <a:xfrm>
              <a:off x="3093720" y="4434840"/>
              <a:ext cx="434340" cy="7620"/>
            </a:xfrm>
            <a:custGeom>
              <a:avLst/>
              <a:gdLst>
                <a:gd name="connsiteX0" fmla="*/ 434340 w 434340"/>
                <a:gd name="connsiteY0" fmla="*/ 0 h 7620"/>
                <a:gd name="connsiteX1" fmla="*/ 0 w 43434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7620">
                  <a:moveTo>
                    <a:pt x="434340" y="0"/>
                  </a:moveTo>
                  <a:lnTo>
                    <a:pt x="0" y="7620"/>
                  </a:ln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E843ECB-7727-24F0-FAEC-B4B42B14AF53}"/>
                </a:ext>
              </a:extLst>
            </p:cNvPr>
            <p:cNvSpPr/>
            <p:nvPr/>
          </p:nvSpPr>
          <p:spPr>
            <a:xfrm>
              <a:off x="3251200" y="4472940"/>
              <a:ext cx="615305" cy="815340"/>
            </a:xfrm>
            <a:custGeom>
              <a:avLst/>
              <a:gdLst>
                <a:gd name="connsiteX0" fmla="*/ 525780 w 559425"/>
                <a:gd name="connsiteY0" fmla="*/ 0 h 815340"/>
                <a:gd name="connsiteX1" fmla="*/ 502920 w 559425"/>
                <a:gd name="connsiteY1" fmla="*/ 518160 h 815340"/>
                <a:gd name="connsiteX2" fmla="*/ 0 w 55942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9425" h="815340">
                  <a:moveTo>
                    <a:pt x="525780" y="0"/>
                  </a:moveTo>
                  <a:cubicBezTo>
                    <a:pt x="558165" y="191135"/>
                    <a:pt x="590550" y="382270"/>
                    <a:pt x="502920" y="518160"/>
                  </a:cubicBezTo>
                  <a:cubicBezTo>
                    <a:pt x="415290" y="654050"/>
                    <a:pt x="207645" y="734695"/>
                    <a:pt x="0" y="815340"/>
                  </a:cubicBezTo>
                </a:path>
              </a:pathLst>
            </a:custGeom>
            <a:noFill/>
            <a:ln w="19050">
              <a:solidFill>
                <a:srgbClr val="E6A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1A1C80C-A91A-8AE2-0467-CAE8CA8B69DA}"/>
              </a:ext>
            </a:extLst>
          </p:cNvPr>
          <p:cNvSpPr txBox="1"/>
          <p:nvPr/>
        </p:nvSpPr>
        <p:spPr>
          <a:xfrm>
            <a:off x="730757" y="4911642"/>
            <a:ext cx="3398548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err="1">
                <a:solidFill>
                  <a:srgbClr val="D88009"/>
                </a:solidFill>
                <a:latin typeface="Century Gothic" panose="020B0502020202020204" pitchFamily="34" charset="0"/>
              </a:rPr>
              <a:t>Experimentally</a:t>
            </a:r>
            <a:r>
              <a:rPr lang="fr-FR" sz="1600" b="1" dirty="0">
                <a:solidFill>
                  <a:srgbClr val="D88009"/>
                </a:solidFill>
                <a:latin typeface="Century Gothic" panose="020B0502020202020204" pitchFamily="34" charset="0"/>
              </a:rPr>
              <a:t> : </a:t>
            </a:r>
            <a:r>
              <a:rPr lang="en-US" sz="1600" dirty="0">
                <a:solidFill>
                  <a:srgbClr val="D88009"/>
                </a:solidFill>
                <a:latin typeface="Century Gothic" panose="020B0502020202020204" pitchFamily="34" charset="0"/>
              </a:rPr>
              <a:t>The atoms are trapped in a quartic potential so that the quasi-homogeneous zone is large enough.</a:t>
            </a:r>
            <a:endParaRPr lang="fr-FR" sz="1600" dirty="0">
              <a:solidFill>
                <a:srgbClr val="D8800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40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2">
            <a:extLst>
              <a:ext uri="{FF2B5EF4-FFF2-40B4-BE49-F238E27FC236}">
                <a16:creationId xmlns:a16="http://schemas.microsoft.com/office/drawing/2014/main" id="{E8EFDCD1-F350-DDDD-81D3-94E9EBE6C7BB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_{\mathrm{min}} &lt; k &lt; k_{\mathrm{max}} 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0401F6EF-08A6-F7E2-AAE1-ADE227C741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41" y="6060875"/>
            <a:ext cx="3515401" cy="53886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C9422A8-908B-3D9B-9501-50F212B8CFEB}"/>
              </a:ext>
            </a:extLst>
          </p:cNvPr>
          <p:cNvGrpSpPr/>
          <p:nvPr/>
        </p:nvGrpSpPr>
        <p:grpSpPr>
          <a:xfrm>
            <a:off x="893860" y="3380693"/>
            <a:ext cx="3160208" cy="2333376"/>
            <a:chOff x="872901" y="1868558"/>
            <a:chExt cx="2581861" cy="190634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C1AF4B-8781-970E-C52D-296DAD51B0F7}"/>
                </a:ext>
              </a:extLst>
            </p:cNvPr>
            <p:cNvSpPr/>
            <p:nvPr/>
          </p:nvSpPr>
          <p:spPr>
            <a:xfrm>
              <a:off x="882840" y="2170203"/>
              <a:ext cx="2403388" cy="1604701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EADE51-57CB-2856-6EF4-7DF1958E3915}"/>
                </a:ext>
              </a:extLst>
            </p:cNvPr>
            <p:cNvSpPr/>
            <p:nvPr/>
          </p:nvSpPr>
          <p:spPr>
            <a:xfrm>
              <a:off x="882840" y="2513216"/>
              <a:ext cx="1707287" cy="918675"/>
            </a:xfrm>
            <a:prstGeom prst="rect">
              <a:avLst/>
            </a:prstGeom>
            <a:gradFill flip="none" rotWithShape="1">
              <a:gsLst>
                <a:gs pos="86000">
                  <a:srgbClr val="C7E98B"/>
                </a:gs>
                <a:gs pos="30000">
                  <a:srgbClr val="FFFF00"/>
                </a:gs>
                <a:gs pos="70000">
                  <a:srgbClr val="FFFF00"/>
                </a:gs>
                <a:gs pos="15000">
                  <a:srgbClr val="C7E98B"/>
                </a:gs>
                <a:gs pos="0">
                  <a:srgbClr val="0E385E"/>
                </a:gs>
                <a:gs pos="100000">
                  <a:srgbClr val="0E385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Picture 35" descr="\documentclass{article}&#10;\usepackage{amsmath}&#10;\pagestyle{empty}&#10;\begin{document}&#10;&#10;$k$&#10;&#10;&#10;&#10;\end{document}" title="IguanaTex Bitmap Display">
              <a:extLst>
                <a:ext uri="{FF2B5EF4-FFF2-40B4-BE49-F238E27FC236}">
                  <a16:creationId xmlns:a16="http://schemas.microsoft.com/office/drawing/2014/main" id="{303BF713-6BFD-2B70-3893-7AF98B960A67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93" y="1868559"/>
              <a:ext cx="118164" cy="183617"/>
            </a:xfrm>
            <a:prstGeom prst="rect">
              <a:avLst/>
            </a:prstGeom>
          </p:spPr>
        </p:pic>
        <p:pic>
          <p:nvPicPr>
            <p:cNvPr id="37" name="Picture 36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ED11F198-8A68-BC0D-718E-D5097300755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373" y="3015436"/>
              <a:ext cx="110389" cy="117703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FC8779A-4FAC-35E4-C23E-A13CC04BB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62" y="1868558"/>
              <a:ext cx="0" cy="19063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6C164D-FC11-EECE-84B7-7C201A0DF5C3}"/>
                </a:ext>
              </a:extLst>
            </p:cNvPr>
            <p:cNvCxnSpPr/>
            <p:nvPr/>
          </p:nvCxnSpPr>
          <p:spPr>
            <a:xfrm flipV="1">
              <a:off x="2515025" y="2321330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F5B0D6-E67F-DEDE-C2D0-A14A879EF7F1}"/>
                </a:ext>
              </a:extLst>
            </p:cNvPr>
            <p:cNvSpPr/>
            <p:nvPr/>
          </p:nvSpPr>
          <p:spPr>
            <a:xfrm>
              <a:off x="892779" y="2174795"/>
              <a:ext cx="916203" cy="1584823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498840-204D-BA08-571D-8C0B54AAC964}"/>
                </a:ext>
              </a:extLst>
            </p:cNvPr>
            <p:cNvSpPr/>
            <p:nvPr/>
          </p:nvSpPr>
          <p:spPr>
            <a:xfrm>
              <a:off x="2290363" y="2175012"/>
              <a:ext cx="995866" cy="1584823"/>
            </a:xfrm>
            <a:prstGeom prst="rect">
              <a:avLst/>
            </a:prstGeom>
            <a:solidFill>
              <a:srgbClr val="0E385E"/>
            </a:solidFill>
            <a:ln>
              <a:solidFill>
                <a:srgbClr val="263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9D52BEE-B68E-D5B5-7409-75E128157E19}"/>
                </a:ext>
              </a:extLst>
            </p:cNvPr>
            <p:cNvCxnSpPr>
              <a:cxnSpLocks/>
            </p:cNvCxnSpPr>
            <p:nvPr/>
          </p:nvCxnSpPr>
          <p:spPr>
            <a:xfrm>
              <a:off x="872901" y="2941917"/>
              <a:ext cx="25719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8D839C-54EE-2C9C-9988-302437F8DC4C}"/>
                </a:ext>
              </a:extLst>
            </p:cNvPr>
            <p:cNvCxnSpPr/>
            <p:nvPr/>
          </p:nvCxnSpPr>
          <p:spPr>
            <a:xfrm flipV="1">
              <a:off x="2046836" y="2237053"/>
              <a:ext cx="0" cy="13326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C2B76170-E212-9B60-0E70-3A9A9A97851F}"/>
              </a:ext>
            </a:extLst>
          </p:cNvPr>
          <p:cNvSpPr/>
          <p:nvPr/>
        </p:nvSpPr>
        <p:spPr>
          <a:xfrm>
            <a:off x="3930699" y="4384050"/>
            <a:ext cx="1013490" cy="175200"/>
          </a:xfrm>
          <a:custGeom>
            <a:avLst/>
            <a:gdLst>
              <a:gd name="connsiteX0" fmla="*/ 0 w 670560"/>
              <a:gd name="connsiteY0" fmla="*/ 223520 h 223520"/>
              <a:gd name="connsiteX1" fmla="*/ 365760 w 670560"/>
              <a:gd name="connsiteY1" fmla="*/ 0 h 223520"/>
              <a:gd name="connsiteX2" fmla="*/ 670560 w 670560"/>
              <a:gd name="connsiteY2" fmla="*/ 223520 h 22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" h="223520">
                <a:moveTo>
                  <a:pt x="0" y="223520"/>
                </a:moveTo>
                <a:cubicBezTo>
                  <a:pt x="127000" y="111760"/>
                  <a:pt x="254000" y="0"/>
                  <a:pt x="365760" y="0"/>
                </a:cubicBezTo>
                <a:cubicBezTo>
                  <a:pt x="477520" y="0"/>
                  <a:pt x="574040" y="111760"/>
                  <a:pt x="670560" y="22352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4" name="Picture 73" descr="\documentclass{article}&#10;\usepackage{amsmath}&#10;\usepackage{xcolor}&#10;\pagestyle{empty}&#10;\begin{document}&#10;&#10;\definecolor{dockerblue}{HTML}{C14E14}  &#10;&#10;\textcolor{black}{after $t$}&#10;&#10;&#10;\end{document}" title="IguanaTex Bitmap Display">
            <a:extLst>
              <a:ext uri="{FF2B5EF4-FFF2-40B4-BE49-F238E27FC236}">
                <a16:creationId xmlns:a16="http://schemas.microsoft.com/office/drawing/2014/main" id="{409F7361-6868-0539-6593-07644AE021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89" y="4062144"/>
            <a:ext cx="751976" cy="202455"/>
          </a:xfrm>
          <a:prstGeom prst="rect">
            <a:avLst/>
          </a:prstGeom>
        </p:spPr>
      </p:pic>
      <p:pic>
        <p:nvPicPr>
          <p:cNvPr id="77" name="Picture 76" descr="\documentclass{article}&#10;\usepackage{amsmath}&#10;\usepackage{xcolor}&#10;\pagestyle{empty}&#10;\begin{document}&#10;&#10;\definecolor{dockerblue}{HTML}{C14E14}  &#10;&#10;\textcolor{black}{Occupation factor $\nu [\rho ]$}&#10;&#10;&#10;\end{document}" title="IguanaTex Bitmap Display">
            <a:extLst>
              <a:ext uri="{FF2B5EF4-FFF2-40B4-BE49-F238E27FC236}">
                <a16:creationId xmlns:a16="http://schemas.microsoft.com/office/drawing/2014/main" id="{101BDE20-13C2-5C91-A839-A4C13FF023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10" y="3359419"/>
            <a:ext cx="2730967" cy="28488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 title="IguanaTex Bitmap Display">
            <a:extLst>
              <a:ext uri="{FF2B5EF4-FFF2-40B4-BE49-F238E27FC236}">
                <a16:creationId xmlns:a16="http://schemas.microsoft.com/office/drawing/2014/main" id="{3E971FA2-BE1F-0D5B-54D3-7E2AD933F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1" y="6060013"/>
            <a:ext cx="3515400" cy="5562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830-5439-2D28-C7C9-D5A9A96BAC9A}"/>
              </a:ext>
            </a:extLst>
          </p:cNvPr>
          <p:cNvGrpSpPr/>
          <p:nvPr/>
        </p:nvGrpSpPr>
        <p:grpSpPr>
          <a:xfrm>
            <a:off x="5032883" y="3365703"/>
            <a:ext cx="3211815" cy="2333375"/>
            <a:chOff x="7508497" y="1386410"/>
            <a:chExt cx="3197957" cy="23598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4DD70F-1BA1-B9C7-236C-F38F823FF126}"/>
                </a:ext>
              </a:extLst>
            </p:cNvPr>
            <p:cNvGrpSpPr/>
            <p:nvPr/>
          </p:nvGrpSpPr>
          <p:grpSpPr>
            <a:xfrm>
              <a:off x="7508497" y="1386410"/>
              <a:ext cx="2975093" cy="2359817"/>
              <a:chOff x="892779" y="4122959"/>
              <a:chExt cx="2403389" cy="190634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DA0EC6A-EEF5-E398-B404-BB80529BCC64}"/>
                  </a:ext>
                </a:extLst>
              </p:cNvPr>
              <p:cNvGrpSpPr/>
              <p:nvPr/>
            </p:nvGrpSpPr>
            <p:grpSpPr>
              <a:xfrm>
                <a:off x="892779" y="4122959"/>
                <a:ext cx="2403389" cy="1906347"/>
                <a:chOff x="6086581" y="3931567"/>
                <a:chExt cx="2403389" cy="1906347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11B1BD1-DC09-5EF4-F056-7B3C31E17FE9}"/>
                    </a:ext>
                  </a:extLst>
                </p:cNvPr>
                <p:cNvGrpSpPr/>
                <p:nvPr/>
              </p:nvGrpSpPr>
              <p:grpSpPr>
                <a:xfrm>
                  <a:off x="6086581" y="3931567"/>
                  <a:ext cx="2403389" cy="1906347"/>
                  <a:chOff x="1055803" y="571598"/>
                  <a:chExt cx="3091987" cy="2452539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D7FD507C-F1F3-C0D1-90D3-25E7F21E546A}"/>
                      </a:ext>
                    </a:extLst>
                  </p:cNvPr>
                  <p:cNvSpPr/>
                  <p:nvPr/>
                </p:nvSpPr>
                <p:spPr>
                  <a:xfrm>
                    <a:off x="1055803" y="959668"/>
                    <a:ext cx="3091987" cy="2064467"/>
                  </a:xfrm>
                  <a:prstGeom prst="rect">
                    <a:avLst/>
                  </a:prstGeom>
                  <a:solidFill>
                    <a:srgbClr val="0E385E"/>
                  </a:solidFill>
                  <a:ln>
                    <a:solidFill>
                      <a:srgbClr val="263B4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pic>
                <p:nvPicPr>
                  <p:cNvPr id="80" name="Picture 79" descr="\documentclass{article}&#10;\usepackage{amsmath}&#10;\pagestyle{empty}&#10;\begin{document}&#10;&#10;$k$&#10;&#10;&#10;&#10;\end{document}" title="IguanaTex Bitmap Display">
                    <a:extLst>
                      <a:ext uri="{FF2B5EF4-FFF2-40B4-BE49-F238E27FC236}">
                        <a16:creationId xmlns:a16="http://schemas.microsoft.com/office/drawing/2014/main" id="{2B7F0432-7042-FA07-F445-EFD9EA9DB90E}"/>
                      </a:ext>
                    </a:extLst>
                  </p:cNvPr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>
                  <a:blip r:embed="rId20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5645" y="571599"/>
                    <a:ext cx="152019" cy="236225"/>
                  </a:xfrm>
                  <a:prstGeom prst="rect">
                    <a:avLst/>
                  </a:prstGeom>
                </p:spPr>
              </p:pic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8628437A-1096-747A-A33A-DCEC801381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57375" y="571598"/>
                    <a:ext cx="0" cy="245253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43E9A61-6E28-B52D-B8C4-D906546FF765}"/>
                    </a:ext>
                  </a:extLst>
                </p:cNvPr>
                <p:cNvSpPr/>
                <p:nvPr/>
              </p:nvSpPr>
              <p:spPr>
                <a:xfrm>
                  <a:off x="6096521" y="4237804"/>
                  <a:ext cx="439324" cy="1584823"/>
                </a:xfrm>
                <a:prstGeom prst="rect">
                  <a:avLst/>
                </a:prstGeom>
                <a:solidFill>
                  <a:srgbClr val="0E385E"/>
                </a:solidFill>
                <a:ln>
                  <a:solidFill>
                    <a:srgbClr val="263B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3628BA3-CC70-F3FD-4137-9C183E7719FC}"/>
                    </a:ext>
                  </a:extLst>
                </p:cNvPr>
                <p:cNvSpPr/>
                <p:nvPr/>
              </p:nvSpPr>
              <p:spPr>
                <a:xfrm>
                  <a:off x="7802584" y="4240340"/>
                  <a:ext cx="687386" cy="1584823"/>
                </a:xfrm>
                <a:prstGeom prst="rect">
                  <a:avLst/>
                </a:prstGeom>
                <a:solidFill>
                  <a:srgbClr val="0E385E"/>
                </a:solidFill>
                <a:ln>
                  <a:solidFill>
                    <a:srgbClr val="263B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99A462D2-33D0-A563-29C0-2AD611ED8129}"/>
                  </a:ext>
                </a:extLst>
              </p:cNvPr>
              <p:cNvSpPr/>
              <p:nvPr/>
            </p:nvSpPr>
            <p:spPr>
              <a:xfrm rot="21033743" flipH="1">
                <a:off x="1572290" y="4743690"/>
                <a:ext cx="1206690" cy="1104076"/>
              </a:xfrm>
              <a:prstGeom prst="triangle">
                <a:avLst>
                  <a:gd name="adj" fmla="val 0"/>
                </a:avLst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1CF3FA4-14C2-3372-9354-351C835F6E0E}"/>
                  </a:ext>
                </a:extLst>
              </p:cNvPr>
              <p:cNvSpPr/>
              <p:nvPr/>
            </p:nvSpPr>
            <p:spPr>
              <a:xfrm rot="10357049" flipH="1">
                <a:off x="1279053" y="4692350"/>
                <a:ext cx="1121697" cy="1104076"/>
              </a:xfrm>
              <a:prstGeom prst="triangle">
                <a:avLst>
                  <a:gd name="adj" fmla="val 0"/>
                </a:avLst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" name="Picture 9" descr="\documentclass{article}&#10;\usepackage{amsmath}&#10;\pagestyle{empty}&#10;\begin{document}&#10;&#10;$z$&#10;&#10;&#10;&#10;\end{document}" title="IguanaTex Bitmap Display">
              <a:extLst>
                <a:ext uri="{FF2B5EF4-FFF2-40B4-BE49-F238E27FC236}">
                  <a16:creationId xmlns:a16="http://schemas.microsoft.com/office/drawing/2014/main" id="{F63B7F6E-950C-3CDD-293A-F8B9699E1E05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806" y="2857405"/>
              <a:ext cx="136648" cy="14570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A2E4C3-38C8-F05B-943B-FBFFDD10C14F}"/>
                </a:ext>
              </a:extLst>
            </p:cNvPr>
            <p:cNvGrpSpPr/>
            <p:nvPr/>
          </p:nvGrpSpPr>
          <p:grpSpPr>
            <a:xfrm>
              <a:off x="8048731" y="2207332"/>
              <a:ext cx="2011630" cy="1157909"/>
              <a:chOff x="3126738" y="2284545"/>
              <a:chExt cx="3120391" cy="115790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78BDFA4-9074-8E6A-5E30-B5CF1F73C7BB}"/>
                  </a:ext>
                </a:extLst>
              </p:cNvPr>
              <p:cNvSpPr/>
              <p:nvPr/>
            </p:nvSpPr>
            <p:spPr>
              <a:xfrm>
                <a:off x="3215640" y="2291796"/>
                <a:ext cx="2524759" cy="1137204"/>
              </a:xfrm>
              <a:prstGeom prst="rect">
                <a:avLst/>
              </a:prstGeom>
              <a:gradFill flip="none" rotWithShape="1">
                <a:gsLst>
                  <a:gs pos="86000">
                    <a:srgbClr val="C7E98B"/>
                  </a:gs>
                  <a:gs pos="30000">
                    <a:srgbClr val="FFFF00"/>
                  </a:gs>
                  <a:gs pos="70000">
                    <a:srgbClr val="FFFF00"/>
                  </a:gs>
                  <a:gs pos="15000">
                    <a:srgbClr val="C7E98B"/>
                  </a:gs>
                  <a:gs pos="0">
                    <a:srgbClr val="0E385E"/>
                  </a:gs>
                  <a:gs pos="100000">
                    <a:srgbClr val="0E385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203CAC2-0AD8-15C8-4820-A6C77E01A7E3}"/>
                  </a:ext>
                </a:extLst>
              </p:cNvPr>
              <p:cNvSpPr/>
              <p:nvPr/>
            </p:nvSpPr>
            <p:spPr>
              <a:xfrm>
                <a:off x="4444999" y="2291796"/>
                <a:ext cx="890565" cy="1137204"/>
              </a:xfrm>
              <a:custGeom>
                <a:avLst/>
                <a:gdLst>
                  <a:gd name="connsiteX0" fmla="*/ 739077 w 890565"/>
                  <a:gd name="connsiteY0" fmla="*/ 8736 h 1152921"/>
                  <a:gd name="connsiteX1" fmla="*/ 739077 w 890565"/>
                  <a:gd name="connsiteY1" fmla="*/ 103986 h 1152921"/>
                  <a:gd name="connsiteX2" fmla="*/ 685737 w 890565"/>
                  <a:gd name="connsiteY2" fmla="*/ 248766 h 1152921"/>
                  <a:gd name="connsiteX3" fmla="*/ 563817 w 890565"/>
                  <a:gd name="connsiteY3" fmla="*/ 393546 h 1152921"/>
                  <a:gd name="connsiteX4" fmla="*/ 491427 w 890565"/>
                  <a:gd name="connsiteY4" fmla="*/ 568806 h 1152921"/>
                  <a:gd name="connsiteX5" fmla="*/ 358077 w 890565"/>
                  <a:gd name="connsiteY5" fmla="*/ 717396 h 1152921"/>
                  <a:gd name="connsiteX6" fmla="*/ 137097 w 890565"/>
                  <a:gd name="connsiteY6" fmla="*/ 923136 h 1152921"/>
                  <a:gd name="connsiteX7" fmla="*/ 22797 w 890565"/>
                  <a:gd name="connsiteY7" fmla="*/ 1151736 h 1152921"/>
                  <a:gd name="connsiteX8" fmla="*/ 594297 w 890565"/>
                  <a:gd name="connsiteY8" fmla="*/ 820266 h 1152921"/>
                  <a:gd name="connsiteX9" fmla="*/ 887667 w 890565"/>
                  <a:gd name="connsiteY9" fmla="*/ 328776 h 1152921"/>
                  <a:gd name="connsiteX10" fmla="*/ 739077 w 890565"/>
                  <a:gd name="connsiteY10" fmla="*/ 8736 h 115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0565" h="1152921">
                    <a:moveTo>
                      <a:pt x="739077" y="8736"/>
                    </a:moveTo>
                    <a:cubicBezTo>
                      <a:pt x="714312" y="-28729"/>
                      <a:pt x="747967" y="63981"/>
                      <a:pt x="739077" y="103986"/>
                    </a:cubicBezTo>
                    <a:cubicBezTo>
                      <a:pt x="730187" y="143991"/>
                      <a:pt x="714947" y="200506"/>
                      <a:pt x="685737" y="248766"/>
                    </a:cubicBezTo>
                    <a:cubicBezTo>
                      <a:pt x="656527" y="297026"/>
                      <a:pt x="596202" y="340206"/>
                      <a:pt x="563817" y="393546"/>
                    </a:cubicBezTo>
                    <a:cubicBezTo>
                      <a:pt x="531432" y="446886"/>
                      <a:pt x="525717" y="514831"/>
                      <a:pt x="491427" y="568806"/>
                    </a:cubicBezTo>
                    <a:cubicBezTo>
                      <a:pt x="457137" y="622781"/>
                      <a:pt x="417132" y="658341"/>
                      <a:pt x="358077" y="717396"/>
                    </a:cubicBezTo>
                    <a:cubicBezTo>
                      <a:pt x="299022" y="776451"/>
                      <a:pt x="192977" y="850746"/>
                      <a:pt x="137097" y="923136"/>
                    </a:cubicBezTo>
                    <a:cubicBezTo>
                      <a:pt x="81217" y="995526"/>
                      <a:pt x="-53403" y="1168881"/>
                      <a:pt x="22797" y="1151736"/>
                    </a:cubicBezTo>
                    <a:cubicBezTo>
                      <a:pt x="98997" y="1134591"/>
                      <a:pt x="450152" y="957426"/>
                      <a:pt x="594297" y="820266"/>
                    </a:cubicBezTo>
                    <a:cubicBezTo>
                      <a:pt x="738442" y="683106"/>
                      <a:pt x="862267" y="464031"/>
                      <a:pt x="887667" y="328776"/>
                    </a:cubicBezTo>
                    <a:cubicBezTo>
                      <a:pt x="913067" y="193521"/>
                      <a:pt x="763842" y="46201"/>
                      <a:pt x="739077" y="8736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43E4146-C2D2-7C5D-1F72-52433C918070}"/>
                  </a:ext>
                </a:extLst>
              </p:cNvPr>
              <p:cNvSpPr/>
              <p:nvPr/>
            </p:nvSpPr>
            <p:spPr>
              <a:xfrm rot="10800000">
                <a:off x="3633469" y="2291796"/>
                <a:ext cx="890565" cy="1137204"/>
              </a:xfrm>
              <a:custGeom>
                <a:avLst/>
                <a:gdLst>
                  <a:gd name="connsiteX0" fmla="*/ 739077 w 890565"/>
                  <a:gd name="connsiteY0" fmla="*/ 8736 h 1152921"/>
                  <a:gd name="connsiteX1" fmla="*/ 739077 w 890565"/>
                  <a:gd name="connsiteY1" fmla="*/ 103986 h 1152921"/>
                  <a:gd name="connsiteX2" fmla="*/ 685737 w 890565"/>
                  <a:gd name="connsiteY2" fmla="*/ 248766 h 1152921"/>
                  <a:gd name="connsiteX3" fmla="*/ 563817 w 890565"/>
                  <a:gd name="connsiteY3" fmla="*/ 393546 h 1152921"/>
                  <a:gd name="connsiteX4" fmla="*/ 491427 w 890565"/>
                  <a:gd name="connsiteY4" fmla="*/ 568806 h 1152921"/>
                  <a:gd name="connsiteX5" fmla="*/ 358077 w 890565"/>
                  <a:gd name="connsiteY5" fmla="*/ 717396 h 1152921"/>
                  <a:gd name="connsiteX6" fmla="*/ 137097 w 890565"/>
                  <a:gd name="connsiteY6" fmla="*/ 923136 h 1152921"/>
                  <a:gd name="connsiteX7" fmla="*/ 22797 w 890565"/>
                  <a:gd name="connsiteY7" fmla="*/ 1151736 h 1152921"/>
                  <a:gd name="connsiteX8" fmla="*/ 594297 w 890565"/>
                  <a:gd name="connsiteY8" fmla="*/ 820266 h 1152921"/>
                  <a:gd name="connsiteX9" fmla="*/ 887667 w 890565"/>
                  <a:gd name="connsiteY9" fmla="*/ 328776 h 1152921"/>
                  <a:gd name="connsiteX10" fmla="*/ 739077 w 890565"/>
                  <a:gd name="connsiteY10" fmla="*/ 8736 h 115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0565" h="1152921">
                    <a:moveTo>
                      <a:pt x="739077" y="8736"/>
                    </a:moveTo>
                    <a:cubicBezTo>
                      <a:pt x="714312" y="-28729"/>
                      <a:pt x="747967" y="63981"/>
                      <a:pt x="739077" y="103986"/>
                    </a:cubicBezTo>
                    <a:cubicBezTo>
                      <a:pt x="730187" y="143991"/>
                      <a:pt x="714947" y="200506"/>
                      <a:pt x="685737" y="248766"/>
                    </a:cubicBezTo>
                    <a:cubicBezTo>
                      <a:pt x="656527" y="297026"/>
                      <a:pt x="596202" y="340206"/>
                      <a:pt x="563817" y="393546"/>
                    </a:cubicBezTo>
                    <a:cubicBezTo>
                      <a:pt x="531432" y="446886"/>
                      <a:pt x="525717" y="514831"/>
                      <a:pt x="491427" y="568806"/>
                    </a:cubicBezTo>
                    <a:cubicBezTo>
                      <a:pt x="457137" y="622781"/>
                      <a:pt x="417132" y="658341"/>
                      <a:pt x="358077" y="717396"/>
                    </a:cubicBezTo>
                    <a:cubicBezTo>
                      <a:pt x="299022" y="776451"/>
                      <a:pt x="192977" y="850746"/>
                      <a:pt x="137097" y="923136"/>
                    </a:cubicBezTo>
                    <a:cubicBezTo>
                      <a:pt x="81217" y="995526"/>
                      <a:pt x="-53403" y="1168881"/>
                      <a:pt x="22797" y="1151736"/>
                    </a:cubicBezTo>
                    <a:cubicBezTo>
                      <a:pt x="98997" y="1134591"/>
                      <a:pt x="450152" y="957426"/>
                      <a:pt x="594297" y="820266"/>
                    </a:cubicBezTo>
                    <a:cubicBezTo>
                      <a:pt x="738442" y="683106"/>
                      <a:pt x="862267" y="464031"/>
                      <a:pt x="887667" y="328776"/>
                    </a:cubicBezTo>
                    <a:cubicBezTo>
                      <a:pt x="913067" y="193521"/>
                      <a:pt x="763842" y="46201"/>
                      <a:pt x="739077" y="8736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6536751-0898-91CC-3CFD-F928EDFBA003}"/>
                  </a:ext>
                </a:extLst>
              </p:cNvPr>
              <p:cNvSpPr/>
              <p:nvPr/>
            </p:nvSpPr>
            <p:spPr>
              <a:xfrm>
                <a:off x="3126738" y="2291796"/>
                <a:ext cx="622301" cy="1137204"/>
              </a:xfrm>
              <a:prstGeom prst="rect">
                <a:avLst/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1620A46-37D8-649A-B378-BC665307A85C}"/>
                  </a:ext>
                </a:extLst>
              </p:cNvPr>
              <p:cNvSpPr/>
              <p:nvPr/>
            </p:nvSpPr>
            <p:spPr>
              <a:xfrm>
                <a:off x="5187949" y="2291796"/>
                <a:ext cx="1059180" cy="1137204"/>
              </a:xfrm>
              <a:prstGeom prst="rect">
                <a:avLst/>
              </a:pr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88C312E-35BF-3764-6C24-1C3726B8A32C}"/>
                  </a:ext>
                </a:extLst>
              </p:cNvPr>
              <p:cNvSpPr/>
              <p:nvPr/>
            </p:nvSpPr>
            <p:spPr>
              <a:xfrm>
                <a:off x="3673343" y="2284545"/>
                <a:ext cx="818427" cy="563549"/>
              </a:xfrm>
              <a:custGeom>
                <a:avLst/>
                <a:gdLst>
                  <a:gd name="connsiteX0" fmla="*/ 60456 w 826085"/>
                  <a:gd name="connsiteY0" fmla="*/ 581211 h 604079"/>
                  <a:gd name="connsiteX1" fmla="*/ 277626 w 826085"/>
                  <a:gd name="connsiteY1" fmla="*/ 474531 h 604079"/>
                  <a:gd name="connsiteX2" fmla="*/ 677676 w 826085"/>
                  <a:gd name="connsiteY2" fmla="*/ 196401 h 604079"/>
                  <a:gd name="connsiteX3" fmla="*/ 788166 w 826085"/>
                  <a:gd name="connsiteY3" fmla="*/ 47811 h 604079"/>
                  <a:gd name="connsiteX4" fmla="*/ 64266 w 826085"/>
                  <a:gd name="connsiteY4" fmla="*/ 44001 h 604079"/>
                  <a:gd name="connsiteX5" fmla="*/ 60456 w 826085"/>
                  <a:gd name="connsiteY5" fmla="*/ 581211 h 604079"/>
                  <a:gd name="connsiteX0" fmla="*/ 80068 w 845697"/>
                  <a:gd name="connsiteY0" fmla="*/ 565068 h 586201"/>
                  <a:gd name="connsiteX1" fmla="*/ 297238 w 845697"/>
                  <a:gd name="connsiteY1" fmla="*/ 458388 h 586201"/>
                  <a:gd name="connsiteX2" fmla="*/ 697288 w 845697"/>
                  <a:gd name="connsiteY2" fmla="*/ 180258 h 586201"/>
                  <a:gd name="connsiteX3" fmla="*/ 807778 w 845697"/>
                  <a:gd name="connsiteY3" fmla="*/ 31668 h 586201"/>
                  <a:gd name="connsiteX4" fmla="*/ 57208 w 845697"/>
                  <a:gd name="connsiteY4" fmla="*/ 53642 h 586201"/>
                  <a:gd name="connsiteX5" fmla="*/ 80068 w 845697"/>
                  <a:gd name="connsiteY5" fmla="*/ 565068 h 586201"/>
                  <a:gd name="connsiteX0" fmla="*/ 103758 w 869387"/>
                  <a:gd name="connsiteY0" fmla="*/ 540442 h 561575"/>
                  <a:gd name="connsiteX1" fmla="*/ 320928 w 869387"/>
                  <a:gd name="connsiteY1" fmla="*/ 433762 h 561575"/>
                  <a:gd name="connsiteX2" fmla="*/ 720978 w 869387"/>
                  <a:gd name="connsiteY2" fmla="*/ 155632 h 561575"/>
                  <a:gd name="connsiteX3" fmla="*/ 831468 w 869387"/>
                  <a:gd name="connsiteY3" fmla="*/ 7042 h 561575"/>
                  <a:gd name="connsiteX4" fmla="*/ 80898 w 869387"/>
                  <a:gd name="connsiteY4" fmla="*/ 29016 h 561575"/>
                  <a:gd name="connsiteX5" fmla="*/ 103758 w 869387"/>
                  <a:gd name="connsiteY5" fmla="*/ 540442 h 561575"/>
                  <a:gd name="connsiteX0" fmla="*/ 100844 w 866473"/>
                  <a:gd name="connsiteY0" fmla="*/ 540442 h 561575"/>
                  <a:gd name="connsiteX1" fmla="*/ 318014 w 866473"/>
                  <a:gd name="connsiteY1" fmla="*/ 433762 h 561575"/>
                  <a:gd name="connsiteX2" fmla="*/ 718064 w 866473"/>
                  <a:gd name="connsiteY2" fmla="*/ 155632 h 561575"/>
                  <a:gd name="connsiteX3" fmla="*/ 828554 w 866473"/>
                  <a:gd name="connsiteY3" fmla="*/ 7042 h 561575"/>
                  <a:gd name="connsiteX4" fmla="*/ 81794 w 866473"/>
                  <a:gd name="connsiteY4" fmla="*/ 29016 h 561575"/>
                  <a:gd name="connsiteX5" fmla="*/ 100844 w 866473"/>
                  <a:gd name="connsiteY5" fmla="*/ 540442 h 561575"/>
                  <a:gd name="connsiteX0" fmla="*/ 100844 w 866473"/>
                  <a:gd name="connsiteY0" fmla="*/ 540108 h 561241"/>
                  <a:gd name="connsiteX1" fmla="*/ 318014 w 866473"/>
                  <a:gd name="connsiteY1" fmla="*/ 433428 h 561241"/>
                  <a:gd name="connsiteX2" fmla="*/ 718064 w 866473"/>
                  <a:gd name="connsiteY2" fmla="*/ 155298 h 561241"/>
                  <a:gd name="connsiteX3" fmla="*/ 828554 w 866473"/>
                  <a:gd name="connsiteY3" fmla="*/ 6708 h 561241"/>
                  <a:gd name="connsiteX4" fmla="*/ 81794 w 866473"/>
                  <a:gd name="connsiteY4" fmla="*/ 28682 h 561241"/>
                  <a:gd name="connsiteX5" fmla="*/ 100844 w 866473"/>
                  <a:gd name="connsiteY5" fmla="*/ 540108 h 561241"/>
                  <a:gd name="connsiteX0" fmla="*/ 79992 w 882223"/>
                  <a:gd name="connsiteY0" fmla="*/ 561983 h 583116"/>
                  <a:gd name="connsiteX1" fmla="*/ 297162 w 882223"/>
                  <a:gd name="connsiteY1" fmla="*/ 455303 h 583116"/>
                  <a:gd name="connsiteX2" fmla="*/ 697212 w 882223"/>
                  <a:gd name="connsiteY2" fmla="*/ 177173 h 583116"/>
                  <a:gd name="connsiteX3" fmla="*/ 849612 w 882223"/>
                  <a:gd name="connsiteY3" fmla="*/ 35950 h 583116"/>
                  <a:gd name="connsiteX4" fmla="*/ 60942 w 882223"/>
                  <a:gd name="connsiteY4" fmla="*/ 50557 h 583116"/>
                  <a:gd name="connsiteX5" fmla="*/ 79992 w 882223"/>
                  <a:gd name="connsiteY5" fmla="*/ 561983 h 583116"/>
                  <a:gd name="connsiteX0" fmla="*/ 79992 w 890029"/>
                  <a:gd name="connsiteY0" fmla="*/ 561983 h 583116"/>
                  <a:gd name="connsiteX1" fmla="*/ 297162 w 890029"/>
                  <a:gd name="connsiteY1" fmla="*/ 455303 h 583116"/>
                  <a:gd name="connsiteX2" fmla="*/ 697212 w 890029"/>
                  <a:gd name="connsiteY2" fmla="*/ 177173 h 583116"/>
                  <a:gd name="connsiteX3" fmla="*/ 849612 w 890029"/>
                  <a:gd name="connsiteY3" fmla="*/ 35950 h 583116"/>
                  <a:gd name="connsiteX4" fmla="*/ 60942 w 890029"/>
                  <a:gd name="connsiteY4" fmla="*/ 50557 h 583116"/>
                  <a:gd name="connsiteX5" fmla="*/ 79992 w 890029"/>
                  <a:gd name="connsiteY5" fmla="*/ 561983 h 583116"/>
                  <a:gd name="connsiteX0" fmla="*/ 79992 w 890029"/>
                  <a:gd name="connsiteY0" fmla="*/ 556471 h 577604"/>
                  <a:gd name="connsiteX1" fmla="*/ 297162 w 890029"/>
                  <a:gd name="connsiteY1" fmla="*/ 449791 h 577604"/>
                  <a:gd name="connsiteX2" fmla="*/ 697212 w 890029"/>
                  <a:gd name="connsiteY2" fmla="*/ 171661 h 577604"/>
                  <a:gd name="connsiteX3" fmla="*/ 849612 w 890029"/>
                  <a:gd name="connsiteY3" fmla="*/ 30438 h 577604"/>
                  <a:gd name="connsiteX4" fmla="*/ 60942 w 890029"/>
                  <a:gd name="connsiteY4" fmla="*/ 45045 h 577604"/>
                  <a:gd name="connsiteX5" fmla="*/ 79992 w 890029"/>
                  <a:gd name="connsiteY5" fmla="*/ 556471 h 577604"/>
                  <a:gd name="connsiteX0" fmla="*/ 74360 w 819844"/>
                  <a:gd name="connsiteY0" fmla="*/ 556471 h 577604"/>
                  <a:gd name="connsiteX1" fmla="*/ 291530 w 819844"/>
                  <a:gd name="connsiteY1" fmla="*/ 449791 h 577604"/>
                  <a:gd name="connsiteX2" fmla="*/ 691580 w 819844"/>
                  <a:gd name="connsiteY2" fmla="*/ 171661 h 577604"/>
                  <a:gd name="connsiteX3" fmla="*/ 767780 w 819844"/>
                  <a:gd name="connsiteY3" fmla="*/ 30438 h 577604"/>
                  <a:gd name="connsiteX4" fmla="*/ 55310 w 819844"/>
                  <a:gd name="connsiteY4" fmla="*/ 45045 h 577604"/>
                  <a:gd name="connsiteX5" fmla="*/ 74360 w 819844"/>
                  <a:gd name="connsiteY5" fmla="*/ 556471 h 577604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85061 w 818427"/>
                  <a:gd name="connsiteY0" fmla="*/ 523685 h 544818"/>
                  <a:gd name="connsiteX1" fmla="*/ 302231 w 818427"/>
                  <a:gd name="connsiteY1" fmla="*/ 417005 h 544818"/>
                  <a:gd name="connsiteX2" fmla="*/ 702281 w 818427"/>
                  <a:gd name="connsiteY2" fmla="*/ 138875 h 544818"/>
                  <a:gd name="connsiteX3" fmla="*/ 763241 w 818427"/>
                  <a:gd name="connsiteY3" fmla="*/ 1335 h 544818"/>
                  <a:gd name="connsiteX4" fmla="*/ 66011 w 818427"/>
                  <a:gd name="connsiteY4" fmla="*/ 12259 h 544818"/>
                  <a:gd name="connsiteX5" fmla="*/ 85061 w 818427"/>
                  <a:gd name="connsiteY5" fmla="*/ 523685 h 54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27" h="544818">
                    <a:moveTo>
                      <a:pt x="85061" y="523685"/>
                    </a:moveTo>
                    <a:cubicBezTo>
                      <a:pt x="124431" y="591143"/>
                      <a:pt x="199361" y="481140"/>
                      <a:pt x="302231" y="417005"/>
                    </a:cubicBezTo>
                    <a:cubicBezTo>
                      <a:pt x="405101" y="352870"/>
                      <a:pt x="625446" y="208153"/>
                      <a:pt x="702281" y="138875"/>
                    </a:cubicBezTo>
                    <a:cubicBezTo>
                      <a:pt x="779116" y="69597"/>
                      <a:pt x="884526" y="4635"/>
                      <a:pt x="763241" y="1335"/>
                    </a:cubicBezTo>
                    <a:cubicBezTo>
                      <a:pt x="653386" y="-5648"/>
                      <a:pt x="205711" y="17286"/>
                      <a:pt x="66011" y="12259"/>
                    </a:cubicBezTo>
                    <a:cubicBezTo>
                      <a:pt x="-73689" y="7232"/>
                      <a:pt x="45691" y="456227"/>
                      <a:pt x="85061" y="523685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7F5739C-1864-1AE3-4A94-E6381104FC80}"/>
                  </a:ext>
                </a:extLst>
              </p:cNvPr>
              <p:cNvSpPr/>
              <p:nvPr/>
            </p:nvSpPr>
            <p:spPr>
              <a:xfrm rot="10800000">
                <a:off x="4501897" y="2878905"/>
                <a:ext cx="818427" cy="563549"/>
              </a:xfrm>
              <a:custGeom>
                <a:avLst/>
                <a:gdLst>
                  <a:gd name="connsiteX0" fmla="*/ 60456 w 826085"/>
                  <a:gd name="connsiteY0" fmla="*/ 581211 h 604079"/>
                  <a:gd name="connsiteX1" fmla="*/ 277626 w 826085"/>
                  <a:gd name="connsiteY1" fmla="*/ 474531 h 604079"/>
                  <a:gd name="connsiteX2" fmla="*/ 677676 w 826085"/>
                  <a:gd name="connsiteY2" fmla="*/ 196401 h 604079"/>
                  <a:gd name="connsiteX3" fmla="*/ 788166 w 826085"/>
                  <a:gd name="connsiteY3" fmla="*/ 47811 h 604079"/>
                  <a:gd name="connsiteX4" fmla="*/ 64266 w 826085"/>
                  <a:gd name="connsiteY4" fmla="*/ 44001 h 604079"/>
                  <a:gd name="connsiteX5" fmla="*/ 60456 w 826085"/>
                  <a:gd name="connsiteY5" fmla="*/ 581211 h 604079"/>
                  <a:gd name="connsiteX0" fmla="*/ 80068 w 845697"/>
                  <a:gd name="connsiteY0" fmla="*/ 565068 h 586201"/>
                  <a:gd name="connsiteX1" fmla="*/ 297238 w 845697"/>
                  <a:gd name="connsiteY1" fmla="*/ 458388 h 586201"/>
                  <a:gd name="connsiteX2" fmla="*/ 697288 w 845697"/>
                  <a:gd name="connsiteY2" fmla="*/ 180258 h 586201"/>
                  <a:gd name="connsiteX3" fmla="*/ 807778 w 845697"/>
                  <a:gd name="connsiteY3" fmla="*/ 31668 h 586201"/>
                  <a:gd name="connsiteX4" fmla="*/ 57208 w 845697"/>
                  <a:gd name="connsiteY4" fmla="*/ 53642 h 586201"/>
                  <a:gd name="connsiteX5" fmla="*/ 80068 w 845697"/>
                  <a:gd name="connsiteY5" fmla="*/ 565068 h 586201"/>
                  <a:gd name="connsiteX0" fmla="*/ 103758 w 869387"/>
                  <a:gd name="connsiteY0" fmla="*/ 540442 h 561575"/>
                  <a:gd name="connsiteX1" fmla="*/ 320928 w 869387"/>
                  <a:gd name="connsiteY1" fmla="*/ 433762 h 561575"/>
                  <a:gd name="connsiteX2" fmla="*/ 720978 w 869387"/>
                  <a:gd name="connsiteY2" fmla="*/ 155632 h 561575"/>
                  <a:gd name="connsiteX3" fmla="*/ 831468 w 869387"/>
                  <a:gd name="connsiteY3" fmla="*/ 7042 h 561575"/>
                  <a:gd name="connsiteX4" fmla="*/ 80898 w 869387"/>
                  <a:gd name="connsiteY4" fmla="*/ 29016 h 561575"/>
                  <a:gd name="connsiteX5" fmla="*/ 103758 w 869387"/>
                  <a:gd name="connsiteY5" fmla="*/ 540442 h 561575"/>
                  <a:gd name="connsiteX0" fmla="*/ 100844 w 866473"/>
                  <a:gd name="connsiteY0" fmla="*/ 540442 h 561575"/>
                  <a:gd name="connsiteX1" fmla="*/ 318014 w 866473"/>
                  <a:gd name="connsiteY1" fmla="*/ 433762 h 561575"/>
                  <a:gd name="connsiteX2" fmla="*/ 718064 w 866473"/>
                  <a:gd name="connsiteY2" fmla="*/ 155632 h 561575"/>
                  <a:gd name="connsiteX3" fmla="*/ 828554 w 866473"/>
                  <a:gd name="connsiteY3" fmla="*/ 7042 h 561575"/>
                  <a:gd name="connsiteX4" fmla="*/ 81794 w 866473"/>
                  <a:gd name="connsiteY4" fmla="*/ 29016 h 561575"/>
                  <a:gd name="connsiteX5" fmla="*/ 100844 w 866473"/>
                  <a:gd name="connsiteY5" fmla="*/ 540442 h 561575"/>
                  <a:gd name="connsiteX0" fmla="*/ 100844 w 866473"/>
                  <a:gd name="connsiteY0" fmla="*/ 540108 h 561241"/>
                  <a:gd name="connsiteX1" fmla="*/ 318014 w 866473"/>
                  <a:gd name="connsiteY1" fmla="*/ 433428 h 561241"/>
                  <a:gd name="connsiteX2" fmla="*/ 718064 w 866473"/>
                  <a:gd name="connsiteY2" fmla="*/ 155298 h 561241"/>
                  <a:gd name="connsiteX3" fmla="*/ 828554 w 866473"/>
                  <a:gd name="connsiteY3" fmla="*/ 6708 h 561241"/>
                  <a:gd name="connsiteX4" fmla="*/ 81794 w 866473"/>
                  <a:gd name="connsiteY4" fmla="*/ 28682 h 561241"/>
                  <a:gd name="connsiteX5" fmla="*/ 100844 w 866473"/>
                  <a:gd name="connsiteY5" fmla="*/ 540108 h 561241"/>
                  <a:gd name="connsiteX0" fmla="*/ 79992 w 882223"/>
                  <a:gd name="connsiteY0" fmla="*/ 561983 h 583116"/>
                  <a:gd name="connsiteX1" fmla="*/ 297162 w 882223"/>
                  <a:gd name="connsiteY1" fmla="*/ 455303 h 583116"/>
                  <a:gd name="connsiteX2" fmla="*/ 697212 w 882223"/>
                  <a:gd name="connsiteY2" fmla="*/ 177173 h 583116"/>
                  <a:gd name="connsiteX3" fmla="*/ 849612 w 882223"/>
                  <a:gd name="connsiteY3" fmla="*/ 35950 h 583116"/>
                  <a:gd name="connsiteX4" fmla="*/ 60942 w 882223"/>
                  <a:gd name="connsiteY4" fmla="*/ 50557 h 583116"/>
                  <a:gd name="connsiteX5" fmla="*/ 79992 w 882223"/>
                  <a:gd name="connsiteY5" fmla="*/ 561983 h 583116"/>
                  <a:gd name="connsiteX0" fmla="*/ 79992 w 890029"/>
                  <a:gd name="connsiteY0" fmla="*/ 561983 h 583116"/>
                  <a:gd name="connsiteX1" fmla="*/ 297162 w 890029"/>
                  <a:gd name="connsiteY1" fmla="*/ 455303 h 583116"/>
                  <a:gd name="connsiteX2" fmla="*/ 697212 w 890029"/>
                  <a:gd name="connsiteY2" fmla="*/ 177173 h 583116"/>
                  <a:gd name="connsiteX3" fmla="*/ 849612 w 890029"/>
                  <a:gd name="connsiteY3" fmla="*/ 35950 h 583116"/>
                  <a:gd name="connsiteX4" fmla="*/ 60942 w 890029"/>
                  <a:gd name="connsiteY4" fmla="*/ 50557 h 583116"/>
                  <a:gd name="connsiteX5" fmla="*/ 79992 w 890029"/>
                  <a:gd name="connsiteY5" fmla="*/ 561983 h 583116"/>
                  <a:gd name="connsiteX0" fmla="*/ 79992 w 890029"/>
                  <a:gd name="connsiteY0" fmla="*/ 556471 h 577604"/>
                  <a:gd name="connsiteX1" fmla="*/ 297162 w 890029"/>
                  <a:gd name="connsiteY1" fmla="*/ 449791 h 577604"/>
                  <a:gd name="connsiteX2" fmla="*/ 697212 w 890029"/>
                  <a:gd name="connsiteY2" fmla="*/ 171661 h 577604"/>
                  <a:gd name="connsiteX3" fmla="*/ 849612 w 890029"/>
                  <a:gd name="connsiteY3" fmla="*/ 30438 h 577604"/>
                  <a:gd name="connsiteX4" fmla="*/ 60942 w 890029"/>
                  <a:gd name="connsiteY4" fmla="*/ 45045 h 577604"/>
                  <a:gd name="connsiteX5" fmla="*/ 79992 w 890029"/>
                  <a:gd name="connsiteY5" fmla="*/ 556471 h 577604"/>
                  <a:gd name="connsiteX0" fmla="*/ 74360 w 819844"/>
                  <a:gd name="connsiteY0" fmla="*/ 556471 h 577604"/>
                  <a:gd name="connsiteX1" fmla="*/ 291530 w 819844"/>
                  <a:gd name="connsiteY1" fmla="*/ 449791 h 577604"/>
                  <a:gd name="connsiteX2" fmla="*/ 691580 w 819844"/>
                  <a:gd name="connsiteY2" fmla="*/ 171661 h 577604"/>
                  <a:gd name="connsiteX3" fmla="*/ 767780 w 819844"/>
                  <a:gd name="connsiteY3" fmla="*/ 30438 h 577604"/>
                  <a:gd name="connsiteX4" fmla="*/ 55310 w 819844"/>
                  <a:gd name="connsiteY4" fmla="*/ 45045 h 577604"/>
                  <a:gd name="connsiteX5" fmla="*/ 74360 w 819844"/>
                  <a:gd name="connsiteY5" fmla="*/ 556471 h 577604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73234 w 806600"/>
                  <a:gd name="connsiteY0" fmla="*/ 554986 h 576119"/>
                  <a:gd name="connsiteX1" fmla="*/ 290404 w 806600"/>
                  <a:gd name="connsiteY1" fmla="*/ 448306 h 576119"/>
                  <a:gd name="connsiteX2" fmla="*/ 690454 w 806600"/>
                  <a:gd name="connsiteY2" fmla="*/ 170176 h 576119"/>
                  <a:gd name="connsiteX3" fmla="*/ 751414 w 806600"/>
                  <a:gd name="connsiteY3" fmla="*/ 32636 h 576119"/>
                  <a:gd name="connsiteX4" fmla="*/ 54184 w 806600"/>
                  <a:gd name="connsiteY4" fmla="*/ 43560 h 576119"/>
                  <a:gd name="connsiteX5" fmla="*/ 73234 w 806600"/>
                  <a:gd name="connsiteY5" fmla="*/ 554986 h 576119"/>
                  <a:gd name="connsiteX0" fmla="*/ 85061 w 818427"/>
                  <a:gd name="connsiteY0" fmla="*/ 523685 h 544818"/>
                  <a:gd name="connsiteX1" fmla="*/ 302231 w 818427"/>
                  <a:gd name="connsiteY1" fmla="*/ 417005 h 544818"/>
                  <a:gd name="connsiteX2" fmla="*/ 702281 w 818427"/>
                  <a:gd name="connsiteY2" fmla="*/ 138875 h 544818"/>
                  <a:gd name="connsiteX3" fmla="*/ 763241 w 818427"/>
                  <a:gd name="connsiteY3" fmla="*/ 1335 h 544818"/>
                  <a:gd name="connsiteX4" fmla="*/ 66011 w 818427"/>
                  <a:gd name="connsiteY4" fmla="*/ 12259 h 544818"/>
                  <a:gd name="connsiteX5" fmla="*/ 85061 w 818427"/>
                  <a:gd name="connsiteY5" fmla="*/ 523685 h 54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427" h="544818">
                    <a:moveTo>
                      <a:pt x="85061" y="523685"/>
                    </a:moveTo>
                    <a:cubicBezTo>
                      <a:pt x="124431" y="591143"/>
                      <a:pt x="199361" y="481140"/>
                      <a:pt x="302231" y="417005"/>
                    </a:cubicBezTo>
                    <a:cubicBezTo>
                      <a:pt x="405101" y="352870"/>
                      <a:pt x="625446" y="208153"/>
                      <a:pt x="702281" y="138875"/>
                    </a:cubicBezTo>
                    <a:cubicBezTo>
                      <a:pt x="779116" y="69597"/>
                      <a:pt x="884526" y="4635"/>
                      <a:pt x="763241" y="1335"/>
                    </a:cubicBezTo>
                    <a:cubicBezTo>
                      <a:pt x="653386" y="-5648"/>
                      <a:pt x="205711" y="17286"/>
                      <a:pt x="66011" y="12259"/>
                    </a:cubicBezTo>
                    <a:cubicBezTo>
                      <a:pt x="-73689" y="7232"/>
                      <a:pt x="45691" y="456227"/>
                      <a:pt x="85061" y="523685"/>
                    </a:cubicBezTo>
                    <a:close/>
                  </a:path>
                </a:pathLst>
              </a:custGeom>
              <a:solidFill>
                <a:srgbClr val="0E385E"/>
              </a:solidFill>
              <a:ln>
                <a:solidFill>
                  <a:srgbClr val="0E38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7A135D-30CC-E93A-59BF-09766EAFC16C}"/>
                </a:ext>
              </a:extLst>
            </p:cNvPr>
            <p:cNvCxnSpPr>
              <a:cxnSpLocks/>
            </p:cNvCxnSpPr>
            <p:nvPr/>
          </p:nvCxnSpPr>
          <p:spPr>
            <a:xfrm>
              <a:off x="7510436" y="2766398"/>
              <a:ext cx="318371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98842D-2C91-0467-5877-8C4E8DA3923B}"/>
                </a:ext>
              </a:extLst>
            </p:cNvPr>
            <p:cNvCxnSpPr/>
            <p:nvPr/>
          </p:nvCxnSpPr>
          <p:spPr>
            <a:xfrm flipV="1">
              <a:off x="8906211" y="1845888"/>
              <a:ext cx="0" cy="164968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\documentclass{article}&#10;\usepackage{amsmath}&#10;\usepackage{xcolor}&#10;\pagestyle{empty}&#10;\begin{document}&#10;&#10;\definecolor{dockerblue}{HTML}{C14E14}  &#10;&#10;$ \textcolor{white}{k_{\mathrm{min}}} $&#10;&#10;&#10;\end{document}" title="IguanaTex Bitmap Display">
              <a:extLst>
                <a:ext uri="{FF2B5EF4-FFF2-40B4-BE49-F238E27FC236}">
                  <a16:creationId xmlns:a16="http://schemas.microsoft.com/office/drawing/2014/main" id="{3A6DA75B-F765-B6AC-7DE4-90DD58D6B3F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659" y="3115226"/>
              <a:ext cx="642584" cy="323961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9D0336-E284-2505-A22D-A83F939D2148}"/>
                </a:ext>
              </a:extLst>
            </p:cNvPr>
            <p:cNvCxnSpPr>
              <a:cxnSpLocks/>
            </p:cNvCxnSpPr>
            <p:nvPr/>
          </p:nvCxnSpPr>
          <p:spPr>
            <a:xfrm>
              <a:off x="8906211" y="2403869"/>
              <a:ext cx="67824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\documentclass{article}&#10;\usepackage{amsmath}&#10;\usepackage{xcolor}&#10;\pagestyle{empty}&#10;\begin{document}&#10;&#10;\definecolor{dockerblue}{HTML}{C14E14}  &#10;&#10;$\textcolor{white}{v_{\mathrm{eff}}^{[\nu^{*}]}(k_{\mathrm{min}})}$&#10;&#10;&#10;\end{document}" title="IguanaTex Bitmap Display">
              <a:extLst>
                <a:ext uri="{FF2B5EF4-FFF2-40B4-BE49-F238E27FC236}">
                  <a16:creationId xmlns:a16="http://schemas.microsoft.com/office/drawing/2014/main" id="{10E5E769-81A7-8B0F-3BC7-466EBDB57704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087" y="3351787"/>
              <a:ext cx="1161707" cy="36157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119A57-C424-ED15-E3F8-5C613CBED0AF}"/>
                </a:ext>
              </a:extLst>
            </p:cNvPr>
            <p:cNvSpPr/>
            <p:nvPr/>
          </p:nvSpPr>
          <p:spPr>
            <a:xfrm>
              <a:off x="8852693" y="2353938"/>
              <a:ext cx="115102" cy="1151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6C60E8-4CE8-D2BC-A2B2-C287735A48A7}"/>
                </a:ext>
              </a:extLst>
            </p:cNvPr>
            <p:cNvSpPr/>
            <p:nvPr/>
          </p:nvSpPr>
          <p:spPr>
            <a:xfrm>
              <a:off x="8848660" y="3211446"/>
              <a:ext cx="115102" cy="1151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24E040-A283-A941-2060-16DCAEECD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7702" y="3268997"/>
              <a:ext cx="65850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\documentclass{article}&#10;\usepackage{amsmath}&#10;\usepackage{xcolor}&#10;\pagestyle{empty}&#10;\begin{document}&#10;&#10;\definecolor{dockerblue}{HTML}{C14E14}  &#10;&#10;$ \textcolor{white}{k_{\mathrm{max}}} $&#10;&#10;&#10;\end{document}" title="IguanaTex Bitmap Display">
              <a:extLst>
                <a:ext uri="{FF2B5EF4-FFF2-40B4-BE49-F238E27FC236}">
                  <a16:creationId xmlns:a16="http://schemas.microsoft.com/office/drawing/2014/main" id="{E55ECCAD-BFAC-E6B3-6B1F-217C25BB7B9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4159" y="2118861"/>
              <a:ext cx="627820" cy="294603"/>
            </a:xfrm>
            <a:prstGeom prst="rect">
              <a:avLst/>
            </a:prstGeom>
          </p:spPr>
        </p:pic>
        <p:pic>
          <p:nvPicPr>
            <p:cNvPr id="24" name="Picture 23" descr="\documentclass{article}&#10;\usepackage{amsmath}&#10;\usepackage{xcolor}&#10;\pagestyle{empty}&#10;\begin{document}&#10;&#10;\definecolor{dockerblue}{HTML}{C14E14}  &#10;&#10;$\textcolor{white}{v_{\mathrm{eff}}^{[\nu^{*}]}(k_{\mathrm{max}})}$&#10;&#10;&#10;\end{document}" title="IguanaTex Bitmap Display">
              <a:extLst>
                <a:ext uri="{FF2B5EF4-FFF2-40B4-BE49-F238E27FC236}">
                  <a16:creationId xmlns:a16="http://schemas.microsoft.com/office/drawing/2014/main" id="{C7671587-1FE1-B8E6-AD32-14B021CA0DDE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659" y="1873010"/>
              <a:ext cx="1119646" cy="337091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DF8C754-A538-D26F-F380-002EFE8F795D}"/>
              </a:ext>
            </a:extLst>
          </p:cNvPr>
          <p:cNvGrpSpPr/>
          <p:nvPr/>
        </p:nvGrpSpPr>
        <p:grpSpPr>
          <a:xfrm>
            <a:off x="481738" y="1234982"/>
            <a:ext cx="11272648" cy="1695694"/>
            <a:chOff x="237910" y="1106275"/>
            <a:chExt cx="11272648" cy="169569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D48F20D-494A-7595-E3A0-53081DEF2723}"/>
                </a:ext>
              </a:extLst>
            </p:cNvPr>
            <p:cNvSpPr/>
            <p:nvPr/>
          </p:nvSpPr>
          <p:spPr>
            <a:xfrm>
              <a:off x="237910" y="1106275"/>
              <a:ext cx="11272648" cy="1695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4B53860-7106-ED42-5CCA-6B00E1082391}"/>
                </a:ext>
              </a:extLst>
            </p:cNvPr>
            <p:cNvGrpSpPr/>
            <p:nvPr/>
          </p:nvGrpSpPr>
          <p:grpSpPr>
            <a:xfrm>
              <a:off x="596187" y="1752531"/>
              <a:ext cx="6096340" cy="914205"/>
              <a:chOff x="596187" y="1752531"/>
              <a:chExt cx="6096340" cy="914205"/>
            </a:xfrm>
          </p:grpSpPr>
          <p:pic>
            <p:nvPicPr>
              <p:cNvPr id="7" name="Picture 6" descr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4027B608-025D-3C39-2ECF-AD7EBEE7711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704" y="1752531"/>
                <a:ext cx="5384497" cy="340261"/>
              </a:xfrm>
              <a:prstGeom prst="rect">
                <a:avLst/>
              </a:prstGeom>
            </p:spPr>
          </p:pic>
          <p:pic>
            <p:nvPicPr>
              <p:cNvPr id="87" name="Picture 86" descr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 title="IguanaTex Bitmap Display">
                <a:extLst>
                  <a:ext uri="{FF2B5EF4-FFF2-40B4-BE49-F238E27FC236}">
                    <a16:creationId xmlns:a16="http://schemas.microsoft.com/office/drawing/2014/main" id="{64E1810A-05FF-BD99-F80F-8B4F4E9B848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187" y="2275410"/>
                <a:ext cx="6096340" cy="391326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FCCBEC-4C2A-5F4B-FE78-F957B801D31E}"/>
                </a:ext>
              </a:extLst>
            </p:cNvPr>
            <p:cNvSpPr txBox="1"/>
            <p:nvPr/>
          </p:nvSpPr>
          <p:spPr>
            <a:xfrm>
              <a:off x="310649" y="1263328"/>
              <a:ext cx="10570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Occupation factor                                 :  </a:t>
              </a:r>
            </a:p>
          </p:txBody>
        </p:sp>
        <p:pic>
          <p:nvPicPr>
            <p:cNvPr id="92" name="Picture 91" descr="\documentclass{article}&#10;\usepackage{amsmath}&#10;\usepackage{xcolor}&#10;\pagestyle{empty}&#10;\begin{document}&#10;&#10;\definecolor{dockerblue}{HTML}{C14E14}  &#10;&#10;$\textcolor{black}{\nu [\rho] (k) \in [0,1]}$&#10;&#10;&#10;\end{document}" title="IguanaTex Bitmap Display">
              <a:extLst>
                <a:ext uri="{FF2B5EF4-FFF2-40B4-BE49-F238E27FC236}">
                  <a16:creationId xmlns:a16="http://schemas.microsoft.com/office/drawing/2014/main" id="{05D8DF1F-4AC7-C411-B49B-9626800A744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343" y="1289606"/>
              <a:ext cx="1926590" cy="341538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055AD2F-9207-D49E-84AA-64CC397C90A0}"/>
                </a:ext>
              </a:extLst>
            </p:cNvPr>
            <p:cNvSpPr txBox="1"/>
            <p:nvPr/>
          </p:nvSpPr>
          <p:spPr>
            <a:xfrm>
              <a:off x="6775285" y="2285834"/>
              <a:ext cx="3884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Conservation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along</a:t>
              </a:r>
              <a:r>
                <a:rPr lang="fr-FR" i="1" dirty="0">
                  <a:solidFill>
                    <a:srgbClr val="D88009"/>
                  </a:solidFill>
                  <a:latin typeface="Century Gothic" panose="020B0502020202020204" pitchFamily="34" charset="0"/>
                </a:rPr>
                <a:t> a </a:t>
              </a:r>
              <a:r>
                <a:rPr lang="fr-FR" i="1" dirty="0" err="1">
                  <a:solidFill>
                    <a:srgbClr val="D88009"/>
                  </a:solidFill>
                  <a:latin typeface="Century Gothic" panose="020B0502020202020204" pitchFamily="34" charset="0"/>
                </a:rPr>
                <a:t>trajectory</a:t>
              </a:r>
              <a:endParaRPr lang="fr-FR" b="1" i="1" dirty="0">
                <a:solidFill>
                  <a:srgbClr val="D8800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88E555EF-6D86-0542-4D52-E0B9371E2F9E}"/>
              </a:ext>
            </a:extLst>
          </p:cNvPr>
          <p:cNvSpPr/>
          <p:nvPr/>
        </p:nvSpPr>
        <p:spPr>
          <a:xfrm>
            <a:off x="3281316" y="2279235"/>
            <a:ext cx="1316552" cy="609886"/>
          </a:xfrm>
          <a:prstGeom prst="ellipse">
            <a:avLst/>
          </a:prstGeom>
          <a:noFill/>
          <a:ln w="28575">
            <a:solidFill>
              <a:srgbClr val="D880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 title="IguanaTex Bitmap Display">
            <a:extLst>
              <a:ext uri="{FF2B5EF4-FFF2-40B4-BE49-F238E27FC236}">
                <a16:creationId xmlns:a16="http://schemas.microsoft.com/office/drawing/2014/main" id="{36B0FAF7-F55F-6EA8-B33A-224A73AD7F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48" y="5783345"/>
            <a:ext cx="3160208" cy="3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45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2B3A2ACB-A4CA-B76E-BFFE-DE6C6A6E062F}"/>
              </a:ext>
            </a:extLst>
          </p:cNvPr>
          <p:cNvSpPr/>
          <p:nvPr/>
        </p:nvSpPr>
        <p:spPr>
          <a:xfrm>
            <a:off x="5273602" y="3031738"/>
            <a:ext cx="6734623" cy="361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097ECCA-F45F-9BBC-5BED-66FB7493FC1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64937254-B927-024F-F847-E79980D0CB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9250685" y="3687597"/>
            <a:ext cx="2334609" cy="231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37871781-A8BB-1F35-D13A-9E36973F1056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Obtaining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a 1D Bose gaz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210A6F4-B263-BBE5-DB49-2C9BB2C8DA76}"/>
              </a:ext>
            </a:extLst>
          </p:cNvPr>
          <p:cNvSpPr txBox="1"/>
          <p:nvPr/>
        </p:nvSpPr>
        <p:spPr>
          <a:xfrm>
            <a:off x="5351013" y="1953162"/>
            <a:ext cx="63960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entury Gothic" panose="020B0502020202020204" pitchFamily="34" charset="0"/>
              </a:rPr>
              <a:t>Atoms</a:t>
            </a:r>
            <a:r>
              <a:rPr lang="fr-FR" sz="2000" b="1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latin typeface="Century Gothic" panose="020B0502020202020204" pitchFamily="34" charset="0"/>
              </a:rPr>
              <a:t>used</a:t>
            </a:r>
            <a:r>
              <a:rPr lang="fr-FR" sz="2000" b="1" dirty="0">
                <a:latin typeface="Century Gothic" panose="020B0502020202020204" pitchFamily="34" charset="0"/>
              </a:rPr>
              <a:t> : </a:t>
            </a:r>
            <a:r>
              <a:rPr lang="fr-FR" sz="2000" dirty="0">
                <a:latin typeface="Century Gothic" panose="020B0502020202020204" pitchFamily="34" charset="0"/>
              </a:rPr>
              <a:t>Rubidium 87 in the                          </a:t>
            </a:r>
            <a:r>
              <a:rPr lang="fr-FR" sz="2000" dirty="0" err="1">
                <a:latin typeface="Century Gothic" panose="020B0502020202020204" pitchFamily="34" charset="0"/>
              </a:rPr>
              <a:t>atomic</a:t>
            </a:r>
            <a:r>
              <a:rPr lang="fr-FR" sz="2000" dirty="0">
                <a:latin typeface="Century Gothic" panose="020B0502020202020204" pitchFamily="34" charset="0"/>
              </a:rPr>
              <a:t> state.</a:t>
            </a:r>
          </a:p>
          <a:p>
            <a:endParaRPr lang="fr-FR" sz="600" dirty="0">
              <a:latin typeface="LM Sans 12" panose="00000500000000000000" pitchFamily="50" charset="0"/>
            </a:endParaRPr>
          </a:p>
          <a:p>
            <a:endParaRPr lang="fr-FR" sz="3600" dirty="0">
              <a:latin typeface="LM Sans 12" panose="00000500000000000000" pitchFamily="50" charset="0"/>
            </a:endParaRPr>
          </a:p>
          <a:p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are </a:t>
            </a:r>
            <a:r>
              <a:rPr lang="fr-FR" dirty="0" err="1">
                <a:latin typeface="Century Gothic" panose="020B0502020202020204" pitchFamily="34" charset="0"/>
              </a:rPr>
              <a:t>trapped</a:t>
            </a:r>
            <a:r>
              <a:rPr lang="fr-FR" dirty="0">
                <a:latin typeface="Century Gothic" panose="020B0502020202020204" pitchFamily="34" charset="0"/>
              </a:rPr>
              <a:t> by a </a:t>
            </a:r>
            <a:r>
              <a:rPr lang="fr-FR" dirty="0" err="1">
                <a:latin typeface="Century Gothic" panose="020B0502020202020204" pitchFamily="34" charset="0"/>
              </a:rPr>
              <a:t>magnetic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field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created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wires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deposited</a:t>
            </a:r>
            <a:r>
              <a:rPr lang="fr-FR" dirty="0">
                <a:latin typeface="Century Gothic" panose="020B0502020202020204" pitchFamily="34" charset="0"/>
              </a:rPr>
              <a:t> on a chip. 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250CD3A4-1E64-E800-D4B1-CA5B00BBF1B0}"/>
              </a:ext>
            </a:extLst>
          </p:cNvPr>
          <p:cNvCxnSpPr/>
          <p:nvPr/>
        </p:nvCxnSpPr>
        <p:spPr>
          <a:xfrm>
            <a:off x="5029200" y="1493520"/>
            <a:ext cx="0" cy="5029582"/>
          </a:xfrm>
          <a:prstGeom prst="line">
            <a:avLst/>
          </a:prstGeom>
          <a:ln w="19050">
            <a:solidFill>
              <a:srgbClr val="263B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DBA41C17-9DBF-062F-FE81-68578BCA6009}"/>
              </a:ext>
            </a:extLst>
          </p:cNvPr>
          <p:cNvSpPr txBox="1"/>
          <p:nvPr/>
        </p:nvSpPr>
        <p:spPr>
          <a:xfrm>
            <a:off x="6272433" y="1284855"/>
            <a:ext cx="50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do we produce a 1D Bose gas ?</a:t>
            </a:r>
          </a:p>
        </p:txBody>
      </p:sp>
      <p:pic>
        <p:nvPicPr>
          <p:cNvPr id="75" name="Image 74" descr="\documentclass{article}&#10;\usepackage{amsmath}&#10;\pagestyle{empty}&#10;\begin{document}&#10;&#10;&#10;$| F = 2, m_{F}=2 \rangle$&#10;&#10;\end{document}" title="IguanaTex Bitmap Display">
            <a:extLst>
              <a:ext uri="{FF2B5EF4-FFF2-40B4-BE49-F238E27FC236}">
                <a16:creationId xmlns:a16="http://schemas.microsoft.com/office/drawing/2014/main" id="{E6D190B4-8CAB-5300-B821-9617520EED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31" y="2018969"/>
            <a:ext cx="2092500" cy="305943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221AA51C-A166-DB7D-E36C-2FBA9302512E}"/>
              </a:ext>
            </a:extLst>
          </p:cNvPr>
          <p:cNvSpPr txBox="1"/>
          <p:nvPr/>
        </p:nvSpPr>
        <p:spPr>
          <a:xfrm>
            <a:off x="9192280" y="6091631"/>
            <a:ext cx="255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The atom chip</a:t>
            </a:r>
          </a:p>
        </p:txBody>
      </p:sp>
      <p:pic>
        <p:nvPicPr>
          <p:cNvPr id="82" name="Image 81" descr="\documentclass{article}&#10;\usepackage{amsmath}&#10;\pagestyle{empty}&#10;\begin{document}&#10;&#10;&#10;$V = g_{F} \: m_{F} \: \mu_{B} \: |\vec{B}|$&#10;&#10;\end{document}" title="IguanaTex Bitmap Display">
            <a:extLst>
              <a:ext uri="{FF2B5EF4-FFF2-40B4-BE49-F238E27FC236}">
                <a16:creationId xmlns:a16="http://schemas.microsoft.com/office/drawing/2014/main" id="{2D40C31A-89BA-EB7F-9017-D4D1831DB1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35" y="4882859"/>
            <a:ext cx="2428110" cy="374161"/>
          </a:xfrm>
          <a:prstGeom prst="rect">
            <a:avLst/>
          </a:prstGeom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E978DA2D-F0C7-6C45-DD8E-46A0F467EAC6}"/>
              </a:ext>
            </a:extLst>
          </p:cNvPr>
          <p:cNvSpPr txBox="1"/>
          <p:nvPr/>
        </p:nvSpPr>
        <p:spPr>
          <a:xfrm>
            <a:off x="5305833" y="4054893"/>
            <a:ext cx="3260700" cy="78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Potential felt by the atoms under a      magnetic field :</a:t>
            </a:r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C6B4C022-845F-82A5-FAC3-585A9E98CE02}"/>
              </a:ext>
            </a:extLst>
          </p:cNvPr>
          <p:cNvSpPr/>
          <p:nvPr/>
        </p:nvSpPr>
        <p:spPr>
          <a:xfrm>
            <a:off x="6512477" y="5280596"/>
            <a:ext cx="333925" cy="707886"/>
          </a:xfrm>
          <a:custGeom>
            <a:avLst/>
            <a:gdLst>
              <a:gd name="connsiteX0" fmla="*/ 0 w 471780"/>
              <a:gd name="connsiteY0" fmla="*/ 424206 h 424206"/>
              <a:gd name="connsiteX1" fmla="*/ 395926 w 471780"/>
              <a:gd name="connsiteY1" fmla="*/ 179109 h 424206"/>
              <a:gd name="connsiteX2" fmla="*/ 471340 w 471780"/>
              <a:gd name="connsiteY2" fmla="*/ 0 h 42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1780" h="424206">
                <a:moveTo>
                  <a:pt x="0" y="424206"/>
                </a:moveTo>
                <a:cubicBezTo>
                  <a:pt x="158684" y="337008"/>
                  <a:pt x="317369" y="249810"/>
                  <a:pt x="395926" y="179109"/>
                </a:cubicBezTo>
                <a:cubicBezTo>
                  <a:pt x="474483" y="108408"/>
                  <a:pt x="472911" y="54204"/>
                  <a:pt x="471340" y="0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\documentclass{article}&#10;\usepackage{amsmath}&#10;\pagestyle{empty}&#10;\begin{document}&#10;&#10;$ \vec{B}$&#10;&#10;&#10;\end{document}" title="IguanaTex Bitmap Display">
            <a:extLst>
              <a:ext uri="{FF2B5EF4-FFF2-40B4-BE49-F238E27FC236}">
                <a16:creationId xmlns:a16="http://schemas.microsoft.com/office/drawing/2014/main" id="{0E189D3D-90EA-142E-6211-A8310F0F1D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89" y="4492412"/>
            <a:ext cx="191465" cy="245706"/>
          </a:xfrm>
          <a:prstGeom prst="rect">
            <a:avLst/>
          </a:prstGeom>
        </p:spPr>
      </p:pic>
      <p:sp>
        <p:nvSpPr>
          <p:cNvPr id="87" name="ZoneTexte 86">
            <a:extLst>
              <a:ext uri="{FF2B5EF4-FFF2-40B4-BE49-F238E27FC236}">
                <a16:creationId xmlns:a16="http://schemas.microsoft.com/office/drawing/2014/main" id="{EDD81F06-6FF2-7991-4E05-8DA5D6095E12}"/>
              </a:ext>
            </a:extLst>
          </p:cNvPr>
          <p:cNvSpPr txBox="1"/>
          <p:nvPr/>
        </p:nvSpPr>
        <p:spPr>
          <a:xfrm>
            <a:off x="5436345" y="5811206"/>
            <a:ext cx="142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solidFill>
                  <a:srgbClr val="BC632E"/>
                </a:solidFill>
                <a:latin typeface="Century Gothic" panose="020B0502020202020204" pitchFamily="34" charset="0"/>
              </a:rPr>
              <a:t>Landé</a:t>
            </a:r>
            <a:r>
              <a:rPr lang="en-US" sz="16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 factor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48414E3-CD39-FB84-8A69-CEBA92CF0A6D}"/>
              </a:ext>
            </a:extLst>
          </p:cNvPr>
          <p:cNvSpPr txBox="1"/>
          <p:nvPr/>
        </p:nvSpPr>
        <p:spPr>
          <a:xfrm>
            <a:off x="7632420" y="5591633"/>
            <a:ext cx="142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Bohr Magneton</a:t>
            </a:r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16C38B3F-FF41-F545-CC91-D2CBCC3891D6}"/>
              </a:ext>
            </a:extLst>
          </p:cNvPr>
          <p:cNvSpPr/>
          <p:nvPr/>
        </p:nvSpPr>
        <p:spPr>
          <a:xfrm>
            <a:off x="7712221" y="5260157"/>
            <a:ext cx="267150" cy="546754"/>
          </a:xfrm>
          <a:custGeom>
            <a:avLst/>
            <a:gdLst>
              <a:gd name="connsiteX0" fmla="*/ 144601 w 267150"/>
              <a:gd name="connsiteY0" fmla="*/ 0 h 546754"/>
              <a:gd name="connsiteX1" fmla="*/ 3199 w 267150"/>
              <a:gd name="connsiteY1" fmla="*/ 339365 h 546754"/>
              <a:gd name="connsiteX2" fmla="*/ 267150 w 267150"/>
              <a:gd name="connsiteY2" fmla="*/ 546754 h 5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50" h="546754">
                <a:moveTo>
                  <a:pt x="144601" y="0"/>
                </a:moveTo>
                <a:cubicBezTo>
                  <a:pt x="63687" y="124119"/>
                  <a:pt x="-17226" y="248239"/>
                  <a:pt x="3199" y="339365"/>
                </a:cubicBezTo>
                <a:cubicBezTo>
                  <a:pt x="23624" y="430491"/>
                  <a:pt x="145387" y="488622"/>
                  <a:pt x="267150" y="546754"/>
                </a:cubicBezTo>
              </a:path>
            </a:pathLst>
          </a:custGeom>
          <a:noFill/>
          <a:ln w="190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12A6A1-8B9F-9FE6-05CA-6E2FA8B5FF04}"/>
              </a:ext>
            </a:extLst>
          </p:cNvPr>
          <p:cNvGrpSpPr/>
          <p:nvPr/>
        </p:nvGrpSpPr>
        <p:grpSpPr>
          <a:xfrm>
            <a:off x="336473" y="2598793"/>
            <a:ext cx="4144957" cy="2983917"/>
            <a:chOff x="816862" y="1877384"/>
            <a:chExt cx="4144957" cy="298391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E5A0AFA-5A4A-B44F-6E3C-EDD149B5A77C}"/>
                </a:ext>
              </a:extLst>
            </p:cNvPr>
            <p:cNvGrpSpPr/>
            <p:nvPr/>
          </p:nvGrpSpPr>
          <p:grpSpPr>
            <a:xfrm>
              <a:off x="816862" y="1914698"/>
              <a:ext cx="2916939" cy="2946603"/>
              <a:chOff x="816862" y="1914698"/>
              <a:chExt cx="2916939" cy="2946603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72C80F88-C206-05A2-FB02-CB38DAA1EAC6}"/>
                  </a:ext>
                </a:extLst>
              </p:cNvPr>
              <p:cNvGrpSpPr/>
              <p:nvPr/>
            </p:nvGrpSpPr>
            <p:grpSpPr>
              <a:xfrm>
                <a:off x="816862" y="1996698"/>
                <a:ext cx="2916939" cy="2864603"/>
                <a:chOff x="908302" y="1402081"/>
                <a:chExt cx="2916939" cy="2864603"/>
              </a:xfrm>
            </p:grpSpPr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C59AB137-5360-19DC-9CD1-59FFA0919D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1642" y="1422378"/>
                  <a:ext cx="2863599" cy="2844306"/>
                </a:xfrm>
                <a:prstGeom prst="rect">
                  <a:avLst/>
                </a:prstGeom>
              </p:spPr>
            </p:pic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D44A095A-4EDE-6B93-23D5-9E5A1018F677}"/>
                    </a:ext>
                  </a:extLst>
                </p:cNvPr>
                <p:cNvGrpSpPr/>
                <p:nvPr/>
              </p:nvGrpSpPr>
              <p:grpSpPr>
                <a:xfrm>
                  <a:off x="908302" y="1402081"/>
                  <a:ext cx="2916938" cy="2763787"/>
                  <a:chOff x="1563405" y="1505710"/>
                  <a:chExt cx="4364955" cy="4434079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3A4181D0-D8F6-2B4C-176E-06F35BAC9BF3}"/>
                      </a:ext>
                    </a:extLst>
                  </p:cNvPr>
                  <p:cNvSpPr/>
                  <p:nvPr/>
                </p:nvSpPr>
                <p:spPr>
                  <a:xfrm>
                    <a:off x="1563405" y="1635247"/>
                    <a:ext cx="455678" cy="4239773"/>
                  </a:xfrm>
                  <a:prstGeom prst="rect">
                    <a:avLst/>
                  </a:prstGeom>
                  <a:solidFill>
                    <a:srgbClr val="FFF7E0"/>
                  </a:solidFill>
                  <a:ln>
                    <a:solidFill>
                      <a:srgbClr val="FFF7E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DF43E2F-DC50-019A-A0D9-4F6DAC154943}"/>
                      </a:ext>
                    </a:extLst>
                  </p:cNvPr>
                  <p:cNvSpPr/>
                  <p:nvPr/>
                </p:nvSpPr>
                <p:spPr>
                  <a:xfrm>
                    <a:off x="5643290" y="1700017"/>
                    <a:ext cx="227840" cy="4239772"/>
                  </a:xfrm>
                  <a:prstGeom prst="rect">
                    <a:avLst/>
                  </a:prstGeom>
                  <a:solidFill>
                    <a:srgbClr val="FFF7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6F60D42-2B54-5342-8BF3-5D30402200F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87698" y="3699127"/>
                    <a:ext cx="374144" cy="4107180"/>
                  </a:xfrm>
                  <a:prstGeom prst="rect">
                    <a:avLst/>
                  </a:prstGeom>
                  <a:solidFill>
                    <a:srgbClr val="FFF7E0"/>
                  </a:solidFill>
                  <a:ln>
                    <a:solidFill>
                      <a:srgbClr val="FFF7E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538662D-C671-A88F-150B-FB3BB7B6A37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64889" y="-360809"/>
                    <a:ext cx="374144" cy="4107181"/>
                  </a:xfrm>
                  <a:prstGeom prst="rect">
                    <a:avLst/>
                  </a:prstGeom>
                  <a:solidFill>
                    <a:srgbClr val="FFF7E0"/>
                  </a:solidFill>
                  <a:ln>
                    <a:solidFill>
                      <a:srgbClr val="FFF7E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2F8B745D-0CE0-D3D8-C148-81020F221E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7181" y="1914698"/>
                <a:ext cx="0" cy="261258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C7B1FDE0-B171-40BF-D68E-F3939CD040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6481" y="3787140"/>
                <a:ext cx="0" cy="46581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4053699F-D84D-0AD0-5AA2-036407347DBA}"/>
                </a:ext>
              </a:extLst>
            </p:cNvPr>
            <p:cNvSpPr/>
            <p:nvPr/>
          </p:nvSpPr>
          <p:spPr>
            <a:xfrm>
              <a:off x="2324099" y="4267200"/>
              <a:ext cx="792375" cy="207165"/>
            </a:xfrm>
            <a:custGeom>
              <a:avLst/>
              <a:gdLst>
                <a:gd name="connsiteX0" fmla="*/ 0 w 640080"/>
                <a:gd name="connsiteY0" fmla="*/ 0 h 373507"/>
                <a:gd name="connsiteX1" fmla="*/ 220980 w 640080"/>
                <a:gd name="connsiteY1" fmla="*/ 312420 h 373507"/>
                <a:gd name="connsiteX2" fmla="*/ 640080 w 640080"/>
                <a:gd name="connsiteY2" fmla="*/ 373380 h 37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373507">
                  <a:moveTo>
                    <a:pt x="0" y="0"/>
                  </a:moveTo>
                  <a:cubicBezTo>
                    <a:pt x="57150" y="125095"/>
                    <a:pt x="114300" y="250190"/>
                    <a:pt x="220980" y="312420"/>
                  </a:cubicBezTo>
                  <a:cubicBezTo>
                    <a:pt x="327660" y="374650"/>
                    <a:pt x="483870" y="374015"/>
                    <a:pt x="640080" y="373380"/>
                  </a:cubicBezTo>
                </a:path>
              </a:pathLst>
            </a:cu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D70F1CA-DFE4-A32D-4D94-12049CBF1909}"/>
                </a:ext>
              </a:extLst>
            </p:cNvPr>
            <p:cNvSpPr txBox="1"/>
            <p:nvPr/>
          </p:nvSpPr>
          <p:spPr>
            <a:xfrm>
              <a:off x="1203137" y="1877384"/>
              <a:ext cx="947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Century Gothic" panose="020B0502020202020204" pitchFamily="34" charset="0"/>
                </a:rPr>
                <a:t>Energy</a:t>
              </a:r>
              <a:endParaRPr lang="fr-FR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D610166-1DA5-4ED0-E55A-80D366C42140}"/>
                </a:ext>
              </a:extLst>
            </p:cNvPr>
            <p:cNvSpPr txBox="1"/>
            <p:nvPr/>
          </p:nvSpPr>
          <p:spPr>
            <a:xfrm>
              <a:off x="3047594" y="4248142"/>
              <a:ext cx="19142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>
                  <a:latin typeface="Century Gothic" panose="020B0502020202020204" pitchFamily="34" charset="0"/>
                </a:rPr>
                <a:t>Ground state</a:t>
              </a:r>
            </a:p>
          </p:txBody>
        </p:sp>
        <p:sp>
          <p:nvSpPr>
            <p:cNvPr id="11" name="Accolade fermante 10">
              <a:extLst>
                <a:ext uri="{FF2B5EF4-FFF2-40B4-BE49-F238E27FC236}">
                  <a16:creationId xmlns:a16="http://schemas.microsoft.com/office/drawing/2014/main" id="{18A9B896-4038-5A59-6082-BD41DAD399FA}"/>
                </a:ext>
              </a:extLst>
            </p:cNvPr>
            <p:cNvSpPr/>
            <p:nvPr/>
          </p:nvSpPr>
          <p:spPr>
            <a:xfrm rot="1013466">
              <a:off x="3375969" y="2321456"/>
              <a:ext cx="304513" cy="1535065"/>
            </a:xfrm>
            <a:prstGeom prst="rightBrace">
              <a:avLst>
                <a:gd name="adj1" fmla="val 88408"/>
                <a:gd name="adj2" fmla="val 52544"/>
              </a:avLst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74A6621-9C66-A5F3-E152-E526200086DE}"/>
                </a:ext>
              </a:extLst>
            </p:cNvPr>
            <p:cNvSpPr txBox="1"/>
            <p:nvPr/>
          </p:nvSpPr>
          <p:spPr>
            <a:xfrm>
              <a:off x="3635061" y="2960129"/>
              <a:ext cx="10778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>
                  <a:latin typeface="Century Gothic" panose="020B0502020202020204" pitchFamily="34" charset="0"/>
                </a:rPr>
                <a:t>Excited</a:t>
              </a:r>
              <a:r>
                <a:rPr lang="fr-FR" sz="1600" i="1" dirty="0">
                  <a:latin typeface="Century Gothic" panose="020B0502020202020204" pitchFamily="34" charset="0"/>
                </a:rPr>
                <a:t> states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F1AB143-65EA-243C-A44C-ED3A86987699}"/>
              </a:ext>
            </a:extLst>
          </p:cNvPr>
          <p:cNvGrpSpPr/>
          <p:nvPr/>
        </p:nvGrpSpPr>
        <p:grpSpPr>
          <a:xfrm>
            <a:off x="1775141" y="1798053"/>
            <a:ext cx="3090937" cy="923330"/>
            <a:chOff x="1775141" y="1798053"/>
            <a:chExt cx="3090937" cy="923330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4A3E873-8FBD-2BE4-033A-5A8660F5A9D0}"/>
                </a:ext>
              </a:extLst>
            </p:cNvPr>
            <p:cNvSpPr txBox="1"/>
            <p:nvPr/>
          </p:nvSpPr>
          <p:spPr>
            <a:xfrm>
              <a:off x="1775141" y="1798053"/>
              <a:ext cx="3090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entury Gothic" panose="020B0502020202020204" pitchFamily="34" charset="0"/>
                </a:rPr>
                <a:t>3D harmonic oscillator: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-</a:t>
              </a:r>
              <a:r>
                <a:rPr lang="en-US" b="1" dirty="0">
                  <a:latin typeface="Century Gothic" panose="020B0502020202020204" pitchFamily="34" charset="0"/>
                </a:rPr>
                <a:t> </a:t>
              </a:r>
              <a:r>
                <a:rPr lang="en-US" dirty="0">
                  <a:latin typeface="Century Gothic" panose="020B0502020202020204" pitchFamily="34" charset="0"/>
                </a:rPr>
                <a:t>longitudinal trapping</a:t>
              </a:r>
            </a:p>
            <a:p>
              <a:r>
                <a:rPr lang="en-US" dirty="0">
                  <a:latin typeface="Century Gothic" panose="020B0502020202020204" pitchFamily="34" charset="0"/>
                </a:rPr>
                <a:t>- transverse trapping</a:t>
              </a:r>
            </a:p>
          </p:txBody>
        </p:sp>
        <p:pic>
          <p:nvPicPr>
            <p:cNvPr id="48" name="Image 47" descr="\documentclass{article}&#10;\usepackage{amsmath}&#10;\pagestyle{empty}&#10;\begin{document}&#10;&#10;&#10;$\omega_{\perp}$&#10;&#10;\end{document}" title="IguanaTex Bitmap Display">
              <a:extLst>
                <a:ext uri="{FF2B5EF4-FFF2-40B4-BE49-F238E27FC236}">
                  <a16:creationId xmlns:a16="http://schemas.microsoft.com/office/drawing/2014/main" id="{F6D96857-03EA-B803-0ED0-7D8CEF1BA2D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7930" y="2499189"/>
              <a:ext cx="301306" cy="153542"/>
            </a:xfrm>
            <a:prstGeom prst="rect">
              <a:avLst/>
            </a:prstGeom>
          </p:spPr>
        </p:pic>
        <p:pic>
          <p:nvPicPr>
            <p:cNvPr id="51" name="Image 50" descr="\documentclass{article}&#10;\usepackage{amsmath}&#10;\pagestyle{empty}&#10;\begin{document}&#10;&#10;&#10;$\omega_{\parallel}$&#10;&#10;\end{document}" title="IguanaTex Bitmap Display">
              <a:extLst>
                <a:ext uri="{FF2B5EF4-FFF2-40B4-BE49-F238E27FC236}">
                  <a16:creationId xmlns:a16="http://schemas.microsoft.com/office/drawing/2014/main" id="{6FFAA82B-81DB-F4E3-40AE-56514B64951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101" y="2242895"/>
              <a:ext cx="233637" cy="208202"/>
            </a:xfrm>
            <a:prstGeom prst="rect">
              <a:avLst/>
            </a:prstGeom>
          </p:spPr>
        </p:pic>
      </p:grpSp>
      <p:pic>
        <p:nvPicPr>
          <p:cNvPr id="60" name="Image 59" descr="\documentclass{article}&#10;\usepackage{amsmath}&#10;\pagestyle{empty}&#10;\begin{document}&#10;&#10;&#10;$ \Delta E_{\perp} = \hbar \omega_{\perp}$&#10;&#10;\end{document}" title="IguanaTex Bitmap Display">
            <a:extLst>
              <a:ext uri="{FF2B5EF4-FFF2-40B4-BE49-F238E27FC236}">
                <a16:creationId xmlns:a16="http://schemas.microsoft.com/office/drawing/2014/main" id="{FCD537B4-0B07-5E69-2859-E6AD1D9A33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28" y="4635379"/>
            <a:ext cx="1347465" cy="225613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18CD55EA-C580-FC4E-20A6-664B87A80A8C}"/>
              </a:ext>
            </a:extLst>
          </p:cNvPr>
          <p:cNvSpPr txBox="1"/>
          <p:nvPr/>
        </p:nvSpPr>
        <p:spPr>
          <a:xfrm>
            <a:off x="353426" y="1263792"/>
            <a:ext cx="4483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to reach the 1D regime?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8675EAC-065E-23B8-2F86-9E4F4BB2F55D}"/>
              </a:ext>
            </a:extLst>
          </p:cNvPr>
          <p:cNvGrpSpPr/>
          <p:nvPr/>
        </p:nvGrpSpPr>
        <p:grpSpPr>
          <a:xfrm>
            <a:off x="380447" y="5604066"/>
            <a:ext cx="4373516" cy="1027819"/>
            <a:chOff x="392321" y="5513239"/>
            <a:chExt cx="4373516" cy="102781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866ADCF-9B05-A00E-5934-B82CDBD1930B}"/>
                </a:ext>
              </a:extLst>
            </p:cNvPr>
            <p:cNvSpPr/>
            <p:nvPr/>
          </p:nvSpPr>
          <p:spPr>
            <a:xfrm>
              <a:off x="393720" y="5513239"/>
              <a:ext cx="4282931" cy="1027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DEE518EA-414A-6A5B-2913-41B83796FFC3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392321" y="5652685"/>
              <a:ext cx="4373516" cy="707886"/>
              <a:chOff x="392321" y="5652685"/>
              <a:chExt cx="4373516" cy="707886"/>
            </a:xfrm>
          </p:grpSpPr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4B5F8DE-32FD-9B8E-560C-2253ACEEF84A}"/>
                  </a:ext>
                </a:extLst>
              </p:cNvPr>
              <p:cNvSpPr txBox="1"/>
              <p:nvPr/>
            </p:nvSpPr>
            <p:spPr>
              <a:xfrm>
                <a:off x="392321" y="5652685"/>
                <a:ext cx="43735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entury Gothic" panose="020B0502020202020204" pitchFamily="34" charset="0"/>
                  </a:rPr>
                  <a:t>If</a:t>
                </a:r>
                <a:r>
                  <a:rPr lang="en-US" sz="1600" dirty="0">
                    <a:latin typeface="Century Gothic" panose="020B0502020202020204" pitchFamily="34" charset="0"/>
                  </a:rPr>
                  <a:t>                        ,       , </a:t>
                </a:r>
                <a:r>
                  <a:rPr lang="en-US" sz="2000" dirty="0">
                    <a:latin typeface="Century Gothic" panose="020B0502020202020204" pitchFamily="34" charset="0"/>
                  </a:rPr>
                  <a:t>the gas is frozen in the transverse direction !</a:t>
                </a:r>
              </a:p>
            </p:txBody>
          </p:sp>
          <p:pic>
            <p:nvPicPr>
              <p:cNvPr id="70" name="Image 69" descr="\documentclass{article}&#10;\usepackage{amsmath}&#10;\pagestyle{empty}&#10;\begin{document}&#10;&#10;&#10;$ k_{B} T, \mu \ll \Delta E_{\perp}$&#10;&#10;\end{document}" title="IguanaTex Bitmap Display">
                <a:extLst>
                  <a:ext uri="{FF2B5EF4-FFF2-40B4-BE49-F238E27FC236}">
                    <a16:creationId xmlns:a16="http://schemas.microsoft.com/office/drawing/2014/main" id="{B45ECCF3-4836-F185-24F6-18F764662BA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043" y="5762705"/>
                <a:ext cx="1672218" cy="2438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5341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AD85D9C8-90C1-9C58-F383-A6E011393117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2D381D55-AFA7-D966-6659-19174EC67DF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1">
            <a:extLst>
              <a:ext uri="{FF2B5EF4-FFF2-40B4-BE49-F238E27FC236}">
                <a16:creationId xmlns:a16="http://schemas.microsoft.com/office/drawing/2014/main" id="{8460C98B-21BB-9440-69C6-58D55FCF805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240865" y="3625803"/>
            <a:ext cx="2875691" cy="285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28">
            <a:extLst>
              <a:ext uri="{FF2B5EF4-FFF2-40B4-BE49-F238E27FC236}">
                <a16:creationId xmlns:a16="http://schemas.microsoft.com/office/drawing/2014/main" id="{7C446462-6B30-574D-5ADD-BE7D7EAAA815}"/>
              </a:ext>
            </a:extLst>
          </p:cNvPr>
          <p:cNvSpPr txBox="1"/>
          <p:nvPr/>
        </p:nvSpPr>
        <p:spPr>
          <a:xfrm>
            <a:off x="275439" y="1449788"/>
            <a:ext cx="2775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Atom chip </a:t>
            </a:r>
            <a:r>
              <a:rPr lang="fr-FR" sz="2000" b="1" dirty="0" err="1">
                <a:latin typeface="Century Gothic" panose="020B0502020202020204" pitchFamily="34" charset="0"/>
              </a:rPr>
              <a:t>experiment</a:t>
            </a:r>
            <a:r>
              <a:rPr lang="fr-FR" sz="2000" b="1" dirty="0">
                <a:latin typeface="Century Gothic" panose="020B0502020202020204" pitchFamily="34" charset="0"/>
              </a:rPr>
              <a:t>: </a:t>
            </a:r>
            <a:r>
              <a:rPr lang="fr-FR" sz="2000" dirty="0">
                <a:latin typeface="Century Gothic" panose="020B0502020202020204" pitchFamily="34" charset="0"/>
              </a:rPr>
              <a:t>the </a:t>
            </a:r>
            <a:r>
              <a:rPr lang="fr-FR" sz="2000" dirty="0" err="1">
                <a:latin typeface="Century Gothic" panose="020B0502020202020204" pitchFamily="34" charset="0"/>
              </a:rPr>
              <a:t>atoms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magnetically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trapped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thanks</a:t>
            </a:r>
            <a:r>
              <a:rPr lang="fr-FR" sz="2000" dirty="0">
                <a:latin typeface="Century Gothic" panose="020B0502020202020204" pitchFamily="34" charset="0"/>
              </a:rPr>
              <a:t> to micro-</a:t>
            </a:r>
            <a:r>
              <a:rPr lang="fr-FR" sz="2000" dirty="0" err="1">
                <a:latin typeface="Century Gothic" panose="020B0502020202020204" pitchFamily="34" charset="0"/>
              </a:rPr>
              <a:t>wires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deposited</a:t>
            </a:r>
            <a:r>
              <a:rPr lang="fr-FR" sz="2000" dirty="0">
                <a:latin typeface="Century Gothic" panose="020B0502020202020204" pitchFamily="34" charset="0"/>
              </a:rPr>
              <a:t> on a chip.</a:t>
            </a:r>
          </a:p>
        </p:txBody>
      </p:sp>
      <p:grpSp>
        <p:nvGrpSpPr>
          <p:cNvPr id="11" name="Groupe 29">
            <a:extLst>
              <a:ext uri="{FF2B5EF4-FFF2-40B4-BE49-F238E27FC236}">
                <a16:creationId xmlns:a16="http://schemas.microsoft.com/office/drawing/2014/main" id="{C5B45AB0-DE0B-9FE3-62DA-63960DF4E34D}"/>
              </a:ext>
            </a:extLst>
          </p:cNvPr>
          <p:cNvGrpSpPr/>
          <p:nvPr/>
        </p:nvGrpSpPr>
        <p:grpSpPr>
          <a:xfrm>
            <a:off x="3403011" y="1372109"/>
            <a:ext cx="8513550" cy="5193374"/>
            <a:chOff x="3650380" y="3459794"/>
            <a:chExt cx="5135535" cy="34191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998C31-FC74-16E6-1107-27DCB7D7C851}"/>
                </a:ext>
              </a:extLst>
            </p:cNvPr>
            <p:cNvSpPr/>
            <p:nvPr/>
          </p:nvSpPr>
          <p:spPr>
            <a:xfrm>
              <a:off x="3650380" y="3459794"/>
              <a:ext cx="5135535" cy="3419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31">
              <a:extLst>
                <a:ext uri="{FF2B5EF4-FFF2-40B4-BE49-F238E27FC236}">
                  <a16:creationId xmlns:a16="http://schemas.microsoft.com/office/drawing/2014/main" id="{761DFD51-70B4-0913-3193-281FCB7F4054}"/>
                </a:ext>
              </a:extLst>
            </p:cNvPr>
            <p:cNvGrpSpPr/>
            <p:nvPr/>
          </p:nvGrpSpPr>
          <p:grpSpPr>
            <a:xfrm>
              <a:off x="4848337" y="4251201"/>
              <a:ext cx="2250707" cy="2176328"/>
              <a:chOff x="1470787" y="1258921"/>
              <a:chExt cx="3360970" cy="324990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88BEE5-9BFB-C9EB-F5B8-F0A5DCB831D3}"/>
                  </a:ext>
                </a:extLst>
              </p:cNvPr>
              <p:cNvSpPr/>
              <p:nvPr/>
            </p:nvSpPr>
            <p:spPr>
              <a:xfrm>
                <a:off x="1470787" y="1258921"/>
                <a:ext cx="299405" cy="192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7448499-955D-4D82-5424-F6BF3B654B47}"/>
                  </a:ext>
                </a:extLst>
              </p:cNvPr>
              <p:cNvSpPr/>
              <p:nvPr/>
            </p:nvSpPr>
            <p:spPr>
              <a:xfrm>
                <a:off x="1509897" y="3040096"/>
                <a:ext cx="64855" cy="192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4992762-E91E-5AE9-1E36-B8A1F29A9EC1}"/>
                  </a:ext>
                </a:extLst>
              </p:cNvPr>
              <p:cNvSpPr/>
              <p:nvPr/>
            </p:nvSpPr>
            <p:spPr>
              <a:xfrm>
                <a:off x="1509897" y="4097941"/>
                <a:ext cx="260295" cy="25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C375D8-BBD3-688F-F08C-4E30453333DF}"/>
                  </a:ext>
                </a:extLst>
              </p:cNvPr>
              <p:cNvSpPr/>
              <p:nvPr/>
            </p:nvSpPr>
            <p:spPr>
              <a:xfrm>
                <a:off x="1662297" y="4250341"/>
                <a:ext cx="260295" cy="25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C1F20B1-A2B5-E236-88C7-D5A67B14863F}"/>
                  </a:ext>
                </a:extLst>
              </p:cNvPr>
              <p:cNvSpPr/>
              <p:nvPr/>
            </p:nvSpPr>
            <p:spPr>
              <a:xfrm>
                <a:off x="2807321" y="4406406"/>
                <a:ext cx="1764679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382E21-02A0-8504-FED2-45609EF8FDED}"/>
                  </a:ext>
                </a:extLst>
              </p:cNvPr>
              <p:cNvSpPr/>
              <p:nvPr/>
            </p:nvSpPr>
            <p:spPr>
              <a:xfrm>
                <a:off x="4571462" y="4253840"/>
                <a:ext cx="260295" cy="25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0" name="Connecteur droit avec flèche 44">
                <a:extLst>
                  <a:ext uri="{FF2B5EF4-FFF2-40B4-BE49-F238E27FC236}">
                    <a16:creationId xmlns:a16="http://schemas.microsoft.com/office/drawing/2014/main" id="{C196327C-3109-3DE2-455C-32EE602FEF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2483" y="3128525"/>
                <a:ext cx="347359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6" name="Picture 75" descr="\documentclass{article}&#10;\usepackage{amsmath}&#10;\pagestyle{empty}&#10;\begin{document}&#10;&#10;&#10;$\omega_{\perp} = 2.5$ KHz&#10;&#10;$\omega_{\parallel} = 9.0$ Hz&#10;&#10;\end{document}" title="IguanaTex Bitmap Display">
            <a:extLst>
              <a:ext uri="{FF2B5EF4-FFF2-40B4-BE49-F238E27FC236}">
                <a16:creationId xmlns:a16="http://schemas.microsoft.com/office/drawing/2014/main" id="{1ADFB5E5-6C65-A048-FFFC-AC6D414DC5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81" y="2671898"/>
            <a:ext cx="1953024" cy="716882"/>
          </a:xfrm>
          <a:prstGeom prst="rect">
            <a:avLst/>
          </a:prstGeom>
        </p:spPr>
      </p:pic>
      <p:sp>
        <p:nvSpPr>
          <p:cNvPr id="37" name="ZoneTexte 66">
            <a:extLst>
              <a:ext uri="{FF2B5EF4-FFF2-40B4-BE49-F238E27FC236}">
                <a16:creationId xmlns:a16="http://schemas.microsoft.com/office/drawing/2014/main" id="{9DFB45B4-3102-E531-598D-0EA69D2D14FD}"/>
              </a:ext>
            </a:extLst>
          </p:cNvPr>
          <p:cNvSpPr txBox="1"/>
          <p:nvPr/>
        </p:nvSpPr>
        <p:spPr>
          <a:xfrm>
            <a:off x="3507549" y="1488591"/>
            <a:ext cx="2341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1D quasi-BEC</a:t>
            </a:r>
          </a:p>
        </p:txBody>
      </p:sp>
      <p:pic>
        <p:nvPicPr>
          <p:cNvPr id="38" name="Image 71" descr="\documentclass{article}&#10;\usepackage{amsmath}&#10;\pagestyle{empty}&#10;\begin{document}&#10;&#10;&#10;Natoms $ \sim 10000$&#10;&#10;\end{document}" title="IguanaTex Bitmap Display">
            <a:extLst>
              <a:ext uri="{FF2B5EF4-FFF2-40B4-BE49-F238E27FC236}">
                <a16:creationId xmlns:a16="http://schemas.microsoft.com/office/drawing/2014/main" id="{A0C3D96F-E1D1-B475-1960-DB3A38ED39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64" y="2257640"/>
            <a:ext cx="2279773" cy="22650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3291B6B-C140-C82D-91F9-A53648ADF06D}"/>
              </a:ext>
            </a:extLst>
          </p:cNvPr>
          <p:cNvGrpSpPr/>
          <p:nvPr/>
        </p:nvGrpSpPr>
        <p:grpSpPr>
          <a:xfrm>
            <a:off x="3646996" y="2016481"/>
            <a:ext cx="4602725" cy="3744384"/>
            <a:chOff x="316332" y="3045192"/>
            <a:chExt cx="4249078" cy="3456687"/>
          </a:xfrm>
        </p:grpSpPr>
        <p:pic>
          <p:nvPicPr>
            <p:cNvPr id="41" name="Picture 2 1">
              <a:extLst>
                <a:ext uri="{FF2B5EF4-FFF2-40B4-BE49-F238E27FC236}">
                  <a16:creationId xmlns:a16="http://schemas.microsoft.com/office/drawing/2014/main" id="{E017A8F9-FDB5-3521-FFA3-7C752210EB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55"/>
            <a:stretch/>
          </p:blipFill>
          <p:spPr bwMode="auto">
            <a:xfrm>
              <a:off x="511790" y="3228706"/>
              <a:ext cx="3436037" cy="308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7E2A4B-347A-4B2C-47FB-6E42F7474D0A}"/>
                </a:ext>
              </a:extLst>
            </p:cNvPr>
            <p:cNvSpPr/>
            <p:nvPr/>
          </p:nvSpPr>
          <p:spPr>
            <a:xfrm rot="5400000">
              <a:off x="-810552" y="4551018"/>
              <a:ext cx="2881406" cy="257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Image 50" descr="\documentclass{article}&#10;\usepackage{amsmath}&#10;\pagestyle{empty}&#10;\begin{document}&#10;&#10;$50$&#10;&#10;&#10;\end{document}" title="IguanaTex Bitmap Display">
              <a:extLst>
                <a:ext uri="{FF2B5EF4-FFF2-40B4-BE49-F238E27FC236}">
                  <a16:creationId xmlns:a16="http://schemas.microsoft.com/office/drawing/2014/main" id="{3FE247AA-3665-3160-A6F4-1CB8EB6A101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28" y="5439309"/>
              <a:ext cx="163539" cy="126485"/>
            </a:xfrm>
            <a:prstGeom prst="rect">
              <a:avLst/>
            </a:prstGeom>
          </p:spPr>
        </p:pic>
        <p:pic>
          <p:nvPicPr>
            <p:cNvPr id="44" name="Image 52" descr="\documentclass{article}&#10;\usepackage{amsmath}&#10;\pagestyle{empty}&#10;\begin{document}&#10;&#10;$100$&#10;&#10;&#10;\end{document}" title="IguanaTex Bitmap Display">
              <a:extLst>
                <a:ext uri="{FF2B5EF4-FFF2-40B4-BE49-F238E27FC236}">
                  <a16:creationId xmlns:a16="http://schemas.microsoft.com/office/drawing/2014/main" id="{EDEBEE0A-A432-A2E6-FEF9-882A1B7523F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34" y="4905160"/>
              <a:ext cx="248533" cy="125733"/>
            </a:xfrm>
            <a:prstGeom prst="rect">
              <a:avLst/>
            </a:prstGeom>
          </p:spPr>
        </p:pic>
        <p:pic>
          <p:nvPicPr>
            <p:cNvPr id="45" name="Image 53" descr="\documentclass{article}&#10;\usepackage{amsmath}&#10;\pagestyle{empty}&#10;\begin{document}&#10;&#10;$150$&#10;&#10;&#10;\end{document}" title="IguanaTex Bitmap Display">
              <a:extLst>
                <a:ext uri="{FF2B5EF4-FFF2-40B4-BE49-F238E27FC236}">
                  <a16:creationId xmlns:a16="http://schemas.microsoft.com/office/drawing/2014/main" id="{21779582-7C72-3835-9724-A3203CF8F13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04" y="4369178"/>
              <a:ext cx="249592" cy="127567"/>
            </a:xfrm>
            <a:prstGeom prst="rect">
              <a:avLst/>
            </a:prstGeom>
          </p:spPr>
        </p:pic>
        <p:pic>
          <p:nvPicPr>
            <p:cNvPr id="46" name="Image 54" descr="\documentclass{article}&#10;\usepackage{amsmath}&#10;\pagestyle{empty}&#10;\begin{document}&#10;&#10;$200$&#10;&#10;&#10;\end{document}" title="IguanaTex Bitmap Display">
              <a:extLst>
                <a:ext uri="{FF2B5EF4-FFF2-40B4-BE49-F238E27FC236}">
                  <a16:creationId xmlns:a16="http://schemas.microsoft.com/office/drawing/2014/main" id="{93566271-2B5E-F93B-A779-249892C0B64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833954"/>
              <a:ext cx="257223" cy="126809"/>
            </a:xfrm>
            <a:prstGeom prst="rect">
              <a:avLst/>
            </a:prstGeom>
          </p:spPr>
        </p:pic>
        <p:pic>
          <p:nvPicPr>
            <p:cNvPr id="47" name="Image 57" descr="\documentclass{article}&#10;\usepackage{amsmath}&#10;\pagestyle{empty}&#10;\begin{document}&#10;&#10;$250$&#10;&#10;&#10;\end{document}" title="IguanaTex Bitmap Display">
              <a:extLst>
                <a:ext uri="{FF2B5EF4-FFF2-40B4-BE49-F238E27FC236}">
                  <a16:creationId xmlns:a16="http://schemas.microsoft.com/office/drawing/2014/main" id="{94246C4D-3DA0-FF1B-348D-072EE9DF3739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285992"/>
              <a:ext cx="257556" cy="128658"/>
            </a:xfrm>
            <a:prstGeom prst="rect">
              <a:avLst/>
            </a:prstGeom>
          </p:spPr>
        </p:pic>
        <p:grpSp>
          <p:nvGrpSpPr>
            <p:cNvPr id="48" name="Groupe 59">
              <a:extLst>
                <a:ext uri="{FF2B5EF4-FFF2-40B4-BE49-F238E27FC236}">
                  <a16:creationId xmlns:a16="http://schemas.microsoft.com/office/drawing/2014/main" id="{94CE02F7-DB42-99E2-09A4-AB3A50C7D9EF}"/>
                </a:ext>
              </a:extLst>
            </p:cNvPr>
            <p:cNvGrpSpPr/>
            <p:nvPr/>
          </p:nvGrpSpPr>
          <p:grpSpPr>
            <a:xfrm>
              <a:off x="3788159" y="3228706"/>
              <a:ext cx="777251" cy="3080706"/>
              <a:chOff x="6197599" y="1157291"/>
              <a:chExt cx="1236458" cy="4900816"/>
            </a:xfrm>
          </p:grpSpPr>
          <p:pic>
            <p:nvPicPr>
              <p:cNvPr id="64" name="Picture 2 2">
                <a:extLst>
                  <a:ext uri="{FF2B5EF4-FFF2-40B4-BE49-F238E27FC236}">
                    <a16:creationId xmlns:a16="http://schemas.microsoft.com/office/drawing/2014/main" id="{54D3C8DA-A4E3-E69E-978F-79FBA3CDED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0" r="6053"/>
              <a:stretch/>
            </p:blipFill>
            <p:spPr bwMode="auto">
              <a:xfrm>
                <a:off x="6197599" y="1157291"/>
                <a:ext cx="680721" cy="4900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Image 61" descr="\documentclass{article}&#10;\usepackage{amsmath}&#10;\pagestyle{empty}&#10;\begin{document}&#10;&#10;$-0.1$&#10;&#10;&#10;\end{document}" title="IguanaTex Bitmap Display">
                <a:extLst>
                  <a:ext uri="{FF2B5EF4-FFF2-40B4-BE49-F238E27FC236}">
                    <a16:creationId xmlns:a16="http://schemas.microsoft.com/office/drawing/2014/main" id="{4DFD08CB-CDED-C226-1926-7DA5D029E75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5524210"/>
                <a:ext cx="549202" cy="202890"/>
              </a:xfrm>
              <a:prstGeom prst="rect">
                <a:avLst/>
              </a:prstGeom>
            </p:spPr>
          </p:pic>
          <p:pic>
            <p:nvPicPr>
              <p:cNvPr id="66" name="Image 66" descr="\documentclass{article}&#10;\usepackage{amsmath}&#10;\pagestyle{empty}&#10;\begin{document}&#10;&#10;$0.0$&#10;&#10;&#10;\end{document}" title="IguanaTex Bitmap Display">
                <a:extLst>
                  <a:ext uri="{FF2B5EF4-FFF2-40B4-BE49-F238E27FC236}">
                    <a16:creationId xmlns:a16="http://schemas.microsoft.com/office/drawing/2014/main" id="{D1ABE4FF-81DE-A34F-2C63-4020D002567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5044150"/>
                <a:ext cx="348700" cy="202890"/>
              </a:xfrm>
              <a:prstGeom prst="rect">
                <a:avLst/>
              </a:prstGeom>
            </p:spPr>
          </p:pic>
          <p:pic>
            <p:nvPicPr>
              <p:cNvPr id="67" name="Image 74" descr="\documentclass{article}&#10;\usepackage{amsmath}&#10;\pagestyle{empty}&#10;\begin{document}&#10;&#10;$0.1$&#10;&#10;&#10;\end{document}" title="IguanaTex Bitmap Display">
                <a:extLst>
                  <a:ext uri="{FF2B5EF4-FFF2-40B4-BE49-F238E27FC236}">
                    <a16:creationId xmlns:a16="http://schemas.microsoft.com/office/drawing/2014/main" id="{C7808B33-66A4-C02D-A165-7E1B20C85BB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4564090"/>
                <a:ext cx="336495" cy="202890"/>
              </a:xfrm>
              <a:prstGeom prst="rect">
                <a:avLst/>
              </a:prstGeom>
            </p:spPr>
          </p:pic>
          <p:pic>
            <p:nvPicPr>
              <p:cNvPr id="68" name="Image 75" descr="\documentclass{article}&#10;\usepackage{amsmath}&#10;\pagestyle{empty}&#10;\begin{document}&#10;&#10;$0.2$&#10;&#10;&#10;\end{document}" title="IguanaTex Bitmap Display">
                <a:extLst>
                  <a:ext uri="{FF2B5EF4-FFF2-40B4-BE49-F238E27FC236}">
                    <a16:creationId xmlns:a16="http://schemas.microsoft.com/office/drawing/2014/main" id="{E570E8AF-1F3E-2280-3050-990D336830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4084030"/>
                <a:ext cx="345213" cy="202890"/>
              </a:xfrm>
              <a:prstGeom prst="rect">
                <a:avLst/>
              </a:prstGeom>
            </p:spPr>
          </p:pic>
          <p:pic>
            <p:nvPicPr>
              <p:cNvPr id="69" name="Image 76" descr="\documentclass{article}&#10;\usepackage{amsmath}&#10;\pagestyle{empty}&#10;\begin{document}&#10;&#10;$0.3$&#10;&#10;&#10;\end{document}" title="IguanaTex Bitmap Display">
                <a:extLst>
                  <a:ext uri="{FF2B5EF4-FFF2-40B4-BE49-F238E27FC236}">
                    <a16:creationId xmlns:a16="http://schemas.microsoft.com/office/drawing/2014/main" id="{CE407161-2300-23A7-8256-D2EB98B48FB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360397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70" name="Image 77" descr="\documentclass{article}&#10;\usepackage{amsmath}&#10;\pagestyle{empty}&#10;\begin{document}&#10;&#10;$0.4$&#10;&#10;&#10;\end{document}" title="IguanaTex Bitmap Display">
                <a:extLst>
                  <a:ext uri="{FF2B5EF4-FFF2-40B4-BE49-F238E27FC236}">
                    <a16:creationId xmlns:a16="http://schemas.microsoft.com/office/drawing/2014/main" id="{4712D360-DC3F-021E-861B-2A54E60D89D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3123910"/>
                <a:ext cx="352187" cy="206450"/>
              </a:xfrm>
              <a:prstGeom prst="rect">
                <a:avLst/>
              </a:prstGeom>
            </p:spPr>
          </p:pic>
          <p:pic>
            <p:nvPicPr>
              <p:cNvPr id="71" name="Image 78" descr="\documentclass{article}&#10;\usepackage{amsmath}&#10;\pagestyle{empty}&#10;\begin{document}&#10;&#10;$0.5$&#10;&#10;&#10;\end{document}" title="IguanaTex Bitmap Display">
                <a:extLst>
                  <a:ext uri="{FF2B5EF4-FFF2-40B4-BE49-F238E27FC236}">
                    <a16:creationId xmlns:a16="http://schemas.microsoft.com/office/drawing/2014/main" id="{A7521A7D-E446-F014-D7A7-595C4E02AF4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2643850"/>
                <a:ext cx="345213" cy="204670"/>
              </a:xfrm>
              <a:prstGeom prst="rect">
                <a:avLst/>
              </a:prstGeom>
            </p:spPr>
          </p:pic>
          <p:pic>
            <p:nvPicPr>
              <p:cNvPr id="72" name="Image 79" descr="\documentclass{article}&#10;\usepackage{amsmath}&#10;\pagestyle{empty}&#10;\begin{document}&#10;&#10;$0.6$&#10;&#10;&#10;\end{document}" title="IguanaTex Bitmap Display">
                <a:extLst>
                  <a:ext uri="{FF2B5EF4-FFF2-40B4-BE49-F238E27FC236}">
                    <a16:creationId xmlns:a16="http://schemas.microsoft.com/office/drawing/2014/main" id="{6FDB8265-70F5-3DC4-99DA-CE64E4C1B6B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216379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73" name="Image 80" descr="\documentclass{article}&#10;\usepackage{amsmath}&#10;\pagestyle{empty}&#10;\begin{document}&#10;&#10;$0.7$&#10;&#10;&#10;\end{document}" title="IguanaTex Bitmap Display">
                <a:extLst>
                  <a:ext uri="{FF2B5EF4-FFF2-40B4-BE49-F238E27FC236}">
                    <a16:creationId xmlns:a16="http://schemas.microsoft.com/office/drawing/2014/main" id="{30CEDB0B-1D66-0140-4E65-0D40569146B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1683730"/>
                <a:ext cx="355674" cy="208230"/>
              </a:xfrm>
              <a:prstGeom prst="rect">
                <a:avLst/>
              </a:prstGeom>
            </p:spPr>
          </p:pic>
          <p:pic>
            <p:nvPicPr>
              <p:cNvPr id="74" name="Image 81" descr="\documentclass{article}&#10;\usepackage{amsmath}&#10;\pagestyle{empty}&#10;\begin{document}&#10;&#10;$0.8$&#10;&#10;&#10;\end{document}" title="IguanaTex Bitmap Display">
                <a:extLst>
                  <a:ext uri="{FF2B5EF4-FFF2-40B4-BE49-F238E27FC236}">
                    <a16:creationId xmlns:a16="http://schemas.microsoft.com/office/drawing/2014/main" id="{DA5384A3-E725-05A2-57F4-41202267B82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791" y="1203670"/>
                <a:ext cx="346956" cy="202890"/>
              </a:xfrm>
              <a:prstGeom prst="rect">
                <a:avLst/>
              </a:prstGeom>
            </p:spPr>
          </p:pic>
        </p:grpSp>
        <p:pic>
          <p:nvPicPr>
            <p:cNvPr id="49" name="Image 25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796818D3-BADD-B841-0297-DD518C46D51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118" y="3045192"/>
              <a:ext cx="3045210" cy="222853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F284C25-10D1-C54B-1FC9-508F1B38C8E2}"/>
                </a:ext>
              </a:extLst>
            </p:cNvPr>
            <p:cNvGrpSpPr/>
            <p:nvPr/>
          </p:nvGrpSpPr>
          <p:grpSpPr>
            <a:xfrm>
              <a:off x="687657" y="6089281"/>
              <a:ext cx="3314456" cy="224791"/>
              <a:chOff x="687657" y="6089281"/>
              <a:chExt cx="3314456" cy="22479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A77E46D-6854-9660-7002-1C64F39BD4DB}"/>
                  </a:ext>
                </a:extLst>
              </p:cNvPr>
              <p:cNvSpPr/>
              <p:nvPr/>
            </p:nvSpPr>
            <p:spPr>
              <a:xfrm>
                <a:off x="687657" y="6089281"/>
                <a:ext cx="3314456" cy="224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7" name="Image 42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B5A55B3F-93C1-5A60-0CAD-DB250801994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21" y="6111295"/>
                <a:ext cx="74810" cy="120119"/>
              </a:xfrm>
              <a:prstGeom prst="rect">
                <a:avLst/>
              </a:prstGeom>
            </p:spPr>
          </p:pic>
          <p:pic>
            <p:nvPicPr>
              <p:cNvPr id="58" name="Image 43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6767D7D6-F2B6-9E0E-31D3-F8C443D4B46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762" y="6111295"/>
                <a:ext cx="242397" cy="120810"/>
              </a:xfrm>
              <a:prstGeom prst="rect">
                <a:avLst/>
              </a:prstGeom>
            </p:spPr>
          </p:pic>
          <p:pic>
            <p:nvPicPr>
              <p:cNvPr id="59" name="Image 44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E039B252-D7A2-DCC6-6510-527ED5B99EF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3073" y="6109908"/>
                <a:ext cx="249808" cy="121505"/>
              </a:xfrm>
              <a:prstGeom prst="rect">
                <a:avLst/>
              </a:prstGeom>
            </p:spPr>
          </p:pic>
          <p:pic>
            <p:nvPicPr>
              <p:cNvPr id="60" name="Image 45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D24140C1-E5F9-FAFF-813B-D61EAFFB299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794" y="6109908"/>
                <a:ext cx="252260" cy="122205"/>
              </a:xfrm>
              <a:prstGeom prst="rect">
                <a:avLst/>
              </a:prstGeom>
            </p:spPr>
          </p:pic>
          <p:pic>
            <p:nvPicPr>
              <p:cNvPr id="61" name="Image 46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39CD8B77-D0D1-9331-0225-D26302B4B8F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547" y="6105120"/>
                <a:ext cx="255435" cy="125065"/>
              </a:xfrm>
              <a:prstGeom prst="rect">
                <a:avLst/>
              </a:prstGeom>
            </p:spPr>
          </p:pic>
          <p:pic>
            <p:nvPicPr>
              <p:cNvPr id="62" name="Image 47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C8703968-79F3-E050-0D13-C308ACB4E2A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491" y="6105120"/>
                <a:ext cx="251479" cy="125412"/>
              </a:xfrm>
              <a:prstGeom prst="rect">
                <a:avLst/>
              </a:prstGeom>
            </p:spPr>
          </p:pic>
          <p:pic>
            <p:nvPicPr>
              <p:cNvPr id="63" name="Image 49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0036D9B0-5B21-85C2-1E46-B3569F0E1B6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479" y="6105120"/>
                <a:ext cx="253947" cy="124667"/>
              </a:xfrm>
              <a:prstGeom prst="rect">
                <a:avLst/>
              </a:prstGeom>
            </p:spPr>
          </p:pic>
        </p:grpSp>
        <p:pic>
          <p:nvPicPr>
            <p:cNvPr id="51" name="Image 51" descr="\documentclass{article}&#10;\usepackage{amsmath}&#10;\pagestyle{empty}&#10;\begin{document}&#10;&#10;$0$&#10;&#10;&#10;\end{document}" title="IguanaTex Bitmap Display">
              <a:extLst>
                <a:ext uri="{FF2B5EF4-FFF2-40B4-BE49-F238E27FC236}">
                  <a16:creationId xmlns:a16="http://schemas.microsoft.com/office/drawing/2014/main" id="{F234629C-C1BD-8D22-651C-EC2BF076507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57" y="5964629"/>
              <a:ext cx="74810" cy="120119"/>
            </a:xfrm>
            <a:prstGeom prst="rect">
              <a:avLst/>
            </a:prstGeom>
          </p:spPr>
        </p:pic>
        <p:pic>
          <p:nvPicPr>
            <p:cNvPr id="52" name="Image 38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8CB4A37A-EAB7-4335-2E5D-274BFB48FB1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852" y="6318892"/>
              <a:ext cx="1438066" cy="182987"/>
            </a:xfrm>
            <a:prstGeom prst="rect">
              <a:avLst/>
            </a:prstGeom>
          </p:spPr>
        </p:pic>
        <p:pic>
          <p:nvPicPr>
            <p:cNvPr id="53" name="Image 39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9A5138FB-42ED-A2BF-7BDA-032DB462641A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11207" y="4623499"/>
              <a:ext cx="1438066" cy="182987"/>
            </a:xfrm>
            <a:prstGeom prst="rect">
              <a:avLst/>
            </a:prstGeom>
          </p:spPr>
        </p:pic>
        <p:cxnSp>
          <p:nvCxnSpPr>
            <p:cNvPr id="54" name="Connecteur droit avec flèche 84">
              <a:extLst>
                <a:ext uri="{FF2B5EF4-FFF2-40B4-BE49-F238E27FC236}">
                  <a16:creationId xmlns:a16="http://schemas.microsoft.com/office/drawing/2014/main" id="{B13DADDB-B74D-E521-870B-CC1D1165D8B3}"/>
                </a:ext>
              </a:extLst>
            </p:cNvPr>
            <p:cNvCxnSpPr/>
            <p:nvPr/>
          </p:nvCxnSpPr>
          <p:spPr>
            <a:xfrm>
              <a:off x="1961072" y="4688668"/>
              <a:ext cx="5653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Image 87" descr="\documentclass{article}&#10;\usepackage{amsmath}&#10;\usepackage{xcolor}&#10;\pagestyle{empty}&#10;\begin{document}&#10;&#10;\definecolor{col}{HTML}{B24007}  &#10;&#10;$ \textcolor{white}{180 \mu m}$&#10;&#10;&#10;\end{document}" title="IguanaTex Bitmap Display">
              <a:extLst>
                <a:ext uri="{FF2B5EF4-FFF2-40B4-BE49-F238E27FC236}">
                  <a16:creationId xmlns:a16="http://schemas.microsoft.com/office/drawing/2014/main" id="{E9382653-73E3-FCE3-5DB1-7E56837FA27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745" y="4301496"/>
              <a:ext cx="923939" cy="297967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A3BD631-A787-A61C-D59D-7E8FCD64B8EA}"/>
              </a:ext>
            </a:extLst>
          </p:cNvPr>
          <p:cNvGrpSpPr/>
          <p:nvPr/>
        </p:nvGrpSpPr>
        <p:grpSpPr>
          <a:xfrm>
            <a:off x="8708828" y="3819221"/>
            <a:ext cx="2928426" cy="2308324"/>
            <a:chOff x="8785665" y="3968108"/>
            <a:chExt cx="2928426" cy="230832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1877B8-4D83-FC47-A2D8-0E90B400D7A4}"/>
                </a:ext>
              </a:extLst>
            </p:cNvPr>
            <p:cNvSpPr txBox="1"/>
            <p:nvPr/>
          </p:nvSpPr>
          <p:spPr>
            <a:xfrm>
              <a:off x="8785665" y="3968108"/>
              <a:ext cx="29284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entury Gothic" panose="020B0502020202020204" pitchFamily="34" charset="0"/>
                </a:rPr>
                <a:t>Longitudinnaly</a:t>
              </a:r>
              <a:r>
                <a:rPr lang="fr-FR" b="1" dirty="0"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latin typeface="Century Gothic" panose="020B0502020202020204" pitchFamily="34" charset="0"/>
                </a:rPr>
                <a:t>trapping</a:t>
              </a:r>
              <a:r>
                <a:rPr lang="fr-FR" b="1" dirty="0">
                  <a:latin typeface="Century Gothic" panose="020B0502020202020204" pitchFamily="34" charset="0"/>
                </a:rPr>
                <a:t> :</a:t>
              </a:r>
            </a:p>
            <a:p>
              <a:endParaRPr lang="fr-FR" i="1" dirty="0">
                <a:latin typeface="Century Gothic" panose="020B0502020202020204" pitchFamily="34" charset="0"/>
              </a:endParaRPr>
            </a:p>
            <a:p>
              <a:endParaRPr lang="fr-FR" i="1" dirty="0">
                <a:latin typeface="Century Gothic" panose="020B0502020202020204" pitchFamily="34" charset="0"/>
              </a:endParaRPr>
            </a:p>
            <a:p>
              <a:endParaRPr lang="fr-FR" i="1" dirty="0">
                <a:latin typeface="Century Gothic" panose="020B0502020202020204" pitchFamily="34" charset="0"/>
              </a:endParaRPr>
            </a:p>
            <a:p>
              <a:r>
                <a:rPr lang="fr-FR" dirty="0">
                  <a:latin typeface="Century Gothic" panose="020B0502020202020204" pitchFamily="34" charset="0"/>
                </a:rPr>
                <a:t>In the </a:t>
              </a:r>
              <a:r>
                <a:rPr lang="fr-FR" dirty="0" err="1">
                  <a:latin typeface="Century Gothic" panose="020B0502020202020204" pitchFamily="34" charset="0"/>
                </a:rPr>
                <a:t>experiment</a:t>
              </a:r>
              <a:r>
                <a:rPr lang="fr-FR" dirty="0">
                  <a:latin typeface="Century Gothic" panose="020B0502020202020204" pitchFamily="34" charset="0"/>
                </a:rPr>
                <a:t>, </a:t>
              </a:r>
              <a:r>
                <a:rPr lang="fr-FR" dirty="0" err="1">
                  <a:latin typeface="Century Gothic" panose="020B0502020202020204" pitchFamily="34" charset="0"/>
                </a:rPr>
                <a:t>we</a:t>
              </a:r>
              <a:r>
                <a:rPr lang="fr-FR" dirty="0">
                  <a:latin typeface="Century Gothic" panose="020B0502020202020204" pitchFamily="34" charset="0"/>
                </a:rPr>
                <a:t> are </a:t>
              </a:r>
              <a:r>
                <a:rPr lang="fr-FR" dirty="0" err="1">
                  <a:latin typeface="Century Gothic" panose="020B0502020202020204" pitchFamily="34" charset="0"/>
                </a:rPr>
                <a:t>working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with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harmoninc</a:t>
              </a:r>
              <a:r>
                <a:rPr lang="fr-FR" dirty="0">
                  <a:latin typeface="Century Gothic" panose="020B0502020202020204" pitchFamily="34" charset="0"/>
                </a:rPr>
                <a:t> and </a:t>
              </a:r>
              <a:r>
                <a:rPr lang="fr-FR" dirty="0" err="1">
                  <a:latin typeface="Century Gothic" panose="020B0502020202020204" pitchFamily="34" charset="0"/>
                </a:rPr>
                <a:t>quartic</a:t>
              </a:r>
              <a:r>
                <a:rPr lang="fr-FR" dirty="0"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</a:rPr>
                <a:t>potential</a:t>
              </a:r>
              <a:r>
                <a:rPr lang="fr-FR" dirty="0">
                  <a:latin typeface="Century Gothic" panose="020B0502020202020204" pitchFamily="34" charset="0"/>
                </a:rPr>
                <a:t>.</a:t>
              </a:r>
            </a:p>
          </p:txBody>
        </p:sp>
        <p:pic>
          <p:nvPicPr>
            <p:cNvPr id="83" name="Picture 82" descr="\documentclass{article}&#10;\usepackage{amsmath}&#10;\usepackage{xcolor}&#10;\pagestyle{empty}&#10;\begin{document}&#10;&#10;\definecolor{dockerblue}{HTML}{C14E14}  &#10;&#10;$\textcolor{black}{V(z) = \sum_{i=1}^{4} a_{i} z^{i}}$&#10;&#10;&#10;\end{document}" title="IguanaTex Bitmap Display">
              <a:extLst>
                <a:ext uri="{FF2B5EF4-FFF2-40B4-BE49-F238E27FC236}">
                  <a16:creationId xmlns:a16="http://schemas.microsoft.com/office/drawing/2014/main" id="{55B73DE8-7737-3129-7EB8-D8B9B03643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734" y="4392530"/>
              <a:ext cx="2416926" cy="434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530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097ECCA-F45F-9BBC-5BED-66FB7493FC1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7871781-A8BB-1F35-D13A-9E36973F1056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Obtaining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a 1D Bose gaz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69653-1216-5138-EA0D-84CFDF758565}"/>
              </a:ext>
            </a:extLst>
          </p:cNvPr>
          <p:cNvSpPr/>
          <p:nvPr/>
        </p:nvSpPr>
        <p:spPr>
          <a:xfrm>
            <a:off x="1826644" y="1231381"/>
            <a:ext cx="331919" cy="93879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42D5F-FA38-DBDF-514C-FA9D6308678C}"/>
              </a:ext>
            </a:extLst>
          </p:cNvPr>
          <p:cNvSpPr/>
          <p:nvPr/>
        </p:nvSpPr>
        <p:spPr>
          <a:xfrm rot="12803">
            <a:off x="650015" y="930123"/>
            <a:ext cx="1893051" cy="2637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B459C35-E0AA-D483-C1CF-C29FF1A5E41E}"/>
              </a:ext>
            </a:extLst>
          </p:cNvPr>
          <p:cNvCxnSpPr/>
          <p:nvPr/>
        </p:nvCxnSpPr>
        <p:spPr>
          <a:xfrm>
            <a:off x="1434781" y="2174049"/>
            <a:ext cx="28240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4865B34-D632-1783-3EA4-763E4BD96CD6}"/>
              </a:ext>
            </a:extLst>
          </p:cNvPr>
          <p:cNvCxnSpPr/>
          <p:nvPr/>
        </p:nvCxnSpPr>
        <p:spPr>
          <a:xfrm>
            <a:off x="1434781" y="2129683"/>
            <a:ext cx="28240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21EEF24-FF12-09B9-EDD2-E7D89782607A}"/>
              </a:ext>
            </a:extLst>
          </p:cNvPr>
          <p:cNvCxnSpPr/>
          <p:nvPr/>
        </p:nvCxnSpPr>
        <p:spPr>
          <a:xfrm>
            <a:off x="1434781" y="2085317"/>
            <a:ext cx="28240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ADD216-1A64-CFED-564D-1338793B2C1A}"/>
              </a:ext>
            </a:extLst>
          </p:cNvPr>
          <p:cNvSpPr/>
          <p:nvPr/>
        </p:nvSpPr>
        <p:spPr>
          <a:xfrm>
            <a:off x="1133992" y="1363272"/>
            <a:ext cx="293046" cy="1555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28F66A-5210-FE16-9DF9-0023A9A8F155}"/>
              </a:ext>
            </a:extLst>
          </p:cNvPr>
          <p:cNvSpPr/>
          <p:nvPr/>
        </p:nvSpPr>
        <p:spPr>
          <a:xfrm>
            <a:off x="1717185" y="1363272"/>
            <a:ext cx="293046" cy="1555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95E46D-9610-6524-C742-5C72941E2CA3}"/>
              </a:ext>
            </a:extLst>
          </p:cNvPr>
          <p:cNvSpPr txBox="1"/>
          <p:nvPr/>
        </p:nvSpPr>
        <p:spPr>
          <a:xfrm>
            <a:off x="2905817" y="2310985"/>
            <a:ext cx="92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entury Gothic" panose="020B0502020202020204" pitchFamily="34" charset="0"/>
              </a:rPr>
              <a:t>3 </a:t>
            </a:r>
            <a:r>
              <a:rPr lang="fr-FR" i="1" dirty="0" err="1">
                <a:latin typeface="Century Gothic" panose="020B0502020202020204" pitchFamily="34" charset="0"/>
              </a:rPr>
              <a:t>wires</a:t>
            </a:r>
            <a:endParaRPr lang="fr-FR" i="1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E7125C-F9E9-AE2E-1DD0-344031B32E22}"/>
              </a:ext>
            </a:extLst>
          </p:cNvPr>
          <p:cNvSpPr/>
          <p:nvPr/>
        </p:nvSpPr>
        <p:spPr>
          <a:xfrm>
            <a:off x="1788973" y="1208305"/>
            <a:ext cx="331919" cy="93879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205A5D3B-E9E1-C8B2-48CB-91A723EA022A}"/>
              </a:ext>
            </a:extLst>
          </p:cNvPr>
          <p:cNvSpPr/>
          <p:nvPr/>
        </p:nvSpPr>
        <p:spPr>
          <a:xfrm rot="16014414" flipH="1">
            <a:off x="2099268" y="1773081"/>
            <a:ext cx="467122" cy="1161497"/>
          </a:xfrm>
          <a:custGeom>
            <a:avLst/>
            <a:gdLst>
              <a:gd name="connsiteX0" fmla="*/ 486136 w 486136"/>
              <a:gd name="connsiteY0" fmla="*/ 1134319 h 1134319"/>
              <a:gd name="connsiteX1" fmla="*/ 104172 w 486136"/>
              <a:gd name="connsiteY1" fmla="*/ 601883 h 1134319"/>
              <a:gd name="connsiteX2" fmla="*/ 0 w 486136"/>
              <a:gd name="connsiteY2" fmla="*/ 0 h 113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136" h="1134319">
                <a:moveTo>
                  <a:pt x="486136" y="1134319"/>
                </a:moveTo>
                <a:cubicBezTo>
                  <a:pt x="335665" y="962627"/>
                  <a:pt x="185195" y="790936"/>
                  <a:pt x="104172" y="601883"/>
                </a:cubicBezTo>
                <a:cubicBezTo>
                  <a:pt x="23149" y="412830"/>
                  <a:pt x="11574" y="206415"/>
                  <a:pt x="0" y="0"/>
                </a:cubicBezTo>
              </a:path>
            </a:pathLst>
          </a:custGeom>
          <a:noFill/>
          <a:ln w="19050">
            <a:solidFill>
              <a:srgbClr val="A3232B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8A4E30-BC30-B817-D624-12F8B46ADD24}"/>
              </a:ext>
            </a:extLst>
          </p:cNvPr>
          <p:cNvSpPr txBox="1"/>
          <p:nvPr/>
        </p:nvSpPr>
        <p:spPr>
          <a:xfrm>
            <a:off x="691511" y="3051759"/>
            <a:ext cx="185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cap="small" dirty="0">
                <a:solidFill>
                  <a:srgbClr val="BC632E"/>
                </a:solidFill>
                <a:latin typeface="Century Gothic" panose="020B0502020202020204" pitchFamily="34" charset="0"/>
              </a:rPr>
              <a:t>Atom chip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EF734B-7D0B-3454-F346-B149C15A6D90}"/>
              </a:ext>
            </a:extLst>
          </p:cNvPr>
          <p:cNvCxnSpPr/>
          <p:nvPr/>
        </p:nvCxnSpPr>
        <p:spPr>
          <a:xfrm>
            <a:off x="628344" y="3588400"/>
            <a:ext cx="227354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DD5F622-2833-D042-393D-63F1F98EF902}"/>
              </a:ext>
            </a:extLst>
          </p:cNvPr>
          <p:cNvCxnSpPr>
            <a:cxnSpLocks/>
          </p:cNvCxnSpPr>
          <p:nvPr/>
        </p:nvCxnSpPr>
        <p:spPr>
          <a:xfrm flipV="1">
            <a:off x="631145" y="796697"/>
            <a:ext cx="0" cy="279266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\documentclass{article}&#10;\usepackage{amsmath}&#10;\pagestyle{empty}&#10;\begin{document}&#10;&#10;$\overrightarrow{x}$&#10;&#10;&#10;\end{document}" title="IguanaTex Bitmap Display">
            <a:extLst>
              <a:ext uri="{FF2B5EF4-FFF2-40B4-BE49-F238E27FC236}">
                <a16:creationId xmlns:a16="http://schemas.microsoft.com/office/drawing/2014/main" id="{C3921BAB-7594-A664-C24B-ED6A284061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4" y="592108"/>
            <a:ext cx="250304" cy="267044"/>
          </a:xfrm>
          <a:prstGeom prst="rect">
            <a:avLst/>
          </a:prstGeom>
        </p:spPr>
      </p:pic>
      <p:pic>
        <p:nvPicPr>
          <p:cNvPr id="27" name="Image 26" descr="\documentclass{article}&#10;\usepackage{amsmath}&#10;\pagestyle{empty}&#10;\begin{document}&#10;&#10;$\overrightarrow{z}$&#10;&#10;&#10;\end{document}" title="IguanaTex Bitmap Display">
            <a:extLst>
              <a:ext uri="{FF2B5EF4-FFF2-40B4-BE49-F238E27FC236}">
                <a16:creationId xmlns:a16="http://schemas.microsoft.com/office/drawing/2014/main" id="{4EAFF8D8-7568-A28E-6672-0B1369B3F7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55" y="3236666"/>
            <a:ext cx="248080" cy="266518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2B0288D1-E39C-155C-3301-2C1669907EFD}"/>
              </a:ext>
            </a:extLst>
          </p:cNvPr>
          <p:cNvSpPr/>
          <p:nvPr/>
        </p:nvSpPr>
        <p:spPr>
          <a:xfrm>
            <a:off x="605105" y="3554039"/>
            <a:ext cx="50293" cy="502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C562B6-0FEB-6394-AF35-3B955991CA60}"/>
              </a:ext>
            </a:extLst>
          </p:cNvPr>
          <p:cNvSpPr/>
          <p:nvPr/>
        </p:nvSpPr>
        <p:spPr>
          <a:xfrm>
            <a:off x="564081" y="3512918"/>
            <a:ext cx="134114" cy="1341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 descr="\documentclass{article}&#10;\usepackage{amsmath}&#10;\pagestyle{empty}&#10;\begin{document}&#10;&#10;$\overrightarrow{y}$&#10;&#10;&#10;\end{document}" title="IguanaTex Bitmap Display">
            <a:extLst>
              <a:ext uri="{FF2B5EF4-FFF2-40B4-BE49-F238E27FC236}">
                <a16:creationId xmlns:a16="http://schemas.microsoft.com/office/drawing/2014/main" id="{D518734F-E9D0-102B-B642-AAD4CD13B9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4" y="3279248"/>
            <a:ext cx="250304" cy="3207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3A23922-16FB-5F9A-4B62-C56BECA24143}"/>
              </a:ext>
            </a:extLst>
          </p:cNvPr>
          <p:cNvSpPr/>
          <p:nvPr/>
        </p:nvSpPr>
        <p:spPr>
          <a:xfrm>
            <a:off x="1022471" y="1230477"/>
            <a:ext cx="331919" cy="93879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81A571-CC64-D580-7A3E-1E11378DE4DF}"/>
              </a:ext>
            </a:extLst>
          </p:cNvPr>
          <p:cNvSpPr/>
          <p:nvPr/>
        </p:nvSpPr>
        <p:spPr>
          <a:xfrm>
            <a:off x="1253692" y="1909685"/>
            <a:ext cx="649370" cy="417380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88DAAB-4A45-AFE8-268C-FD6D79A8E34D}"/>
              </a:ext>
            </a:extLst>
          </p:cNvPr>
          <p:cNvSpPr/>
          <p:nvPr/>
        </p:nvSpPr>
        <p:spPr>
          <a:xfrm>
            <a:off x="967659" y="1153104"/>
            <a:ext cx="459379" cy="3343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A57016-ED62-8483-D5EC-FD842853E1DB}"/>
              </a:ext>
            </a:extLst>
          </p:cNvPr>
          <p:cNvSpPr/>
          <p:nvPr/>
        </p:nvSpPr>
        <p:spPr>
          <a:xfrm>
            <a:off x="1765117" y="1155877"/>
            <a:ext cx="459379" cy="3343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C72B5A35-7357-E9A1-1BFD-783DF52CF9CD}"/>
              </a:ext>
            </a:extLst>
          </p:cNvPr>
          <p:cNvGrpSpPr/>
          <p:nvPr/>
        </p:nvGrpSpPr>
        <p:grpSpPr>
          <a:xfrm>
            <a:off x="399775" y="4217051"/>
            <a:ext cx="3746658" cy="2166446"/>
            <a:chOff x="8028354" y="4346518"/>
            <a:chExt cx="3746658" cy="2166446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F493BE75-2089-E3BC-83D9-9A4A19737DB9}"/>
                </a:ext>
              </a:extLst>
            </p:cNvPr>
            <p:cNvGrpSpPr/>
            <p:nvPr/>
          </p:nvGrpSpPr>
          <p:grpSpPr>
            <a:xfrm>
              <a:off x="8028354" y="4346518"/>
              <a:ext cx="3746658" cy="2166446"/>
              <a:chOff x="144022" y="3984823"/>
              <a:chExt cx="4708156" cy="2722416"/>
            </a:xfrm>
          </p:grpSpPr>
          <p:grpSp>
            <p:nvGrpSpPr>
              <p:cNvPr id="112" name="Groupe 111">
                <a:extLst>
                  <a:ext uri="{FF2B5EF4-FFF2-40B4-BE49-F238E27FC236}">
                    <a16:creationId xmlns:a16="http://schemas.microsoft.com/office/drawing/2014/main" id="{F20B203F-6D5A-E056-215F-906E7B7F7D00}"/>
                  </a:ext>
                </a:extLst>
              </p:cNvPr>
              <p:cNvGrpSpPr/>
              <p:nvPr/>
            </p:nvGrpSpPr>
            <p:grpSpPr>
              <a:xfrm>
                <a:off x="144022" y="4519649"/>
                <a:ext cx="4708156" cy="2187590"/>
                <a:chOff x="144022" y="4519649"/>
                <a:chExt cx="4708156" cy="2187590"/>
              </a:xfrm>
            </p:grpSpPr>
            <p:pic>
              <p:nvPicPr>
                <p:cNvPr id="114" name="Image 113" descr="\documentclass{article}&#10;\usepackage{amsmath}&#10;\pagestyle{empty}&#10;\begin{document}&#10;&#10;$\overrightarrow{y}$&#10;&#10;&#10;\end{document}" title="IguanaTex Bitmap Display">
                  <a:extLst>
                    <a:ext uri="{FF2B5EF4-FFF2-40B4-BE49-F238E27FC236}">
                      <a16:creationId xmlns:a16="http://schemas.microsoft.com/office/drawing/2014/main" id="{4DE58152-8086-0DD9-1203-DFD5CAD8B17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039" y="4532134"/>
                  <a:ext cx="284432" cy="364528"/>
                </a:xfrm>
                <a:prstGeom prst="rect">
                  <a:avLst/>
                </a:prstGeom>
              </p:spPr>
            </p:pic>
            <p:pic>
              <p:nvPicPr>
                <p:cNvPr id="115" name="Image 114" descr="\documentclass{article}&#10;\usepackage{amsmath}&#10;\pagestyle{empty}&#10;\begin{document}&#10;&#10;$\overrightarrow{x}$&#10;&#10;&#10;\end{document}" title="IguanaTex Bitmap Display">
                  <a:extLst>
                    <a:ext uri="{FF2B5EF4-FFF2-40B4-BE49-F238E27FC236}">
                      <a16:creationId xmlns:a16="http://schemas.microsoft.com/office/drawing/2014/main" id="{0B0F7F4A-4102-2712-832B-5FA79584362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7746" y="6218567"/>
                  <a:ext cx="284432" cy="303455"/>
                </a:xfrm>
                <a:prstGeom prst="rect">
                  <a:avLst/>
                </a:prstGeom>
              </p:spPr>
            </p:pic>
            <p:pic>
              <p:nvPicPr>
                <p:cNvPr id="116" name="Image 115" descr="\documentclass{article}&#10;\usepackage{amsmath}&#10;\pagestyle{empty}&#10;\begin{document}&#10;&#10;$\overrightarrow{z}$&#10;&#10;&#10;\end{document}" title="IguanaTex Bitmap Display">
                  <a:extLst>
                    <a:ext uri="{FF2B5EF4-FFF2-40B4-BE49-F238E27FC236}">
                      <a16:creationId xmlns:a16="http://schemas.microsoft.com/office/drawing/2014/main" id="{C1677856-1191-0836-729F-C25BF0517E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22" y="6255067"/>
                  <a:ext cx="281905" cy="302857"/>
                </a:xfrm>
                <a:prstGeom prst="rect">
                  <a:avLst/>
                </a:prstGeom>
              </p:spPr>
            </p:pic>
            <p:pic>
              <p:nvPicPr>
                <p:cNvPr id="117" name="Image 116" descr="\documentclass{article}&#10;\usepackage{amsmath}&#10;\pagestyle{empty}&#10;\begin{document}&#10;&#10;$ &lt; 1 \mu m$&#10;&#10;&#10;\end{document}" title="IguanaTex Bitmap Display">
                  <a:extLst>
                    <a:ext uri="{FF2B5EF4-FFF2-40B4-BE49-F238E27FC236}">
                      <a16:creationId xmlns:a16="http://schemas.microsoft.com/office/drawing/2014/main" id="{F098134F-2297-E9A3-6AB1-6F42FABA0BB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7776" y="4959575"/>
                  <a:ext cx="740571" cy="222476"/>
                </a:xfrm>
                <a:prstGeom prst="rect">
                  <a:avLst/>
                </a:prstGeom>
              </p:spPr>
            </p:pic>
            <p:pic>
              <p:nvPicPr>
                <p:cNvPr id="118" name="Image 117" descr="\documentclass{article}&#10;\usepackage{amsmath}&#10;\pagestyle{empty}&#10;\begin{document}&#10;&#10;$ &lt; 6 \mu m$&#10;&#10;&#10;\end{document}" title="IguanaTex Bitmap Display">
                  <a:extLst>
                    <a:ext uri="{FF2B5EF4-FFF2-40B4-BE49-F238E27FC236}">
                      <a16:creationId xmlns:a16="http://schemas.microsoft.com/office/drawing/2014/main" id="{88183A18-A5F6-66CC-9080-294EFF1D350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26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29548" y="5383463"/>
                  <a:ext cx="741495" cy="223469"/>
                </a:xfrm>
                <a:prstGeom prst="rect">
                  <a:avLst/>
                </a:prstGeom>
              </p:spPr>
            </p:pic>
            <p:pic>
              <p:nvPicPr>
                <p:cNvPr id="119" name="Image 118" descr="\documentclass{article}&#10;\usepackage{amsmath}&#10;\pagestyle{empty}&#10;\begin{document}&#10;&#10;$ 300 \mu m$&#10;&#10;&#10;\end{document}" title="IguanaTex Bitmap Display">
                  <a:extLst>
                    <a:ext uri="{FF2B5EF4-FFF2-40B4-BE49-F238E27FC236}">
                      <a16:creationId xmlns:a16="http://schemas.microsoft.com/office/drawing/2014/main" id="{80AF6B72-6FED-6C01-9182-41F70373D99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5429" y="6106831"/>
                  <a:ext cx="738444" cy="223469"/>
                </a:xfrm>
                <a:prstGeom prst="rect">
                  <a:avLst/>
                </a:prstGeom>
              </p:spPr>
            </p:pic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CA0E5A3-539C-2C1A-9D09-5FDB8FE6E8D8}"/>
                    </a:ext>
                  </a:extLst>
                </p:cNvPr>
                <p:cNvSpPr/>
                <p:nvPr/>
              </p:nvSpPr>
              <p:spPr>
                <a:xfrm>
                  <a:off x="494884" y="4934823"/>
                  <a:ext cx="4009520" cy="24413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B547C751-09D9-CA2E-A1B7-5D9E737C0885}"/>
                    </a:ext>
                  </a:extLst>
                </p:cNvPr>
                <p:cNvSpPr/>
                <p:nvPr/>
              </p:nvSpPr>
              <p:spPr>
                <a:xfrm>
                  <a:off x="494884" y="5752110"/>
                  <a:ext cx="4009520" cy="87624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4B54BD0-EA79-77BD-53FE-BECEDD288576}"/>
                    </a:ext>
                  </a:extLst>
                </p:cNvPr>
                <p:cNvSpPr/>
                <p:nvPr/>
              </p:nvSpPr>
              <p:spPr>
                <a:xfrm>
                  <a:off x="494884" y="5173460"/>
                  <a:ext cx="4009520" cy="578647"/>
                </a:xfrm>
                <a:prstGeom prst="rect">
                  <a:avLst/>
                </a:prstGeom>
                <a:solidFill>
                  <a:srgbClr val="263B46"/>
                </a:solidFill>
                <a:ln>
                  <a:solidFill>
                    <a:srgbClr val="263B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63B46"/>
                    </a:solidFill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D3364D43-9574-07ED-AD64-7C00F8B34A69}"/>
                    </a:ext>
                  </a:extLst>
                </p:cNvPr>
                <p:cNvSpPr/>
                <p:nvPr/>
              </p:nvSpPr>
              <p:spPr>
                <a:xfrm>
                  <a:off x="1095748" y="5453603"/>
                  <a:ext cx="282790" cy="297852"/>
                </a:xfrm>
                <a:prstGeom prst="rect">
                  <a:avLst/>
                </a:prstGeom>
                <a:solidFill>
                  <a:srgbClr val="A3232B"/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E656DB3-154A-7398-37A3-3E7AA6E22F88}"/>
                    </a:ext>
                  </a:extLst>
                </p:cNvPr>
                <p:cNvSpPr/>
                <p:nvPr/>
              </p:nvSpPr>
              <p:spPr>
                <a:xfrm>
                  <a:off x="2029835" y="5453603"/>
                  <a:ext cx="282790" cy="297852"/>
                </a:xfrm>
                <a:prstGeom prst="rect">
                  <a:avLst/>
                </a:prstGeom>
                <a:solidFill>
                  <a:srgbClr val="A3232B"/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4C1DC33F-B092-5E6C-3906-4FD89671D16A}"/>
                    </a:ext>
                  </a:extLst>
                </p:cNvPr>
                <p:cNvSpPr/>
                <p:nvPr/>
              </p:nvSpPr>
              <p:spPr>
                <a:xfrm>
                  <a:off x="2975701" y="5453603"/>
                  <a:ext cx="282790" cy="297852"/>
                </a:xfrm>
                <a:prstGeom prst="rect">
                  <a:avLst/>
                </a:prstGeom>
                <a:solidFill>
                  <a:srgbClr val="A3232B"/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6" name="Connecteur droit avec flèche 125">
                  <a:extLst>
                    <a:ext uri="{FF2B5EF4-FFF2-40B4-BE49-F238E27FC236}">
                      <a16:creationId xmlns:a16="http://schemas.microsoft.com/office/drawing/2014/main" id="{545DA0AC-44F1-6C4F-0C43-E9C8CC0363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1718" y="5809060"/>
                  <a:ext cx="0" cy="77373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avec flèche 126">
                  <a:extLst>
                    <a:ext uri="{FF2B5EF4-FFF2-40B4-BE49-F238E27FC236}">
                      <a16:creationId xmlns:a16="http://schemas.microsoft.com/office/drawing/2014/main" id="{14C95FE4-B1DF-19C1-1466-997E417893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1718" y="5226367"/>
                  <a:ext cx="0" cy="49314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avec flèche 127">
                  <a:extLst>
                    <a:ext uri="{FF2B5EF4-FFF2-40B4-BE49-F238E27FC236}">
                      <a16:creationId xmlns:a16="http://schemas.microsoft.com/office/drawing/2014/main" id="{AE7038F2-1EFE-D3B6-0B3E-A7CA33596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1718" y="4934823"/>
                  <a:ext cx="0" cy="25599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ZoneTexte 128">
                  <a:extLst>
                    <a:ext uri="{FF2B5EF4-FFF2-40B4-BE49-F238E27FC236}">
                      <a16:creationId xmlns:a16="http://schemas.microsoft.com/office/drawing/2014/main" id="{31863CA0-CB76-C9C4-19E9-4836FD8E9600}"/>
                    </a:ext>
                  </a:extLst>
                </p:cNvPr>
                <p:cNvSpPr txBox="1"/>
                <p:nvPr/>
              </p:nvSpPr>
              <p:spPr>
                <a:xfrm>
                  <a:off x="2068333" y="6115836"/>
                  <a:ext cx="1373227" cy="464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err="1">
                      <a:latin typeface="Century Gothic" panose="020B0502020202020204" pitchFamily="34" charset="0"/>
                    </a:rPr>
                    <a:t>SiC</a:t>
                  </a:r>
                  <a:endParaRPr lang="en-US" b="1" dirty="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580A0614-EC40-78F7-4F70-94BC1B1A4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1394" y="5446993"/>
                  <a:ext cx="288579" cy="304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4A10C3F8-1A24-5595-DEC2-B586C4E82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1084888" y="5457200"/>
                  <a:ext cx="304622" cy="2885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>
                  <a:extLst>
                    <a:ext uri="{FF2B5EF4-FFF2-40B4-BE49-F238E27FC236}">
                      <a16:creationId xmlns:a16="http://schemas.microsoft.com/office/drawing/2014/main" id="{0DCFE9D2-C072-14DA-6A3B-6E92DB337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2962656" y="5457200"/>
                  <a:ext cx="304622" cy="2885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132">
                  <a:extLst>
                    <a:ext uri="{FF2B5EF4-FFF2-40B4-BE49-F238E27FC236}">
                      <a16:creationId xmlns:a16="http://schemas.microsoft.com/office/drawing/2014/main" id="{69234D3C-B573-0E4B-F0AB-FC5BEE90D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75701" y="5446993"/>
                  <a:ext cx="288579" cy="304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Ellipse 133">
                  <a:extLst>
                    <a:ext uri="{FF2B5EF4-FFF2-40B4-BE49-F238E27FC236}">
                      <a16:creationId xmlns:a16="http://schemas.microsoft.com/office/drawing/2014/main" id="{2292ABC7-ED23-234F-B955-7C27BB90F0DC}"/>
                    </a:ext>
                  </a:extLst>
                </p:cNvPr>
                <p:cNvSpPr/>
                <p:nvPr/>
              </p:nvSpPr>
              <p:spPr>
                <a:xfrm>
                  <a:off x="2120328" y="5545572"/>
                  <a:ext cx="101804" cy="10746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35" name="Connecteur droit avec flèche 134">
                  <a:extLst>
                    <a:ext uri="{FF2B5EF4-FFF2-40B4-BE49-F238E27FC236}">
                      <a16:creationId xmlns:a16="http://schemas.microsoft.com/office/drawing/2014/main" id="{7CC44A6B-341F-B517-FAED-53FDA994A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64541" y="5881025"/>
                  <a:ext cx="91048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lgDash"/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cteur droit avec flèche 135">
                  <a:extLst>
                    <a:ext uri="{FF2B5EF4-FFF2-40B4-BE49-F238E27FC236}">
                      <a16:creationId xmlns:a16="http://schemas.microsoft.com/office/drawing/2014/main" id="{02A1362A-F9F4-8AF7-BC5D-0671DA78D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9161" y="4683562"/>
                  <a:ext cx="0" cy="9660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lgDash"/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7" name="Image 136" descr="\documentclass{article}&#10;\usepackage{amsmath}&#10;\pagestyle{empty}&#10;\begin{document}&#10;&#10;$d = 15 \mu m$&#10;&#10;&#10;\end{document}" title="IguanaTex Bitmap Display">
                  <a:extLst>
                    <a:ext uri="{FF2B5EF4-FFF2-40B4-BE49-F238E27FC236}">
                      <a16:creationId xmlns:a16="http://schemas.microsoft.com/office/drawing/2014/main" id="{6FC402CF-7F44-874F-BD37-669DF039296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4891" y="5976607"/>
                  <a:ext cx="1318269" cy="278460"/>
                </a:xfrm>
                <a:prstGeom prst="rect">
                  <a:avLst/>
                </a:prstGeom>
              </p:spPr>
            </p:pic>
            <p:pic>
              <p:nvPicPr>
                <p:cNvPr id="138" name="Image 137" descr="\documentclass{article}&#10;\usepackage{amsmath}&#10;\pagestyle{empty}&#10;\begin{document}&#10;&#10;$d$&#10;&#10;&#10;\end{document}" title="IguanaTex Bitmap Display">
                  <a:extLst>
                    <a:ext uri="{FF2B5EF4-FFF2-40B4-BE49-F238E27FC236}">
                      <a16:creationId xmlns:a16="http://schemas.microsoft.com/office/drawing/2014/main" id="{387BE670-ACA5-1072-863D-1895A0AFADE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9893" y="5012424"/>
                  <a:ext cx="146287" cy="213943"/>
                </a:xfrm>
                <a:prstGeom prst="rect">
                  <a:avLst/>
                </a:prstGeom>
              </p:spPr>
            </p:pic>
            <p:pic>
              <p:nvPicPr>
                <p:cNvPr id="139" name="Image 138" descr="\documentclass{article}&#10;\usepackage{amsmath}&#10;\pagestyle{empty}&#10;\begin{document}&#10;&#10;$-I$&#10;&#10;&#10;\end{document}" title="IguanaTex Bitmap Display">
                  <a:extLst>
                    <a:ext uri="{FF2B5EF4-FFF2-40B4-BE49-F238E27FC236}">
                      <a16:creationId xmlns:a16="http://schemas.microsoft.com/office/drawing/2014/main" id="{00EA4BD8-7AE9-4F31-0F33-40E3AD40282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3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186" y="5500391"/>
                  <a:ext cx="304231" cy="172836"/>
                </a:xfrm>
                <a:prstGeom prst="rect">
                  <a:avLst/>
                </a:prstGeom>
              </p:spPr>
            </p:pic>
            <p:pic>
              <p:nvPicPr>
                <p:cNvPr id="140" name="Image 139" descr="\documentclass{article}&#10;\usepackage{amsmath}&#10;\pagestyle{empty}&#10;\begin{document}&#10;&#10;$-I$&#10;&#10;&#10;\end{document}" title="IguanaTex Bitmap Display">
                  <a:extLst>
                    <a:ext uri="{FF2B5EF4-FFF2-40B4-BE49-F238E27FC236}">
                      <a16:creationId xmlns:a16="http://schemas.microsoft.com/office/drawing/2014/main" id="{4CFE9DC6-F1B4-CCCA-6FB3-2CA54884116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3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5954" y="5512886"/>
                  <a:ext cx="304231" cy="172836"/>
                </a:xfrm>
                <a:prstGeom prst="rect">
                  <a:avLst/>
                </a:prstGeom>
              </p:spPr>
            </p:pic>
            <p:pic>
              <p:nvPicPr>
                <p:cNvPr id="141" name="Image 140" descr="\documentclass{article}&#10;\usepackage{amsmath}&#10;\pagestyle{empty}&#10;\begin{document}&#10;&#10;$I$&#10;&#10;&#10;\end{document}" title="IguanaTex Bitmap Display">
                  <a:extLst>
                    <a:ext uri="{FF2B5EF4-FFF2-40B4-BE49-F238E27FC236}">
                      <a16:creationId xmlns:a16="http://schemas.microsoft.com/office/drawing/2014/main" id="{4439EB86-C9D0-F6B5-ED0B-DFE1325248C5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31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artisticPhotocopy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8593" y="5514062"/>
                  <a:ext cx="119155" cy="172513"/>
                </a:xfrm>
                <a:prstGeom prst="rect">
                  <a:avLst/>
                </a:prstGeom>
              </p:spPr>
            </p:pic>
            <p:cxnSp>
              <p:nvCxnSpPr>
                <p:cNvPr id="142" name="Connecteur droit avec flèche 141">
                  <a:extLst>
                    <a:ext uri="{FF2B5EF4-FFF2-40B4-BE49-F238E27FC236}">
                      <a16:creationId xmlns:a16="http://schemas.microsoft.com/office/drawing/2014/main" id="{58520D95-B04A-F2B9-6AE2-096EE7421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6307" y="6628355"/>
                  <a:ext cx="416516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avec flèche 142">
                  <a:extLst>
                    <a:ext uri="{FF2B5EF4-FFF2-40B4-BE49-F238E27FC236}">
                      <a16:creationId xmlns:a16="http://schemas.microsoft.com/office/drawing/2014/main" id="{496D9EC8-D4AB-DF40-9B1B-62AC58CE0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4884" y="4519649"/>
                  <a:ext cx="11423" cy="210878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Ellipse 143">
                  <a:extLst>
                    <a:ext uri="{FF2B5EF4-FFF2-40B4-BE49-F238E27FC236}">
                      <a16:creationId xmlns:a16="http://schemas.microsoft.com/office/drawing/2014/main" id="{5267B14D-CC52-2FD4-6F08-87FBC7A41738}"/>
                    </a:ext>
                  </a:extLst>
                </p:cNvPr>
                <p:cNvSpPr/>
                <p:nvPr/>
              </p:nvSpPr>
              <p:spPr>
                <a:xfrm>
                  <a:off x="416776" y="6554839"/>
                  <a:ext cx="152400" cy="1524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5" name="Ellipse 144">
                  <a:extLst>
                    <a:ext uri="{FF2B5EF4-FFF2-40B4-BE49-F238E27FC236}">
                      <a16:creationId xmlns:a16="http://schemas.microsoft.com/office/drawing/2014/main" id="{0F0BB88B-01C8-AB52-EDD6-925E2624A079}"/>
                    </a:ext>
                  </a:extLst>
                </p:cNvPr>
                <p:cNvSpPr/>
                <p:nvPr/>
              </p:nvSpPr>
              <p:spPr>
                <a:xfrm>
                  <a:off x="464703" y="6601510"/>
                  <a:ext cx="57150" cy="571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13" name="Image 112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C25E69D8-BD5D-19A2-C4C3-19A9E1CA3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8966" y="3984823"/>
                <a:ext cx="2442438" cy="845459"/>
              </a:xfrm>
              <a:prstGeom prst="rect">
                <a:avLst/>
              </a:prstGeom>
            </p:spPr>
          </p:pic>
        </p:grp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93ED2483-BE00-6CC7-E5C4-0B35A2200407}"/>
                </a:ext>
              </a:extLst>
            </p:cNvPr>
            <p:cNvSpPr txBox="1"/>
            <p:nvPr/>
          </p:nvSpPr>
          <p:spPr>
            <a:xfrm>
              <a:off x="9055311" y="5041762"/>
              <a:ext cx="20001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entury Gothic" panose="020B0502020202020204" pitchFamily="34" charset="0"/>
                </a:rPr>
                <a:t>Au</a:t>
              </a:r>
            </a:p>
          </p:txBody>
        </p:sp>
        <p:pic>
          <p:nvPicPr>
            <p:cNvPr id="109" name="Image 108" descr="\documentclass{article}&#10;\usepackage{amsmath}&#10;\pagestyle{empty}&#10;\begin{document}&#10;&#10;$ &lt; 6 \mu m$&#10;&#10;&#10;\end{document}" title="IguanaTex Bitmap Display">
              <a:extLst>
                <a:ext uri="{FF2B5EF4-FFF2-40B4-BE49-F238E27FC236}">
                  <a16:creationId xmlns:a16="http://schemas.microsoft.com/office/drawing/2014/main" id="{13D7750F-EDE0-92A1-CD24-DE0F0B1D459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8037" y="5449050"/>
              <a:ext cx="741495" cy="223469"/>
            </a:xfrm>
            <a:prstGeom prst="rect">
              <a:avLst/>
            </a:prstGeom>
          </p:spPr>
        </p:pic>
        <p:pic>
          <p:nvPicPr>
            <p:cNvPr id="110" name="Image 109" descr="\documentclass{article}&#10;\usepackage{amsmath}&#10;\pagestyle{empty}&#10;\begin{document}&#10;&#10;$ 300 \mu m$&#10;&#10;&#10;\end{document}" title="IguanaTex Bitmap Display">
              <a:extLst>
                <a:ext uri="{FF2B5EF4-FFF2-40B4-BE49-F238E27FC236}">
                  <a16:creationId xmlns:a16="http://schemas.microsoft.com/office/drawing/2014/main" id="{365D55C2-1A41-B365-8DF4-B825C6043C91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278" y="5997946"/>
              <a:ext cx="738444" cy="223469"/>
            </a:xfrm>
            <a:prstGeom prst="rect">
              <a:avLst/>
            </a:prstGeom>
          </p:spPr>
        </p:pic>
        <p:pic>
          <p:nvPicPr>
            <p:cNvPr id="111" name="Image 110" descr="\documentclass{article}&#10;\usepackage{amsmath}&#10;\pagestyle{empty}&#10;\begin{document}&#10;&#10;$ &lt; 1 \mu m$&#10;&#10;&#10;\end{document}" title="IguanaTex Bitmap Display">
              <a:extLst>
                <a:ext uri="{FF2B5EF4-FFF2-40B4-BE49-F238E27FC236}">
                  <a16:creationId xmlns:a16="http://schemas.microsoft.com/office/drawing/2014/main" id="{1DC580AC-835A-CCAC-25A3-47972D34007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609" y="5090159"/>
              <a:ext cx="740571" cy="222476"/>
            </a:xfrm>
            <a:prstGeom prst="rect">
              <a:avLst/>
            </a:prstGeom>
          </p:spPr>
        </p:pic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5221F1-68AB-8C0C-8B36-B39FDBF2E5F1}"/>
              </a:ext>
            </a:extLst>
          </p:cNvPr>
          <p:cNvSpPr/>
          <p:nvPr/>
        </p:nvSpPr>
        <p:spPr>
          <a:xfrm>
            <a:off x="306453" y="4060081"/>
            <a:ext cx="3973316" cy="2590519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49D51559-2B68-89E5-29A0-EF903B57178B}"/>
              </a:ext>
            </a:extLst>
          </p:cNvPr>
          <p:cNvCxnSpPr/>
          <p:nvPr/>
        </p:nvCxnSpPr>
        <p:spPr>
          <a:xfrm flipH="1">
            <a:off x="323194" y="2327065"/>
            <a:ext cx="930498" cy="173301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5C78342B-AA95-F9C2-441B-3C47CE946234}"/>
              </a:ext>
            </a:extLst>
          </p:cNvPr>
          <p:cNvCxnSpPr>
            <a:cxnSpLocks/>
          </p:cNvCxnSpPr>
          <p:nvPr/>
        </p:nvCxnSpPr>
        <p:spPr>
          <a:xfrm>
            <a:off x="1893098" y="2339415"/>
            <a:ext cx="2386671" cy="170948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AACBE4-D72A-C875-F8CF-6A23697BD23B}"/>
              </a:ext>
            </a:extLst>
          </p:cNvPr>
          <p:cNvSpPr/>
          <p:nvPr/>
        </p:nvSpPr>
        <p:spPr>
          <a:xfrm>
            <a:off x="4843712" y="3807488"/>
            <a:ext cx="6852521" cy="2843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3" name="ZoneTexte 152 1">
            <a:extLst>
              <a:ext uri="{FF2B5EF4-FFF2-40B4-BE49-F238E27FC236}">
                <a16:creationId xmlns:a16="http://schemas.microsoft.com/office/drawing/2014/main" id="{D4E2B2A3-D551-1BBF-4488-D5D595E1558F}"/>
              </a:ext>
            </a:extLst>
          </p:cNvPr>
          <p:cNvSpPr txBox="1"/>
          <p:nvPr/>
        </p:nvSpPr>
        <p:spPr>
          <a:xfrm>
            <a:off x="2886051" y="1293833"/>
            <a:ext cx="184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entury Gothic" panose="020B0502020202020204" pitchFamily="34" charset="0"/>
              </a:rPr>
              <a:t>the ‘D’ </a:t>
            </a:r>
            <a:r>
              <a:rPr lang="fr-FR" i="1" dirty="0" err="1">
                <a:latin typeface="Century Gothic" panose="020B0502020202020204" pitchFamily="34" charset="0"/>
              </a:rPr>
              <a:t>wires</a:t>
            </a:r>
            <a:endParaRPr lang="fr-FR" i="1" dirty="0">
              <a:latin typeface="Century Gothic" panose="020B0502020202020204" pitchFamily="34" charset="0"/>
            </a:endParaRPr>
          </a:p>
        </p:txBody>
      </p:sp>
      <p:sp>
        <p:nvSpPr>
          <p:cNvPr id="154" name="Forme libre : forme 153">
            <a:extLst>
              <a:ext uri="{FF2B5EF4-FFF2-40B4-BE49-F238E27FC236}">
                <a16:creationId xmlns:a16="http://schemas.microsoft.com/office/drawing/2014/main" id="{102390BF-4646-5641-18CA-DA83D2862AB1}"/>
              </a:ext>
            </a:extLst>
          </p:cNvPr>
          <p:cNvSpPr/>
          <p:nvPr/>
        </p:nvSpPr>
        <p:spPr>
          <a:xfrm>
            <a:off x="2128752" y="1414164"/>
            <a:ext cx="773137" cy="137901"/>
          </a:xfrm>
          <a:custGeom>
            <a:avLst/>
            <a:gdLst>
              <a:gd name="connsiteX0" fmla="*/ 0 w 725864"/>
              <a:gd name="connsiteY0" fmla="*/ 113464 h 113464"/>
              <a:gd name="connsiteX1" fmla="*/ 377072 w 725864"/>
              <a:gd name="connsiteY1" fmla="*/ 342 h 113464"/>
              <a:gd name="connsiteX2" fmla="*/ 725864 w 725864"/>
              <a:gd name="connsiteY2" fmla="*/ 85183 h 11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5864" h="113464">
                <a:moveTo>
                  <a:pt x="0" y="113464"/>
                </a:moveTo>
                <a:cubicBezTo>
                  <a:pt x="128047" y="59259"/>
                  <a:pt x="256095" y="5055"/>
                  <a:pt x="377072" y="342"/>
                </a:cubicBezTo>
                <a:cubicBezTo>
                  <a:pt x="498049" y="-4371"/>
                  <a:pt x="611956" y="40406"/>
                  <a:pt x="725864" y="85183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9A5B6E8F-10FE-646D-850E-A8054DF0EEB1}"/>
              </a:ext>
            </a:extLst>
          </p:cNvPr>
          <p:cNvSpPr txBox="1"/>
          <p:nvPr/>
        </p:nvSpPr>
        <p:spPr>
          <a:xfrm>
            <a:off x="5194865" y="1237997"/>
            <a:ext cx="6339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The </a:t>
            </a:r>
            <a:r>
              <a:rPr lang="fr-FR" sz="2000" b="1" dirty="0" err="1">
                <a:latin typeface="Century Gothic" panose="020B0502020202020204" pitchFamily="34" charset="0"/>
              </a:rPr>
              <a:t>three</a:t>
            </a:r>
            <a:r>
              <a:rPr lang="fr-FR" sz="2000" b="1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latin typeface="Century Gothic" panose="020B0502020202020204" pitchFamily="34" charset="0"/>
              </a:rPr>
              <a:t>wires</a:t>
            </a:r>
            <a:r>
              <a:rPr lang="fr-FR" sz="2000" b="1" dirty="0">
                <a:latin typeface="Century Gothic" panose="020B0502020202020204" pitchFamily="34" charset="0"/>
              </a:rPr>
              <a:t> : </a:t>
            </a:r>
            <a:r>
              <a:rPr lang="fr-FR" sz="2000" dirty="0" err="1">
                <a:latin typeface="Century Gothic" panose="020B0502020202020204" pitchFamily="34" charset="0"/>
              </a:rPr>
              <a:t>producing</a:t>
            </a:r>
            <a:r>
              <a:rPr lang="fr-FR" sz="2000" dirty="0">
                <a:latin typeface="Century Gothic" panose="020B0502020202020204" pitchFamily="34" charset="0"/>
              </a:rPr>
              <a:t> a </a:t>
            </a:r>
            <a:r>
              <a:rPr lang="fr-FR" sz="2000" dirty="0" err="1">
                <a:latin typeface="Century Gothic" panose="020B0502020202020204" pitchFamily="34" charset="0"/>
              </a:rPr>
              <a:t>quadrupole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with</a:t>
            </a:r>
            <a:r>
              <a:rPr lang="fr-FR" sz="2000" dirty="0">
                <a:latin typeface="Century Gothic" panose="020B0502020202020204" pitchFamily="34" charset="0"/>
              </a:rPr>
              <a:t> a </a:t>
            </a:r>
            <a:r>
              <a:rPr lang="fr-FR" sz="2000" dirty="0" err="1">
                <a:latin typeface="Century Gothic" panose="020B0502020202020204" pitchFamily="34" charset="0"/>
              </a:rPr>
              <a:t>zero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magnetic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field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above</a:t>
            </a:r>
            <a:r>
              <a:rPr lang="fr-FR" sz="2000" dirty="0">
                <a:latin typeface="Century Gothic" panose="020B0502020202020204" pitchFamily="34" charset="0"/>
              </a:rPr>
              <a:t> the central </a:t>
            </a:r>
            <a:r>
              <a:rPr lang="fr-FR" sz="2000" dirty="0" err="1">
                <a:latin typeface="Century Gothic" panose="020B0502020202020204" pitchFamily="34" charset="0"/>
              </a:rPr>
              <a:t>wire</a:t>
            </a:r>
            <a:r>
              <a:rPr lang="fr-FR" sz="2000" dirty="0">
                <a:latin typeface="Century Gothic" panose="020B0502020202020204" pitchFamily="34" charset="0"/>
              </a:rPr>
              <a:t>: </a:t>
            </a:r>
            <a:r>
              <a:rPr lang="fr-FR" sz="20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tr</a:t>
            </a:r>
            <a:r>
              <a:rPr lang="fr-FR" sz="2000" i="1" dirty="0">
                <a:solidFill>
                  <a:srgbClr val="BC632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ansverse</a:t>
            </a:r>
            <a:r>
              <a:rPr lang="fr-FR" sz="2000" i="1" dirty="0">
                <a:solidFill>
                  <a:schemeClr val="accent2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fr-FR" sz="2000" i="1" dirty="0">
                <a:solidFill>
                  <a:srgbClr val="BC632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confinement</a:t>
            </a:r>
            <a:endParaRPr lang="fr-FR" sz="2000" i="1" dirty="0">
              <a:solidFill>
                <a:srgbClr val="BC632E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fr-FR" sz="2000" b="1" dirty="0">
                <a:latin typeface="Century Gothic" panose="020B0502020202020204" pitchFamily="34" charset="0"/>
              </a:rPr>
              <a:t>The ‘D’ and ‘d’ </a:t>
            </a:r>
            <a:r>
              <a:rPr lang="fr-FR" sz="2000" b="1" dirty="0" err="1">
                <a:latin typeface="Century Gothic" panose="020B0502020202020204" pitchFamily="34" charset="0"/>
              </a:rPr>
              <a:t>wires</a:t>
            </a:r>
            <a:r>
              <a:rPr lang="fr-FR" sz="2000" b="1" dirty="0">
                <a:latin typeface="Century Gothic" panose="020B0502020202020204" pitchFamily="34" charset="0"/>
              </a:rPr>
              <a:t> : </a:t>
            </a:r>
            <a:r>
              <a:rPr lang="fr-FR" sz="2000" dirty="0" err="1">
                <a:latin typeface="Century Gothic" panose="020B0502020202020204" pitchFamily="34" charset="0"/>
              </a:rPr>
              <a:t>creating</a:t>
            </a:r>
            <a:r>
              <a:rPr lang="fr-FR" sz="2000" dirty="0">
                <a:latin typeface="Century Gothic" panose="020B0502020202020204" pitchFamily="34" charset="0"/>
              </a:rPr>
              <a:t> a </a:t>
            </a:r>
            <a:r>
              <a:rPr lang="fr-FR" sz="2000" i="1" dirty="0">
                <a:solidFill>
                  <a:srgbClr val="BC632E"/>
                </a:solidFill>
                <a:latin typeface="Century Gothic" panose="020B0502020202020204" pitchFamily="34" charset="0"/>
              </a:rPr>
              <a:t>longitudinal confinement.</a:t>
            </a:r>
          </a:p>
          <a:p>
            <a:endParaRPr lang="fr-FR" sz="2400" dirty="0">
              <a:latin typeface="LM Sans 12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AFCAB0-11F8-A330-5FE1-81615492DF2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5097741" y="4007784"/>
            <a:ext cx="2334609" cy="231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4" name="Groupe 63">
            <a:extLst>
              <a:ext uri="{FF2B5EF4-FFF2-40B4-BE49-F238E27FC236}">
                <a16:creationId xmlns:a16="http://schemas.microsoft.com/office/drawing/2014/main" id="{D2721786-D14A-6910-0DCC-DF4CA6BA510C}"/>
              </a:ext>
            </a:extLst>
          </p:cNvPr>
          <p:cNvGrpSpPr/>
          <p:nvPr/>
        </p:nvGrpSpPr>
        <p:grpSpPr>
          <a:xfrm>
            <a:off x="7594313" y="4008256"/>
            <a:ext cx="3842185" cy="2437853"/>
            <a:chOff x="7638119" y="4143623"/>
            <a:chExt cx="3842185" cy="2437853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2397FF0-3CB7-9FAD-F0B6-4AC9791F1A64}"/>
                </a:ext>
              </a:extLst>
            </p:cNvPr>
            <p:cNvSpPr txBox="1"/>
            <p:nvPr/>
          </p:nvSpPr>
          <p:spPr>
            <a:xfrm>
              <a:off x="7638119" y="4143623"/>
              <a:ext cx="3842185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fr-FR" sz="2000" i="1" dirty="0">
                  <a:latin typeface="Century Gothic" panose="020B0502020202020204" pitchFamily="34" charset="0"/>
                </a:rPr>
                <a:t>Independent control of the longitudinal </a:t>
              </a:r>
              <a:r>
                <a:rPr lang="fr-FR" sz="2000" i="1" dirty="0" err="1">
                  <a:latin typeface="Century Gothic" panose="020B0502020202020204" pitchFamily="34" charset="0"/>
                </a:rPr>
                <a:t>coupling</a:t>
              </a:r>
              <a:r>
                <a:rPr lang="fr-FR" sz="2000" i="1" dirty="0">
                  <a:latin typeface="Century Gothic" panose="020B0502020202020204" pitchFamily="34" charset="0"/>
                </a:rPr>
                <a:t> and the transverse one</a:t>
              </a:r>
            </a:p>
            <a:p>
              <a:pPr marL="342900" indent="-342900">
                <a:buFontTx/>
                <a:buChar char="-"/>
              </a:pPr>
              <a:endParaRPr lang="fr-FR" sz="1050" i="1" dirty="0">
                <a:latin typeface="LM Sans 12" panose="00000500000000000000" pitchFamily="50" charset="0"/>
              </a:endParaRPr>
            </a:p>
            <a:p>
              <a:pPr marL="342900" indent="-342900">
                <a:buFontTx/>
                <a:buChar char="-"/>
              </a:pPr>
              <a:r>
                <a:rPr lang="fr-FR" sz="2400" i="1" dirty="0">
                  <a:latin typeface="LM Sans 12" panose="00000500000000000000" pitchFamily="50" charset="0"/>
                </a:rPr>
                <a:t>                              </a:t>
              </a:r>
            </a:p>
            <a:p>
              <a:pPr marL="342900" indent="-342900">
                <a:buFontTx/>
                <a:buChar char="-"/>
              </a:pPr>
              <a:r>
                <a:rPr lang="fr-FR" i="1" dirty="0" err="1">
                  <a:latin typeface="Century Gothic" panose="020B0502020202020204" pitchFamily="34" charset="0"/>
                </a:rPr>
                <a:t>Typical</a:t>
              </a:r>
              <a:r>
                <a:rPr lang="fr-FR" i="1" dirty="0">
                  <a:latin typeface="Century Gothic" panose="020B0502020202020204" pitchFamily="34" charset="0"/>
                </a:rPr>
                <a:t> longitudinal </a:t>
              </a:r>
              <a:r>
                <a:rPr lang="fr-FR" i="1" dirty="0" err="1">
                  <a:latin typeface="Century Gothic" panose="020B0502020202020204" pitchFamily="34" charset="0"/>
                </a:rPr>
                <a:t>quadratic</a:t>
              </a:r>
              <a:r>
                <a:rPr lang="fr-FR" i="1" dirty="0">
                  <a:latin typeface="Century Gothic" panose="020B0502020202020204" pitchFamily="34" charset="0"/>
                </a:rPr>
                <a:t> </a:t>
              </a:r>
              <a:r>
                <a:rPr lang="fr-FR" i="1" dirty="0" err="1">
                  <a:latin typeface="Century Gothic" panose="020B0502020202020204" pitchFamily="34" charset="0"/>
                </a:rPr>
                <a:t>potential</a:t>
              </a:r>
              <a:r>
                <a:rPr lang="fr-FR" i="1" dirty="0">
                  <a:latin typeface="Century Gothic" panose="020B0502020202020204" pitchFamily="34" charset="0"/>
                </a:rPr>
                <a:t> :</a:t>
              </a:r>
              <a:endParaRPr lang="fr-FR" sz="1600" i="1" dirty="0">
                <a:latin typeface="Century Gothic" panose="020B0502020202020204" pitchFamily="34" charset="0"/>
              </a:endParaRPr>
            </a:p>
          </p:txBody>
        </p:sp>
        <p:pic>
          <p:nvPicPr>
            <p:cNvPr id="59" name="Image 58 1" descr="\documentclass{article}&#10;\usepackage{amsmath}&#10;\pagestyle{empty}&#10;\begin{document}&#10;&#10;&#10;$\Delta E_{\perp} \propto \omega_{\perp} = 2.5 \: \mathrm{KHz}$&#10;&#10;\end{document}" title="IguanaTex Bitmap Display">
              <a:extLst>
                <a:ext uri="{FF2B5EF4-FFF2-40B4-BE49-F238E27FC236}">
                  <a16:creationId xmlns:a16="http://schemas.microsoft.com/office/drawing/2014/main" id="{357BAA46-5AF3-CC32-4C70-A834DB97396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735" y="5255289"/>
              <a:ext cx="2928055" cy="272742"/>
            </a:xfrm>
            <a:prstGeom prst="rect">
              <a:avLst/>
            </a:prstGeom>
          </p:spPr>
        </p:pic>
        <p:pic>
          <p:nvPicPr>
            <p:cNvPr id="63" name="Image 62 1" descr="\documentclass{article}&#10;\usepackage{amsmath}&#10;\pagestyle{empty}&#10;\begin{document}&#10;&#10;&#10;$\Delta E_{\parallel} \propto \omega_{\parallel} = 9 \: \mathrm{Hz}$&#10;&#10;\end{document}" title="IguanaTex Bitmap Display">
              <a:extLst>
                <a:ext uri="{FF2B5EF4-FFF2-40B4-BE49-F238E27FC236}">
                  <a16:creationId xmlns:a16="http://schemas.microsoft.com/office/drawing/2014/main" id="{ED7CF005-2805-BA7A-101F-11E35E268E0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513" y="6247566"/>
              <a:ext cx="2319169" cy="33391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F3B41F7-D027-5CAF-7C1B-6F6A9FEAEFC9}"/>
              </a:ext>
            </a:extLst>
          </p:cNvPr>
          <p:cNvSpPr txBox="1"/>
          <p:nvPr/>
        </p:nvSpPr>
        <p:spPr>
          <a:xfrm>
            <a:off x="11523133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65DDF0-B5F7-8E13-90B0-875268F5D138}"/>
              </a:ext>
            </a:extLst>
          </p:cNvPr>
          <p:cNvGrpSpPr/>
          <p:nvPr/>
        </p:nvGrpSpPr>
        <p:grpSpPr>
          <a:xfrm>
            <a:off x="967659" y="1487206"/>
            <a:ext cx="440136" cy="717676"/>
            <a:chOff x="967659" y="1487206"/>
            <a:chExt cx="440136" cy="71767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2C6228-4DC2-8CE6-3DA2-C62FB41EA830}"/>
                </a:ext>
              </a:extLst>
            </p:cNvPr>
            <p:cNvCxnSpPr>
              <a:cxnSpLocks/>
            </p:cNvCxnSpPr>
            <p:nvPr/>
          </p:nvCxnSpPr>
          <p:spPr>
            <a:xfrm>
              <a:off x="1397522" y="1487206"/>
              <a:ext cx="0" cy="717676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155832-7FE8-26EB-8B0E-CAB26274DC2A}"/>
                </a:ext>
              </a:extLst>
            </p:cNvPr>
            <p:cNvCxnSpPr>
              <a:cxnSpLocks/>
            </p:cNvCxnSpPr>
            <p:nvPr/>
          </p:nvCxnSpPr>
          <p:spPr>
            <a:xfrm>
              <a:off x="977071" y="1487206"/>
              <a:ext cx="0" cy="717676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E6F14DA-24B0-76B4-14DA-99E1A3256C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659" y="2204882"/>
              <a:ext cx="440136" cy="0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0A9C83-1821-A2F2-6196-4BE4C5C7C4A9}"/>
              </a:ext>
            </a:extLst>
          </p:cNvPr>
          <p:cNvGrpSpPr/>
          <p:nvPr/>
        </p:nvGrpSpPr>
        <p:grpSpPr>
          <a:xfrm>
            <a:off x="1734989" y="1467944"/>
            <a:ext cx="440136" cy="717676"/>
            <a:chOff x="967659" y="1487206"/>
            <a:chExt cx="440136" cy="71767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489C60-6097-A895-40AE-950E9FCE8B28}"/>
                </a:ext>
              </a:extLst>
            </p:cNvPr>
            <p:cNvCxnSpPr>
              <a:cxnSpLocks/>
            </p:cNvCxnSpPr>
            <p:nvPr/>
          </p:nvCxnSpPr>
          <p:spPr>
            <a:xfrm>
              <a:off x="1397522" y="1487206"/>
              <a:ext cx="0" cy="717676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9F62139-0624-8467-AB37-E247A276E9A7}"/>
                </a:ext>
              </a:extLst>
            </p:cNvPr>
            <p:cNvCxnSpPr>
              <a:cxnSpLocks/>
            </p:cNvCxnSpPr>
            <p:nvPr/>
          </p:nvCxnSpPr>
          <p:spPr>
            <a:xfrm>
              <a:off x="977071" y="1487206"/>
              <a:ext cx="0" cy="717676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8D8B04B-8CCA-4482-78F7-9FFC3BE22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659" y="2204882"/>
              <a:ext cx="440136" cy="0"/>
            </a:xfrm>
            <a:prstGeom prst="line">
              <a:avLst/>
            </a:prstGeom>
            <a:ln w="19050">
              <a:solidFill>
                <a:srgbClr val="263B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\documentclass{article}&#10;\usepackage{amsmath}&#10;\pagestyle{empty}&#10;\begin{document}&#10;&#10;&#10;$\Rightarrow V(z) = a_{1} z + a_{2} z^{2} + a_{3} z^{3} + a_{4} z^{4} + ...$&#10;&#10;\end{document}" title="IguanaTex Bitmap Display">
            <a:extLst>
              <a:ext uri="{FF2B5EF4-FFF2-40B4-BE49-F238E27FC236}">
                <a16:creationId xmlns:a16="http://schemas.microsoft.com/office/drawing/2014/main" id="{00FFC578-9286-D847-66D2-41381C0AA1F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80" y="3143734"/>
            <a:ext cx="4754933" cy="305036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2B5C1D5-773C-F8C4-D19B-9C3DC2DD6DC0}"/>
              </a:ext>
            </a:extLst>
          </p:cNvPr>
          <p:cNvSpPr/>
          <p:nvPr/>
        </p:nvSpPr>
        <p:spPr>
          <a:xfrm>
            <a:off x="2171700" y="1816829"/>
            <a:ext cx="762000" cy="118651"/>
          </a:xfrm>
          <a:custGeom>
            <a:avLst/>
            <a:gdLst>
              <a:gd name="connsiteX0" fmla="*/ 0 w 762000"/>
              <a:gd name="connsiteY0" fmla="*/ 34831 h 118651"/>
              <a:gd name="connsiteX1" fmla="*/ 350520 w 762000"/>
              <a:gd name="connsiteY1" fmla="*/ 4351 h 118651"/>
              <a:gd name="connsiteX2" fmla="*/ 762000 w 762000"/>
              <a:gd name="connsiteY2" fmla="*/ 118651 h 11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118651">
                <a:moveTo>
                  <a:pt x="0" y="34831"/>
                </a:moveTo>
                <a:cubicBezTo>
                  <a:pt x="111760" y="12606"/>
                  <a:pt x="223520" y="-9619"/>
                  <a:pt x="350520" y="4351"/>
                </a:cubicBezTo>
                <a:cubicBezTo>
                  <a:pt x="477520" y="18321"/>
                  <a:pt x="619760" y="68486"/>
                  <a:pt x="762000" y="118651"/>
                </a:cubicBezTo>
              </a:path>
            </a:pathLst>
          </a:custGeom>
          <a:noFill/>
          <a:ln w="19050">
            <a:solidFill>
              <a:srgbClr val="263B46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152 2">
            <a:extLst>
              <a:ext uri="{FF2B5EF4-FFF2-40B4-BE49-F238E27FC236}">
                <a16:creationId xmlns:a16="http://schemas.microsoft.com/office/drawing/2014/main" id="{28B8213C-417A-E4E2-751D-557C71EE24C5}"/>
              </a:ext>
            </a:extLst>
          </p:cNvPr>
          <p:cNvSpPr txBox="1"/>
          <p:nvPr/>
        </p:nvSpPr>
        <p:spPr>
          <a:xfrm>
            <a:off x="2906062" y="1697526"/>
            <a:ext cx="184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entury Gothic" panose="020B0502020202020204" pitchFamily="34" charset="0"/>
              </a:rPr>
              <a:t>the ‘d’ </a:t>
            </a:r>
            <a:r>
              <a:rPr lang="fr-FR" i="1" dirty="0" err="1">
                <a:latin typeface="Century Gothic" panose="020B0502020202020204" pitchFamily="34" charset="0"/>
              </a:rPr>
              <a:t>wires</a:t>
            </a:r>
            <a:endParaRPr lang="fr-FR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15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0396B70-D7A4-51E8-6562-D70BCE7EC9D3}"/>
              </a:ext>
            </a:extLst>
          </p:cNvPr>
          <p:cNvSpPr txBox="1"/>
          <p:nvPr/>
        </p:nvSpPr>
        <p:spPr>
          <a:xfrm>
            <a:off x="-1" y="1328804"/>
            <a:ext cx="1197292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Yang-Yang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entropy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: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Construction of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conserved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quantities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: 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                                                                   …                                                                     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sz="3200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2">
            <a:extLst>
              <a:ext uri="{FF2B5EF4-FFF2-40B4-BE49-F238E27FC236}">
                <a16:creationId xmlns:a16="http://schemas.microsoft.com/office/drawing/2014/main" id="{54E82C0C-8A76-0D8F-60C5-01443D84C2E5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Extracting</a:t>
            </a:r>
            <a:r>
              <a:rPr lang="fr-FR" sz="4400" cap="small" dirty="0">
                <a:solidFill>
                  <a:srgbClr val="FFF7E0"/>
                </a:solidFill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4400" cap="small" dirty="0">
                <a:solidFill>
                  <a:srgbClr val="FFF7E0"/>
                </a:solidFill>
                <a:latin typeface="Century Gothic" panose="020B0502020202020204" pitchFamily="34" charset="0"/>
              </a:rPr>
              <a:t> distribution</a:t>
            </a:r>
          </a:p>
        </p:txBody>
      </p:sp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699EAC3D-AAA2-8C06-3935-C405E010BB87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12CD9C5-8EF2-DA28-1254-3C4D4321769E}"/>
              </a:ext>
            </a:extLst>
          </p:cNvPr>
          <p:cNvGrpSpPr/>
          <p:nvPr/>
        </p:nvGrpSpPr>
        <p:grpSpPr>
          <a:xfrm>
            <a:off x="474500" y="1838061"/>
            <a:ext cx="8912593" cy="628171"/>
            <a:chOff x="1038789" y="5518666"/>
            <a:chExt cx="8912593" cy="6281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1065F7-D06D-E9B1-D986-DD7DA4A37B6A}"/>
                </a:ext>
              </a:extLst>
            </p:cNvPr>
            <p:cNvSpPr/>
            <p:nvPr/>
          </p:nvSpPr>
          <p:spPr>
            <a:xfrm>
              <a:off x="1038789" y="5518666"/>
              <a:ext cx="8912593" cy="62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3" descr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38F16E90-9951-FDEA-5265-7D5B75D4C81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072" y="5614466"/>
              <a:ext cx="8586726" cy="444216"/>
            </a:xfrm>
            <a:prstGeom prst="rect">
              <a:avLst/>
            </a:prstGeom>
          </p:spPr>
        </p:pic>
      </p:grpSp>
      <p:sp>
        <p:nvSpPr>
          <p:cNvPr id="7" name="ZoneTexte 7">
            <a:extLst>
              <a:ext uri="{FF2B5EF4-FFF2-40B4-BE49-F238E27FC236}">
                <a16:creationId xmlns:a16="http://schemas.microsoft.com/office/drawing/2014/main" id="{1F6AD057-1BCE-07BF-C8CF-C4D264CB8EEB}"/>
              </a:ext>
            </a:extLst>
          </p:cNvPr>
          <p:cNvSpPr txBox="1"/>
          <p:nvPr/>
        </p:nvSpPr>
        <p:spPr>
          <a:xfrm>
            <a:off x="9431308" y="2208459"/>
            <a:ext cx="224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Yang, Yang (1969)</a:t>
            </a:r>
          </a:p>
        </p:txBody>
      </p:sp>
      <p:pic>
        <p:nvPicPr>
          <p:cNvPr id="9" name="Picture 8" descr="\documentclass{article}&#10;\usepackage{amsmath}&#10;\usepackage{xcolor}&#10;\pagestyle{empty}&#10;\begin{document}&#10;&#10;\definecolor{dockerblue}{HTML}{C14E14}  &#10;&#10;$\textcolor{white}{Q_{0} = \int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51B10487-4734-8338-3DC9-3EB993F9DA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8" y="2738710"/>
            <a:ext cx="1984762" cy="350476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xcolor}&#10;\pagestyle{empty}&#10;\begin{document}&#10;&#10;\definecolor{dockerblue}{HTML}{C14E14}  &#10;&#10;$\textcolor{white}{Q_{1} = \int k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87904DE9-5FFC-E961-CA3A-21EAFAE032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8" y="3227264"/>
            <a:ext cx="2159207" cy="352990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xcolor}&#10;\pagestyle{empty}&#10;\begin{document}&#10;&#10;\definecolor{dockerblue}{HTML}{C14E14}  &#10;&#10;$\textcolor{white}{Q_{i} = \int \frac{k^{i}}{i}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A4E3DF19-E850-609D-62E0-C50EF1A45A7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91" y="3750496"/>
            <a:ext cx="2269617" cy="445880"/>
          </a:xfrm>
          <a:prstGeom prst="rect">
            <a:avLst/>
          </a:prstGeom>
        </p:spPr>
      </p:pic>
      <p:sp>
        <p:nvSpPr>
          <p:cNvPr id="76" name="Left Brace 75">
            <a:extLst>
              <a:ext uri="{FF2B5EF4-FFF2-40B4-BE49-F238E27FC236}">
                <a16:creationId xmlns:a16="http://schemas.microsoft.com/office/drawing/2014/main" id="{DF75F5E9-B52F-B39F-9CC8-1DDEBAECC5E4}"/>
              </a:ext>
            </a:extLst>
          </p:cNvPr>
          <p:cNvSpPr/>
          <p:nvPr/>
        </p:nvSpPr>
        <p:spPr>
          <a:xfrm>
            <a:off x="4639348" y="2733865"/>
            <a:ext cx="289590" cy="1482699"/>
          </a:xfrm>
          <a:prstGeom prst="leftBrace">
            <a:avLst>
              <a:gd name="adj1" fmla="val 76454"/>
              <a:gd name="adj2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A4C076-E35A-12A0-CC6D-D5E491D1A0A5}"/>
              </a:ext>
            </a:extLst>
          </p:cNvPr>
          <p:cNvSpPr txBox="1"/>
          <p:nvPr/>
        </p:nvSpPr>
        <p:spPr>
          <a:xfrm>
            <a:off x="7715623" y="2729655"/>
            <a:ext cx="4104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The moments of the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are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conserved</a:t>
            </a:r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quantities</a:t>
            </a:r>
            <a:endParaRPr lang="fr-FR" sz="1600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 descr="\documentclass{article}&#10;\usepackage{amsmath}&#10;\usepackage{xcolor}&#10;\pagestyle{empty}&#10;\begin{document}&#10;&#10;\definecolor{dockerblue}{HTML}{C14E14}  &#10;&#10;$\textcolor{white}{\Rightarrow}$&#10;&#10;&#10;\end{document}" title="IguanaTex Bitmap Display">
            <a:extLst>
              <a:ext uri="{FF2B5EF4-FFF2-40B4-BE49-F238E27FC236}">
                <a16:creationId xmlns:a16="http://schemas.microsoft.com/office/drawing/2014/main" id="{BE99A7DE-0C19-0A72-5C99-8BB4CB3AC9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96" y="2842649"/>
            <a:ext cx="281905" cy="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7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0396B70-D7A4-51E8-6562-D70BCE7EC9D3}"/>
              </a:ext>
            </a:extLst>
          </p:cNvPr>
          <p:cNvSpPr txBox="1"/>
          <p:nvPr/>
        </p:nvSpPr>
        <p:spPr>
          <a:xfrm>
            <a:off x="-1" y="1328804"/>
            <a:ext cx="119729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Yang-Yang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entropy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: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Construction of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conserved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quantities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: 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                                                                   …                                                                     </a:t>
            </a:r>
          </a:p>
          <a:p>
            <a:pPr lvl="1"/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sz="3200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Entropy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maximisation:    </a:t>
            </a:r>
          </a:p>
        </p:txBody>
      </p:sp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699EAC3D-AAA2-8C06-3935-C405E010BB87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12CD9C5-8EF2-DA28-1254-3C4D4321769E}"/>
              </a:ext>
            </a:extLst>
          </p:cNvPr>
          <p:cNvGrpSpPr/>
          <p:nvPr/>
        </p:nvGrpSpPr>
        <p:grpSpPr>
          <a:xfrm>
            <a:off x="474500" y="1838061"/>
            <a:ext cx="8912593" cy="628171"/>
            <a:chOff x="1038789" y="5518666"/>
            <a:chExt cx="8912593" cy="6281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1065F7-D06D-E9B1-D986-DD7DA4A37B6A}"/>
                </a:ext>
              </a:extLst>
            </p:cNvPr>
            <p:cNvSpPr/>
            <p:nvPr/>
          </p:nvSpPr>
          <p:spPr>
            <a:xfrm>
              <a:off x="1038789" y="5518666"/>
              <a:ext cx="8912593" cy="62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3" descr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38F16E90-9951-FDEA-5265-7D5B75D4C81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072" y="5614466"/>
              <a:ext cx="8586726" cy="444216"/>
            </a:xfrm>
            <a:prstGeom prst="rect">
              <a:avLst/>
            </a:prstGeom>
          </p:spPr>
        </p:pic>
      </p:grpSp>
      <p:sp>
        <p:nvSpPr>
          <p:cNvPr id="7" name="ZoneTexte 7">
            <a:extLst>
              <a:ext uri="{FF2B5EF4-FFF2-40B4-BE49-F238E27FC236}">
                <a16:creationId xmlns:a16="http://schemas.microsoft.com/office/drawing/2014/main" id="{1F6AD057-1BCE-07BF-C8CF-C4D264CB8EEB}"/>
              </a:ext>
            </a:extLst>
          </p:cNvPr>
          <p:cNvSpPr txBox="1"/>
          <p:nvPr/>
        </p:nvSpPr>
        <p:spPr>
          <a:xfrm>
            <a:off x="9431308" y="2208459"/>
            <a:ext cx="224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Yang, Yang (1969)</a:t>
            </a:r>
          </a:p>
        </p:txBody>
      </p:sp>
      <p:pic>
        <p:nvPicPr>
          <p:cNvPr id="9" name="Picture 8" descr="\documentclass{article}&#10;\usepackage{amsmath}&#10;\usepackage{xcolor}&#10;\pagestyle{empty}&#10;\begin{document}&#10;&#10;\definecolor{dockerblue}{HTML}{C14E14}  &#10;&#10;$\textcolor{white}{Q_{0} = \int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51B10487-4734-8338-3DC9-3EB993F9DA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8" y="2738710"/>
            <a:ext cx="1984762" cy="350476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xcolor}&#10;\pagestyle{empty}&#10;\begin{document}&#10;&#10;\definecolor{dockerblue}{HTML}{C14E14}  &#10;&#10;$\textcolor{white}{Q_{1} = \int k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87904DE9-5FFC-E961-CA3A-21EAFAE032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8" y="3227264"/>
            <a:ext cx="2159207" cy="352990"/>
          </a:xfrm>
          <a:prstGeom prst="rect">
            <a:avLst/>
          </a:prstGeom>
        </p:spPr>
      </p:pic>
      <p:pic>
        <p:nvPicPr>
          <p:cNvPr id="71" name="Picture 70" descr="\documentclass{article}&#10;\usepackage{amsmath}&#10;\usepackage{xcolor}&#10;\pagestyle{empty}&#10;\begin{document}&#10;&#10;\definecolor{dockerblue}{HTML}{C14E14}  &#10;&#10;$\textcolor{white}{Q_{2} = \int \frac{k^{2}}{2} \rho(k) \mathrm{d} k  = E \Rightarrow \lambda_{2} = \frac{1}{T}}$&#10;&#10;&#10;\end{document}" title="IguanaTex Bitmap Display">
            <a:extLst>
              <a:ext uri="{FF2B5EF4-FFF2-40B4-BE49-F238E27FC236}">
                <a16:creationId xmlns:a16="http://schemas.microsoft.com/office/drawing/2014/main" id="{B4DB00E7-1C89-072E-2FE2-FF97414C01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52" y="6186042"/>
            <a:ext cx="4071255" cy="407459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xcolor}&#10;\pagestyle{empty}&#10;\begin{document}&#10;&#10;\definecolor{dockerblue}{HTML}{C14E14}  &#10;&#10;$\textcolor{white}{Q_{i} = \int \frac{k^{i}}{i} \rho(k) \mathrm{d} k}$&#10;&#10;&#10;\end{document}" title="IguanaTex Bitmap Display">
            <a:extLst>
              <a:ext uri="{FF2B5EF4-FFF2-40B4-BE49-F238E27FC236}">
                <a16:creationId xmlns:a16="http://schemas.microsoft.com/office/drawing/2014/main" id="{A4E3DF19-E850-609D-62E0-C50EF1A45A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91" y="3750496"/>
            <a:ext cx="2269617" cy="44588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CE74656-C960-5DC7-AC0D-78A50DFEFBD1}"/>
              </a:ext>
            </a:extLst>
          </p:cNvPr>
          <p:cNvGrpSpPr/>
          <p:nvPr/>
        </p:nvGrpSpPr>
        <p:grpSpPr>
          <a:xfrm>
            <a:off x="474500" y="5136689"/>
            <a:ext cx="4474099" cy="1292931"/>
            <a:chOff x="497951" y="3707694"/>
            <a:chExt cx="4474099" cy="12929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D68F67-8D3F-36DB-44E3-592A9EB89417}"/>
                </a:ext>
              </a:extLst>
            </p:cNvPr>
            <p:cNvSpPr/>
            <p:nvPr/>
          </p:nvSpPr>
          <p:spPr>
            <a:xfrm>
              <a:off x="852879" y="3707694"/>
              <a:ext cx="4119171" cy="1292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Picture 37" descr="\documentclass{article}&#10;\usepackage{amsmath}&#10;\usepackage{xcolor}&#10;\pagestyle{empty}&#10;\begin{document}&#10;&#10;\definecolor{dockerblue}{HTML}{C14E14}  &#10;&#10;$ \textcolor{black}{ \frac{\delta}{\delta \rho} \left( S_{\mathrm{YY}}[\rho] - \sum_{i} \lambda_{i} Q_{i} \right) = 0}$&#10;&#10;&#10;\end{document}" title="IguanaTex Bitmap Display">
              <a:extLst>
                <a:ext uri="{FF2B5EF4-FFF2-40B4-BE49-F238E27FC236}">
                  <a16:creationId xmlns:a16="http://schemas.microsoft.com/office/drawing/2014/main" id="{9131AD1E-A493-2EA7-D07A-6DF3760DAFD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976" y="3890008"/>
              <a:ext cx="3685666" cy="51565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D0FA51-226F-1B57-584F-E8F2318FC572}"/>
                </a:ext>
              </a:extLst>
            </p:cNvPr>
            <p:cNvSpPr txBox="1"/>
            <p:nvPr/>
          </p:nvSpPr>
          <p:spPr>
            <a:xfrm>
              <a:off x="497951" y="4518269"/>
              <a:ext cx="29241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fr-FR" i="1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Lagrange </a:t>
              </a:r>
              <a:r>
                <a:rPr lang="fr-FR" i="1" dirty="0" err="1">
                  <a:solidFill>
                    <a:srgbClr val="263B46"/>
                  </a:solidFill>
                  <a:latin typeface="Century Gothic" panose="020B0502020202020204" pitchFamily="34" charset="0"/>
                </a:rPr>
                <a:t>multpliers</a:t>
              </a:r>
              <a:r>
                <a:rPr lang="fr-FR" i="1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0B8D0E7-8864-4A9E-AB5B-736022394DBF}"/>
                </a:ext>
              </a:extLst>
            </p:cNvPr>
            <p:cNvSpPr/>
            <p:nvPr/>
          </p:nvSpPr>
          <p:spPr>
            <a:xfrm>
              <a:off x="3300953" y="4314825"/>
              <a:ext cx="242347" cy="406889"/>
            </a:xfrm>
            <a:custGeom>
              <a:avLst/>
              <a:gdLst>
                <a:gd name="connsiteX0" fmla="*/ 361950 w 361950"/>
                <a:gd name="connsiteY0" fmla="*/ 0 h 638175"/>
                <a:gd name="connsiteX1" fmla="*/ 238125 w 361950"/>
                <a:gd name="connsiteY1" fmla="*/ 419100 h 638175"/>
                <a:gd name="connsiteX2" fmla="*/ 0 w 361950"/>
                <a:gd name="connsiteY2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638175">
                  <a:moveTo>
                    <a:pt x="361950" y="0"/>
                  </a:moveTo>
                  <a:cubicBezTo>
                    <a:pt x="330200" y="156369"/>
                    <a:pt x="298450" y="312738"/>
                    <a:pt x="238125" y="419100"/>
                  </a:cubicBezTo>
                  <a:cubicBezTo>
                    <a:pt x="177800" y="525462"/>
                    <a:pt x="88900" y="581818"/>
                    <a:pt x="0" y="638175"/>
                  </a:cubicBezTo>
                </a:path>
              </a:pathLst>
            </a:custGeom>
            <a:noFill/>
            <a:ln w="19050">
              <a:solidFill>
                <a:srgbClr val="263B46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32684E9-14FF-B468-9297-CE2232CD98D4}"/>
              </a:ext>
            </a:extLst>
          </p:cNvPr>
          <p:cNvCxnSpPr>
            <a:cxnSpLocks/>
          </p:cNvCxnSpPr>
          <p:nvPr/>
        </p:nvCxnSpPr>
        <p:spPr>
          <a:xfrm>
            <a:off x="5416925" y="4538565"/>
            <a:ext cx="0" cy="21324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BA2134C-DB64-3B13-03A5-1930C2998C7E}"/>
              </a:ext>
            </a:extLst>
          </p:cNvPr>
          <p:cNvSpPr txBox="1"/>
          <p:nvPr/>
        </p:nvSpPr>
        <p:spPr>
          <a:xfrm>
            <a:off x="5150998" y="45385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Thermic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distribution:</a:t>
            </a:r>
          </a:p>
        </p:txBody>
      </p:sp>
      <p:pic>
        <p:nvPicPr>
          <p:cNvPr id="69" name="Picture 68" descr="\documentclass{article}&#10;\usepackage{amsmath}&#10;\usepackage{xcolor}&#10;\pagestyle{empty}&#10;\begin{document}&#10;&#10;\definecolor{dockerblue}{HTML}{C14E14}  &#10;&#10;$\textcolor{white}{Q_{0} = \int \rho(k) \mathrm{d} k = N \Rightarrow \lambda_{0} = - \frac{\mu}{T}}$&#10;&#10;&#10;\end{document}" title="IguanaTex Bitmap Display">
            <a:extLst>
              <a:ext uri="{FF2B5EF4-FFF2-40B4-BE49-F238E27FC236}">
                <a16:creationId xmlns:a16="http://schemas.microsoft.com/office/drawing/2014/main" id="{F8104857-9CF6-600B-1204-FE3727EDF0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0" y="5739241"/>
            <a:ext cx="4172791" cy="348831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5B9949C-7632-F1E1-71E2-E0393EDD3112}"/>
              </a:ext>
            </a:extLst>
          </p:cNvPr>
          <p:cNvGrpSpPr/>
          <p:nvPr/>
        </p:nvGrpSpPr>
        <p:grpSpPr>
          <a:xfrm>
            <a:off x="8037769" y="4339838"/>
            <a:ext cx="3837476" cy="1189358"/>
            <a:chOff x="7983049" y="4391769"/>
            <a:chExt cx="3837476" cy="118935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01168CE-A259-3446-846F-4587ABD646F4}"/>
                </a:ext>
              </a:extLst>
            </p:cNvPr>
            <p:cNvSpPr/>
            <p:nvPr/>
          </p:nvSpPr>
          <p:spPr>
            <a:xfrm>
              <a:off x="7983049" y="4391769"/>
              <a:ext cx="3837476" cy="1189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3" name="Picture 72" descr="\documentclass{article}&#10;\usepackage{amsmath}&#10;\usepackage{xcolor}&#10;\pagestyle{empty}&#10;\begin{document}&#10;&#10;\definecolor{dockerblue}{HTML}{C14E14}  &#10;&#10;$ \textcolor{black}{ \sum_{i} \lambda_{i} Q_{i} = \lambda_{0} Q_{0} + \lambda_{2} Q_{2}}$&#10;&#10;&#10;\end{document}" title="IguanaTex Bitmap Display">
              <a:extLst>
                <a:ext uri="{FF2B5EF4-FFF2-40B4-BE49-F238E27FC236}">
                  <a16:creationId xmlns:a16="http://schemas.microsoft.com/office/drawing/2014/main" id="{207551E5-EF9E-6129-7849-B0C372275C5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278" y="4606448"/>
              <a:ext cx="3404694" cy="396351"/>
            </a:xfrm>
            <a:prstGeom prst="rect">
              <a:avLst/>
            </a:prstGeom>
          </p:spPr>
        </p:pic>
        <p:pic>
          <p:nvPicPr>
            <p:cNvPr id="75" name="Picture 74" descr="\documentclass{article}&#10;\usepackage{amsmath}&#10;\usepackage{xcolor}&#10;\pagestyle{empty}&#10;\begin{document}&#10;&#10;\definecolor{dockerblue}{HTML}{C14E14}  &#10;&#10;$ \textcolor{black}{ = -\frac{\mu}{T} N + \frac{E}{T} }$&#10;&#10;&#10;\end{document}" title="IguanaTex Bitmap Display">
              <a:extLst>
                <a:ext uri="{FF2B5EF4-FFF2-40B4-BE49-F238E27FC236}">
                  <a16:creationId xmlns:a16="http://schemas.microsoft.com/office/drawing/2014/main" id="{A0609CD2-92D1-4651-D1B0-CD7B028747F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093" y="5037557"/>
              <a:ext cx="1771518" cy="456353"/>
            </a:xfrm>
            <a:prstGeom prst="rect">
              <a:avLst/>
            </a:prstGeom>
          </p:spPr>
        </p:pic>
      </p:grpSp>
      <p:sp>
        <p:nvSpPr>
          <p:cNvPr id="76" name="Left Brace 75">
            <a:extLst>
              <a:ext uri="{FF2B5EF4-FFF2-40B4-BE49-F238E27FC236}">
                <a16:creationId xmlns:a16="http://schemas.microsoft.com/office/drawing/2014/main" id="{DF75F5E9-B52F-B39F-9CC8-1DDEBAECC5E4}"/>
              </a:ext>
            </a:extLst>
          </p:cNvPr>
          <p:cNvSpPr/>
          <p:nvPr/>
        </p:nvSpPr>
        <p:spPr>
          <a:xfrm>
            <a:off x="4639348" y="2733865"/>
            <a:ext cx="289590" cy="1482699"/>
          </a:xfrm>
          <a:prstGeom prst="leftBrace">
            <a:avLst>
              <a:gd name="adj1" fmla="val 76454"/>
              <a:gd name="adj2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AA4C076-E35A-12A0-CC6D-D5E491D1A0A5}"/>
              </a:ext>
            </a:extLst>
          </p:cNvPr>
          <p:cNvSpPr txBox="1"/>
          <p:nvPr/>
        </p:nvSpPr>
        <p:spPr>
          <a:xfrm>
            <a:off x="7715623" y="2729655"/>
            <a:ext cx="4104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The moments of the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are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conserved</a:t>
            </a:r>
            <a:r>
              <a:rPr lang="fr-FR" sz="1600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quantities</a:t>
            </a:r>
            <a:endParaRPr lang="fr-FR" sz="1600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 descr="\documentclass{article}&#10;\usepackage{amsmath}&#10;\usepackage{xcolor}&#10;\pagestyle{empty}&#10;\begin{document}&#10;&#10;\definecolor{dockerblue}{HTML}{C14E14}  &#10;&#10;$\textcolor{white}{\Rightarrow}$&#10;&#10;&#10;\end{document}" title="IguanaTex Bitmap Display">
            <a:extLst>
              <a:ext uri="{FF2B5EF4-FFF2-40B4-BE49-F238E27FC236}">
                <a16:creationId xmlns:a16="http://schemas.microsoft.com/office/drawing/2014/main" id="{BE99A7DE-0C19-0A72-5C99-8BB4CB3AC9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96" y="2842649"/>
            <a:ext cx="281905" cy="177143"/>
          </a:xfrm>
          <a:prstGeom prst="rect">
            <a:avLst/>
          </a:prstGeom>
        </p:spPr>
      </p:pic>
      <p:sp>
        <p:nvSpPr>
          <p:cNvPr id="84" name="ZoneTexte 42">
            <a:extLst>
              <a:ext uri="{FF2B5EF4-FFF2-40B4-BE49-F238E27FC236}">
                <a16:creationId xmlns:a16="http://schemas.microsoft.com/office/drawing/2014/main" id="{20A6A815-B025-D932-8284-9255EC3DD609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Extracting</a:t>
            </a:r>
            <a:r>
              <a:rPr lang="fr-FR" sz="4400" cap="small" dirty="0">
                <a:solidFill>
                  <a:srgbClr val="FFF7E0"/>
                </a:solidFill>
                <a:latin typeface="Century Gothic" panose="020B0502020202020204" pitchFamily="34" charset="0"/>
              </a:rPr>
              <a:t> </a:t>
            </a:r>
            <a:r>
              <a:rPr lang="fr-FR" sz="4400" cap="small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rapidities</a:t>
            </a:r>
            <a:r>
              <a:rPr lang="fr-FR" sz="4400" cap="small" dirty="0">
                <a:solidFill>
                  <a:srgbClr val="FFF7E0"/>
                </a:solidFill>
                <a:latin typeface="Century Gothic" panose="020B0502020202020204" pitchFamily="34" charset="0"/>
              </a:rPr>
              <a:t>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59493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2">
            <a:extLst>
              <a:ext uri="{FF2B5EF4-FFF2-40B4-BE49-F238E27FC236}">
                <a16:creationId xmlns:a16="http://schemas.microsoft.com/office/drawing/2014/main" id="{E8EFDCD1-F350-DDDD-81D3-94E9EBE6C7BB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1D expansion</a:t>
            </a:r>
          </a:p>
        </p:txBody>
      </p:sp>
      <p:cxnSp>
        <p:nvCxnSpPr>
          <p:cNvPr id="14" name="Connecteur droit 43">
            <a:extLst>
              <a:ext uri="{FF2B5EF4-FFF2-40B4-BE49-F238E27FC236}">
                <a16:creationId xmlns:a16="http://schemas.microsoft.com/office/drawing/2014/main" id="{2CFFF2DA-5817-F1AA-425D-D456AEF4BE5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DD83BB1-160D-FCBE-412B-0EBD3267C5D0}"/>
              </a:ext>
            </a:extLst>
          </p:cNvPr>
          <p:cNvGrpSpPr/>
          <p:nvPr/>
        </p:nvGrpSpPr>
        <p:grpSpPr>
          <a:xfrm>
            <a:off x="884485" y="2384247"/>
            <a:ext cx="10423030" cy="3458845"/>
            <a:chOff x="735687" y="2200275"/>
            <a:chExt cx="10423030" cy="3458845"/>
          </a:xfrm>
        </p:grpSpPr>
        <p:pic>
          <p:nvPicPr>
            <p:cNvPr id="19" name="Picture 18" descr="A picture containing text, plot, line, screenshot&#10;&#10;Description automatically generated">
              <a:extLst>
                <a:ext uri="{FF2B5EF4-FFF2-40B4-BE49-F238E27FC236}">
                  <a16:creationId xmlns:a16="http://schemas.microsoft.com/office/drawing/2014/main" id="{23639E33-648B-9053-D409-3F3EC7A07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8"/>
            <a:stretch/>
          </p:blipFill>
          <p:spPr>
            <a:xfrm>
              <a:off x="735687" y="2200275"/>
              <a:ext cx="10423030" cy="3458845"/>
            </a:xfrm>
            <a:prstGeom prst="rect">
              <a:avLst/>
            </a:prstGeom>
          </p:spPr>
        </p:pic>
        <p:pic>
          <p:nvPicPr>
            <p:cNvPr id="21" name="Picture 20" descr="A black text on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27C34B18-45F2-6B7B-9DE5-4C2CEBEED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522" y="2269111"/>
              <a:ext cx="4178090" cy="11598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59DD09-327F-011A-A974-F43240B823C9}"/>
              </a:ext>
            </a:extLst>
          </p:cNvPr>
          <p:cNvSpPr txBox="1"/>
          <p:nvPr/>
        </p:nvSpPr>
        <p:spPr>
          <a:xfrm>
            <a:off x="695325" y="1235084"/>
            <a:ext cx="78867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entury Gothic" panose="020B0502020202020204" pitchFamily="34" charset="0"/>
              </a:rPr>
              <a:t>Rescaled</a:t>
            </a:r>
            <a:r>
              <a:rPr lang="fr-FR" b="1" dirty="0">
                <a:latin typeface="Century Gothic" panose="020B0502020202020204" pitchFamily="34" charset="0"/>
              </a:rPr>
              <a:t> profile </a:t>
            </a:r>
            <a:r>
              <a:rPr lang="fr-FR" b="1" dirty="0" err="1">
                <a:latin typeface="Century Gothic" panose="020B0502020202020204" pitchFamily="34" charset="0"/>
              </a:rPr>
              <a:t>denstity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</a:p>
          <a:p>
            <a:endParaRPr lang="fr-FR" sz="8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We</a:t>
            </a:r>
            <a:r>
              <a:rPr lang="fr-FR" dirty="0">
                <a:latin typeface="Century Gothic" panose="020B0502020202020204" pitchFamily="34" charset="0"/>
              </a:rPr>
              <a:t> look at the profile </a:t>
            </a:r>
            <a:r>
              <a:rPr lang="fr-FR" dirty="0" err="1">
                <a:latin typeface="Century Gothic" panose="020B0502020202020204" pitchFamily="34" charset="0"/>
              </a:rPr>
              <a:t>densities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after</a:t>
            </a:r>
            <a:r>
              <a:rPr lang="fr-FR" dirty="0">
                <a:latin typeface="Century Gothic" panose="020B0502020202020204" pitchFamily="34" charset="0"/>
              </a:rPr>
              <a:t> 30ms of expansion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Profiles </a:t>
            </a:r>
            <a:r>
              <a:rPr lang="fr-FR" dirty="0" err="1">
                <a:latin typeface="Century Gothic" panose="020B0502020202020204" pitchFamily="34" charset="0"/>
              </a:rPr>
              <a:t>rescaled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with</a:t>
            </a:r>
            <a:r>
              <a:rPr lang="fr-FR" dirty="0">
                <a:latin typeface="Century Gothic" panose="020B0502020202020204" pitchFamily="34" charset="0"/>
              </a:rPr>
              <a:t> the time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D6A7B3-67FE-AE24-5863-CB72806F5BBA}"/>
              </a:ext>
            </a:extLst>
          </p:cNvPr>
          <p:cNvGrpSpPr/>
          <p:nvPr/>
        </p:nvGrpSpPr>
        <p:grpSpPr>
          <a:xfrm>
            <a:off x="7517336" y="1267843"/>
            <a:ext cx="2129377" cy="980922"/>
            <a:chOff x="3295650" y="2176462"/>
            <a:chExt cx="2286000" cy="105307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01DAB5-83EE-893B-1AE4-3B3E401F3DEB}"/>
                </a:ext>
              </a:extLst>
            </p:cNvPr>
            <p:cNvSpPr/>
            <p:nvPr/>
          </p:nvSpPr>
          <p:spPr>
            <a:xfrm>
              <a:off x="3324225" y="2362200"/>
              <a:ext cx="2228850" cy="1905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243A5C-8A39-05A5-EA02-E4D82A57FF44}"/>
                </a:ext>
              </a:extLst>
            </p:cNvPr>
            <p:cNvSpPr/>
            <p:nvPr/>
          </p:nvSpPr>
          <p:spPr>
            <a:xfrm>
              <a:off x="3295650" y="2176462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E84C7-F5C1-9F47-A730-1E95CDAFE3E0}"/>
                </a:ext>
              </a:extLst>
            </p:cNvPr>
            <p:cNvSpPr/>
            <p:nvPr/>
          </p:nvSpPr>
          <p:spPr>
            <a:xfrm>
              <a:off x="4838700" y="2185987"/>
              <a:ext cx="742950" cy="542925"/>
            </a:xfrm>
            <a:prstGeom prst="rect">
              <a:avLst/>
            </a:prstGeom>
            <a:solidFill>
              <a:srgbClr val="A3232B">
                <a:alpha val="50000"/>
              </a:srgbClr>
            </a:solidFill>
            <a:ln w="28575">
              <a:solidFill>
                <a:srgbClr val="A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0FA541-FAA9-FB7C-878C-566BA6F0D9D5}"/>
                </a:ext>
              </a:extLst>
            </p:cNvPr>
            <p:cNvCxnSpPr/>
            <p:nvPr/>
          </p:nvCxnSpPr>
          <p:spPr>
            <a:xfrm>
              <a:off x="4071937" y="2828925"/>
              <a:ext cx="733425" cy="0"/>
            </a:xfrm>
            <a:prstGeom prst="straightConnector1">
              <a:avLst/>
            </a:prstGeom>
            <a:ln w="28575">
              <a:solidFill>
                <a:srgbClr val="E6A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\documentclass{article}&#10;\usepackage{amsmath}&#10;\usepackage{xcolor}&#10;\pagestyle{empty}&#10;\begin{document}&#10;&#10;\definecolor{dockerblue}{HTML}{C14E14}  &#10;&#10;$\textcolor{black}{L_{0} = 93 \mu m}$&#10;&#10;&#10;\end{document}" title="IguanaTex Bitmap Display">
              <a:extLst>
                <a:ext uri="{FF2B5EF4-FFF2-40B4-BE49-F238E27FC236}">
                  <a16:creationId xmlns:a16="http://schemas.microsoft.com/office/drawing/2014/main" id="{4653F378-82AC-844C-A510-DBC15ADCCF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818" y="2980767"/>
              <a:ext cx="1352357" cy="24876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298991-B6D8-EDBE-BFEE-7F71BDD96126}"/>
              </a:ext>
            </a:extLst>
          </p:cNvPr>
          <p:cNvGrpSpPr/>
          <p:nvPr/>
        </p:nvGrpSpPr>
        <p:grpSpPr>
          <a:xfrm>
            <a:off x="1395412" y="5883353"/>
            <a:ext cx="9401176" cy="799857"/>
            <a:chOff x="1685924" y="5883353"/>
            <a:chExt cx="9401176" cy="799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3FB9B6-9847-91C7-2D7F-DF992245C518}"/>
                </a:ext>
              </a:extLst>
            </p:cNvPr>
            <p:cNvSpPr/>
            <p:nvPr/>
          </p:nvSpPr>
          <p:spPr>
            <a:xfrm>
              <a:off x="1685924" y="5883353"/>
              <a:ext cx="9401176" cy="79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BAFA16-218E-1B2E-D07C-EE1D44AEA5B2}"/>
                </a:ext>
              </a:extLst>
            </p:cNvPr>
            <p:cNvSpPr txBox="1"/>
            <p:nvPr/>
          </p:nvSpPr>
          <p:spPr>
            <a:xfrm>
              <a:off x="1809750" y="5950019"/>
              <a:ext cx="9277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asymptotic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regime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seems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to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be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reached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, a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rapidity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distribution can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be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fitted</a:t>
              </a:r>
              <a:r>
                <a:rPr lang="fr-FR" dirty="0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 </a:t>
              </a:r>
            </a:p>
            <a:p>
              <a:r>
                <a:rPr lang="fr-FR" b="1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      Good </a:t>
              </a:r>
              <a:r>
                <a:rPr lang="fr-FR" b="1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shape</a:t>
              </a:r>
              <a:r>
                <a:rPr lang="fr-FR" b="1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but high </a:t>
              </a:r>
              <a:r>
                <a:rPr lang="fr-FR" b="1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temperature</a:t>
              </a:r>
              <a:r>
                <a:rPr lang="fr-FR" b="1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?</a:t>
              </a:r>
              <a:endParaRPr lang="fr-FR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25" name="Picture 24" descr="\documentclass{article}&#10;\usepackage{amsmath}&#10;\usepackage{xcolor}&#10;\pagestyle{empty}&#10;\begin{document}&#10;&#10;\definecolor{dockerblue}{HTML}{C14E14}  &#10;&#10;$\textcolor{black}{\Rightarrow}$&#10;&#10;&#10;\end{document}" title="IguanaTex Bitmap Display">
              <a:extLst>
                <a:ext uri="{FF2B5EF4-FFF2-40B4-BE49-F238E27FC236}">
                  <a16:creationId xmlns:a16="http://schemas.microsoft.com/office/drawing/2014/main" id="{72BDAE60-7A64-4E75-372C-CFC70BBBCCA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832" y="6325307"/>
              <a:ext cx="293052" cy="184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371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2B42C311-6530-CBDC-C8E1-779D454B9A9F}"/>
              </a:ext>
            </a:extLst>
          </p:cNvPr>
          <p:cNvSpPr/>
          <p:nvPr/>
        </p:nvSpPr>
        <p:spPr>
          <a:xfrm>
            <a:off x="210822" y="1594337"/>
            <a:ext cx="5239501" cy="4908061"/>
          </a:xfrm>
          <a:prstGeom prst="rect">
            <a:avLst/>
          </a:prstGeom>
          <a:solidFill>
            <a:srgbClr val="FFF7E0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84">
            <a:extLst>
              <a:ext uri="{FF2B5EF4-FFF2-40B4-BE49-F238E27FC236}">
                <a16:creationId xmlns:a16="http://schemas.microsoft.com/office/drawing/2014/main" id="{D6767FDC-99B2-96AE-E8D3-0C542DB28094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3">
            <a:extLst>
              <a:ext uri="{FF2B5EF4-FFF2-40B4-BE49-F238E27FC236}">
                <a16:creationId xmlns:a16="http://schemas.microsoft.com/office/drawing/2014/main" id="{FF800034-56AE-172A-112B-8BD944D1E30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</a:t>
            </a:r>
          </a:p>
        </p:txBody>
      </p:sp>
      <p:sp>
        <p:nvSpPr>
          <p:cNvPr id="83" name="ZoneTexte 4 1 1">
            <a:extLst>
              <a:ext uri="{FF2B5EF4-FFF2-40B4-BE49-F238E27FC236}">
                <a16:creationId xmlns:a16="http://schemas.microsoft.com/office/drawing/2014/main" id="{7F404636-C074-0982-C0EC-E0128D72EB44}"/>
              </a:ext>
            </a:extLst>
          </p:cNvPr>
          <p:cNvSpPr txBox="1"/>
          <p:nvPr/>
        </p:nvSpPr>
        <p:spPr>
          <a:xfrm>
            <a:off x="401924" y="1709716"/>
            <a:ext cx="50518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System:</a:t>
            </a:r>
          </a:p>
          <a:p>
            <a:endParaRPr lang="fr-FR" sz="6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 :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number</a:t>
            </a:r>
            <a:endParaRPr lang="fr-FR" dirty="0">
              <a:latin typeface="Century Gothic" panose="020B0502020202020204" pitchFamily="34" charset="0"/>
            </a:endParaRPr>
          </a:p>
          <a:p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: size of the system</a:t>
            </a:r>
          </a:p>
          <a:p>
            <a:pPr marL="285750" indent="-285750">
              <a:buFontTx/>
              <a:buChar char="-"/>
            </a:pPr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Periodic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boundary</a:t>
            </a:r>
            <a:r>
              <a:rPr lang="fr-FR" dirty="0">
                <a:latin typeface="Century Gothic" panose="020B0502020202020204" pitchFamily="34" charset="0"/>
              </a:rPr>
              <a:t> conditions</a:t>
            </a: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86" name="Picture 85" descr="\documentclass{article}&#10;\usepackage{amsmath}&#10;\usepackage{xcolor}&#10;\pagestyle{empty}&#10;\begin{document}&#10;&#10;\definecolor{dockerblue}{HTML}{C14E14}  &#10;&#10;$\textcolor{black}N$&#10;&#10;&#10;\end{document}" title="IguanaTex Bitmap Display">
            <a:extLst>
              <a:ext uri="{FF2B5EF4-FFF2-40B4-BE49-F238E27FC236}">
                <a16:creationId xmlns:a16="http://schemas.microsoft.com/office/drawing/2014/main" id="{AEE92B56-C9DC-E784-75AB-63F64E4FCA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0" y="2193101"/>
            <a:ext cx="189407" cy="151840"/>
          </a:xfrm>
          <a:prstGeom prst="rect">
            <a:avLst/>
          </a:prstGeom>
        </p:spPr>
      </p:pic>
      <p:pic>
        <p:nvPicPr>
          <p:cNvPr id="89" name="Picture 88" descr="\documentclass{article}&#10;\usepackage{amsmath}&#10;\usepackage{xcolor}&#10;\pagestyle{empty}&#10;\begin{document}&#10;&#10;\definecolor{dockerblue}{HTML}{C14E14}  &#10;&#10;$\textcolor{black}L$&#10;&#10;&#10;\end{document}" title="IguanaTex Bitmap Display">
            <a:extLst>
              <a:ext uri="{FF2B5EF4-FFF2-40B4-BE49-F238E27FC236}">
                <a16:creationId xmlns:a16="http://schemas.microsoft.com/office/drawing/2014/main" id="{8802865A-6852-43A7-9480-2B083D128B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9" y="2582129"/>
            <a:ext cx="136627" cy="153177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7C1438-D3C7-9E56-F1FA-4ECB1831395C}"/>
              </a:ext>
            </a:extLst>
          </p:cNvPr>
          <p:cNvCxnSpPr>
            <a:cxnSpLocks/>
          </p:cNvCxnSpPr>
          <p:nvPr/>
        </p:nvCxnSpPr>
        <p:spPr>
          <a:xfrm>
            <a:off x="785656" y="3470745"/>
            <a:ext cx="427580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690A8B8-731F-A15C-1953-63C2A682705A}"/>
              </a:ext>
            </a:extLst>
          </p:cNvPr>
          <p:cNvSpPr/>
          <p:nvPr/>
        </p:nvSpPr>
        <p:spPr>
          <a:xfrm>
            <a:off x="5983085" y="1805137"/>
            <a:ext cx="5622423" cy="779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4 2">
            <a:extLst>
              <a:ext uri="{FF2B5EF4-FFF2-40B4-BE49-F238E27FC236}">
                <a16:creationId xmlns:a16="http://schemas.microsoft.com/office/drawing/2014/main" id="{B04E9416-28F9-B873-CF1A-D88A3490D9BB}"/>
              </a:ext>
            </a:extLst>
          </p:cNvPr>
          <p:cNvSpPr txBox="1"/>
          <p:nvPr/>
        </p:nvSpPr>
        <p:spPr>
          <a:xfrm>
            <a:off x="5705000" y="1330037"/>
            <a:ext cx="613974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Bethe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equations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:</a:t>
            </a: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with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odd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, 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even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The      are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called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Bethe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integers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strength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repulsion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term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       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                         </a:t>
            </a:r>
          </a:p>
          <a:p>
            <a:endParaRPr lang="fr-FR" sz="600" dirty="0">
              <a:solidFill>
                <a:srgbClr val="FFF7E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 title="IguanaTex Bitmap Display">
            <a:extLst>
              <a:ext uri="{FF2B5EF4-FFF2-40B4-BE49-F238E27FC236}">
                <a16:creationId xmlns:a16="http://schemas.microsoft.com/office/drawing/2014/main" id="{0BFB8181-24D2-C381-38E1-CD8721A99F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97" y="1909066"/>
            <a:ext cx="5235149" cy="571847"/>
          </a:xfrm>
          <a:prstGeom prst="rect">
            <a:avLst/>
          </a:prstGeom>
        </p:spPr>
      </p:pic>
      <p:pic>
        <p:nvPicPr>
          <p:cNvPr id="85" name="Picture 84" descr="\documentclass{article}&#10;\usepackage{amsmath}&#10;\usepackage{xcolor}&#10;\pagestyle{empty}&#10;\begin{document}&#10;&#10;\definecolor{dockerblue}{HTML}{C14E14}  &#10;&#10;$\textcolor{white}{i \in [1,N]}$&#10;&#10;&#10;\end{document}" title="IguanaTex Bitmap Display">
            <a:extLst>
              <a:ext uri="{FF2B5EF4-FFF2-40B4-BE49-F238E27FC236}">
                <a16:creationId xmlns:a16="http://schemas.microsoft.com/office/drawing/2014/main" id="{4D35B8F3-277A-8295-C2D9-8A747666FA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89" y="2794819"/>
            <a:ext cx="874971" cy="229029"/>
          </a:xfrm>
          <a:prstGeom prst="rect">
            <a:avLst/>
          </a:prstGeom>
        </p:spPr>
      </p:pic>
      <p:pic>
        <p:nvPicPr>
          <p:cNvPr id="93" name="Picture 92" descr="\documentclass{article}&#10;\usepackage{amsmath}&#10;\usepackage{amsfonts}&#10;\usepackage{xcolor}&#10;\pagestyle{empty}&#10;\begin{document}&#10;&#10;\definecolor{dockerblue}{HTML}{C14E14}  &#10;&#10;$\textcolor{white}{I_{i} \in \mathbb{Z}}$&#10;&#10;&#10;\end{document}" title="IguanaTex Bitmap Display">
            <a:extLst>
              <a:ext uri="{FF2B5EF4-FFF2-40B4-BE49-F238E27FC236}">
                <a16:creationId xmlns:a16="http://schemas.microsoft.com/office/drawing/2014/main" id="{B67900BB-5DE2-1E1A-B09D-52D0D78CDD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0" y="3296554"/>
            <a:ext cx="593002" cy="192360"/>
          </a:xfrm>
          <a:prstGeom prst="rect">
            <a:avLst/>
          </a:prstGeom>
        </p:spPr>
      </p:pic>
      <p:pic>
        <p:nvPicPr>
          <p:cNvPr id="95" name="Picture 94" descr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 title="IguanaTex Bitmap Display">
            <a:extLst>
              <a:ext uri="{FF2B5EF4-FFF2-40B4-BE49-F238E27FC236}">
                <a16:creationId xmlns:a16="http://schemas.microsoft.com/office/drawing/2014/main" id="{48DF0599-5F4F-49EB-F2A0-4A6D6D1A55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70" y="3251949"/>
            <a:ext cx="583749" cy="281569"/>
          </a:xfrm>
          <a:prstGeom prst="rect">
            <a:avLst/>
          </a:prstGeom>
        </p:spPr>
      </p:pic>
      <p:pic>
        <p:nvPicPr>
          <p:cNvPr id="96" name="Picture 95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4EDF4F04-F806-B207-6232-3F78F9497D5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2" y="3304369"/>
            <a:ext cx="194712" cy="156974"/>
          </a:xfrm>
          <a:prstGeom prst="rect">
            <a:avLst/>
          </a:prstGeom>
        </p:spPr>
      </p:pic>
      <p:pic>
        <p:nvPicPr>
          <p:cNvPr id="98" name="Picture 97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9B15598D-1905-F316-D70F-55A3C706AE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88" y="3314246"/>
            <a:ext cx="194712" cy="156974"/>
          </a:xfrm>
          <a:prstGeom prst="rect">
            <a:avLst/>
          </a:prstGeom>
        </p:spPr>
      </p:pic>
      <p:pic>
        <p:nvPicPr>
          <p:cNvPr id="100" name="Picture 99" descr="\documentclass{article}&#10;\usepackage{amsmath}&#10;\usepackage{amsfonts}&#10;\usepackage{xcolor}&#10;\pagestyle{empty}&#10;\begin{document}&#10;&#10;\definecolor{dockerblue}{HTML}{C14E14}  &#10;&#10;\textcolor{white}{$I$'s}&#10;&#10;&#10;\end{document}" title="IguanaTex Bitmap Display">
            <a:extLst>
              <a:ext uri="{FF2B5EF4-FFF2-40B4-BE49-F238E27FC236}">
                <a16:creationId xmlns:a16="http://schemas.microsoft.com/office/drawing/2014/main" id="{1E294A39-467A-1B7F-7BE4-739F3E77882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81" y="3654780"/>
            <a:ext cx="258293" cy="162690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fonts}&#10;\usepackage{xcolor}&#10;\pagestyle{empty}&#10;\begin{document}&#10;&#10;\definecolor{dockerblue}{HTML}{C14E14}  &#10;&#10;$\textcolor{white}{g}$&#10;&#10;&#10;\end{document}" title="IguanaTex Bitmap Display">
            <a:extLst>
              <a:ext uri="{FF2B5EF4-FFF2-40B4-BE49-F238E27FC236}">
                <a16:creationId xmlns:a16="http://schemas.microsoft.com/office/drawing/2014/main" id="{F8E22BEE-79FA-BD64-E51C-81F6C312D1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14" y="4063844"/>
            <a:ext cx="108157" cy="1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2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2B42C311-6530-CBDC-C8E1-779D454B9A9F}"/>
              </a:ext>
            </a:extLst>
          </p:cNvPr>
          <p:cNvSpPr/>
          <p:nvPr/>
        </p:nvSpPr>
        <p:spPr>
          <a:xfrm>
            <a:off x="210822" y="1594337"/>
            <a:ext cx="5239501" cy="4908061"/>
          </a:xfrm>
          <a:prstGeom prst="rect">
            <a:avLst/>
          </a:prstGeom>
          <a:solidFill>
            <a:srgbClr val="FFF7E0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4D23D4-A460-8379-2697-AFACBC80069D}"/>
              </a:ext>
            </a:extLst>
          </p:cNvPr>
          <p:cNvGrpSpPr/>
          <p:nvPr/>
        </p:nvGrpSpPr>
        <p:grpSpPr>
          <a:xfrm>
            <a:off x="441840" y="4254887"/>
            <a:ext cx="4624453" cy="2069562"/>
            <a:chOff x="1378712" y="852437"/>
            <a:chExt cx="4120388" cy="18439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14255D-ACFB-D769-7DF4-30F440A6E59B}"/>
                </a:ext>
              </a:extLst>
            </p:cNvPr>
            <p:cNvGrpSpPr/>
            <p:nvPr/>
          </p:nvGrpSpPr>
          <p:grpSpPr>
            <a:xfrm>
              <a:off x="1426464" y="852437"/>
              <a:ext cx="4072636" cy="574027"/>
              <a:chOff x="2295144" y="1913141"/>
              <a:chExt cx="4072636" cy="574027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F6A51B5-EEBF-0E02-68BA-A1B4B8766271}"/>
                  </a:ext>
                </a:extLst>
              </p:cNvPr>
              <p:cNvCxnSpPr/>
              <p:nvPr/>
            </p:nvCxnSpPr>
            <p:spPr>
              <a:xfrm flipV="1">
                <a:off x="28244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E7779EF-1DFA-8ADD-358E-2845E9472B93}"/>
                  </a:ext>
                </a:extLst>
              </p:cNvPr>
              <p:cNvCxnSpPr/>
              <p:nvPr/>
            </p:nvCxnSpPr>
            <p:spPr>
              <a:xfrm flipV="1">
                <a:off x="29311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3FAC94E-8CDF-706B-7228-BB1FCA995D1E}"/>
                  </a:ext>
                </a:extLst>
              </p:cNvPr>
              <p:cNvCxnSpPr/>
              <p:nvPr/>
            </p:nvCxnSpPr>
            <p:spPr>
              <a:xfrm flipV="1">
                <a:off x="30353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5527CAC-730D-9B62-288B-536A61FAA24D}"/>
                  </a:ext>
                </a:extLst>
              </p:cNvPr>
              <p:cNvCxnSpPr/>
              <p:nvPr/>
            </p:nvCxnSpPr>
            <p:spPr>
              <a:xfrm flipV="1">
                <a:off x="313563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992E737-9E8A-ACC9-1D6C-E06F1C2DC166}"/>
                  </a:ext>
                </a:extLst>
              </p:cNvPr>
              <p:cNvCxnSpPr/>
              <p:nvPr/>
            </p:nvCxnSpPr>
            <p:spPr>
              <a:xfrm flipV="1">
                <a:off x="32397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81347B2-A1FA-3D5E-C5AE-FF14449DCD42}"/>
                  </a:ext>
                </a:extLst>
              </p:cNvPr>
              <p:cNvCxnSpPr/>
              <p:nvPr/>
            </p:nvCxnSpPr>
            <p:spPr>
              <a:xfrm flipV="1">
                <a:off x="334645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DE20523-CC51-86D3-AF5B-06C00CFEE065}"/>
                  </a:ext>
                </a:extLst>
              </p:cNvPr>
              <p:cNvCxnSpPr/>
              <p:nvPr/>
            </p:nvCxnSpPr>
            <p:spPr>
              <a:xfrm flipV="1">
                <a:off x="34518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77D2B9E-ED4D-A874-B640-3DC99E8012A9}"/>
                  </a:ext>
                </a:extLst>
              </p:cNvPr>
              <p:cNvCxnSpPr/>
              <p:nvPr/>
            </p:nvCxnSpPr>
            <p:spPr>
              <a:xfrm flipV="1">
                <a:off x="35560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2F46A03-D3B3-2B71-AFE1-A5070BB9578F}"/>
                  </a:ext>
                </a:extLst>
              </p:cNvPr>
              <p:cNvCxnSpPr/>
              <p:nvPr/>
            </p:nvCxnSpPr>
            <p:spPr>
              <a:xfrm flipV="1">
                <a:off x="36626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AD43DF-18B7-4E3A-5A9C-D931CC14860C}"/>
                  </a:ext>
                </a:extLst>
              </p:cNvPr>
              <p:cNvCxnSpPr/>
              <p:nvPr/>
            </p:nvCxnSpPr>
            <p:spPr>
              <a:xfrm flipV="1">
                <a:off x="376682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0C1E187-20F5-FC03-A0A4-43F7354B28DE}"/>
                  </a:ext>
                </a:extLst>
              </p:cNvPr>
              <p:cNvCxnSpPr/>
              <p:nvPr/>
            </p:nvCxnSpPr>
            <p:spPr>
              <a:xfrm flipV="1">
                <a:off x="386715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43B33FA-E986-0DDC-8A10-0E4B6C16F7E1}"/>
                  </a:ext>
                </a:extLst>
              </p:cNvPr>
              <p:cNvCxnSpPr/>
              <p:nvPr/>
            </p:nvCxnSpPr>
            <p:spPr>
              <a:xfrm flipV="1">
                <a:off x="39712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7E0D4B0-C7D2-09C5-CDAC-30AF1AC1C9A9}"/>
                  </a:ext>
                </a:extLst>
              </p:cNvPr>
              <p:cNvCxnSpPr/>
              <p:nvPr/>
            </p:nvCxnSpPr>
            <p:spPr>
              <a:xfrm flipV="1">
                <a:off x="40779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5CB1D7E-DF38-1627-86AA-AC23CB96B3AE}"/>
                  </a:ext>
                </a:extLst>
              </p:cNvPr>
              <p:cNvCxnSpPr/>
              <p:nvPr/>
            </p:nvCxnSpPr>
            <p:spPr>
              <a:xfrm flipV="1">
                <a:off x="41821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154DB9C-CDCA-253A-F281-D11C60788A6F}"/>
                  </a:ext>
                </a:extLst>
              </p:cNvPr>
              <p:cNvCxnSpPr/>
              <p:nvPr/>
            </p:nvCxnSpPr>
            <p:spPr>
              <a:xfrm flipV="1">
                <a:off x="42849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2E198CF-B3D1-D418-1C57-B79333D2E6FC}"/>
                  </a:ext>
                </a:extLst>
              </p:cNvPr>
              <p:cNvCxnSpPr/>
              <p:nvPr/>
            </p:nvCxnSpPr>
            <p:spPr>
              <a:xfrm flipV="1">
                <a:off x="438912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4BDD5AC-4CBC-275C-7E50-4511AAB13F8C}"/>
                  </a:ext>
                </a:extLst>
              </p:cNvPr>
              <p:cNvCxnSpPr/>
              <p:nvPr/>
            </p:nvCxnSpPr>
            <p:spPr>
              <a:xfrm flipV="1">
                <a:off x="44958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4380962-767C-A240-D464-B4586B7C4ED8}"/>
                  </a:ext>
                </a:extLst>
              </p:cNvPr>
              <p:cNvCxnSpPr/>
              <p:nvPr/>
            </p:nvCxnSpPr>
            <p:spPr>
              <a:xfrm flipV="1">
                <a:off x="459994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EE04153-F8CB-6330-560A-273464984415}"/>
                  </a:ext>
                </a:extLst>
              </p:cNvPr>
              <p:cNvCxnSpPr/>
              <p:nvPr/>
            </p:nvCxnSpPr>
            <p:spPr>
              <a:xfrm flipV="1">
                <a:off x="47002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38B3B6D-6764-7ABC-4934-AC4387A0F5E4}"/>
                  </a:ext>
                </a:extLst>
              </p:cNvPr>
              <p:cNvCxnSpPr/>
              <p:nvPr/>
            </p:nvCxnSpPr>
            <p:spPr>
              <a:xfrm flipV="1">
                <a:off x="48044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D50A45C-CC76-261D-B682-4893F32232C6}"/>
                  </a:ext>
                </a:extLst>
              </p:cNvPr>
              <p:cNvCxnSpPr/>
              <p:nvPr/>
            </p:nvCxnSpPr>
            <p:spPr>
              <a:xfrm flipV="1">
                <a:off x="49110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C743C2A-27C7-B64A-79EF-B33657CEE4A3}"/>
                  </a:ext>
                </a:extLst>
              </p:cNvPr>
              <p:cNvCxnSpPr/>
              <p:nvPr/>
            </p:nvCxnSpPr>
            <p:spPr>
              <a:xfrm flipV="1">
                <a:off x="5018278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89F023C-857C-13E4-DE01-21B05C82BADA}"/>
                  </a:ext>
                </a:extLst>
              </p:cNvPr>
              <p:cNvCxnSpPr/>
              <p:nvPr/>
            </p:nvCxnSpPr>
            <p:spPr>
              <a:xfrm flipV="1">
                <a:off x="512064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C69A8C1-C1DA-B9E4-089A-E4F372F6043D}"/>
                  </a:ext>
                </a:extLst>
              </p:cNvPr>
              <p:cNvCxnSpPr/>
              <p:nvPr/>
            </p:nvCxnSpPr>
            <p:spPr>
              <a:xfrm flipV="1">
                <a:off x="522732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E51B02C-1F1C-5939-1E9E-59BEB17034AE}"/>
                  </a:ext>
                </a:extLst>
              </p:cNvPr>
              <p:cNvCxnSpPr/>
              <p:nvPr/>
            </p:nvCxnSpPr>
            <p:spPr>
              <a:xfrm flipV="1">
                <a:off x="53314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0A5B21E-0CA2-2612-B73A-CD152A6BEE5C}"/>
                  </a:ext>
                </a:extLst>
              </p:cNvPr>
              <p:cNvCxnSpPr/>
              <p:nvPr/>
            </p:nvCxnSpPr>
            <p:spPr>
              <a:xfrm flipV="1">
                <a:off x="54317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F952AE3-FDDE-7C70-A672-1D492EBF808F}"/>
                  </a:ext>
                </a:extLst>
              </p:cNvPr>
              <p:cNvCxnSpPr/>
              <p:nvPr/>
            </p:nvCxnSpPr>
            <p:spPr>
              <a:xfrm flipV="1">
                <a:off x="553593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5148C8C-CBEB-4DD8-5BFB-95D5C8EEFE0D}"/>
                  </a:ext>
                </a:extLst>
              </p:cNvPr>
              <p:cNvCxnSpPr/>
              <p:nvPr/>
            </p:nvCxnSpPr>
            <p:spPr>
              <a:xfrm flipV="1">
                <a:off x="56426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23FF1DE-D243-5474-7258-4C228F1DD4DA}"/>
                  </a:ext>
                </a:extLst>
              </p:cNvPr>
              <p:cNvCxnSpPr/>
              <p:nvPr/>
            </p:nvCxnSpPr>
            <p:spPr>
              <a:xfrm flipV="1">
                <a:off x="5746750" y="2294128"/>
                <a:ext cx="0" cy="19304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0E8C075-34EB-3F57-A273-9BD6B19908D8}"/>
                  </a:ext>
                </a:extLst>
              </p:cNvPr>
              <p:cNvCxnSpPr/>
              <p:nvPr/>
            </p:nvCxnSpPr>
            <p:spPr>
              <a:xfrm flipV="1">
                <a:off x="5749036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D1388B6-D0AA-C738-44FF-8135A661A785}"/>
                  </a:ext>
                </a:extLst>
              </p:cNvPr>
              <p:cNvCxnSpPr/>
              <p:nvPr/>
            </p:nvCxnSpPr>
            <p:spPr>
              <a:xfrm flipV="1">
                <a:off x="58470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D7C7699-047A-6329-15AE-CE53E2CD0164}"/>
                  </a:ext>
                </a:extLst>
              </p:cNvPr>
              <p:cNvGrpSpPr/>
              <p:nvPr/>
            </p:nvGrpSpPr>
            <p:grpSpPr>
              <a:xfrm>
                <a:off x="2295144" y="2487168"/>
                <a:ext cx="4072636" cy="0"/>
                <a:chOff x="2295144" y="2487168"/>
                <a:chExt cx="4072636" cy="0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7564F817-61EF-909A-744F-283518460C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9192" y="2487168"/>
                  <a:ext cx="3307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9AFEBBD2-5B7A-ADAE-F48E-4B9049038B91}"/>
                    </a:ext>
                  </a:extLst>
                </p:cNvPr>
                <p:cNvCxnSpPr/>
                <p:nvPr/>
              </p:nvCxnSpPr>
              <p:spPr>
                <a:xfrm flipH="1">
                  <a:off x="2295144" y="2487168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31AD2EB-1E04-462B-6029-4C85E5F66D5F}"/>
                    </a:ext>
                  </a:extLst>
                </p:cNvPr>
                <p:cNvCxnSpPr/>
                <p:nvPr/>
              </p:nvCxnSpPr>
              <p:spPr>
                <a:xfrm flipH="1">
                  <a:off x="5983732" y="2487168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4" name="Picture 73" descr="\documentclass{article}&#10;\usepackage{amsmath}&#10;\usepackage{xcolor}&#10;\pagestyle{empty}&#10;\begin{document}&#10;&#10;\definecolor{dockerblue}{HTML}{C14E14}  &#10;&#10;$\textcolor{black}I$&#10;&#10;&#10;\end{document}" title="IguanaTex Bitmap Display">
                <a:extLst>
                  <a:ext uri="{FF2B5EF4-FFF2-40B4-BE49-F238E27FC236}">
                    <a16:creationId xmlns:a16="http://schemas.microsoft.com/office/drawing/2014/main" id="{849FA170-169A-616F-670F-16E9F0869F5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628" y="2267712"/>
                <a:ext cx="92571" cy="134109"/>
              </a:xfrm>
              <a:prstGeom prst="rect">
                <a:avLst/>
              </a:prstGeom>
            </p:spPr>
          </p:pic>
          <p:sp>
            <p:nvSpPr>
              <p:cNvPr id="75" name="Right Brace 74">
                <a:extLst>
                  <a:ext uri="{FF2B5EF4-FFF2-40B4-BE49-F238E27FC236}">
                    <a16:creationId xmlns:a16="http://schemas.microsoft.com/office/drawing/2014/main" id="{32CD49A9-6302-30C2-6254-0B3FC6684F87}"/>
                  </a:ext>
                </a:extLst>
              </p:cNvPr>
              <p:cNvSpPr/>
              <p:nvPr/>
            </p:nvSpPr>
            <p:spPr>
              <a:xfrm rot="16200000">
                <a:off x="4612899" y="1864367"/>
                <a:ext cx="193030" cy="671576"/>
              </a:xfrm>
              <a:prstGeom prst="rightBrace">
                <a:avLst>
                  <a:gd name="adj1" fmla="val 51190"/>
                  <a:gd name="adj2" fmla="val 50000"/>
                </a:avLst>
              </a:prstGeom>
              <a:ln w="1270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6" name="Picture 75" descr="\documentclass{article}&#10;\usepackage{amsmath}&#10;\usepackage{xcolor}&#10;\pagestyle{empty}&#10;\begin{document}&#10;&#10;\definecolor{dockerblue}{HTML}{C14E14}  &#10;&#10;$\textcolor{black}\delta I$&#10;&#10;&#10;\end{document}" title="IguanaTex Bitmap Display">
                <a:extLst>
                  <a:ext uri="{FF2B5EF4-FFF2-40B4-BE49-F238E27FC236}">
                    <a16:creationId xmlns:a16="http://schemas.microsoft.com/office/drawing/2014/main" id="{EEF1AA9F-C295-CAC7-8763-DCA4507DD45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5204" y="1913141"/>
                <a:ext cx="187912" cy="14367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6EFFDA-09AE-7AB7-840E-083E4ED95FE8}"/>
                </a:ext>
              </a:extLst>
            </p:cNvPr>
            <p:cNvGrpSpPr/>
            <p:nvPr/>
          </p:nvGrpSpPr>
          <p:grpSpPr>
            <a:xfrm>
              <a:off x="1378712" y="2088130"/>
              <a:ext cx="4072636" cy="246638"/>
              <a:chOff x="1378712" y="2258818"/>
              <a:chExt cx="4072636" cy="24663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15E8761-67D2-780A-2C91-FBF5631BEB3F}"/>
                  </a:ext>
                </a:extLst>
              </p:cNvPr>
              <p:cNvGrpSpPr/>
              <p:nvPr/>
            </p:nvGrpSpPr>
            <p:grpSpPr>
              <a:xfrm>
                <a:off x="2166620" y="2313792"/>
                <a:ext cx="2396490" cy="191664"/>
                <a:chOff x="2166620" y="2374752"/>
                <a:chExt cx="2396490" cy="191664"/>
              </a:xfrm>
            </p:grpSpPr>
            <p:cxnSp>
              <p:nvCxnSpPr>
                <p:cNvPr id="18" name="Connecteur droit 62 1 1">
                  <a:extLst>
                    <a:ext uri="{FF2B5EF4-FFF2-40B4-BE49-F238E27FC236}">
                      <a16:creationId xmlns:a16="http://schemas.microsoft.com/office/drawing/2014/main" id="{250D3B45-5572-496D-E4EC-E365B2B8CD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89959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62 2 1">
                  <a:extLst>
                    <a:ext uri="{FF2B5EF4-FFF2-40B4-BE49-F238E27FC236}">
                      <a16:creationId xmlns:a16="http://schemas.microsoft.com/office/drawing/2014/main" id="{D812A267-1C57-47AB-C905-81A3CD5C4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18051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62 3 1">
                  <a:extLst>
                    <a:ext uri="{FF2B5EF4-FFF2-40B4-BE49-F238E27FC236}">
                      <a16:creationId xmlns:a16="http://schemas.microsoft.com/office/drawing/2014/main" id="{EE4636E3-AE8A-1F37-75AF-6DD258B7C0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9255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62 4 1">
                  <a:extLst>
                    <a:ext uri="{FF2B5EF4-FFF2-40B4-BE49-F238E27FC236}">
                      <a16:creationId xmlns:a16="http://schemas.microsoft.com/office/drawing/2014/main" id="{965B8503-E76C-FCDC-1CCF-363F27032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9923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62 5 1">
                  <a:extLst>
                    <a:ext uri="{FF2B5EF4-FFF2-40B4-BE49-F238E27FC236}">
                      <a16:creationId xmlns:a16="http://schemas.microsoft.com/office/drawing/2014/main" id="{3E5B86A8-263F-CCE6-3CEA-730A2AF136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86354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62 6 1">
                  <a:extLst>
                    <a:ext uri="{FF2B5EF4-FFF2-40B4-BE49-F238E27FC236}">
                      <a16:creationId xmlns:a16="http://schemas.microsoft.com/office/drawing/2014/main" id="{4C1F3BCC-DAEE-3781-4B20-93C0E1CE4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560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62 7 1">
                  <a:extLst>
                    <a:ext uri="{FF2B5EF4-FFF2-40B4-BE49-F238E27FC236}">
                      <a16:creationId xmlns:a16="http://schemas.microsoft.com/office/drawing/2014/main" id="{D7142E09-3952-1A08-CBD8-920A5E4FAD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13354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62 8 1">
                  <a:extLst>
                    <a:ext uri="{FF2B5EF4-FFF2-40B4-BE49-F238E27FC236}">
                      <a16:creationId xmlns:a16="http://schemas.microsoft.com/office/drawing/2014/main" id="{3E333266-5CE2-23F1-7C85-600C0B47CD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212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62 9 1">
                  <a:extLst>
                    <a:ext uri="{FF2B5EF4-FFF2-40B4-BE49-F238E27FC236}">
                      <a16:creationId xmlns:a16="http://schemas.microsoft.com/office/drawing/2014/main" id="{18119EA8-68EB-6DCC-DF70-7DA86CD29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0327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62 10 1">
                  <a:extLst>
                    <a:ext uri="{FF2B5EF4-FFF2-40B4-BE49-F238E27FC236}">
                      <a16:creationId xmlns:a16="http://schemas.microsoft.com/office/drawing/2014/main" id="{7F7666AE-954B-8E9E-CA2E-EE657A658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3578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62 11 1">
                  <a:extLst>
                    <a:ext uri="{FF2B5EF4-FFF2-40B4-BE49-F238E27FC236}">
                      <a16:creationId xmlns:a16="http://schemas.microsoft.com/office/drawing/2014/main" id="{EB89546A-5C7B-6DC5-60EE-ECAE78FAF6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62706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62 12 1">
                  <a:extLst>
                    <a:ext uri="{FF2B5EF4-FFF2-40B4-BE49-F238E27FC236}">
                      <a16:creationId xmlns:a16="http://schemas.microsoft.com/office/drawing/2014/main" id="{EB101F32-481C-B50F-FABD-93237A460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259073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62 13 1">
                  <a:extLst>
                    <a:ext uri="{FF2B5EF4-FFF2-40B4-BE49-F238E27FC236}">
                      <a16:creationId xmlns:a16="http://schemas.microsoft.com/office/drawing/2014/main" id="{D4FC41CD-4F15-8332-1B78-1C36651A94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030981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62 14 1">
                  <a:extLst>
                    <a:ext uri="{FF2B5EF4-FFF2-40B4-BE49-F238E27FC236}">
                      <a16:creationId xmlns:a16="http://schemas.microsoft.com/office/drawing/2014/main" id="{2645212F-8F46-8C16-EBD4-ABA239F3F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85648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62 15 1">
                  <a:extLst>
                    <a:ext uri="{FF2B5EF4-FFF2-40B4-BE49-F238E27FC236}">
                      <a16:creationId xmlns:a16="http://schemas.microsoft.com/office/drawing/2014/main" id="{B7D73CEF-60A8-FEAF-A466-72F5A593AC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74980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62 16 1">
                  <a:extLst>
                    <a:ext uri="{FF2B5EF4-FFF2-40B4-BE49-F238E27FC236}">
                      <a16:creationId xmlns:a16="http://schemas.microsoft.com/office/drawing/2014/main" id="{B8EF04DB-E2B4-FB94-20BF-4F0BBE375B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662678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62 17 1">
                  <a:extLst>
                    <a:ext uri="{FF2B5EF4-FFF2-40B4-BE49-F238E27FC236}">
                      <a16:creationId xmlns:a16="http://schemas.microsoft.com/office/drawing/2014/main" id="{23B5BEE0-667C-DA70-C241-DF1221F7D0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58343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62 18 1">
                  <a:extLst>
                    <a:ext uri="{FF2B5EF4-FFF2-40B4-BE49-F238E27FC236}">
                      <a16:creationId xmlns:a16="http://schemas.microsoft.com/office/drawing/2014/main" id="{52E6247F-0672-833F-26C0-836669A72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535678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62 19 1">
                  <a:extLst>
                    <a:ext uri="{FF2B5EF4-FFF2-40B4-BE49-F238E27FC236}">
                      <a16:creationId xmlns:a16="http://schemas.microsoft.com/office/drawing/2014/main" id="{38E913A6-BDAC-7295-8FE2-5E70F1345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8691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62 20 1">
                  <a:extLst>
                    <a:ext uri="{FF2B5EF4-FFF2-40B4-BE49-F238E27FC236}">
                      <a16:creationId xmlns:a16="http://schemas.microsoft.com/office/drawing/2014/main" id="{DCCC45F4-7491-3490-37B9-47464EFE8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4576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62 21 1">
                  <a:extLst>
                    <a:ext uri="{FF2B5EF4-FFF2-40B4-BE49-F238E27FC236}">
                      <a16:creationId xmlns:a16="http://schemas.microsoft.com/office/drawing/2014/main" id="{80163F7F-6036-4F63-F091-D1F9C304C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1325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62 22 1">
                  <a:extLst>
                    <a:ext uri="{FF2B5EF4-FFF2-40B4-BE49-F238E27FC236}">
                      <a16:creationId xmlns:a16="http://schemas.microsoft.com/office/drawing/2014/main" id="{1C9FD6EC-88EE-2696-0B3C-00EC33F56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386326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62 23 1">
                  <a:extLst>
                    <a:ext uri="{FF2B5EF4-FFF2-40B4-BE49-F238E27FC236}">
                      <a16:creationId xmlns:a16="http://schemas.microsoft.com/office/drawing/2014/main" id="{75AC3473-DD01-7AEE-620F-D7C66EC655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56311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62 24 1">
                  <a:extLst>
                    <a:ext uri="{FF2B5EF4-FFF2-40B4-BE49-F238E27FC236}">
                      <a16:creationId xmlns:a16="http://schemas.microsoft.com/office/drawing/2014/main" id="{8A9FFEB9-B57D-0D81-8353-F11E8ADCF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216662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FC39DE-CB98-D7D9-00CB-B80CF7BC11F6}"/>
                  </a:ext>
                </a:extLst>
              </p:cNvPr>
              <p:cNvGrpSpPr/>
              <p:nvPr/>
            </p:nvGrpSpPr>
            <p:grpSpPr>
              <a:xfrm>
                <a:off x="1378712" y="2505456"/>
                <a:ext cx="4072636" cy="0"/>
                <a:chOff x="1378712" y="2566416"/>
                <a:chExt cx="4072636" cy="0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139581AF-C75C-D983-2468-61253C410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2760" y="2566416"/>
                  <a:ext cx="3307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5BA4090B-90CF-EC43-8A8D-A1812A30EF59}"/>
                    </a:ext>
                  </a:extLst>
                </p:cNvPr>
                <p:cNvCxnSpPr/>
                <p:nvPr/>
              </p:nvCxnSpPr>
              <p:spPr>
                <a:xfrm flipH="1">
                  <a:off x="1378712" y="2566416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35EF616-CC1E-8AA5-C951-38D6857833D5}"/>
                    </a:ext>
                  </a:extLst>
                </p:cNvPr>
                <p:cNvCxnSpPr/>
                <p:nvPr/>
              </p:nvCxnSpPr>
              <p:spPr>
                <a:xfrm flipH="1">
                  <a:off x="5067300" y="2566416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Image 70 1" descr="\documentclass{article}&#10;\usepackage{amsmath}&#10;\pagestyle{empty}&#10;\begin{document}&#10;&#10;$k$&#10;&#10;&#10;\end{document}" title="IguanaTex Bitmap Display">
                <a:extLst>
                  <a:ext uri="{FF2B5EF4-FFF2-40B4-BE49-F238E27FC236}">
                    <a16:creationId xmlns:a16="http://schemas.microsoft.com/office/drawing/2014/main" id="{9A3E0B98-4A59-B6E3-CC23-01EB8BC42EB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367" y="2258818"/>
                <a:ext cx="101161" cy="155601"/>
              </a:xfrm>
              <a:prstGeom prst="rect">
                <a:avLst/>
              </a:prstGeom>
            </p:spPr>
          </p:pic>
        </p:grpSp>
        <p:cxnSp>
          <p:nvCxnSpPr>
            <p:cNvPr id="8" name="Connecteur droit 54 1 1">
              <a:extLst>
                <a:ext uri="{FF2B5EF4-FFF2-40B4-BE49-F238E27FC236}">
                  <a16:creationId xmlns:a16="http://schemas.microsoft.com/office/drawing/2014/main" id="{14DA27E8-9F2E-FA26-E0FF-30E4773D7D40}"/>
                </a:ext>
              </a:extLst>
            </p:cNvPr>
            <p:cNvCxnSpPr>
              <a:cxnSpLocks/>
            </p:cNvCxnSpPr>
            <p:nvPr/>
          </p:nvCxnSpPr>
          <p:spPr>
            <a:xfrm>
              <a:off x="3520440" y="1426464"/>
              <a:ext cx="59941" cy="90830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54 2 1">
              <a:extLst>
                <a:ext uri="{FF2B5EF4-FFF2-40B4-BE49-F238E27FC236}">
                  <a16:creationId xmlns:a16="http://schemas.microsoft.com/office/drawing/2014/main" id="{9A639AFB-2B0F-3E64-E6F8-6FBCDFF1B6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5039" y="1426464"/>
              <a:ext cx="384559" cy="90830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C64060AD-125B-8C63-A61C-4AA3BFB04AE4}"/>
                </a:ext>
              </a:extLst>
            </p:cNvPr>
            <p:cNvSpPr/>
            <p:nvPr/>
          </p:nvSpPr>
          <p:spPr>
            <a:xfrm rot="5400000">
              <a:off x="3602614" y="2350633"/>
              <a:ext cx="140191" cy="184658"/>
            </a:xfrm>
            <a:prstGeom prst="rightBrace">
              <a:avLst>
                <a:gd name="adj1" fmla="val 51190"/>
                <a:gd name="adj2" fmla="val 50000"/>
              </a:avLst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10" descr="\documentclass{article}&#10;\usepackage{amsmath}&#10;\usepackage{xcolor}&#10;\pagestyle{empty}&#10;\begin{document}&#10;&#10;\definecolor{dockerblue}{HTML}{C14E14}  &#10;&#10;$\textcolor{black}\delta k$&#10;&#10;&#10;\end{document}" title="IguanaTex Bitmap Display">
              <a:extLst>
                <a:ext uri="{FF2B5EF4-FFF2-40B4-BE49-F238E27FC236}">
                  <a16:creationId xmlns:a16="http://schemas.microsoft.com/office/drawing/2014/main" id="{CCAFD35E-7FB6-0904-AA3E-3BF42748261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352" y="2551151"/>
              <a:ext cx="191502" cy="145266"/>
            </a:xfrm>
            <a:prstGeom prst="rect">
              <a:avLst/>
            </a:prstGeom>
          </p:spPr>
        </p:pic>
      </p:grpSp>
      <p:cxnSp>
        <p:nvCxnSpPr>
          <p:cNvPr id="81" name="Connecteur droit 84">
            <a:extLst>
              <a:ext uri="{FF2B5EF4-FFF2-40B4-BE49-F238E27FC236}">
                <a16:creationId xmlns:a16="http://schemas.microsoft.com/office/drawing/2014/main" id="{D6767FDC-99B2-96AE-E8D3-0C542DB28094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3">
            <a:extLst>
              <a:ext uri="{FF2B5EF4-FFF2-40B4-BE49-F238E27FC236}">
                <a16:creationId xmlns:a16="http://schemas.microsoft.com/office/drawing/2014/main" id="{FF800034-56AE-172A-112B-8BD944D1E30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</a:t>
            </a:r>
          </a:p>
        </p:txBody>
      </p:sp>
      <p:sp>
        <p:nvSpPr>
          <p:cNvPr id="83" name="ZoneTexte 4 1 1">
            <a:extLst>
              <a:ext uri="{FF2B5EF4-FFF2-40B4-BE49-F238E27FC236}">
                <a16:creationId xmlns:a16="http://schemas.microsoft.com/office/drawing/2014/main" id="{7F404636-C074-0982-C0EC-E0128D72EB44}"/>
              </a:ext>
            </a:extLst>
          </p:cNvPr>
          <p:cNvSpPr txBox="1"/>
          <p:nvPr/>
        </p:nvSpPr>
        <p:spPr>
          <a:xfrm>
            <a:off x="401924" y="1709716"/>
            <a:ext cx="505181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System:</a:t>
            </a:r>
          </a:p>
          <a:p>
            <a:endParaRPr lang="fr-FR" sz="6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 :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number</a:t>
            </a:r>
            <a:endParaRPr lang="fr-FR" dirty="0">
              <a:latin typeface="Century Gothic" panose="020B0502020202020204" pitchFamily="34" charset="0"/>
            </a:endParaRPr>
          </a:p>
          <a:p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: size of the system</a:t>
            </a:r>
          </a:p>
          <a:p>
            <a:pPr marL="285750" indent="-285750">
              <a:buFontTx/>
              <a:buChar char="-"/>
            </a:pPr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Periodic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boundary</a:t>
            </a:r>
            <a:r>
              <a:rPr lang="fr-FR" dirty="0">
                <a:latin typeface="Century Gothic" panose="020B0502020202020204" pitchFamily="34" charset="0"/>
              </a:rPr>
              <a:t> conditions</a:t>
            </a: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Density of state:</a:t>
            </a: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86" name="Picture 85" descr="\documentclass{article}&#10;\usepackage{amsmath}&#10;\usepackage{xcolor}&#10;\pagestyle{empty}&#10;\begin{document}&#10;&#10;\definecolor{dockerblue}{HTML}{C14E14}  &#10;&#10;$\textcolor{black}N$&#10;&#10;&#10;\end{document}" title="IguanaTex Bitmap Display">
            <a:extLst>
              <a:ext uri="{FF2B5EF4-FFF2-40B4-BE49-F238E27FC236}">
                <a16:creationId xmlns:a16="http://schemas.microsoft.com/office/drawing/2014/main" id="{AEE92B56-C9DC-E784-75AB-63F64E4FCA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0" y="2193101"/>
            <a:ext cx="189407" cy="151840"/>
          </a:xfrm>
          <a:prstGeom prst="rect">
            <a:avLst/>
          </a:prstGeom>
        </p:spPr>
      </p:pic>
      <p:pic>
        <p:nvPicPr>
          <p:cNvPr id="89" name="Picture 88" descr="\documentclass{article}&#10;\usepackage{amsmath}&#10;\usepackage{xcolor}&#10;\pagestyle{empty}&#10;\begin{document}&#10;&#10;\definecolor{dockerblue}{HTML}{C14E14}  &#10;&#10;$\textcolor{black}L$&#10;&#10;&#10;\end{document}" title="IguanaTex Bitmap Display">
            <a:extLst>
              <a:ext uri="{FF2B5EF4-FFF2-40B4-BE49-F238E27FC236}">
                <a16:creationId xmlns:a16="http://schemas.microsoft.com/office/drawing/2014/main" id="{8802865A-6852-43A7-9480-2B083D128B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9" y="2582129"/>
            <a:ext cx="136627" cy="153177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7C1438-D3C7-9E56-F1FA-4ECB1831395C}"/>
              </a:ext>
            </a:extLst>
          </p:cNvPr>
          <p:cNvCxnSpPr>
            <a:cxnSpLocks/>
          </p:cNvCxnSpPr>
          <p:nvPr/>
        </p:nvCxnSpPr>
        <p:spPr>
          <a:xfrm>
            <a:off x="785656" y="3470745"/>
            <a:ext cx="427580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 descr="\documentclass{article}&#10;\usepackage{amsmath}&#10;\usepackage{xcolor}&#10;\pagestyle{empty}&#10;\begin{document}&#10;&#10;\definecolor{dockerblue}{HTML}{C14E14}  &#10;&#10;$\textcolor{black}{\rho_{s}(k) = \frac{1}{L} \frac{\mathrm{d} I}{ \mathrm{d} k}}$&#10;&#10;&#10;\end{document}" title="IguanaTex Bitmap Display">
            <a:extLst>
              <a:ext uri="{FF2B5EF4-FFF2-40B4-BE49-F238E27FC236}">
                <a16:creationId xmlns:a16="http://schemas.microsoft.com/office/drawing/2014/main" id="{E9CFBD1E-C9EA-0797-0B9D-C7DEF2E177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62" y="3694645"/>
            <a:ext cx="1678577" cy="38981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CEDD1A40-40DB-6AA1-87BF-37F8217FAA4A}"/>
              </a:ext>
            </a:extLst>
          </p:cNvPr>
          <p:cNvSpPr/>
          <p:nvPr/>
        </p:nvSpPr>
        <p:spPr>
          <a:xfrm>
            <a:off x="5983085" y="1805137"/>
            <a:ext cx="5622423" cy="779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4 2">
            <a:extLst>
              <a:ext uri="{FF2B5EF4-FFF2-40B4-BE49-F238E27FC236}">
                <a16:creationId xmlns:a16="http://schemas.microsoft.com/office/drawing/2014/main" id="{1308CCA6-D6B2-0772-A401-960E2A7A5D2F}"/>
              </a:ext>
            </a:extLst>
          </p:cNvPr>
          <p:cNvSpPr txBox="1"/>
          <p:nvPr/>
        </p:nvSpPr>
        <p:spPr>
          <a:xfrm>
            <a:off x="5705000" y="1330037"/>
            <a:ext cx="613974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Bethe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equations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:</a:t>
            </a: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with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odd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, 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even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The      are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called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Bethe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integers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strength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repulsion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term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       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                         </a:t>
            </a:r>
          </a:p>
          <a:p>
            <a:endParaRPr lang="fr-FR" sz="600" dirty="0">
              <a:solidFill>
                <a:srgbClr val="FFF7E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9" name="Picture 118" descr="\documentclass{article}&#10;\usepackage{amsmath}&#10;\usepackage{xcolor}&#10;\pagestyle{empty}&#10;\begin{document}&#10;&#10;\definecolor{dockerblue}{HTML}{C14E14}  &#10;&#10;$\textcolor{white}{i \in [1,N]}$&#10;&#10;&#10;\end{document}" title="IguanaTex Bitmap Display">
            <a:extLst>
              <a:ext uri="{FF2B5EF4-FFF2-40B4-BE49-F238E27FC236}">
                <a16:creationId xmlns:a16="http://schemas.microsoft.com/office/drawing/2014/main" id="{A5A0EDB4-8F0B-F9CD-06DF-49628F25D2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89" y="2794819"/>
            <a:ext cx="874971" cy="229029"/>
          </a:xfrm>
          <a:prstGeom prst="rect">
            <a:avLst/>
          </a:prstGeom>
        </p:spPr>
      </p:pic>
      <p:pic>
        <p:nvPicPr>
          <p:cNvPr id="120" name="Picture 119" descr="\documentclass{article}&#10;\usepackage{amsmath}&#10;\usepackage{amsfonts}&#10;\usepackage{xcolor}&#10;\pagestyle{empty}&#10;\begin{document}&#10;&#10;\definecolor{dockerblue}{HTML}{C14E14}  &#10;&#10;$\textcolor{white}{I_{i} \in \mathbb{Z}}$&#10;&#10;&#10;\end{document}" title="IguanaTex Bitmap Display">
            <a:extLst>
              <a:ext uri="{FF2B5EF4-FFF2-40B4-BE49-F238E27FC236}">
                <a16:creationId xmlns:a16="http://schemas.microsoft.com/office/drawing/2014/main" id="{706B1E53-0831-7569-653F-B8A7775B3D6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0" y="3296554"/>
            <a:ext cx="593002" cy="192360"/>
          </a:xfrm>
          <a:prstGeom prst="rect">
            <a:avLst/>
          </a:prstGeom>
        </p:spPr>
      </p:pic>
      <p:pic>
        <p:nvPicPr>
          <p:cNvPr id="121" name="Picture 120" descr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 title="IguanaTex Bitmap Display">
            <a:extLst>
              <a:ext uri="{FF2B5EF4-FFF2-40B4-BE49-F238E27FC236}">
                <a16:creationId xmlns:a16="http://schemas.microsoft.com/office/drawing/2014/main" id="{4817AD52-F873-6DB1-7F8D-6A563190CF1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70" y="3251949"/>
            <a:ext cx="583749" cy="281569"/>
          </a:xfrm>
          <a:prstGeom prst="rect">
            <a:avLst/>
          </a:prstGeom>
        </p:spPr>
      </p:pic>
      <p:pic>
        <p:nvPicPr>
          <p:cNvPr id="122" name="Picture 121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4428090A-E00D-4BB1-E348-7E55EEE6E54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2" y="3304369"/>
            <a:ext cx="194712" cy="156974"/>
          </a:xfrm>
          <a:prstGeom prst="rect">
            <a:avLst/>
          </a:prstGeom>
        </p:spPr>
      </p:pic>
      <p:pic>
        <p:nvPicPr>
          <p:cNvPr id="123" name="Picture 122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F06B5054-8496-40A7-CECB-3182CDDEB01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88" y="3314246"/>
            <a:ext cx="194712" cy="156974"/>
          </a:xfrm>
          <a:prstGeom prst="rect">
            <a:avLst/>
          </a:prstGeom>
        </p:spPr>
      </p:pic>
      <p:pic>
        <p:nvPicPr>
          <p:cNvPr id="124" name="Picture 123" descr="\documentclass{article}&#10;\usepackage{amsmath}&#10;\usepackage{amsfonts}&#10;\usepackage{xcolor}&#10;\pagestyle{empty}&#10;\begin{document}&#10;&#10;\definecolor{dockerblue}{HTML}{C14E14}  &#10;&#10;\textcolor{white}{$I$'s}&#10;&#10;&#10;\end{document}" title="IguanaTex Bitmap Display">
            <a:extLst>
              <a:ext uri="{FF2B5EF4-FFF2-40B4-BE49-F238E27FC236}">
                <a16:creationId xmlns:a16="http://schemas.microsoft.com/office/drawing/2014/main" id="{6E805233-4B50-17D4-E51D-EE1C9367BE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81" y="3654780"/>
            <a:ext cx="258293" cy="162690"/>
          </a:xfrm>
          <a:prstGeom prst="rect">
            <a:avLst/>
          </a:prstGeom>
        </p:spPr>
      </p:pic>
      <p:pic>
        <p:nvPicPr>
          <p:cNvPr id="2" name="Picture 1" descr="\documentclass{article}&#10;\usepackage{amsmath}&#10;\usepackage{amsfonts}&#10;\usepackage{xcolor}&#10;\pagestyle{empty}&#10;\begin{document}&#10;&#10;\definecolor{dockerblue}{HTML}{C14E14}  &#10;&#10;$\textcolor{white}{g}$&#10;&#10;&#10;\end{document}" title="IguanaTex Bitmap Display">
            <a:extLst>
              <a:ext uri="{FF2B5EF4-FFF2-40B4-BE49-F238E27FC236}">
                <a16:creationId xmlns:a16="http://schemas.microsoft.com/office/drawing/2014/main" id="{DFC6E5CC-2EEA-FCEA-2F8B-EDE7F984A33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14" y="4063844"/>
            <a:ext cx="108157" cy="150598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 title="IguanaTex Bitmap Display">
            <a:extLst>
              <a:ext uri="{FF2B5EF4-FFF2-40B4-BE49-F238E27FC236}">
                <a16:creationId xmlns:a16="http://schemas.microsoft.com/office/drawing/2014/main" id="{5E65E6E7-9006-6861-B296-E528DD74EAC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97" y="1909066"/>
            <a:ext cx="5235149" cy="5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0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097ECCA-F45F-9BBC-5BED-66FB7493FC15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37871781-A8BB-1F35-D13A-9E36973F1056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0AE62A5-C1A8-A51E-A047-0D8BA2AD3797}"/>
              </a:ext>
            </a:extLst>
          </p:cNvPr>
          <p:cNvCxnSpPr/>
          <p:nvPr/>
        </p:nvCxnSpPr>
        <p:spPr>
          <a:xfrm>
            <a:off x="4080513" y="1520667"/>
            <a:ext cx="0" cy="5029582"/>
          </a:xfrm>
          <a:prstGeom prst="line">
            <a:avLst/>
          </a:prstGeom>
          <a:ln w="19050">
            <a:solidFill>
              <a:srgbClr val="263B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96CBAA-EC70-21E8-BA80-01E4083F1070}"/>
              </a:ext>
            </a:extLst>
          </p:cNvPr>
          <p:cNvGrpSpPr/>
          <p:nvPr/>
        </p:nvGrpSpPr>
        <p:grpSpPr>
          <a:xfrm>
            <a:off x="41512" y="2053234"/>
            <a:ext cx="4144957" cy="3056385"/>
            <a:chOff x="336473" y="2526325"/>
            <a:chExt cx="4144957" cy="305638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977F4BA-260B-82E7-E6EB-6D4A8A69B381}"/>
                </a:ext>
              </a:extLst>
            </p:cNvPr>
            <p:cNvGrpSpPr/>
            <p:nvPr/>
          </p:nvGrpSpPr>
          <p:grpSpPr>
            <a:xfrm>
              <a:off x="336473" y="2526325"/>
              <a:ext cx="4144957" cy="3056385"/>
              <a:chOff x="816862" y="1804916"/>
              <a:chExt cx="4144957" cy="3056385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4D9D7524-1318-4872-B9AF-8242098D2244}"/>
                  </a:ext>
                </a:extLst>
              </p:cNvPr>
              <p:cNvGrpSpPr/>
              <p:nvPr/>
            </p:nvGrpSpPr>
            <p:grpSpPr>
              <a:xfrm>
                <a:off x="816862" y="1914698"/>
                <a:ext cx="2916939" cy="2946603"/>
                <a:chOff x="816862" y="1914698"/>
                <a:chExt cx="2916939" cy="2946603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C05CE479-9009-AEE1-0625-2080D7A26B89}"/>
                    </a:ext>
                  </a:extLst>
                </p:cNvPr>
                <p:cNvGrpSpPr/>
                <p:nvPr/>
              </p:nvGrpSpPr>
              <p:grpSpPr>
                <a:xfrm>
                  <a:off x="816862" y="1996698"/>
                  <a:ext cx="2916939" cy="2864603"/>
                  <a:chOff x="908302" y="1402081"/>
                  <a:chExt cx="2916939" cy="2864603"/>
                </a:xfrm>
              </p:grpSpPr>
              <p:pic>
                <p:nvPicPr>
                  <p:cNvPr id="30" name="Image 29">
                    <a:extLst>
                      <a:ext uri="{FF2B5EF4-FFF2-40B4-BE49-F238E27FC236}">
                        <a16:creationId xmlns:a16="http://schemas.microsoft.com/office/drawing/2014/main" id="{F4511F8F-36E2-ED9D-C425-7C02A7F743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1642" y="1422378"/>
                    <a:ext cx="2863599" cy="2844306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080736B2-11B2-B019-BC19-1923F12A784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02" y="1402081"/>
                    <a:ext cx="2916938" cy="2763787"/>
                    <a:chOff x="1563405" y="1505710"/>
                    <a:chExt cx="4364955" cy="4434079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DC937802-21B8-8B27-2D30-B04115F0A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3405" y="1635247"/>
                      <a:ext cx="455678" cy="4239773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543B5C18-C5AA-DF57-27F0-8C2045AF5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3290" y="1700017"/>
                      <a:ext cx="227840" cy="4239772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BD6F845A-C3D3-45E3-CAC0-D1C18A99B1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87698" y="3699127"/>
                      <a:ext cx="374144" cy="4107180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AF298E2A-5E77-9BC2-6EA7-8AB6C79E8B3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64889" y="-360809"/>
                      <a:ext cx="374144" cy="4107181"/>
                    </a:xfrm>
                    <a:prstGeom prst="rect">
                      <a:avLst/>
                    </a:prstGeom>
                    <a:solidFill>
                      <a:srgbClr val="FFF7E0"/>
                    </a:solidFill>
                    <a:ln>
                      <a:solidFill>
                        <a:srgbClr val="FFF7E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0D100B7C-4849-6999-6B15-A4DA067F46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7181" y="1914698"/>
                  <a:ext cx="0" cy="261258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660C423B-AFF8-D598-0F95-CC8CFA500A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16481" y="3787140"/>
                  <a:ext cx="0" cy="46581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Forme libre : forme 5">
                <a:extLst>
                  <a:ext uri="{FF2B5EF4-FFF2-40B4-BE49-F238E27FC236}">
                    <a16:creationId xmlns:a16="http://schemas.microsoft.com/office/drawing/2014/main" id="{98C41FEA-4DDD-E224-6961-3C21F2262B7B}"/>
                  </a:ext>
                </a:extLst>
              </p:cNvPr>
              <p:cNvSpPr/>
              <p:nvPr/>
            </p:nvSpPr>
            <p:spPr>
              <a:xfrm>
                <a:off x="2324099" y="4267200"/>
                <a:ext cx="792375" cy="207165"/>
              </a:xfrm>
              <a:custGeom>
                <a:avLst/>
                <a:gdLst>
                  <a:gd name="connsiteX0" fmla="*/ 0 w 640080"/>
                  <a:gd name="connsiteY0" fmla="*/ 0 h 373507"/>
                  <a:gd name="connsiteX1" fmla="*/ 220980 w 640080"/>
                  <a:gd name="connsiteY1" fmla="*/ 312420 h 373507"/>
                  <a:gd name="connsiteX2" fmla="*/ 640080 w 640080"/>
                  <a:gd name="connsiteY2" fmla="*/ 373380 h 37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080" h="373507">
                    <a:moveTo>
                      <a:pt x="0" y="0"/>
                    </a:moveTo>
                    <a:cubicBezTo>
                      <a:pt x="57150" y="125095"/>
                      <a:pt x="114300" y="250190"/>
                      <a:pt x="220980" y="312420"/>
                    </a:cubicBezTo>
                    <a:cubicBezTo>
                      <a:pt x="327660" y="374650"/>
                      <a:pt x="483870" y="374015"/>
                      <a:pt x="640080" y="37338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1BA5934-CE6E-CA04-ED76-1A6EBACC9A5E}"/>
                  </a:ext>
                </a:extLst>
              </p:cNvPr>
              <p:cNvSpPr txBox="1"/>
              <p:nvPr/>
            </p:nvSpPr>
            <p:spPr>
              <a:xfrm>
                <a:off x="1097181" y="1804916"/>
                <a:ext cx="37586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entury Gothic" panose="020B0502020202020204" pitchFamily="34" charset="0"/>
                  </a:rPr>
                  <a:t>Transverse Energies states</a:t>
                </a:r>
                <a:endParaRPr lang="fr-FR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9E9703-14D5-D6E0-AD38-06660A499EED}"/>
                  </a:ext>
                </a:extLst>
              </p:cNvPr>
              <p:cNvSpPr txBox="1"/>
              <p:nvPr/>
            </p:nvSpPr>
            <p:spPr>
              <a:xfrm>
                <a:off x="3047594" y="4248142"/>
                <a:ext cx="19142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>
                    <a:latin typeface="Century Gothic" panose="020B0502020202020204" pitchFamily="34" charset="0"/>
                  </a:rPr>
                  <a:t>Ground state</a:t>
                </a:r>
              </a:p>
            </p:txBody>
          </p:sp>
          <p:sp>
            <p:nvSpPr>
              <p:cNvPr id="15" name="Accolade fermante 14">
                <a:extLst>
                  <a:ext uri="{FF2B5EF4-FFF2-40B4-BE49-F238E27FC236}">
                    <a16:creationId xmlns:a16="http://schemas.microsoft.com/office/drawing/2014/main" id="{14A13B9C-EDF0-D09C-232A-F9ECFEC4B3B4}"/>
                  </a:ext>
                </a:extLst>
              </p:cNvPr>
              <p:cNvSpPr/>
              <p:nvPr/>
            </p:nvSpPr>
            <p:spPr>
              <a:xfrm rot="1013466">
                <a:off x="3375969" y="2321456"/>
                <a:ext cx="304513" cy="1535065"/>
              </a:xfrm>
              <a:prstGeom prst="rightBrace">
                <a:avLst>
                  <a:gd name="adj1" fmla="val 88408"/>
                  <a:gd name="adj2" fmla="val 52544"/>
                </a:avLst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2F08510-0118-E268-28E7-E6E3E2F3916B}"/>
                  </a:ext>
                </a:extLst>
              </p:cNvPr>
              <p:cNvSpPr txBox="1"/>
              <p:nvPr/>
            </p:nvSpPr>
            <p:spPr>
              <a:xfrm>
                <a:off x="3635061" y="2960129"/>
                <a:ext cx="10778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 err="1">
                    <a:latin typeface="Century Gothic" panose="020B0502020202020204" pitchFamily="34" charset="0"/>
                  </a:rPr>
                  <a:t>Excited</a:t>
                </a:r>
                <a:r>
                  <a:rPr lang="fr-FR" sz="1600" i="1" dirty="0">
                    <a:latin typeface="Century Gothic" panose="020B0502020202020204" pitchFamily="34" charset="0"/>
                  </a:rPr>
                  <a:t> states</a:t>
                </a:r>
              </a:p>
            </p:txBody>
          </p:sp>
        </p:grpSp>
        <p:pic>
          <p:nvPicPr>
            <p:cNvPr id="48" name="Image 47 1" descr="\documentclass{article}&#10;\usepackage{amsmath}&#10;\pagestyle{empty}&#10;\begin{document}&#10;&#10;&#10;$ \Delta E_{\perp} = \hbar \omega_{\perp}$&#10;&#10;\end{document}" title="IguanaTex Bitmap Display">
              <a:extLst>
                <a:ext uri="{FF2B5EF4-FFF2-40B4-BE49-F238E27FC236}">
                  <a16:creationId xmlns:a16="http://schemas.microsoft.com/office/drawing/2014/main" id="{F13D002A-705D-CEF2-4653-F68A10E341A7}"/>
                </a:ext>
              </a:extLst>
            </p:cNvPr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728" y="4635379"/>
              <a:ext cx="1347465" cy="225613"/>
            </a:xfrm>
            <a:prstGeom prst="rect">
              <a:avLst/>
            </a:prstGeom>
          </p:spPr>
        </p:pic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3C4B12D4-6286-BC50-3000-57EF79978BCA}"/>
              </a:ext>
            </a:extLst>
          </p:cNvPr>
          <p:cNvSpPr txBox="1"/>
          <p:nvPr/>
        </p:nvSpPr>
        <p:spPr>
          <a:xfrm>
            <a:off x="89172" y="1402167"/>
            <a:ext cx="356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to reach the 1D regime?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0E295CA6-9E5E-FDF1-CC2B-CA876791BFC8}"/>
              </a:ext>
            </a:extLst>
          </p:cNvPr>
          <p:cNvGrpSpPr/>
          <p:nvPr/>
        </p:nvGrpSpPr>
        <p:grpSpPr>
          <a:xfrm>
            <a:off x="581250" y="5318918"/>
            <a:ext cx="2714772" cy="1096234"/>
            <a:chOff x="321882" y="5643376"/>
            <a:chExt cx="2769078" cy="10962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28AE4F-6AAB-A9D5-B915-9BC761CBA2FD}"/>
                </a:ext>
              </a:extLst>
            </p:cNvPr>
            <p:cNvSpPr/>
            <p:nvPr/>
          </p:nvSpPr>
          <p:spPr>
            <a:xfrm>
              <a:off x="321882" y="5643376"/>
              <a:ext cx="2745615" cy="1096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314B58A-8B64-C4AD-ACDA-951A21EA7A2D}"/>
                </a:ext>
              </a:extLst>
            </p:cNvPr>
            <p:cNvGrpSpPr/>
            <p:nvPr>
              <p:custDataLst>
                <p:tags r:id="rId33"/>
              </p:custDataLst>
            </p:nvPr>
          </p:nvGrpSpPr>
          <p:grpSpPr>
            <a:xfrm>
              <a:off x="392320" y="5715813"/>
              <a:ext cx="2698640" cy="923330"/>
              <a:chOff x="392320" y="5715813"/>
              <a:chExt cx="2698640" cy="923330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CDBF00B-C0A1-2595-7778-C7B849C2079E}"/>
                  </a:ext>
                </a:extLst>
              </p:cNvPr>
              <p:cNvSpPr txBox="1"/>
              <p:nvPr/>
            </p:nvSpPr>
            <p:spPr>
              <a:xfrm>
                <a:off x="392320" y="5715813"/>
                <a:ext cx="269864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If</a:t>
                </a:r>
                <a:r>
                  <a:rPr lang="en-US" sz="1400" dirty="0">
                    <a:latin typeface="Century Gothic" panose="020B0502020202020204" pitchFamily="34" charset="0"/>
                  </a:rPr>
                  <a:t>                                   , </a:t>
                </a:r>
                <a:r>
                  <a:rPr lang="en-US" dirty="0">
                    <a:latin typeface="Century Gothic" panose="020B0502020202020204" pitchFamily="34" charset="0"/>
                  </a:rPr>
                  <a:t>the gas is frozen in the transverse direction !</a:t>
                </a:r>
              </a:p>
            </p:txBody>
          </p:sp>
          <p:pic>
            <p:nvPicPr>
              <p:cNvPr id="56" name="Image 55" descr="\documentclass{article}&#10;\usepackage{amsmath}&#10;\pagestyle{empty}&#10;\begin{document}&#10;&#10;&#10;$ k_{B} T, \mu \ll \Delta E_{\perp}$&#10;&#10;\end{document}" title="IguanaTex Bitmap Display">
                <a:extLst>
                  <a:ext uri="{FF2B5EF4-FFF2-40B4-BE49-F238E27FC236}">
                    <a16:creationId xmlns:a16="http://schemas.microsoft.com/office/drawing/2014/main" id="{AE982BB3-9E12-6346-A671-3CCF5502705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972" y="5798645"/>
                <a:ext cx="1593391" cy="23234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3E2A49-8034-0E05-5F8F-F571508436B8}"/>
              </a:ext>
            </a:extLst>
          </p:cNvPr>
          <p:cNvSpPr txBox="1"/>
          <p:nvPr/>
        </p:nvSpPr>
        <p:spPr>
          <a:xfrm>
            <a:off x="4276794" y="1809023"/>
            <a:ext cx="5531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>
                <a:latin typeface="Century Gothic" panose="020B0502020202020204" pitchFamily="34" charset="0"/>
              </a:rPr>
              <a:t>Atoms</a:t>
            </a:r>
            <a:r>
              <a:rPr lang="fr-FR" sz="1800" b="1" dirty="0">
                <a:latin typeface="Century Gothic" panose="020B0502020202020204" pitchFamily="34" charset="0"/>
              </a:rPr>
              <a:t> </a:t>
            </a:r>
            <a:r>
              <a:rPr lang="fr-FR" sz="1800" b="1" dirty="0" err="1">
                <a:latin typeface="Century Gothic" panose="020B0502020202020204" pitchFamily="34" charset="0"/>
              </a:rPr>
              <a:t>used</a:t>
            </a:r>
            <a:r>
              <a:rPr lang="fr-FR" sz="1800" b="1" dirty="0">
                <a:latin typeface="Century Gothic" panose="020B0502020202020204" pitchFamily="34" charset="0"/>
              </a:rPr>
              <a:t> : </a:t>
            </a:r>
            <a:r>
              <a:rPr lang="fr-FR" sz="1800" dirty="0">
                <a:latin typeface="Century Gothic" panose="020B0502020202020204" pitchFamily="34" charset="0"/>
              </a:rPr>
              <a:t>Rubidium 87 in the                            </a:t>
            </a:r>
            <a:r>
              <a:rPr lang="fr-FR" sz="1800" dirty="0" err="1">
                <a:latin typeface="Century Gothic" panose="020B0502020202020204" pitchFamily="34" charset="0"/>
              </a:rPr>
              <a:t>atomic</a:t>
            </a:r>
            <a:r>
              <a:rPr lang="fr-FR" sz="1800" dirty="0">
                <a:latin typeface="Century Gothic" panose="020B0502020202020204" pitchFamily="34" charset="0"/>
              </a:rPr>
              <a:t> state.</a:t>
            </a:r>
          </a:p>
        </p:txBody>
      </p:sp>
      <p:pic>
        <p:nvPicPr>
          <p:cNvPr id="11" name="Image 74 1" descr="\documentclass{article}&#10;\usepackage{amsmath}&#10;\pagestyle{empty}&#10;\begin{document}&#10;&#10;&#10;$| F = 2, m_{F}=2 \rangle$&#10;&#10;\end{document}" title="IguanaTex Bitmap Display">
            <a:extLst>
              <a:ext uri="{FF2B5EF4-FFF2-40B4-BE49-F238E27FC236}">
                <a16:creationId xmlns:a16="http://schemas.microsoft.com/office/drawing/2014/main" id="{3DCB7D22-2AD8-1CBF-6DEF-1612B63649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15" y="1887969"/>
            <a:ext cx="1657530" cy="242346"/>
          </a:xfrm>
          <a:prstGeom prst="rect">
            <a:avLst/>
          </a:prstGeom>
        </p:spPr>
      </p:pic>
      <p:sp>
        <p:nvSpPr>
          <p:cNvPr id="12" name="ZoneTexte 63">
            <a:extLst>
              <a:ext uri="{FF2B5EF4-FFF2-40B4-BE49-F238E27FC236}">
                <a16:creationId xmlns:a16="http://schemas.microsoft.com/office/drawing/2014/main" id="{07CD7820-B6C6-9948-485B-F1F3B14EFABC}"/>
              </a:ext>
            </a:extLst>
          </p:cNvPr>
          <p:cNvSpPr txBox="1"/>
          <p:nvPr/>
        </p:nvSpPr>
        <p:spPr>
          <a:xfrm>
            <a:off x="4307492" y="1399997"/>
            <a:ext cx="50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do we produce a 1D Bose gas ?</a:t>
            </a:r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ACE281F2-6F01-B68A-9695-4EF46DF00E6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9871963" y="1253919"/>
            <a:ext cx="2078830" cy="206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28">
            <a:extLst>
              <a:ext uri="{FF2B5EF4-FFF2-40B4-BE49-F238E27FC236}">
                <a16:creationId xmlns:a16="http://schemas.microsoft.com/office/drawing/2014/main" id="{576A08CA-07B4-4887-311B-692C6F573B1C}"/>
              </a:ext>
            </a:extLst>
          </p:cNvPr>
          <p:cNvSpPr txBox="1"/>
          <p:nvPr/>
        </p:nvSpPr>
        <p:spPr>
          <a:xfrm>
            <a:off x="4270177" y="2500728"/>
            <a:ext cx="551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Atom chip </a:t>
            </a:r>
            <a:r>
              <a:rPr lang="fr-FR" b="1" dirty="0" err="1">
                <a:latin typeface="Century Gothic" panose="020B0502020202020204" pitchFamily="34" charset="0"/>
              </a:rPr>
              <a:t>experiment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magnetically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trapped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thanks</a:t>
            </a:r>
            <a:r>
              <a:rPr lang="fr-FR" dirty="0">
                <a:latin typeface="Century Gothic" panose="020B0502020202020204" pitchFamily="34" charset="0"/>
              </a:rPr>
              <a:t> to micro-</a:t>
            </a:r>
            <a:r>
              <a:rPr lang="fr-FR" dirty="0" err="1">
                <a:latin typeface="Century Gothic" panose="020B0502020202020204" pitchFamily="34" charset="0"/>
              </a:rPr>
              <a:t>wires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deposited</a:t>
            </a:r>
            <a:r>
              <a:rPr lang="fr-FR" dirty="0">
                <a:latin typeface="Century Gothic" panose="020B0502020202020204" pitchFamily="34" charset="0"/>
              </a:rPr>
              <a:t> on a chip.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BE5E8B-8068-EA3B-ECC1-64E0FE189771}"/>
              </a:ext>
            </a:extLst>
          </p:cNvPr>
          <p:cNvGrpSpPr/>
          <p:nvPr/>
        </p:nvGrpSpPr>
        <p:grpSpPr>
          <a:xfrm>
            <a:off x="4475743" y="3461937"/>
            <a:ext cx="7358202" cy="3199458"/>
            <a:chOff x="4475743" y="3461937"/>
            <a:chExt cx="7358202" cy="319945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C8820D7-0F21-B45C-61E0-CE2D0E9295E6}"/>
                </a:ext>
              </a:extLst>
            </p:cNvPr>
            <p:cNvSpPr/>
            <p:nvPr/>
          </p:nvSpPr>
          <p:spPr>
            <a:xfrm>
              <a:off x="4475743" y="3461937"/>
              <a:ext cx="7358202" cy="319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B00F12E-3D3A-7061-9953-BDFB30899E2F}"/>
                </a:ext>
              </a:extLst>
            </p:cNvPr>
            <p:cNvGrpSpPr/>
            <p:nvPr/>
          </p:nvGrpSpPr>
          <p:grpSpPr>
            <a:xfrm>
              <a:off x="8364827" y="3859327"/>
              <a:ext cx="3366567" cy="2334444"/>
              <a:chOff x="8399285" y="3888699"/>
              <a:chExt cx="3366567" cy="2334444"/>
            </a:xfrm>
          </p:grpSpPr>
          <p:pic>
            <p:nvPicPr>
              <p:cNvPr id="94" name="Picture 93" descr="\documentclass{article}&#10;\usepackage{amsmath}&#10;\usepackage{xcolor}&#10;\pagestyle{empty}&#10;\begin{document}&#10;&#10;\definecolor{dockerblue}{HTML}{C14E14}  &#10;&#10;$\textcolor{black}{V(z) = \sum_{i=1}^{4} a_{i} z^{i}}$&#10;&#10;&#10;\end{document}" title="IguanaTex Bitmap Display">
                <a:extLst>
                  <a:ext uri="{FF2B5EF4-FFF2-40B4-BE49-F238E27FC236}">
                    <a16:creationId xmlns:a16="http://schemas.microsoft.com/office/drawing/2014/main" id="{1FC216DD-8901-0300-EEB6-AD14063031D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3192" y="5788670"/>
                <a:ext cx="2416926" cy="434473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C4F1A4E-0CB8-05A2-385A-72B285979E6A}"/>
                  </a:ext>
                </a:extLst>
              </p:cNvPr>
              <p:cNvSpPr txBox="1"/>
              <p:nvPr/>
            </p:nvSpPr>
            <p:spPr>
              <a:xfrm>
                <a:off x="8399285" y="3888699"/>
                <a:ext cx="3366567" cy="187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1" dirty="0" err="1">
                    <a:latin typeface="Century Gothic" panose="020B0502020202020204" pitchFamily="34" charset="0"/>
                  </a:rPr>
                  <a:t>Properties</a:t>
                </a:r>
                <a:r>
                  <a:rPr lang="fr-FR" sz="1800" b="1" dirty="0">
                    <a:latin typeface="Century Gothic" panose="020B0502020202020204" pitchFamily="34" charset="0"/>
                  </a:rPr>
                  <a:t> :</a:t>
                </a:r>
              </a:p>
              <a:p>
                <a:endParaRPr lang="fr-FR" sz="800" b="1" dirty="0">
                  <a:latin typeface="Century Gothic" panose="020B0502020202020204" pitchFamily="34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fr-FR" sz="1800" dirty="0">
                    <a:latin typeface="Century Gothic" panose="020B0502020202020204" pitchFamily="34" charset="0"/>
                  </a:rPr>
                  <a:t>Independent control of the longitudinal </a:t>
                </a:r>
                <a:r>
                  <a:rPr lang="fr-FR" sz="1800" dirty="0" err="1">
                    <a:latin typeface="Century Gothic" panose="020B0502020202020204" pitchFamily="34" charset="0"/>
                  </a:rPr>
                  <a:t>coupling</a:t>
                </a:r>
                <a:r>
                  <a:rPr lang="fr-FR" sz="1800" dirty="0">
                    <a:latin typeface="Century Gothic" panose="020B0502020202020204" pitchFamily="34" charset="0"/>
                  </a:rPr>
                  <a:t> and the transverse one</a:t>
                </a:r>
              </a:p>
              <a:p>
                <a:pPr marL="342900" indent="-342900">
                  <a:buFontTx/>
                  <a:buChar char="-"/>
                </a:pPr>
                <a:endParaRPr lang="fr-FR" dirty="0">
                  <a:latin typeface="Century Gothic" panose="020B0502020202020204" pitchFamily="34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fr-FR" sz="1800" dirty="0" err="1">
                    <a:latin typeface="Century Gothic" panose="020B0502020202020204" pitchFamily="34" charset="0"/>
                  </a:rPr>
                  <a:t>Longitunal</a:t>
                </a:r>
                <a:r>
                  <a:rPr lang="fr-FR" sz="1800" dirty="0">
                    <a:latin typeface="Century Gothic" panose="020B0502020202020204" pitchFamily="34" charset="0"/>
                  </a:rPr>
                  <a:t> </a:t>
                </a:r>
                <a:r>
                  <a:rPr lang="fr-FR" sz="1800" dirty="0" err="1">
                    <a:latin typeface="Century Gothic" panose="020B0502020202020204" pitchFamily="34" charset="0"/>
                  </a:rPr>
                  <a:t>trapping</a:t>
                </a:r>
                <a:r>
                  <a:rPr lang="fr-FR" sz="1800" dirty="0">
                    <a:latin typeface="Century Gothic" panose="020B0502020202020204" pitchFamily="34" charset="0"/>
                  </a:rPr>
                  <a:t>: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B0D5D-3B35-432B-DB3D-D4430C2F2151}"/>
              </a:ext>
            </a:extLst>
          </p:cNvPr>
          <p:cNvGrpSpPr/>
          <p:nvPr/>
        </p:nvGrpSpPr>
        <p:grpSpPr>
          <a:xfrm>
            <a:off x="4653299" y="3612589"/>
            <a:ext cx="3627943" cy="2930165"/>
            <a:chOff x="238342" y="2901578"/>
            <a:chExt cx="4368197" cy="3642105"/>
          </a:xfrm>
        </p:grpSpPr>
        <p:pic>
          <p:nvPicPr>
            <p:cNvPr id="17" name="Picture 2 1">
              <a:extLst>
                <a:ext uri="{FF2B5EF4-FFF2-40B4-BE49-F238E27FC236}">
                  <a16:creationId xmlns:a16="http://schemas.microsoft.com/office/drawing/2014/main" id="{7D111D6B-B9A4-A097-E4AB-139226FEE8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55"/>
            <a:stretch/>
          </p:blipFill>
          <p:spPr bwMode="auto">
            <a:xfrm>
              <a:off x="511790" y="3228706"/>
              <a:ext cx="3436037" cy="308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D984FD-A30B-BDB4-FA4F-0AF6CC2D75AD}"/>
                </a:ext>
              </a:extLst>
            </p:cNvPr>
            <p:cNvSpPr/>
            <p:nvPr/>
          </p:nvSpPr>
          <p:spPr>
            <a:xfrm rot="5400000">
              <a:off x="-810552" y="4551018"/>
              <a:ext cx="2881406" cy="257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50" descr="\documentclass{article}&#10;\usepackage{amsmath}&#10;\pagestyle{empty}&#10;\begin{document}&#10;&#10;$50$&#10;&#10;&#10;\end{document}" title="IguanaTex Bitmap Display">
              <a:extLst>
                <a:ext uri="{FF2B5EF4-FFF2-40B4-BE49-F238E27FC236}">
                  <a16:creationId xmlns:a16="http://schemas.microsoft.com/office/drawing/2014/main" id="{17CC6176-1DE7-F632-2643-EB9F360182F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28" y="5439309"/>
              <a:ext cx="163539" cy="126485"/>
            </a:xfrm>
            <a:prstGeom prst="rect">
              <a:avLst/>
            </a:prstGeom>
          </p:spPr>
        </p:pic>
        <p:pic>
          <p:nvPicPr>
            <p:cNvPr id="21" name="Image 52" descr="\documentclass{article}&#10;\usepackage{amsmath}&#10;\pagestyle{empty}&#10;\begin{document}&#10;&#10;$100$&#10;&#10;&#10;\end{document}" title="IguanaTex Bitmap Display">
              <a:extLst>
                <a:ext uri="{FF2B5EF4-FFF2-40B4-BE49-F238E27FC236}">
                  <a16:creationId xmlns:a16="http://schemas.microsoft.com/office/drawing/2014/main" id="{A92D72B5-D197-50DF-0626-F67FC768EED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34" y="4905160"/>
              <a:ext cx="248533" cy="125733"/>
            </a:xfrm>
            <a:prstGeom prst="rect">
              <a:avLst/>
            </a:prstGeom>
          </p:spPr>
        </p:pic>
        <p:pic>
          <p:nvPicPr>
            <p:cNvPr id="23" name="Image 53" descr="\documentclass{article}&#10;\usepackage{amsmath}&#10;\pagestyle{empty}&#10;\begin{document}&#10;&#10;$150$&#10;&#10;&#10;\end{document}" title="IguanaTex Bitmap Display">
              <a:extLst>
                <a:ext uri="{FF2B5EF4-FFF2-40B4-BE49-F238E27FC236}">
                  <a16:creationId xmlns:a16="http://schemas.microsoft.com/office/drawing/2014/main" id="{044FCCDE-809C-52CC-C31E-3B47473A953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04" y="4369178"/>
              <a:ext cx="249592" cy="127567"/>
            </a:xfrm>
            <a:prstGeom prst="rect">
              <a:avLst/>
            </a:prstGeom>
          </p:spPr>
        </p:pic>
        <p:pic>
          <p:nvPicPr>
            <p:cNvPr id="27" name="Image 54" descr="\documentclass{article}&#10;\usepackage{amsmath}&#10;\pagestyle{empty}&#10;\begin{document}&#10;&#10;$200$&#10;&#10;&#10;\end{document}" title="IguanaTex Bitmap Display">
              <a:extLst>
                <a:ext uri="{FF2B5EF4-FFF2-40B4-BE49-F238E27FC236}">
                  <a16:creationId xmlns:a16="http://schemas.microsoft.com/office/drawing/2014/main" id="{CAF5C29B-71B9-5F10-B243-B12D7BA5471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833954"/>
              <a:ext cx="257223" cy="126809"/>
            </a:xfrm>
            <a:prstGeom prst="rect">
              <a:avLst/>
            </a:prstGeom>
          </p:spPr>
        </p:pic>
        <p:pic>
          <p:nvPicPr>
            <p:cNvPr id="28" name="Image 57" descr="\documentclass{article}&#10;\usepackage{amsmath}&#10;\pagestyle{empty}&#10;\begin{document}&#10;&#10;$250$&#10;&#10;&#10;\end{document}" title="IguanaTex Bitmap Display">
              <a:extLst>
                <a:ext uri="{FF2B5EF4-FFF2-40B4-BE49-F238E27FC236}">
                  <a16:creationId xmlns:a16="http://schemas.microsoft.com/office/drawing/2014/main" id="{0DB37BF7-612B-DD54-DC2D-8141C5E92A5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285992"/>
              <a:ext cx="257556" cy="128658"/>
            </a:xfrm>
            <a:prstGeom prst="rect">
              <a:avLst/>
            </a:prstGeom>
          </p:spPr>
        </p:pic>
        <p:grpSp>
          <p:nvGrpSpPr>
            <p:cNvPr id="29" name="Groupe 59">
              <a:extLst>
                <a:ext uri="{FF2B5EF4-FFF2-40B4-BE49-F238E27FC236}">
                  <a16:creationId xmlns:a16="http://schemas.microsoft.com/office/drawing/2014/main" id="{99A624E1-B862-DB54-F456-B48ABC0CCFE2}"/>
                </a:ext>
              </a:extLst>
            </p:cNvPr>
            <p:cNvGrpSpPr/>
            <p:nvPr/>
          </p:nvGrpSpPr>
          <p:grpSpPr>
            <a:xfrm>
              <a:off x="3788159" y="3228706"/>
              <a:ext cx="777251" cy="3080706"/>
              <a:chOff x="6197599" y="1157291"/>
              <a:chExt cx="1236458" cy="4900816"/>
            </a:xfrm>
          </p:grpSpPr>
          <p:pic>
            <p:nvPicPr>
              <p:cNvPr id="64" name="Picture 2 2">
                <a:extLst>
                  <a:ext uri="{FF2B5EF4-FFF2-40B4-BE49-F238E27FC236}">
                    <a16:creationId xmlns:a16="http://schemas.microsoft.com/office/drawing/2014/main" id="{8AD348F6-4045-7781-E976-747AAF7F6F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0" r="6053"/>
              <a:stretch/>
            </p:blipFill>
            <p:spPr bwMode="auto">
              <a:xfrm>
                <a:off x="6197599" y="1157291"/>
                <a:ext cx="680721" cy="4900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Image 61" descr="\documentclass{article}&#10;\usepackage{amsmath}&#10;\pagestyle{empty}&#10;\begin{document}&#10;&#10;$-0.1$&#10;&#10;&#10;\end{document}" title="IguanaTex Bitmap Display">
                <a:extLst>
                  <a:ext uri="{FF2B5EF4-FFF2-40B4-BE49-F238E27FC236}">
                    <a16:creationId xmlns:a16="http://schemas.microsoft.com/office/drawing/2014/main" id="{D25D55A0-5922-26A6-F4DD-B7C092F10B7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5524210"/>
                <a:ext cx="549202" cy="202890"/>
              </a:xfrm>
              <a:prstGeom prst="rect">
                <a:avLst/>
              </a:prstGeom>
            </p:spPr>
          </p:pic>
          <p:pic>
            <p:nvPicPr>
              <p:cNvPr id="66" name="Image 66" descr="\documentclass{article}&#10;\usepackage{amsmath}&#10;\pagestyle{empty}&#10;\begin{document}&#10;&#10;$0.0$&#10;&#10;&#10;\end{document}" title="IguanaTex Bitmap Display">
                <a:extLst>
                  <a:ext uri="{FF2B5EF4-FFF2-40B4-BE49-F238E27FC236}">
                    <a16:creationId xmlns:a16="http://schemas.microsoft.com/office/drawing/2014/main" id="{326B9970-8ABB-A2F9-05FA-2E86D7C1247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5044150"/>
                <a:ext cx="348700" cy="202890"/>
              </a:xfrm>
              <a:prstGeom prst="rect">
                <a:avLst/>
              </a:prstGeom>
            </p:spPr>
          </p:pic>
          <p:pic>
            <p:nvPicPr>
              <p:cNvPr id="67" name="Image 74 2" descr="\documentclass{article}&#10;\usepackage{amsmath}&#10;\pagestyle{empty}&#10;\begin{document}&#10;&#10;$0.1$&#10;&#10;&#10;\end{document}" title="IguanaTex Bitmap Display">
                <a:extLst>
                  <a:ext uri="{FF2B5EF4-FFF2-40B4-BE49-F238E27FC236}">
                    <a16:creationId xmlns:a16="http://schemas.microsoft.com/office/drawing/2014/main" id="{A509AFE0-119B-CF34-4EF2-DE5E453F023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4564090"/>
                <a:ext cx="336495" cy="202890"/>
              </a:xfrm>
              <a:prstGeom prst="rect">
                <a:avLst/>
              </a:prstGeom>
            </p:spPr>
          </p:pic>
          <p:pic>
            <p:nvPicPr>
              <p:cNvPr id="68" name="Image 75" descr="\documentclass{article}&#10;\usepackage{amsmath}&#10;\pagestyle{empty}&#10;\begin{document}&#10;&#10;$0.2$&#10;&#10;&#10;\end{document}" title="IguanaTex Bitmap Display">
                <a:extLst>
                  <a:ext uri="{FF2B5EF4-FFF2-40B4-BE49-F238E27FC236}">
                    <a16:creationId xmlns:a16="http://schemas.microsoft.com/office/drawing/2014/main" id="{CF359E8B-2B4B-124E-4F1D-C06E667537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4084030"/>
                <a:ext cx="345213" cy="202890"/>
              </a:xfrm>
              <a:prstGeom prst="rect">
                <a:avLst/>
              </a:prstGeom>
            </p:spPr>
          </p:pic>
          <p:pic>
            <p:nvPicPr>
              <p:cNvPr id="69" name="Image 76" descr="\documentclass{article}&#10;\usepackage{amsmath}&#10;\pagestyle{empty}&#10;\begin{document}&#10;&#10;$0.3$&#10;&#10;&#10;\end{document}" title="IguanaTex Bitmap Display">
                <a:extLst>
                  <a:ext uri="{FF2B5EF4-FFF2-40B4-BE49-F238E27FC236}">
                    <a16:creationId xmlns:a16="http://schemas.microsoft.com/office/drawing/2014/main" id="{A1CFD4F5-D2E7-6CA9-273F-CDE83EB9291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360397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70" name="Image 77" descr="\documentclass{article}&#10;\usepackage{amsmath}&#10;\pagestyle{empty}&#10;\begin{document}&#10;&#10;$0.4$&#10;&#10;&#10;\end{document}" title="IguanaTex Bitmap Display">
                <a:extLst>
                  <a:ext uri="{FF2B5EF4-FFF2-40B4-BE49-F238E27FC236}">
                    <a16:creationId xmlns:a16="http://schemas.microsoft.com/office/drawing/2014/main" id="{B340D61E-A96F-0028-3C66-07AF2B17D5D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3123910"/>
                <a:ext cx="352187" cy="206450"/>
              </a:xfrm>
              <a:prstGeom prst="rect">
                <a:avLst/>
              </a:prstGeom>
            </p:spPr>
          </p:pic>
          <p:pic>
            <p:nvPicPr>
              <p:cNvPr id="71" name="Image 78" descr="\documentclass{article}&#10;\usepackage{amsmath}&#10;\pagestyle{empty}&#10;\begin{document}&#10;&#10;$0.5$&#10;&#10;&#10;\end{document}" title="IguanaTex Bitmap Display">
                <a:extLst>
                  <a:ext uri="{FF2B5EF4-FFF2-40B4-BE49-F238E27FC236}">
                    <a16:creationId xmlns:a16="http://schemas.microsoft.com/office/drawing/2014/main" id="{5D4CCCEE-9478-1696-FF10-E4BDB42DC7B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2643850"/>
                <a:ext cx="345213" cy="204670"/>
              </a:xfrm>
              <a:prstGeom prst="rect">
                <a:avLst/>
              </a:prstGeom>
            </p:spPr>
          </p:pic>
          <p:pic>
            <p:nvPicPr>
              <p:cNvPr id="72" name="Image 79" descr="\documentclass{article}&#10;\usepackage{amsmath}&#10;\pagestyle{empty}&#10;\begin{document}&#10;&#10;$0.6$&#10;&#10;&#10;\end{document}" title="IguanaTex Bitmap Display">
                <a:extLst>
                  <a:ext uri="{FF2B5EF4-FFF2-40B4-BE49-F238E27FC236}">
                    <a16:creationId xmlns:a16="http://schemas.microsoft.com/office/drawing/2014/main" id="{EBAE2FDE-2D30-9D32-18A9-6FCB90D4F14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216379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73" name="Image 80" descr="\documentclass{article}&#10;\usepackage{amsmath}&#10;\pagestyle{empty}&#10;\begin{document}&#10;&#10;$0.7$&#10;&#10;&#10;\end{document}" title="IguanaTex Bitmap Display">
                <a:extLst>
                  <a:ext uri="{FF2B5EF4-FFF2-40B4-BE49-F238E27FC236}">
                    <a16:creationId xmlns:a16="http://schemas.microsoft.com/office/drawing/2014/main" id="{C59030B5-8146-B530-FD93-01188E65415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1683730"/>
                <a:ext cx="355674" cy="208230"/>
              </a:xfrm>
              <a:prstGeom prst="rect">
                <a:avLst/>
              </a:prstGeom>
            </p:spPr>
          </p:pic>
          <p:pic>
            <p:nvPicPr>
              <p:cNvPr id="74" name="Image 81" descr="\documentclass{article}&#10;\usepackage{amsmath}&#10;\pagestyle{empty}&#10;\begin{document}&#10;&#10;$0.8$&#10;&#10;&#10;\end{document}" title="IguanaTex Bitmap Display">
                <a:extLst>
                  <a:ext uri="{FF2B5EF4-FFF2-40B4-BE49-F238E27FC236}">
                    <a16:creationId xmlns:a16="http://schemas.microsoft.com/office/drawing/2014/main" id="{572689D9-891D-501C-A339-65DFFC22E5C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791" y="1203670"/>
                <a:ext cx="346956" cy="202890"/>
              </a:xfrm>
              <a:prstGeom prst="rect">
                <a:avLst/>
              </a:prstGeom>
            </p:spPr>
          </p:pic>
        </p:grpSp>
        <p:pic>
          <p:nvPicPr>
            <p:cNvPr id="31" name="Image 25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7EB913F5-F4C8-8FFD-8316-FF7DA74D4DA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598" y="2901578"/>
              <a:ext cx="3636941" cy="26615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903C0F5-CF65-6877-9F9B-2D78E59CEAD6}"/>
                </a:ext>
              </a:extLst>
            </p:cNvPr>
            <p:cNvGrpSpPr/>
            <p:nvPr/>
          </p:nvGrpSpPr>
          <p:grpSpPr>
            <a:xfrm>
              <a:off x="687657" y="6089281"/>
              <a:ext cx="3314456" cy="224791"/>
              <a:chOff x="687657" y="6089281"/>
              <a:chExt cx="3314456" cy="22479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2A76F4A-8893-2E9A-05FB-6344CFA9142C}"/>
                  </a:ext>
                </a:extLst>
              </p:cNvPr>
              <p:cNvSpPr/>
              <p:nvPr/>
            </p:nvSpPr>
            <p:spPr>
              <a:xfrm>
                <a:off x="687657" y="6089281"/>
                <a:ext cx="3314456" cy="224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7" name="Image 42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0BBEAFFC-4FE7-CBD2-513E-D14F6DDF38B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21" y="6111295"/>
                <a:ext cx="74810" cy="120119"/>
              </a:xfrm>
              <a:prstGeom prst="rect">
                <a:avLst/>
              </a:prstGeom>
            </p:spPr>
          </p:pic>
          <p:pic>
            <p:nvPicPr>
              <p:cNvPr id="58" name="Image 43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48E9DDD5-9051-4477-173D-8778358E0B9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762" y="6111295"/>
                <a:ext cx="242397" cy="120810"/>
              </a:xfrm>
              <a:prstGeom prst="rect">
                <a:avLst/>
              </a:prstGeom>
            </p:spPr>
          </p:pic>
          <p:pic>
            <p:nvPicPr>
              <p:cNvPr id="59" name="Image 44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232EE14C-4A34-6992-3298-56A0C2FCFF5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3073" y="6109908"/>
                <a:ext cx="249808" cy="121505"/>
              </a:xfrm>
              <a:prstGeom prst="rect">
                <a:avLst/>
              </a:prstGeom>
            </p:spPr>
          </p:pic>
          <p:pic>
            <p:nvPicPr>
              <p:cNvPr id="60" name="Image 45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E9B4AA60-87DB-6C80-AD68-8B00E5A7794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794" y="6109908"/>
                <a:ext cx="252260" cy="122205"/>
              </a:xfrm>
              <a:prstGeom prst="rect">
                <a:avLst/>
              </a:prstGeom>
            </p:spPr>
          </p:pic>
          <p:pic>
            <p:nvPicPr>
              <p:cNvPr id="61" name="Image 46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3F93F220-3E73-B51C-EC37-0B4D519B553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547" y="6105120"/>
                <a:ext cx="255435" cy="125065"/>
              </a:xfrm>
              <a:prstGeom prst="rect">
                <a:avLst/>
              </a:prstGeom>
            </p:spPr>
          </p:pic>
          <p:pic>
            <p:nvPicPr>
              <p:cNvPr id="62" name="Image 47 2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FC474DE0-6821-3BE0-7964-6C3F783F5C7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491" y="6105120"/>
                <a:ext cx="251479" cy="125412"/>
              </a:xfrm>
              <a:prstGeom prst="rect">
                <a:avLst/>
              </a:prstGeom>
            </p:spPr>
          </p:pic>
          <p:pic>
            <p:nvPicPr>
              <p:cNvPr id="63" name="Image 49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1921C2F1-CD95-2064-EBFC-D6F2BB17EDA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479" y="6105120"/>
                <a:ext cx="253947" cy="124667"/>
              </a:xfrm>
              <a:prstGeom prst="rect">
                <a:avLst/>
              </a:prstGeom>
            </p:spPr>
          </p:pic>
        </p:grpSp>
        <p:pic>
          <p:nvPicPr>
            <p:cNvPr id="40" name="Image 51" descr="\documentclass{article}&#10;\usepackage{amsmath}&#10;\pagestyle{empty}&#10;\begin{document}&#10;&#10;$0$&#10;&#10;&#10;\end{document}" title="IguanaTex Bitmap Display">
              <a:extLst>
                <a:ext uri="{FF2B5EF4-FFF2-40B4-BE49-F238E27FC236}">
                  <a16:creationId xmlns:a16="http://schemas.microsoft.com/office/drawing/2014/main" id="{A1FFC127-DA52-143F-BDE2-38E1D5B946C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57" y="5964629"/>
              <a:ext cx="74810" cy="120119"/>
            </a:xfrm>
            <a:prstGeom prst="rect">
              <a:avLst/>
            </a:prstGeom>
          </p:spPr>
        </p:pic>
        <p:pic>
          <p:nvPicPr>
            <p:cNvPr id="41" name="Image 38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48059E37-309D-3D52-EAE9-3A91CE48654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852" y="6318892"/>
              <a:ext cx="1766593" cy="224791"/>
            </a:xfrm>
            <a:prstGeom prst="rect">
              <a:avLst/>
            </a:prstGeom>
          </p:spPr>
        </p:pic>
        <p:pic>
          <p:nvPicPr>
            <p:cNvPr id="42" name="Image 39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CAEE6D8D-E050-A81C-39F4-41ED5E5A8FBD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6330" y="4742472"/>
              <a:ext cx="1706485" cy="217142"/>
            </a:xfrm>
            <a:prstGeom prst="rect">
              <a:avLst/>
            </a:prstGeom>
          </p:spPr>
        </p:pic>
        <p:cxnSp>
          <p:nvCxnSpPr>
            <p:cNvPr id="43" name="Connecteur droit avec flèche 84">
              <a:extLst>
                <a:ext uri="{FF2B5EF4-FFF2-40B4-BE49-F238E27FC236}">
                  <a16:creationId xmlns:a16="http://schemas.microsoft.com/office/drawing/2014/main" id="{1BC116F7-A72D-8022-F2B2-D469784D0ACD}"/>
                </a:ext>
              </a:extLst>
            </p:cNvPr>
            <p:cNvCxnSpPr/>
            <p:nvPr/>
          </p:nvCxnSpPr>
          <p:spPr>
            <a:xfrm>
              <a:off x="1961072" y="4688668"/>
              <a:ext cx="5653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Image 87" descr="\documentclass{article}&#10;\usepackage{amsmath}&#10;\usepackage{xcolor}&#10;\pagestyle{empty}&#10;\begin{document}&#10;&#10;\definecolor{col}{HTML}{B24007}  &#10;&#10;$ \textcolor{white}{180 \mu m}$&#10;&#10;&#10;\end{document}" title="IguanaTex Bitmap Display">
              <a:extLst>
                <a:ext uri="{FF2B5EF4-FFF2-40B4-BE49-F238E27FC236}">
                  <a16:creationId xmlns:a16="http://schemas.microsoft.com/office/drawing/2014/main" id="{77E4D33E-03A5-CD6D-A4C7-CCC594DDBDFC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003" y="4392694"/>
              <a:ext cx="713699" cy="230166"/>
            </a:xfrm>
            <a:prstGeom prst="rect">
              <a:avLst/>
            </a:prstGeom>
          </p:spPr>
        </p:pic>
      </p:grpSp>
      <p:pic>
        <p:nvPicPr>
          <p:cNvPr id="37" name="Picture 36" descr="\documentclass{article}&#10;\usepackage{amsmath}&#10;\usepackage{xcolor}&#10;\pagestyle{empty}&#10;\begin{document}&#10;&#10;\definecolor{dockerblue}{HTML}{C14E14}  &#10;&#10;\textcolor{white}{$f_{\perp} = 2.5 KHz$}&#10;&#10;&#10;\end{document}" title="IguanaTex Bitmap Display">
            <a:extLst>
              <a:ext uri="{FF2B5EF4-FFF2-40B4-BE49-F238E27FC236}">
                <a16:creationId xmlns:a16="http://schemas.microsoft.com/office/drawing/2014/main" id="{0D2E836D-1776-70AB-F250-7B4887686A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27" y="4079998"/>
            <a:ext cx="1435697" cy="213631"/>
          </a:xfrm>
          <a:prstGeom prst="rect">
            <a:avLst/>
          </a:prstGeom>
        </p:spPr>
      </p:pic>
      <p:pic>
        <p:nvPicPr>
          <p:cNvPr id="47" name="Picture 46" descr="\documentclass{article}&#10;\usepackage{amsmath}&#10;\usepackage{xcolor}&#10;\pagestyle{empty}&#10;\begin{document}&#10;&#10;\definecolor{dockerblue}{HTML}{C14E14}  &#10;&#10;\textcolor{white}{$f_{\parallel} = 9 Hz$}&#10;&#10;&#10;\end{document}" title="IguanaTex Bitmap Display">
            <a:extLst>
              <a:ext uri="{FF2B5EF4-FFF2-40B4-BE49-F238E27FC236}">
                <a16:creationId xmlns:a16="http://schemas.microsoft.com/office/drawing/2014/main" id="{F2603A15-2772-B16D-75AA-EAEDD9DB5D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35" y="4332903"/>
            <a:ext cx="982290" cy="250915"/>
          </a:xfrm>
          <a:prstGeom prst="rect">
            <a:avLst/>
          </a:prstGeom>
        </p:spPr>
      </p:pic>
      <p:pic>
        <p:nvPicPr>
          <p:cNvPr id="87" name="Picture 86" descr="\documentclass{article}&#10;\usepackage{amsmath}&#10;\usepackage{xcolor}&#10;\pagestyle{empty}&#10;\begin{document}&#10;&#10;\definecolor{dockerblue}{HTML}{C14E14}  &#10;&#10;\textcolor{white}{$N_{\mathrm{at}} \sim 10 000$}&#10;&#10;&#10;\end{document}" title="IguanaTex Bitmap Display">
            <a:extLst>
              <a:ext uri="{FF2B5EF4-FFF2-40B4-BE49-F238E27FC236}">
                <a16:creationId xmlns:a16="http://schemas.microsoft.com/office/drawing/2014/main" id="{7670667C-78B5-F8B5-2947-05D5A65DD9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33" y="5832356"/>
            <a:ext cx="1265473" cy="1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29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2B42C311-6530-CBDC-C8E1-779D454B9A9F}"/>
              </a:ext>
            </a:extLst>
          </p:cNvPr>
          <p:cNvSpPr/>
          <p:nvPr/>
        </p:nvSpPr>
        <p:spPr>
          <a:xfrm>
            <a:off x="210822" y="1594337"/>
            <a:ext cx="5239501" cy="4908061"/>
          </a:xfrm>
          <a:prstGeom prst="rect">
            <a:avLst/>
          </a:prstGeom>
          <a:solidFill>
            <a:srgbClr val="FFF7E0"/>
          </a:solidFill>
          <a:ln>
            <a:solidFill>
              <a:srgbClr val="DEEAC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325AC0-47E0-FD8D-128C-182BF8A36D10}"/>
              </a:ext>
            </a:extLst>
          </p:cNvPr>
          <p:cNvGrpSpPr/>
          <p:nvPr/>
        </p:nvGrpSpPr>
        <p:grpSpPr>
          <a:xfrm>
            <a:off x="445498" y="4254887"/>
            <a:ext cx="4614932" cy="2065301"/>
            <a:chOff x="1378712" y="852437"/>
            <a:chExt cx="4120388" cy="18439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835386-0E08-9BEC-D411-D6FD15D44AA5}"/>
                </a:ext>
              </a:extLst>
            </p:cNvPr>
            <p:cNvGrpSpPr/>
            <p:nvPr/>
          </p:nvGrpSpPr>
          <p:grpSpPr>
            <a:xfrm>
              <a:off x="1426464" y="852437"/>
              <a:ext cx="4072636" cy="574027"/>
              <a:chOff x="2295144" y="1913141"/>
              <a:chExt cx="4072636" cy="574027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0EEE9B3-183B-D192-5770-D84E1EC8F644}"/>
                  </a:ext>
                </a:extLst>
              </p:cNvPr>
              <p:cNvCxnSpPr/>
              <p:nvPr/>
            </p:nvCxnSpPr>
            <p:spPr>
              <a:xfrm flipV="1">
                <a:off x="28244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BBC2E117-4585-CD8D-AEFE-752DF9EA7F26}"/>
                  </a:ext>
                </a:extLst>
              </p:cNvPr>
              <p:cNvCxnSpPr/>
              <p:nvPr/>
            </p:nvCxnSpPr>
            <p:spPr>
              <a:xfrm flipV="1">
                <a:off x="29311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5C05072-941F-9104-E955-274AB5D94F17}"/>
                  </a:ext>
                </a:extLst>
              </p:cNvPr>
              <p:cNvCxnSpPr/>
              <p:nvPr/>
            </p:nvCxnSpPr>
            <p:spPr>
              <a:xfrm flipV="1">
                <a:off x="30353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E3A5923-ADA6-8D4A-9080-D3FA766A4D44}"/>
                  </a:ext>
                </a:extLst>
              </p:cNvPr>
              <p:cNvCxnSpPr/>
              <p:nvPr/>
            </p:nvCxnSpPr>
            <p:spPr>
              <a:xfrm flipV="1">
                <a:off x="313563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4191285-5878-2D7A-DE41-1EAB145FCFED}"/>
                  </a:ext>
                </a:extLst>
              </p:cNvPr>
              <p:cNvCxnSpPr/>
              <p:nvPr/>
            </p:nvCxnSpPr>
            <p:spPr>
              <a:xfrm flipV="1">
                <a:off x="32397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6F451A2-9FE8-259B-AAE7-94C7B9296D39}"/>
                  </a:ext>
                </a:extLst>
              </p:cNvPr>
              <p:cNvCxnSpPr/>
              <p:nvPr/>
            </p:nvCxnSpPr>
            <p:spPr>
              <a:xfrm flipV="1">
                <a:off x="334645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64245BEF-CA71-F382-4CE0-14FF32190DDB}"/>
                  </a:ext>
                </a:extLst>
              </p:cNvPr>
              <p:cNvCxnSpPr/>
              <p:nvPr/>
            </p:nvCxnSpPr>
            <p:spPr>
              <a:xfrm flipV="1">
                <a:off x="34518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7D18A50-D112-DE43-B484-41F2D489C05E}"/>
                  </a:ext>
                </a:extLst>
              </p:cNvPr>
              <p:cNvCxnSpPr/>
              <p:nvPr/>
            </p:nvCxnSpPr>
            <p:spPr>
              <a:xfrm flipV="1">
                <a:off x="35560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E773417-D153-EE73-D625-514CD91058E9}"/>
                  </a:ext>
                </a:extLst>
              </p:cNvPr>
              <p:cNvCxnSpPr/>
              <p:nvPr/>
            </p:nvCxnSpPr>
            <p:spPr>
              <a:xfrm flipV="1">
                <a:off x="36626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F369665-EB14-B42F-E0F8-51A63644E27D}"/>
                  </a:ext>
                </a:extLst>
              </p:cNvPr>
              <p:cNvCxnSpPr/>
              <p:nvPr/>
            </p:nvCxnSpPr>
            <p:spPr>
              <a:xfrm flipV="1">
                <a:off x="376682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94BFA9A-B2A2-49C2-9DF1-5F18428FF7AB}"/>
                  </a:ext>
                </a:extLst>
              </p:cNvPr>
              <p:cNvCxnSpPr/>
              <p:nvPr/>
            </p:nvCxnSpPr>
            <p:spPr>
              <a:xfrm flipV="1">
                <a:off x="386715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3D3A7CBF-30A8-0B43-9CED-7229D95D3811}"/>
                  </a:ext>
                </a:extLst>
              </p:cNvPr>
              <p:cNvCxnSpPr/>
              <p:nvPr/>
            </p:nvCxnSpPr>
            <p:spPr>
              <a:xfrm flipV="1">
                <a:off x="39712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43B35A0-8C55-A280-F38A-9E253935D117}"/>
                  </a:ext>
                </a:extLst>
              </p:cNvPr>
              <p:cNvCxnSpPr/>
              <p:nvPr/>
            </p:nvCxnSpPr>
            <p:spPr>
              <a:xfrm flipV="1">
                <a:off x="40779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547649F-2952-425F-B6CB-8934A5A60E93}"/>
                  </a:ext>
                </a:extLst>
              </p:cNvPr>
              <p:cNvCxnSpPr/>
              <p:nvPr/>
            </p:nvCxnSpPr>
            <p:spPr>
              <a:xfrm flipV="1">
                <a:off x="41821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9B89128-3B15-44B9-211D-FA82484D371A}"/>
                  </a:ext>
                </a:extLst>
              </p:cNvPr>
              <p:cNvCxnSpPr/>
              <p:nvPr/>
            </p:nvCxnSpPr>
            <p:spPr>
              <a:xfrm flipV="1">
                <a:off x="42849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86AF6B8-427C-E09C-6380-8B31A442C9E1}"/>
                  </a:ext>
                </a:extLst>
              </p:cNvPr>
              <p:cNvCxnSpPr/>
              <p:nvPr/>
            </p:nvCxnSpPr>
            <p:spPr>
              <a:xfrm flipV="1">
                <a:off x="4389120" y="2294128"/>
                <a:ext cx="0" cy="193040"/>
              </a:xfrm>
              <a:prstGeom prst="line">
                <a:avLst/>
              </a:prstGeom>
              <a:ln w="3810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D5AA959-60FA-E92A-1660-3A1996E0E152}"/>
                  </a:ext>
                </a:extLst>
              </p:cNvPr>
              <p:cNvCxnSpPr/>
              <p:nvPr/>
            </p:nvCxnSpPr>
            <p:spPr>
              <a:xfrm flipV="1">
                <a:off x="449580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ABD502A-EF0A-E228-D09E-ED139AA30F80}"/>
                  </a:ext>
                </a:extLst>
              </p:cNvPr>
              <p:cNvCxnSpPr/>
              <p:nvPr/>
            </p:nvCxnSpPr>
            <p:spPr>
              <a:xfrm flipV="1">
                <a:off x="4599940" y="2294128"/>
                <a:ext cx="0" cy="193040"/>
              </a:xfrm>
              <a:prstGeom prst="line">
                <a:avLst/>
              </a:prstGeom>
              <a:ln w="3810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45D2314-4E34-8FAA-ADCD-F4A6A26806A9}"/>
                  </a:ext>
                </a:extLst>
              </p:cNvPr>
              <p:cNvCxnSpPr/>
              <p:nvPr/>
            </p:nvCxnSpPr>
            <p:spPr>
              <a:xfrm flipV="1">
                <a:off x="470027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5AA519B-5549-70E5-2BB5-96AFF48275B1}"/>
                  </a:ext>
                </a:extLst>
              </p:cNvPr>
              <p:cNvCxnSpPr/>
              <p:nvPr/>
            </p:nvCxnSpPr>
            <p:spPr>
              <a:xfrm flipV="1">
                <a:off x="48044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41B1D19-7DD0-D9B5-B99E-A2EF5DCA54EF}"/>
                  </a:ext>
                </a:extLst>
              </p:cNvPr>
              <p:cNvCxnSpPr/>
              <p:nvPr/>
            </p:nvCxnSpPr>
            <p:spPr>
              <a:xfrm flipV="1">
                <a:off x="49110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AF9C1B5-FB37-823B-DE67-C894876E05DD}"/>
                  </a:ext>
                </a:extLst>
              </p:cNvPr>
              <p:cNvCxnSpPr/>
              <p:nvPr/>
            </p:nvCxnSpPr>
            <p:spPr>
              <a:xfrm flipV="1">
                <a:off x="5018278" y="2294128"/>
                <a:ext cx="0" cy="193040"/>
              </a:xfrm>
              <a:prstGeom prst="line">
                <a:avLst/>
              </a:prstGeom>
              <a:ln w="3810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680E487-A7FE-A733-45DB-DDC519E6F9EE}"/>
                  </a:ext>
                </a:extLst>
              </p:cNvPr>
              <p:cNvCxnSpPr/>
              <p:nvPr/>
            </p:nvCxnSpPr>
            <p:spPr>
              <a:xfrm flipV="1">
                <a:off x="512064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425F2D2C-6EC1-8A98-410E-87196A189EBB}"/>
                  </a:ext>
                </a:extLst>
              </p:cNvPr>
              <p:cNvCxnSpPr/>
              <p:nvPr/>
            </p:nvCxnSpPr>
            <p:spPr>
              <a:xfrm flipV="1">
                <a:off x="522732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D37CB83-3386-368F-EC2D-736760CE2DAC}"/>
                  </a:ext>
                </a:extLst>
              </p:cNvPr>
              <p:cNvCxnSpPr/>
              <p:nvPr/>
            </p:nvCxnSpPr>
            <p:spPr>
              <a:xfrm flipV="1">
                <a:off x="533146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0E0796F-02DD-EDEB-0A7E-5B6D5C0CCFA8}"/>
                  </a:ext>
                </a:extLst>
              </p:cNvPr>
              <p:cNvCxnSpPr/>
              <p:nvPr/>
            </p:nvCxnSpPr>
            <p:spPr>
              <a:xfrm flipV="1">
                <a:off x="543179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9CFFA53-75D4-724D-294F-0247AD9FBBE5}"/>
                  </a:ext>
                </a:extLst>
              </p:cNvPr>
              <p:cNvCxnSpPr/>
              <p:nvPr/>
            </p:nvCxnSpPr>
            <p:spPr>
              <a:xfrm flipV="1">
                <a:off x="553593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3C89C5C-D17B-2A38-1C33-E295D70743D9}"/>
                  </a:ext>
                </a:extLst>
              </p:cNvPr>
              <p:cNvCxnSpPr/>
              <p:nvPr/>
            </p:nvCxnSpPr>
            <p:spPr>
              <a:xfrm flipV="1">
                <a:off x="564261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A206A26-00A4-35E3-50E2-8ADFEE175424}"/>
                  </a:ext>
                </a:extLst>
              </p:cNvPr>
              <p:cNvCxnSpPr/>
              <p:nvPr/>
            </p:nvCxnSpPr>
            <p:spPr>
              <a:xfrm flipV="1">
                <a:off x="5746750" y="2294128"/>
                <a:ext cx="0" cy="19304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9AD5D9A-E89E-EB55-C330-3D280A6A5AAF}"/>
                  </a:ext>
                </a:extLst>
              </p:cNvPr>
              <p:cNvCxnSpPr/>
              <p:nvPr/>
            </p:nvCxnSpPr>
            <p:spPr>
              <a:xfrm flipV="1">
                <a:off x="5749036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0341120-5F0D-CC46-86D4-48F0580A464E}"/>
                  </a:ext>
                </a:extLst>
              </p:cNvPr>
              <p:cNvCxnSpPr/>
              <p:nvPr/>
            </p:nvCxnSpPr>
            <p:spPr>
              <a:xfrm flipV="1">
                <a:off x="5847080" y="2294128"/>
                <a:ext cx="0" cy="193040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F9A3191-7F2E-EFFB-0AC8-F89FC6965DDE}"/>
                  </a:ext>
                </a:extLst>
              </p:cNvPr>
              <p:cNvGrpSpPr/>
              <p:nvPr/>
            </p:nvGrpSpPr>
            <p:grpSpPr>
              <a:xfrm>
                <a:off x="2295144" y="2487168"/>
                <a:ext cx="4072636" cy="0"/>
                <a:chOff x="2295144" y="2487168"/>
                <a:chExt cx="4072636" cy="0"/>
              </a:xfrm>
            </p:grpSpPr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06A52856-2157-2DAE-B56F-C56675270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9192" y="2487168"/>
                  <a:ext cx="3307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FBACC8FB-1087-D266-3452-F5966FB9D08C}"/>
                    </a:ext>
                  </a:extLst>
                </p:cNvPr>
                <p:cNvCxnSpPr/>
                <p:nvPr/>
              </p:nvCxnSpPr>
              <p:spPr>
                <a:xfrm flipH="1">
                  <a:off x="2295144" y="2487168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9DDE988F-7248-558D-2F5D-C2684875C807}"/>
                    </a:ext>
                  </a:extLst>
                </p:cNvPr>
                <p:cNvCxnSpPr/>
                <p:nvPr/>
              </p:nvCxnSpPr>
              <p:spPr>
                <a:xfrm flipH="1">
                  <a:off x="5983732" y="2487168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66" name="Picture 165" descr="\documentclass{article}&#10;\usepackage{amsmath}&#10;\usepackage{xcolor}&#10;\pagestyle{empty}&#10;\begin{document}&#10;&#10;\definecolor{dockerblue}{HTML}{C14E14}  &#10;&#10;$\textcolor{black}I$&#10;&#10;&#10;\end{document}" title="IguanaTex Bitmap Display">
                <a:extLst>
                  <a:ext uri="{FF2B5EF4-FFF2-40B4-BE49-F238E27FC236}">
                    <a16:creationId xmlns:a16="http://schemas.microsoft.com/office/drawing/2014/main" id="{F1937DD1-2891-014F-F8A5-FE6029456C3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628" y="2267712"/>
                <a:ext cx="92571" cy="134109"/>
              </a:xfrm>
              <a:prstGeom prst="rect">
                <a:avLst/>
              </a:prstGeom>
            </p:spPr>
          </p:pic>
          <p:sp>
            <p:nvSpPr>
              <p:cNvPr id="167" name="Right Brace 166">
                <a:extLst>
                  <a:ext uri="{FF2B5EF4-FFF2-40B4-BE49-F238E27FC236}">
                    <a16:creationId xmlns:a16="http://schemas.microsoft.com/office/drawing/2014/main" id="{7FA5FB61-EB77-1518-C674-E05A9C576E36}"/>
                  </a:ext>
                </a:extLst>
              </p:cNvPr>
              <p:cNvSpPr/>
              <p:nvPr/>
            </p:nvSpPr>
            <p:spPr>
              <a:xfrm rot="16200000">
                <a:off x="4612899" y="1864367"/>
                <a:ext cx="193030" cy="671576"/>
              </a:xfrm>
              <a:prstGeom prst="rightBrace">
                <a:avLst>
                  <a:gd name="adj1" fmla="val 51190"/>
                  <a:gd name="adj2" fmla="val 50000"/>
                </a:avLst>
              </a:prstGeom>
              <a:ln w="1270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8" name="Picture 167" descr="\documentclass{article}&#10;\usepackage{amsmath}&#10;\usepackage{xcolor}&#10;\pagestyle{empty}&#10;\begin{document}&#10;&#10;\definecolor{dockerblue}{HTML}{C14E14}  &#10;&#10;$\textcolor{black}\delta I$&#10;&#10;&#10;\end{document}" title="IguanaTex Bitmap Display">
                <a:extLst>
                  <a:ext uri="{FF2B5EF4-FFF2-40B4-BE49-F238E27FC236}">
                    <a16:creationId xmlns:a16="http://schemas.microsoft.com/office/drawing/2014/main" id="{7929677F-EB11-1850-EA3D-4DA33D972B5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5204" y="1913141"/>
                <a:ext cx="187912" cy="143670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5634C21-EC8A-8212-CD42-074A7A3FF6AA}"/>
                </a:ext>
              </a:extLst>
            </p:cNvPr>
            <p:cNvGrpSpPr/>
            <p:nvPr/>
          </p:nvGrpSpPr>
          <p:grpSpPr>
            <a:xfrm>
              <a:off x="1378712" y="2088130"/>
              <a:ext cx="4072636" cy="246638"/>
              <a:chOff x="1378712" y="2258818"/>
              <a:chExt cx="4072636" cy="246638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0FF9024-A016-E93A-398C-64C04569236C}"/>
                  </a:ext>
                </a:extLst>
              </p:cNvPr>
              <p:cNvGrpSpPr/>
              <p:nvPr/>
            </p:nvGrpSpPr>
            <p:grpSpPr>
              <a:xfrm>
                <a:off x="2166620" y="2313792"/>
                <a:ext cx="2396490" cy="191664"/>
                <a:chOff x="2166620" y="2374752"/>
                <a:chExt cx="2396490" cy="191664"/>
              </a:xfrm>
            </p:grpSpPr>
            <p:cxnSp>
              <p:nvCxnSpPr>
                <p:cNvPr id="109" name="Connecteur droit 62 1 2">
                  <a:extLst>
                    <a:ext uri="{FF2B5EF4-FFF2-40B4-BE49-F238E27FC236}">
                      <a16:creationId xmlns:a16="http://schemas.microsoft.com/office/drawing/2014/main" id="{3F901485-FC14-C7B9-8022-037F40438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89959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62 2 2">
                  <a:extLst>
                    <a:ext uri="{FF2B5EF4-FFF2-40B4-BE49-F238E27FC236}">
                      <a16:creationId xmlns:a16="http://schemas.microsoft.com/office/drawing/2014/main" id="{98F32703-8DA7-4A8C-BBB5-6ED244BC58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18051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cteur droit 62 3 2">
                  <a:extLst>
                    <a:ext uri="{FF2B5EF4-FFF2-40B4-BE49-F238E27FC236}">
                      <a16:creationId xmlns:a16="http://schemas.microsoft.com/office/drawing/2014/main" id="{A119E289-6AA4-9FF0-19F2-5E7682743F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9255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62 4 2">
                  <a:extLst>
                    <a:ext uri="{FF2B5EF4-FFF2-40B4-BE49-F238E27FC236}">
                      <a16:creationId xmlns:a16="http://schemas.microsoft.com/office/drawing/2014/main" id="{3C27DC57-1424-9B04-5535-AF301B470F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9923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62 5 2">
                  <a:extLst>
                    <a:ext uri="{FF2B5EF4-FFF2-40B4-BE49-F238E27FC236}">
                      <a16:creationId xmlns:a16="http://schemas.microsoft.com/office/drawing/2014/main" id="{869549C5-9279-D0D5-40D6-CB3591E17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86354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62 6 2">
                  <a:extLst>
                    <a:ext uri="{FF2B5EF4-FFF2-40B4-BE49-F238E27FC236}">
                      <a16:creationId xmlns:a16="http://schemas.microsoft.com/office/drawing/2014/main" id="{7196A952-ECAF-C49B-4345-5B0397BDE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560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62 7 2">
                  <a:extLst>
                    <a:ext uri="{FF2B5EF4-FFF2-40B4-BE49-F238E27FC236}">
                      <a16:creationId xmlns:a16="http://schemas.microsoft.com/office/drawing/2014/main" id="{190FC096-CB16-D709-B958-D8E6216F7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13354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62 8 2">
                  <a:extLst>
                    <a:ext uri="{FF2B5EF4-FFF2-40B4-BE49-F238E27FC236}">
                      <a16:creationId xmlns:a16="http://schemas.microsoft.com/office/drawing/2014/main" id="{5D7510CC-065D-6D13-5CD9-4EA0DCD4A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6212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62 9 2">
                  <a:extLst>
                    <a:ext uri="{FF2B5EF4-FFF2-40B4-BE49-F238E27FC236}">
                      <a16:creationId xmlns:a16="http://schemas.microsoft.com/office/drawing/2014/main" id="{E033894D-546B-7146-8088-A3BCCBEC0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0327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62 10 2">
                  <a:extLst>
                    <a:ext uri="{FF2B5EF4-FFF2-40B4-BE49-F238E27FC236}">
                      <a16:creationId xmlns:a16="http://schemas.microsoft.com/office/drawing/2014/main" id="{09B21195-A88A-AB40-7559-1943B5630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3578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62 11 2">
                  <a:extLst>
                    <a:ext uri="{FF2B5EF4-FFF2-40B4-BE49-F238E27FC236}">
                      <a16:creationId xmlns:a16="http://schemas.microsoft.com/office/drawing/2014/main" id="{654B8EB2-6988-1EE1-3C19-B9F7EE134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62706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62 12 2">
                  <a:extLst>
                    <a:ext uri="{FF2B5EF4-FFF2-40B4-BE49-F238E27FC236}">
                      <a16:creationId xmlns:a16="http://schemas.microsoft.com/office/drawing/2014/main" id="{FF6F6F80-2AE8-904A-8574-B663456C56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259073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62 13 2">
                  <a:extLst>
                    <a:ext uri="{FF2B5EF4-FFF2-40B4-BE49-F238E27FC236}">
                      <a16:creationId xmlns:a16="http://schemas.microsoft.com/office/drawing/2014/main" id="{B05D650E-247F-CA47-E55F-7A4566904A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030981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62 14 2">
                  <a:extLst>
                    <a:ext uri="{FF2B5EF4-FFF2-40B4-BE49-F238E27FC236}">
                      <a16:creationId xmlns:a16="http://schemas.microsoft.com/office/drawing/2014/main" id="{55A17744-B4AE-F921-018A-F0D25E8B9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85648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eur droit 62 15 2">
                  <a:extLst>
                    <a:ext uri="{FF2B5EF4-FFF2-40B4-BE49-F238E27FC236}">
                      <a16:creationId xmlns:a16="http://schemas.microsoft.com/office/drawing/2014/main" id="{9C328DEE-E407-139C-CC96-83ACE89D40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74980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62 16 2">
                  <a:extLst>
                    <a:ext uri="{FF2B5EF4-FFF2-40B4-BE49-F238E27FC236}">
                      <a16:creationId xmlns:a16="http://schemas.microsoft.com/office/drawing/2014/main" id="{50EA77C6-921B-001A-23DC-73D99E877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662678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62 17 2">
                  <a:extLst>
                    <a:ext uri="{FF2B5EF4-FFF2-40B4-BE49-F238E27FC236}">
                      <a16:creationId xmlns:a16="http://schemas.microsoft.com/office/drawing/2014/main" id="{C40EFA90-173A-588C-E387-58536E905C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58343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62 18 2">
                  <a:extLst>
                    <a:ext uri="{FF2B5EF4-FFF2-40B4-BE49-F238E27FC236}">
                      <a16:creationId xmlns:a16="http://schemas.microsoft.com/office/drawing/2014/main" id="{FA084D1D-FD5E-C31A-471D-59F65824F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535678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62 19 2">
                  <a:extLst>
                    <a:ext uri="{FF2B5EF4-FFF2-40B4-BE49-F238E27FC236}">
                      <a16:creationId xmlns:a16="http://schemas.microsoft.com/office/drawing/2014/main" id="{9D95C0F5-C0E2-C9F7-7BF5-AF1EBCCCD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8691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62 20 2">
                  <a:extLst>
                    <a:ext uri="{FF2B5EF4-FFF2-40B4-BE49-F238E27FC236}">
                      <a16:creationId xmlns:a16="http://schemas.microsoft.com/office/drawing/2014/main" id="{41D00A6A-C6F6-2A50-E8A9-E62C81009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45762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62 21 2">
                  <a:extLst>
                    <a:ext uri="{FF2B5EF4-FFF2-40B4-BE49-F238E27FC236}">
                      <a16:creationId xmlns:a16="http://schemas.microsoft.com/office/drawing/2014/main" id="{DC7A591C-6C4D-8FC0-4A93-D8E91C864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41325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62 22 2">
                  <a:extLst>
                    <a:ext uri="{FF2B5EF4-FFF2-40B4-BE49-F238E27FC236}">
                      <a16:creationId xmlns:a16="http://schemas.microsoft.com/office/drawing/2014/main" id="{24352781-9849-1020-5D56-022A1F1350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386326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62 23 2">
                  <a:extLst>
                    <a:ext uri="{FF2B5EF4-FFF2-40B4-BE49-F238E27FC236}">
                      <a16:creationId xmlns:a16="http://schemas.microsoft.com/office/drawing/2014/main" id="{D3724A5D-ED2B-A750-B730-8B506E3B79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56311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62 24 2">
                  <a:extLst>
                    <a:ext uri="{FF2B5EF4-FFF2-40B4-BE49-F238E27FC236}">
                      <a16:creationId xmlns:a16="http://schemas.microsoft.com/office/drawing/2014/main" id="{12E523C3-2E71-225B-0F8C-565AD18428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2166620" y="2374752"/>
                  <a:ext cx="0" cy="191664"/>
                </a:xfrm>
                <a:prstGeom prst="line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579718E-CC7A-2173-FB0E-CBA9E91492D2}"/>
                  </a:ext>
                </a:extLst>
              </p:cNvPr>
              <p:cNvGrpSpPr/>
              <p:nvPr/>
            </p:nvGrpSpPr>
            <p:grpSpPr>
              <a:xfrm>
                <a:off x="1378712" y="2505456"/>
                <a:ext cx="4072636" cy="0"/>
                <a:chOff x="1378712" y="2566416"/>
                <a:chExt cx="4072636" cy="0"/>
              </a:xfrm>
            </p:grpSpPr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30DD47F9-E72B-80B2-2CB5-5A9E4274C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2760" y="2566416"/>
                  <a:ext cx="33070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708EC595-30B9-1544-28A1-39B0572CD16E}"/>
                    </a:ext>
                  </a:extLst>
                </p:cNvPr>
                <p:cNvCxnSpPr/>
                <p:nvPr/>
              </p:nvCxnSpPr>
              <p:spPr>
                <a:xfrm flipH="1">
                  <a:off x="1378712" y="2566416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2C165D60-E752-CAD4-6F36-8F8C4F934C9A}"/>
                    </a:ext>
                  </a:extLst>
                </p:cNvPr>
                <p:cNvCxnSpPr/>
                <p:nvPr/>
              </p:nvCxnSpPr>
              <p:spPr>
                <a:xfrm flipH="1">
                  <a:off x="5067300" y="2566416"/>
                  <a:ext cx="38404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" name="Image 70 2" descr="\documentclass{article}&#10;\usepackage{amsmath}&#10;\pagestyle{empty}&#10;\begin{document}&#10;&#10;$k$&#10;&#10;&#10;\end{document}" title="IguanaTex Bitmap Display">
                <a:extLst>
                  <a:ext uri="{FF2B5EF4-FFF2-40B4-BE49-F238E27FC236}">
                    <a16:creationId xmlns:a16="http://schemas.microsoft.com/office/drawing/2014/main" id="{44A9C874-8EA9-4676-AE88-B87D16DFF07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367" y="2258818"/>
                <a:ext cx="101161" cy="155601"/>
              </a:xfrm>
              <a:prstGeom prst="rect">
                <a:avLst/>
              </a:prstGeom>
            </p:spPr>
          </p:pic>
        </p:grpSp>
        <p:cxnSp>
          <p:nvCxnSpPr>
            <p:cNvPr id="85" name="Connecteur droit 54 1 2">
              <a:extLst>
                <a:ext uri="{FF2B5EF4-FFF2-40B4-BE49-F238E27FC236}">
                  <a16:creationId xmlns:a16="http://schemas.microsoft.com/office/drawing/2014/main" id="{F2BD76A3-7AB1-88E6-2359-7D54676F8DE7}"/>
                </a:ext>
              </a:extLst>
            </p:cNvPr>
            <p:cNvCxnSpPr>
              <a:cxnSpLocks/>
            </p:cNvCxnSpPr>
            <p:nvPr/>
          </p:nvCxnSpPr>
          <p:spPr>
            <a:xfrm>
              <a:off x="3520440" y="1426464"/>
              <a:ext cx="59941" cy="90830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54 2 2">
              <a:extLst>
                <a:ext uri="{FF2B5EF4-FFF2-40B4-BE49-F238E27FC236}">
                  <a16:creationId xmlns:a16="http://schemas.microsoft.com/office/drawing/2014/main" id="{7243D48D-A36A-1DE2-C4DD-2226F1B97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5039" y="1426464"/>
              <a:ext cx="384559" cy="90830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ight Brace 94">
              <a:extLst>
                <a:ext uri="{FF2B5EF4-FFF2-40B4-BE49-F238E27FC236}">
                  <a16:creationId xmlns:a16="http://schemas.microsoft.com/office/drawing/2014/main" id="{123AB9FF-D2A7-1339-400E-12EDB227BF94}"/>
                </a:ext>
              </a:extLst>
            </p:cNvPr>
            <p:cNvSpPr/>
            <p:nvPr/>
          </p:nvSpPr>
          <p:spPr>
            <a:xfrm rot="5400000">
              <a:off x="3602614" y="2350633"/>
              <a:ext cx="140191" cy="184658"/>
            </a:xfrm>
            <a:prstGeom prst="rightBrace">
              <a:avLst>
                <a:gd name="adj1" fmla="val 51190"/>
                <a:gd name="adj2" fmla="val 50000"/>
              </a:avLst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6" name="Picture 95" descr="\documentclass{article}&#10;\usepackage{amsmath}&#10;\usepackage{xcolor}&#10;\pagestyle{empty}&#10;\begin{document}&#10;&#10;\definecolor{dockerblue}{HTML}{C14E14}  &#10;&#10;$\textcolor{black}\delta k$&#10;&#10;&#10;\end{document}" title="IguanaTex Bitmap Display">
              <a:extLst>
                <a:ext uri="{FF2B5EF4-FFF2-40B4-BE49-F238E27FC236}">
                  <a16:creationId xmlns:a16="http://schemas.microsoft.com/office/drawing/2014/main" id="{900DFCE7-D065-6608-90DE-A2EC4BD3D7E7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352" y="2551151"/>
              <a:ext cx="191502" cy="145266"/>
            </a:xfrm>
            <a:prstGeom prst="rect">
              <a:avLst/>
            </a:prstGeom>
          </p:spPr>
        </p:pic>
      </p:grpSp>
      <p:cxnSp>
        <p:nvCxnSpPr>
          <p:cNvPr id="81" name="Connecteur droit 84">
            <a:extLst>
              <a:ext uri="{FF2B5EF4-FFF2-40B4-BE49-F238E27FC236}">
                <a16:creationId xmlns:a16="http://schemas.microsoft.com/office/drawing/2014/main" id="{D6767FDC-99B2-96AE-E8D3-0C542DB28094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3">
            <a:extLst>
              <a:ext uri="{FF2B5EF4-FFF2-40B4-BE49-F238E27FC236}">
                <a16:creationId xmlns:a16="http://schemas.microsoft.com/office/drawing/2014/main" id="{FF800034-56AE-172A-112B-8BD944D1E305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</a:t>
            </a:r>
          </a:p>
        </p:txBody>
      </p:sp>
      <p:sp>
        <p:nvSpPr>
          <p:cNvPr id="83" name="ZoneTexte 4 1 1">
            <a:extLst>
              <a:ext uri="{FF2B5EF4-FFF2-40B4-BE49-F238E27FC236}">
                <a16:creationId xmlns:a16="http://schemas.microsoft.com/office/drawing/2014/main" id="{7F404636-C074-0982-C0EC-E0128D72EB44}"/>
              </a:ext>
            </a:extLst>
          </p:cNvPr>
          <p:cNvSpPr txBox="1"/>
          <p:nvPr/>
        </p:nvSpPr>
        <p:spPr>
          <a:xfrm>
            <a:off x="401924" y="1709716"/>
            <a:ext cx="505181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System:</a:t>
            </a:r>
          </a:p>
          <a:p>
            <a:endParaRPr lang="fr-FR" sz="600" b="1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 :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number</a:t>
            </a:r>
            <a:endParaRPr lang="fr-FR" dirty="0">
              <a:latin typeface="Century Gothic" panose="020B0502020202020204" pitchFamily="34" charset="0"/>
            </a:endParaRPr>
          </a:p>
          <a:p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Century Gothic" panose="020B0502020202020204" pitchFamily="34" charset="0"/>
              </a:rPr>
              <a:t> : size of the system</a:t>
            </a:r>
          </a:p>
          <a:p>
            <a:pPr marL="285750" indent="-285750">
              <a:buFontTx/>
              <a:buChar char="-"/>
            </a:pPr>
            <a:endParaRPr lang="fr-FR" sz="8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latin typeface="Century Gothic" panose="020B0502020202020204" pitchFamily="34" charset="0"/>
              </a:rPr>
              <a:t>Periodic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boundary</a:t>
            </a:r>
            <a:r>
              <a:rPr lang="fr-FR" dirty="0">
                <a:latin typeface="Century Gothic" panose="020B0502020202020204" pitchFamily="34" charset="0"/>
              </a:rPr>
              <a:t> conditions</a:t>
            </a: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Density of state:</a:t>
            </a:r>
          </a:p>
          <a:p>
            <a:pPr marL="285750" indent="-285750">
              <a:buFontTx/>
              <a:buChar char="-"/>
            </a:pPr>
            <a:endParaRPr lang="fr-FR" dirty="0">
              <a:latin typeface="Century Gothic" panose="020B0502020202020204" pitchFamily="34" charset="0"/>
            </a:endParaRPr>
          </a:p>
          <a:p>
            <a:r>
              <a:rPr lang="fr-FR" b="1" dirty="0">
                <a:latin typeface="Century Gothic" panose="020B0502020202020204" pitchFamily="34" charset="0"/>
              </a:rPr>
              <a:t> 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86" name="Picture 85" descr="\documentclass{article}&#10;\usepackage{amsmath}&#10;\usepackage{xcolor}&#10;\pagestyle{empty}&#10;\begin{document}&#10;&#10;\definecolor{dockerblue}{HTML}{C14E14}  &#10;&#10;$\textcolor{black}N$&#10;&#10;&#10;\end{document}" title="IguanaTex Bitmap Display">
            <a:extLst>
              <a:ext uri="{FF2B5EF4-FFF2-40B4-BE49-F238E27FC236}">
                <a16:creationId xmlns:a16="http://schemas.microsoft.com/office/drawing/2014/main" id="{AEE92B56-C9DC-E784-75AB-63F64E4FCA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0" y="2193101"/>
            <a:ext cx="189407" cy="151840"/>
          </a:xfrm>
          <a:prstGeom prst="rect">
            <a:avLst/>
          </a:prstGeom>
        </p:spPr>
      </p:pic>
      <p:pic>
        <p:nvPicPr>
          <p:cNvPr id="89" name="Picture 88" descr="\documentclass{article}&#10;\usepackage{amsmath}&#10;\usepackage{xcolor}&#10;\pagestyle{empty}&#10;\begin{document}&#10;&#10;\definecolor{dockerblue}{HTML}{C14E14}  &#10;&#10;$\textcolor{black}L$&#10;&#10;&#10;\end{document}" title="IguanaTex Bitmap Display">
            <a:extLst>
              <a:ext uri="{FF2B5EF4-FFF2-40B4-BE49-F238E27FC236}">
                <a16:creationId xmlns:a16="http://schemas.microsoft.com/office/drawing/2014/main" id="{8802865A-6852-43A7-9480-2B083D128B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9" y="2582129"/>
            <a:ext cx="136627" cy="153177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2DB85D0-D17C-ECD8-03ED-29205D162800}"/>
              </a:ext>
            </a:extLst>
          </p:cNvPr>
          <p:cNvSpPr/>
          <p:nvPr/>
        </p:nvSpPr>
        <p:spPr>
          <a:xfrm>
            <a:off x="5983085" y="1805137"/>
            <a:ext cx="5622423" cy="779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4 2">
            <a:extLst>
              <a:ext uri="{FF2B5EF4-FFF2-40B4-BE49-F238E27FC236}">
                <a16:creationId xmlns:a16="http://schemas.microsoft.com/office/drawing/2014/main" id="{5E789010-E3C0-4EFF-FA2A-4A4E7F42E9A5}"/>
              </a:ext>
            </a:extLst>
          </p:cNvPr>
          <p:cNvSpPr txBox="1"/>
          <p:nvPr/>
        </p:nvSpPr>
        <p:spPr>
          <a:xfrm>
            <a:off x="5705000" y="1330037"/>
            <a:ext cx="613974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Bethe </a:t>
            </a:r>
            <a:r>
              <a:rPr lang="fr-FR" b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equations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:</a:t>
            </a: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with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odd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,            if  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even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The      are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called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Bethe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integers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600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 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is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strength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repulsion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term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.       </a:t>
            </a:r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                         </a:t>
            </a:r>
          </a:p>
          <a:p>
            <a:endParaRPr lang="fr-FR" sz="600" dirty="0">
              <a:solidFill>
                <a:srgbClr val="FFF7E0"/>
              </a:solidFill>
              <a:latin typeface="Century Gothic" panose="020B0502020202020204" pitchFamily="34" charset="0"/>
            </a:endParaRPr>
          </a:p>
          <a:p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                         : </a:t>
            </a:r>
            <a:r>
              <a:rPr lang="fr-FR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number</a:t>
            </a:r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of </a:t>
            </a:r>
            <a:r>
              <a:rPr lang="fr-FR" dirty="0" err="1">
                <a:solidFill>
                  <a:srgbClr val="FFF7E0"/>
                </a:solidFill>
                <a:latin typeface="Century Gothic" panose="020B0502020202020204" pitchFamily="34" charset="0"/>
              </a:rPr>
              <a:t>rapidities</a:t>
            </a:r>
            <a:r>
              <a:rPr lang="fr-FR" dirty="0">
                <a:solidFill>
                  <a:srgbClr val="FFF7E0"/>
                </a:solidFill>
                <a:latin typeface="Century Gothic" panose="020B0502020202020204" pitchFamily="34" charset="0"/>
              </a:rPr>
              <a:t> in </a:t>
            </a: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 :</a:t>
            </a:r>
          </a:p>
          <a:p>
            <a:endParaRPr lang="fr-FR" i="1" dirty="0">
              <a:solidFill>
                <a:srgbClr val="E6AF00"/>
              </a:solidFill>
              <a:latin typeface="Century Gothic" panose="020B05020202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4" name="Picture 93" descr="\documentclass{article}&#10;\usepackage{amsmath}&#10;\usepackage{xcolor}&#10;\pagestyle{empty}&#10;\begin{document}&#10;&#10;\definecolor{dockerblue}{HTML}{C14E14}  &#10;&#10;$\textcolor{white}{i \in [1,N]}$&#10;&#10;&#10;\end{document}" title="IguanaTex Bitmap Display">
            <a:extLst>
              <a:ext uri="{FF2B5EF4-FFF2-40B4-BE49-F238E27FC236}">
                <a16:creationId xmlns:a16="http://schemas.microsoft.com/office/drawing/2014/main" id="{D8FEE15A-AF52-74CF-5EAC-130D56F7C8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89" y="2794819"/>
            <a:ext cx="874971" cy="229029"/>
          </a:xfrm>
          <a:prstGeom prst="rect">
            <a:avLst/>
          </a:prstGeom>
        </p:spPr>
      </p:pic>
      <p:pic>
        <p:nvPicPr>
          <p:cNvPr id="97" name="Picture 96" descr="\documentclass{article}&#10;\usepackage{amsmath}&#10;\usepackage{amsfonts}&#10;\usepackage{xcolor}&#10;\pagestyle{empty}&#10;\begin{document}&#10;&#10;\definecolor{dockerblue}{HTML}{C14E14}  &#10;&#10;$\textcolor{white}{I_{i} \in \mathbb{Z}}$&#10;&#10;&#10;\end{document}" title="IguanaTex Bitmap Display">
            <a:extLst>
              <a:ext uri="{FF2B5EF4-FFF2-40B4-BE49-F238E27FC236}">
                <a16:creationId xmlns:a16="http://schemas.microsoft.com/office/drawing/2014/main" id="{C9784659-48B5-5671-6CF7-8DCC7EBC75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0" y="3296554"/>
            <a:ext cx="593002" cy="192360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 title="IguanaTex Bitmap Display">
            <a:extLst>
              <a:ext uri="{FF2B5EF4-FFF2-40B4-BE49-F238E27FC236}">
                <a16:creationId xmlns:a16="http://schemas.microsoft.com/office/drawing/2014/main" id="{53F62DE8-C593-3AFD-7428-A250E74CB1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70" y="3251949"/>
            <a:ext cx="583749" cy="281569"/>
          </a:xfrm>
          <a:prstGeom prst="rect">
            <a:avLst/>
          </a:prstGeom>
        </p:spPr>
      </p:pic>
      <p:pic>
        <p:nvPicPr>
          <p:cNvPr id="87" name="Picture 86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C16361A9-C349-65EE-8EBC-7C49AC5EC31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2" y="3304369"/>
            <a:ext cx="194712" cy="156974"/>
          </a:xfrm>
          <a:prstGeom prst="rect">
            <a:avLst/>
          </a:prstGeom>
        </p:spPr>
      </p:pic>
      <p:pic>
        <p:nvPicPr>
          <p:cNvPr id="88" name="Picture 87" descr="\documentclass{article}&#10;\usepackage{amsmath}&#10;\usepackage{amsfonts}&#10;\usepackage{xcolor}&#10;\pagestyle{empty}&#10;\begin{document}&#10;&#10;\definecolor{dockerblue}{HTML}{C14E14}  &#10;&#10;$\textcolor{white}{N}$&#10;&#10;&#10;\end{document}" title="IguanaTex Bitmap Display">
            <a:extLst>
              <a:ext uri="{FF2B5EF4-FFF2-40B4-BE49-F238E27FC236}">
                <a16:creationId xmlns:a16="http://schemas.microsoft.com/office/drawing/2014/main" id="{997094A9-674D-1E61-758B-0F91F13BA9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88" y="3314246"/>
            <a:ext cx="194712" cy="156974"/>
          </a:xfrm>
          <a:prstGeom prst="rect">
            <a:avLst/>
          </a:prstGeom>
        </p:spPr>
      </p:pic>
      <p:pic>
        <p:nvPicPr>
          <p:cNvPr id="99" name="Picture 98" descr="\documentclass{article}&#10;\usepackage{amsmath}&#10;\usepackage{amsfonts}&#10;\usepackage{xcolor}&#10;\pagestyle{empty}&#10;\begin{document}&#10;&#10;\definecolor{dockerblue}{HTML}{C14E14}  &#10;&#10;\textcolor{white}{$I$'s}&#10;&#10;&#10;\end{document}" title="IguanaTex Bitmap Display">
            <a:extLst>
              <a:ext uri="{FF2B5EF4-FFF2-40B4-BE49-F238E27FC236}">
                <a16:creationId xmlns:a16="http://schemas.microsoft.com/office/drawing/2014/main" id="{4B56A5CD-C4D3-AAF3-E4C7-D7B562CFA13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81" y="3654780"/>
            <a:ext cx="258293" cy="162690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7C1438-D3C7-9E56-F1FA-4ECB1831395C}"/>
              </a:ext>
            </a:extLst>
          </p:cNvPr>
          <p:cNvCxnSpPr>
            <a:cxnSpLocks/>
          </p:cNvCxnSpPr>
          <p:nvPr/>
        </p:nvCxnSpPr>
        <p:spPr>
          <a:xfrm>
            <a:off x="785656" y="3470745"/>
            <a:ext cx="427580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 descr="\documentclass{article}&#10;\usepackage{amsmath}&#10;\usepackage{xcolor}&#10;\pagestyle{empty}&#10;\begin{document}&#10;&#10;\definecolor{dockerblue}{HTML}{C14E14}  &#10;&#10;$\textcolor{black}{\rho_{s}(k) = \frac{1}{L} \frac{\mathrm{d} I}{ \mathrm{d} k}}$&#10;&#10;&#10;\end{document}" title="IguanaTex Bitmap Display">
            <a:extLst>
              <a:ext uri="{FF2B5EF4-FFF2-40B4-BE49-F238E27FC236}">
                <a16:creationId xmlns:a16="http://schemas.microsoft.com/office/drawing/2014/main" id="{E9CFBD1E-C9EA-0797-0B9D-C7DEF2E1776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62" y="3694645"/>
            <a:ext cx="1678577" cy="38981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750D4FC3-3E0E-D981-0C3B-C88348599155}"/>
              </a:ext>
            </a:extLst>
          </p:cNvPr>
          <p:cNvSpPr/>
          <p:nvPr/>
        </p:nvSpPr>
        <p:spPr>
          <a:xfrm>
            <a:off x="8112217" y="5565071"/>
            <a:ext cx="3339312" cy="628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 descr="\documentclass{article}&#10;\usepackage{amsmath}&#10;\usepackage{xcolor}&#10;\pagestyle{empty}&#10;\begin{document}&#10;&#10;\definecolor{dockerblue}{HTML}{C14E14}  &#10;&#10;$\textcolor{black}{\nu_{[ \rho]} (k) = \frac{\rho(k)}{\rho_{s} (k)} \in [0,1]}$&#10;&#10;&#10;\end{document}" title="IguanaTex Bitmap Display">
            <a:extLst>
              <a:ext uri="{FF2B5EF4-FFF2-40B4-BE49-F238E27FC236}">
                <a16:creationId xmlns:a16="http://schemas.microsoft.com/office/drawing/2014/main" id="{5E3878DE-93AB-8917-BEC5-D9CDF1040B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44" y="5638892"/>
            <a:ext cx="2877457" cy="480528"/>
          </a:xfrm>
          <a:prstGeom prst="rect">
            <a:avLst/>
          </a:prstGeom>
        </p:spPr>
      </p:pic>
      <p:pic>
        <p:nvPicPr>
          <p:cNvPr id="174" name="Picture 173" descr="\documentclass{article}&#10;\usepackage{amsmath}&#10;\usepackage{xcolor}&#10;\pagestyle{empty}&#10;\begin{document}&#10;&#10;\definecolor{dockerblue}{HTML}{C14E14}  &#10;&#10;$\textcolor{white}{L \rho(k) \mathrm{d}k }$&#10;&#10;&#10;\end{document}" title="IguanaTex Bitmap Display">
            <a:extLst>
              <a:ext uri="{FF2B5EF4-FFF2-40B4-BE49-F238E27FC236}">
                <a16:creationId xmlns:a16="http://schemas.microsoft.com/office/drawing/2014/main" id="{5401646E-8BFF-33BB-EC6B-BE1C3D2CB81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1" y="4897811"/>
            <a:ext cx="1112012" cy="319077"/>
          </a:xfrm>
          <a:prstGeom prst="rect">
            <a:avLst/>
          </a:prstGeom>
        </p:spPr>
      </p:pic>
      <p:pic>
        <p:nvPicPr>
          <p:cNvPr id="177" name="Picture 176" descr="\documentclass{article}&#10;\usepackage{amsmath}&#10;\usepackage{xcolor}&#10;\pagestyle{empty}&#10;\begin{document}&#10;&#10;\definecolor{dockerblue}{HTML}{C14E14}  &#10;&#10;$\textcolor{white}{L \rho_{s}(k) \mathrm{d}k = \mathrm{d}I }$&#10;&#10;&#10;\end{document}" title="IguanaTex Bitmap Display">
            <a:extLst>
              <a:ext uri="{FF2B5EF4-FFF2-40B4-BE49-F238E27FC236}">
                <a16:creationId xmlns:a16="http://schemas.microsoft.com/office/drawing/2014/main" id="{8BCED121-7C52-A1AA-94DC-9A868AA73EE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1" y="4517634"/>
            <a:ext cx="2004760" cy="319675"/>
          </a:xfrm>
          <a:prstGeom prst="rect">
            <a:avLst/>
          </a:prstGeom>
        </p:spPr>
      </p:pic>
      <p:pic>
        <p:nvPicPr>
          <p:cNvPr id="180" name="Picture 179" descr="\documentclass{article}&#10;\usepackage{amsmath}&#10;\usepackage{xcolor}&#10;\pagestyle{empty}&#10;\begin{document}&#10;&#10;\definecolor{dockerblue}{HTML}{C14E14}  &#10;&#10;$\textcolor{white}{[ k , k + \mathrm{d} k ]}$&#10;&#10;&#10;\end{document}" title="IguanaTex Bitmap Display">
            <a:extLst>
              <a:ext uri="{FF2B5EF4-FFF2-40B4-BE49-F238E27FC236}">
                <a16:creationId xmlns:a16="http://schemas.microsoft.com/office/drawing/2014/main" id="{447DA808-BA17-21ED-7078-684501A11C9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41" y="4864838"/>
            <a:ext cx="1314988" cy="320274"/>
          </a:xfrm>
          <a:prstGeom prst="rect">
            <a:avLst/>
          </a:prstGeom>
        </p:spPr>
      </p:pic>
      <p:sp>
        <p:nvSpPr>
          <p:cNvPr id="181" name="Left Brace 180">
            <a:extLst>
              <a:ext uri="{FF2B5EF4-FFF2-40B4-BE49-F238E27FC236}">
                <a16:creationId xmlns:a16="http://schemas.microsoft.com/office/drawing/2014/main" id="{538893E8-9752-889C-116E-1E056A0D2F0C}"/>
              </a:ext>
            </a:extLst>
          </p:cNvPr>
          <p:cNvSpPr/>
          <p:nvPr/>
        </p:nvSpPr>
        <p:spPr>
          <a:xfrm>
            <a:off x="5785204" y="4468250"/>
            <a:ext cx="348787" cy="738890"/>
          </a:xfrm>
          <a:prstGeom prst="leftBrace">
            <a:avLst>
              <a:gd name="adj1" fmla="val 48386"/>
              <a:gd name="adj2" fmla="val 50000"/>
            </a:avLst>
          </a:prstGeom>
          <a:ln w="12700">
            <a:solidFill>
              <a:srgbClr val="FFF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\documentclass{article}&#10;\usepackage{amsmath}&#10;\usepackage{amsfonts}&#10;\usepackage{xcolor}&#10;\pagestyle{empty}&#10;\begin{document}&#10;&#10;\definecolor{dockerblue}{HTML}{C14E14}  &#10;&#10;$\textcolor{white}{g}$&#10;&#10;&#10;\end{document}" title="IguanaTex Bitmap Display">
            <a:extLst>
              <a:ext uri="{FF2B5EF4-FFF2-40B4-BE49-F238E27FC236}">
                <a16:creationId xmlns:a16="http://schemas.microsoft.com/office/drawing/2014/main" id="{DCEE86F5-7957-1628-6050-5EF53EB19D6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14" y="4063844"/>
            <a:ext cx="108157" cy="150598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 title="IguanaTex Bitmap Display">
            <a:extLst>
              <a:ext uri="{FF2B5EF4-FFF2-40B4-BE49-F238E27FC236}">
                <a16:creationId xmlns:a16="http://schemas.microsoft.com/office/drawing/2014/main" id="{EFA75BAF-80CE-A880-A6BD-A7424EE4695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97" y="1909066"/>
            <a:ext cx="5235149" cy="5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8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84">
            <a:extLst>
              <a:ext uri="{FF2B5EF4-FFF2-40B4-BE49-F238E27FC236}">
                <a16:creationId xmlns:a16="http://schemas.microsoft.com/office/drawing/2014/main" id="{8081D33A-4135-9164-E6E4-2EF19092E439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83">
            <a:extLst>
              <a:ext uri="{FF2B5EF4-FFF2-40B4-BE49-F238E27FC236}">
                <a16:creationId xmlns:a16="http://schemas.microsoft.com/office/drawing/2014/main" id="{EEC54B3E-70E7-70A0-F1C4-919A2AC13DAF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7AA72-A222-EF25-46F1-B5CBCF2FD2B0}"/>
              </a:ext>
            </a:extLst>
          </p:cNvPr>
          <p:cNvSpPr txBox="1"/>
          <p:nvPr/>
        </p:nvSpPr>
        <p:spPr>
          <a:xfrm>
            <a:off x="464197" y="1415534"/>
            <a:ext cx="102193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 :</a:t>
            </a: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Relation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between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and the occupation factor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New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equation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on the occupation factor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\documentclass{article}&#10;\usepackage{amsmath}&#10;\usepackage{xcolor}&#10;\pagestyle{empty}&#10;\begin{document}&#10;&#10;\definecolor{dockerblue}{HTML}{C14E14}  &#10;&#10;$\textcolor{white}{\nu_{[ \rho]} (k) = \frac{\rho(k)}{\rho_{s} (k)} \in [0,1]}$&#10;&#10;&#10;\end{document}" title="IguanaTex Bitmap Display">
            <a:extLst>
              <a:ext uri="{FF2B5EF4-FFF2-40B4-BE49-F238E27FC236}">
                <a16:creationId xmlns:a16="http://schemas.microsoft.com/office/drawing/2014/main" id="{17C7C0AB-019A-BA97-9282-FED5F1E238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42" y="1378598"/>
            <a:ext cx="2878348" cy="481732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xcolor}&#10;\pagestyle{empty}&#10;\begin{document}&#10;&#10;\definecolor{dockerblue}{HTML}{C14E14}  &#10;&#10;$\textcolor{white}{\partial_{t} \rho (z,k,t)+ \partial_{z} \left( v_{\mathrm{eff}}[\rho] (k)  \rho (z,k,t) \right)=0}$&#10;&#10;&#10;\end{document}" title="IguanaTex Bitmap Display">
            <a:extLst>
              <a:ext uri="{FF2B5EF4-FFF2-40B4-BE49-F238E27FC236}">
                <a16:creationId xmlns:a16="http://schemas.microsoft.com/office/drawing/2014/main" id="{41A7FAD5-5BC3-4EBF-1186-FF17D1A210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39" y="4074956"/>
            <a:ext cx="5381959" cy="33962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800F0BD-083B-AF56-3E1D-E104A136F4A6}"/>
              </a:ext>
            </a:extLst>
          </p:cNvPr>
          <p:cNvGrpSpPr/>
          <p:nvPr/>
        </p:nvGrpSpPr>
        <p:grpSpPr>
          <a:xfrm>
            <a:off x="1019776" y="4598651"/>
            <a:ext cx="6097553" cy="628171"/>
            <a:chOff x="1041635" y="4263226"/>
            <a:chExt cx="6097553" cy="62817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97FB82-BDEA-6B21-0C3E-EF130FD3128D}"/>
                </a:ext>
              </a:extLst>
            </p:cNvPr>
            <p:cNvSpPr/>
            <p:nvPr/>
          </p:nvSpPr>
          <p:spPr>
            <a:xfrm>
              <a:off x="1041635" y="4263226"/>
              <a:ext cx="6097553" cy="62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8" descr="\documentclass{article}&#10;\usepackage{amsmath}&#10;\usepackage{xcolor}&#10;\pagestyle{empty}&#10;\begin{document}&#10;&#10;\definecolor{dockerblue}{HTML}{C14E14}  &#10;&#10;$\textcolor{black}{\partial_{t} \nu_{[\rho]} (z,k,t)+ v_{\mathrm{eff}}[\rho](k)  \partial_{z} \left(   \nu (z,k,t) \right)=0}$&#10;&#10;&#10;\end{document}" title="IguanaTex Bitmap Display">
              <a:extLst>
                <a:ext uri="{FF2B5EF4-FFF2-40B4-BE49-F238E27FC236}">
                  <a16:creationId xmlns:a16="http://schemas.microsoft.com/office/drawing/2014/main" id="{5B749EA0-C0AA-704C-71D1-2C7AD1FD2E6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18" y="4384426"/>
              <a:ext cx="5692430" cy="388539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579AC2-8464-1509-9038-3EE348D20FA5}"/>
              </a:ext>
            </a:extLst>
          </p:cNvPr>
          <p:cNvSpPr txBox="1"/>
          <p:nvPr/>
        </p:nvSpPr>
        <p:spPr>
          <a:xfrm>
            <a:off x="7136342" y="4966370"/>
            <a:ext cx="403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F4D1"/>
                </a:solidFill>
                <a:latin typeface="Century Gothic" panose="020B0502020202020204" pitchFamily="34" charset="0"/>
              </a:rPr>
              <a:t>Conservation </a:t>
            </a:r>
            <a:r>
              <a:rPr lang="fr-FR" i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along</a:t>
            </a:r>
            <a:r>
              <a:rPr lang="fr-FR" i="1" dirty="0">
                <a:solidFill>
                  <a:srgbClr val="FFF4D1"/>
                </a:solidFill>
                <a:latin typeface="Century Gothic" panose="020B0502020202020204" pitchFamily="34" charset="0"/>
              </a:rPr>
              <a:t> a </a:t>
            </a:r>
            <a:r>
              <a:rPr lang="fr-FR" i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trajectory</a:t>
            </a:r>
            <a:endParaRPr lang="fr-FR" b="1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838607-901B-4676-C06F-0E932CA0BDE7}"/>
              </a:ext>
            </a:extLst>
          </p:cNvPr>
          <p:cNvSpPr/>
          <p:nvPr/>
        </p:nvSpPr>
        <p:spPr>
          <a:xfrm>
            <a:off x="1038789" y="2900823"/>
            <a:ext cx="2883987" cy="628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 descr="\documentclass{article}&#10;\usepackage{amsmath}&#10;\usepackage{xcolor}&#10;\pagestyle{empty}&#10;\begin{document}&#10;&#10;\definecolor{dockerblue}{HTML}{C14E14}  &#10;&#10;$\textcolor{white}{ 2 \pi \rho(k)  = \nu_{[\rho]}(k) + \int_{-\infty}^{\infty} \Delta (k - k') \nu_{[\rho]}(k) \rho (k') \mathrm{d} k'}$ \textcolor{white}{with $\Delta (k) = \frac{2g}{g^{2} + k^{2} }$ }&#10;&#10;&#10;\end{document}" title="IguanaTex Bitmap Display">
            <a:extLst>
              <a:ext uri="{FF2B5EF4-FFF2-40B4-BE49-F238E27FC236}">
                <a16:creationId xmlns:a16="http://schemas.microsoft.com/office/drawing/2014/main" id="{14A401B6-CD7D-8D55-5872-0C061A7954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0" y="2428147"/>
            <a:ext cx="9262948" cy="450408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xcolor}&#10;\pagestyle{empty}&#10;\begin{document}&#10;&#10;\definecolor{dockerblue}{HTML}{C14E14}  &#10;&#10;$\textcolor{black}{N/L = \int_{-\infty}^{\infty} \rho(k) \mathrm{d}k}$&#10;&#10;&#10;\end{document}" title="IguanaTex Bitmap Display">
            <a:extLst>
              <a:ext uri="{FF2B5EF4-FFF2-40B4-BE49-F238E27FC236}">
                <a16:creationId xmlns:a16="http://schemas.microsoft.com/office/drawing/2014/main" id="{225FD3C1-4953-A0C7-72DF-BB8F9BCE07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60" y="3038572"/>
            <a:ext cx="2444962" cy="3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969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84">
            <a:extLst>
              <a:ext uri="{FF2B5EF4-FFF2-40B4-BE49-F238E27FC236}">
                <a16:creationId xmlns:a16="http://schemas.microsoft.com/office/drawing/2014/main" id="{8081D33A-4135-9164-E6E4-2EF19092E439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FFF4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83">
            <a:extLst>
              <a:ext uri="{FF2B5EF4-FFF2-40B4-BE49-F238E27FC236}">
                <a16:creationId xmlns:a16="http://schemas.microsoft.com/office/drawing/2014/main" id="{EEC54B3E-70E7-70A0-F1C4-919A2AC13DAF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7AA72-A222-EF25-46F1-B5CBCF2FD2B0}"/>
              </a:ext>
            </a:extLst>
          </p:cNvPr>
          <p:cNvSpPr txBox="1"/>
          <p:nvPr/>
        </p:nvSpPr>
        <p:spPr>
          <a:xfrm>
            <a:off x="464197" y="1415534"/>
            <a:ext cx="1021935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4D1"/>
                </a:solidFill>
                <a:latin typeface="Century Gothic" panose="020B0502020202020204" pitchFamily="34" charset="0"/>
              </a:rPr>
              <a:t>Occupation factor :</a:t>
            </a:r>
          </a:p>
          <a:p>
            <a:endParaRPr lang="fr-FR" b="1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Relation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between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the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rapidity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distribution and the occupation factor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New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hydrodynamics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equation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on the occupation factor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Yang-Yang</a:t>
            </a:r>
            <a:r>
              <a:rPr lang="fr-FR" dirty="0">
                <a:solidFill>
                  <a:srgbClr val="FFF4D1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entropy</a:t>
            </a: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lvl="1"/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\documentclass{article}&#10;\usepackage{amsmath}&#10;\usepackage{xcolor}&#10;\pagestyle{empty}&#10;\begin{document}&#10;&#10;\definecolor{dockerblue}{HTML}{C14E14}  &#10;&#10;$\textcolor{white}{\nu_{[ \rho]} (k) = \frac{\rho(k)}{\rho_{s} (k)} \in [0,1]}$&#10;&#10;&#10;\end{document}" title="IguanaTex Bitmap Display">
            <a:extLst>
              <a:ext uri="{FF2B5EF4-FFF2-40B4-BE49-F238E27FC236}">
                <a16:creationId xmlns:a16="http://schemas.microsoft.com/office/drawing/2014/main" id="{17C7C0AB-019A-BA97-9282-FED5F1E238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42" y="1378598"/>
            <a:ext cx="2878348" cy="481732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xcolor}&#10;\pagestyle{empty}&#10;\begin{document}&#10;&#10;\definecolor{dockerblue}{HTML}{C14E14}  &#10;&#10;$\textcolor{white}{\partial_{t} \rho (z,k,t)+ \partial_{z} \left( v_{\mathrm{eff}}[\rho] (k)  \rho (z,k,t) \right)=0}$&#10;&#10;&#10;\end{document}" title="IguanaTex Bitmap Display">
            <a:extLst>
              <a:ext uri="{FF2B5EF4-FFF2-40B4-BE49-F238E27FC236}">
                <a16:creationId xmlns:a16="http://schemas.microsoft.com/office/drawing/2014/main" id="{41A7FAD5-5BC3-4EBF-1186-FF17D1A210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39" y="4074956"/>
            <a:ext cx="5381959" cy="33962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800F0BD-083B-AF56-3E1D-E104A136F4A6}"/>
              </a:ext>
            </a:extLst>
          </p:cNvPr>
          <p:cNvGrpSpPr/>
          <p:nvPr/>
        </p:nvGrpSpPr>
        <p:grpSpPr>
          <a:xfrm>
            <a:off x="1019776" y="4598651"/>
            <a:ext cx="6097553" cy="628171"/>
            <a:chOff x="1041635" y="4263226"/>
            <a:chExt cx="6097553" cy="62817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97FB82-BDEA-6B21-0C3E-EF130FD3128D}"/>
                </a:ext>
              </a:extLst>
            </p:cNvPr>
            <p:cNvSpPr/>
            <p:nvPr/>
          </p:nvSpPr>
          <p:spPr>
            <a:xfrm>
              <a:off x="1041635" y="4263226"/>
              <a:ext cx="6097553" cy="62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Picture 38" descr="\documentclass{article}&#10;\usepackage{amsmath}&#10;\usepackage{xcolor}&#10;\pagestyle{empty}&#10;\begin{document}&#10;&#10;\definecolor{dockerblue}{HTML}{C14E14}  &#10;&#10;$\textcolor{black}{\partial_{t} \nu_{[\rho]} (z,k,t)+ v_{\mathrm{eff}}[\rho](k)  \partial_{z} \left(   \nu (z,k,t) \right)=0}$&#10;&#10;&#10;\end{document}" title="IguanaTex Bitmap Display">
              <a:extLst>
                <a:ext uri="{FF2B5EF4-FFF2-40B4-BE49-F238E27FC236}">
                  <a16:creationId xmlns:a16="http://schemas.microsoft.com/office/drawing/2014/main" id="{5B749EA0-C0AA-704C-71D1-2C7AD1FD2E6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18" y="4384426"/>
              <a:ext cx="5692430" cy="388539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579AC2-8464-1509-9038-3EE348D20FA5}"/>
              </a:ext>
            </a:extLst>
          </p:cNvPr>
          <p:cNvSpPr txBox="1"/>
          <p:nvPr/>
        </p:nvSpPr>
        <p:spPr>
          <a:xfrm>
            <a:off x="7136342" y="4966370"/>
            <a:ext cx="403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F4D1"/>
                </a:solidFill>
                <a:latin typeface="Century Gothic" panose="020B0502020202020204" pitchFamily="34" charset="0"/>
              </a:rPr>
              <a:t>Conservation </a:t>
            </a:r>
            <a:r>
              <a:rPr lang="fr-FR" i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along</a:t>
            </a:r>
            <a:r>
              <a:rPr lang="fr-FR" i="1" dirty="0">
                <a:solidFill>
                  <a:srgbClr val="FFF4D1"/>
                </a:solidFill>
                <a:latin typeface="Century Gothic" panose="020B0502020202020204" pitchFamily="34" charset="0"/>
              </a:rPr>
              <a:t> a </a:t>
            </a:r>
            <a:r>
              <a:rPr lang="fr-FR" i="1" dirty="0" err="1">
                <a:solidFill>
                  <a:srgbClr val="FFF4D1"/>
                </a:solidFill>
                <a:latin typeface="Century Gothic" panose="020B0502020202020204" pitchFamily="34" charset="0"/>
              </a:rPr>
              <a:t>trajectory</a:t>
            </a:r>
            <a:endParaRPr lang="fr-FR" b="1" i="1" dirty="0">
              <a:solidFill>
                <a:srgbClr val="FFF4D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\documentclass{article}&#10;\usepackage{amsmath}&#10;\usepackage{xcolor}&#10;\pagestyle{empty}&#10;\begin{document}&#10;&#10;\definecolor{dockerblue}{HTML}{C14E14}  &#10;&#10;$\textcolor{white}{ 2 \pi \rho(k)  = \nu_{[\rho]}(k) + \int_{-\infty}^{\infty} \Delta (k - k') \nu_{[\rho]}(k) \rho (k') \mathrm{d} k'}$ \textcolor{white}{with $\Delta (k) = \frac{2g}{g^{2} + k^{2} }$ }&#10;&#10;&#10;\end{document}" title="IguanaTex Bitmap Display">
            <a:extLst>
              <a:ext uri="{FF2B5EF4-FFF2-40B4-BE49-F238E27FC236}">
                <a16:creationId xmlns:a16="http://schemas.microsoft.com/office/drawing/2014/main" id="{14A401B6-CD7D-8D55-5872-0C061A7954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0" y="2428147"/>
            <a:ext cx="9262948" cy="4504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54FF79-AD6F-A57C-E8CB-DC6FF8E60DA5}"/>
              </a:ext>
            </a:extLst>
          </p:cNvPr>
          <p:cNvGrpSpPr/>
          <p:nvPr/>
        </p:nvGrpSpPr>
        <p:grpSpPr>
          <a:xfrm>
            <a:off x="1038789" y="6035501"/>
            <a:ext cx="8912593" cy="628171"/>
            <a:chOff x="1038789" y="5518666"/>
            <a:chExt cx="8912593" cy="628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FE98D6-7849-23FA-5A45-160C7194A5BD}"/>
                </a:ext>
              </a:extLst>
            </p:cNvPr>
            <p:cNvSpPr/>
            <p:nvPr/>
          </p:nvSpPr>
          <p:spPr>
            <a:xfrm>
              <a:off x="1038789" y="5518666"/>
              <a:ext cx="8912593" cy="628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15" descr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 title="IguanaTex Bitmap Display">
              <a:extLst>
                <a:ext uri="{FF2B5EF4-FFF2-40B4-BE49-F238E27FC236}">
                  <a16:creationId xmlns:a16="http://schemas.microsoft.com/office/drawing/2014/main" id="{9A123AC0-B915-AFC6-CA81-ED2BC35CE8D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072" y="5614466"/>
              <a:ext cx="8586726" cy="444216"/>
            </a:xfrm>
            <a:prstGeom prst="rect">
              <a:avLst/>
            </a:prstGeom>
          </p:spPr>
        </p:pic>
      </p:grpSp>
      <p:sp>
        <p:nvSpPr>
          <p:cNvPr id="17" name="ZoneTexte 7">
            <a:extLst>
              <a:ext uri="{FF2B5EF4-FFF2-40B4-BE49-F238E27FC236}">
                <a16:creationId xmlns:a16="http://schemas.microsoft.com/office/drawing/2014/main" id="{91F4DAE7-78B7-A463-8F48-840C13676C68}"/>
              </a:ext>
            </a:extLst>
          </p:cNvPr>
          <p:cNvSpPr txBox="1"/>
          <p:nvPr/>
        </p:nvSpPr>
        <p:spPr>
          <a:xfrm>
            <a:off x="10019807" y="6392192"/>
            <a:ext cx="224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Yang, Yang (1969)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8AA995-A451-2CAC-849B-53926C4C595A}"/>
              </a:ext>
            </a:extLst>
          </p:cNvPr>
          <p:cNvSpPr/>
          <p:nvPr/>
        </p:nvSpPr>
        <p:spPr>
          <a:xfrm>
            <a:off x="1038789" y="2900823"/>
            <a:ext cx="2883987" cy="628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 descr="\documentclass{article}&#10;\usepackage{amsmath}&#10;\usepackage{xcolor}&#10;\pagestyle{empty}&#10;\begin{document}&#10;&#10;\definecolor{dockerblue}{HTML}{C14E14}  &#10;&#10;$\textcolor{black}{N/L = \int_{-\infty}^{\infty} \rho(k) \mathrm{d}k}$&#10;&#10;&#10;\end{document}" title="IguanaTex Bitmap Display">
            <a:extLst>
              <a:ext uri="{FF2B5EF4-FFF2-40B4-BE49-F238E27FC236}">
                <a16:creationId xmlns:a16="http://schemas.microsoft.com/office/drawing/2014/main" id="{101B8592-8757-EFF2-DA93-C52E9E1946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60" y="3038572"/>
            <a:ext cx="2444962" cy="3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10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41E3D1B5-E8BE-9371-7A14-3F96D52AD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/>
          <a:stretch/>
        </p:blipFill>
        <p:spPr>
          <a:xfrm>
            <a:off x="302416" y="2657240"/>
            <a:ext cx="6908811" cy="2973705"/>
          </a:xfrm>
          <a:prstGeom prst="rect">
            <a:avLst/>
          </a:prstGeom>
        </p:spPr>
      </p:pic>
      <p:cxnSp>
        <p:nvCxnSpPr>
          <p:cNvPr id="7" name="Connecteur droit 43">
            <a:extLst>
              <a:ext uri="{FF2B5EF4-FFF2-40B4-BE49-F238E27FC236}">
                <a16:creationId xmlns:a16="http://schemas.microsoft.com/office/drawing/2014/main" id="{335A4EFC-DD0B-530E-DB12-80A59A5B0136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42">
            <a:extLst>
              <a:ext uri="{FF2B5EF4-FFF2-40B4-BE49-F238E27FC236}">
                <a16:creationId xmlns:a16="http://schemas.microsoft.com/office/drawing/2014/main" id="{CE92746D-328F-AC1C-9FF1-93070A5BEEF4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High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temperatures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80D7FF-9103-8FB9-C501-68FA47655448}"/>
              </a:ext>
            </a:extLst>
          </p:cNvPr>
          <p:cNvSpPr/>
          <p:nvPr/>
        </p:nvSpPr>
        <p:spPr>
          <a:xfrm>
            <a:off x="7377827" y="1336029"/>
            <a:ext cx="4595098" cy="5245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105">
            <a:extLst>
              <a:ext uri="{FF2B5EF4-FFF2-40B4-BE49-F238E27FC236}">
                <a16:creationId xmlns:a16="http://schemas.microsoft.com/office/drawing/2014/main" id="{A0D39E16-A063-8849-DDD5-761A8F06B855}"/>
              </a:ext>
            </a:extLst>
          </p:cNvPr>
          <p:cNvSpPr txBox="1"/>
          <p:nvPr/>
        </p:nvSpPr>
        <p:spPr>
          <a:xfrm>
            <a:off x="7544427" y="1416358"/>
            <a:ext cx="4180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Density profile of the cloud in the harmonic trap before the selection</a:t>
            </a:r>
          </a:p>
          <a:p>
            <a:endParaRPr lang="en-US" i="1" dirty="0">
              <a:solidFill>
                <a:srgbClr val="BC632E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The rapidity distribution is obtained with entropy maximization + thermic distribution (    and    are fit parameters).</a:t>
            </a:r>
            <a:endParaRPr lang="en-US" sz="1600" dirty="0">
              <a:latin typeface="LM Sans 12" panose="00000500000000000000" pitchFamily="50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8C752CE-203D-9C21-BBF6-0CC37748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/>
          <a:stretch/>
        </p:blipFill>
        <p:spPr bwMode="auto">
          <a:xfrm>
            <a:off x="7544427" y="3657600"/>
            <a:ext cx="4261898" cy="28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\documentclass{article}&#10;\usepackage{amsmath}&#10;\usepackage{xcolor}&#10;\pagestyle{empty}&#10;\begin{document}&#10;&#10;\definecolor{dockerblue}{HTML}{C14E14}  &#10;&#10;\textcolor{black}{$ \Rightarrow T = 200 \: nK$, $\mu = 80 \: nK$}&#10;&#10;&#10;\end{document}" title="IguanaTex Bitmap Display">
            <a:extLst>
              <a:ext uri="{FF2B5EF4-FFF2-40B4-BE49-F238E27FC236}">
                <a16:creationId xmlns:a16="http://schemas.microsoft.com/office/drawing/2014/main" id="{6FF0F9BB-7727-8E39-098B-4AAB4E10DD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3" y="3202641"/>
            <a:ext cx="2854226" cy="218850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xcolor}&#10;\pagestyle{empty}&#10;\begin{document}&#10;&#10;\definecolor{dockerblue}{HTML}{C14E14}  &#10;&#10;\textcolor{black}{$T$}&#10;&#10;&#10;\end{document}" title="IguanaTex Bitmap Display">
            <a:extLst>
              <a:ext uri="{FF2B5EF4-FFF2-40B4-BE49-F238E27FC236}">
                <a16:creationId xmlns:a16="http://schemas.microsoft.com/office/drawing/2014/main" id="{C478EF14-6C75-CA4C-3311-7BB02EA8C9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83" y="2805900"/>
            <a:ext cx="166330" cy="165596"/>
          </a:xfrm>
          <a:prstGeom prst="rect">
            <a:avLst/>
          </a:prstGeom>
        </p:spPr>
      </p:pic>
      <p:pic>
        <p:nvPicPr>
          <p:cNvPr id="29" name="Picture 28" descr="\documentclass{article}&#10;\usepackage{amsmath}&#10;\usepackage{xcolor}&#10;\pagestyle{empty}&#10;\begin{document}&#10;&#10;\definecolor{dockerblue}{HTML}{C14E14}  &#10;&#10;\textcolor{black}{$ \mu$}&#10;&#10;&#10;\end{document}" title="IguanaTex Bitmap Display">
            <a:extLst>
              <a:ext uri="{FF2B5EF4-FFF2-40B4-BE49-F238E27FC236}">
                <a16:creationId xmlns:a16="http://schemas.microsoft.com/office/drawing/2014/main" id="{51F8C004-9BB6-E09D-6612-C8F3BEB45E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54" y="2853561"/>
            <a:ext cx="132772" cy="16116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1E85E15-BF78-FEAD-B478-AEAF0894763A}"/>
              </a:ext>
            </a:extLst>
          </p:cNvPr>
          <p:cNvSpPr txBox="1"/>
          <p:nvPr/>
        </p:nvSpPr>
        <p:spPr>
          <a:xfrm>
            <a:off x="455880" y="1330623"/>
            <a:ext cx="265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Change of the </a:t>
            </a:r>
            <a:r>
              <a:rPr lang="fr-FR" sz="1600" b="1" dirty="0" err="1">
                <a:latin typeface="Century Gothic" panose="020B0502020202020204" pitchFamily="34" charset="0"/>
              </a:rPr>
              <a:t>height</a:t>
            </a:r>
            <a:r>
              <a:rPr lang="fr-FR" sz="1600" b="1" dirty="0">
                <a:latin typeface="Century Gothic" panose="020B0502020202020204" pitchFamily="34" charset="0"/>
              </a:rPr>
              <a:t> of the  spatial </a:t>
            </a:r>
            <a:r>
              <a:rPr lang="fr-FR" sz="1600" b="1" dirty="0" err="1">
                <a:latin typeface="Century Gothic" panose="020B0502020202020204" pitchFamily="34" charset="0"/>
              </a:rPr>
              <a:t>selection</a:t>
            </a:r>
            <a:r>
              <a:rPr lang="fr-FR" sz="1600" b="1" dirty="0"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latin typeface="Century Gothic" panose="020B0502020202020204" pitchFamily="34" charset="0"/>
              </a:rPr>
              <a:t>beam</a:t>
            </a:r>
            <a:r>
              <a:rPr lang="fr-FR" sz="1600" b="1" dirty="0">
                <a:latin typeface="Century Gothic" panose="020B0502020202020204" pitchFamily="34" charset="0"/>
              </a:rPr>
              <a:t> :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D3D8F6-C206-781A-DF8B-4311DDA0E5E6}"/>
              </a:ext>
            </a:extLst>
          </p:cNvPr>
          <p:cNvGrpSpPr/>
          <p:nvPr/>
        </p:nvGrpSpPr>
        <p:grpSpPr>
          <a:xfrm>
            <a:off x="3155573" y="1446746"/>
            <a:ext cx="3749861" cy="993661"/>
            <a:chOff x="3155573" y="1446746"/>
            <a:chExt cx="3749861" cy="9936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325BA34-450D-33C8-6919-B4E8A38F4967}"/>
                </a:ext>
              </a:extLst>
            </p:cNvPr>
            <p:cNvGrpSpPr/>
            <p:nvPr/>
          </p:nvGrpSpPr>
          <p:grpSpPr>
            <a:xfrm>
              <a:off x="5577505" y="1728793"/>
              <a:ext cx="1327929" cy="702089"/>
              <a:chOff x="1245680" y="1856512"/>
              <a:chExt cx="1327929" cy="70208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AD27C30-7FCF-AF42-5257-C7BC53CAA2D5}"/>
                  </a:ext>
                </a:extLst>
              </p:cNvPr>
              <p:cNvGrpSpPr/>
              <p:nvPr/>
            </p:nvGrpSpPr>
            <p:grpSpPr>
              <a:xfrm>
                <a:off x="1245680" y="1856512"/>
                <a:ext cx="1327929" cy="407027"/>
                <a:chOff x="3295650" y="2282154"/>
                <a:chExt cx="2286000" cy="546771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5117662F-1D48-E9AF-1470-2DF0E781D36E}"/>
                    </a:ext>
                  </a:extLst>
                </p:cNvPr>
                <p:cNvSpPr/>
                <p:nvPr/>
              </p:nvSpPr>
              <p:spPr>
                <a:xfrm>
                  <a:off x="3324225" y="2362200"/>
                  <a:ext cx="2228850" cy="1905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6A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3703F99-2C87-D3BF-63DE-83AA33F928CA}"/>
                    </a:ext>
                  </a:extLst>
                </p:cNvPr>
                <p:cNvSpPr/>
                <p:nvPr/>
              </p:nvSpPr>
              <p:spPr>
                <a:xfrm>
                  <a:off x="3295650" y="2285429"/>
                  <a:ext cx="742950" cy="357188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4EC88257-EC7E-BBA5-8EFC-2ECC521D6180}"/>
                    </a:ext>
                  </a:extLst>
                </p:cNvPr>
                <p:cNvSpPr/>
                <p:nvPr/>
              </p:nvSpPr>
              <p:spPr>
                <a:xfrm>
                  <a:off x="4838700" y="2282154"/>
                  <a:ext cx="742950" cy="357188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C9F757FB-F351-88FD-46CE-45258313C173}"/>
                    </a:ext>
                  </a:extLst>
                </p:cNvPr>
                <p:cNvCxnSpPr/>
                <p:nvPr/>
              </p:nvCxnSpPr>
              <p:spPr>
                <a:xfrm>
                  <a:off x="4071937" y="2828925"/>
                  <a:ext cx="73342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0" name="Picture 69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    <a:extLst>
                  <a:ext uri="{FF2B5EF4-FFF2-40B4-BE49-F238E27FC236}">
                    <a16:creationId xmlns:a16="http://schemas.microsoft.com/office/drawing/2014/main" id="{D362D02B-31A8-03E6-4737-100865054A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407" y="2388527"/>
                <a:ext cx="919117" cy="170074"/>
              </a:xfrm>
              <a:prstGeom prst="rect">
                <a:avLst/>
              </a:prstGeom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50AC92C-63ED-3CCA-AF6C-615D7309C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6472" y="1696208"/>
              <a:ext cx="0" cy="326157"/>
            </a:xfrm>
            <a:prstGeom prst="straightConnector1">
              <a:avLst/>
            </a:prstGeom>
            <a:ln w="28575">
              <a:solidFill>
                <a:srgbClr val="A3232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 descr="\documentclass{article}&#10;\usepackage{amsmath}&#10;\usepackage{xcolor}&#10;\pagestyle{empty}&#10;\begin{document}&#10;&#10;\definecolor{dockerblue}{HTML}{C14E14}  &#10;&#10;\textcolor{dockerblue}{Height $ &lt; 5 \mu m$}&#10;&#10;&#10;\end{document}" title="IguanaTex Bitmap Display">
              <a:extLst>
                <a:ext uri="{FF2B5EF4-FFF2-40B4-BE49-F238E27FC236}">
                  <a16:creationId xmlns:a16="http://schemas.microsoft.com/office/drawing/2014/main" id="{D762B176-B743-6C1B-32E3-44AFE2DE739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62" y="1446746"/>
              <a:ext cx="1170576" cy="176974"/>
            </a:xfrm>
            <a:prstGeom prst="rect">
              <a:avLst/>
            </a:prstGeom>
          </p:spPr>
        </p:pic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522B6ABE-BBBD-B9AC-5A6E-92636A72FB50}"/>
                </a:ext>
              </a:extLst>
            </p:cNvPr>
            <p:cNvSpPr/>
            <p:nvPr/>
          </p:nvSpPr>
          <p:spPr>
            <a:xfrm>
              <a:off x="4906800" y="1758585"/>
              <a:ext cx="331334" cy="219697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3A67D61-3E77-6F10-5A25-F8749B5616E2}"/>
                </a:ext>
              </a:extLst>
            </p:cNvPr>
            <p:cNvGrpSpPr/>
            <p:nvPr/>
          </p:nvGrpSpPr>
          <p:grpSpPr>
            <a:xfrm>
              <a:off x="3331207" y="1659642"/>
              <a:ext cx="1327929" cy="780765"/>
              <a:chOff x="1245680" y="1777836"/>
              <a:chExt cx="1327929" cy="780765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D1F074B-9895-3B6E-5E5A-EB1633801DB2}"/>
                  </a:ext>
                </a:extLst>
              </p:cNvPr>
              <p:cNvGrpSpPr/>
              <p:nvPr/>
            </p:nvGrpSpPr>
            <p:grpSpPr>
              <a:xfrm>
                <a:off x="1245680" y="1777836"/>
                <a:ext cx="1327929" cy="485707"/>
                <a:chOff x="3295650" y="2176462"/>
                <a:chExt cx="2286000" cy="652463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A25B8DE7-3AB9-0499-04D6-104AB1530456}"/>
                    </a:ext>
                  </a:extLst>
                </p:cNvPr>
                <p:cNvSpPr/>
                <p:nvPr/>
              </p:nvSpPr>
              <p:spPr>
                <a:xfrm>
                  <a:off x="3324225" y="2362200"/>
                  <a:ext cx="2228850" cy="1905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E2E015C-B918-3697-2F00-BC9C45C26280}"/>
                    </a:ext>
                  </a:extLst>
                </p:cNvPr>
                <p:cNvSpPr/>
                <p:nvPr/>
              </p:nvSpPr>
              <p:spPr>
                <a:xfrm>
                  <a:off x="3295650" y="2176462"/>
                  <a:ext cx="742950" cy="542925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076DE1B-DEC8-ACA3-0308-7FB9D4DA0E1D}"/>
                    </a:ext>
                  </a:extLst>
                </p:cNvPr>
                <p:cNvSpPr/>
                <p:nvPr/>
              </p:nvSpPr>
              <p:spPr>
                <a:xfrm>
                  <a:off x="4838700" y="2185987"/>
                  <a:ext cx="742950" cy="542925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7CD4DF8F-6A34-9B3C-594D-E0EBF12645B3}"/>
                    </a:ext>
                  </a:extLst>
                </p:cNvPr>
                <p:cNvCxnSpPr/>
                <p:nvPr/>
              </p:nvCxnSpPr>
              <p:spPr>
                <a:xfrm>
                  <a:off x="4071937" y="2828925"/>
                  <a:ext cx="73342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4" name="Picture 63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    <a:extLst>
                  <a:ext uri="{FF2B5EF4-FFF2-40B4-BE49-F238E27FC236}">
                    <a16:creationId xmlns:a16="http://schemas.microsoft.com/office/drawing/2014/main" id="{91CB7EC3-6A94-9752-AC1D-F584A767EE8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407" y="2388527"/>
                <a:ext cx="919117" cy="170074"/>
              </a:xfrm>
              <a:prstGeom prst="rect">
                <a:avLst/>
              </a:prstGeom>
            </p:spPr>
          </p:pic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C27F3F1-B0D7-F123-E659-8CE0520062BF}"/>
                </a:ext>
              </a:extLst>
            </p:cNvPr>
            <p:cNvCxnSpPr>
              <a:cxnSpLocks/>
            </p:cNvCxnSpPr>
            <p:nvPr/>
          </p:nvCxnSpPr>
          <p:spPr>
            <a:xfrm>
              <a:off x="3201124" y="1639310"/>
              <a:ext cx="0" cy="459514"/>
            </a:xfrm>
            <a:prstGeom prst="straightConnector1">
              <a:avLst/>
            </a:prstGeom>
            <a:ln w="28575">
              <a:solidFill>
                <a:srgbClr val="A3232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\documentclass{article}&#10;\usepackage{amsmath}&#10;\usepackage{xcolor}&#10;\pagestyle{empty}&#10;\begin{document}&#10;&#10;\definecolor{dockerblue}{HTML}{C14E14}  &#10;&#10;\textcolor{dockerblue}{Height $ = 10 \mu m$}&#10;&#10;&#10;\end{document}" title="IguanaTex Bitmap Display">
              <a:extLst>
                <a:ext uri="{FF2B5EF4-FFF2-40B4-BE49-F238E27FC236}">
                  <a16:creationId xmlns:a16="http://schemas.microsoft.com/office/drawing/2014/main" id="{59BA05E5-6D05-7A66-86DD-93D96DAF82E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573" y="1446746"/>
              <a:ext cx="1264544" cy="175808"/>
            </a:xfrm>
            <a:prstGeom prst="rect">
              <a:avLst/>
            </a:prstGeom>
          </p:spPr>
        </p:pic>
      </p:grpSp>
      <p:pic>
        <p:nvPicPr>
          <p:cNvPr id="77" name="Picture 76" descr="\documentclass{article}&#10;\usepackage{amsmath}&#10;\usepackage{xcolor}&#10;\pagestyle{empty}&#10;\begin{document}&#10;&#10;\definecolor{dockerblue}{HTML}{C14E14}  &#10;&#10;\textcolor{black}{$ t_{\mathrm{exp}} = 40 \: ms$}&#10;&#10;&#10;\end{document}" title="IguanaTex Bitmap Display">
            <a:extLst>
              <a:ext uri="{FF2B5EF4-FFF2-40B4-BE49-F238E27FC236}">
                <a16:creationId xmlns:a16="http://schemas.microsoft.com/office/drawing/2014/main" id="{FB39C05E-4E63-5713-A67C-09B9656CA6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72" y="2917427"/>
            <a:ext cx="1324802" cy="2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B63D323-EE3B-2BC7-2684-5F4A327B46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/>
          <a:stretch/>
        </p:blipFill>
        <p:spPr>
          <a:xfrm>
            <a:off x="302139" y="2659969"/>
            <a:ext cx="6908811" cy="2973703"/>
          </a:xfrm>
          <a:prstGeom prst="rect">
            <a:avLst/>
          </a:prstGeom>
        </p:spPr>
      </p:pic>
      <p:cxnSp>
        <p:nvCxnSpPr>
          <p:cNvPr id="6" name="Connecteur droit 43">
            <a:extLst>
              <a:ext uri="{FF2B5EF4-FFF2-40B4-BE49-F238E27FC236}">
                <a16:creationId xmlns:a16="http://schemas.microsoft.com/office/drawing/2014/main" id="{E91759A2-3466-D118-E928-D4CEDA4BABB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A81B2E-89F4-3939-44A5-ECB8E54E0959}"/>
              </a:ext>
            </a:extLst>
          </p:cNvPr>
          <p:cNvSpPr/>
          <p:nvPr/>
        </p:nvSpPr>
        <p:spPr>
          <a:xfrm>
            <a:off x="7377827" y="1336029"/>
            <a:ext cx="4595098" cy="5245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2105">
            <a:extLst>
              <a:ext uri="{FF2B5EF4-FFF2-40B4-BE49-F238E27FC236}">
                <a16:creationId xmlns:a16="http://schemas.microsoft.com/office/drawing/2014/main" id="{664F6C2C-BA6D-3EE3-0BEB-691D03138804}"/>
              </a:ext>
            </a:extLst>
          </p:cNvPr>
          <p:cNvSpPr txBox="1"/>
          <p:nvPr/>
        </p:nvSpPr>
        <p:spPr>
          <a:xfrm>
            <a:off x="7544427" y="1416358"/>
            <a:ext cx="4180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Density profile of the cloud in the harmonic trap before the selection</a:t>
            </a:r>
          </a:p>
          <a:p>
            <a:endParaRPr lang="en-US" i="1" dirty="0">
              <a:solidFill>
                <a:srgbClr val="BC632E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The rapidity distribution is obtained with entropy maximization + thermic distribution (    and    are fit parameters).</a:t>
            </a:r>
            <a:endParaRPr lang="en-US" sz="1600" dirty="0">
              <a:latin typeface="LM Sans 12" panose="00000500000000000000" pitchFamily="50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52A4151-6790-2118-EBCE-763A566AC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/>
          <a:stretch/>
        </p:blipFill>
        <p:spPr bwMode="auto">
          <a:xfrm>
            <a:off x="7544427" y="3657600"/>
            <a:ext cx="4261898" cy="28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\documentclass{article}&#10;\usepackage{amsmath}&#10;\usepackage{xcolor}&#10;\pagestyle{empty}&#10;\begin{document}&#10;&#10;\definecolor{dockerblue}{HTML}{C14E14}  &#10;&#10;\textcolor{black}{$ \Rightarrow T = 200 \: nK$, $\mu = 80 \: nK$}&#10;&#10;&#10;\end{document}" title="IguanaTex Bitmap Display">
            <a:extLst>
              <a:ext uri="{FF2B5EF4-FFF2-40B4-BE49-F238E27FC236}">
                <a16:creationId xmlns:a16="http://schemas.microsoft.com/office/drawing/2014/main" id="{0C50F381-7961-5E27-9834-AA7D0FA317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3" y="3202641"/>
            <a:ext cx="2854226" cy="218850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xcolor}&#10;\pagestyle{empty}&#10;\begin{document}&#10;&#10;\definecolor{dockerblue}{HTML}{C14E14}  &#10;&#10;\textcolor{black}{$T$}&#10;&#10;&#10;\end{document}" title="IguanaTex Bitmap Display">
            <a:extLst>
              <a:ext uri="{FF2B5EF4-FFF2-40B4-BE49-F238E27FC236}">
                <a16:creationId xmlns:a16="http://schemas.microsoft.com/office/drawing/2014/main" id="{72420B66-5745-0A8E-8A7F-AC2AB01D50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83" y="2805900"/>
            <a:ext cx="166330" cy="165596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xcolor}&#10;\pagestyle{empty}&#10;\begin{document}&#10;&#10;\definecolor{dockerblue}{HTML}{C14E14}  &#10;&#10;\textcolor{black}{$ \mu$}&#10;&#10;&#10;\end{document}" title="IguanaTex Bitmap Display">
            <a:extLst>
              <a:ext uri="{FF2B5EF4-FFF2-40B4-BE49-F238E27FC236}">
                <a16:creationId xmlns:a16="http://schemas.microsoft.com/office/drawing/2014/main" id="{924B6874-F081-21A8-F8B3-805D1CA238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54" y="2853561"/>
            <a:ext cx="132772" cy="16116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DBA028D-0D9D-3033-05D9-369C5E0D467E}"/>
              </a:ext>
            </a:extLst>
          </p:cNvPr>
          <p:cNvGrpSpPr/>
          <p:nvPr/>
        </p:nvGrpSpPr>
        <p:grpSpPr>
          <a:xfrm>
            <a:off x="3155573" y="1446746"/>
            <a:ext cx="3749861" cy="993661"/>
            <a:chOff x="3155573" y="1446746"/>
            <a:chExt cx="3749861" cy="9936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B5E5542-7A4B-E638-C781-AF5FA574892E}"/>
                </a:ext>
              </a:extLst>
            </p:cNvPr>
            <p:cNvGrpSpPr/>
            <p:nvPr/>
          </p:nvGrpSpPr>
          <p:grpSpPr>
            <a:xfrm>
              <a:off x="5577505" y="1728793"/>
              <a:ext cx="1327929" cy="702089"/>
              <a:chOff x="1245680" y="1856512"/>
              <a:chExt cx="1327929" cy="70208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797CE59-35DC-BC5A-C6BE-7465D1198BAC}"/>
                  </a:ext>
                </a:extLst>
              </p:cNvPr>
              <p:cNvGrpSpPr/>
              <p:nvPr/>
            </p:nvGrpSpPr>
            <p:grpSpPr>
              <a:xfrm>
                <a:off x="1245680" y="1856512"/>
                <a:ext cx="1327929" cy="407027"/>
                <a:chOff x="3295650" y="2282154"/>
                <a:chExt cx="2286000" cy="546771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9C18B72F-D7DE-2754-60A6-DD04DEA84145}"/>
                    </a:ext>
                  </a:extLst>
                </p:cNvPr>
                <p:cNvSpPr/>
                <p:nvPr/>
              </p:nvSpPr>
              <p:spPr>
                <a:xfrm>
                  <a:off x="3324225" y="2362200"/>
                  <a:ext cx="2228850" cy="1905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6A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C04146B-35EA-4EFB-DC34-A08930F5E3F5}"/>
                    </a:ext>
                  </a:extLst>
                </p:cNvPr>
                <p:cNvSpPr/>
                <p:nvPr/>
              </p:nvSpPr>
              <p:spPr>
                <a:xfrm>
                  <a:off x="3295650" y="2285429"/>
                  <a:ext cx="742950" cy="357188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E39A3F3-A159-C0DE-2DA3-8DEFC4160B97}"/>
                    </a:ext>
                  </a:extLst>
                </p:cNvPr>
                <p:cNvSpPr/>
                <p:nvPr/>
              </p:nvSpPr>
              <p:spPr>
                <a:xfrm>
                  <a:off x="4838700" y="2282154"/>
                  <a:ext cx="742950" cy="357188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BD318C29-D6FA-4389-0476-EBAA97139627}"/>
                    </a:ext>
                  </a:extLst>
                </p:cNvPr>
                <p:cNvCxnSpPr/>
                <p:nvPr/>
              </p:nvCxnSpPr>
              <p:spPr>
                <a:xfrm>
                  <a:off x="4071937" y="2828925"/>
                  <a:ext cx="73342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" name="Picture 27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    <a:extLst>
                  <a:ext uri="{FF2B5EF4-FFF2-40B4-BE49-F238E27FC236}">
                    <a16:creationId xmlns:a16="http://schemas.microsoft.com/office/drawing/2014/main" id="{FB8334EF-892A-1795-C816-35CAAC18358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407" y="2388527"/>
                <a:ext cx="919117" cy="170074"/>
              </a:xfrm>
              <a:prstGeom prst="rect">
                <a:avLst/>
              </a:prstGeom>
            </p:spPr>
          </p:pic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25760F-2532-04B7-07FB-96510DE12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6472" y="1696208"/>
              <a:ext cx="0" cy="326157"/>
            </a:xfrm>
            <a:prstGeom prst="straightConnector1">
              <a:avLst/>
            </a:prstGeom>
            <a:ln w="28575">
              <a:solidFill>
                <a:srgbClr val="A3232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 descr="\documentclass{article}&#10;\usepackage{amsmath}&#10;\usepackage{xcolor}&#10;\pagestyle{empty}&#10;\begin{document}&#10;&#10;\definecolor{dockerblue}{HTML}{C14E14}  &#10;&#10;\textcolor{dockerblue}{Height $ &lt; 5 \mu m$}&#10;&#10;&#10;\end{document}" title="IguanaTex Bitmap Display">
              <a:extLst>
                <a:ext uri="{FF2B5EF4-FFF2-40B4-BE49-F238E27FC236}">
                  <a16:creationId xmlns:a16="http://schemas.microsoft.com/office/drawing/2014/main" id="{6DFB886C-1D66-C224-6D30-7B6177867E0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62" y="1446746"/>
              <a:ext cx="1170576" cy="176974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C49E292E-90A2-2481-03BD-F63C1D7528BF}"/>
                </a:ext>
              </a:extLst>
            </p:cNvPr>
            <p:cNvSpPr/>
            <p:nvPr/>
          </p:nvSpPr>
          <p:spPr>
            <a:xfrm>
              <a:off x="4906800" y="1758585"/>
              <a:ext cx="331334" cy="219697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42AD23-5269-1D6E-5EE1-AF0A99FC8BFE}"/>
                </a:ext>
              </a:extLst>
            </p:cNvPr>
            <p:cNvGrpSpPr/>
            <p:nvPr/>
          </p:nvGrpSpPr>
          <p:grpSpPr>
            <a:xfrm>
              <a:off x="3331207" y="1659642"/>
              <a:ext cx="1327929" cy="780765"/>
              <a:chOff x="1245680" y="1777836"/>
              <a:chExt cx="1327929" cy="78076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E18E25F-597F-2EBE-0DB1-3913CC6E7FDE}"/>
                  </a:ext>
                </a:extLst>
              </p:cNvPr>
              <p:cNvGrpSpPr/>
              <p:nvPr/>
            </p:nvGrpSpPr>
            <p:grpSpPr>
              <a:xfrm>
                <a:off x="1245680" y="1777836"/>
                <a:ext cx="1327929" cy="485707"/>
                <a:chOff x="3295650" y="2176462"/>
                <a:chExt cx="2286000" cy="652463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C0EEBAF-E7A5-1BD3-333A-42B59DE6B485}"/>
                    </a:ext>
                  </a:extLst>
                </p:cNvPr>
                <p:cNvSpPr/>
                <p:nvPr/>
              </p:nvSpPr>
              <p:spPr>
                <a:xfrm>
                  <a:off x="3324225" y="2362200"/>
                  <a:ext cx="2228850" cy="1905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025FE8C-13FF-D1EC-62FD-37986FE1B121}"/>
                    </a:ext>
                  </a:extLst>
                </p:cNvPr>
                <p:cNvSpPr/>
                <p:nvPr/>
              </p:nvSpPr>
              <p:spPr>
                <a:xfrm>
                  <a:off x="3295650" y="2176462"/>
                  <a:ext cx="742950" cy="542925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A8880A2-3A31-5B61-6E03-10CD233AE0D8}"/>
                    </a:ext>
                  </a:extLst>
                </p:cNvPr>
                <p:cNvSpPr/>
                <p:nvPr/>
              </p:nvSpPr>
              <p:spPr>
                <a:xfrm>
                  <a:off x="4838700" y="2185987"/>
                  <a:ext cx="742950" cy="542925"/>
                </a:xfrm>
                <a:prstGeom prst="rect">
                  <a:avLst/>
                </a:prstGeom>
                <a:solidFill>
                  <a:srgbClr val="A3232B">
                    <a:alpha val="50000"/>
                  </a:srgbClr>
                </a:solidFill>
                <a:ln w="28575">
                  <a:solidFill>
                    <a:srgbClr val="A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21E93799-9500-3629-051E-13244495AD53}"/>
                    </a:ext>
                  </a:extLst>
                </p:cNvPr>
                <p:cNvCxnSpPr/>
                <p:nvPr/>
              </p:nvCxnSpPr>
              <p:spPr>
                <a:xfrm>
                  <a:off x="4071937" y="2828925"/>
                  <a:ext cx="73342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Picture 36" descr="\documentclass{article}&#10;\usepackage{amsmath}&#10;\usepackage{xcolor}&#10;\pagestyle{empty}&#10;\begin{document}&#10;&#10;\definecolor{dockerblue}{HTML}{C14E14}  &#10;&#10;$\textcolor{black}{L_{0} = 75 \mu m}$&#10;&#10;&#10;\end{document}" title="IguanaTex Bitmap Display">
                <a:extLst>
                  <a:ext uri="{FF2B5EF4-FFF2-40B4-BE49-F238E27FC236}">
                    <a16:creationId xmlns:a16="http://schemas.microsoft.com/office/drawing/2014/main" id="{830FFBDF-A0A7-4580-8DB8-412B557FEC9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407" y="2388527"/>
                <a:ext cx="919117" cy="170074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9E4D02F-C49C-885F-8FC0-D6F80517FBE4}"/>
                </a:ext>
              </a:extLst>
            </p:cNvPr>
            <p:cNvCxnSpPr>
              <a:cxnSpLocks/>
            </p:cNvCxnSpPr>
            <p:nvPr/>
          </p:nvCxnSpPr>
          <p:spPr>
            <a:xfrm>
              <a:off x="3201124" y="1639310"/>
              <a:ext cx="0" cy="459514"/>
            </a:xfrm>
            <a:prstGeom prst="straightConnector1">
              <a:avLst/>
            </a:prstGeom>
            <a:ln w="28575">
              <a:solidFill>
                <a:srgbClr val="A3232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\documentclass{article}&#10;\usepackage{amsmath}&#10;\usepackage{xcolor}&#10;\pagestyle{empty}&#10;\begin{document}&#10;&#10;\definecolor{dockerblue}{HTML}{C14E14}  &#10;&#10;\textcolor{dockerblue}{Height $ = 10 \mu m$}&#10;&#10;&#10;\end{document}" title="IguanaTex Bitmap Display">
              <a:extLst>
                <a:ext uri="{FF2B5EF4-FFF2-40B4-BE49-F238E27FC236}">
                  <a16:creationId xmlns:a16="http://schemas.microsoft.com/office/drawing/2014/main" id="{1B86577A-021F-9A70-7801-76AA28912E8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573" y="1446746"/>
              <a:ext cx="1264544" cy="175808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39CFC1-5396-1CD7-6CBD-44BEE7896B03}"/>
              </a:ext>
            </a:extLst>
          </p:cNvPr>
          <p:cNvSpPr txBox="1"/>
          <p:nvPr/>
        </p:nvSpPr>
        <p:spPr>
          <a:xfrm>
            <a:off x="455880" y="1330623"/>
            <a:ext cx="265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Change of the </a:t>
            </a:r>
            <a:r>
              <a:rPr lang="fr-FR" sz="1600" b="1" dirty="0" err="1">
                <a:latin typeface="Century Gothic" panose="020B0502020202020204" pitchFamily="34" charset="0"/>
              </a:rPr>
              <a:t>height</a:t>
            </a:r>
            <a:r>
              <a:rPr lang="fr-FR" sz="1600" b="1" dirty="0">
                <a:latin typeface="Century Gothic" panose="020B0502020202020204" pitchFamily="34" charset="0"/>
              </a:rPr>
              <a:t> of the  spatial </a:t>
            </a:r>
            <a:r>
              <a:rPr lang="fr-FR" sz="1600" b="1" dirty="0" err="1">
                <a:latin typeface="Century Gothic" panose="020B0502020202020204" pitchFamily="34" charset="0"/>
              </a:rPr>
              <a:t>selection</a:t>
            </a:r>
            <a:r>
              <a:rPr lang="fr-FR" sz="1600" b="1" dirty="0"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latin typeface="Century Gothic" panose="020B0502020202020204" pitchFamily="34" charset="0"/>
              </a:rPr>
              <a:t>beam</a:t>
            </a:r>
            <a:r>
              <a:rPr lang="fr-FR" sz="1600" b="1" dirty="0">
                <a:latin typeface="Century Gothic" panose="020B0502020202020204" pitchFamily="34" charset="0"/>
              </a:rPr>
              <a:t> :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9D94AD-7B60-C199-4AA7-B649B5F40F62}"/>
              </a:ext>
            </a:extLst>
          </p:cNvPr>
          <p:cNvGrpSpPr/>
          <p:nvPr/>
        </p:nvGrpSpPr>
        <p:grpSpPr>
          <a:xfrm>
            <a:off x="604406" y="5753384"/>
            <a:ext cx="6669760" cy="864836"/>
            <a:chOff x="1698371" y="5873254"/>
            <a:chExt cx="5356305" cy="68380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A2F839-8196-59F7-34DD-B36035D3DC2C}"/>
                </a:ext>
              </a:extLst>
            </p:cNvPr>
            <p:cNvSpPr/>
            <p:nvPr/>
          </p:nvSpPr>
          <p:spPr>
            <a:xfrm>
              <a:off x="1698371" y="5873254"/>
              <a:ext cx="5132661" cy="683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5CD0A7-E684-DC7E-00EF-D02A992BD144}"/>
                </a:ext>
              </a:extLst>
            </p:cNvPr>
            <p:cNvSpPr txBox="1"/>
            <p:nvPr/>
          </p:nvSpPr>
          <p:spPr>
            <a:xfrm>
              <a:off x="1809750" y="5950019"/>
              <a:ext cx="5244926" cy="51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Diffusion of photons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with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the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optical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system. </a:t>
              </a:r>
            </a:p>
            <a:p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Reducing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this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effect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gives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reasonnable</a:t>
              </a:r>
              <a:r>
                <a:rPr lang="fr-FR" dirty="0"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r>
                <a:rPr lang="fr-FR" dirty="0" err="1">
                  <a:latin typeface="Century Gothic" panose="020B0502020202020204" pitchFamily="34" charset="0"/>
                  <a:sym typeface="Wingdings" panose="05000000000000000000" pitchFamily="2" charset="2"/>
                </a:rPr>
                <a:t>temperature</a:t>
              </a:r>
              <a:endParaRPr lang="fr-FR" dirty="0">
                <a:latin typeface="Century Gothic" panose="020B050202020202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55" name="Picture 54" descr="\documentclass{article}&#10;\usepackage{amsmath}&#10;\usepackage{xcolor}&#10;\pagestyle{empty}&#10;\begin{document}&#10;&#10;\definecolor{dockerblue}{HTML}{C14E14}  &#10;&#10;\textcolor{black}{$ t_{\mathrm{exp}} = 40 \: ms$}&#10;&#10;&#10;\end{document}" title="IguanaTex Bitmap Display">
            <a:extLst>
              <a:ext uri="{FF2B5EF4-FFF2-40B4-BE49-F238E27FC236}">
                <a16:creationId xmlns:a16="http://schemas.microsoft.com/office/drawing/2014/main" id="{1A91BA44-E3FE-7672-DA40-C1FE519690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72" y="2917427"/>
            <a:ext cx="1324802" cy="236565"/>
          </a:xfrm>
          <a:prstGeom prst="rect">
            <a:avLst/>
          </a:prstGeom>
        </p:spPr>
      </p:pic>
      <p:sp>
        <p:nvSpPr>
          <p:cNvPr id="56" name="ZoneTexte 42">
            <a:extLst>
              <a:ext uri="{FF2B5EF4-FFF2-40B4-BE49-F238E27FC236}">
                <a16:creationId xmlns:a16="http://schemas.microsoft.com/office/drawing/2014/main" id="{0C4C4FFC-4056-C775-26DD-76A0C032D4FC}"/>
              </a:ext>
            </a:extLst>
          </p:cNvPr>
          <p:cNvSpPr txBox="1"/>
          <p:nvPr/>
        </p:nvSpPr>
        <p:spPr>
          <a:xfrm>
            <a:off x="0" y="186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High </a:t>
            </a:r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temperatures</a:t>
            </a:r>
            <a:endParaRPr lang="fr-FR" sz="4400" cap="small" dirty="0">
              <a:solidFill>
                <a:srgbClr val="263B4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827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96F045-3858-B92A-8D25-C62B8AD43C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8" y="2328842"/>
            <a:ext cx="5116607" cy="4160609"/>
          </a:xfrm>
          <a:prstGeom prst="rect">
            <a:avLst/>
          </a:prstGeom>
        </p:spPr>
      </p:pic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86BEBD5F-ABE1-651F-ECF3-18B48CA37AD3}"/>
              </a:ext>
            </a:extLst>
          </p:cNvPr>
          <p:cNvGrpSpPr/>
          <p:nvPr/>
        </p:nvGrpSpPr>
        <p:grpSpPr>
          <a:xfrm>
            <a:off x="5183240" y="2294556"/>
            <a:ext cx="912760" cy="4229179"/>
            <a:chOff x="5790920" y="701040"/>
            <a:chExt cx="912760" cy="4229179"/>
          </a:xfrm>
        </p:grpSpPr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59EA1C20-1089-D0B5-2C77-876DA39F27F4}"/>
                </a:ext>
              </a:extLst>
            </p:cNvPr>
            <p:cNvGrpSpPr/>
            <p:nvPr/>
          </p:nvGrpSpPr>
          <p:grpSpPr>
            <a:xfrm>
              <a:off x="5790920" y="701040"/>
              <a:ext cx="823240" cy="4229179"/>
              <a:chOff x="5961454" y="769609"/>
              <a:chExt cx="782045" cy="4160610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A0CE8731-07D4-BC11-5F06-73DDB533D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995"/>
              <a:stretch/>
            </p:blipFill>
            <p:spPr>
              <a:xfrm>
                <a:off x="5961454" y="816202"/>
                <a:ext cx="782045" cy="4114017"/>
              </a:xfrm>
              <a:prstGeom prst="rect">
                <a:avLst/>
              </a:prstGeom>
            </p:spPr>
          </p:pic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064ED8B-6C3B-E16F-482D-6A3DD4A95084}"/>
                  </a:ext>
                </a:extLst>
              </p:cNvPr>
              <p:cNvSpPr/>
              <p:nvPr/>
            </p:nvSpPr>
            <p:spPr>
              <a:xfrm>
                <a:off x="6348022" y="769609"/>
                <a:ext cx="336614" cy="4114017"/>
              </a:xfrm>
              <a:prstGeom prst="rect">
                <a:avLst/>
              </a:prstGeom>
              <a:solidFill>
                <a:srgbClr val="FFF7E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35" name="Image 134" descr="\documentclass{article}&#10;\usepackage{amsmath}&#10;\pagestyle{empty}&#10;\begin{document}&#10;&#10;$-0.1$&#10;&#10;&#10;\end{document}" title="IguanaTex Bitmap Display">
              <a:extLst>
                <a:ext uri="{FF2B5EF4-FFF2-40B4-BE49-F238E27FC236}">
                  <a16:creationId xmlns:a16="http://schemas.microsoft.com/office/drawing/2014/main" id="{1FA0C2C1-DD84-3B02-6717-98929F00CE1A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680" y="4460241"/>
              <a:ext cx="480000" cy="173714"/>
            </a:xfrm>
            <a:prstGeom prst="rect">
              <a:avLst/>
            </a:prstGeom>
          </p:spPr>
        </p:pic>
        <p:pic>
          <p:nvPicPr>
            <p:cNvPr id="138" name="Image 137" descr="\documentclass{article}&#10;\usepackage{amsmath}&#10;\pagestyle{empty}&#10;\begin{document}&#10;&#10;$0.0$&#10;&#10;&#10;\end{document}" title="IguanaTex Bitmap Display">
              <a:extLst>
                <a:ext uri="{FF2B5EF4-FFF2-40B4-BE49-F238E27FC236}">
                  <a16:creationId xmlns:a16="http://schemas.microsoft.com/office/drawing/2014/main" id="{504AAF48-3A9D-51E7-CFF6-9C3520569A68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680" y="4022194"/>
              <a:ext cx="305047" cy="174714"/>
            </a:xfrm>
            <a:prstGeom prst="rect">
              <a:avLst/>
            </a:prstGeom>
          </p:spPr>
        </p:pic>
        <p:pic>
          <p:nvPicPr>
            <p:cNvPr id="141" name="Image 140" descr="\documentclass{article}&#10;\usepackage{amsmath}&#10;\pagestyle{empty}&#10;\begin{document}&#10;&#10;$0.1$&#10;&#10;&#10;\end{document}" title="IguanaTex Bitmap Display">
              <a:extLst>
                <a:ext uri="{FF2B5EF4-FFF2-40B4-BE49-F238E27FC236}">
                  <a16:creationId xmlns:a16="http://schemas.microsoft.com/office/drawing/2014/main" id="{A94BA965-FC27-AA8D-B6D9-273823BF0EAE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680" y="3561295"/>
              <a:ext cx="296309" cy="175720"/>
            </a:xfrm>
            <a:prstGeom prst="rect">
              <a:avLst/>
            </a:prstGeom>
          </p:spPr>
        </p:pic>
        <p:pic>
          <p:nvPicPr>
            <p:cNvPr id="144" name="Image 143" descr="\documentclass{article}&#10;\usepackage{amsmath}&#10;\pagestyle{empty}&#10;\begin{document}&#10;&#10;$0.2$&#10;&#10;&#10;\end{document}" title="IguanaTex Bitmap Display">
              <a:extLst>
                <a:ext uri="{FF2B5EF4-FFF2-40B4-BE49-F238E27FC236}">
                  <a16:creationId xmlns:a16="http://schemas.microsoft.com/office/drawing/2014/main" id="{9E530D18-C947-CA89-AC05-01267690BBDF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288" y="3106111"/>
              <a:ext cx="305530" cy="176732"/>
            </a:xfrm>
            <a:prstGeom prst="rect">
              <a:avLst/>
            </a:prstGeom>
          </p:spPr>
        </p:pic>
        <p:pic>
          <p:nvPicPr>
            <p:cNvPr id="147" name="Image 146" descr="\documentclass{article}&#10;\usepackage{amsmath}&#10;\pagestyle{empty}&#10;\begin{document}&#10;&#10;$0.3$&#10;&#10;&#10;\end{document}" title="IguanaTex Bitmap Display">
              <a:extLst>
                <a:ext uri="{FF2B5EF4-FFF2-40B4-BE49-F238E27FC236}">
                  <a16:creationId xmlns:a16="http://schemas.microsoft.com/office/drawing/2014/main" id="{06D853A8-557A-9C91-B5E1-EF7955051809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288" y="2662579"/>
              <a:ext cx="308072" cy="177749"/>
            </a:xfrm>
            <a:prstGeom prst="rect">
              <a:avLst/>
            </a:prstGeom>
          </p:spPr>
        </p:pic>
        <p:pic>
          <p:nvPicPr>
            <p:cNvPr id="150" name="Image 149" descr="\documentclass{article}&#10;\usepackage{amsmath}&#10;\pagestyle{empty}&#10;\begin{document}&#10;&#10;$0.4$&#10;&#10;&#10;\end{document}" title="IguanaTex Bitmap Display">
              <a:extLst>
                <a:ext uri="{FF2B5EF4-FFF2-40B4-BE49-F238E27FC236}">
                  <a16:creationId xmlns:a16="http://schemas.microsoft.com/office/drawing/2014/main" id="{0D815F21-FB52-319D-71BB-895FDD6E945F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490" y="2194282"/>
              <a:ext cx="313202" cy="181909"/>
            </a:xfrm>
            <a:prstGeom prst="rect">
              <a:avLst/>
            </a:prstGeom>
          </p:spPr>
        </p:pic>
        <p:pic>
          <p:nvPicPr>
            <p:cNvPr id="153" name="Image 152" descr="\documentclass{article}&#10;\usepackage{amsmath}&#10;\pagestyle{empty}&#10;\begin{document}&#10;&#10;$0.5$&#10;&#10;&#10;\end{document}" title="IguanaTex Bitmap Display">
              <a:extLst>
                <a:ext uri="{FF2B5EF4-FFF2-40B4-BE49-F238E27FC236}">
                  <a16:creationId xmlns:a16="http://schemas.microsoft.com/office/drawing/2014/main" id="{299F069E-E03D-9A1B-1B3F-A5C0A40E7E42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286" y="1729659"/>
              <a:ext cx="307978" cy="182415"/>
            </a:xfrm>
            <a:prstGeom prst="rect">
              <a:avLst/>
            </a:prstGeom>
          </p:spPr>
        </p:pic>
        <p:pic>
          <p:nvPicPr>
            <p:cNvPr id="156" name="Image 155" descr="\documentclass{article}&#10;\usepackage{amsmath}&#10;\pagestyle{empty}&#10;\begin{document}&#10;&#10;$0.6$&#10;&#10;&#10;\end{document}" title="IguanaTex Bitmap Display">
              <a:extLst>
                <a:ext uri="{FF2B5EF4-FFF2-40B4-BE49-F238E27FC236}">
                  <a16:creationId xmlns:a16="http://schemas.microsoft.com/office/drawing/2014/main" id="{25F1965F-D880-86C0-143A-5C2AC18CCA2E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102" y="1263199"/>
              <a:ext cx="310540" cy="181332"/>
            </a:xfrm>
            <a:prstGeom prst="rect">
              <a:avLst/>
            </a:prstGeom>
          </p:spPr>
        </p:pic>
        <p:pic>
          <p:nvPicPr>
            <p:cNvPr id="159" name="Image 158" descr="\documentclass{article}&#10;\usepackage{amsmath}&#10;\pagestyle{empty}&#10;\begin{document}&#10;&#10;$0.7$&#10;&#10;&#10;\end{document}" title="IguanaTex Bitmap Display">
              <a:extLst>
                <a:ext uri="{FF2B5EF4-FFF2-40B4-BE49-F238E27FC236}">
                  <a16:creationId xmlns:a16="http://schemas.microsoft.com/office/drawing/2014/main" id="{BD5DF17D-16A3-67A0-42CF-20316D4D0E32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724" y="812051"/>
              <a:ext cx="318837" cy="187175"/>
            </a:xfrm>
            <a:prstGeom prst="rect">
              <a:avLst/>
            </a:prstGeom>
          </p:spPr>
        </p:pic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FF1D38CA-D188-DE75-CAD2-E65ABF7E2549}"/>
              </a:ext>
            </a:extLst>
          </p:cNvPr>
          <p:cNvSpPr/>
          <p:nvPr/>
        </p:nvSpPr>
        <p:spPr>
          <a:xfrm>
            <a:off x="582976" y="6225794"/>
            <a:ext cx="4858512" cy="261980"/>
          </a:xfrm>
          <a:prstGeom prst="rect">
            <a:avLst/>
          </a:prstGeom>
          <a:solidFill>
            <a:srgbClr val="FFF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3BE8897-2322-0E74-4F9C-174E78F417AA}"/>
              </a:ext>
            </a:extLst>
          </p:cNvPr>
          <p:cNvSpPr/>
          <p:nvPr/>
        </p:nvSpPr>
        <p:spPr>
          <a:xfrm>
            <a:off x="160649" y="2406944"/>
            <a:ext cx="410938" cy="3978291"/>
          </a:xfrm>
          <a:prstGeom prst="rect">
            <a:avLst/>
          </a:prstGeom>
          <a:solidFill>
            <a:srgbClr val="FFF7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5" name="Image 164" descr="\documentclass{article}&#10;\usepackage{amsmath}&#10;\pagestyle{empty}&#10;\begin{document}&#10;&#10;$0$&#10;&#10;&#10;\end{document}" title="IguanaTex Bitmap Display">
            <a:extLst>
              <a:ext uri="{FF2B5EF4-FFF2-40B4-BE49-F238E27FC236}">
                <a16:creationId xmlns:a16="http://schemas.microsoft.com/office/drawing/2014/main" id="{6C9B368E-99D9-27E0-E95D-10CBD55AEA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7" y="6249993"/>
            <a:ext cx="81143" cy="130286"/>
          </a:xfrm>
          <a:prstGeom prst="rect">
            <a:avLst/>
          </a:prstGeom>
        </p:spPr>
      </p:pic>
      <p:pic>
        <p:nvPicPr>
          <p:cNvPr id="166" name="Image 165" descr="\documentclass{article}&#10;\usepackage{amsmath}&#10;\pagestyle{empty}&#10;\begin{document}&#10;&#10;$0$&#10;&#10;&#10;\end{document}" title="IguanaTex Bitmap Display">
            <a:extLst>
              <a:ext uri="{FF2B5EF4-FFF2-40B4-BE49-F238E27FC236}">
                <a16:creationId xmlns:a16="http://schemas.microsoft.com/office/drawing/2014/main" id="{3079A2F2-5812-140E-1FBD-BD055E43EE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9" y="6079305"/>
            <a:ext cx="81143" cy="130286"/>
          </a:xfrm>
          <a:prstGeom prst="rect">
            <a:avLst/>
          </a:prstGeom>
        </p:spPr>
      </p:pic>
      <p:pic>
        <p:nvPicPr>
          <p:cNvPr id="185" name="Image 184" descr="\documentclass{article}&#10;\usepackage{amsmath}&#10;\pagestyle{empty}&#10;\begin{document}&#10;&#10;$50$&#10;&#10;&#10;\end{document}" title="IguanaTex Bitmap Display">
            <a:extLst>
              <a:ext uri="{FF2B5EF4-FFF2-40B4-BE49-F238E27FC236}">
                <a16:creationId xmlns:a16="http://schemas.microsoft.com/office/drawing/2014/main" id="{F8C3E609-310D-9CCE-B3E3-BB7DD93D1D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3" y="5342723"/>
            <a:ext cx="175255" cy="132946"/>
          </a:xfrm>
          <a:prstGeom prst="rect">
            <a:avLst/>
          </a:prstGeom>
        </p:spPr>
      </p:pic>
      <p:pic>
        <p:nvPicPr>
          <p:cNvPr id="170" name="Image 169" descr="\documentclass{article}&#10;\usepackage{amsmath}&#10;\pagestyle{empty}&#10;\begin{document}&#10;&#10;$100$&#10;&#10;&#10;\end{document}" title="IguanaTex Bitmap Display">
            <a:extLst>
              <a:ext uri="{FF2B5EF4-FFF2-40B4-BE49-F238E27FC236}">
                <a16:creationId xmlns:a16="http://schemas.microsoft.com/office/drawing/2014/main" id="{49087ED4-B2D2-63EE-7B70-FD700AC9CD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77" y="6256193"/>
            <a:ext cx="262916" cy="131036"/>
          </a:xfrm>
          <a:prstGeom prst="rect">
            <a:avLst/>
          </a:prstGeom>
        </p:spPr>
      </p:pic>
      <p:pic>
        <p:nvPicPr>
          <p:cNvPr id="173" name="Image 172" descr="\documentclass{article}&#10;\usepackage{amsmath}&#10;\pagestyle{empty}&#10;\begin{document}&#10;&#10;$200$&#10;&#10;&#10;\end{document}" title="IguanaTex Bitmap Display">
            <a:extLst>
              <a:ext uri="{FF2B5EF4-FFF2-40B4-BE49-F238E27FC236}">
                <a16:creationId xmlns:a16="http://schemas.microsoft.com/office/drawing/2014/main" id="{1E98AC13-D67B-DBEB-2B8A-D274F4C018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97" y="6255816"/>
            <a:ext cx="270954" cy="131790"/>
          </a:xfrm>
          <a:prstGeom prst="rect">
            <a:avLst/>
          </a:prstGeom>
        </p:spPr>
      </p:pic>
      <p:pic>
        <p:nvPicPr>
          <p:cNvPr id="187" name="Image 186" descr="\documentclass{article}&#10;\usepackage{amsmath}&#10;\pagestyle{empty}&#10;\begin{document}&#10;&#10;$100$&#10;&#10;&#10;\end{document}" title="IguanaTex Bitmap Display">
            <a:extLst>
              <a:ext uri="{FF2B5EF4-FFF2-40B4-BE49-F238E27FC236}">
                <a16:creationId xmlns:a16="http://schemas.microsoft.com/office/drawing/2014/main" id="{9D85C98B-1FD8-2159-26BC-7C0D95F54B0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9" y="4621550"/>
            <a:ext cx="264378" cy="132549"/>
          </a:xfrm>
          <a:prstGeom prst="rect">
            <a:avLst/>
          </a:prstGeom>
        </p:spPr>
      </p:pic>
      <p:pic>
        <p:nvPicPr>
          <p:cNvPr id="189" name="Image 188" descr="\documentclass{article}&#10;\usepackage{amsmath}&#10;\pagestyle{empty}&#10;\begin{document}&#10;&#10;$150$&#10;&#10;&#10;\end{document}" title="IguanaTex Bitmap Display">
            <a:extLst>
              <a:ext uri="{FF2B5EF4-FFF2-40B4-BE49-F238E27FC236}">
                <a16:creationId xmlns:a16="http://schemas.microsoft.com/office/drawing/2014/main" id="{B69F003C-493F-C605-245B-7DF7129B27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0" y="3878754"/>
            <a:ext cx="265465" cy="134481"/>
          </a:xfrm>
          <a:prstGeom prst="rect">
            <a:avLst/>
          </a:prstGeom>
        </p:spPr>
      </p:pic>
      <p:pic>
        <p:nvPicPr>
          <p:cNvPr id="178" name="Image 177" descr="\documentclass{article}&#10;\usepackage{amsmath}&#10;\pagestyle{empty}&#10;\begin{document}&#10;&#10;$300$&#10;&#10;&#10;\end{document}" title="IguanaTex Bitmap Display">
            <a:extLst>
              <a:ext uri="{FF2B5EF4-FFF2-40B4-BE49-F238E27FC236}">
                <a16:creationId xmlns:a16="http://schemas.microsoft.com/office/drawing/2014/main" id="{D25B9CC7-2785-60D2-8A04-5C9B7266F5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6255436"/>
            <a:ext cx="273614" cy="132549"/>
          </a:xfrm>
          <a:prstGeom prst="rect">
            <a:avLst/>
          </a:prstGeom>
        </p:spPr>
      </p:pic>
      <p:pic>
        <p:nvPicPr>
          <p:cNvPr id="181" name="Image 180" descr="\documentclass{article}&#10;\usepackage{amsmath}&#10;\pagestyle{empty}&#10;\begin{document}&#10;&#10;$400$&#10;&#10;&#10;\end{document}" title="IguanaTex Bitmap Display">
            <a:extLst>
              <a:ext uri="{FF2B5EF4-FFF2-40B4-BE49-F238E27FC236}">
                <a16:creationId xmlns:a16="http://schemas.microsoft.com/office/drawing/2014/main" id="{A5042B73-3154-D54A-833A-465198F8C84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14" y="6255436"/>
            <a:ext cx="277057" cy="135651"/>
          </a:xfrm>
          <a:prstGeom prst="rect">
            <a:avLst/>
          </a:prstGeom>
        </p:spPr>
      </p:pic>
      <p:pic>
        <p:nvPicPr>
          <p:cNvPr id="191" name="Image 190" descr="\documentclass{article}&#10;\usepackage{amsmath}&#10;\pagestyle{empty}&#10;\begin{document}&#10;&#10;$200$&#10;&#10;&#10;\end{document}" title="IguanaTex Bitmap Display">
            <a:extLst>
              <a:ext uri="{FF2B5EF4-FFF2-40B4-BE49-F238E27FC236}">
                <a16:creationId xmlns:a16="http://schemas.microsoft.com/office/drawing/2014/main" id="{367987A3-22A4-4E5C-CB63-84188A86DC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8" y="3132856"/>
            <a:ext cx="272766" cy="134845"/>
          </a:xfrm>
          <a:prstGeom prst="rect">
            <a:avLst/>
          </a:prstGeom>
        </p:spPr>
      </p:pic>
      <p:pic>
        <p:nvPicPr>
          <p:cNvPr id="193" name="Image 192" descr="\documentclass{article}&#10;\usepackage{amsmath}&#10;\pagestyle{empty}&#10;\begin{document}&#10;&#10;$250$&#10;&#10;&#10;\end{document}" title="IguanaTex Bitmap Display">
            <a:extLst>
              <a:ext uri="{FF2B5EF4-FFF2-40B4-BE49-F238E27FC236}">
                <a16:creationId xmlns:a16="http://schemas.microsoft.com/office/drawing/2014/main" id="{D6AD97F0-199F-681E-7503-A207B667A96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7" y="2431328"/>
            <a:ext cx="272766" cy="136028"/>
          </a:xfrm>
          <a:prstGeom prst="rect">
            <a:avLst/>
          </a:prstGeom>
        </p:spPr>
      </p:pic>
      <p:pic>
        <p:nvPicPr>
          <p:cNvPr id="196" name="Image 195" descr="\documentclass{article}&#10;\usepackage{amsmath}&#10;\pagestyle{empty}&#10;\begin{document}&#10;&#10;$500$&#10;&#10;&#10;\end{document}" title="IguanaTex Bitmap Display">
            <a:extLst>
              <a:ext uri="{FF2B5EF4-FFF2-40B4-BE49-F238E27FC236}">
                <a16:creationId xmlns:a16="http://schemas.microsoft.com/office/drawing/2014/main" id="{727EFC37-2B8C-C934-65DA-35B64970827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08" y="6253884"/>
            <a:ext cx="272766" cy="136028"/>
          </a:xfrm>
          <a:prstGeom prst="rect">
            <a:avLst/>
          </a:prstGeom>
        </p:spPr>
      </p:pic>
      <p:pic>
        <p:nvPicPr>
          <p:cNvPr id="199" name="Image 198" descr="\documentclass{article}&#10;\usepackage{amsmath}&#10;\pagestyle{empty}&#10;\begin{document}&#10;&#10;$600$&#10;&#10;&#10;\end{document}" title="IguanaTex Bitmap Display">
            <a:extLst>
              <a:ext uri="{FF2B5EF4-FFF2-40B4-BE49-F238E27FC236}">
                <a16:creationId xmlns:a16="http://schemas.microsoft.com/office/drawing/2014/main" id="{B5BA544B-76D1-629E-B1BC-7A20D94C5AA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16" y="6253696"/>
            <a:ext cx="275444" cy="135220"/>
          </a:xfrm>
          <a:prstGeom prst="rect">
            <a:avLst/>
          </a:prstGeom>
        </p:spPr>
      </p:pic>
      <p:pic>
        <p:nvPicPr>
          <p:cNvPr id="206" name="Image 205" descr="\documentclass{article}&#10;\usepackage{amsmath}&#10;\pagestyle{empty}&#10;\begin{document}&#10;&#10;\textit{Optical Density Imaging} \textbf{(O.D)}&#10;&#10;&#10;\end{document}" title="IguanaTex Bitmap Display">
            <a:extLst>
              <a:ext uri="{FF2B5EF4-FFF2-40B4-BE49-F238E27FC236}">
                <a16:creationId xmlns:a16="http://schemas.microsoft.com/office/drawing/2014/main" id="{0224B1E9-7EC6-84A3-B55D-EA1D9B76A28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1" y="2103068"/>
            <a:ext cx="3479559" cy="255007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70FD251-0745-FC30-CCA7-11BDD33AF5B9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FED3B78D-D7A5-5E19-CF69-F97DD7665BD7}"/>
              </a:ext>
            </a:extLst>
          </p:cNvPr>
          <p:cNvSpPr txBox="1"/>
          <p:nvPr/>
        </p:nvSpPr>
        <p:spPr>
          <a:xfrm>
            <a:off x="0" y="1803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cap="small" dirty="0">
                <a:latin typeface="Century Gothic" panose="020B0502020202020204" pitchFamily="34" charset="0"/>
              </a:rPr>
              <a:t>Time of flight</a:t>
            </a:r>
            <a:endParaRPr lang="fr-FR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C20944-69C0-F908-53E3-36B756B3480B}"/>
              </a:ext>
            </a:extLst>
          </p:cNvPr>
          <p:cNvSpPr txBox="1"/>
          <p:nvPr/>
        </p:nvSpPr>
        <p:spPr>
          <a:xfrm>
            <a:off x="497528" y="1306598"/>
            <a:ext cx="1047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Time of flight : </a:t>
            </a:r>
            <a:r>
              <a:rPr lang="fr-FR" sz="2000" dirty="0">
                <a:latin typeface="Century Gothic" panose="020B0502020202020204" pitchFamily="34" charset="0"/>
              </a:rPr>
              <a:t>longitudinal and transverse confinement are </a:t>
            </a:r>
            <a:r>
              <a:rPr lang="fr-FR" sz="2000" dirty="0" err="1">
                <a:latin typeface="Century Gothic" panose="020B0502020202020204" pitchFamily="34" charset="0"/>
              </a:rPr>
              <a:t>removed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064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32353565-537E-BCCA-5DA4-D98281B18B57}"/>
              </a:ext>
            </a:extLst>
          </p:cNvPr>
          <p:cNvGrpSpPr/>
          <p:nvPr/>
        </p:nvGrpSpPr>
        <p:grpSpPr>
          <a:xfrm>
            <a:off x="337148" y="2950169"/>
            <a:ext cx="5015902" cy="3694132"/>
            <a:chOff x="4610282" y="2176321"/>
            <a:chExt cx="5854102" cy="431145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CC540D-2DCC-36F7-9784-64B09575C274}"/>
                </a:ext>
              </a:extLst>
            </p:cNvPr>
            <p:cNvGrpSpPr/>
            <p:nvPr/>
          </p:nvGrpSpPr>
          <p:grpSpPr>
            <a:xfrm>
              <a:off x="4610282" y="2369657"/>
              <a:ext cx="5280845" cy="4106717"/>
              <a:chOff x="6667682" y="2369657"/>
              <a:chExt cx="5280845" cy="4106717"/>
            </a:xfrm>
          </p:grpSpPr>
          <p:pic>
            <p:nvPicPr>
              <p:cNvPr id="6" name="Image 5" descr="Une image contenant moniteur, télévision, écran, équipement électronique&#10;&#10;Description générée automatiquement">
                <a:extLst>
                  <a:ext uri="{FF2B5EF4-FFF2-40B4-BE49-F238E27FC236}">
                    <a16:creationId xmlns:a16="http://schemas.microsoft.com/office/drawing/2014/main" id="{B1B5B9B6-8EE3-3930-BCE2-A1AE20A30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4567" y="2369657"/>
                <a:ext cx="4899904" cy="410671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5F98F8-8DCE-4344-99A9-5E4A13B24F01}"/>
                  </a:ext>
                </a:extLst>
              </p:cNvPr>
              <p:cNvSpPr/>
              <p:nvPr/>
            </p:nvSpPr>
            <p:spPr>
              <a:xfrm>
                <a:off x="6667682" y="2420804"/>
                <a:ext cx="410938" cy="3978291"/>
              </a:xfrm>
              <a:prstGeom prst="rect">
                <a:avLst/>
              </a:prstGeom>
              <a:solidFill>
                <a:srgbClr val="FFF7E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8" name="Image 7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DD0B1908-3B7C-ED51-AD30-3C9A319189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290" y="6263853"/>
                <a:ext cx="81143" cy="130286"/>
              </a:xfrm>
              <a:prstGeom prst="rect">
                <a:avLst/>
              </a:prstGeom>
            </p:spPr>
          </p:pic>
          <p:pic>
            <p:nvPicPr>
              <p:cNvPr id="9" name="Image 8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832A780C-CBA9-80CE-EB34-0F122CA9DCB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4562" y="6093165"/>
                <a:ext cx="81143" cy="130286"/>
              </a:xfrm>
              <a:prstGeom prst="rect">
                <a:avLst/>
              </a:prstGeom>
            </p:spPr>
          </p:pic>
          <p:pic>
            <p:nvPicPr>
              <p:cNvPr id="10" name="Image 9" descr="\documentclass{article}&#10;\usepackage{amsmath}&#10;\pagestyle{empty}&#10;\begin{document}&#10;&#10;$50$&#10;&#10;&#10;\end{document}" title="IguanaTex Bitmap Display">
                <a:extLst>
                  <a:ext uri="{FF2B5EF4-FFF2-40B4-BE49-F238E27FC236}">
                    <a16:creationId xmlns:a16="http://schemas.microsoft.com/office/drawing/2014/main" id="{8376840A-E4EE-F396-DDFB-7CA6A9CF56A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9566" y="5356583"/>
                <a:ext cx="175255" cy="132946"/>
              </a:xfrm>
              <a:prstGeom prst="rect">
                <a:avLst/>
              </a:prstGeom>
            </p:spPr>
          </p:pic>
          <p:pic>
            <p:nvPicPr>
              <p:cNvPr id="11" name="Image 10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297541A4-C82A-D577-A28A-C6AB71969CF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4222" y="4635410"/>
                <a:ext cx="264378" cy="132549"/>
              </a:xfrm>
              <a:prstGeom prst="rect">
                <a:avLst/>
              </a:prstGeom>
            </p:spPr>
          </p:pic>
          <p:pic>
            <p:nvPicPr>
              <p:cNvPr id="12" name="Image 11" descr="\documentclass{article}&#10;\usepackage{amsmath}&#10;\pagestyle{empty}&#10;\begin{document}&#10;&#10;$150$&#10;&#10;&#10;\end{document}" title="IguanaTex Bitmap Display">
                <a:extLst>
                  <a:ext uri="{FF2B5EF4-FFF2-40B4-BE49-F238E27FC236}">
                    <a16:creationId xmlns:a16="http://schemas.microsoft.com/office/drawing/2014/main" id="{1904E154-8F11-C7FA-5973-F08DDD862BA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4223" y="3892614"/>
                <a:ext cx="265465" cy="134481"/>
              </a:xfrm>
              <a:prstGeom prst="rect">
                <a:avLst/>
              </a:prstGeom>
            </p:spPr>
          </p:pic>
          <p:pic>
            <p:nvPicPr>
              <p:cNvPr id="13" name="Image 12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C4B286A5-2199-99F6-897E-1F99E7FD0FA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0081" y="3146716"/>
                <a:ext cx="272766" cy="134845"/>
              </a:xfrm>
              <a:prstGeom prst="rect">
                <a:avLst/>
              </a:prstGeom>
            </p:spPr>
          </p:pic>
          <p:pic>
            <p:nvPicPr>
              <p:cNvPr id="14" name="Image 13" descr="\documentclass{article}&#10;\usepackage{amsmath}&#10;\pagestyle{empty}&#10;\begin{document}&#10;&#10;$250$&#10;&#10;&#10;\end{document}" title="IguanaTex Bitmap Display">
                <a:extLst>
                  <a:ext uri="{FF2B5EF4-FFF2-40B4-BE49-F238E27FC236}">
                    <a16:creationId xmlns:a16="http://schemas.microsoft.com/office/drawing/2014/main" id="{03C735AC-3406-2DE1-4900-BCAF2AB91ED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0080" y="2445188"/>
                <a:ext cx="272766" cy="13602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3309C05-4F58-A11C-3681-5C23463E62F6}"/>
                  </a:ext>
                </a:extLst>
              </p:cNvPr>
              <p:cNvSpPr/>
              <p:nvPr/>
            </p:nvSpPr>
            <p:spPr>
              <a:xfrm>
                <a:off x="7090015" y="6202703"/>
                <a:ext cx="4858512" cy="261980"/>
              </a:xfrm>
              <a:prstGeom prst="rect">
                <a:avLst/>
              </a:prstGeom>
              <a:solidFill>
                <a:srgbClr val="FFF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" name="Image 15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C5025BE7-85E6-63F0-301D-B6C0970BD3A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296" y="6226902"/>
                <a:ext cx="81143" cy="130286"/>
              </a:xfrm>
              <a:prstGeom prst="rect">
                <a:avLst/>
              </a:prstGeom>
            </p:spPr>
          </p:pic>
          <p:pic>
            <p:nvPicPr>
              <p:cNvPr id="17" name="Image 16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1C1834AC-07AA-EDB8-1A61-C2AEF792556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6916" y="6233102"/>
                <a:ext cx="262916" cy="131036"/>
              </a:xfrm>
              <a:prstGeom prst="rect">
                <a:avLst/>
              </a:prstGeom>
            </p:spPr>
          </p:pic>
          <p:pic>
            <p:nvPicPr>
              <p:cNvPr id="18" name="Image 17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590112F5-FFF1-1221-1DC2-5B8A08F33E1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8436" y="6232725"/>
                <a:ext cx="270954" cy="131790"/>
              </a:xfrm>
              <a:prstGeom prst="rect">
                <a:avLst/>
              </a:prstGeom>
            </p:spPr>
          </p:pic>
          <p:pic>
            <p:nvPicPr>
              <p:cNvPr id="19" name="Image 18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569E1483-3BFB-684A-6E22-4D3D43C6390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7994" y="6232345"/>
                <a:ext cx="273614" cy="132549"/>
              </a:xfrm>
              <a:prstGeom prst="rect">
                <a:avLst/>
              </a:prstGeom>
            </p:spPr>
          </p:pic>
          <p:pic>
            <p:nvPicPr>
              <p:cNvPr id="20" name="Image 19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C72D9A02-41F4-D19E-8B0C-B794649D60B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7553" y="6232345"/>
                <a:ext cx="277057" cy="135651"/>
              </a:xfrm>
              <a:prstGeom prst="rect">
                <a:avLst/>
              </a:prstGeom>
            </p:spPr>
          </p:pic>
          <p:pic>
            <p:nvPicPr>
              <p:cNvPr id="21" name="Image 20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C8FC62D9-993B-DB80-1219-F058CDE2839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9547" y="6230793"/>
                <a:ext cx="272766" cy="136028"/>
              </a:xfrm>
              <a:prstGeom prst="rect">
                <a:avLst/>
              </a:prstGeom>
            </p:spPr>
          </p:pic>
          <p:pic>
            <p:nvPicPr>
              <p:cNvPr id="22" name="Image 21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C00469B2-1648-5449-E647-8F04240AE65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5455" y="6230605"/>
                <a:ext cx="275444" cy="135220"/>
              </a:xfrm>
              <a:prstGeom prst="rect">
                <a:avLst/>
              </a:prstGeom>
            </p:spPr>
          </p:pic>
        </p:grpSp>
        <p:pic>
          <p:nvPicPr>
            <p:cNvPr id="23" name="Image 22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DD843392-76B9-841F-85DC-870DA178043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843" y="2176321"/>
              <a:ext cx="3479559" cy="255007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A72B4A5-9079-F90F-10E8-125A683C97A1}"/>
                </a:ext>
              </a:extLst>
            </p:cNvPr>
            <p:cNvGrpSpPr/>
            <p:nvPr/>
          </p:nvGrpSpPr>
          <p:grpSpPr>
            <a:xfrm>
              <a:off x="9551624" y="2258595"/>
              <a:ext cx="912760" cy="4229179"/>
              <a:chOff x="5790920" y="701040"/>
              <a:chExt cx="912760" cy="4229179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EED87877-4751-AC27-8699-B762A2FF7C4F}"/>
                  </a:ext>
                </a:extLst>
              </p:cNvPr>
              <p:cNvGrpSpPr/>
              <p:nvPr/>
            </p:nvGrpSpPr>
            <p:grpSpPr>
              <a:xfrm>
                <a:off x="5790920" y="701040"/>
                <a:ext cx="823240" cy="4229179"/>
                <a:chOff x="5961454" y="769609"/>
                <a:chExt cx="782045" cy="4160610"/>
              </a:xfrm>
            </p:grpSpPr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37725470-222E-9902-3A49-4331ADB89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995"/>
                <a:stretch/>
              </p:blipFill>
              <p:spPr>
                <a:xfrm>
                  <a:off x="5961454" y="816202"/>
                  <a:ext cx="782045" cy="4114017"/>
                </a:xfrm>
                <a:prstGeom prst="rect">
                  <a:avLst/>
                </a:prstGeom>
              </p:spPr>
            </p:pic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781DA54-9D7A-51C5-A276-85CFD0F98926}"/>
                    </a:ext>
                  </a:extLst>
                </p:cNvPr>
                <p:cNvSpPr/>
                <p:nvPr/>
              </p:nvSpPr>
              <p:spPr>
                <a:xfrm>
                  <a:off x="6348022" y="769609"/>
                  <a:ext cx="336614" cy="4114017"/>
                </a:xfrm>
                <a:prstGeom prst="rect">
                  <a:avLst/>
                </a:prstGeom>
                <a:solidFill>
                  <a:srgbClr val="FFF7E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6" name="Image 25" descr="\documentclass{article}&#10;\usepackage{amsmath}&#10;\pagestyle{empty}&#10;\begin{document}&#10;&#10;$-0.1$&#10;&#10;&#10;\end{document}" title="IguanaTex Bitmap Display">
                <a:extLst>
                  <a:ext uri="{FF2B5EF4-FFF2-40B4-BE49-F238E27FC236}">
                    <a16:creationId xmlns:a16="http://schemas.microsoft.com/office/drawing/2014/main" id="{D7E35BED-B235-9F85-8CE3-B9434B715AD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680" y="4460241"/>
                <a:ext cx="480000" cy="173714"/>
              </a:xfrm>
              <a:prstGeom prst="rect">
                <a:avLst/>
              </a:prstGeom>
            </p:spPr>
          </p:pic>
          <p:pic>
            <p:nvPicPr>
              <p:cNvPr id="27" name="Image 26" descr="\documentclass{article}&#10;\usepackage{amsmath}&#10;\pagestyle{empty}&#10;\begin{document}&#10;&#10;$0.0$&#10;&#10;&#10;\end{document}" title="IguanaTex Bitmap Display">
                <a:extLst>
                  <a:ext uri="{FF2B5EF4-FFF2-40B4-BE49-F238E27FC236}">
                    <a16:creationId xmlns:a16="http://schemas.microsoft.com/office/drawing/2014/main" id="{87E6EDDB-707E-CD76-C8AC-D68C2CB986F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680" y="4022194"/>
                <a:ext cx="305047" cy="174714"/>
              </a:xfrm>
              <a:prstGeom prst="rect">
                <a:avLst/>
              </a:prstGeom>
            </p:spPr>
          </p:pic>
          <p:pic>
            <p:nvPicPr>
              <p:cNvPr id="28" name="Image 27" descr="\documentclass{article}&#10;\usepackage{amsmath}&#10;\pagestyle{empty}&#10;\begin{document}&#10;&#10;$0.1$&#10;&#10;&#10;\end{document}" title="IguanaTex Bitmap Display">
                <a:extLst>
                  <a:ext uri="{FF2B5EF4-FFF2-40B4-BE49-F238E27FC236}">
                    <a16:creationId xmlns:a16="http://schemas.microsoft.com/office/drawing/2014/main" id="{5A11454D-0163-9053-88C9-05C71F87FFC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3680" y="3561295"/>
                <a:ext cx="296309" cy="175720"/>
              </a:xfrm>
              <a:prstGeom prst="rect">
                <a:avLst/>
              </a:prstGeom>
            </p:spPr>
          </p:pic>
          <p:pic>
            <p:nvPicPr>
              <p:cNvPr id="29" name="Image 28" descr="\documentclass{article}&#10;\usepackage{amsmath}&#10;\pagestyle{empty}&#10;\begin{document}&#10;&#10;$0.2$&#10;&#10;&#10;\end{document}" title="IguanaTex Bitmap Display">
                <a:extLst>
                  <a:ext uri="{FF2B5EF4-FFF2-40B4-BE49-F238E27FC236}">
                    <a16:creationId xmlns:a16="http://schemas.microsoft.com/office/drawing/2014/main" id="{AF5D6B52-523F-2E86-C6C0-3D0E4357722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6288" y="3106111"/>
                <a:ext cx="305530" cy="176732"/>
              </a:xfrm>
              <a:prstGeom prst="rect">
                <a:avLst/>
              </a:prstGeom>
            </p:spPr>
          </p:pic>
          <p:pic>
            <p:nvPicPr>
              <p:cNvPr id="30" name="Image 29" descr="\documentclass{article}&#10;\usepackage{amsmath}&#10;\pagestyle{empty}&#10;\begin{document}&#10;&#10;$0.3$&#10;&#10;&#10;\end{document}" title="IguanaTex Bitmap Display">
                <a:extLst>
                  <a:ext uri="{FF2B5EF4-FFF2-40B4-BE49-F238E27FC236}">
                    <a16:creationId xmlns:a16="http://schemas.microsoft.com/office/drawing/2014/main" id="{98EE8BA4-4AF3-DEED-9BC1-35BBC9151E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6288" y="2662579"/>
                <a:ext cx="308072" cy="177749"/>
              </a:xfrm>
              <a:prstGeom prst="rect">
                <a:avLst/>
              </a:prstGeom>
            </p:spPr>
          </p:pic>
          <p:pic>
            <p:nvPicPr>
              <p:cNvPr id="31" name="Image 30" descr="\documentclass{article}&#10;\usepackage{amsmath}&#10;\pagestyle{empty}&#10;\begin{document}&#10;&#10;$0.4$&#10;&#10;&#10;\end{document}" title="IguanaTex Bitmap Display">
                <a:extLst>
                  <a:ext uri="{FF2B5EF4-FFF2-40B4-BE49-F238E27FC236}">
                    <a16:creationId xmlns:a16="http://schemas.microsoft.com/office/drawing/2014/main" id="{AD5E10D5-4495-3EE6-71F8-26E67F8681E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7490" y="2194282"/>
                <a:ext cx="313202" cy="181909"/>
              </a:xfrm>
              <a:prstGeom prst="rect">
                <a:avLst/>
              </a:prstGeom>
            </p:spPr>
          </p:pic>
          <p:pic>
            <p:nvPicPr>
              <p:cNvPr id="32" name="Image 31" descr="\documentclass{article}&#10;\usepackage{amsmath}&#10;\pagestyle{empty}&#10;\begin{document}&#10;&#10;$0.5$&#10;&#10;&#10;\end{document}" title="IguanaTex Bitmap Display">
                <a:extLst>
                  <a:ext uri="{FF2B5EF4-FFF2-40B4-BE49-F238E27FC236}">
                    <a16:creationId xmlns:a16="http://schemas.microsoft.com/office/drawing/2014/main" id="{07DC0D88-B860-A589-6436-9E7267B8DBD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1286" y="1729659"/>
                <a:ext cx="307978" cy="182415"/>
              </a:xfrm>
              <a:prstGeom prst="rect">
                <a:avLst/>
              </a:prstGeom>
            </p:spPr>
          </p:pic>
          <p:pic>
            <p:nvPicPr>
              <p:cNvPr id="33" name="Image 32" descr="\documentclass{article}&#10;\usepackage{amsmath}&#10;\pagestyle{empty}&#10;\begin{document}&#10;&#10;$0.6$&#10;&#10;&#10;\end{document}" title="IguanaTex Bitmap Display">
                <a:extLst>
                  <a:ext uri="{FF2B5EF4-FFF2-40B4-BE49-F238E27FC236}">
                    <a16:creationId xmlns:a16="http://schemas.microsoft.com/office/drawing/2014/main" id="{596772C8-BB0F-0D2A-88C8-93C6089495E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0102" y="1263199"/>
                <a:ext cx="310540" cy="181332"/>
              </a:xfrm>
              <a:prstGeom prst="rect">
                <a:avLst/>
              </a:prstGeom>
            </p:spPr>
          </p:pic>
          <p:pic>
            <p:nvPicPr>
              <p:cNvPr id="34" name="Image 33" descr="\documentclass{article}&#10;\usepackage{amsmath}&#10;\pagestyle{empty}&#10;\begin{document}&#10;&#10;$0.7$&#10;&#10;&#10;\end{document}" title="IguanaTex Bitmap Display">
                <a:extLst>
                  <a:ext uri="{FF2B5EF4-FFF2-40B4-BE49-F238E27FC236}">
                    <a16:creationId xmlns:a16="http://schemas.microsoft.com/office/drawing/2014/main" id="{5A4353CB-838E-6313-42F9-AC308F6ECC6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724" y="812051"/>
                <a:ext cx="318837" cy="187175"/>
              </a:xfrm>
              <a:prstGeom prst="rect">
                <a:avLst/>
              </a:prstGeom>
            </p:spPr>
          </p:pic>
        </p:grp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48CED8F-8334-8A5C-CE71-681A63773CF3}"/>
              </a:ext>
            </a:extLst>
          </p:cNvPr>
          <p:cNvSpPr txBox="1"/>
          <p:nvPr/>
        </p:nvSpPr>
        <p:spPr>
          <a:xfrm>
            <a:off x="0" y="1803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cap="small" dirty="0">
                <a:latin typeface="Century Gothic" panose="020B0502020202020204" pitchFamily="34" charset="0"/>
              </a:rPr>
              <a:t>Time of flight</a:t>
            </a:r>
            <a:endParaRPr lang="fr-FR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44BE8-7F80-C63F-87AE-F2FF53F4E9D9}"/>
              </a:ext>
            </a:extLst>
          </p:cNvPr>
          <p:cNvSpPr txBox="1"/>
          <p:nvPr/>
        </p:nvSpPr>
        <p:spPr>
          <a:xfrm>
            <a:off x="497528" y="1306598"/>
            <a:ext cx="1047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Time of flight : </a:t>
            </a:r>
            <a:r>
              <a:rPr lang="fr-FR" sz="2000" dirty="0">
                <a:latin typeface="Century Gothic" panose="020B0502020202020204" pitchFamily="34" charset="0"/>
              </a:rPr>
              <a:t>longitudinal and transverse confinement are </a:t>
            </a:r>
            <a:r>
              <a:rPr lang="fr-FR" sz="2000" dirty="0" err="1">
                <a:latin typeface="Century Gothic" panose="020B0502020202020204" pitchFamily="34" charset="0"/>
              </a:rPr>
              <a:t>removed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DA66158-83D3-8C7D-FFB5-1E410AB0A76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18E2072-EB7A-F491-6424-E7FD3FD01FFD}"/>
              </a:ext>
            </a:extLst>
          </p:cNvPr>
          <p:cNvGrpSpPr/>
          <p:nvPr/>
        </p:nvGrpSpPr>
        <p:grpSpPr>
          <a:xfrm>
            <a:off x="129843" y="1802813"/>
            <a:ext cx="6527030" cy="889001"/>
            <a:chOff x="2031815" y="1674953"/>
            <a:chExt cx="6527030" cy="889001"/>
          </a:xfrm>
        </p:grpSpPr>
        <p:pic>
          <p:nvPicPr>
            <p:cNvPr id="42" name="Image 41" descr="\documentclass{article}&#10;\usepackage{amsmath}&#10;\pagestyle{empty}&#10;\begin{document}&#10;&#10;$ \rho (z) = \delta \rho (z) + \langle \rho (z) \rangle $&#10;&#10;&#10;\end{document}" title="IguanaTex Bitmap Display">
              <a:extLst>
                <a:ext uri="{FF2B5EF4-FFF2-40B4-BE49-F238E27FC236}">
                  <a16:creationId xmlns:a16="http://schemas.microsoft.com/office/drawing/2014/main" id="{029D4A83-E486-99EB-7EEF-BCDC59EC56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419" y="1707907"/>
              <a:ext cx="2776971" cy="313624"/>
            </a:xfrm>
            <a:prstGeom prst="rect">
              <a:avLst/>
            </a:prstGeom>
          </p:spPr>
        </p:pic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2F787DDB-DF3B-7712-5713-2AA91D3FB76F}"/>
                </a:ext>
              </a:extLst>
            </p:cNvPr>
            <p:cNvSpPr/>
            <p:nvPr/>
          </p:nvSpPr>
          <p:spPr>
            <a:xfrm>
              <a:off x="6057900" y="2071524"/>
              <a:ext cx="422910" cy="390416"/>
            </a:xfrm>
            <a:custGeom>
              <a:avLst/>
              <a:gdLst>
                <a:gd name="connsiteX0" fmla="*/ 422910 w 422910"/>
                <a:gd name="connsiteY0" fmla="*/ 0 h 390416"/>
                <a:gd name="connsiteX1" fmla="*/ 205740 w 422910"/>
                <a:gd name="connsiteY1" fmla="*/ 331470 h 390416"/>
                <a:gd name="connsiteX2" fmla="*/ 0 w 422910"/>
                <a:gd name="connsiteY2" fmla="*/ 388620 h 39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910" h="390416">
                  <a:moveTo>
                    <a:pt x="422910" y="0"/>
                  </a:moveTo>
                  <a:cubicBezTo>
                    <a:pt x="349567" y="133350"/>
                    <a:pt x="276225" y="266700"/>
                    <a:pt x="205740" y="331470"/>
                  </a:cubicBezTo>
                  <a:cubicBezTo>
                    <a:pt x="135255" y="396240"/>
                    <a:pt x="67627" y="392430"/>
                    <a:pt x="0" y="38862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EE6B6863-65BC-CAD6-6EB8-1C11DB31E449}"/>
                </a:ext>
              </a:extLst>
            </p:cNvPr>
            <p:cNvSpPr/>
            <p:nvPr/>
          </p:nvSpPr>
          <p:spPr>
            <a:xfrm flipH="1">
              <a:off x="7627618" y="2059174"/>
              <a:ext cx="45719" cy="238543"/>
            </a:xfrm>
            <a:custGeom>
              <a:avLst/>
              <a:gdLst>
                <a:gd name="connsiteX0" fmla="*/ 422910 w 422910"/>
                <a:gd name="connsiteY0" fmla="*/ 0 h 390416"/>
                <a:gd name="connsiteX1" fmla="*/ 205740 w 422910"/>
                <a:gd name="connsiteY1" fmla="*/ 331470 h 390416"/>
                <a:gd name="connsiteX2" fmla="*/ 0 w 422910"/>
                <a:gd name="connsiteY2" fmla="*/ 388620 h 39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910" h="390416">
                  <a:moveTo>
                    <a:pt x="422910" y="0"/>
                  </a:moveTo>
                  <a:cubicBezTo>
                    <a:pt x="349567" y="133350"/>
                    <a:pt x="276225" y="266700"/>
                    <a:pt x="205740" y="331470"/>
                  </a:cubicBezTo>
                  <a:cubicBezTo>
                    <a:pt x="135255" y="396240"/>
                    <a:pt x="67627" y="392430"/>
                    <a:pt x="0" y="38862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6E8E9D8-43F4-A5A4-B58D-E06C11DDBEF4}"/>
                </a:ext>
              </a:extLst>
            </p:cNvPr>
            <p:cNvSpPr txBox="1"/>
            <p:nvPr/>
          </p:nvSpPr>
          <p:spPr>
            <a:xfrm>
              <a:off x="6753228" y="2163844"/>
              <a:ext cx="1805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Century Gothic" panose="020B0502020202020204" pitchFamily="34" charset="0"/>
                </a:rPr>
                <a:t>Mean</a:t>
              </a:r>
              <a:r>
                <a:rPr lang="fr-FR" sz="2000" dirty="0">
                  <a:latin typeface="Century Gothic" panose="020B0502020202020204" pitchFamily="34" charset="0"/>
                </a:rPr>
                <a:t> profile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90F8EC5-9282-1093-F769-77DAEDF355DC}"/>
                </a:ext>
              </a:extLst>
            </p:cNvPr>
            <p:cNvSpPr txBox="1"/>
            <p:nvPr/>
          </p:nvSpPr>
          <p:spPr>
            <a:xfrm>
              <a:off x="3345180" y="2146608"/>
              <a:ext cx="2792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Century Gothic" panose="020B0502020202020204" pitchFamily="34" charset="0"/>
                </a:rPr>
                <a:t>Density fluctuations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5B19ACD-CBC4-C9EF-584E-02D998A529DF}"/>
                </a:ext>
              </a:extLst>
            </p:cNvPr>
            <p:cNvSpPr txBox="1"/>
            <p:nvPr/>
          </p:nvSpPr>
          <p:spPr>
            <a:xfrm>
              <a:off x="2031815" y="1674953"/>
              <a:ext cx="3303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entury Gothic" panose="020B0502020202020204" pitchFamily="34" charset="0"/>
                </a:rPr>
                <a:t>Density distribution : 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E5435DD-2C76-23E7-8A8A-726047D1AA5F}"/>
              </a:ext>
            </a:extLst>
          </p:cNvPr>
          <p:cNvGrpSpPr/>
          <p:nvPr/>
        </p:nvGrpSpPr>
        <p:grpSpPr>
          <a:xfrm>
            <a:off x="5551801" y="2834127"/>
            <a:ext cx="5525139" cy="2246769"/>
            <a:chOff x="245479" y="2435637"/>
            <a:chExt cx="5525139" cy="2246769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4434A9A-D5DA-E532-3925-F38E1D1C3934}"/>
                </a:ext>
              </a:extLst>
            </p:cNvPr>
            <p:cNvSpPr txBox="1"/>
            <p:nvPr/>
          </p:nvSpPr>
          <p:spPr>
            <a:xfrm>
              <a:off x="245479" y="2435637"/>
              <a:ext cx="552513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Quasi BEC (</a:t>
              </a:r>
              <a:r>
                <a:rPr lang="fr-FR" sz="2000" b="1" i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 situ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) : 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fr-FR" sz="20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small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0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density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fluctuations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phase fluctuations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lvl="1"/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 </a:t>
              </a:r>
            </a:p>
          </p:txBody>
        </p:sp>
        <p:pic>
          <p:nvPicPr>
            <p:cNvPr id="50" name="Image 49" descr="IguanaTex Bitmap Display&#10;&#10;\documentclass{article}&#10;\usepackage{amsmath}&#10;\pagestyle{empty}&#10;\begin{document}&#10;&#10;$ \Rightarrow \rho (z)_{\mathrm{t=0}} \simeq \langle \rho (z) \rangle_{\mathrm{t=0}} = n_{0}(z) $&#10;&#10;&#10;\end{document}">
              <a:extLst>
                <a:ext uri="{FF2B5EF4-FFF2-40B4-BE49-F238E27FC236}">
                  <a16:creationId xmlns:a16="http://schemas.microsoft.com/office/drawing/2014/main" id="{19AAEDB9-DAB7-C512-201C-6E86221755A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995" y="3127675"/>
              <a:ext cx="4048870" cy="315391"/>
            </a:xfrm>
            <a:prstGeom prst="rect">
              <a:avLst/>
            </a:prstGeom>
          </p:spPr>
        </p:pic>
      </p:grpSp>
      <p:pic>
        <p:nvPicPr>
          <p:cNvPr id="51" name="Image 50" descr="IguanaTex Bitmap Display&#10;&#10;\documentclass{article}&#10;\usepackage{amsmath}&#10;\pagestyle{empty}&#10;\begin{document}&#10;&#10;$ \Rightarrow \langle | \theta(z) - \theta(0) |^{2} \rangle = \frac{2 |z|}{l_{c}},  l_{c} = \frac{2 \hbar^{2} n_{0}}{m k_{b} T} $&#10;&#10;&#10;\end{document}">
            <a:extLst>
              <a:ext uri="{FF2B5EF4-FFF2-40B4-BE49-F238E27FC236}">
                <a16:creationId xmlns:a16="http://schemas.microsoft.com/office/drawing/2014/main" id="{454216D3-BA09-D1AF-CA54-6C8CA65A34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17" y="4373205"/>
            <a:ext cx="4698094" cy="472378"/>
          </a:xfrm>
          <a:prstGeom prst="rect">
            <a:avLst/>
          </a:prstGeom>
        </p:spPr>
      </p:pic>
      <p:pic>
        <p:nvPicPr>
          <p:cNvPr id="52" name="Image 51" descr="IguanaTex Bitmap Display&#10;&#10;\documentclass{article}&#10;\usepackage{amsmath}&#10;\pagestyle{empty}&#10;\begin{document}&#10;&#10;&#10;$\langle \theta_{q}^{2} \rangle  = \frac{m k_{B} T}{\hbar^{2} n_{0} q^{2}} $&#10;&#10;\end{document}">
            <a:extLst>
              <a:ext uri="{FF2B5EF4-FFF2-40B4-BE49-F238E27FC236}">
                <a16:creationId xmlns:a16="http://schemas.microsoft.com/office/drawing/2014/main" id="{49E00B5C-ECA2-41FF-1D0E-CA8990AC11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54" y="5708192"/>
            <a:ext cx="1770550" cy="447532"/>
          </a:xfrm>
          <a:prstGeom prst="rect">
            <a:avLst/>
          </a:prstGeom>
        </p:spPr>
      </p:pic>
      <p:pic>
        <p:nvPicPr>
          <p:cNvPr id="53" name="Image 52" descr="IguanaTex Bitmap Display&#10;&#10;\documentclass{article}&#10;\usepackage{amsmath}&#10;\pagestyle{empty}&#10;\begin{document}&#10;&#10;$\Rightarrow \langle |\rho (q)|^{2} \rangle = 4 n_{0}^{2} \langle \theta_{q}^{2} \rangle  \sin^{2} \left( \frac{\hbar q^{2} t_{\mathrm{tof}}}{2 m} \right)\mathrm{e}^{- \sigma^{2} q^{2}} $&#10;&#10;&#10;\end{document}">
            <a:extLst>
              <a:ext uri="{FF2B5EF4-FFF2-40B4-BE49-F238E27FC236}">
                <a16:creationId xmlns:a16="http://schemas.microsoft.com/office/drawing/2014/main" id="{C48F2467-CA7B-6A6B-D20C-557E2507E0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65" y="5067021"/>
            <a:ext cx="5735884" cy="573726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2351D1D2-28C8-95D8-11B0-BBE416E83D4F}"/>
              </a:ext>
            </a:extLst>
          </p:cNvPr>
          <p:cNvSpPr txBox="1"/>
          <p:nvPr/>
        </p:nvSpPr>
        <p:spPr>
          <a:xfrm>
            <a:off x="5654126" y="5394654"/>
            <a:ext cx="180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dirty="0">
              <a:latin typeface="Century Gothic" panose="020B0502020202020204" pitchFamily="34" charset="0"/>
            </a:endParaRPr>
          </a:p>
          <a:p>
            <a:pPr algn="ctr"/>
            <a:r>
              <a:rPr lang="fr-FR" sz="2000" dirty="0" err="1">
                <a:latin typeface="Century Gothic" panose="020B0502020202020204" pitchFamily="34" charset="0"/>
              </a:rPr>
              <a:t>with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76DDFD6-21AC-C395-D345-839301EBCF00}"/>
              </a:ext>
            </a:extLst>
          </p:cNvPr>
          <p:cNvSpPr/>
          <p:nvPr/>
        </p:nvSpPr>
        <p:spPr>
          <a:xfrm>
            <a:off x="10593071" y="5005596"/>
            <a:ext cx="1024932" cy="61809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5564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E48CED8F-8334-8A5C-CE71-681A63773CF3}"/>
              </a:ext>
            </a:extLst>
          </p:cNvPr>
          <p:cNvSpPr txBox="1"/>
          <p:nvPr/>
        </p:nvSpPr>
        <p:spPr>
          <a:xfrm>
            <a:off x="0" y="1803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cap="small" dirty="0">
                <a:latin typeface="Century Gothic" panose="020B0502020202020204" pitchFamily="34" charset="0"/>
              </a:rPr>
              <a:t>Time of flight</a:t>
            </a:r>
            <a:endParaRPr lang="fr-FR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AD44BE8-7F80-C63F-87AE-F2FF53F4E9D9}"/>
              </a:ext>
            </a:extLst>
          </p:cNvPr>
          <p:cNvSpPr txBox="1"/>
          <p:nvPr/>
        </p:nvSpPr>
        <p:spPr>
          <a:xfrm>
            <a:off x="497528" y="1306598"/>
            <a:ext cx="1047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Time of flight : </a:t>
            </a:r>
            <a:r>
              <a:rPr lang="fr-FR" sz="2000" dirty="0">
                <a:latin typeface="Century Gothic" panose="020B0502020202020204" pitchFamily="34" charset="0"/>
              </a:rPr>
              <a:t>longitudinal and transverse confinement are </a:t>
            </a:r>
            <a:r>
              <a:rPr lang="fr-FR" sz="2000" dirty="0" err="1">
                <a:latin typeface="Century Gothic" panose="020B0502020202020204" pitchFamily="34" charset="0"/>
              </a:rPr>
              <a:t>removed</a:t>
            </a:r>
            <a:r>
              <a:rPr lang="fr-FR" sz="2000" dirty="0">
                <a:latin typeface="Century Gothic" panose="020B0502020202020204" pitchFamily="34" charset="0"/>
              </a:rPr>
              <a:t>.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DA66158-83D3-8C7D-FFB5-1E410AB0A76F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18E2072-EB7A-F491-6424-E7FD3FD01FFD}"/>
              </a:ext>
            </a:extLst>
          </p:cNvPr>
          <p:cNvGrpSpPr/>
          <p:nvPr/>
        </p:nvGrpSpPr>
        <p:grpSpPr>
          <a:xfrm>
            <a:off x="129843" y="1802813"/>
            <a:ext cx="6527030" cy="889001"/>
            <a:chOff x="2031815" y="1674953"/>
            <a:chExt cx="6527030" cy="889001"/>
          </a:xfrm>
        </p:grpSpPr>
        <p:pic>
          <p:nvPicPr>
            <p:cNvPr id="42" name="Image 41" descr="\documentclass{article}&#10;\usepackage{amsmath}&#10;\pagestyle{empty}&#10;\begin{document}&#10;&#10;$ \rho (z) = \delta \rho (z) + \langle \rho (z) \rangle $&#10;&#10;&#10;\end{document}" title="IguanaTex Bitmap Display">
              <a:extLst>
                <a:ext uri="{FF2B5EF4-FFF2-40B4-BE49-F238E27FC236}">
                  <a16:creationId xmlns:a16="http://schemas.microsoft.com/office/drawing/2014/main" id="{029D4A83-E486-99EB-7EEF-BCDC59EC56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419" y="1707907"/>
              <a:ext cx="2776971" cy="313624"/>
            </a:xfrm>
            <a:prstGeom prst="rect">
              <a:avLst/>
            </a:prstGeom>
          </p:spPr>
        </p:pic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2F787DDB-DF3B-7712-5713-2AA91D3FB76F}"/>
                </a:ext>
              </a:extLst>
            </p:cNvPr>
            <p:cNvSpPr/>
            <p:nvPr/>
          </p:nvSpPr>
          <p:spPr>
            <a:xfrm>
              <a:off x="6057900" y="2071524"/>
              <a:ext cx="422910" cy="390416"/>
            </a:xfrm>
            <a:custGeom>
              <a:avLst/>
              <a:gdLst>
                <a:gd name="connsiteX0" fmla="*/ 422910 w 422910"/>
                <a:gd name="connsiteY0" fmla="*/ 0 h 390416"/>
                <a:gd name="connsiteX1" fmla="*/ 205740 w 422910"/>
                <a:gd name="connsiteY1" fmla="*/ 331470 h 390416"/>
                <a:gd name="connsiteX2" fmla="*/ 0 w 422910"/>
                <a:gd name="connsiteY2" fmla="*/ 388620 h 39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910" h="390416">
                  <a:moveTo>
                    <a:pt x="422910" y="0"/>
                  </a:moveTo>
                  <a:cubicBezTo>
                    <a:pt x="349567" y="133350"/>
                    <a:pt x="276225" y="266700"/>
                    <a:pt x="205740" y="331470"/>
                  </a:cubicBezTo>
                  <a:cubicBezTo>
                    <a:pt x="135255" y="396240"/>
                    <a:pt x="67627" y="392430"/>
                    <a:pt x="0" y="38862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EE6B6863-65BC-CAD6-6EB8-1C11DB31E449}"/>
                </a:ext>
              </a:extLst>
            </p:cNvPr>
            <p:cNvSpPr/>
            <p:nvPr/>
          </p:nvSpPr>
          <p:spPr>
            <a:xfrm flipH="1">
              <a:off x="7627618" y="2059174"/>
              <a:ext cx="45719" cy="238543"/>
            </a:xfrm>
            <a:custGeom>
              <a:avLst/>
              <a:gdLst>
                <a:gd name="connsiteX0" fmla="*/ 422910 w 422910"/>
                <a:gd name="connsiteY0" fmla="*/ 0 h 390416"/>
                <a:gd name="connsiteX1" fmla="*/ 205740 w 422910"/>
                <a:gd name="connsiteY1" fmla="*/ 331470 h 390416"/>
                <a:gd name="connsiteX2" fmla="*/ 0 w 422910"/>
                <a:gd name="connsiteY2" fmla="*/ 388620 h 39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910" h="390416">
                  <a:moveTo>
                    <a:pt x="422910" y="0"/>
                  </a:moveTo>
                  <a:cubicBezTo>
                    <a:pt x="349567" y="133350"/>
                    <a:pt x="276225" y="266700"/>
                    <a:pt x="205740" y="331470"/>
                  </a:cubicBezTo>
                  <a:cubicBezTo>
                    <a:pt x="135255" y="396240"/>
                    <a:pt x="67627" y="392430"/>
                    <a:pt x="0" y="38862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6E8E9D8-43F4-A5A4-B58D-E06C11DDBEF4}"/>
                </a:ext>
              </a:extLst>
            </p:cNvPr>
            <p:cNvSpPr txBox="1"/>
            <p:nvPr/>
          </p:nvSpPr>
          <p:spPr>
            <a:xfrm>
              <a:off x="6753228" y="2163844"/>
              <a:ext cx="1805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latin typeface="Century Gothic" panose="020B0502020202020204" pitchFamily="34" charset="0"/>
                </a:rPr>
                <a:t>Mean</a:t>
              </a:r>
              <a:r>
                <a:rPr lang="fr-FR" sz="2000" dirty="0">
                  <a:latin typeface="Century Gothic" panose="020B0502020202020204" pitchFamily="34" charset="0"/>
                </a:rPr>
                <a:t> profile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90F8EC5-9282-1093-F769-77DAEDF355DC}"/>
                </a:ext>
              </a:extLst>
            </p:cNvPr>
            <p:cNvSpPr txBox="1"/>
            <p:nvPr/>
          </p:nvSpPr>
          <p:spPr>
            <a:xfrm>
              <a:off x="3345180" y="2146608"/>
              <a:ext cx="2792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Century Gothic" panose="020B0502020202020204" pitchFamily="34" charset="0"/>
                </a:rPr>
                <a:t>Density fluctuations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5B19ACD-CBC4-C9EF-584E-02D998A529DF}"/>
                </a:ext>
              </a:extLst>
            </p:cNvPr>
            <p:cNvSpPr txBox="1"/>
            <p:nvPr/>
          </p:nvSpPr>
          <p:spPr>
            <a:xfrm>
              <a:off x="2031815" y="1674953"/>
              <a:ext cx="3303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entury Gothic" panose="020B0502020202020204" pitchFamily="34" charset="0"/>
                </a:rPr>
                <a:t>Density distribution : 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E5435DD-2C76-23E7-8A8A-726047D1AA5F}"/>
              </a:ext>
            </a:extLst>
          </p:cNvPr>
          <p:cNvGrpSpPr/>
          <p:nvPr/>
        </p:nvGrpSpPr>
        <p:grpSpPr>
          <a:xfrm>
            <a:off x="5818501" y="2996052"/>
            <a:ext cx="5525139" cy="2246769"/>
            <a:chOff x="245479" y="2435637"/>
            <a:chExt cx="5525139" cy="2246769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4434A9A-D5DA-E532-3925-F38E1D1C3934}"/>
                </a:ext>
              </a:extLst>
            </p:cNvPr>
            <p:cNvSpPr txBox="1"/>
            <p:nvPr/>
          </p:nvSpPr>
          <p:spPr>
            <a:xfrm>
              <a:off x="245479" y="2435637"/>
              <a:ext cx="552513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Quasi BEC (</a:t>
              </a:r>
              <a:r>
                <a:rPr lang="fr-FR" sz="2000" b="1" i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 situ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) : 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fr-FR" sz="20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small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000" b="1" dirty="0" err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density</a:t>
              </a: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fluctuations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phase fluctuations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endParaRPr lang="fr-FR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lvl="1"/>
              <a:r>
                <a:rPr lang="fr-FR" sz="20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 </a:t>
              </a:r>
            </a:p>
          </p:txBody>
        </p:sp>
        <p:pic>
          <p:nvPicPr>
            <p:cNvPr id="50" name="Image 49" descr="IguanaTex Bitmap Display&#10;&#10;\documentclass{article}&#10;\usepackage{amsmath}&#10;\pagestyle{empty}&#10;\begin{document}&#10;&#10;$ \Rightarrow \rho (z)_{\mathrm{t=0}} \simeq \langle \rho (z) \rangle_{\mathrm{t=0}} = n_{0}(z) $&#10;&#10;&#10;\end{document}">
              <a:extLst>
                <a:ext uri="{FF2B5EF4-FFF2-40B4-BE49-F238E27FC236}">
                  <a16:creationId xmlns:a16="http://schemas.microsoft.com/office/drawing/2014/main" id="{19AAEDB9-DAB7-C512-201C-6E86221755A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995" y="3127675"/>
              <a:ext cx="4048870" cy="315391"/>
            </a:xfrm>
            <a:prstGeom prst="rect">
              <a:avLst/>
            </a:prstGeom>
          </p:spPr>
        </p:pic>
      </p:grpSp>
      <p:pic>
        <p:nvPicPr>
          <p:cNvPr id="51" name="Image 50" descr="IguanaTex Bitmap Display&#10;&#10;\documentclass{article}&#10;\usepackage{amsmath}&#10;\pagestyle{empty}&#10;\begin{document}&#10;&#10;$ \Rightarrow \langle | \theta(z) - \theta(0) |^{2} \rangle = \frac{2 |z|}{l_{c}},  l_{c} = \frac{2 \hbar^{2} n_{0}}{m k_{b} T} $&#10;&#10;&#10;\end{document}">
            <a:extLst>
              <a:ext uri="{FF2B5EF4-FFF2-40B4-BE49-F238E27FC236}">
                <a16:creationId xmlns:a16="http://schemas.microsoft.com/office/drawing/2014/main" id="{454216D3-BA09-D1AF-CA54-6C8CA65A34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17" y="4535130"/>
            <a:ext cx="4698094" cy="472378"/>
          </a:xfrm>
          <a:prstGeom prst="rect">
            <a:avLst/>
          </a:prstGeom>
        </p:spPr>
      </p:pic>
      <p:pic>
        <p:nvPicPr>
          <p:cNvPr id="52" name="Image 51" descr="IguanaTex Bitmap Display&#10;&#10;\documentclass{article}&#10;\usepackage{amsmath}&#10;\pagestyle{empty}&#10;\begin{document}&#10;&#10;&#10;$\langle \theta_{q}^{2} \rangle  = \frac{m k_{B} T}{\hbar^{2} n_{0} q^{2}} $&#10;&#10;\end{document}">
            <a:extLst>
              <a:ext uri="{FF2B5EF4-FFF2-40B4-BE49-F238E27FC236}">
                <a16:creationId xmlns:a16="http://schemas.microsoft.com/office/drawing/2014/main" id="{49E00B5C-ECA2-41FF-1D0E-CA8990AC11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54" y="5870117"/>
            <a:ext cx="1770550" cy="447532"/>
          </a:xfrm>
          <a:prstGeom prst="rect">
            <a:avLst/>
          </a:prstGeom>
        </p:spPr>
      </p:pic>
      <p:pic>
        <p:nvPicPr>
          <p:cNvPr id="53" name="Image 52" descr="IguanaTex Bitmap Display&#10;&#10;\documentclass{article}&#10;\usepackage{amsmath}&#10;\pagestyle{empty}&#10;\begin{document}&#10;&#10;$\Rightarrow \langle |\rho (q)|^{2} \rangle = 4 n_{0}^{2} \langle \theta_{q}^{2} \rangle  \sin^{2} \left( \frac{\hbar q^{2} t_{\mathrm{tof}}}{2 m} \right)\mathrm{e}^{- \sigma^{2} q^{2}} $&#10;&#10;&#10;\end{document}">
            <a:extLst>
              <a:ext uri="{FF2B5EF4-FFF2-40B4-BE49-F238E27FC236}">
                <a16:creationId xmlns:a16="http://schemas.microsoft.com/office/drawing/2014/main" id="{C48F2467-CA7B-6A6B-D20C-557E2507E0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65" y="5228946"/>
            <a:ext cx="5735884" cy="573726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2351D1D2-28C8-95D8-11B0-BBE416E83D4F}"/>
              </a:ext>
            </a:extLst>
          </p:cNvPr>
          <p:cNvSpPr txBox="1"/>
          <p:nvPr/>
        </p:nvSpPr>
        <p:spPr>
          <a:xfrm>
            <a:off x="5920826" y="5556579"/>
            <a:ext cx="180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dirty="0">
              <a:latin typeface="Century Gothic" panose="020B0502020202020204" pitchFamily="34" charset="0"/>
            </a:endParaRPr>
          </a:p>
          <a:p>
            <a:pPr algn="ctr"/>
            <a:r>
              <a:rPr lang="fr-FR" sz="2000" dirty="0" err="1">
                <a:latin typeface="Century Gothic" panose="020B0502020202020204" pitchFamily="34" charset="0"/>
              </a:rPr>
              <a:t>with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76DDFD6-21AC-C395-D345-839301EBCF00}"/>
              </a:ext>
            </a:extLst>
          </p:cNvPr>
          <p:cNvSpPr/>
          <p:nvPr/>
        </p:nvSpPr>
        <p:spPr>
          <a:xfrm>
            <a:off x="10859771" y="5167521"/>
            <a:ext cx="1024932" cy="61809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CF350F-275F-355E-4477-7172883D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2" y="2909397"/>
            <a:ext cx="5546198" cy="35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340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4BF2151-5E72-4A34-ACFB-9CED7ABB88C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880" y="3500722"/>
            <a:ext cx="4108707" cy="2956995"/>
          </a:xfrm>
          <a:prstGeom prst="rect">
            <a:avLst/>
          </a:prstGeom>
        </p:spPr>
      </p:pic>
      <p:pic>
        <p:nvPicPr>
          <p:cNvPr id="92" name="Image 91" descr="\documentclass{article}&#10;\usepackage{amsmath}&#10;\pagestyle{empty}&#10;\begin{document}&#10;&#10;Distance from the wire $\frac{x}{d}$&#10;&#10;&#10;\end{document}" title="IguanaTex Bitmap Display">
            <a:extLst>
              <a:ext uri="{FF2B5EF4-FFF2-40B4-BE49-F238E27FC236}">
                <a16:creationId xmlns:a16="http://schemas.microsoft.com/office/drawing/2014/main" id="{28802589-239B-4C91-8210-A0F5F8899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6514543"/>
            <a:ext cx="2658594" cy="25690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69E0484-C3DE-4D5E-9B96-E52A181A06E0}"/>
              </a:ext>
            </a:extLst>
          </p:cNvPr>
          <p:cNvSpPr/>
          <p:nvPr/>
        </p:nvSpPr>
        <p:spPr>
          <a:xfrm>
            <a:off x="3800126" y="3700988"/>
            <a:ext cx="366044" cy="2505761"/>
          </a:xfrm>
          <a:prstGeom prst="rect">
            <a:avLst/>
          </a:prstGeom>
          <a:solidFill>
            <a:srgbClr val="FFF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\documentclass{article}&#10;\usepackage{amsmath}&#10;\pagestyle{empty}&#10;\begin{document}&#10;&#10;Magnetic field $(G)$&#10;&#10;&#10;\end{document}" title="IguanaTex Bitmap Display">
            <a:extLst>
              <a:ext uri="{FF2B5EF4-FFF2-40B4-BE49-F238E27FC236}">
                <a16:creationId xmlns:a16="http://schemas.microsoft.com/office/drawing/2014/main" id="{E721B414-9447-48BB-AAC4-03CC81F589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0475" y="4899423"/>
            <a:ext cx="1941638" cy="246518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56A7A2EC-32E2-45A3-8249-395FBA8558FE}"/>
              </a:ext>
            </a:extLst>
          </p:cNvPr>
          <p:cNvGrpSpPr/>
          <p:nvPr/>
        </p:nvGrpSpPr>
        <p:grpSpPr>
          <a:xfrm>
            <a:off x="366290" y="3583916"/>
            <a:ext cx="3174944" cy="3090261"/>
            <a:chOff x="366290" y="3583916"/>
            <a:chExt cx="3174944" cy="3090261"/>
          </a:xfrm>
        </p:grpSpPr>
        <p:sp>
          <p:nvSpPr>
            <p:cNvPr id="49" name="Rectangle : avec coin arrondi 48">
              <a:extLst>
                <a:ext uri="{FF2B5EF4-FFF2-40B4-BE49-F238E27FC236}">
                  <a16:creationId xmlns:a16="http://schemas.microsoft.com/office/drawing/2014/main" id="{2DDC5F69-697C-411C-A37C-234E8ECA9E6D}"/>
                </a:ext>
              </a:extLst>
            </p:cNvPr>
            <p:cNvSpPr/>
            <p:nvPr/>
          </p:nvSpPr>
          <p:spPr>
            <a:xfrm>
              <a:off x="366290" y="3583916"/>
              <a:ext cx="3174944" cy="3090261"/>
            </a:xfrm>
            <a:prstGeom prst="round1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232FF66A-CC78-429B-885A-ABCCD6EEF0FE}"/>
                </a:ext>
              </a:extLst>
            </p:cNvPr>
            <p:cNvGrpSpPr/>
            <p:nvPr/>
          </p:nvGrpSpPr>
          <p:grpSpPr>
            <a:xfrm>
              <a:off x="479086" y="3800813"/>
              <a:ext cx="2321040" cy="2074495"/>
              <a:chOff x="733242" y="3986940"/>
              <a:chExt cx="2321040" cy="2074495"/>
            </a:xfrm>
          </p:grpSpPr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40F2E8CC-3276-47F4-A578-7AC9813FE828}"/>
                  </a:ext>
                </a:extLst>
              </p:cNvPr>
              <p:cNvSpPr/>
              <p:nvPr/>
            </p:nvSpPr>
            <p:spPr>
              <a:xfrm>
                <a:off x="2205871" y="5213024"/>
                <a:ext cx="612742" cy="612742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98B58AEC-B4F8-456F-9241-12397B2C0523}"/>
                  </a:ext>
                </a:extLst>
              </p:cNvPr>
              <p:cNvSpPr/>
              <p:nvPr/>
            </p:nvSpPr>
            <p:spPr>
              <a:xfrm>
                <a:off x="1975699" y="4982852"/>
                <a:ext cx="1078583" cy="1078583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BA6541B4-D1CC-4748-B15A-1885AF46C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416" y="5501150"/>
                <a:ext cx="1471828" cy="41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avec flèche 55">
                <a:extLst>
                  <a:ext uri="{FF2B5EF4-FFF2-40B4-BE49-F238E27FC236}">
                    <a16:creationId xmlns:a16="http://schemas.microsoft.com/office/drawing/2014/main" id="{9B70FFA7-60FC-4B81-B390-AE4367A03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2243" y="4138369"/>
                <a:ext cx="0" cy="13668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AFE05347-5BAB-4177-87F3-8B799F776A79}"/>
                  </a:ext>
                </a:extLst>
              </p:cNvPr>
              <p:cNvSpPr/>
              <p:nvPr/>
            </p:nvSpPr>
            <p:spPr>
              <a:xfrm>
                <a:off x="2394407" y="5392715"/>
                <a:ext cx="235670" cy="23567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8" name="Image 57" descr="\documentclass{article}&#10;\usepackage{amsmath}&#10;\pagestyle{empty}&#10;\begin{document}&#10;&#10;$\overrightarrow{x}$&#10;&#10;&#10;\end{document}" title="IguanaTex Bitmap Display">
                <a:extLst>
                  <a:ext uri="{FF2B5EF4-FFF2-40B4-BE49-F238E27FC236}">
                    <a16:creationId xmlns:a16="http://schemas.microsoft.com/office/drawing/2014/main" id="{2F769F4A-6340-421A-A6E7-556F99E4C4E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443" y="3986940"/>
                <a:ext cx="281905" cy="302857"/>
              </a:xfrm>
              <a:prstGeom prst="rect">
                <a:avLst/>
              </a:prstGeom>
            </p:spPr>
          </p:pic>
          <p:pic>
            <p:nvPicPr>
              <p:cNvPr id="59" name="Image 58" descr="\documentclass{article}&#10;\usepackage{amsmath}&#10;\pagestyle{empty}&#10;\begin{document}&#10;&#10;$\overrightarrow{y}$&#10;&#10;&#10;\end{document}" title="IguanaTex Bitmap Display">
                <a:extLst>
                  <a:ext uri="{FF2B5EF4-FFF2-40B4-BE49-F238E27FC236}">
                    <a16:creationId xmlns:a16="http://schemas.microsoft.com/office/drawing/2014/main" id="{81AFC1CB-AC64-48E6-A540-3596A440583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2" y="5263857"/>
                <a:ext cx="284432" cy="364528"/>
              </a:xfrm>
              <a:prstGeom prst="rect">
                <a:avLst/>
              </a:prstGeom>
            </p:spPr>
          </p:pic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FBE07C6E-0384-4850-AC35-3B963C38DEE2}"/>
                  </a:ext>
                </a:extLst>
              </p:cNvPr>
              <p:cNvCxnSpPr>
                <a:cxnSpLocks/>
                <a:stCxn id="53" idx="0"/>
              </p:cNvCxnSpPr>
              <p:nvPr/>
            </p:nvCxnSpPr>
            <p:spPr>
              <a:xfrm flipH="1">
                <a:off x="1776330" y="5213024"/>
                <a:ext cx="735912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AD96A45E-7B35-49DB-8A43-4AB77835D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45616" y="4980645"/>
                <a:ext cx="466626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Image 61" descr="\documentclass{article}&#10;\usepackage{amsmath}&#10;\pagestyle{empty}&#10;\begin{document}&#10;&#10;$\overrightarrow{B_{I}}$&#10;&#10;&#10;\end{document}" title="IguanaTex Bitmap Display">
                <a:extLst>
                  <a:ext uri="{FF2B5EF4-FFF2-40B4-BE49-F238E27FC236}">
                    <a16:creationId xmlns:a16="http://schemas.microsoft.com/office/drawing/2014/main" id="{C6169181-AF32-4688-BB2F-9D71AAD0F9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052" y="4635152"/>
                <a:ext cx="362605" cy="426292"/>
              </a:xfrm>
              <a:prstGeom prst="rect">
                <a:avLst/>
              </a:prstGeom>
            </p:spPr>
          </p:pic>
        </p:grp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CBDD5885-7128-413F-A9D2-0E7A798690CD}"/>
                </a:ext>
              </a:extLst>
            </p:cNvPr>
            <p:cNvSpPr/>
            <p:nvPr/>
          </p:nvSpPr>
          <p:spPr>
            <a:xfrm rot="10156971" flipV="1">
              <a:off x="2156747" y="5476821"/>
              <a:ext cx="173335" cy="676395"/>
            </a:xfrm>
            <a:custGeom>
              <a:avLst/>
              <a:gdLst>
                <a:gd name="connsiteX0" fmla="*/ 486136 w 486136"/>
                <a:gd name="connsiteY0" fmla="*/ 1134319 h 1134319"/>
                <a:gd name="connsiteX1" fmla="*/ 104172 w 486136"/>
                <a:gd name="connsiteY1" fmla="*/ 601883 h 1134319"/>
                <a:gd name="connsiteX2" fmla="*/ 0 w 486136"/>
                <a:gd name="connsiteY2" fmla="*/ 0 h 113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134319">
                  <a:moveTo>
                    <a:pt x="486136" y="1134319"/>
                  </a:moveTo>
                  <a:cubicBezTo>
                    <a:pt x="335665" y="962627"/>
                    <a:pt x="185195" y="790936"/>
                    <a:pt x="104172" y="601883"/>
                  </a:cubicBezTo>
                  <a:cubicBezTo>
                    <a:pt x="23149" y="412830"/>
                    <a:pt x="11574" y="206415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61577AE8-EB51-4A4F-AB02-7CA75C2CA49A}"/>
                </a:ext>
              </a:extLst>
            </p:cNvPr>
            <p:cNvSpPr txBox="1"/>
            <p:nvPr/>
          </p:nvSpPr>
          <p:spPr>
            <a:xfrm>
              <a:off x="1625790" y="6109399"/>
              <a:ext cx="1754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latin typeface="Century Gothic" panose="020B0502020202020204" pitchFamily="34" charset="0"/>
                </a:rPr>
                <a:t>infinite</a:t>
              </a:r>
              <a:r>
                <a:rPr lang="fr-FR" sz="2000" dirty="0">
                  <a:latin typeface="Century Gothic" panose="020B0502020202020204" pitchFamily="34" charset="0"/>
                </a:rPr>
                <a:t> </a:t>
              </a:r>
              <a:r>
                <a:rPr lang="fr-FR" sz="2000" dirty="0" err="1">
                  <a:latin typeface="Century Gothic" panose="020B0502020202020204" pitchFamily="34" charset="0"/>
                </a:rPr>
                <a:t>wire</a:t>
              </a:r>
              <a:endParaRPr lang="fr-FR" sz="2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6D49ABC-B5EB-7B7C-1DA2-F4A00314E76C}"/>
              </a:ext>
            </a:extLst>
          </p:cNvPr>
          <p:cNvSpPr txBox="1"/>
          <p:nvPr/>
        </p:nvSpPr>
        <p:spPr>
          <a:xfrm>
            <a:off x="640080" y="1229360"/>
            <a:ext cx="7626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entury Gothic" panose="020B0502020202020204" pitchFamily="34" charset="0"/>
              </a:rPr>
              <a:t>To trap the </a:t>
            </a:r>
            <a:r>
              <a:rPr lang="fr-FR" sz="2000" b="1" dirty="0" err="1">
                <a:latin typeface="Century Gothic" panose="020B0502020202020204" pitchFamily="34" charset="0"/>
              </a:rPr>
              <a:t>atoms</a:t>
            </a:r>
            <a:r>
              <a:rPr lang="fr-FR" sz="2000" b="1" dirty="0">
                <a:latin typeface="Century Gothic" panose="020B0502020202020204" pitchFamily="34" charset="0"/>
              </a:rPr>
              <a:t>, one </a:t>
            </a:r>
            <a:r>
              <a:rPr lang="fr-FR" sz="2000" b="1" dirty="0" err="1">
                <a:latin typeface="Century Gothic" panose="020B0502020202020204" pitchFamily="34" charset="0"/>
              </a:rPr>
              <a:t>needs</a:t>
            </a:r>
            <a:r>
              <a:rPr lang="fr-FR" sz="2000" b="1" dirty="0">
                <a:latin typeface="Century Gothic" panose="020B0502020202020204" pitchFamily="34" charset="0"/>
              </a:rPr>
              <a:t>: </a:t>
            </a:r>
          </a:p>
          <a:p>
            <a:endParaRPr lang="fr-FR" sz="12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</a:rPr>
              <a:t>A </a:t>
            </a:r>
            <a:r>
              <a:rPr lang="fr-FR" sz="2000" dirty="0" err="1">
                <a:latin typeface="Century Gothic" panose="020B0502020202020204" pitchFamily="34" charset="0"/>
              </a:rPr>
              <a:t>current</a:t>
            </a:r>
            <a:r>
              <a:rPr lang="fr-FR" sz="2000" dirty="0">
                <a:latin typeface="Century Gothic" panose="020B0502020202020204" pitchFamily="34" charset="0"/>
              </a:rPr>
              <a:t>   </a:t>
            </a:r>
            <a:r>
              <a:rPr lang="fr-FR" sz="2000" dirty="0" err="1">
                <a:latin typeface="Century Gothic" panose="020B0502020202020204" pitchFamily="34" charset="0"/>
              </a:rPr>
              <a:t>through</a:t>
            </a:r>
            <a:r>
              <a:rPr lang="fr-FR" sz="2000" dirty="0">
                <a:latin typeface="Century Gothic" panose="020B0502020202020204" pitchFamily="34" charset="0"/>
              </a:rPr>
              <a:t> a </a:t>
            </a:r>
            <a:r>
              <a:rPr lang="fr-FR" sz="2000" dirty="0" err="1">
                <a:latin typeface="Century Gothic" panose="020B0502020202020204" pitchFamily="34" charset="0"/>
              </a:rPr>
              <a:t>wire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2893D9-D9E8-9240-AF45-3B5F8094B59D}"/>
              </a:ext>
            </a:extLst>
          </p:cNvPr>
          <p:cNvGrpSpPr/>
          <p:nvPr/>
        </p:nvGrpSpPr>
        <p:grpSpPr>
          <a:xfrm>
            <a:off x="8709447" y="1616339"/>
            <a:ext cx="3003467" cy="4590410"/>
            <a:chOff x="8891047" y="1192934"/>
            <a:chExt cx="3003467" cy="45904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50CC57-796A-0A11-48A0-9A5F95C20F34}"/>
                </a:ext>
              </a:extLst>
            </p:cNvPr>
            <p:cNvSpPr/>
            <p:nvPr/>
          </p:nvSpPr>
          <p:spPr>
            <a:xfrm>
              <a:off x="8891047" y="1192934"/>
              <a:ext cx="3003467" cy="4590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49">
              <a:extLst>
                <a:ext uri="{FF2B5EF4-FFF2-40B4-BE49-F238E27FC236}">
                  <a16:creationId xmlns:a16="http://schemas.microsoft.com/office/drawing/2014/main" id="{75BF6F7C-2B04-6501-680F-097B1E21E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66"/>
            <a:stretch/>
          </p:blipFill>
          <p:spPr>
            <a:xfrm>
              <a:off x="9215767" y="1753151"/>
              <a:ext cx="2334609" cy="2317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Image 81" descr="\documentclass{article}&#10;\usepackage{amsmath}&#10;\pagestyle{empty}&#10;\begin{document}&#10;&#10;&#10;$V = g_{F} \: m_{F} \: \mu_{B} \: |\vec{B}|$&#10;&#10;\end{document}" title="IguanaTex Bitmap Display">
              <a:extLst>
                <a:ext uri="{FF2B5EF4-FFF2-40B4-BE49-F238E27FC236}">
                  <a16:creationId xmlns:a16="http://schemas.microsoft.com/office/drawing/2014/main" id="{01ADEE15-679E-4152-20A9-0A3D979D1D9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016" y="5098388"/>
              <a:ext cx="2428110" cy="374161"/>
            </a:xfrm>
            <a:prstGeom prst="rect">
              <a:avLst/>
            </a:prstGeom>
          </p:spPr>
        </p:pic>
        <p:sp>
          <p:nvSpPr>
            <p:cNvPr id="9" name="ZoneTexte 82">
              <a:extLst>
                <a:ext uri="{FF2B5EF4-FFF2-40B4-BE49-F238E27FC236}">
                  <a16:creationId xmlns:a16="http://schemas.microsoft.com/office/drawing/2014/main" id="{AEE84185-C90A-6652-EB7E-A625B1B2054F}"/>
                </a:ext>
              </a:extLst>
            </p:cNvPr>
            <p:cNvSpPr txBox="1"/>
            <p:nvPr/>
          </p:nvSpPr>
          <p:spPr>
            <a:xfrm>
              <a:off x="8958519" y="4205435"/>
              <a:ext cx="2935995" cy="784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Potential felt by the atoms under a      magnetic field :</a:t>
              </a:r>
            </a:p>
          </p:txBody>
        </p:sp>
        <p:sp>
          <p:nvSpPr>
            <p:cNvPr id="12" name="ZoneTexte 67">
              <a:extLst>
                <a:ext uri="{FF2B5EF4-FFF2-40B4-BE49-F238E27FC236}">
                  <a16:creationId xmlns:a16="http://schemas.microsoft.com/office/drawing/2014/main" id="{FC06E356-3366-AB33-FAA9-57D075951F0A}"/>
                </a:ext>
              </a:extLst>
            </p:cNvPr>
            <p:cNvSpPr txBox="1"/>
            <p:nvPr/>
          </p:nvSpPr>
          <p:spPr>
            <a:xfrm>
              <a:off x="9068616" y="1359696"/>
              <a:ext cx="2554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The atom chip</a:t>
              </a:r>
            </a:p>
          </p:txBody>
        </p:sp>
        <p:pic>
          <p:nvPicPr>
            <p:cNvPr id="14" name="Image 6" descr="\documentclass{article}&#10;\usepackage{amsmath}&#10;\pagestyle{empty}&#10;\begin{document}&#10;&#10;$ \vec{B}$&#10;&#10;&#10;\end{document}" title="IguanaTex Bitmap Display">
              <a:extLst>
                <a:ext uri="{FF2B5EF4-FFF2-40B4-BE49-F238E27FC236}">
                  <a16:creationId xmlns:a16="http://schemas.microsoft.com/office/drawing/2014/main" id="{6F1ACBA0-D8F6-BD2C-CCDE-841CAFD4E06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3433" y="4635685"/>
              <a:ext cx="191465" cy="245706"/>
            </a:xfrm>
            <a:prstGeom prst="rect">
              <a:avLst/>
            </a:prstGeom>
          </p:spPr>
        </p:pic>
      </p:grpSp>
      <p:pic>
        <p:nvPicPr>
          <p:cNvPr id="5" name="Image 8" descr="\documentclass{article}&#10;\usepackage{amsmath}&#10;\pagestyle{empty}&#10;\begin{document}&#10;&#10;&#10;$I$&#10;&#10;\end{document}" title="IguanaTex Bitmap Display">
            <a:extLst>
              <a:ext uri="{FF2B5EF4-FFF2-40B4-BE49-F238E27FC236}">
                <a16:creationId xmlns:a16="http://schemas.microsoft.com/office/drawing/2014/main" id="{6008E7C0-5899-7918-EE88-9C0CAE1899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9" y="1786801"/>
            <a:ext cx="151661" cy="215238"/>
          </a:xfrm>
          <a:prstGeom prst="rect">
            <a:avLst/>
          </a:prstGeom>
        </p:spPr>
      </p:pic>
      <p:cxnSp>
        <p:nvCxnSpPr>
          <p:cNvPr id="2" name="Connecteur droit 48">
            <a:extLst>
              <a:ext uri="{FF2B5EF4-FFF2-40B4-BE49-F238E27FC236}">
                <a16:creationId xmlns:a16="http://schemas.microsoft.com/office/drawing/2014/main" id="{B1F4A0F4-4EF9-5C6C-28E3-E0F30993E602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52">
            <a:extLst>
              <a:ext uri="{FF2B5EF4-FFF2-40B4-BE49-F238E27FC236}">
                <a16:creationId xmlns:a16="http://schemas.microsoft.com/office/drawing/2014/main" id="{085DF7EA-759E-3B4F-9E1E-B2FE74DF6750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Obtaining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a 1D Bose gaz</a:t>
            </a:r>
          </a:p>
        </p:txBody>
      </p:sp>
      <p:sp>
        <p:nvSpPr>
          <p:cNvPr id="6" name="ZoneTexte 23">
            <a:extLst>
              <a:ext uri="{FF2B5EF4-FFF2-40B4-BE49-F238E27FC236}">
                <a16:creationId xmlns:a16="http://schemas.microsoft.com/office/drawing/2014/main" id="{867050A6-69A8-490C-CC8C-3EBFDD44507E}"/>
              </a:ext>
            </a:extLst>
          </p:cNvPr>
          <p:cNvSpPr txBox="1"/>
          <p:nvPr/>
        </p:nvSpPr>
        <p:spPr>
          <a:xfrm>
            <a:off x="11523133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940929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>
            <a:extLst>
              <a:ext uri="{FF2B5EF4-FFF2-40B4-BE49-F238E27FC236}">
                <a16:creationId xmlns:a16="http://schemas.microsoft.com/office/drawing/2014/main" id="{CF64F566-A715-4169-A0BA-24827F019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3781" y="3512195"/>
            <a:ext cx="4424262" cy="2941945"/>
          </a:xfrm>
          <a:prstGeom prst="rect">
            <a:avLst/>
          </a:prstGeom>
        </p:spPr>
      </p:pic>
      <p:pic>
        <p:nvPicPr>
          <p:cNvPr id="92" name="Image 91" descr="\documentclass{article}&#10;\usepackage{amsmath}&#10;\pagestyle{empty}&#10;\begin{document}&#10;&#10;Distance from the wire $\frac{x}{d}$&#10;&#10;&#10;\end{document}" title="IguanaTex Bitmap Display">
            <a:extLst>
              <a:ext uri="{FF2B5EF4-FFF2-40B4-BE49-F238E27FC236}">
                <a16:creationId xmlns:a16="http://schemas.microsoft.com/office/drawing/2014/main" id="{28802589-239B-4C91-8210-A0F5F8899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6514543"/>
            <a:ext cx="2658594" cy="25690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69E0484-C3DE-4D5E-9B96-E52A181A06E0}"/>
              </a:ext>
            </a:extLst>
          </p:cNvPr>
          <p:cNvSpPr/>
          <p:nvPr/>
        </p:nvSpPr>
        <p:spPr>
          <a:xfrm>
            <a:off x="3800126" y="3700988"/>
            <a:ext cx="366044" cy="2505761"/>
          </a:xfrm>
          <a:prstGeom prst="rect">
            <a:avLst/>
          </a:prstGeom>
          <a:solidFill>
            <a:srgbClr val="FFF7E0"/>
          </a:solidFill>
          <a:ln>
            <a:solidFill>
              <a:srgbClr val="FFF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DD2B321-B7A8-4AC1-B1B2-4AFAF6B0234A}"/>
              </a:ext>
            </a:extLst>
          </p:cNvPr>
          <p:cNvGrpSpPr/>
          <p:nvPr/>
        </p:nvGrpSpPr>
        <p:grpSpPr>
          <a:xfrm>
            <a:off x="366290" y="3583916"/>
            <a:ext cx="3174944" cy="3090261"/>
            <a:chOff x="366290" y="3583916"/>
            <a:chExt cx="3174944" cy="3090261"/>
          </a:xfrm>
        </p:grpSpPr>
        <p:sp>
          <p:nvSpPr>
            <p:cNvPr id="39" name="Rectangle : avec coin arrondi 38">
              <a:extLst>
                <a:ext uri="{FF2B5EF4-FFF2-40B4-BE49-F238E27FC236}">
                  <a16:creationId xmlns:a16="http://schemas.microsoft.com/office/drawing/2014/main" id="{C541E012-22CD-47B3-B7EE-0745FBE539CC}"/>
                </a:ext>
              </a:extLst>
            </p:cNvPr>
            <p:cNvSpPr/>
            <p:nvPr/>
          </p:nvSpPr>
          <p:spPr>
            <a:xfrm>
              <a:off x="366290" y="3583916"/>
              <a:ext cx="3174944" cy="3090261"/>
            </a:xfrm>
            <a:prstGeom prst="round1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114978D7-5333-4F1E-8128-28DA79B86EF3}"/>
                </a:ext>
              </a:extLst>
            </p:cNvPr>
            <p:cNvGrpSpPr/>
            <p:nvPr/>
          </p:nvGrpSpPr>
          <p:grpSpPr>
            <a:xfrm>
              <a:off x="479086" y="3800813"/>
              <a:ext cx="2719694" cy="2074495"/>
              <a:chOff x="733242" y="3986940"/>
              <a:chExt cx="2719694" cy="2074495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CE755777-8DC4-495A-AFEF-7AE091895FAC}"/>
                  </a:ext>
                </a:extLst>
              </p:cNvPr>
              <p:cNvSpPr/>
              <p:nvPr/>
            </p:nvSpPr>
            <p:spPr>
              <a:xfrm>
                <a:off x="2205871" y="5213024"/>
                <a:ext cx="612742" cy="612742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8D168D57-DFF1-4FB3-B772-6098EF8C8180}"/>
                  </a:ext>
                </a:extLst>
              </p:cNvPr>
              <p:cNvSpPr/>
              <p:nvPr/>
            </p:nvSpPr>
            <p:spPr>
              <a:xfrm>
                <a:off x="1975699" y="4982852"/>
                <a:ext cx="1078583" cy="1078583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5413B67A-CB3D-42F3-8715-81C6DD0B6D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416" y="5501150"/>
                <a:ext cx="1471828" cy="41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51264A1D-8CB7-4ADB-AA30-2BAA7CAF25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2243" y="4138369"/>
                <a:ext cx="0" cy="13668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803A07F3-1D54-4493-B731-277E4E7F9D1A}"/>
                  </a:ext>
                </a:extLst>
              </p:cNvPr>
              <p:cNvSpPr/>
              <p:nvPr/>
            </p:nvSpPr>
            <p:spPr>
              <a:xfrm>
                <a:off x="2394407" y="5392715"/>
                <a:ext cx="235670" cy="23567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1" name="Image 50" descr="\documentclass{article}&#10;\usepackage{amsmath}&#10;\pagestyle{empty}&#10;\begin{document}&#10;&#10;$\overrightarrow{x}$&#10;&#10;&#10;\end{document}" title="IguanaTex Bitmap Display">
                <a:extLst>
                  <a:ext uri="{FF2B5EF4-FFF2-40B4-BE49-F238E27FC236}">
                    <a16:creationId xmlns:a16="http://schemas.microsoft.com/office/drawing/2014/main" id="{BECD1CD7-E4AB-4C25-AFDB-D2868A57291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443" y="3986940"/>
                <a:ext cx="281905" cy="302857"/>
              </a:xfrm>
              <a:prstGeom prst="rect">
                <a:avLst/>
              </a:prstGeom>
            </p:spPr>
          </p:pic>
          <p:pic>
            <p:nvPicPr>
              <p:cNvPr id="52" name="Image 51" descr="\documentclass{article}&#10;\usepackage{amsmath}&#10;\pagestyle{empty}&#10;\begin{document}&#10;&#10;$\overrightarrow{y}$&#10;&#10;&#10;\end{document}" title="IguanaTex Bitmap Display">
                <a:extLst>
                  <a:ext uri="{FF2B5EF4-FFF2-40B4-BE49-F238E27FC236}">
                    <a16:creationId xmlns:a16="http://schemas.microsoft.com/office/drawing/2014/main" id="{8507D5A1-CEA6-4EDB-A1EE-9FB8C313843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2" y="5263857"/>
                <a:ext cx="284432" cy="364528"/>
              </a:xfrm>
              <a:prstGeom prst="rect">
                <a:avLst/>
              </a:prstGeom>
            </p:spPr>
          </p:pic>
          <p:cxnSp>
            <p:nvCxnSpPr>
              <p:cNvPr id="53" name="Connecteur droit avec flèche 52">
                <a:extLst>
                  <a:ext uri="{FF2B5EF4-FFF2-40B4-BE49-F238E27FC236}">
                    <a16:creationId xmlns:a16="http://schemas.microsoft.com/office/drawing/2014/main" id="{2D321BE8-A93A-459C-BDCC-E766CA1F3FE0}"/>
                  </a:ext>
                </a:extLst>
              </p:cNvPr>
              <p:cNvCxnSpPr>
                <a:cxnSpLocks/>
                <a:stCxn id="43" idx="0"/>
              </p:cNvCxnSpPr>
              <p:nvPr/>
            </p:nvCxnSpPr>
            <p:spPr>
              <a:xfrm flipH="1">
                <a:off x="1776330" y="5213024"/>
                <a:ext cx="735912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86926B08-640B-407C-964C-A8EF9A1968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45616" y="4980645"/>
                <a:ext cx="466626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Image 54" descr="\documentclass{article}&#10;\usepackage{amsmath}&#10;\pagestyle{empty}&#10;\begin{document}&#10;&#10;$\overrightarrow{B_{I}}$&#10;&#10;&#10;\end{document}" title="IguanaTex Bitmap Display">
                <a:extLst>
                  <a:ext uri="{FF2B5EF4-FFF2-40B4-BE49-F238E27FC236}">
                    <a16:creationId xmlns:a16="http://schemas.microsoft.com/office/drawing/2014/main" id="{C7516092-2618-4B77-B85A-995798C1B26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052" y="4635152"/>
                <a:ext cx="362605" cy="426292"/>
              </a:xfrm>
              <a:prstGeom prst="rect">
                <a:avLst/>
              </a:prstGeom>
            </p:spPr>
          </p:pic>
          <p:cxnSp>
            <p:nvCxnSpPr>
              <p:cNvPr id="56" name="Connecteur droit avec flèche 55">
                <a:extLst>
                  <a:ext uri="{FF2B5EF4-FFF2-40B4-BE49-F238E27FC236}">
                    <a16:creationId xmlns:a16="http://schemas.microsoft.com/office/drawing/2014/main" id="{A10A51B8-59F9-4462-A8AC-DCE1BCEBE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096" y="5208461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CB00C4A3-5257-4524-A4BE-D1FED3E24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3965" y="4974905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7DEFDDDB-EA00-4A88-B369-A2CC5B195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5364" y="4750489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Image 58" descr="\documentclass{article}&#10;\usepackage{amsmath}&#10;\pagestyle{empty}&#10;\begin{document}&#10;&#10;$\overrightarrow{B_{\perp}}$&#10;&#10;&#10;\end{document}" title="IguanaTex Bitmap Display">
                <a:extLst>
                  <a:ext uri="{FF2B5EF4-FFF2-40B4-BE49-F238E27FC236}">
                    <a16:creationId xmlns:a16="http://schemas.microsoft.com/office/drawing/2014/main" id="{9A558AB7-B5B4-464F-81B6-8CA4382056D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8141" y="4220093"/>
                <a:ext cx="433129" cy="426877"/>
              </a:xfrm>
              <a:prstGeom prst="rect">
                <a:avLst/>
              </a:prstGeom>
            </p:spPr>
          </p:pic>
        </p:grp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BBEF306-DBF0-47CF-A44D-031195E74604}"/>
                </a:ext>
              </a:extLst>
            </p:cNvPr>
            <p:cNvSpPr/>
            <p:nvPr/>
          </p:nvSpPr>
          <p:spPr>
            <a:xfrm rot="10156971" flipV="1">
              <a:off x="2156747" y="5476821"/>
              <a:ext cx="173335" cy="676395"/>
            </a:xfrm>
            <a:custGeom>
              <a:avLst/>
              <a:gdLst>
                <a:gd name="connsiteX0" fmla="*/ 486136 w 486136"/>
                <a:gd name="connsiteY0" fmla="*/ 1134319 h 1134319"/>
                <a:gd name="connsiteX1" fmla="*/ 104172 w 486136"/>
                <a:gd name="connsiteY1" fmla="*/ 601883 h 1134319"/>
                <a:gd name="connsiteX2" fmla="*/ 0 w 486136"/>
                <a:gd name="connsiteY2" fmla="*/ 0 h 113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134319">
                  <a:moveTo>
                    <a:pt x="486136" y="1134319"/>
                  </a:moveTo>
                  <a:cubicBezTo>
                    <a:pt x="335665" y="962627"/>
                    <a:pt x="185195" y="790936"/>
                    <a:pt x="104172" y="601883"/>
                  </a:cubicBezTo>
                  <a:cubicBezTo>
                    <a:pt x="23149" y="412830"/>
                    <a:pt x="11574" y="206415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6" name="Image 65" descr="\documentclass{article}&#10;\usepackage{amsmath}&#10;\pagestyle{empty}&#10;\begin{document}&#10;&#10;&#10;$d = \frac{\mu_{0} I}{2 \pi B_{\perp}}$&#10;&#10;\end{document}" title="IguanaTex Bitmap Display">
            <a:extLst>
              <a:ext uri="{FF2B5EF4-FFF2-40B4-BE49-F238E27FC236}">
                <a16:creationId xmlns:a16="http://schemas.microsoft.com/office/drawing/2014/main" id="{79FC2D6D-3980-40D0-A3B1-B7A2DC51A0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8" y="3810584"/>
            <a:ext cx="1274286" cy="434286"/>
          </a:xfrm>
          <a:prstGeom prst="rect">
            <a:avLst/>
          </a:prstGeom>
        </p:spPr>
      </p:pic>
      <p:pic>
        <p:nvPicPr>
          <p:cNvPr id="69" name="Image 68" descr="\documentclass{article}&#10;\usepackage{amsmath}&#10;\pagestyle{empty}&#10;\begin{document}&#10;&#10;Magnetic field $(G)$&#10;&#10;&#10;\end{document}" title="IguanaTex Bitmap Display">
            <a:extLst>
              <a:ext uri="{FF2B5EF4-FFF2-40B4-BE49-F238E27FC236}">
                <a16:creationId xmlns:a16="http://schemas.microsoft.com/office/drawing/2014/main" id="{3E3F2038-9B47-47DB-9015-422AEEA075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0475" y="4899423"/>
            <a:ext cx="1941638" cy="24651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BD548D6-FE47-11C4-CB8D-9EA881410B1E}"/>
              </a:ext>
            </a:extLst>
          </p:cNvPr>
          <p:cNvGrpSpPr/>
          <p:nvPr/>
        </p:nvGrpSpPr>
        <p:grpSpPr>
          <a:xfrm>
            <a:off x="640080" y="1229360"/>
            <a:ext cx="7626849" cy="1508105"/>
            <a:chOff x="640080" y="1229360"/>
            <a:chExt cx="7626849" cy="150810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00838B0-F479-49F6-2CFA-E62BB757A37B}"/>
                </a:ext>
              </a:extLst>
            </p:cNvPr>
            <p:cNvSpPr txBox="1"/>
            <p:nvPr/>
          </p:nvSpPr>
          <p:spPr>
            <a:xfrm>
              <a:off x="640080" y="1229360"/>
              <a:ext cx="762684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Century Gothic" panose="020B0502020202020204" pitchFamily="34" charset="0"/>
                </a:rPr>
                <a:t>To trap the </a:t>
              </a:r>
              <a:r>
                <a:rPr lang="fr-FR" sz="2000" b="1" dirty="0" err="1">
                  <a:latin typeface="Century Gothic" panose="020B0502020202020204" pitchFamily="34" charset="0"/>
                </a:rPr>
                <a:t>atoms</a:t>
              </a:r>
              <a:r>
                <a:rPr lang="fr-FR" sz="2000" b="1" dirty="0">
                  <a:latin typeface="Century Gothic" panose="020B0502020202020204" pitchFamily="34" charset="0"/>
                </a:rPr>
                <a:t>, one </a:t>
              </a:r>
              <a:r>
                <a:rPr lang="fr-FR" sz="2000" b="1" dirty="0" err="1">
                  <a:latin typeface="Century Gothic" panose="020B0502020202020204" pitchFamily="34" charset="0"/>
                </a:rPr>
                <a:t>needs</a:t>
              </a:r>
              <a:r>
                <a:rPr lang="fr-FR" sz="2000" b="1" dirty="0">
                  <a:latin typeface="Century Gothic" panose="020B0502020202020204" pitchFamily="34" charset="0"/>
                </a:rPr>
                <a:t>: </a:t>
              </a:r>
            </a:p>
            <a:p>
              <a:endParaRPr lang="fr-FR" sz="1200" b="1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A </a:t>
              </a:r>
              <a:r>
                <a:rPr lang="fr-FR" sz="2000" dirty="0" err="1">
                  <a:latin typeface="Century Gothic" panose="020B0502020202020204" pitchFamily="34" charset="0"/>
                </a:rPr>
                <a:t>current</a:t>
              </a:r>
              <a:r>
                <a:rPr lang="fr-FR" sz="2000" dirty="0">
                  <a:latin typeface="Century Gothic" panose="020B0502020202020204" pitchFamily="34" charset="0"/>
                </a:rPr>
                <a:t>   </a:t>
              </a:r>
              <a:r>
                <a:rPr lang="fr-FR" sz="2000" dirty="0" err="1">
                  <a:latin typeface="Century Gothic" panose="020B0502020202020204" pitchFamily="34" charset="0"/>
                </a:rPr>
                <a:t>through</a:t>
              </a:r>
              <a:r>
                <a:rPr lang="fr-FR" sz="2000" dirty="0">
                  <a:latin typeface="Century Gothic" panose="020B0502020202020204" pitchFamily="34" charset="0"/>
                </a:rPr>
                <a:t> a </a:t>
              </a:r>
              <a:r>
                <a:rPr lang="fr-FR" sz="2000" dirty="0" err="1">
                  <a:latin typeface="Century Gothic" panose="020B0502020202020204" pitchFamily="34" charset="0"/>
                </a:rPr>
                <a:t>wire</a:t>
              </a: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A </a:t>
              </a:r>
              <a:r>
                <a:rPr lang="fr-FR" sz="2000" dirty="0" err="1">
                  <a:latin typeface="Century Gothic" panose="020B0502020202020204" pitchFamily="34" charset="0"/>
                </a:rPr>
                <a:t>homogeneous</a:t>
              </a:r>
              <a:r>
                <a:rPr lang="fr-FR" sz="2000" dirty="0">
                  <a:latin typeface="Century Gothic" panose="020B0502020202020204" pitchFamily="34" charset="0"/>
                </a:rPr>
                <a:t> transverse </a:t>
              </a:r>
              <a:r>
                <a:rPr lang="fr-FR" sz="2000" dirty="0" err="1">
                  <a:latin typeface="Century Gothic" panose="020B0502020202020204" pitchFamily="34" charset="0"/>
                </a:rPr>
                <a:t>field</a:t>
              </a:r>
              <a:r>
                <a:rPr lang="fr-FR" sz="2000" dirty="0">
                  <a:latin typeface="Century Gothic" panose="020B0502020202020204" pitchFamily="34" charset="0"/>
                </a:rPr>
                <a:t>       to have a minimum of potentiel</a:t>
              </a:r>
            </a:p>
          </p:txBody>
        </p:sp>
        <p:pic>
          <p:nvPicPr>
            <p:cNvPr id="11" name="Image 10" descr="\documentclass{article}&#10;\usepackage{amsmath}&#10;\pagestyle{empty}&#10;\begin{document}&#10;&#10;$\overrightarrow{B_{\perp}}$&#10;&#10;&#10;\end{document}" title="IguanaTex Bitmap Display">
              <a:extLst>
                <a:ext uri="{FF2B5EF4-FFF2-40B4-BE49-F238E27FC236}">
                  <a16:creationId xmlns:a16="http://schemas.microsoft.com/office/drawing/2014/main" id="{1423ACAD-CB3F-F88C-A41A-8CDE9FC3595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360" y="1931039"/>
              <a:ext cx="433596" cy="424762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FF90690-5696-EC7F-1205-3895DBD9A0A6}"/>
              </a:ext>
            </a:extLst>
          </p:cNvPr>
          <p:cNvSpPr txBox="1"/>
          <p:nvPr/>
        </p:nvSpPr>
        <p:spPr>
          <a:xfrm>
            <a:off x="1625790" y="6109399"/>
            <a:ext cx="1754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Century Gothic" panose="020B0502020202020204" pitchFamily="34" charset="0"/>
              </a:rPr>
              <a:t>infinite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wire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E1C7D8-1DBC-4CF8-1189-AC1B19960C5F}"/>
              </a:ext>
            </a:extLst>
          </p:cNvPr>
          <p:cNvGrpSpPr/>
          <p:nvPr/>
        </p:nvGrpSpPr>
        <p:grpSpPr>
          <a:xfrm>
            <a:off x="8709447" y="1616339"/>
            <a:ext cx="3003467" cy="4590410"/>
            <a:chOff x="8891047" y="1192934"/>
            <a:chExt cx="3003467" cy="45904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84126-B023-DB5B-C70B-39E1275200D9}"/>
                </a:ext>
              </a:extLst>
            </p:cNvPr>
            <p:cNvSpPr/>
            <p:nvPr/>
          </p:nvSpPr>
          <p:spPr>
            <a:xfrm>
              <a:off x="8891047" y="1192934"/>
              <a:ext cx="3003467" cy="4590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49">
              <a:extLst>
                <a:ext uri="{FF2B5EF4-FFF2-40B4-BE49-F238E27FC236}">
                  <a16:creationId xmlns:a16="http://schemas.microsoft.com/office/drawing/2014/main" id="{D75C00D5-5BCC-BDC7-ED25-05F707524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66"/>
            <a:stretch/>
          </p:blipFill>
          <p:spPr>
            <a:xfrm>
              <a:off x="9215767" y="1753151"/>
              <a:ext cx="2334609" cy="2317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Image 81" descr="\documentclass{article}&#10;\usepackage{amsmath}&#10;\pagestyle{empty}&#10;\begin{document}&#10;&#10;&#10;$V = g_{F} \: m_{F} \: \mu_{B} \: |\vec{B}|$&#10;&#10;\end{document}" title="IguanaTex Bitmap Display">
              <a:extLst>
                <a:ext uri="{FF2B5EF4-FFF2-40B4-BE49-F238E27FC236}">
                  <a16:creationId xmlns:a16="http://schemas.microsoft.com/office/drawing/2014/main" id="{412B1227-6E9D-E0E5-8946-22C6993A7B9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016" y="5098388"/>
              <a:ext cx="2428110" cy="374161"/>
            </a:xfrm>
            <a:prstGeom prst="rect">
              <a:avLst/>
            </a:prstGeom>
          </p:spPr>
        </p:pic>
        <p:sp>
          <p:nvSpPr>
            <p:cNvPr id="22" name="ZoneTexte 82">
              <a:extLst>
                <a:ext uri="{FF2B5EF4-FFF2-40B4-BE49-F238E27FC236}">
                  <a16:creationId xmlns:a16="http://schemas.microsoft.com/office/drawing/2014/main" id="{88CB66A6-15B0-168F-A817-2FAF3AA47B23}"/>
                </a:ext>
              </a:extLst>
            </p:cNvPr>
            <p:cNvSpPr txBox="1"/>
            <p:nvPr/>
          </p:nvSpPr>
          <p:spPr>
            <a:xfrm>
              <a:off x="8958519" y="4205435"/>
              <a:ext cx="2935995" cy="784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Potential felt by the atoms under a      magnetic field :</a:t>
              </a:r>
            </a:p>
          </p:txBody>
        </p:sp>
        <p:sp>
          <p:nvSpPr>
            <p:cNvPr id="28" name="ZoneTexte 67">
              <a:extLst>
                <a:ext uri="{FF2B5EF4-FFF2-40B4-BE49-F238E27FC236}">
                  <a16:creationId xmlns:a16="http://schemas.microsoft.com/office/drawing/2014/main" id="{82C9336A-3842-96EB-5A9F-2A90BC87ACE5}"/>
                </a:ext>
              </a:extLst>
            </p:cNvPr>
            <p:cNvSpPr txBox="1"/>
            <p:nvPr/>
          </p:nvSpPr>
          <p:spPr>
            <a:xfrm>
              <a:off x="9068616" y="1359696"/>
              <a:ext cx="2554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The atom chip</a:t>
              </a:r>
            </a:p>
          </p:txBody>
        </p:sp>
        <p:pic>
          <p:nvPicPr>
            <p:cNvPr id="31" name="Image 6" descr="\documentclass{article}&#10;\usepackage{amsmath}&#10;\pagestyle{empty}&#10;\begin{document}&#10;&#10;$ \vec{B}$&#10;&#10;&#10;\end{document}" title="IguanaTex Bitmap Display">
              <a:extLst>
                <a:ext uri="{FF2B5EF4-FFF2-40B4-BE49-F238E27FC236}">
                  <a16:creationId xmlns:a16="http://schemas.microsoft.com/office/drawing/2014/main" id="{7CBA8CC8-06FD-6541-7A3D-1DF136555A2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3433" y="4635685"/>
              <a:ext cx="191465" cy="245706"/>
            </a:xfrm>
            <a:prstGeom prst="rect">
              <a:avLst/>
            </a:prstGeom>
          </p:spPr>
        </p:pic>
      </p:grpSp>
      <p:pic>
        <p:nvPicPr>
          <p:cNvPr id="2" name="Image 8" descr="\documentclass{article}&#10;\usepackage{amsmath}&#10;\pagestyle{empty}&#10;\begin{document}&#10;&#10;&#10;$I$&#10;&#10;\end{document}" title="IguanaTex Bitmap Display">
            <a:extLst>
              <a:ext uri="{FF2B5EF4-FFF2-40B4-BE49-F238E27FC236}">
                <a16:creationId xmlns:a16="http://schemas.microsoft.com/office/drawing/2014/main" id="{FECF5542-1F8F-F941-89DC-9DEA507E06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9" y="1786801"/>
            <a:ext cx="151661" cy="215238"/>
          </a:xfrm>
          <a:prstGeom prst="rect">
            <a:avLst/>
          </a:prstGeom>
        </p:spPr>
      </p:pic>
      <p:cxnSp>
        <p:nvCxnSpPr>
          <p:cNvPr id="3" name="Connecteur droit 48">
            <a:extLst>
              <a:ext uri="{FF2B5EF4-FFF2-40B4-BE49-F238E27FC236}">
                <a16:creationId xmlns:a16="http://schemas.microsoft.com/office/drawing/2014/main" id="{F5F1ACC5-55C6-630F-5150-3B001200174D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52">
            <a:extLst>
              <a:ext uri="{FF2B5EF4-FFF2-40B4-BE49-F238E27FC236}">
                <a16:creationId xmlns:a16="http://schemas.microsoft.com/office/drawing/2014/main" id="{3D3C3CC8-645B-71B8-A76A-5622767AB964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Obtaining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a 1D Bose gaz</a:t>
            </a:r>
          </a:p>
        </p:txBody>
      </p:sp>
      <p:sp>
        <p:nvSpPr>
          <p:cNvPr id="5" name="ZoneTexte 23">
            <a:extLst>
              <a:ext uri="{FF2B5EF4-FFF2-40B4-BE49-F238E27FC236}">
                <a16:creationId xmlns:a16="http://schemas.microsoft.com/office/drawing/2014/main" id="{6A659A83-1CF7-F269-ABE9-535A580A2052}"/>
              </a:ext>
            </a:extLst>
          </p:cNvPr>
          <p:cNvSpPr txBox="1"/>
          <p:nvPr/>
        </p:nvSpPr>
        <p:spPr>
          <a:xfrm>
            <a:off x="11523133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883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DC0C3D23-0859-3D54-3448-4217A78AA09E}"/>
              </a:ext>
            </a:extLst>
          </p:cNvPr>
          <p:cNvSpPr/>
          <p:nvPr/>
        </p:nvSpPr>
        <p:spPr>
          <a:xfrm>
            <a:off x="8685763" y="6084268"/>
            <a:ext cx="2993205" cy="458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8">
            <a:extLst>
              <a:ext uri="{FF2B5EF4-FFF2-40B4-BE49-F238E27FC236}">
                <a16:creationId xmlns:a16="http://schemas.microsoft.com/office/drawing/2014/main" id="{2C5CBF33-C923-00E1-DB2D-10C294586CD0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2">
            <a:extLst>
              <a:ext uri="{FF2B5EF4-FFF2-40B4-BE49-F238E27FC236}">
                <a16:creationId xmlns:a16="http://schemas.microsoft.com/office/drawing/2014/main" id="{46365DD6-A5F8-9D6E-6642-C1F099C72091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CFABB-5D29-19DD-198C-FEDF491FB56E}"/>
              </a:ext>
            </a:extLst>
          </p:cNvPr>
          <p:cNvSpPr txBox="1"/>
          <p:nvPr/>
        </p:nvSpPr>
        <p:spPr>
          <a:xfrm>
            <a:off x="80714" y="1809023"/>
            <a:ext cx="5531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>
                <a:latin typeface="Century Gothic" panose="020B0502020202020204" pitchFamily="34" charset="0"/>
              </a:rPr>
              <a:t>Atoms</a:t>
            </a:r>
            <a:r>
              <a:rPr lang="fr-FR" sz="1800" b="1" dirty="0">
                <a:latin typeface="Century Gothic" panose="020B0502020202020204" pitchFamily="34" charset="0"/>
              </a:rPr>
              <a:t> </a:t>
            </a:r>
            <a:r>
              <a:rPr lang="fr-FR" sz="1800" b="1" dirty="0" err="1">
                <a:latin typeface="Century Gothic" panose="020B0502020202020204" pitchFamily="34" charset="0"/>
              </a:rPr>
              <a:t>used</a:t>
            </a:r>
            <a:r>
              <a:rPr lang="fr-FR" sz="1800" b="1" dirty="0">
                <a:latin typeface="Century Gothic" panose="020B0502020202020204" pitchFamily="34" charset="0"/>
              </a:rPr>
              <a:t> : </a:t>
            </a:r>
            <a:r>
              <a:rPr lang="fr-FR" sz="1800" dirty="0">
                <a:latin typeface="Century Gothic" panose="020B0502020202020204" pitchFamily="34" charset="0"/>
              </a:rPr>
              <a:t>Rubidium 87 in the                            </a:t>
            </a:r>
            <a:r>
              <a:rPr lang="fr-FR" sz="1800" dirty="0" err="1">
                <a:latin typeface="Century Gothic" panose="020B0502020202020204" pitchFamily="34" charset="0"/>
              </a:rPr>
              <a:t>atomic</a:t>
            </a:r>
            <a:r>
              <a:rPr lang="fr-FR" sz="1800" dirty="0">
                <a:latin typeface="Century Gothic" panose="020B0502020202020204" pitchFamily="34" charset="0"/>
              </a:rPr>
              <a:t> state.</a:t>
            </a:r>
          </a:p>
        </p:txBody>
      </p:sp>
      <p:pic>
        <p:nvPicPr>
          <p:cNvPr id="8" name="Image 74 1" descr="\documentclass{article}&#10;\usepackage{amsmath}&#10;\pagestyle{empty}&#10;\begin{document}&#10;&#10;&#10;$| F = 2, m_{F}=2 \rangle$&#10;&#10;\end{document}" title="IguanaTex Bitmap Display">
            <a:extLst>
              <a:ext uri="{FF2B5EF4-FFF2-40B4-BE49-F238E27FC236}">
                <a16:creationId xmlns:a16="http://schemas.microsoft.com/office/drawing/2014/main" id="{90B6E98E-BC42-A70A-BA15-3AE45E4947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35" y="1887969"/>
            <a:ext cx="1657530" cy="242346"/>
          </a:xfrm>
          <a:prstGeom prst="rect">
            <a:avLst/>
          </a:prstGeom>
        </p:spPr>
      </p:pic>
      <p:sp>
        <p:nvSpPr>
          <p:cNvPr id="9" name="ZoneTexte 63">
            <a:extLst>
              <a:ext uri="{FF2B5EF4-FFF2-40B4-BE49-F238E27FC236}">
                <a16:creationId xmlns:a16="http://schemas.microsoft.com/office/drawing/2014/main" id="{5F315924-B983-2AC2-ADF6-2D40A5210ACC}"/>
              </a:ext>
            </a:extLst>
          </p:cNvPr>
          <p:cNvSpPr txBox="1"/>
          <p:nvPr/>
        </p:nvSpPr>
        <p:spPr>
          <a:xfrm>
            <a:off x="111412" y="1399997"/>
            <a:ext cx="50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How do we produce a 1D Bose gas ?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C06B3EF2-BB14-4A41-0112-8434328CF65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6"/>
          <a:stretch/>
        </p:blipFill>
        <p:spPr>
          <a:xfrm>
            <a:off x="5675883" y="1253919"/>
            <a:ext cx="2078830" cy="206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28">
            <a:extLst>
              <a:ext uri="{FF2B5EF4-FFF2-40B4-BE49-F238E27FC236}">
                <a16:creationId xmlns:a16="http://schemas.microsoft.com/office/drawing/2014/main" id="{F4048CC5-DF14-7C33-E302-4A5957F639D9}"/>
              </a:ext>
            </a:extLst>
          </p:cNvPr>
          <p:cNvSpPr txBox="1"/>
          <p:nvPr/>
        </p:nvSpPr>
        <p:spPr>
          <a:xfrm>
            <a:off x="74097" y="2500728"/>
            <a:ext cx="551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Atom chip </a:t>
            </a:r>
            <a:r>
              <a:rPr lang="fr-FR" b="1" dirty="0" err="1">
                <a:latin typeface="Century Gothic" panose="020B0502020202020204" pitchFamily="34" charset="0"/>
              </a:rPr>
              <a:t>experiment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  <a:r>
              <a:rPr lang="fr-FR" dirty="0">
                <a:latin typeface="Century Gothic" panose="020B0502020202020204" pitchFamily="34" charset="0"/>
              </a:rPr>
              <a:t>the </a:t>
            </a:r>
            <a:r>
              <a:rPr lang="fr-FR" dirty="0" err="1">
                <a:latin typeface="Century Gothic" panose="020B0502020202020204" pitchFamily="34" charset="0"/>
              </a:rPr>
              <a:t>atoms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magnetically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trapped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thanks</a:t>
            </a:r>
            <a:r>
              <a:rPr lang="fr-FR" dirty="0">
                <a:latin typeface="Century Gothic" panose="020B0502020202020204" pitchFamily="34" charset="0"/>
              </a:rPr>
              <a:t> to micro-</a:t>
            </a:r>
            <a:r>
              <a:rPr lang="fr-FR" dirty="0" err="1">
                <a:latin typeface="Century Gothic" panose="020B0502020202020204" pitchFamily="34" charset="0"/>
              </a:rPr>
              <a:t>wires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 err="1">
                <a:latin typeface="Century Gothic" panose="020B0502020202020204" pitchFamily="34" charset="0"/>
              </a:rPr>
              <a:t>deposited</a:t>
            </a:r>
            <a:r>
              <a:rPr lang="fr-FR" dirty="0">
                <a:latin typeface="Century Gothic" panose="020B0502020202020204" pitchFamily="34" charset="0"/>
              </a:rPr>
              <a:t> on a chip.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0F9B9D-97C9-7907-8D83-961B055D6C86}"/>
              </a:ext>
            </a:extLst>
          </p:cNvPr>
          <p:cNvGrpSpPr/>
          <p:nvPr/>
        </p:nvGrpSpPr>
        <p:grpSpPr>
          <a:xfrm>
            <a:off x="279663" y="3461937"/>
            <a:ext cx="7358202" cy="3199458"/>
            <a:chOff x="279663" y="3461937"/>
            <a:chExt cx="7358202" cy="3199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C5B25C-E039-3341-9A9D-278ED641658C}"/>
                </a:ext>
              </a:extLst>
            </p:cNvPr>
            <p:cNvSpPr/>
            <p:nvPr/>
          </p:nvSpPr>
          <p:spPr>
            <a:xfrm>
              <a:off x="279663" y="3461937"/>
              <a:ext cx="7358202" cy="3199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239CCB-D5EF-F54F-BD87-DECCDE4F07C6}"/>
                </a:ext>
              </a:extLst>
            </p:cNvPr>
            <p:cNvGrpSpPr/>
            <p:nvPr/>
          </p:nvGrpSpPr>
          <p:grpSpPr>
            <a:xfrm>
              <a:off x="4168747" y="3859327"/>
              <a:ext cx="3366567" cy="2334444"/>
              <a:chOff x="8399285" y="3888699"/>
              <a:chExt cx="3366567" cy="2334444"/>
            </a:xfrm>
          </p:grpSpPr>
          <p:pic>
            <p:nvPicPr>
              <p:cNvPr id="16" name="Picture 15" descr="\documentclass{article}&#10;\usepackage{amsmath}&#10;\usepackage{xcolor}&#10;\pagestyle{empty}&#10;\begin{document}&#10;&#10;\definecolor{dockerblue}{HTML}{C14E14}  &#10;&#10;$\textcolor{black}{V(z) = \sum_{i=1}^{4} a_{i} z^{i}}$&#10;&#10;&#10;\end{document}" title="IguanaTex Bitmap Display">
                <a:extLst>
                  <a:ext uri="{FF2B5EF4-FFF2-40B4-BE49-F238E27FC236}">
                    <a16:creationId xmlns:a16="http://schemas.microsoft.com/office/drawing/2014/main" id="{B13C6805-3244-A67C-0A8D-F0D27574A81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3192" y="5788670"/>
                <a:ext cx="2416926" cy="43447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07C63C-39CD-0E35-89DA-BE5639295AA3}"/>
                  </a:ext>
                </a:extLst>
              </p:cNvPr>
              <p:cNvSpPr txBox="1"/>
              <p:nvPr/>
            </p:nvSpPr>
            <p:spPr>
              <a:xfrm>
                <a:off x="8399285" y="3888699"/>
                <a:ext cx="3366567" cy="187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1" dirty="0" err="1">
                    <a:latin typeface="Century Gothic" panose="020B0502020202020204" pitchFamily="34" charset="0"/>
                  </a:rPr>
                  <a:t>Properties</a:t>
                </a:r>
                <a:r>
                  <a:rPr lang="fr-FR" sz="1800" b="1" dirty="0">
                    <a:latin typeface="Century Gothic" panose="020B0502020202020204" pitchFamily="34" charset="0"/>
                  </a:rPr>
                  <a:t> :</a:t>
                </a:r>
              </a:p>
              <a:p>
                <a:endParaRPr lang="fr-FR" sz="800" b="1" dirty="0">
                  <a:latin typeface="Century Gothic" panose="020B0502020202020204" pitchFamily="34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fr-FR" sz="1800" dirty="0">
                    <a:latin typeface="Century Gothic" panose="020B0502020202020204" pitchFamily="34" charset="0"/>
                  </a:rPr>
                  <a:t>Independent control of the longitudinal </a:t>
                </a:r>
                <a:r>
                  <a:rPr lang="fr-FR" sz="1800" dirty="0" err="1">
                    <a:latin typeface="Century Gothic" panose="020B0502020202020204" pitchFamily="34" charset="0"/>
                  </a:rPr>
                  <a:t>coupling</a:t>
                </a:r>
                <a:r>
                  <a:rPr lang="fr-FR" sz="1800" dirty="0">
                    <a:latin typeface="Century Gothic" panose="020B0502020202020204" pitchFamily="34" charset="0"/>
                  </a:rPr>
                  <a:t> and the transverse one</a:t>
                </a:r>
              </a:p>
              <a:p>
                <a:pPr marL="342900" indent="-342900">
                  <a:buFontTx/>
                  <a:buChar char="-"/>
                </a:pPr>
                <a:endParaRPr lang="fr-FR" dirty="0">
                  <a:latin typeface="Century Gothic" panose="020B0502020202020204" pitchFamily="34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fr-FR" sz="1800" dirty="0" err="1">
                    <a:latin typeface="Century Gothic" panose="020B0502020202020204" pitchFamily="34" charset="0"/>
                  </a:rPr>
                  <a:t>Longitunal</a:t>
                </a:r>
                <a:r>
                  <a:rPr lang="fr-FR" sz="1800" dirty="0">
                    <a:latin typeface="Century Gothic" panose="020B0502020202020204" pitchFamily="34" charset="0"/>
                  </a:rPr>
                  <a:t> </a:t>
                </a:r>
                <a:r>
                  <a:rPr lang="fr-FR" sz="1800" dirty="0" err="1">
                    <a:latin typeface="Century Gothic" panose="020B0502020202020204" pitchFamily="34" charset="0"/>
                  </a:rPr>
                  <a:t>trapping</a:t>
                </a:r>
                <a:r>
                  <a:rPr lang="fr-FR" sz="1800" dirty="0">
                    <a:latin typeface="Century Gothic" panose="020B0502020202020204" pitchFamily="34" charset="0"/>
                  </a:rPr>
                  <a:t>: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B1A1B7-ADAF-F855-83E1-E92D7B605816}"/>
              </a:ext>
            </a:extLst>
          </p:cNvPr>
          <p:cNvGrpSpPr/>
          <p:nvPr/>
        </p:nvGrpSpPr>
        <p:grpSpPr>
          <a:xfrm>
            <a:off x="457219" y="3612589"/>
            <a:ext cx="3627943" cy="2930165"/>
            <a:chOff x="238342" y="2901578"/>
            <a:chExt cx="4368197" cy="3642105"/>
          </a:xfrm>
        </p:grpSpPr>
        <p:pic>
          <p:nvPicPr>
            <p:cNvPr id="23" name="Picture 2 1">
              <a:extLst>
                <a:ext uri="{FF2B5EF4-FFF2-40B4-BE49-F238E27FC236}">
                  <a16:creationId xmlns:a16="http://schemas.microsoft.com/office/drawing/2014/main" id="{11A91548-76D1-8773-9C3F-794AB42969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55"/>
            <a:stretch/>
          </p:blipFill>
          <p:spPr bwMode="auto">
            <a:xfrm>
              <a:off x="511790" y="3228706"/>
              <a:ext cx="3436037" cy="308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73FDA2-1ED1-5D18-FBDB-A86D4EECE9F8}"/>
                </a:ext>
              </a:extLst>
            </p:cNvPr>
            <p:cNvSpPr/>
            <p:nvPr/>
          </p:nvSpPr>
          <p:spPr>
            <a:xfrm rot="5400000">
              <a:off x="-810552" y="4551018"/>
              <a:ext cx="2881406" cy="257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50" descr="\documentclass{article}&#10;\usepackage{amsmath}&#10;\pagestyle{empty}&#10;\begin{document}&#10;&#10;$50$&#10;&#10;&#10;\end{document}" title="IguanaTex Bitmap Display">
              <a:extLst>
                <a:ext uri="{FF2B5EF4-FFF2-40B4-BE49-F238E27FC236}">
                  <a16:creationId xmlns:a16="http://schemas.microsoft.com/office/drawing/2014/main" id="{63A3966B-4A91-5127-AC07-0B558D8226E4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28" y="5439309"/>
              <a:ext cx="163539" cy="126485"/>
            </a:xfrm>
            <a:prstGeom prst="rect">
              <a:avLst/>
            </a:prstGeom>
          </p:spPr>
        </p:pic>
        <p:pic>
          <p:nvPicPr>
            <p:cNvPr id="26" name="Image 52" descr="\documentclass{article}&#10;\usepackage{amsmath}&#10;\pagestyle{empty}&#10;\begin{document}&#10;&#10;$100$&#10;&#10;&#10;\end{document}" title="IguanaTex Bitmap Display">
              <a:extLst>
                <a:ext uri="{FF2B5EF4-FFF2-40B4-BE49-F238E27FC236}">
                  <a16:creationId xmlns:a16="http://schemas.microsoft.com/office/drawing/2014/main" id="{B1EE4914-1744-7DA7-29A7-02742D6A717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34" y="4905160"/>
              <a:ext cx="248533" cy="125733"/>
            </a:xfrm>
            <a:prstGeom prst="rect">
              <a:avLst/>
            </a:prstGeom>
          </p:spPr>
        </p:pic>
        <p:pic>
          <p:nvPicPr>
            <p:cNvPr id="27" name="Image 53" descr="\documentclass{article}&#10;\usepackage{amsmath}&#10;\pagestyle{empty}&#10;\begin{document}&#10;&#10;$150$&#10;&#10;&#10;\end{document}" title="IguanaTex Bitmap Display">
              <a:extLst>
                <a:ext uri="{FF2B5EF4-FFF2-40B4-BE49-F238E27FC236}">
                  <a16:creationId xmlns:a16="http://schemas.microsoft.com/office/drawing/2014/main" id="{EB684BD6-5912-5773-39A5-412B7CBFD7F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04" y="4369178"/>
              <a:ext cx="249592" cy="127567"/>
            </a:xfrm>
            <a:prstGeom prst="rect">
              <a:avLst/>
            </a:prstGeom>
          </p:spPr>
        </p:pic>
        <p:pic>
          <p:nvPicPr>
            <p:cNvPr id="28" name="Image 54" descr="\documentclass{article}&#10;\usepackage{amsmath}&#10;\pagestyle{empty}&#10;\begin{document}&#10;&#10;$200$&#10;&#10;&#10;\end{document}" title="IguanaTex Bitmap Display">
              <a:extLst>
                <a:ext uri="{FF2B5EF4-FFF2-40B4-BE49-F238E27FC236}">
                  <a16:creationId xmlns:a16="http://schemas.microsoft.com/office/drawing/2014/main" id="{C2CF6649-44AB-840B-4FBD-C36CC8DD659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833954"/>
              <a:ext cx="257223" cy="126809"/>
            </a:xfrm>
            <a:prstGeom prst="rect">
              <a:avLst/>
            </a:prstGeom>
          </p:spPr>
        </p:pic>
        <p:pic>
          <p:nvPicPr>
            <p:cNvPr id="29" name="Image 57" descr="\documentclass{article}&#10;\usepackage{amsmath}&#10;\pagestyle{empty}&#10;\begin{document}&#10;&#10;$250$&#10;&#10;&#10;\end{document}" title="IguanaTex Bitmap Display">
              <a:extLst>
                <a:ext uri="{FF2B5EF4-FFF2-40B4-BE49-F238E27FC236}">
                  <a16:creationId xmlns:a16="http://schemas.microsoft.com/office/drawing/2014/main" id="{B3C58A57-F2BE-F3BF-CB47-21DE270DD45B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5" y="3285992"/>
              <a:ext cx="257556" cy="128658"/>
            </a:xfrm>
            <a:prstGeom prst="rect">
              <a:avLst/>
            </a:prstGeom>
          </p:spPr>
        </p:pic>
        <p:grpSp>
          <p:nvGrpSpPr>
            <p:cNvPr id="30" name="Groupe 59">
              <a:extLst>
                <a:ext uri="{FF2B5EF4-FFF2-40B4-BE49-F238E27FC236}">
                  <a16:creationId xmlns:a16="http://schemas.microsoft.com/office/drawing/2014/main" id="{3687143C-093D-657F-F29E-4DED4A96E6D4}"/>
                </a:ext>
              </a:extLst>
            </p:cNvPr>
            <p:cNvGrpSpPr/>
            <p:nvPr/>
          </p:nvGrpSpPr>
          <p:grpSpPr>
            <a:xfrm>
              <a:off x="3788159" y="3228706"/>
              <a:ext cx="777251" cy="3080706"/>
              <a:chOff x="6197599" y="1157291"/>
              <a:chExt cx="1236458" cy="4900816"/>
            </a:xfrm>
          </p:grpSpPr>
          <p:pic>
            <p:nvPicPr>
              <p:cNvPr id="46" name="Picture 2 2">
                <a:extLst>
                  <a:ext uri="{FF2B5EF4-FFF2-40B4-BE49-F238E27FC236}">
                    <a16:creationId xmlns:a16="http://schemas.microsoft.com/office/drawing/2014/main" id="{44D83A6C-7F20-B281-AECD-45C833D9AF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20" r="6053"/>
              <a:stretch/>
            </p:blipFill>
            <p:spPr bwMode="auto">
              <a:xfrm>
                <a:off x="6197599" y="1157291"/>
                <a:ext cx="680721" cy="4900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Image 61" descr="\documentclass{article}&#10;\usepackage{amsmath}&#10;\pagestyle{empty}&#10;\begin{document}&#10;&#10;$-0.1$&#10;&#10;&#10;\end{document}" title="IguanaTex Bitmap Display">
                <a:extLst>
                  <a:ext uri="{FF2B5EF4-FFF2-40B4-BE49-F238E27FC236}">
                    <a16:creationId xmlns:a16="http://schemas.microsoft.com/office/drawing/2014/main" id="{A6EBA6E9-3156-CEE9-15C5-36F172049C1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5524210"/>
                <a:ext cx="549202" cy="202890"/>
              </a:xfrm>
              <a:prstGeom prst="rect">
                <a:avLst/>
              </a:prstGeom>
            </p:spPr>
          </p:pic>
          <p:pic>
            <p:nvPicPr>
              <p:cNvPr id="48" name="Image 66" descr="\documentclass{article}&#10;\usepackage{amsmath}&#10;\pagestyle{empty}&#10;\begin{document}&#10;&#10;$0.0$&#10;&#10;&#10;\end{document}" title="IguanaTex Bitmap Display">
                <a:extLst>
                  <a:ext uri="{FF2B5EF4-FFF2-40B4-BE49-F238E27FC236}">
                    <a16:creationId xmlns:a16="http://schemas.microsoft.com/office/drawing/2014/main" id="{816DBC1E-793F-9631-BA3E-F6E6B9BA609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5044150"/>
                <a:ext cx="348700" cy="202890"/>
              </a:xfrm>
              <a:prstGeom prst="rect">
                <a:avLst/>
              </a:prstGeom>
            </p:spPr>
          </p:pic>
          <p:pic>
            <p:nvPicPr>
              <p:cNvPr id="49" name="Image 74 2" descr="\documentclass{article}&#10;\usepackage{amsmath}&#10;\pagestyle{empty}&#10;\begin{document}&#10;&#10;$0.1$&#10;&#10;&#10;\end{document}" title="IguanaTex Bitmap Display">
                <a:extLst>
                  <a:ext uri="{FF2B5EF4-FFF2-40B4-BE49-F238E27FC236}">
                    <a16:creationId xmlns:a16="http://schemas.microsoft.com/office/drawing/2014/main" id="{AD6EF8D6-67A0-E2AB-BA89-0F0D370694A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320" y="4564090"/>
                <a:ext cx="336495" cy="202890"/>
              </a:xfrm>
              <a:prstGeom prst="rect">
                <a:avLst/>
              </a:prstGeom>
            </p:spPr>
          </p:pic>
          <p:pic>
            <p:nvPicPr>
              <p:cNvPr id="50" name="Image 75" descr="\documentclass{article}&#10;\usepackage{amsmath}&#10;\pagestyle{empty}&#10;\begin{document}&#10;&#10;$0.2$&#10;&#10;&#10;\end{document}" title="IguanaTex Bitmap Display">
                <a:extLst>
                  <a:ext uri="{FF2B5EF4-FFF2-40B4-BE49-F238E27FC236}">
                    <a16:creationId xmlns:a16="http://schemas.microsoft.com/office/drawing/2014/main" id="{2DABC682-4942-2DB2-95E5-32A800AB682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4084030"/>
                <a:ext cx="345213" cy="202890"/>
              </a:xfrm>
              <a:prstGeom prst="rect">
                <a:avLst/>
              </a:prstGeom>
            </p:spPr>
          </p:pic>
          <p:pic>
            <p:nvPicPr>
              <p:cNvPr id="51" name="Image 76" descr="\documentclass{article}&#10;\usepackage{amsmath}&#10;\pagestyle{empty}&#10;\begin{document}&#10;&#10;$0.3$&#10;&#10;&#10;\end{document}" title="IguanaTex Bitmap Display">
                <a:extLst>
                  <a:ext uri="{FF2B5EF4-FFF2-40B4-BE49-F238E27FC236}">
                    <a16:creationId xmlns:a16="http://schemas.microsoft.com/office/drawing/2014/main" id="{F7EE7312-D34F-A9A5-5BFC-95D53F1CA6E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360397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52" name="Image 77" descr="\documentclass{article}&#10;\usepackage{amsmath}&#10;\pagestyle{empty}&#10;\begin{document}&#10;&#10;$0.4$&#10;&#10;&#10;\end{document}" title="IguanaTex Bitmap Display">
                <a:extLst>
                  <a:ext uri="{FF2B5EF4-FFF2-40B4-BE49-F238E27FC236}">
                    <a16:creationId xmlns:a16="http://schemas.microsoft.com/office/drawing/2014/main" id="{7A58B914-5CD3-D7A5-7187-CE81EB470B8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3123910"/>
                <a:ext cx="352187" cy="206450"/>
              </a:xfrm>
              <a:prstGeom prst="rect">
                <a:avLst/>
              </a:prstGeom>
            </p:spPr>
          </p:pic>
          <p:pic>
            <p:nvPicPr>
              <p:cNvPr id="53" name="Image 78" descr="\documentclass{article}&#10;\usepackage{amsmath}&#10;\pagestyle{empty}&#10;\begin{document}&#10;&#10;$0.5$&#10;&#10;&#10;\end{document}" title="IguanaTex Bitmap Display">
                <a:extLst>
                  <a:ext uri="{FF2B5EF4-FFF2-40B4-BE49-F238E27FC236}">
                    <a16:creationId xmlns:a16="http://schemas.microsoft.com/office/drawing/2014/main" id="{BA06985E-7DF8-AF63-EA5F-5C2BB0101F9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6" y="2643850"/>
                <a:ext cx="345213" cy="204670"/>
              </a:xfrm>
              <a:prstGeom prst="rect">
                <a:avLst/>
              </a:prstGeom>
            </p:spPr>
          </p:pic>
          <p:pic>
            <p:nvPicPr>
              <p:cNvPr id="54" name="Image 79" descr="\documentclass{article}&#10;\usepackage{amsmath}&#10;\pagestyle{empty}&#10;\begin{document}&#10;&#10;$0.6$&#10;&#10;&#10;\end{document}" title="IguanaTex Bitmap Display">
                <a:extLst>
                  <a:ext uri="{FF2B5EF4-FFF2-40B4-BE49-F238E27FC236}">
                    <a16:creationId xmlns:a16="http://schemas.microsoft.com/office/drawing/2014/main" id="{FED34423-B536-8271-C5D0-E1048806DDB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2163790"/>
                <a:ext cx="346956" cy="202890"/>
              </a:xfrm>
              <a:prstGeom prst="rect">
                <a:avLst/>
              </a:prstGeom>
            </p:spPr>
          </p:pic>
          <p:pic>
            <p:nvPicPr>
              <p:cNvPr id="55" name="Image 80" descr="\documentclass{article}&#10;\usepackage{amsmath}&#10;\pagestyle{empty}&#10;\begin{document}&#10;&#10;$0.7$&#10;&#10;&#10;\end{document}" title="IguanaTex Bitmap Display">
                <a:extLst>
                  <a:ext uri="{FF2B5EF4-FFF2-40B4-BE49-F238E27FC236}">
                    <a16:creationId xmlns:a16="http://schemas.microsoft.com/office/drawing/2014/main" id="{E0BC9EE6-D8D1-684B-7EFE-EC1DA223F68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4855" y="1683730"/>
                <a:ext cx="355674" cy="208230"/>
              </a:xfrm>
              <a:prstGeom prst="rect">
                <a:avLst/>
              </a:prstGeom>
            </p:spPr>
          </p:pic>
          <p:pic>
            <p:nvPicPr>
              <p:cNvPr id="56" name="Image 81" descr="\documentclass{article}&#10;\usepackage{amsmath}&#10;\pagestyle{empty}&#10;\begin{document}&#10;&#10;$0.8$&#10;&#10;&#10;\end{document}" title="IguanaTex Bitmap Display">
                <a:extLst>
                  <a:ext uri="{FF2B5EF4-FFF2-40B4-BE49-F238E27FC236}">
                    <a16:creationId xmlns:a16="http://schemas.microsoft.com/office/drawing/2014/main" id="{2A8AB688-CAD0-551E-193F-A0D565C6248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791" y="1203670"/>
                <a:ext cx="346956" cy="202890"/>
              </a:xfrm>
              <a:prstGeom prst="rect">
                <a:avLst/>
              </a:prstGeom>
            </p:spPr>
          </p:pic>
        </p:grpSp>
        <p:pic>
          <p:nvPicPr>
            <p:cNvPr id="31" name="Image 25" descr="\documentclass{article}&#10;\usepackage{amsmath}&#10;\pagestyle{empty}&#10;\begin{document}&#10;&#10;\textit{Optical Density Imaging} \textbf{(O.D)}&#10;&#10;&#10;\end{document}" title="IguanaTex Bitmap Display">
              <a:extLst>
                <a:ext uri="{FF2B5EF4-FFF2-40B4-BE49-F238E27FC236}">
                  <a16:creationId xmlns:a16="http://schemas.microsoft.com/office/drawing/2014/main" id="{51BF6CF1-0737-A22B-A2A5-32E91BAF3F5F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598" y="2901578"/>
              <a:ext cx="3636941" cy="26615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478CC5-262F-0EA6-47FD-858E6270E25E}"/>
                </a:ext>
              </a:extLst>
            </p:cNvPr>
            <p:cNvGrpSpPr/>
            <p:nvPr/>
          </p:nvGrpSpPr>
          <p:grpSpPr>
            <a:xfrm>
              <a:off x="687657" y="6089281"/>
              <a:ext cx="3314456" cy="224791"/>
              <a:chOff x="687657" y="6089281"/>
              <a:chExt cx="3314456" cy="22479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C735F85-2601-42E4-0AF0-D311D6CEAF53}"/>
                  </a:ext>
                </a:extLst>
              </p:cNvPr>
              <p:cNvSpPr/>
              <p:nvPr/>
            </p:nvSpPr>
            <p:spPr>
              <a:xfrm>
                <a:off x="687657" y="6089281"/>
                <a:ext cx="3314456" cy="224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Image 42" descr="\documentclass{article}&#10;\usepackage{amsmath}&#10;\pagestyle{empty}&#10;\begin{document}&#10;&#10;$0$&#10;&#10;&#10;\end{document}" title="IguanaTex Bitmap Display">
                <a:extLst>
                  <a:ext uri="{FF2B5EF4-FFF2-40B4-BE49-F238E27FC236}">
                    <a16:creationId xmlns:a16="http://schemas.microsoft.com/office/drawing/2014/main" id="{9B58C89F-F59B-72A9-4F8D-65034BFBCFA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21" y="6111295"/>
                <a:ext cx="74810" cy="120119"/>
              </a:xfrm>
              <a:prstGeom prst="rect">
                <a:avLst/>
              </a:prstGeom>
            </p:spPr>
          </p:pic>
          <p:pic>
            <p:nvPicPr>
              <p:cNvPr id="40" name="Image 43" descr="\documentclass{article}&#10;\usepackage{amsmath}&#10;\pagestyle{empty}&#10;\begin{document}&#10;&#10;$100$&#10;&#10;&#10;\end{document}" title="IguanaTex Bitmap Display">
                <a:extLst>
                  <a:ext uri="{FF2B5EF4-FFF2-40B4-BE49-F238E27FC236}">
                    <a16:creationId xmlns:a16="http://schemas.microsoft.com/office/drawing/2014/main" id="{48DCF4A8-0FBA-2663-AD91-4F860B93368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6762" y="6111295"/>
                <a:ext cx="242397" cy="120810"/>
              </a:xfrm>
              <a:prstGeom prst="rect">
                <a:avLst/>
              </a:prstGeom>
            </p:spPr>
          </p:pic>
          <p:pic>
            <p:nvPicPr>
              <p:cNvPr id="41" name="Image 44" descr="\documentclass{article}&#10;\usepackage{amsmath}&#10;\pagestyle{empty}&#10;\begin{document}&#10;&#10;$200$&#10;&#10;&#10;\end{document}" title="IguanaTex Bitmap Display">
                <a:extLst>
                  <a:ext uri="{FF2B5EF4-FFF2-40B4-BE49-F238E27FC236}">
                    <a16:creationId xmlns:a16="http://schemas.microsoft.com/office/drawing/2014/main" id="{66C959FD-0F06-7B80-312F-A5F0D5DF78F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3073" y="6109908"/>
                <a:ext cx="249808" cy="121505"/>
              </a:xfrm>
              <a:prstGeom prst="rect">
                <a:avLst/>
              </a:prstGeom>
            </p:spPr>
          </p:pic>
          <p:pic>
            <p:nvPicPr>
              <p:cNvPr id="42" name="Image 45" descr="\documentclass{article}&#10;\usepackage{amsmath}&#10;\pagestyle{empty}&#10;\begin{document}&#10;&#10;$300$&#10;&#10;&#10;\end{document}" title="IguanaTex Bitmap Display">
                <a:extLst>
                  <a:ext uri="{FF2B5EF4-FFF2-40B4-BE49-F238E27FC236}">
                    <a16:creationId xmlns:a16="http://schemas.microsoft.com/office/drawing/2014/main" id="{D5DC6BE0-96A6-760A-0961-259C529A35B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794" y="6109908"/>
                <a:ext cx="252260" cy="122205"/>
              </a:xfrm>
              <a:prstGeom prst="rect">
                <a:avLst/>
              </a:prstGeom>
            </p:spPr>
          </p:pic>
          <p:pic>
            <p:nvPicPr>
              <p:cNvPr id="43" name="Image 46" descr="\documentclass{article}&#10;\usepackage{amsmath}&#10;\pagestyle{empty}&#10;\begin{document}&#10;&#10;$400$&#10;&#10;&#10;\end{document}" title="IguanaTex Bitmap Display">
                <a:extLst>
                  <a:ext uri="{FF2B5EF4-FFF2-40B4-BE49-F238E27FC236}">
                    <a16:creationId xmlns:a16="http://schemas.microsoft.com/office/drawing/2014/main" id="{5B600D7D-2028-A227-EB1A-7840E5EAC5E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0547" y="6105120"/>
                <a:ext cx="255435" cy="125065"/>
              </a:xfrm>
              <a:prstGeom prst="rect">
                <a:avLst/>
              </a:prstGeom>
            </p:spPr>
          </p:pic>
          <p:pic>
            <p:nvPicPr>
              <p:cNvPr id="44" name="Image 47 2" descr="\documentclass{article}&#10;\usepackage{amsmath}&#10;\pagestyle{empty}&#10;\begin{document}&#10;&#10;$500$&#10;&#10;&#10;\end{document}" title="IguanaTex Bitmap Display">
                <a:extLst>
                  <a:ext uri="{FF2B5EF4-FFF2-40B4-BE49-F238E27FC236}">
                    <a16:creationId xmlns:a16="http://schemas.microsoft.com/office/drawing/2014/main" id="{09D373B3-D34D-B435-F506-36C0DEE707A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5491" y="6105120"/>
                <a:ext cx="251479" cy="125412"/>
              </a:xfrm>
              <a:prstGeom prst="rect">
                <a:avLst/>
              </a:prstGeom>
            </p:spPr>
          </p:pic>
          <p:pic>
            <p:nvPicPr>
              <p:cNvPr id="45" name="Image 49" descr="\documentclass{article}&#10;\usepackage{amsmath}&#10;\pagestyle{empty}&#10;\begin{document}&#10;&#10;$600$&#10;&#10;&#10;\end{document}" title="IguanaTex Bitmap Display">
                <a:extLst>
                  <a:ext uri="{FF2B5EF4-FFF2-40B4-BE49-F238E27FC236}">
                    <a16:creationId xmlns:a16="http://schemas.microsoft.com/office/drawing/2014/main" id="{D2CF3FEC-FFC0-4D55-47ED-E12C11486A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479" y="6105120"/>
                <a:ext cx="253947" cy="124667"/>
              </a:xfrm>
              <a:prstGeom prst="rect">
                <a:avLst/>
              </a:prstGeom>
            </p:spPr>
          </p:pic>
        </p:grpSp>
        <p:pic>
          <p:nvPicPr>
            <p:cNvPr id="33" name="Image 51" descr="\documentclass{article}&#10;\usepackage{amsmath}&#10;\pagestyle{empty}&#10;\begin{document}&#10;&#10;$0$&#10;&#10;&#10;\end{document}" title="IguanaTex Bitmap Display">
              <a:extLst>
                <a:ext uri="{FF2B5EF4-FFF2-40B4-BE49-F238E27FC236}">
                  <a16:creationId xmlns:a16="http://schemas.microsoft.com/office/drawing/2014/main" id="{26428FB8-5E70-9A12-3376-E110ADD642B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57" y="5964629"/>
              <a:ext cx="74810" cy="120119"/>
            </a:xfrm>
            <a:prstGeom prst="rect">
              <a:avLst/>
            </a:prstGeom>
          </p:spPr>
        </p:pic>
        <p:pic>
          <p:nvPicPr>
            <p:cNvPr id="34" name="Image 38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9DF89EDC-DC7B-8C6A-96B5-F209BD11EDBB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852" y="6318892"/>
              <a:ext cx="1766593" cy="224791"/>
            </a:xfrm>
            <a:prstGeom prst="rect">
              <a:avLst/>
            </a:prstGeom>
          </p:spPr>
        </p:pic>
        <p:pic>
          <p:nvPicPr>
            <p:cNvPr id="35" name="Image 39" descr="\documentclass{article}&#10;\usepackage{amsmath}&#10;\pagestyle{empty}&#10;\begin{document}&#10;&#10;\textit{Pixels} $= 1.77 \mu m$&#10;&#10;&#10;\end{document}" title="IguanaTex Bitmap Display">
              <a:extLst>
                <a:ext uri="{FF2B5EF4-FFF2-40B4-BE49-F238E27FC236}">
                  <a16:creationId xmlns:a16="http://schemas.microsoft.com/office/drawing/2014/main" id="{B53B7C84-125D-4C9E-B3A5-E1FEB5B4215D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6330" y="4742472"/>
              <a:ext cx="1706485" cy="217142"/>
            </a:xfrm>
            <a:prstGeom prst="rect">
              <a:avLst/>
            </a:prstGeom>
          </p:spPr>
        </p:pic>
        <p:cxnSp>
          <p:nvCxnSpPr>
            <p:cNvPr id="36" name="Connecteur droit avec flèche 84">
              <a:extLst>
                <a:ext uri="{FF2B5EF4-FFF2-40B4-BE49-F238E27FC236}">
                  <a16:creationId xmlns:a16="http://schemas.microsoft.com/office/drawing/2014/main" id="{A5B30930-573E-6071-2C79-2C948E05ABC3}"/>
                </a:ext>
              </a:extLst>
            </p:cNvPr>
            <p:cNvCxnSpPr/>
            <p:nvPr/>
          </p:nvCxnSpPr>
          <p:spPr>
            <a:xfrm>
              <a:off x="1961072" y="4688668"/>
              <a:ext cx="5653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Image 87" descr="\documentclass{article}&#10;\usepackage{amsmath}&#10;\usepackage{xcolor}&#10;\pagestyle{empty}&#10;\begin{document}&#10;&#10;\definecolor{col}{HTML}{B24007}  &#10;&#10;$ \textcolor{white}{180 \mu m}$&#10;&#10;&#10;\end{document}" title="IguanaTex Bitmap Display">
              <a:extLst>
                <a:ext uri="{FF2B5EF4-FFF2-40B4-BE49-F238E27FC236}">
                  <a16:creationId xmlns:a16="http://schemas.microsoft.com/office/drawing/2014/main" id="{AB782BF7-C96B-94CD-0B0A-CBE608F255D7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003" y="4392694"/>
              <a:ext cx="713699" cy="230166"/>
            </a:xfrm>
            <a:prstGeom prst="rect">
              <a:avLst/>
            </a:prstGeom>
          </p:spPr>
        </p:pic>
      </p:grpSp>
      <p:pic>
        <p:nvPicPr>
          <p:cNvPr id="4" name="Picture 3" descr="\documentclass{article}&#10;\usepackage{amsmath}&#10;\usepackage{xcolor}&#10;\pagestyle{empty}&#10;\begin{document}&#10;&#10;\definecolor{dockerblue}{HTML}{C14E14}  &#10;&#10;\textcolor{white}{$f_{\perp} = 2.5 KHz$}&#10;&#10;&#10;\end{document}" title="IguanaTex Bitmap Display">
            <a:extLst>
              <a:ext uri="{FF2B5EF4-FFF2-40B4-BE49-F238E27FC236}">
                <a16:creationId xmlns:a16="http://schemas.microsoft.com/office/drawing/2014/main" id="{87DD8330-67D1-DF9F-A718-A2A573658B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7" y="4079998"/>
            <a:ext cx="1435697" cy="213631"/>
          </a:xfrm>
          <a:prstGeom prst="rect">
            <a:avLst/>
          </a:prstGeom>
        </p:spPr>
      </p:pic>
      <p:pic>
        <p:nvPicPr>
          <p:cNvPr id="61" name="Picture 60" descr="\documentclass{article}&#10;\usepackage{amsmath}&#10;\usepackage{xcolor}&#10;\pagestyle{empty}&#10;\begin{document}&#10;&#10;\definecolor{dockerblue}{HTML}{C14E14}  &#10;&#10;\textcolor{white}{$f_{\parallel} = 9 Hz$}&#10;&#10;&#10;\end{document}" title="IguanaTex Bitmap Display">
            <a:extLst>
              <a:ext uri="{FF2B5EF4-FFF2-40B4-BE49-F238E27FC236}">
                <a16:creationId xmlns:a16="http://schemas.microsoft.com/office/drawing/2014/main" id="{A517C2BB-AE21-845B-9735-A5ABCA6353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5" y="4332903"/>
            <a:ext cx="982290" cy="250915"/>
          </a:xfrm>
          <a:prstGeom prst="rect">
            <a:avLst/>
          </a:prstGeom>
        </p:spPr>
      </p:pic>
      <p:pic>
        <p:nvPicPr>
          <p:cNvPr id="22" name="Picture 21" descr="\documentclass{article}&#10;\usepackage{amsmath}&#10;\usepackage{xcolor}&#10;\pagestyle{empty}&#10;\begin{document}&#10;&#10;\definecolor{dockerblue}{HTML}{C14E14}  &#10;&#10;\textcolor{white}{$N_{\mathrm{at}} \sim 10 000$}&#10;&#10;&#10;\end{document}" title="IguanaTex Bitmap Display">
            <a:extLst>
              <a:ext uri="{FF2B5EF4-FFF2-40B4-BE49-F238E27FC236}">
                <a16:creationId xmlns:a16="http://schemas.microsoft.com/office/drawing/2014/main" id="{8DC0E05F-8191-EE50-3CF2-BF68F0E7DCE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4" y="5828695"/>
            <a:ext cx="1265473" cy="195283"/>
          </a:xfrm>
          <a:prstGeom prst="rect">
            <a:avLst/>
          </a:prstGeom>
        </p:spPr>
      </p:pic>
      <p:cxnSp>
        <p:nvCxnSpPr>
          <p:cNvPr id="57" name="Connecteur droit 1">
            <a:extLst>
              <a:ext uri="{FF2B5EF4-FFF2-40B4-BE49-F238E27FC236}">
                <a16:creationId xmlns:a16="http://schemas.microsoft.com/office/drawing/2014/main" id="{1F97FAB2-4B77-6D6C-7A41-A1AF9764B31C}"/>
              </a:ext>
            </a:extLst>
          </p:cNvPr>
          <p:cNvCxnSpPr/>
          <p:nvPr/>
        </p:nvCxnSpPr>
        <p:spPr>
          <a:xfrm>
            <a:off x="7890513" y="1344536"/>
            <a:ext cx="0" cy="5029582"/>
          </a:xfrm>
          <a:prstGeom prst="line">
            <a:avLst/>
          </a:prstGeom>
          <a:ln w="19050">
            <a:solidFill>
              <a:srgbClr val="263B4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2105">
            <a:extLst>
              <a:ext uri="{FF2B5EF4-FFF2-40B4-BE49-F238E27FC236}">
                <a16:creationId xmlns:a16="http://schemas.microsoft.com/office/drawing/2014/main" id="{F0B479FB-ED96-ED45-1CA6-C082596B8FAA}"/>
              </a:ext>
            </a:extLst>
          </p:cNvPr>
          <p:cNvSpPr txBox="1"/>
          <p:nvPr/>
        </p:nvSpPr>
        <p:spPr>
          <a:xfrm>
            <a:off x="8026314" y="1322133"/>
            <a:ext cx="4028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C632E"/>
                </a:solidFill>
                <a:latin typeface="Century Gothic" panose="020B0502020202020204" pitchFamily="34" charset="0"/>
              </a:rPr>
              <a:t>Density profile of the cloud in the harmonic trap before the selection</a:t>
            </a:r>
          </a:p>
          <a:p>
            <a:endParaRPr lang="en-US" i="1" dirty="0">
              <a:solidFill>
                <a:srgbClr val="BC632E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Assumption </a:t>
            </a:r>
            <a:r>
              <a:rPr lang="en-US" dirty="0">
                <a:latin typeface="Century Gothic" panose="020B0502020202020204" pitchFamily="34" charset="0"/>
              </a:rPr>
              <a:t>: system described by a Gibbs ensemble</a:t>
            </a:r>
          </a:p>
        </p:txBody>
      </p:sp>
      <p:pic>
        <p:nvPicPr>
          <p:cNvPr id="12" name="Picture 11" descr="\documentclass{article}&#10;\usepackage{amsmath}&#10;\usepackage{xcolor}&#10;\pagestyle{empty}&#10;\begin{document}&#10;&#10;\definecolor{dockerblue}{HTML}{C14E14}  &#10;&#10;\textcolor{black}{$ \Rightarrow T = 105 \: nK$, $\mu = 55 \: nK$}&#10;&#10;&#10;\end{document}" title="IguanaTex Bitmap Display">
            <a:extLst>
              <a:ext uri="{FF2B5EF4-FFF2-40B4-BE49-F238E27FC236}">
                <a16:creationId xmlns:a16="http://schemas.microsoft.com/office/drawing/2014/main" id="{CB9FFABD-64F3-497C-6321-8855CD75CE6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02" y="6222701"/>
            <a:ext cx="2856431" cy="221762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1F98058-E0C6-3245-63FA-26C0C620F343}"/>
              </a:ext>
            </a:extLst>
          </p:cNvPr>
          <p:cNvGrpSpPr/>
          <p:nvPr/>
        </p:nvGrpSpPr>
        <p:grpSpPr>
          <a:xfrm>
            <a:off x="7944743" y="3209829"/>
            <a:ext cx="4230948" cy="2867062"/>
            <a:chOff x="7940087" y="3223087"/>
            <a:chExt cx="4230948" cy="2867062"/>
          </a:xfrm>
        </p:grpSpPr>
        <p:pic>
          <p:nvPicPr>
            <p:cNvPr id="19" name="Picture 18" descr="A picture containing text, plot, line, diagram&#10;&#10;Description automatically generated">
              <a:extLst>
                <a:ext uri="{FF2B5EF4-FFF2-40B4-BE49-F238E27FC236}">
                  <a16:creationId xmlns:a16="http://schemas.microsoft.com/office/drawing/2014/main" id="{FB0EF7FD-721D-D0F7-E598-8CE633A30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8" r="1418"/>
            <a:stretch/>
          </p:blipFill>
          <p:spPr>
            <a:xfrm>
              <a:off x="7940087" y="3223087"/>
              <a:ext cx="4230948" cy="2867062"/>
            </a:xfrm>
            <a:prstGeom prst="rect">
              <a:avLst/>
            </a:prstGeom>
          </p:spPr>
        </p:pic>
        <p:pic>
          <p:nvPicPr>
            <p:cNvPr id="62" name="Picture 61" descr="\documentclass{article}&#10;\usepackage{amsmath}&#10;\usepackage{xcolor}&#10;\pagestyle{empty}&#10;\begin{document}&#10;&#10;\definecolor{dockerblue}{HTML}{C14E14}  &#10;&#10;\textcolor{black}{Fit to extract a}&#10;&#10;temperature $T$&#10;&#10;&#10;\end{document}" title="IguanaTex Bitmap Display">
              <a:extLst>
                <a:ext uri="{FF2B5EF4-FFF2-40B4-BE49-F238E27FC236}">
                  <a16:creationId xmlns:a16="http://schemas.microsoft.com/office/drawing/2014/main" id="{61C0DED8-3FCF-FBDD-3C7B-AFBC7CC9083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062" y="3368419"/>
              <a:ext cx="1335207" cy="410770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2350C3E-7B21-CA65-F271-6910F299FBDE}"/>
                </a:ext>
              </a:extLst>
            </p:cNvPr>
            <p:cNvSpPr/>
            <p:nvPr/>
          </p:nvSpPr>
          <p:spPr>
            <a:xfrm rot="14257785">
              <a:off x="9495279" y="3812671"/>
              <a:ext cx="398834" cy="238053"/>
            </a:xfrm>
            <a:custGeom>
              <a:avLst/>
              <a:gdLst>
                <a:gd name="connsiteX0" fmla="*/ 0 w 398834"/>
                <a:gd name="connsiteY0" fmla="*/ 238053 h 238053"/>
                <a:gd name="connsiteX1" fmla="*/ 116732 w 398834"/>
                <a:gd name="connsiteY1" fmla="*/ 24045 h 238053"/>
                <a:gd name="connsiteX2" fmla="*/ 398834 w 398834"/>
                <a:gd name="connsiteY2" fmla="*/ 14317 h 23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834" h="238053">
                  <a:moveTo>
                    <a:pt x="0" y="238053"/>
                  </a:moveTo>
                  <a:cubicBezTo>
                    <a:pt x="25130" y="149693"/>
                    <a:pt x="50260" y="61334"/>
                    <a:pt x="116732" y="24045"/>
                  </a:cubicBezTo>
                  <a:cubicBezTo>
                    <a:pt x="183204" y="-13244"/>
                    <a:pt x="291019" y="536"/>
                    <a:pt x="398834" y="1431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700264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 97">
            <a:extLst>
              <a:ext uri="{FF2B5EF4-FFF2-40B4-BE49-F238E27FC236}">
                <a16:creationId xmlns:a16="http://schemas.microsoft.com/office/drawing/2014/main" id="{A96E7B16-3E79-45D1-97A8-EC6B177363D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2"/>
          <a:stretch/>
        </p:blipFill>
        <p:spPr>
          <a:xfrm>
            <a:off x="4167776" y="3497724"/>
            <a:ext cx="4158201" cy="2965843"/>
          </a:xfrm>
          <a:prstGeom prst="rect">
            <a:avLst/>
          </a:prstGeom>
        </p:spPr>
      </p:pic>
      <p:pic>
        <p:nvPicPr>
          <p:cNvPr id="92" name="Image 91" descr="\documentclass{article}&#10;\usepackage{amsmath}&#10;\pagestyle{empty}&#10;\begin{document}&#10;&#10;Distance from the wire $\frac{x}{d}$&#10;&#10;&#10;\end{document}" title="IguanaTex Bitmap Display">
            <a:extLst>
              <a:ext uri="{FF2B5EF4-FFF2-40B4-BE49-F238E27FC236}">
                <a16:creationId xmlns:a16="http://schemas.microsoft.com/office/drawing/2014/main" id="{28802589-239B-4C91-8210-A0F5F8899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6514543"/>
            <a:ext cx="2658594" cy="25690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69E0484-C3DE-4D5E-9B96-E52A181A06E0}"/>
              </a:ext>
            </a:extLst>
          </p:cNvPr>
          <p:cNvSpPr/>
          <p:nvPr/>
        </p:nvSpPr>
        <p:spPr>
          <a:xfrm>
            <a:off x="3800126" y="3700988"/>
            <a:ext cx="366044" cy="2505761"/>
          </a:xfrm>
          <a:prstGeom prst="rect">
            <a:avLst/>
          </a:prstGeom>
          <a:solidFill>
            <a:srgbClr val="FFF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9BB0B60F-3680-F8B8-805A-5B0748EF0E81}"/>
              </a:ext>
            </a:extLst>
          </p:cNvPr>
          <p:cNvGrpSpPr/>
          <p:nvPr/>
        </p:nvGrpSpPr>
        <p:grpSpPr>
          <a:xfrm>
            <a:off x="640080" y="1229360"/>
            <a:ext cx="7626849" cy="1815882"/>
            <a:chOff x="640080" y="1229360"/>
            <a:chExt cx="7626849" cy="181588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535327F-6414-44E3-BA3F-D85857758AEE}"/>
                </a:ext>
              </a:extLst>
            </p:cNvPr>
            <p:cNvSpPr txBox="1"/>
            <p:nvPr/>
          </p:nvSpPr>
          <p:spPr>
            <a:xfrm>
              <a:off x="640080" y="1229360"/>
              <a:ext cx="76268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Century Gothic" panose="020B0502020202020204" pitchFamily="34" charset="0"/>
                </a:rPr>
                <a:t>To trap the </a:t>
              </a:r>
              <a:r>
                <a:rPr lang="fr-FR" sz="2000" b="1" dirty="0" err="1">
                  <a:latin typeface="Century Gothic" panose="020B0502020202020204" pitchFamily="34" charset="0"/>
                </a:rPr>
                <a:t>atoms</a:t>
              </a:r>
              <a:r>
                <a:rPr lang="fr-FR" sz="2000" b="1" dirty="0">
                  <a:latin typeface="Century Gothic" panose="020B0502020202020204" pitchFamily="34" charset="0"/>
                </a:rPr>
                <a:t>, one </a:t>
              </a:r>
              <a:r>
                <a:rPr lang="fr-FR" sz="2000" b="1" dirty="0" err="1">
                  <a:latin typeface="Century Gothic" panose="020B0502020202020204" pitchFamily="34" charset="0"/>
                </a:rPr>
                <a:t>needs</a:t>
              </a:r>
              <a:r>
                <a:rPr lang="fr-FR" sz="2000" b="1" dirty="0">
                  <a:latin typeface="Century Gothic" panose="020B0502020202020204" pitchFamily="34" charset="0"/>
                </a:rPr>
                <a:t>: </a:t>
              </a:r>
            </a:p>
            <a:p>
              <a:endParaRPr lang="fr-FR" sz="1200" b="1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A </a:t>
              </a:r>
              <a:r>
                <a:rPr lang="fr-FR" sz="2000" dirty="0" err="1">
                  <a:latin typeface="Century Gothic" panose="020B0502020202020204" pitchFamily="34" charset="0"/>
                </a:rPr>
                <a:t>current</a:t>
              </a:r>
              <a:r>
                <a:rPr lang="fr-FR" sz="2000" dirty="0">
                  <a:latin typeface="Century Gothic" panose="020B0502020202020204" pitchFamily="34" charset="0"/>
                </a:rPr>
                <a:t>   </a:t>
              </a:r>
              <a:r>
                <a:rPr lang="fr-FR" sz="2000" dirty="0" err="1">
                  <a:latin typeface="Century Gothic" panose="020B0502020202020204" pitchFamily="34" charset="0"/>
                </a:rPr>
                <a:t>through</a:t>
              </a:r>
              <a:r>
                <a:rPr lang="fr-FR" sz="2000" dirty="0">
                  <a:latin typeface="Century Gothic" panose="020B0502020202020204" pitchFamily="34" charset="0"/>
                </a:rPr>
                <a:t> a </a:t>
              </a:r>
              <a:r>
                <a:rPr lang="fr-FR" sz="2000" dirty="0" err="1">
                  <a:latin typeface="Century Gothic" panose="020B0502020202020204" pitchFamily="34" charset="0"/>
                </a:rPr>
                <a:t>wire</a:t>
              </a:r>
              <a:endParaRPr lang="fr-FR" sz="20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A </a:t>
              </a:r>
              <a:r>
                <a:rPr lang="fr-FR" sz="2000" dirty="0" err="1">
                  <a:latin typeface="Century Gothic" panose="020B0502020202020204" pitchFamily="34" charset="0"/>
                </a:rPr>
                <a:t>homogeneous</a:t>
              </a:r>
              <a:r>
                <a:rPr lang="fr-FR" sz="2000" dirty="0">
                  <a:latin typeface="Century Gothic" panose="020B0502020202020204" pitchFamily="34" charset="0"/>
                </a:rPr>
                <a:t> transverse </a:t>
              </a:r>
              <a:r>
                <a:rPr lang="fr-FR" sz="2000" dirty="0" err="1">
                  <a:latin typeface="Century Gothic" panose="020B0502020202020204" pitchFamily="34" charset="0"/>
                </a:rPr>
                <a:t>field</a:t>
              </a:r>
              <a:r>
                <a:rPr lang="fr-FR" sz="2000" dirty="0">
                  <a:latin typeface="Century Gothic" panose="020B0502020202020204" pitchFamily="34" charset="0"/>
                </a:rPr>
                <a:t>       to have a minimum of potentiel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Century Gothic" panose="020B0502020202020204" pitchFamily="34" charset="0"/>
                </a:rPr>
                <a:t>A longitudinal </a:t>
              </a:r>
              <a:r>
                <a:rPr lang="fr-FR" sz="2000" dirty="0" err="1">
                  <a:latin typeface="Century Gothic" panose="020B0502020202020204" pitchFamily="34" charset="0"/>
                </a:rPr>
                <a:t>field</a:t>
              </a:r>
              <a:r>
                <a:rPr lang="fr-FR" sz="2000" dirty="0">
                  <a:latin typeface="Century Gothic" panose="020B0502020202020204" pitchFamily="34" charset="0"/>
                </a:rPr>
                <a:t>       to have a non </a:t>
              </a:r>
              <a:r>
                <a:rPr lang="fr-FR" sz="2000" dirty="0" err="1">
                  <a:latin typeface="Century Gothic" panose="020B0502020202020204" pitchFamily="34" charset="0"/>
                </a:rPr>
                <a:t>zero</a:t>
              </a:r>
              <a:r>
                <a:rPr lang="fr-FR" sz="2000" dirty="0">
                  <a:latin typeface="Century Gothic" panose="020B0502020202020204" pitchFamily="34" charset="0"/>
                </a:rPr>
                <a:t> of potentiel</a:t>
              </a:r>
            </a:p>
          </p:txBody>
        </p:sp>
        <p:pic>
          <p:nvPicPr>
            <p:cNvPr id="9" name="Image 8" descr="\documentclass{article}&#10;\usepackage{amsmath}&#10;\pagestyle{empty}&#10;\begin{document}&#10;&#10;&#10;$I$&#10;&#10;\end{document}" title="IguanaTex Bitmap Display">
              <a:extLst>
                <a:ext uri="{FF2B5EF4-FFF2-40B4-BE49-F238E27FC236}">
                  <a16:creationId xmlns:a16="http://schemas.microsoft.com/office/drawing/2014/main" id="{5837C461-6F2A-4587-8086-20DAA62319E4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09" y="1786801"/>
              <a:ext cx="151661" cy="215238"/>
            </a:xfrm>
            <a:prstGeom prst="rect">
              <a:avLst/>
            </a:prstGeom>
          </p:spPr>
        </p:pic>
        <p:pic>
          <p:nvPicPr>
            <p:cNvPr id="99" name="Image 98" descr="\documentclass{article}&#10;\usepackage{amsmath}&#10;\pagestyle{empty}&#10;\begin{document}&#10;&#10;$\overrightarrow{B_{z}}$&#10;&#10;&#10;\end{document}" title="IguanaTex Bitmap Display">
              <a:extLst>
                <a:ext uri="{FF2B5EF4-FFF2-40B4-BE49-F238E27FC236}">
                  <a16:creationId xmlns:a16="http://schemas.microsoft.com/office/drawing/2014/main" id="{881FA073-57AC-49D6-A01A-9DDD2783FFF5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688" y="2551140"/>
              <a:ext cx="366044" cy="427252"/>
            </a:xfrm>
            <a:prstGeom prst="rect">
              <a:avLst/>
            </a:prstGeom>
          </p:spPr>
        </p:pic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E190122C-7976-4C8E-8798-C247D103F55E}"/>
              </a:ext>
            </a:extLst>
          </p:cNvPr>
          <p:cNvGrpSpPr/>
          <p:nvPr/>
        </p:nvGrpSpPr>
        <p:grpSpPr>
          <a:xfrm>
            <a:off x="366290" y="3583916"/>
            <a:ext cx="3174944" cy="3090261"/>
            <a:chOff x="366290" y="3583916"/>
            <a:chExt cx="3174944" cy="3090261"/>
          </a:xfrm>
        </p:grpSpPr>
        <p:sp>
          <p:nvSpPr>
            <p:cNvPr id="130" name="Rectangle : avec coin arrondi 129">
              <a:extLst>
                <a:ext uri="{FF2B5EF4-FFF2-40B4-BE49-F238E27FC236}">
                  <a16:creationId xmlns:a16="http://schemas.microsoft.com/office/drawing/2014/main" id="{08DFB1BA-6C3F-46D2-89C0-D58616F0DDB9}"/>
                </a:ext>
              </a:extLst>
            </p:cNvPr>
            <p:cNvSpPr/>
            <p:nvPr/>
          </p:nvSpPr>
          <p:spPr>
            <a:xfrm>
              <a:off x="366290" y="3583916"/>
              <a:ext cx="3174944" cy="3090261"/>
            </a:xfrm>
            <a:prstGeom prst="round1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662675AC-0A96-4204-A29F-AF7AE9969A60}"/>
                </a:ext>
              </a:extLst>
            </p:cNvPr>
            <p:cNvGrpSpPr/>
            <p:nvPr/>
          </p:nvGrpSpPr>
          <p:grpSpPr>
            <a:xfrm>
              <a:off x="479086" y="3800813"/>
              <a:ext cx="2719694" cy="2368992"/>
              <a:chOff x="733242" y="3986940"/>
              <a:chExt cx="2719694" cy="2368992"/>
            </a:xfrm>
          </p:grpSpPr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ED284BA8-83EC-4A1B-A0F1-CADACF8D1F34}"/>
                  </a:ext>
                </a:extLst>
              </p:cNvPr>
              <p:cNvSpPr/>
              <p:nvPr/>
            </p:nvSpPr>
            <p:spPr>
              <a:xfrm>
                <a:off x="2205871" y="5213024"/>
                <a:ext cx="612742" cy="612742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B7D4C9C4-618D-47BF-86C4-EF71380791E0}"/>
                  </a:ext>
                </a:extLst>
              </p:cNvPr>
              <p:cNvSpPr/>
              <p:nvPr/>
            </p:nvSpPr>
            <p:spPr>
              <a:xfrm>
                <a:off x="1975699" y="4982852"/>
                <a:ext cx="1078583" cy="1078583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A249B5BC-9CD3-4E55-B88F-F1B944E1C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416" y="5501150"/>
                <a:ext cx="1471828" cy="410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4B8C063D-3132-4001-BF4D-61BB5CDE68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2243" y="4138369"/>
                <a:ext cx="0" cy="136688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B7E456B3-3B79-469D-9BF2-AF4638723777}"/>
                  </a:ext>
                </a:extLst>
              </p:cNvPr>
              <p:cNvSpPr/>
              <p:nvPr/>
            </p:nvSpPr>
            <p:spPr>
              <a:xfrm>
                <a:off x="2394407" y="5392715"/>
                <a:ext cx="235670" cy="23567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5" name="Image 104" descr="\documentclass{article}&#10;\usepackage{amsmath}&#10;\pagestyle{empty}&#10;\begin{document}&#10;&#10;$\overrightarrow{x}$&#10;&#10;&#10;\end{document}" title="IguanaTex Bitmap Display">
                <a:extLst>
                  <a:ext uri="{FF2B5EF4-FFF2-40B4-BE49-F238E27FC236}">
                    <a16:creationId xmlns:a16="http://schemas.microsoft.com/office/drawing/2014/main" id="{01A5997A-D6FA-4580-BCA2-3630C85DDA9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443" y="3986940"/>
                <a:ext cx="281905" cy="302857"/>
              </a:xfrm>
              <a:prstGeom prst="rect">
                <a:avLst/>
              </a:prstGeom>
            </p:spPr>
          </p:pic>
          <p:pic>
            <p:nvPicPr>
              <p:cNvPr id="106" name="Image 105" descr="\documentclass{article}&#10;\usepackage{amsmath}&#10;\pagestyle{empty}&#10;\begin{document}&#10;&#10;$\overrightarrow{y}$&#10;&#10;&#10;\end{document}" title="IguanaTex Bitmap Display">
                <a:extLst>
                  <a:ext uri="{FF2B5EF4-FFF2-40B4-BE49-F238E27FC236}">
                    <a16:creationId xmlns:a16="http://schemas.microsoft.com/office/drawing/2014/main" id="{2C91E95F-3DCB-4B7F-B13D-172E8807FDF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42" y="5263857"/>
                <a:ext cx="284432" cy="364528"/>
              </a:xfrm>
              <a:prstGeom prst="rect">
                <a:avLst/>
              </a:prstGeom>
            </p:spPr>
          </p:pic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354F3F32-E89E-4F76-8FAC-3DA3C091798E}"/>
                  </a:ext>
                </a:extLst>
              </p:cNvPr>
              <p:cNvCxnSpPr>
                <a:cxnSpLocks/>
                <a:stCxn id="100" idx="0"/>
              </p:cNvCxnSpPr>
              <p:nvPr/>
            </p:nvCxnSpPr>
            <p:spPr>
              <a:xfrm flipH="1">
                <a:off x="1776330" y="5213024"/>
                <a:ext cx="735912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avec flèche 109">
                <a:extLst>
                  <a:ext uri="{FF2B5EF4-FFF2-40B4-BE49-F238E27FC236}">
                    <a16:creationId xmlns:a16="http://schemas.microsoft.com/office/drawing/2014/main" id="{8FADED99-0DCB-4908-A550-50C65923D7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45616" y="4980645"/>
                <a:ext cx="466626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4" name="Image 113" descr="\documentclass{article}&#10;\usepackage{amsmath}&#10;\pagestyle{empty}&#10;\begin{document}&#10;&#10;$\overrightarrow{B_{I}}$&#10;&#10;&#10;\end{document}" title="IguanaTex Bitmap Display">
                <a:extLst>
                  <a:ext uri="{FF2B5EF4-FFF2-40B4-BE49-F238E27FC236}">
                    <a16:creationId xmlns:a16="http://schemas.microsoft.com/office/drawing/2014/main" id="{ED00F57B-1BC6-4895-9DC8-4CF6D4C5A58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052" y="4635152"/>
                <a:ext cx="362605" cy="426292"/>
              </a:xfrm>
              <a:prstGeom prst="rect">
                <a:avLst/>
              </a:prstGeom>
            </p:spPr>
          </p:pic>
          <p:cxnSp>
            <p:nvCxnSpPr>
              <p:cNvPr id="115" name="Connecteur droit avec flèche 114">
                <a:extLst>
                  <a:ext uri="{FF2B5EF4-FFF2-40B4-BE49-F238E27FC236}">
                    <a16:creationId xmlns:a16="http://schemas.microsoft.com/office/drawing/2014/main" id="{F51032C3-265B-45B1-8589-6431A5384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1096" y="5208461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avec flèche 117">
                <a:extLst>
                  <a:ext uri="{FF2B5EF4-FFF2-40B4-BE49-F238E27FC236}">
                    <a16:creationId xmlns:a16="http://schemas.microsoft.com/office/drawing/2014/main" id="{716888D2-7EB1-4092-B529-386B90419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3965" y="4974905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avec flèche 118">
                <a:extLst>
                  <a:ext uri="{FF2B5EF4-FFF2-40B4-BE49-F238E27FC236}">
                    <a16:creationId xmlns:a16="http://schemas.microsoft.com/office/drawing/2014/main" id="{90856C08-8A74-4AA3-BBE4-C2160DAD5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5364" y="4750489"/>
                <a:ext cx="921840" cy="4563"/>
              </a:xfrm>
              <a:prstGeom prst="straightConnector1">
                <a:avLst/>
              </a:prstGeom>
              <a:ln w="28575">
                <a:solidFill>
                  <a:srgbClr val="00669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Image 121" descr="\documentclass{article}&#10;\usepackage{amsmath}&#10;\pagestyle{empty}&#10;\begin{document}&#10;&#10;$\overrightarrow{B_{\perp}}$&#10;&#10;&#10;\end{document}" title="IguanaTex Bitmap Display">
                <a:extLst>
                  <a:ext uri="{FF2B5EF4-FFF2-40B4-BE49-F238E27FC236}">
                    <a16:creationId xmlns:a16="http://schemas.microsoft.com/office/drawing/2014/main" id="{9D8AE2E4-1D74-4477-B5CF-3D062AA23BE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8141" y="4220093"/>
                <a:ext cx="433129" cy="426877"/>
              </a:xfrm>
              <a:prstGeom prst="rect">
                <a:avLst/>
              </a:prstGeom>
            </p:spPr>
          </p:pic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A5F5327B-250B-4D93-8D0C-FA618958D3C5}"/>
                  </a:ext>
                </a:extLst>
              </p:cNvPr>
              <p:cNvGrpSpPr/>
              <p:nvPr/>
            </p:nvGrpSpPr>
            <p:grpSpPr>
              <a:xfrm>
                <a:off x="1007248" y="6083453"/>
                <a:ext cx="215999" cy="222457"/>
                <a:chOff x="-334061" y="2086698"/>
                <a:chExt cx="233672" cy="240657"/>
              </a:xfrm>
            </p:grpSpPr>
            <p:sp>
              <p:nvSpPr>
                <p:cNvPr id="124" name="Ellipse 123">
                  <a:extLst>
                    <a:ext uri="{FF2B5EF4-FFF2-40B4-BE49-F238E27FC236}">
                      <a16:creationId xmlns:a16="http://schemas.microsoft.com/office/drawing/2014/main" id="{438E4BAC-B624-47E1-9788-529BF9BA2BDA}"/>
                    </a:ext>
                  </a:extLst>
                </p:cNvPr>
                <p:cNvSpPr/>
                <p:nvPr/>
              </p:nvSpPr>
              <p:spPr>
                <a:xfrm>
                  <a:off x="-254034" y="2165088"/>
                  <a:ext cx="71999" cy="72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5" name="Ellipse 124">
                  <a:extLst>
                    <a:ext uri="{FF2B5EF4-FFF2-40B4-BE49-F238E27FC236}">
                      <a16:creationId xmlns:a16="http://schemas.microsoft.com/office/drawing/2014/main" id="{0BE76C13-252B-4F4B-9082-8E431427DE25}"/>
                    </a:ext>
                  </a:extLst>
                </p:cNvPr>
                <p:cNvSpPr/>
                <p:nvPr/>
              </p:nvSpPr>
              <p:spPr>
                <a:xfrm>
                  <a:off x="-334061" y="2086698"/>
                  <a:ext cx="233672" cy="240657"/>
                </a:xfrm>
                <a:prstGeom prst="ellipse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28" name="Image 127" descr="\documentclass{article}&#10;\usepackage{amsmath}&#10;\pagestyle{empty}&#10;\begin{document}&#10;&#10;$\overrightarrow{B_{z}}$&#10;&#10;&#10;\end{document}" title="IguanaTex Bitmap Display">
                <a:extLst>
                  <a:ext uri="{FF2B5EF4-FFF2-40B4-BE49-F238E27FC236}">
                    <a16:creationId xmlns:a16="http://schemas.microsoft.com/office/drawing/2014/main" id="{8053AF4D-49BD-4631-93D6-9AEEAAE4662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473" y="5926553"/>
                <a:ext cx="365650" cy="429379"/>
              </a:xfrm>
              <a:prstGeom prst="rect">
                <a:avLst/>
              </a:prstGeom>
            </p:spPr>
          </p:pic>
        </p:grp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3FAE48EA-86F5-43E1-9087-377386D78FB1}"/>
                </a:ext>
              </a:extLst>
            </p:cNvPr>
            <p:cNvSpPr/>
            <p:nvPr/>
          </p:nvSpPr>
          <p:spPr>
            <a:xfrm rot="10156971" flipV="1">
              <a:off x="2156747" y="5476821"/>
              <a:ext cx="173335" cy="676395"/>
            </a:xfrm>
            <a:custGeom>
              <a:avLst/>
              <a:gdLst>
                <a:gd name="connsiteX0" fmla="*/ 486136 w 486136"/>
                <a:gd name="connsiteY0" fmla="*/ 1134319 h 1134319"/>
                <a:gd name="connsiteX1" fmla="*/ 104172 w 486136"/>
                <a:gd name="connsiteY1" fmla="*/ 601883 h 1134319"/>
                <a:gd name="connsiteX2" fmla="*/ 0 w 486136"/>
                <a:gd name="connsiteY2" fmla="*/ 0 h 113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134319">
                  <a:moveTo>
                    <a:pt x="486136" y="1134319"/>
                  </a:moveTo>
                  <a:cubicBezTo>
                    <a:pt x="335665" y="962627"/>
                    <a:pt x="185195" y="790936"/>
                    <a:pt x="104172" y="601883"/>
                  </a:cubicBezTo>
                  <a:cubicBezTo>
                    <a:pt x="23149" y="412830"/>
                    <a:pt x="11574" y="206415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6" name="Image 135" descr="\documentclass{article}&#10;\usepackage{amsmath}&#10;\pagestyle{empty}&#10;\begin{document}&#10;&#10;&#10;$d = \frac{\mu_{0} I}{2 \pi B_{\perp}}$&#10;&#10;\end{document}" title="IguanaTex Bitmap Display">
            <a:extLst>
              <a:ext uri="{FF2B5EF4-FFF2-40B4-BE49-F238E27FC236}">
                <a16:creationId xmlns:a16="http://schemas.microsoft.com/office/drawing/2014/main" id="{FB36A774-5CD6-41CC-8DF5-F2E7C46309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8" y="3810584"/>
            <a:ext cx="1274286" cy="434286"/>
          </a:xfrm>
          <a:prstGeom prst="rect">
            <a:avLst/>
          </a:prstGeom>
        </p:spPr>
      </p:pic>
      <p:pic>
        <p:nvPicPr>
          <p:cNvPr id="139" name="Image 138" descr="\documentclass{article}&#10;\usepackage{amsmath}&#10;\pagestyle{empty}&#10;\begin{document}&#10;&#10;Magnetic field $(G)$&#10;&#10;&#10;\end{document}" title="IguanaTex Bitmap Display">
            <a:extLst>
              <a:ext uri="{FF2B5EF4-FFF2-40B4-BE49-F238E27FC236}">
                <a16:creationId xmlns:a16="http://schemas.microsoft.com/office/drawing/2014/main" id="{4FD638B2-FE27-4C6A-A45D-521EB7CACA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0475" y="4899423"/>
            <a:ext cx="1941638" cy="2465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8640E1-699E-25AD-28B7-F22CD38DC2BF}"/>
              </a:ext>
            </a:extLst>
          </p:cNvPr>
          <p:cNvSpPr txBox="1"/>
          <p:nvPr/>
        </p:nvSpPr>
        <p:spPr>
          <a:xfrm>
            <a:off x="1625790" y="6109399"/>
            <a:ext cx="1754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Century Gothic" panose="020B0502020202020204" pitchFamily="34" charset="0"/>
              </a:rPr>
              <a:t>infinite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wire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95C61F-6755-620F-E30C-0FA103633F17}"/>
              </a:ext>
            </a:extLst>
          </p:cNvPr>
          <p:cNvGrpSpPr/>
          <p:nvPr/>
        </p:nvGrpSpPr>
        <p:grpSpPr>
          <a:xfrm>
            <a:off x="8709447" y="1616339"/>
            <a:ext cx="3003467" cy="4590410"/>
            <a:chOff x="8891047" y="1192934"/>
            <a:chExt cx="3003467" cy="45904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A2CF7A-1965-9293-598C-3D9E27D546D7}"/>
                </a:ext>
              </a:extLst>
            </p:cNvPr>
            <p:cNvSpPr/>
            <p:nvPr/>
          </p:nvSpPr>
          <p:spPr>
            <a:xfrm>
              <a:off x="8891047" y="1192934"/>
              <a:ext cx="3003467" cy="4590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49">
              <a:extLst>
                <a:ext uri="{FF2B5EF4-FFF2-40B4-BE49-F238E27FC236}">
                  <a16:creationId xmlns:a16="http://schemas.microsoft.com/office/drawing/2014/main" id="{3E337DBC-FFDC-27F7-015E-03A322A8F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66"/>
            <a:stretch/>
          </p:blipFill>
          <p:spPr>
            <a:xfrm>
              <a:off x="9215767" y="1753151"/>
              <a:ext cx="2334609" cy="2317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Image 81" descr="\documentclass{article}&#10;\usepackage{amsmath}&#10;\pagestyle{empty}&#10;\begin{document}&#10;&#10;&#10;$V = g_{F} \: m_{F} \: \mu_{B} \: |\vec{B}|$&#10;&#10;\end{document}" title="IguanaTex Bitmap Display">
              <a:extLst>
                <a:ext uri="{FF2B5EF4-FFF2-40B4-BE49-F238E27FC236}">
                  <a16:creationId xmlns:a16="http://schemas.microsoft.com/office/drawing/2014/main" id="{03803819-7664-EA84-0EEA-93476AD6042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016" y="5098388"/>
              <a:ext cx="2428110" cy="374161"/>
            </a:xfrm>
            <a:prstGeom prst="rect">
              <a:avLst/>
            </a:prstGeom>
          </p:spPr>
        </p:pic>
        <p:sp>
          <p:nvSpPr>
            <p:cNvPr id="17" name="ZoneTexte 82">
              <a:extLst>
                <a:ext uri="{FF2B5EF4-FFF2-40B4-BE49-F238E27FC236}">
                  <a16:creationId xmlns:a16="http://schemas.microsoft.com/office/drawing/2014/main" id="{757BAACA-2F01-F296-C4A9-BC500BC321FB}"/>
                </a:ext>
              </a:extLst>
            </p:cNvPr>
            <p:cNvSpPr txBox="1"/>
            <p:nvPr/>
          </p:nvSpPr>
          <p:spPr>
            <a:xfrm>
              <a:off x="8958519" y="4205435"/>
              <a:ext cx="2935995" cy="784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Potential felt by the atoms under a      magnetic field :</a:t>
              </a:r>
            </a:p>
          </p:txBody>
        </p:sp>
        <p:sp>
          <p:nvSpPr>
            <p:cNvPr id="20" name="ZoneTexte 67">
              <a:extLst>
                <a:ext uri="{FF2B5EF4-FFF2-40B4-BE49-F238E27FC236}">
                  <a16:creationId xmlns:a16="http://schemas.microsoft.com/office/drawing/2014/main" id="{D5F12F82-9150-E49A-A5DA-7873EE9757A3}"/>
                </a:ext>
              </a:extLst>
            </p:cNvPr>
            <p:cNvSpPr txBox="1"/>
            <p:nvPr/>
          </p:nvSpPr>
          <p:spPr>
            <a:xfrm>
              <a:off x="9068616" y="1359696"/>
              <a:ext cx="2554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The atom chip</a:t>
              </a:r>
            </a:p>
          </p:txBody>
        </p:sp>
        <p:pic>
          <p:nvPicPr>
            <p:cNvPr id="21" name="Image 6" descr="\documentclass{article}&#10;\usepackage{amsmath}&#10;\pagestyle{empty}&#10;\begin{document}&#10;&#10;$ \vec{B}$&#10;&#10;&#10;\end{document}" title="IguanaTex Bitmap Display">
              <a:extLst>
                <a:ext uri="{FF2B5EF4-FFF2-40B4-BE49-F238E27FC236}">
                  <a16:creationId xmlns:a16="http://schemas.microsoft.com/office/drawing/2014/main" id="{BFE21417-971E-FE73-A4D6-948642578B8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3433" y="4635685"/>
              <a:ext cx="191465" cy="245706"/>
            </a:xfrm>
            <a:prstGeom prst="rect">
              <a:avLst/>
            </a:prstGeom>
          </p:spPr>
        </p:pic>
      </p:grpSp>
      <p:pic>
        <p:nvPicPr>
          <p:cNvPr id="2" name="Image 10" descr="\documentclass{article}&#10;\usepackage{amsmath}&#10;\pagestyle{empty}&#10;\begin{document}&#10;&#10;$\overrightarrow{B_{\perp}}$&#10;&#10;&#10;\end{document}" title="IguanaTex Bitmap Display">
            <a:extLst>
              <a:ext uri="{FF2B5EF4-FFF2-40B4-BE49-F238E27FC236}">
                <a16:creationId xmlns:a16="http://schemas.microsoft.com/office/drawing/2014/main" id="{8DE741F8-076B-BCB7-187D-E975FF6FA5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1931039"/>
            <a:ext cx="433596" cy="424762"/>
          </a:xfrm>
          <a:prstGeom prst="rect">
            <a:avLst/>
          </a:prstGeom>
        </p:spPr>
      </p:pic>
      <p:cxnSp>
        <p:nvCxnSpPr>
          <p:cNvPr id="3" name="Connecteur droit 48">
            <a:extLst>
              <a:ext uri="{FF2B5EF4-FFF2-40B4-BE49-F238E27FC236}">
                <a16:creationId xmlns:a16="http://schemas.microsoft.com/office/drawing/2014/main" id="{10B44460-AD82-3C88-2379-4B15194C3278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52">
            <a:extLst>
              <a:ext uri="{FF2B5EF4-FFF2-40B4-BE49-F238E27FC236}">
                <a16:creationId xmlns:a16="http://schemas.microsoft.com/office/drawing/2014/main" id="{3A8649BE-3C58-6B96-8FED-C92A594EC880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Obtaining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a 1D Bose gaz</a:t>
            </a:r>
          </a:p>
        </p:txBody>
      </p:sp>
      <p:sp>
        <p:nvSpPr>
          <p:cNvPr id="5" name="ZoneTexte 23">
            <a:extLst>
              <a:ext uri="{FF2B5EF4-FFF2-40B4-BE49-F238E27FC236}">
                <a16:creationId xmlns:a16="http://schemas.microsoft.com/office/drawing/2014/main" id="{0E056206-5866-C9A3-E21A-8606C3B945C8}"/>
              </a:ext>
            </a:extLst>
          </p:cNvPr>
          <p:cNvSpPr txBox="1"/>
          <p:nvPr/>
        </p:nvSpPr>
        <p:spPr>
          <a:xfrm>
            <a:off x="11523133" y="207388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ABE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56776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D06924-FE5F-F7CA-C61B-E2A6275BDE8A}"/>
              </a:ext>
            </a:extLst>
          </p:cNvPr>
          <p:cNvSpPr txBox="1"/>
          <p:nvPr/>
        </p:nvSpPr>
        <p:spPr>
          <a:xfrm>
            <a:off x="1087225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>
                <a:solidFill>
                  <a:schemeClr val="bg1"/>
                </a:solidFill>
                <a:latin typeface="Century Gothic" panose="020B0502020202020204" pitchFamily="34" charset="0"/>
              </a:rPr>
              <a:t>Perspectives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3750842-E627-5A02-DC99-549CEF5306DB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693DA6-BD46-00F8-8E8A-E9D9B50A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5688-3C43-4CF6-9E3A-E1C4E9E21B0A}" type="slidenum">
              <a:rPr lang="fr-FR" smtClean="0"/>
              <a:pPr/>
              <a:t>81</a:t>
            </a:fld>
            <a:endParaRPr lang="fr-FR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AC03EEF-5E48-AC18-F652-7B7B499D694E}"/>
              </a:ext>
            </a:extLst>
          </p:cNvPr>
          <p:cNvGrpSpPr/>
          <p:nvPr/>
        </p:nvGrpSpPr>
        <p:grpSpPr>
          <a:xfrm>
            <a:off x="1425805" y="1944634"/>
            <a:ext cx="8966459" cy="3984618"/>
            <a:chOff x="1099308" y="2497463"/>
            <a:chExt cx="8966459" cy="39846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C6889D-6CA4-2E20-DF34-B6F0EBC06F93}"/>
                </a:ext>
              </a:extLst>
            </p:cNvPr>
            <p:cNvSpPr/>
            <p:nvPr/>
          </p:nvSpPr>
          <p:spPr>
            <a:xfrm>
              <a:off x="1696720" y="2497463"/>
              <a:ext cx="8025386" cy="3984618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4047070-DEA4-C3FC-1983-3481C22F2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7"/>
            <a:stretch/>
          </p:blipFill>
          <p:spPr>
            <a:xfrm>
              <a:off x="2383027" y="2967709"/>
              <a:ext cx="7264400" cy="33469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7F1501-E309-1DC6-4AB8-159D045BC830}"/>
                </a:ext>
              </a:extLst>
            </p:cNvPr>
            <p:cNvSpPr/>
            <p:nvPr/>
          </p:nvSpPr>
          <p:spPr>
            <a:xfrm>
              <a:off x="3830320" y="3870960"/>
              <a:ext cx="2042160" cy="863600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A03CA-EA5D-62E9-625E-C9B48C7DBBF6}"/>
                </a:ext>
              </a:extLst>
            </p:cNvPr>
            <p:cNvSpPr/>
            <p:nvPr/>
          </p:nvSpPr>
          <p:spPr>
            <a:xfrm>
              <a:off x="2544572" y="2967708"/>
              <a:ext cx="3622547" cy="519089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8AEAA5-144D-27FE-B880-77B076CA922F}"/>
                </a:ext>
              </a:extLst>
            </p:cNvPr>
            <p:cNvSpPr txBox="1"/>
            <p:nvPr/>
          </p:nvSpPr>
          <p:spPr>
            <a:xfrm>
              <a:off x="3435094" y="3903563"/>
              <a:ext cx="26609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A3232B"/>
                  </a:solidFill>
                  <a:latin typeface="Century Gothic" panose="020B0502020202020204" pitchFamily="34" charset="0"/>
                </a:rPr>
                <a:t>Transverse confinement</a:t>
              </a:r>
              <a:endParaRPr lang="fr-FR" sz="1000" dirty="0">
                <a:solidFill>
                  <a:srgbClr val="A3232B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A05BB2-5F65-5943-B81D-8B4BCF481120}"/>
                </a:ext>
              </a:extLst>
            </p:cNvPr>
            <p:cNvSpPr txBox="1"/>
            <p:nvPr/>
          </p:nvSpPr>
          <p:spPr>
            <a:xfrm>
              <a:off x="1099308" y="3139817"/>
              <a:ext cx="3341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Longitudinal</a:t>
              </a:r>
            </a:p>
            <a:p>
              <a:pPr algn="ctr"/>
              <a:r>
                <a:rPr lang="fr-FR" sz="2000" b="1" dirty="0">
                  <a:solidFill>
                    <a:srgbClr val="263B46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2000" b="1" dirty="0" err="1">
                  <a:solidFill>
                    <a:srgbClr val="263B46"/>
                  </a:solidFill>
                  <a:latin typeface="Century Gothic" panose="020B0502020202020204" pitchFamily="34" charset="0"/>
                </a:rPr>
                <a:t>potential</a:t>
              </a:r>
              <a:endParaRPr lang="fr-FR" sz="1000" dirty="0">
                <a:solidFill>
                  <a:srgbClr val="263B4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62541B-29F7-6782-6F20-61D773E409E5}"/>
                </a:ext>
              </a:extLst>
            </p:cNvPr>
            <p:cNvSpPr/>
            <p:nvPr/>
          </p:nvSpPr>
          <p:spPr>
            <a:xfrm>
              <a:off x="3633721" y="3403251"/>
              <a:ext cx="4799077" cy="461665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BF139AD-64B4-F76A-D57C-E6E3591E1878}"/>
                </a:ext>
              </a:extLst>
            </p:cNvPr>
            <p:cNvSpPr txBox="1"/>
            <p:nvPr/>
          </p:nvSpPr>
          <p:spPr>
            <a:xfrm>
              <a:off x="3144261" y="3488714"/>
              <a:ext cx="4763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</a:rPr>
                <a:t>Selection</a:t>
              </a:r>
              <a:r>
                <a:rPr lang="fr-FR" sz="2000" b="1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</a:rPr>
                <a:t> spatial impulsion</a:t>
              </a:r>
              <a:endParaRPr lang="fr-FR" sz="1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659A9B-3132-ACC3-4B2F-70343BA3706E}"/>
                </a:ext>
              </a:extLst>
            </p:cNvPr>
            <p:cNvSpPr/>
            <p:nvPr/>
          </p:nvSpPr>
          <p:spPr>
            <a:xfrm>
              <a:off x="7055859" y="3870960"/>
              <a:ext cx="2042160" cy="733280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A727BE1-ADEB-8C47-C028-717351C40D52}"/>
                </a:ext>
              </a:extLst>
            </p:cNvPr>
            <p:cNvSpPr txBox="1"/>
            <p:nvPr/>
          </p:nvSpPr>
          <p:spPr>
            <a:xfrm>
              <a:off x="5302755" y="3886001"/>
              <a:ext cx="4763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Focalisation</a:t>
              </a:r>
            </a:p>
            <a:p>
              <a:pPr algn="ctr"/>
              <a:r>
                <a:rPr lang="fr-FR" sz="20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impulsion</a:t>
              </a:r>
              <a:endParaRPr lang="fr-FR" sz="1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63AE8D-6CC9-01F4-DA89-F82A5F671BA4}"/>
                </a:ext>
              </a:extLst>
            </p:cNvPr>
            <p:cNvSpPr/>
            <p:nvPr/>
          </p:nvSpPr>
          <p:spPr>
            <a:xfrm>
              <a:off x="7172760" y="5844336"/>
              <a:ext cx="2549346" cy="555742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E0D36E-BBF4-58EC-5266-8561BA39B5FD}"/>
                </a:ext>
              </a:extLst>
            </p:cNvPr>
            <p:cNvSpPr/>
            <p:nvPr/>
          </p:nvSpPr>
          <p:spPr>
            <a:xfrm>
              <a:off x="8298311" y="4458604"/>
              <a:ext cx="1089529" cy="503540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AE14E09-7387-B0DF-E9FB-BD8389FE2C59}"/>
                </a:ext>
              </a:extLst>
            </p:cNvPr>
            <p:cNvSpPr txBox="1"/>
            <p:nvPr/>
          </p:nvSpPr>
          <p:spPr>
            <a:xfrm>
              <a:off x="7805557" y="4580496"/>
              <a:ext cx="160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entury Gothic" panose="020B0502020202020204" pitchFamily="34" charset="0"/>
                </a:rPr>
                <a:t>Image</a:t>
              </a:r>
              <a:endParaRPr lang="fr-FR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EE00A7-5B9D-7E1F-9906-F6CB0825723F}"/>
                </a:ext>
              </a:extLst>
            </p:cNvPr>
            <p:cNvSpPr/>
            <p:nvPr/>
          </p:nvSpPr>
          <p:spPr>
            <a:xfrm>
              <a:off x="4281674" y="5865864"/>
              <a:ext cx="2261365" cy="534214"/>
            </a:xfrm>
            <a:prstGeom prst="rect">
              <a:avLst/>
            </a:prstGeom>
            <a:solidFill>
              <a:srgbClr val="F5F1E5"/>
            </a:solidFill>
            <a:ln>
              <a:solidFill>
                <a:srgbClr val="F5F1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7A9AE92-CBD0-D564-51BD-14D7CBAC1696}"/>
                </a:ext>
              </a:extLst>
            </p:cNvPr>
            <p:cNvSpPr txBox="1"/>
            <p:nvPr/>
          </p:nvSpPr>
          <p:spPr>
            <a:xfrm>
              <a:off x="3975544" y="5841686"/>
              <a:ext cx="2654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entury Gothic" panose="020B0502020202020204" pitchFamily="34" charset="0"/>
                </a:rPr>
                <a:t>1D expansion</a:t>
              </a:r>
              <a:endParaRPr lang="fr-FR" sz="10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D7952F6-0DB7-3392-E95E-D4B68FB098F4}"/>
                </a:ext>
              </a:extLst>
            </p:cNvPr>
            <p:cNvSpPr txBox="1"/>
            <p:nvPr/>
          </p:nvSpPr>
          <p:spPr>
            <a:xfrm>
              <a:off x="6882186" y="5863167"/>
              <a:ext cx="2654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entury Gothic" panose="020B0502020202020204" pitchFamily="34" charset="0"/>
                </a:rPr>
                <a:t>n(k) </a:t>
              </a:r>
              <a:r>
                <a:rPr lang="fr-FR" sz="2000" b="1" dirty="0" err="1">
                  <a:latin typeface="Century Gothic" panose="020B0502020202020204" pitchFamily="34" charset="0"/>
                </a:rPr>
                <a:t>measurement</a:t>
              </a:r>
              <a:endParaRPr lang="fr-FR" sz="1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4CB8FD7D-2E1D-2299-1C71-38A2176E6D42}"/>
              </a:ext>
            </a:extLst>
          </p:cNvPr>
          <p:cNvSpPr txBox="1"/>
          <p:nvPr/>
        </p:nvSpPr>
        <p:spPr>
          <a:xfrm>
            <a:off x="5126827" y="2031207"/>
            <a:ext cx="495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D89839"/>
                </a:solidFill>
                <a:latin typeface="Century Gothic" panose="020B0502020202020204" pitchFamily="34" charset="0"/>
              </a:rPr>
              <a:t>Measurement of rapidity distribution for a homogeneous gas / spatially resolved rapidity distribution</a:t>
            </a:r>
            <a:endParaRPr lang="fr-FR" sz="1600" i="1" dirty="0">
              <a:solidFill>
                <a:srgbClr val="D8983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1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8">
            <a:extLst>
              <a:ext uri="{FF2B5EF4-FFF2-40B4-BE49-F238E27FC236}">
                <a16:creationId xmlns:a16="http://schemas.microsoft.com/office/drawing/2014/main" id="{B71FB9CE-0B4F-FB39-2855-211B0544966B}"/>
              </a:ext>
            </a:extLst>
          </p:cNvPr>
          <p:cNvSpPr txBox="1"/>
          <p:nvPr/>
        </p:nvSpPr>
        <p:spPr>
          <a:xfrm>
            <a:off x="1274190" y="207388"/>
            <a:ext cx="9643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cap="small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Preparing</a:t>
            </a:r>
            <a:r>
              <a:rPr lang="fr-FR" sz="4400" cap="small" dirty="0">
                <a:solidFill>
                  <a:srgbClr val="263B46"/>
                </a:solidFill>
                <a:latin typeface="Century Gothic" panose="020B0502020202020204" pitchFamily="34" charset="0"/>
              </a:rPr>
              <a:t> initial conditions</a:t>
            </a:r>
          </a:p>
        </p:txBody>
      </p:sp>
      <p:cxnSp>
        <p:nvCxnSpPr>
          <p:cNvPr id="32" name="Connecteur droit 11">
            <a:extLst>
              <a:ext uri="{FF2B5EF4-FFF2-40B4-BE49-F238E27FC236}">
                <a16:creationId xmlns:a16="http://schemas.microsoft.com/office/drawing/2014/main" id="{A966EA12-102C-D7E1-5C58-FCC9F1647B93}"/>
              </a:ext>
            </a:extLst>
          </p:cNvPr>
          <p:cNvCxnSpPr>
            <a:cxnSpLocks/>
          </p:cNvCxnSpPr>
          <p:nvPr/>
        </p:nvCxnSpPr>
        <p:spPr>
          <a:xfrm>
            <a:off x="3300953" y="1074655"/>
            <a:ext cx="5590095" cy="0"/>
          </a:xfrm>
          <a:prstGeom prst="line">
            <a:avLst/>
          </a:prstGeom>
          <a:ln w="19050">
            <a:solidFill>
              <a:srgbClr val="263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2099C01-9C50-7683-B75D-B4B2E2F1BAA7}"/>
              </a:ext>
            </a:extLst>
          </p:cNvPr>
          <p:cNvSpPr txBox="1"/>
          <p:nvPr/>
        </p:nvSpPr>
        <p:spPr>
          <a:xfrm>
            <a:off x="256427" y="1284464"/>
            <a:ext cx="5358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63B46"/>
                </a:solidFill>
                <a:latin typeface="Century Gothic" panose="020B0502020202020204" pitchFamily="34" charset="0"/>
              </a:rPr>
              <a:t>Objective: measure the spatially resolved </a:t>
            </a:r>
            <a:r>
              <a:rPr lang="en-US" b="1" dirty="0" err="1">
                <a:solidFill>
                  <a:srgbClr val="263B46"/>
                </a:solidFill>
                <a:latin typeface="Century Gothic" panose="020B0502020202020204" pitchFamily="34" charset="0"/>
              </a:rPr>
              <a:t>rapidities</a:t>
            </a:r>
            <a:r>
              <a:rPr lang="en-US" b="1" dirty="0">
                <a:solidFill>
                  <a:srgbClr val="263B46"/>
                </a:solidFill>
                <a:latin typeface="Century Gothic" panose="020B0502020202020204" pitchFamily="34" charset="0"/>
              </a:rPr>
              <a:t> distribution</a:t>
            </a:r>
            <a:endParaRPr lang="fr-FR" b="1" dirty="0">
              <a:solidFill>
                <a:srgbClr val="263B46"/>
              </a:solidFill>
              <a:latin typeface="Century Gothic" panose="020B0502020202020204" pitchFamily="34" charset="0"/>
            </a:endParaRPr>
          </a:p>
          <a:p>
            <a:endParaRPr lang="fr-FR" sz="8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Century Gothic" panose="020B0502020202020204" pitchFamily="34" charset="0"/>
              </a:rPr>
              <a:t>Implementation</a:t>
            </a:r>
            <a:r>
              <a:rPr lang="fr-FR" dirty="0">
                <a:latin typeface="Century Gothic" panose="020B0502020202020204" pitchFamily="34" charset="0"/>
              </a:rPr>
              <a:t> of a </a:t>
            </a:r>
            <a:r>
              <a:rPr lang="fr-FR" dirty="0" err="1">
                <a:latin typeface="Century Gothic" panose="020B0502020202020204" pitchFamily="34" charset="0"/>
              </a:rPr>
              <a:t>selection</a:t>
            </a:r>
            <a:r>
              <a:rPr lang="fr-FR" dirty="0">
                <a:latin typeface="Century Gothic" panose="020B0502020202020204" pitchFamily="34" charset="0"/>
              </a:rPr>
              <a:t> spatial </a:t>
            </a:r>
            <a:r>
              <a:rPr lang="fr-FR" dirty="0" err="1">
                <a:latin typeface="Century Gothic" panose="020B0502020202020204" pitchFamily="34" charset="0"/>
              </a:rPr>
              <a:t>tool</a:t>
            </a:r>
            <a:endParaRPr lang="fr-FR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8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Use of the radiation pressure</a:t>
            </a:r>
          </a:p>
          <a:p>
            <a:pPr lvl="1"/>
            <a:endParaRPr lang="fr-FR" dirty="0">
              <a:latin typeface="Century Gothic" panose="020B0502020202020204" pitchFamily="34" charset="0"/>
            </a:endParaRPr>
          </a:p>
          <a:p>
            <a:pPr lvl="1"/>
            <a:r>
              <a:rPr lang="fr-FR" b="1" dirty="0" err="1">
                <a:latin typeface="Century Gothic" panose="020B0502020202020204" pitchFamily="34" charset="0"/>
              </a:rPr>
              <a:t>Implementation</a:t>
            </a:r>
            <a:r>
              <a:rPr lang="fr-FR" b="1" dirty="0">
                <a:latin typeface="Century Gothic" panose="020B0502020202020204" pitchFamily="34" charset="0"/>
              </a:rPr>
              <a:t> of a DMD to </a:t>
            </a:r>
            <a:r>
              <a:rPr lang="fr-FR" b="1" dirty="0" err="1">
                <a:latin typeface="Century Gothic" panose="020B0502020202020204" pitchFamily="34" charset="0"/>
              </a:rPr>
              <a:t>shape</a:t>
            </a:r>
            <a:r>
              <a:rPr lang="fr-FR" b="1" dirty="0">
                <a:latin typeface="Century Gothic" panose="020B0502020202020204" pitchFamily="34" charset="0"/>
              </a:rPr>
              <a:t> the </a:t>
            </a:r>
            <a:r>
              <a:rPr lang="fr-FR" b="1" dirty="0" err="1">
                <a:latin typeface="Century Gothic" panose="020B0502020202020204" pitchFamily="34" charset="0"/>
              </a:rPr>
              <a:t>beam</a:t>
            </a:r>
            <a:r>
              <a:rPr lang="fr-FR" b="1" dirty="0"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94A507-9753-9045-FC66-06E3CA879C72}"/>
              </a:ext>
            </a:extLst>
          </p:cNvPr>
          <p:cNvGrpSpPr/>
          <p:nvPr/>
        </p:nvGrpSpPr>
        <p:grpSpPr>
          <a:xfrm>
            <a:off x="5785239" y="1248451"/>
            <a:ext cx="5622303" cy="2947147"/>
            <a:chOff x="6188234" y="1207574"/>
            <a:chExt cx="5622303" cy="29471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ECE07C-5BC9-9670-930F-E276836BEC29}"/>
                </a:ext>
              </a:extLst>
            </p:cNvPr>
            <p:cNvSpPr/>
            <p:nvPr/>
          </p:nvSpPr>
          <p:spPr>
            <a:xfrm>
              <a:off x="6188234" y="1207574"/>
              <a:ext cx="5622303" cy="2947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" name="Groupe 41">
              <a:extLst>
                <a:ext uri="{FF2B5EF4-FFF2-40B4-BE49-F238E27FC236}">
                  <a16:creationId xmlns:a16="http://schemas.microsoft.com/office/drawing/2014/main" id="{DEA818E0-9798-8E68-429F-EF118A6E5BD9}"/>
                </a:ext>
              </a:extLst>
            </p:cNvPr>
            <p:cNvGrpSpPr/>
            <p:nvPr/>
          </p:nvGrpSpPr>
          <p:grpSpPr>
            <a:xfrm>
              <a:off x="6363661" y="1384781"/>
              <a:ext cx="5085159" cy="2672372"/>
              <a:chOff x="854216" y="2139643"/>
              <a:chExt cx="5432343" cy="2672372"/>
            </a:xfrm>
          </p:grpSpPr>
          <p:pic>
            <p:nvPicPr>
              <p:cNvPr id="13" name="Image 15">
                <a:extLst>
                  <a:ext uri="{FF2B5EF4-FFF2-40B4-BE49-F238E27FC236}">
                    <a16:creationId xmlns:a16="http://schemas.microsoft.com/office/drawing/2014/main" id="{47263AA3-6353-3746-C864-12E112A51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0264" y="2139643"/>
                <a:ext cx="2257034" cy="1600495"/>
              </a:xfrm>
              <a:prstGeom prst="rect">
                <a:avLst/>
              </a:prstGeom>
            </p:spPr>
          </p:pic>
          <p:pic>
            <p:nvPicPr>
              <p:cNvPr id="16" name="Image 2">
                <a:extLst>
                  <a:ext uri="{FF2B5EF4-FFF2-40B4-BE49-F238E27FC236}">
                    <a16:creationId xmlns:a16="http://schemas.microsoft.com/office/drawing/2014/main" id="{CEE9F0F1-1209-1761-6A6F-BC1CB6E89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77397" y="3322461"/>
                <a:ext cx="1509162" cy="1391985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131020-BD81-E648-AC25-866E6CEA68AE}"/>
                  </a:ext>
                </a:extLst>
              </p:cNvPr>
              <p:cNvSpPr/>
              <p:nvPr/>
            </p:nvSpPr>
            <p:spPr>
              <a:xfrm>
                <a:off x="2210168" y="3001418"/>
                <a:ext cx="104407" cy="103732"/>
              </a:xfrm>
              <a:prstGeom prst="rect">
                <a:avLst/>
              </a:prstGeom>
              <a:noFill/>
              <a:ln w="28575">
                <a:solidFill>
                  <a:srgbClr val="BC63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0" name="Connecteur droit 8">
                <a:extLst>
                  <a:ext uri="{FF2B5EF4-FFF2-40B4-BE49-F238E27FC236}">
                    <a16:creationId xmlns:a16="http://schemas.microsoft.com/office/drawing/2014/main" id="{C768C308-4C2C-2A41-A397-8B6FCF2325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9337" y="2995614"/>
                <a:ext cx="2458059" cy="326847"/>
              </a:xfrm>
              <a:prstGeom prst="line">
                <a:avLst/>
              </a:prstGeom>
              <a:ln w="19050">
                <a:solidFill>
                  <a:srgbClr val="BC632E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4">
                <a:extLst>
                  <a:ext uri="{FF2B5EF4-FFF2-40B4-BE49-F238E27FC236}">
                    <a16:creationId xmlns:a16="http://schemas.microsoft.com/office/drawing/2014/main" id="{3B3D471B-EA9F-C80A-8C01-10ADB1595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787" y="3112294"/>
                <a:ext cx="2569609" cy="1602152"/>
              </a:xfrm>
              <a:prstGeom prst="line">
                <a:avLst/>
              </a:prstGeom>
              <a:ln w="19050">
                <a:solidFill>
                  <a:srgbClr val="BC632E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ZoneTexte 16">
                <a:extLst>
                  <a:ext uri="{FF2B5EF4-FFF2-40B4-BE49-F238E27FC236}">
                    <a16:creationId xmlns:a16="http://schemas.microsoft.com/office/drawing/2014/main" id="{D270CF8F-B389-7383-8462-8DC050974B18}"/>
                  </a:ext>
                </a:extLst>
              </p:cNvPr>
              <p:cNvSpPr txBox="1"/>
              <p:nvPr/>
            </p:nvSpPr>
            <p:spPr>
              <a:xfrm>
                <a:off x="854216" y="3811741"/>
                <a:ext cx="3289498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err="1">
                    <a:latin typeface="Century Gothic" panose="020B0502020202020204" pitchFamily="34" charset="0"/>
                  </a:rPr>
                  <a:t>Features</a:t>
                </a:r>
                <a:endParaRPr lang="fr-FR" sz="1600" b="1" dirty="0">
                  <a:latin typeface="Century Gothic" panose="020B0502020202020204" pitchFamily="34" charset="0"/>
                </a:endParaRPr>
              </a:p>
              <a:p>
                <a:endParaRPr lang="fr-FR" sz="900" dirty="0">
                  <a:latin typeface="LM Sans 12" panose="00000500000000000000" pitchFamily="50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Century Gothic" panose="020B0502020202020204" pitchFamily="34" charset="0"/>
                  </a:rPr>
                  <a:t>1024 x 768 </a:t>
                </a:r>
                <a:r>
                  <a:rPr lang="fr-FR" sz="1600" dirty="0" err="1">
                    <a:latin typeface="Century Gothic" panose="020B0502020202020204" pitchFamily="34" charset="0"/>
                  </a:rPr>
                  <a:t>mirrors</a:t>
                </a:r>
                <a:endParaRPr lang="fr-FR" sz="1600" dirty="0">
                  <a:latin typeface="Century Gothic" panose="020B0502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Century Gothic" panose="020B0502020202020204" pitchFamily="34" charset="0"/>
                  </a:rPr>
                  <a:t>1 </a:t>
                </a:r>
                <a:r>
                  <a:rPr lang="fr-FR" sz="1600" dirty="0" err="1">
                    <a:latin typeface="Century Gothic" panose="020B0502020202020204" pitchFamily="34" charset="0"/>
                  </a:rPr>
                  <a:t>mirror</a:t>
                </a:r>
                <a:r>
                  <a:rPr lang="fr-FR" sz="1600" dirty="0">
                    <a:latin typeface="Century Gothic" panose="020B0502020202020204" pitchFamily="34" charset="0"/>
                  </a:rPr>
                  <a:t> : 14 µm x 14 µm </a:t>
                </a:r>
              </a:p>
            </p:txBody>
          </p:sp>
        </p:grpSp>
        <p:sp>
          <p:nvSpPr>
            <p:cNvPr id="5" name="ZoneTexte 42">
              <a:extLst>
                <a:ext uri="{FF2B5EF4-FFF2-40B4-BE49-F238E27FC236}">
                  <a16:creationId xmlns:a16="http://schemas.microsoft.com/office/drawing/2014/main" id="{1AB0D330-B536-B56C-4540-BE4748E96813}"/>
                </a:ext>
              </a:extLst>
            </p:cNvPr>
            <p:cNvSpPr txBox="1"/>
            <p:nvPr/>
          </p:nvSpPr>
          <p:spPr>
            <a:xfrm>
              <a:off x="8872932" y="1447257"/>
              <a:ext cx="27962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cap="small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DMD </a:t>
              </a:r>
            </a:p>
            <a:p>
              <a:pPr algn="ctr"/>
              <a:r>
                <a:rPr lang="fr-FR" sz="1600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Digital </a:t>
              </a:r>
              <a:r>
                <a:rPr lang="fr-FR" sz="1600" dirty="0" err="1">
                  <a:solidFill>
                    <a:srgbClr val="BC632E"/>
                  </a:solidFill>
                  <a:latin typeface="Century Gothic" panose="020B0502020202020204" pitchFamily="34" charset="0"/>
                </a:rPr>
                <a:t>Micromirrors</a:t>
              </a:r>
              <a:r>
                <a:rPr lang="fr-FR" sz="1600" dirty="0">
                  <a:solidFill>
                    <a:srgbClr val="BC632E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600" dirty="0" err="1">
                  <a:solidFill>
                    <a:srgbClr val="BC632E"/>
                  </a:solidFill>
                  <a:latin typeface="Century Gothic" panose="020B0502020202020204" pitchFamily="34" charset="0"/>
                </a:rPr>
                <a:t>Device</a:t>
              </a:r>
              <a:endParaRPr lang="fr-FR" sz="1600" dirty="0">
                <a:solidFill>
                  <a:srgbClr val="BC632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E64B51A-63E7-4CD6-C54C-71343E57458D}"/>
              </a:ext>
            </a:extLst>
          </p:cNvPr>
          <p:cNvGrpSpPr/>
          <p:nvPr/>
        </p:nvGrpSpPr>
        <p:grpSpPr>
          <a:xfrm>
            <a:off x="3889570" y="4651986"/>
            <a:ext cx="7903996" cy="1768805"/>
            <a:chOff x="3204878" y="4760945"/>
            <a:chExt cx="8802195" cy="196981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82B9C81-0EB4-D9F8-53C3-6F27321335DF}"/>
                </a:ext>
              </a:extLst>
            </p:cNvPr>
            <p:cNvGrpSpPr/>
            <p:nvPr/>
          </p:nvGrpSpPr>
          <p:grpSpPr>
            <a:xfrm>
              <a:off x="3204878" y="4760945"/>
              <a:ext cx="8802195" cy="1969810"/>
              <a:chOff x="3204878" y="4760945"/>
              <a:chExt cx="8802195" cy="1969810"/>
            </a:xfrm>
          </p:grpSpPr>
          <p:pic>
            <p:nvPicPr>
              <p:cNvPr id="6" name="Picture 5" descr="\documentclass{article}&#10;\usepackage{amsmath}&#10;\pagestyle{empty}&#10;\begin{document}&#10;&#10;$z$&#10;&#10;&#10;&#10;\end{document}" title="IguanaTex Bitmap Display">
                <a:extLst>
                  <a:ext uri="{FF2B5EF4-FFF2-40B4-BE49-F238E27FC236}">
                    <a16:creationId xmlns:a16="http://schemas.microsoft.com/office/drawing/2014/main" id="{DF32B36F-E5A5-2EFB-798D-655A9193ACE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365" y="6034782"/>
                <a:ext cx="111070" cy="123337"/>
              </a:xfrm>
              <a:prstGeom prst="rect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7B831DC-970A-7217-E194-B853504E3FD3}"/>
                  </a:ext>
                </a:extLst>
              </p:cNvPr>
              <p:cNvSpPr/>
              <p:nvPr/>
            </p:nvSpPr>
            <p:spPr>
              <a:xfrm>
                <a:off x="5093893" y="4867337"/>
                <a:ext cx="1979417" cy="1110525"/>
              </a:xfrm>
              <a:custGeom>
                <a:avLst/>
                <a:gdLst>
                  <a:gd name="connsiteX0" fmla="*/ 0 w 2530928"/>
                  <a:gd name="connsiteY0" fmla="*/ 1363436 h 1363436"/>
                  <a:gd name="connsiteX1" fmla="*/ 1257300 w 2530928"/>
                  <a:gd name="connsiteY1" fmla="*/ 0 h 1363436"/>
                  <a:gd name="connsiteX2" fmla="*/ 2530928 w 2530928"/>
                  <a:gd name="connsiteY2" fmla="*/ 1363436 h 136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0928" h="1363436">
                    <a:moveTo>
                      <a:pt x="0" y="1363436"/>
                    </a:moveTo>
                    <a:cubicBezTo>
                      <a:pt x="417739" y="681718"/>
                      <a:pt x="835479" y="0"/>
                      <a:pt x="1257300" y="0"/>
                    </a:cubicBezTo>
                    <a:cubicBezTo>
                      <a:pt x="1679121" y="0"/>
                      <a:pt x="2105024" y="681718"/>
                      <a:pt x="2530928" y="1363436"/>
                    </a:cubicBezTo>
                  </a:path>
                </a:pathLst>
              </a:custGeom>
              <a:pattFill prst="smGrid">
                <a:fgClr>
                  <a:srgbClr val="FFD757"/>
                </a:fgClr>
                <a:bgClr>
                  <a:schemeClr val="bg1"/>
                </a:bgClr>
              </a:pattFill>
              <a:ln w="28575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485483-F7BF-6941-DB4D-D436E18CE2FD}"/>
                  </a:ext>
                </a:extLst>
              </p:cNvPr>
              <p:cNvSpPr/>
              <p:nvPr/>
            </p:nvSpPr>
            <p:spPr>
              <a:xfrm>
                <a:off x="4978958" y="4867336"/>
                <a:ext cx="887545" cy="1110526"/>
              </a:xfrm>
              <a:prstGeom prst="rect">
                <a:avLst/>
              </a:prstGeom>
              <a:solidFill>
                <a:srgbClr val="FFB7B7">
                  <a:alpha val="49804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F5DDDA6-292F-885E-D156-FA6B728E6A8D}"/>
                  </a:ext>
                </a:extLst>
              </p:cNvPr>
              <p:cNvSpPr/>
              <p:nvPr/>
            </p:nvSpPr>
            <p:spPr>
              <a:xfrm>
                <a:off x="6300698" y="4867336"/>
                <a:ext cx="887545" cy="1110526"/>
              </a:xfrm>
              <a:prstGeom prst="rect">
                <a:avLst/>
              </a:prstGeom>
              <a:solidFill>
                <a:srgbClr val="FFB7B7">
                  <a:alpha val="49804"/>
                </a:srgbClr>
              </a:solidFill>
              <a:ln w="28575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20E52D-2DC1-C9B6-F55E-D13049774FAE}"/>
                  </a:ext>
                </a:extLst>
              </p:cNvPr>
              <p:cNvSpPr/>
              <p:nvPr/>
            </p:nvSpPr>
            <p:spPr>
              <a:xfrm>
                <a:off x="4825714" y="4760945"/>
                <a:ext cx="2477464" cy="1216928"/>
              </a:xfrm>
              <a:custGeom>
                <a:avLst/>
                <a:gdLst>
                  <a:gd name="connsiteX0" fmla="*/ 0 w 3167743"/>
                  <a:gd name="connsiteY0" fmla="*/ 16329 h 857263"/>
                  <a:gd name="connsiteX1" fmla="*/ 1608365 w 3167743"/>
                  <a:gd name="connsiteY1" fmla="*/ 857250 h 857263"/>
                  <a:gd name="connsiteX2" fmla="*/ 3167743 w 3167743"/>
                  <a:gd name="connsiteY2" fmla="*/ 0 h 85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743" h="857263">
                    <a:moveTo>
                      <a:pt x="0" y="16329"/>
                    </a:moveTo>
                    <a:cubicBezTo>
                      <a:pt x="540204" y="438150"/>
                      <a:pt x="1080408" y="859971"/>
                      <a:pt x="1608365" y="857250"/>
                    </a:cubicBezTo>
                    <a:cubicBezTo>
                      <a:pt x="2136322" y="854529"/>
                      <a:pt x="2652032" y="427264"/>
                      <a:pt x="3167743" y="0"/>
                    </a:cubicBezTo>
                  </a:path>
                </a:pathLst>
              </a:custGeom>
              <a:noFill/>
              <a:ln w="28575">
                <a:solidFill>
                  <a:srgbClr val="263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4EF1DB19-B7A7-E4B8-1313-5EE3BF78ECA2}"/>
                  </a:ext>
                </a:extLst>
              </p:cNvPr>
              <p:cNvSpPr/>
              <p:nvPr/>
            </p:nvSpPr>
            <p:spPr>
              <a:xfrm rot="5400000">
                <a:off x="5889118" y="5056482"/>
                <a:ext cx="350654" cy="2406196"/>
              </a:xfrm>
              <a:prstGeom prst="rightBrace">
                <a:avLst>
                  <a:gd name="adj1" fmla="val 63146"/>
                  <a:gd name="adj2" fmla="val 49041"/>
                </a:avLst>
              </a:prstGeom>
              <a:ln w="19050">
                <a:solidFill>
                  <a:srgbClr val="A3232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42CCCB1-E2B4-7056-3263-766D8F2844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0780" y="5977862"/>
                <a:ext cx="29435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 descr="\documentclass{article}&#10;\usepackage{amsmath}&#10;\pagestyle{empty}&#10;\begin{document}&#10;&#10;DMD beam profile&#10;&#10;&#10;&#10;\end{document}" title="IguanaTex Bitmap Display">
                <a:extLst>
                  <a:ext uri="{FF2B5EF4-FFF2-40B4-BE49-F238E27FC236}">
                    <a16:creationId xmlns:a16="http://schemas.microsoft.com/office/drawing/2014/main" id="{6BB5771B-DC7C-C906-DBCC-B2D76BDE78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189" y="6497683"/>
                <a:ext cx="2005361" cy="232160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3C1BDF7-7FEB-B454-334D-ECEB06D659F2}"/>
                  </a:ext>
                </a:extLst>
              </p:cNvPr>
              <p:cNvSpPr/>
              <p:nvPr/>
            </p:nvSpPr>
            <p:spPr>
              <a:xfrm flipH="1">
                <a:off x="4412780" y="4959474"/>
                <a:ext cx="508711" cy="195093"/>
              </a:xfrm>
              <a:custGeom>
                <a:avLst/>
                <a:gdLst>
                  <a:gd name="connsiteX0" fmla="*/ 0 w 650449"/>
                  <a:gd name="connsiteY0" fmla="*/ 0 h 239524"/>
                  <a:gd name="connsiteX1" fmla="*/ 141402 w 650449"/>
                  <a:gd name="connsiteY1" fmla="*/ 207390 h 239524"/>
                  <a:gd name="connsiteX2" fmla="*/ 650449 w 650449"/>
                  <a:gd name="connsiteY2" fmla="*/ 235670 h 23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449" h="239524">
                    <a:moveTo>
                      <a:pt x="0" y="0"/>
                    </a:moveTo>
                    <a:cubicBezTo>
                      <a:pt x="16497" y="84056"/>
                      <a:pt x="32994" y="168112"/>
                      <a:pt x="141402" y="207390"/>
                    </a:cubicBezTo>
                    <a:cubicBezTo>
                      <a:pt x="249810" y="246668"/>
                      <a:pt x="450129" y="241169"/>
                      <a:pt x="650449" y="235670"/>
                    </a:cubicBezTo>
                  </a:path>
                </a:pathLst>
              </a:custGeom>
              <a:noFill/>
              <a:ln w="19050">
                <a:solidFill>
                  <a:srgbClr val="263B4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9" name="Picture 78" descr="\documentclass{article}&#10;\usepackage{amsmath}&#10;\pagestyle{empty}&#10;\begin{document}&#10;&#10;potential&#10;&#10;$V(z) \propto z^{2}$&#10;&#10;&#10;\end{document}" title="IguanaTex Bitmap Display">
                <a:extLst>
                  <a:ext uri="{FF2B5EF4-FFF2-40B4-BE49-F238E27FC236}">
                    <a16:creationId xmlns:a16="http://schemas.microsoft.com/office/drawing/2014/main" id="{9FD8C068-CA89-DCFD-EF78-B774C79EE0F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3871" y="5015502"/>
                <a:ext cx="1022278" cy="539925"/>
              </a:xfrm>
              <a:prstGeom prst="rect">
                <a:avLst/>
              </a:prstGeom>
            </p:spPr>
          </p:pic>
          <p:pic>
            <p:nvPicPr>
              <p:cNvPr id="47" name="Picture 46" descr="\documentclass{article}&#10;\usepackage{amsmath}&#10;\pagestyle{empty}&#10;\begin{document}&#10;&#10;density $n(z)$&#10;&#10;&#10;\end{document}" title="IguanaTex Bitmap Display">
                <a:extLst>
                  <a:ext uri="{FF2B5EF4-FFF2-40B4-BE49-F238E27FC236}">
                    <a16:creationId xmlns:a16="http://schemas.microsoft.com/office/drawing/2014/main" id="{67647778-622B-7825-9624-774D32C4E13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4878" y="5781912"/>
                <a:ext cx="1282418" cy="259063"/>
              </a:xfrm>
              <a:prstGeom prst="rect">
                <a:avLst/>
              </a:prstGeom>
            </p:spPr>
          </p:pic>
          <p:pic>
            <p:nvPicPr>
              <p:cNvPr id="18" name="Picture 17" descr="\documentclass{article}&#10;\usepackage{amsmath}&#10;\pagestyle{empty}&#10;\begin{document}&#10;&#10;$z$&#10;&#10;&#10;&#10;\end{document}" title="IguanaTex Bitmap Display">
                <a:extLst>
                  <a:ext uri="{FF2B5EF4-FFF2-40B4-BE49-F238E27FC236}">
                    <a16:creationId xmlns:a16="http://schemas.microsoft.com/office/drawing/2014/main" id="{6F9ED89D-5DB9-25F1-E0FB-792FF60ABC6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6003" y="6034782"/>
                <a:ext cx="111070" cy="123337"/>
              </a:xfrm>
              <a:prstGeom prst="rect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4BCDBB-E0BD-2CA2-C5F1-EA3C1B07EFB1}"/>
                  </a:ext>
                </a:extLst>
              </p:cNvPr>
              <p:cNvSpPr/>
              <p:nvPr/>
            </p:nvSpPr>
            <p:spPr>
              <a:xfrm>
                <a:off x="9335531" y="4867337"/>
                <a:ext cx="1979417" cy="1110525"/>
              </a:xfrm>
              <a:custGeom>
                <a:avLst/>
                <a:gdLst>
                  <a:gd name="connsiteX0" fmla="*/ 0 w 2530928"/>
                  <a:gd name="connsiteY0" fmla="*/ 1363436 h 1363436"/>
                  <a:gd name="connsiteX1" fmla="*/ 1257300 w 2530928"/>
                  <a:gd name="connsiteY1" fmla="*/ 0 h 1363436"/>
                  <a:gd name="connsiteX2" fmla="*/ 2530928 w 2530928"/>
                  <a:gd name="connsiteY2" fmla="*/ 1363436 h 136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0928" h="1363436">
                    <a:moveTo>
                      <a:pt x="0" y="1363436"/>
                    </a:moveTo>
                    <a:cubicBezTo>
                      <a:pt x="417739" y="681718"/>
                      <a:pt x="835479" y="0"/>
                      <a:pt x="1257300" y="0"/>
                    </a:cubicBezTo>
                    <a:cubicBezTo>
                      <a:pt x="1679121" y="0"/>
                      <a:pt x="2105024" y="681718"/>
                      <a:pt x="2530928" y="1363436"/>
                    </a:cubicBezTo>
                  </a:path>
                </a:pathLst>
              </a:custGeom>
              <a:pattFill prst="smGrid">
                <a:fgClr>
                  <a:srgbClr val="FFD757"/>
                </a:fgClr>
                <a:bgClr>
                  <a:schemeClr val="bg1"/>
                </a:bgClr>
              </a:pattFill>
              <a:ln w="28575">
                <a:solidFill>
                  <a:srgbClr val="E6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5E8A34E-875A-886A-8D4A-A7F03308F58C}"/>
                  </a:ext>
                </a:extLst>
              </p:cNvPr>
              <p:cNvSpPr/>
              <p:nvPr/>
            </p:nvSpPr>
            <p:spPr>
              <a:xfrm>
                <a:off x="9220596" y="4867336"/>
                <a:ext cx="887545" cy="1110526"/>
              </a:xfrm>
              <a:prstGeom prst="rect">
                <a:avLst/>
              </a:prstGeom>
              <a:solidFill>
                <a:srgbClr val="FFF7E0"/>
              </a:solidFill>
              <a:ln w="28575">
                <a:solidFill>
                  <a:srgbClr val="FFF7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532D4B-B965-0107-A92A-F2683543B2F1}"/>
                  </a:ext>
                </a:extLst>
              </p:cNvPr>
              <p:cNvSpPr/>
              <p:nvPr/>
            </p:nvSpPr>
            <p:spPr>
              <a:xfrm>
                <a:off x="10542336" y="4867336"/>
                <a:ext cx="887545" cy="1110526"/>
              </a:xfrm>
              <a:prstGeom prst="rect">
                <a:avLst/>
              </a:prstGeom>
              <a:solidFill>
                <a:srgbClr val="FFF7E0"/>
              </a:solidFill>
              <a:ln w="28575">
                <a:solidFill>
                  <a:srgbClr val="FFF7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370F07A-D4BE-5802-0561-4294C09009E3}"/>
                  </a:ext>
                </a:extLst>
              </p:cNvPr>
              <p:cNvSpPr/>
              <p:nvPr/>
            </p:nvSpPr>
            <p:spPr>
              <a:xfrm>
                <a:off x="9067352" y="4760945"/>
                <a:ext cx="2477464" cy="1216928"/>
              </a:xfrm>
              <a:custGeom>
                <a:avLst/>
                <a:gdLst>
                  <a:gd name="connsiteX0" fmla="*/ 0 w 3167743"/>
                  <a:gd name="connsiteY0" fmla="*/ 16329 h 857263"/>
                  <a:gd name="connsiteX1" fmla="*/ 1608365 w 3167743"/>
                  <a:gd name="connsiteY1" fmla="*/ 857250 h 857263"/>
                  <a:gd name="connsiteX2" fmla="*/ 3167743 w 3167743"/>
                  <a:gd name="connsiteY2" fmla="*/ 0 h 85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743" h="857263">
                    <a:moveTo>
                      <a:pt x="0" y="16329"/>
                    </a:moveTo>
                    <a:cubicBezTo>
                      <a:pt x="540204" y="438150"/>
                      <a:pt x="1080408" y="859971"/>
                      <a:pt x="1608365" y="857250"/>
                    </a:cubicBezTo>
                    <a:cubicBezTo>
                      <a:pt x="2136322" y="854529"/>
                      <a:pt x="2652032" y="427264"/>
                      <a:pt x="3167743" y="0"/>
                    </a:cubicBezTo>
                  </a:path>
                </a:pathLst>
              </a:custGeom>
              <a:noFill/>
              <a:ln w="28575">
                <a:solidFill>
                  <a:srgbClr val="263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165F162-7933-8609-9A9B-0BD4C5555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2418" y="5977862"/>
                <a:ext cx="29435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6877FF4-83BC-9687-B963-FD34AD093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8141" y="4927675"/>
                <a:ext cx="0" cy="1056588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22C854-AFF5-3501-ECA6-B5525C807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2336" y="4927675"/>
                <a:ext cx="0" cy="1056588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7185F69-AE9E-D82B-41D6-A8BC4CC88F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31161" y="5979341"/>
                <a:ext cx="920622" cy="0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4177473-9AA0-2AA9-9B3C-E1682EEC8C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98693" y="5977862"/>
                <a:ext cx="920622" cy="0"/>
              </a:xfrm>
              <a:prstGeom prst="line">
                <a:avLst/>
              </a:prstGeom>
              <a:ln w="28575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49D1C9E0-7E3B-50FF-7248-7A6250CD52DB}"/>
                  </a:ext>
                </a:extLst>
              </p:cNvPr>
              <p:cNvSpPr/>
              <p:nvPr/>
            </p:nvSpPr>
            <p:spPr>
              <a:xfrm>
                <a:off x="7844449" y="5359328"/>
                <a:ext cx="849323" cy="274630"/>
              </a:xfrm>
              <a:prstGeom prst="rightArrow">
                <a:avLst/>
              </a:prstGeom>
              <a:solidFill>
                <a:srgbClr val="F5F1E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ight Brace 28">
                <a:extLst>
                  <a:ext uri="{FF2B5EF4-FFF2-40B4-BE49-F238E27FC236}">
                    <a16:creationId xmlns:a16="http://schemas.microsoft.com/office/drawing/2014/main" id="{AB5B5637-4841-5EF8-C1BC-33DDEDC413FA}"/>
                  </a:ext>
                </a:extLst>
              </p:cNvPr>
              <p:cNvSpPr/>
              <p:nvPr/>
            </p:nvSpPr>
            <p:spPr>
              <a:xfrm rot="5400000">
                <a:off x="10149912" y="5996440"/>
                <a:ext cx="350654" cy="526281"/>
              </a:xfrm>
              <a:prstGeom prst="rightBrace">
                <a:avLst>
                  <a:gd name="adj1" fmla="val 63146"/>
                  <a:gd name="adj2" fmla="val 49041"/>
                </a:avLst>
              </a:prstGeom>
              <a:ln w="19050">
                <a:solidFill>
                  <a:srgbClr val="E6A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5" name="Picture 34" descr="\documentclass{article}&#10;\usepackage{amsmath}&#10;\pagestyle{empty}&#10;\begin{document}&#10;remaining atoms&#10;&#10;&#10;&#10;&#10;\end{document}" title="IguanaTex Bitmap Display">
                <a:extLst>
                  <a:ext uri="{FF2B5EF4-FFF2-40B4-BE49-F238E27FC236}">
                    <a16:creationId xmlns:a16="http://schemas.microsoft.com/office/drawing/2014/main" id="{B5906C33-29E3-9E35-0613-B8AA2662418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8370" y="6500933"/>
                <a:ext cx="1796704" cy="229822"/>
              </a:xfrm>
              <a:prstGeom prst="rect">
                <a:avLst/>
              </a:prstGeom>
            </p:spPr>
          </p:pic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36E011-B787-5D9D-7218-8E532BC19667}"/>
                </a:ext>
              </a:extLst>
            </p:cNvPr>
            <p:cNvSpPr/>
            <p:nvPr/>
          </p:nvSpPr>
          <p:spPr>
            <a:xfrm>
              <a:off x="4540738" y="5599480"/>
              <a:ext cx="734647" cy="333958"/>
            </a:xfrm>
            <a:custGeom>
              <a:avLst/>
              <a:gdLst>
                <a:gd name="connsiteX0" fmla="*/ 734647 w 734647"/>
                <a:gd name="connsiteY0" fmla="*/ 74489 h 333958"/>
                <a:gd name="connsiteX1" fmla="*/ 570524 w 734647"/>
                <a:gd name="connsiteY1" fmla="*/ 11966 h 333958"/>
                <a:gd name="connsiteX2" fmla="*/ 296985 w 734647"/>
                <a:gd name="connsiteY2" fmla="*/ 285505 h 333958"/>
                <a:gd name="connsiteX3" fmla="*/ 0 w 734647"/>
                <a:gd name="connsiteY3" fmla="*/ 332397 h 33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647" h="333958">
                  <a:moveTo>
                    <a:pt x="734647" y="74489"/>
                  </a:moveTo>
                  <a:cubicBezTo>
                    <a:pt x="689057" y="25643"/>
                    <a:pt x="643468" y="-23203"/>
                    <a:pt x="570524" y="11966"/>
                  </a:cubicBezTo>
                  <a:cubicBezTo>
                    <a:pt x="497580" y="47135"/>
                    <a:pt x="392072" y="232100"/>
                    <a:pt x="296985" y="285505"/>
                  </a:cubicBezTo>
                  <a:cubicBezTo>
                    <a:pt x="201898" y="338910"/>
                    <a:pt x="100949" y="335653"/>
                    <a:pt x="0" y="332397"/>
                  </a:cubicBezTo>
                </a:path>
              </a:pathLst>
            </a:custGeom>
            <a:noFill/>
            <a:ln w="19050">
              <a:solidFill>
                <a:srgbClr val="E6AF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4">
            <a:extLst>
              <a:ext uri="{FF2B5EF4-FFF2-40B4-BE49-F238E27FC236}">
                <a16:creationId xmlns:a16="http://schemas.microsoft.com/office/drawing/2014/main" id="{8C60FA35-0B26-930E-907C-2403AE83C3F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209" t="29002" r="27771" b="31618"/>
          <a:stretch/>
        </p:blipFill>
        <p:spPr>
          <a:xfrm>
            <a:off x="404470" y="4091064"/>
            <a:ext cx="3042886" cy="2342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615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,727"/>
  <p:tag name="ORIGINALWIDTH" val="2056,24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hat{H} =  - \frac{\hbar^{2}}{2 m} \sum_{i}^{N} \frac{\partial^{2}}{\partial z^{2}} + g \sum_{i&lt;j} \delta (z_{i} - z_{j})$&#10;&#10;&#10;\end{document}"/>
  <p:tag name="IGUANATEXSIZE" val="25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25,9093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| \textcolor{col}{k_{1}, k_{2}, ..., k_{N}} \rangle$&#10;&#10;&#10;\end{document}"/>
  <p:tag name="IGUANATEXSIZE" val="20"/>
  <p:tag name="IGUANATEXCURSOR" val="13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8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941,132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(z) = \sum_{i=1}^{4} a_{i} z^{i}}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3,123"/>
  <p:tag name="OUTPUTTYPE" val="PNG"/>
  <p:tag name="IGUANATEXVERSION" val="160"/>
  <p:tag name="LATEXADDIN" val="\documentclass{article}&#10;\usepackage{amsmath}&#10;\pagestyle{empty}&#10;\begin{document}&#10;&#10;DMD beam profile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530,9336"/>
  <p:tag name="OUTPUTTYPE" val="PNG"/>
  <p:tag name="IGUANATEXVERSION" val="160"/>
  <p:tag name="LATEXADDIN" val="\documentclass{article}&#10;\usepackage{amsmath}&#10;\pagestyle{empty}&#10;\begin{document}&#10;&#10;potential&#10;&#10;$V(z) \propto z^{2}$&#10;&#10;&#10;\end{document}"/>
  <p:tag name="IGUANATEXSIZE" val="20"/>
  <p:tag name="IGUANATEXCURSOR" val="1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8,6689"/>
  <p:tag name="OUTPUTTYPE" val="PNG"/>
  <p:tag name="IGUANATEXVERSION" val="160"/>
  <p:tag name="LATEXADDIN" val="\documentclass{article}&#10;\usepackage{amsmath}&#10;\pagestyle{empty}&#10;\begin{document}&#10;&#10;density $n(z)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899,8875"/>
  <p:tag name="OUTPUTTYPE" val="PNG"/>
  <p:tag name="IGUANATEXVERSION" val="160"/>
  <p:tag name="LATEXADDIN" val="\documentclass{article}&#10;\usepackage{amsmath}&#10;\pagestyle{empty}&#10;\begin{document}&#10;remaining atoms&#10;&#10;&#10;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1,9572"/>
  <p:tag name="OUTPUTTYPE" val="PNG"/>
  <p:tag name="IGUANATEXVERSION" val="160"/>
  <p:tag name="LATEXADDIN" val="\documentclass{article}&#10;\usepackage{amsmath}&#10;\pagestyle{empty}&#10;\begin{document}&#10;&#10;\textbf{(O.D)}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243,7195"/>
  <p:tag name="OUTPUTTYPE" val="PNG"/>
  <p:tag name="IGUANATEXVERSION" val="160"/>
  <p:tag name="LATEXADDIN" val="\documentclass{article}&#10;\usepackage{amsmath}&#10;\pagestyle{empty}&#10;\begin{document}&#10;&#10;&#10;$l_{\mathrm{CCD}}$&#10;&#10;\end{document}"/>
  <p:tag name="IGUANATEXSIZE" val="18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3,1571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(\textcolor{col}{k_{1}, k_{2}, ..., k_{N}})$&#10;&#10;&#10;\end{document}"/>
  <p:tag name="IGUANATEXSIZE" val="20"/>
  <p:tag name="IGUANATEXCURSOR" val="13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266,2167"/>
  <p:tag name="OUTPUTTYPE" val="PNG"/>
  <p:tag name="IGUANATEXVERSION" val="160"/>
  <p:tag name="LATEXADDIN" val="\documentclass{article}&#10;\usepackage{amsmath}&#10;\pagestyle{empty}&#10;\begin{document}&#10;&#10;&#10;$f'_{\mathrm{CCD}}$&#10;&#10;\end{document}"/>
  <p:tag name="IGUANATEXSIZE" val="18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0,4612"/>
  <p:tag name="OUTPUTTYPE" val="PNG"/>
  <p:tag name="IGUANATEXVERSION" val="160"/>
  <p:tag name="LATEXADDIN" val="\documentclass{article}&#10;\usepackage{amsmath}&#10;\pagestyle{empty}&#10;\begin{document}&#10;&#10;&#10;$f'_{\mathrm{atoms}}$&#10;&#10;\end{document}"/>
  <p:tag name="IGUANATEXSIZE" val="18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1,9572"/>
  <p:tag name="OUTPUTTYPE" val="PNG"/>
  <p:tag name="IGUANATEXVERSION" val="160"/>
  <p:tag name="LATEXADDIN" val="\documentclass{article}&#10;\usepackage{amsmath}&#10;\pagestyle{empty}&#10;\begin{document}&#10;&#10;\textbf{(O.D)}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243,7195"/>
  <p:tag name="OUTPUTTYPE" val="PNG"/>
  <p:tag name="IGUANATEXVERSION" val="160"/>
  <p:tag name="LATEXADDIN" val="\documentclass{article}&#10;\usepackage{amsmath}&#10;\pagestyle{empty}&#10;\begin{document}&#10;&#10;&#10;$l_{\mathrm{CCD}}$&#10;&#10;\end{document}"/>
  <p:tag name="IGUANATEXSIZE" val="18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266,2167"/>
  <p:tag name="OUTPUTTYPE" val="PNG"/>
  <p:tag name="IGUANATEXVERSION" val="160"/>
  <p:tag name="LATEXADDIN" val="\documentclass{article}&#10;\usepackage{amsmath}&#10;\pagestyle{empty}&#10;\begin{document}&#10;&#10;&#10;$f'_{\mathrm{CCD}}$&#10;&#10;\end{document}"/>
  <p:tag name="IGUANATEXSIZE" val="18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0,4612"/>
  <p:tag name="OUTPUTTYPE" val="PNG"/>
  <p:tag name="IGUANATEXVERSION" val="160"/>
  <p:tag name="LATEXADDIN" val="\documentclass{article}&#10;\usepackage{amsmath}&#10;\pagestyle{empty}&#10;\begin{document}&#10;&#10;&#10;$f'_{\mathrm{atoms}}$&#10;&#10;\end{document}"/>
  <p:tag name="IGUANATEXSIZE" val="18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40,7199"/>
  <p:tag name="OUTPUTTYPE" val="PNG"/>
  <p:tag name="IGUANATEXVERSION" val="160"/>
  <p:tag name="LATEXADDIN" val="\documentclass{article}&#10;\usepackage{amsmath}&#10;\pagestyle{empty}&#10;\begin{document}&#10;&#10;$(ms)$&#10;&#10;&#10;\end{document}"/>
  <p:tag name="IGUANATEXSIZE" val="20"/>
  <p:tag name="IGUANATEXCURSOR" val="86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7,2179"/>
  <p:tag name="OUTPUTTYPE" val="PNG"/>
  <p:tag name="IGUANATEXVERSION" val="160"/>
  <p:tag name="LATEXADDIN" val="\documentclass{article}&#10;\usepackage{amsmath}&#10;\pagestyle{empty}&#10;\begin{document}&#10;&#10;$(\mu m)$&#10;&#10;&#10;\end{document}"/>
  <p:tag name="IGUANATEXSIZE" val="20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390,7012"/>
  <p:tag name="OUTPUTTYPE" val="PNG"/>
  <p:tag name="IGUANATEXVERSION" val="160"/>
  <p:tag name="LATEXADDIN" val="\documentclass{article}&#10;\usepackage{amsmath}&#10;\pagestyle{empty}&#10;\begin{document}&#10;&#10;$( \mu m^{-1})$&#10;&#10;&#10;\end{document}"/>
  <p:tag name="IGUANATEXSIZE" val="20"/>
  <p:tag name="IGUANATEXCURSOR" val="9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167,604"/>
  <p:tag name="OUTPUTTYPE" val="PNG"/>
  <p:tag name="IGUANATEXVERSION" val="160"/>
  <p:tag name="LATEXADDIN" val="\documentclass{article}&#10;\usepackage{amsmath}&#10;\pagestyle{empty}&#10;\begin{document}&#10;&#10;$1$\, $10$\, $20$\, $30$\, $40$\, $50$ \,$60$&#10;&#10;&#10;\end{document}"/>
  <p:tag name="IGUANATEXSIZE" val="18"/>
  <p:tag name="IGUANATEXCURSOR" val="1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hat{H}$&#10;&#10;&#10;\end{document}"/>
  <p:tag name="IGUANATEXSIZE" val="20"/>
  <p:tag name="IGUANATEXCURSOR" val="15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1,9572"/>
  <p:tag name="OUTPUTTYPE" val="PNG"/>
  <p:tag name="IGUANATEXVERSION" val="160"/>
  <p:tag name="LATEXADDIN" val="\documentclass{article}&#10;\usepackage{amsmath}&#10;\pagestyle{empty}&#10;\begin{document}&#10;&#10;\textbf{(O.D)}&#10;&#10;&#10;\end{document}"/>
  <p:tag name="IGUANATEXSIZE" val="20"/>
  <p:tag name="IGUANATEXCURSOR" val="81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526,4341"/>
  <p:tag name="OUTPUTTYPE" val="PNG"/>
  <p:tag name="IGUANATEXVERSION" val="160"/>
  <p:tag name="LATEXADDIN" val="\documentclass{article}&#10;\usepackage{amsmath}&#10;\pagestyle{empty}&#10;\begin{document}&#10;&#10;$= 1.77 \mu m$&#10;&#10;&#10;\end{document}"/>
  <p:tag name="IGUANATEXSIZE" val="20"/>
  <p:tag name="IGUANATEXCURSOR" val="9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0"/>
  <p:tag name="IGUANATEXCURSOR" val="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0"/>
  <p:tag name="IGUANATEXCURSOR" val="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982,752"/>
  <p:tag name="OUTPUTTYPE" val="PNG"/>
  <p:tag name="IGUANATEXVERSION" val="160"/>
  <p:tag name="LATEXADDIN" val="\documentclass{article}&#10;\usepackage{amsmath}&#10;\pagestyle{empty}&#10;\begin{document}&#10;&#10;$ n(z, t)_{t \rightarrow + \infty} \simeq \tilde{n}\left( \frac{z}{t_{\mathrm{exp}}} \right) = \rho(\frac{z}{t_{\mathrm{exp}}}) \frac{L_{0}}{t_{\mathrm{exp}}}$&#10;&#10;&#10;\end{document}"/>
  <p:tag name="IGUANATEXSIZE" val="25"/>
  <p:tag name="IGUANATEXCURSOR" val="20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44,132"/>
  <p:tag name="OUTPUTTYPE" val="PNG"/>
  <p:tag name="IGUANATEXVERSION" val="160"/>
  <p:tag name="LATEXADDIN" val="\documentclass{article}&#10;\usepackage{amsmath}&#10;\pagestyle{empty}&#10;\begin{document}&#10;&#10;$ n(z, t=0) \neq \rho(k)$&#10;&#10;&#10;\end{document}"/>
  <p:tag name="IGUANATEXSIZE" val="25"/>
  <p:tag name="IGUANATEXCURSOR" val="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52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313,0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T = 105 \: nK$, $\mu = 55 \: nK$}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59,99252"/>
  <p:tag name="OUTPUTTYPE" val="PNG"/>
  <p:tag name="IGUANATEXVERSION" val="160"/>
  <p:tag name="LATEXADDIN" val="\documentclass{article}&#10;\usepackage{amsmath}&#10;\usepackage{xcolor}&#10;\pagestyle{empty}&#10;\begin{document}&#10;$ \rho$&#10;&#10;&#10;\end{document}"/>
  <p:tag name="IGUANATEXSIZE" val="25"/>
  <p:tag name="IGUANATEXCURSOR" val="1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130,4837"/>
  <p:tag name="OUTPUTTYPE" val="PNG"/>
  <p:tag name="IGUANATEXVERSION" val="160"/>
  <p:tag name="LATEXADDIN" val="\documentclass{article}&#10;\usepackage{amsmath}&#10;\pagestyle{empty}&#10;\begin{document}&#10;&#10;$\Delta l$&#10;&#10;&#10;\end{document}"/>
  <p:tag name="IGUANATEXSIZE" val="20"/>
  <p:tag name="IGUANATEXCURSOR" val="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,48819"/>
  <p:tag name="ORIGINALWIDTH" val="813,6483"/>
  <p:tag name="OUTPUTTYPE" val="PNG"/>
  <p:tag name="IGUANATEXVERSION" val="160"/>
  <p:tag name="LATEXADDIN" val="\documentclass{article}&#10;\usepackage{amsmath}&#10;\pagestyle{empty}&#10;\begin{document}&#10;&#10;$L &gt;&gt; \Delta l &gt;&gt; d$&#10;&#10;&#10;\end{document}"/>
  <p:tag name="IGUANATEXSIZE" val="20"/>
  <p:tag name="IGUANATEXCURSOR" val="1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75,74055"/>
  <p:tag name="OUTPUTTYPE" val="PNG"/>
  <p:tag name="IGUANATEXVERSION" val="160"/>
  <p:tag name="LATEXADDIN" val="\documentclass{article}&#10;\usepackage{amsmath}&#10;\pagestyle{empty}&#10;\begin{document}&#10;&#10;$L$&#10;&#10;&#10;\end{document}"/>
  <p:tag name="IGUANATEXSIZE" val="20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9,99252"/>
  <p:tag name="OUTPUTTYPE" val="PNG"/>
  <p:tag name="IGUANATEXVERSION" val="160"/>
  <p:tag name="LATEXADDIN" val="\documentclass{article}&#10;\usepackage{amsmath}&#10;\pagestyle{empty}&#10;\begin{document}&#10;&#10;$d$&#10;&#10;&#10;\end{document}"/>
  <p:tag name="IGUANATEXSIZE" val="20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9,99252"/>
  <p:tag name="OUTPUTTYPE" val="PNG"/>
  <p:tag name="IGUANATEXVERSION" val="160"/>
  <p:tag name="LATEXADDIN" val="\documentclass{article}&#10;\usepackage{amsmath}&#10;\pagestyle{empty}&#10;\begin{document}&#10;&#10;$d$&#10;&#10;&#10;\end{document}"/>
  <p:tag name="IGUANATEXSIZE" val="15"/>
  <p:tag name="IGUANATEXCURSOR" val="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,48819"/>
  <p:tag name="ORIGINALWIDTH" val="465,6918"/>
  <p:tag name="OUTPUTTYPE" val="PNG"/>
  <p:tag name="IGUANATEXVERSION" val="160"/>
  <p:tag name="LATEXADDIN" val="\documentclass{article}&#10;\usepackage{amsmath}&#10;\pagestyle{empty}&#10;\begin{document}&#10;&#10;$\Delta l &gt;&gt; d$&#10;&#10;&#10;\end{document}"/>
  <p:tag name="IGUANATEXSIZE" val="15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,48819"/>
  <p:tag name="ORIGINALWIDTH" val="479,1901"/>
  <p:tag name="OUTPUTTYPE" val="PNG"/>
  <p:tag name="IGUANATEXVERSION" val="160"/>
  <p:tag name="LATEXADDIN" val="\documentclass{article}&#10;\usepackage{amsmath}&#10;\pagestyle{empty}&#10;\begin{document}&#10;&#10;$L &gt;&gt; \Delta l$&#10;&#10;&#10;\end{document}"/>
  <p:tag name="IGUANATEXSIZE" val="15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01,1998"/>
  <p:tag name="LATEXADDIN" val="\documentclass{article}&#10;\usepackage{amsmath}&#10;\pagestyle{empty}&#10;\begin{document}&#10;&#10;$ t = t_{\mathrm{exp}}$&#10;&#10;&#10;\end{document}"/>
  <p:tag name="IGUANATEXSIZE" val="25"/>
  <p:tag name="IGUANATEXCURSOR" val="10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20,2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n (z,t)}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2,66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n (z,t)p(z,t)} $&#10;&#10;&#10;\end{document}"/>
  <p:tag name="IGUANATEXSIZE" val="20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6,4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u (z,t)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6,4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u (z,t)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6,4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u (z,t)} $&#10;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20,2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 (z,t)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2,66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 (z,t)p(z,t)} $&#10;&#10;&#10;\end{document}"/>
  <p:tag name="IGUANATEXSIZE" val="20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LATEXADDIN" val="\documentclass{article}&#10;\usepackage{amsmath}&#10;\pagestyle{empty}&#10;\begin{document}&#10;&#10;$ t = 0$&#10;&#10;&#10;\end{document}"/>
  <p:tag name="IGUANATEXSIZE" val="25"/>
  <p:tag name="IGUANATEXCURSOR" val="8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670,41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partial_{t} \left( n \frac{m v^{2}}{2} + n e\right) + \partial_{z} \left( n \left(  n \frac{m v^{2}}{2} + ne \right) + nP\right) = 0}$&#10;&#10;&#10;\end{document}"/>
  <p:tag name="IGUANATEXSIZE" val="20"/>
  <p:tag name="IGUANATEXCURSOR" val="2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1527,5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partial_{t} (n p) + \partial_{z} \left( m n v^{2} + P\right) = 0}$&#10;&#10;&#10;\end{document}"/>
  <p:tag name="IGUANATEXSIZE" val="20"/>
  <p:tag name="IGUANATEXCURSOR" val="22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8,03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partial_{t} n (z,t)+ \partial_{z} \left( v(z,t) n (z,t) \right)=0}$&#10;&#10;&#10;\end{document}"/>
  <p:tag name="IGUANATEXSIZE" val="20"/>
  <p:tag name="IGUANATEXCURSOR" val="21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33,44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rho (z,k,t)}$&#10;&#10;&#10;\end{document}"/>
  <p:tag name="IGUANATEXSIZE" val="23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,7289"/>
  <p:tag name="ORIGINALWIDTH" val="3058,11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 [\rho] (k) = k - \int_{- \infty}^{+ \infty } \mathrm{d} k' \Delta (k - k') \left[ v_{\mathrm{eff}} [\rho] (k) -  v_{\mathrm{eff}} [\rho] (k')\right]}$&#10;&#10;&#10;\end{document}"/>
  <p:tag name="IGUANATEXSIZE" val="18"/>
  <p:tag name="IGUANATEXCURSOR" val="3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725,909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Delta (k) = \frac{2g}{g^{2} + k^{2} }}$&#10;&#10;&#10;\end{document}"/>
  <p:tag name="IGUANATEXSIZE" val="20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01,1998"/>
  <p:tag name="OUTPUTTYPE" val="PNG"/>
  <p:tag name="IGUANATEXVERSION" val="160"/>
  <p:tag name="LATEXADDIN" val="\documentclass{article}&#10;\usepackage{amsmath}&#10;\pagestyle{empty}&#10;\begin{document}&#10;&#10;$  t=t_{\mathrm{exp}}$&#10;&#10;&#10;\end{document}"/>
  <p:tag name="IGUANATEXSIZE" val="25"/>
  <p:tag name="IGUANATEXCURSOR" val="101"/>
  <p:tag name="TRANSPARENCY" val="True"/>
  <p:tag name="LATEXENGINEID" val="0"/>
  <p:tag name="TEMPFOLDER" val="C:\Temp\"/>
  <p:tag name="LATEXFORMHEIGHT" val="304,2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delta k} $&#10;&#10;&#10;\end{document}"/>
  <p:tag name="IGUANATEXSIZE" val="20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k} $&#10;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33,44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 (z,k,t)}$&#10;&#10;&#10;\end{document}"/>
  <p:tag name="IGUANATEXSIZE" val="23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delta k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802,39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int \mathrm{d}z \rho (k,z,t) \delta k} $&#10;&#10;&#10;\end{document}"/>
  <p:tag name="IGUANATEXSIZE" val="20"/>
  <p:tag name="IGUANATEXCURSOR" val="19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6,4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u (z,t)} $&#10;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2,66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 (z,t)p(z,t)} $&#10;&#10;&#10;\end{document}"/>
  <p:tag name="IGUANATEXSIZE" val="20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20,2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 (z,t)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535,43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$&#10;&#10;&#10;\end{document}"/>
  <p:tag name="IGUANATEXSIZE" val="25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275,966"/>
  <p:tag name="OUTPUTTYPE" val="PNG"/>
  <p:tag name="IGUANATEXVERSION" val="160"/>
  <p:tag name="LATEXADDIN" val="\documentclass{article}&#10;\usepackage{amsmath}&#10;\pagestyle{empty}&#10;\begin{document}&#10;&#10;$ n(z, t_{\mathrm{exp}})_{t_{\mathrm{exp}} \rightarrow + \infty} \simeq \tilde{n}\left( \frac{z}{t_{\mathrm{exp}}} \right) = \rho(\frac{z}{t_{\mathrm{exp}}}) \frac{L_{0}}{t_{\mathrm{exp}}}$&#10;&#10;&#10;\end{document}"/>
  <p:tag name="IGUANATEXSIZE" val="25"/>
  <p:tag name="IGUANATEXCURSOR" val="2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158,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4,96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L_{0}/t}}$&#10;&#10;&#10;\end{document}"/>
  <p:tag name="IGUANATEXSIZE" val="16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343,08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38 \mu m}$&#10;&#10;&#10;\end{document}"/>
  <p:tag name="IGUANATEXSIZE" val="16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16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535,43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$&#10;&#10;&#10;\end{document}"/>
  <p:tag name="IGUANATEXSIZE" val="25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158,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4,96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L_{0}/t}}$&#10;&#10;&#10;\end{document}"/>
  <p:tag name="IGUANATEXSIZE" val="16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pagestyle{empty}&#10;\begin{document}&#10;&#10;$  t=0$&#10;&#10;&#10;\end{document}"/>
  <p:tag name="IGUANATEXSIZE" val="25"/>
  <p:tag name="IGUANATEXCURSOR" val="87"/>
  <p:tag name="TRANSPARENCY" val="True"/>
  <p:tag name="LATEXENGINEID" val="0"/>
  <p:tag name="TEMPFOLDER" val="C:\Temp\"/>
  <p:tag name="LATEXFORMHEIGHT" val="304,2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343,08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33,483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L_{0}}}$&#10;&#10;&#10;\end{document}"/>
  <p:tag name="IGUANATEXSIZE" val="16"/>
  <p:tag name="IGUANATEXCURSOR" val="1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3,468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t/L_{0}}}$&#10;&#10;&#10;\end{document}"/>
  <p:tag name="IGUANATEXSIZE" val="16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27,671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/L_{0} = 0.26}$&#10;&#10;&#10;\end{document}"/>
  <p:tag name="IGUANATEXSIZE" val="16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38,9951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}$&#10;&#10;&#10;\end{document}"/>
  <p:tag name="IGUANATEXSIZE" val="16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38,9951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}$&#10;&#10;&#10;\end{document}"/>
  <p:tag name="IGUANATEXSIZE" val="16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32,69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1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3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4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44,132"/>
  <p:tag name="OUTPUTTYPE" val="PNG"/>
  <p:tag name="IGUANATEXVERSION" val="160"/>
  <p:tag name="LATEXADDIN" val="\documentclass{article}&#10;\usepackage{amsmath}&#10;\pagestyle{empty}&#10;\begin{document}&#10;&#10;$ n(z, t=0) \neq \rho(k)$&#10;&#10;&#10;\end{document}"/>
  <p:tag name="IGUANATEXSIZE" val="25"/>
  <p:tag name="IGUANATEXCURSOR" val="105"/>
  <p:tag name="TRANSPARENCY" val="True"/>
  <p:tag name="LATEXENGINEID" val="0"/>
  <p:tag name="TEMPFOLDER" val="C:\Temp\"/>
  <p:tag name="LATEXFORMHEIGHT" val="304,2"/>
  <p:tag name="LATEXFORMWIDTH" val="384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4"/>
  <p:tag name="LAYER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3,1983"/>
  <p:tag name="ORIGINALWIDTH" val="1153,3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Profile from GHD}&#10;&#10; with $T = 105 nK$ and&#10;&#10;$\mu = 55 nK$&#10;&#10;&#10;\end{document}"/>
  <p:tag name="IGUANATEXSIZE" val="16"/>
  <p:tag name="IGUANATEXCURSOR" val="2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,4676"/>
  <p:tag name="ORIGINALWIDTH" val="726,659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Experimental} &#10;&#10;profile&#10;&#10;\end{document}"/>
  <p:tag name="IGUANATEXSIZE" val="16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66,179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(z/t) t / L_{0}}$&#10;&#10;&#10;\end{document}"/>
  <p:tag name="IGUANATEXSIZE" val="16"/>
  <p:tag name="IGUANATEXCURSOR" val="18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32,69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1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3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40 ms}$&#10;&#10;&#10;\end{document}"/>
  <p:tag name="IGUANATEXSIZE" val="16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75,4406"/>
  <p:tag name="OUTPUTTYPE" val="PNG"/>
  <p:tag name="IGUANATEXVERSION" val="160"/>
  <p:tag name="LATEXADDIN" val="\documentclass{article}&#10;\usepackage{amsmath}&#10;\pagestyle{empty}&#10;\begin{document}&#10;&#10;$L \, \rho (k) \, \delta k$&#10;&#10;&#10;\end{document}"/>
  <p:tag name="IGUANATEXSIZE" val="20"/>
  <p:tag name="IGUANATEXCURSOR" val="8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20,21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\textcolor{white}{n(z,t)}$&#10;&#10;&#10;\end{document}"/>
  <p:tag name="IGUANATEXSIZE" val="25"/>
  <p:tag name="IGUANATEXCURSOR" val="1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01,199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t_{\mathrm{exp}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0$&#10;&#10;&#10;\end{document}"/>
  <p:tag name="IGUANATEXSIZE" val="25"/>
  <p:tag name="IGUANATEXCURSOR" val="1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01,199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t_{\mathrm{exp}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14,9606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\textcolor{white}{\rho(k,t)}$&#10;&#10;&#10;\end{document}"/>
  <p:tag name="IGUANATEXSIZE" val="25"/>
  <p:tag name="IGUANATEXCURSOR" val="15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0$&#10;&#10;&#10;\end{document}"/>
  <p:tag name="IGUANATEXSIZE" val="25"/>
  <p:tag name="IGUANATEXCURSOR" val="1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561,67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/>
  <p:tag name="IGUANATEXSIZE" val="25"/>
  <p:tag name="IGUANATEXCURSOR" val="1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50,243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frac{z}{t} }}$&#10;&#10;&#10;\end{document}"/>
  <p:tag name="IGUANATEXSIZE" val="25"/>
  <p:tag name="IGUANATEXCURSOR" val="1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4,96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L_{0}/t}}$&#10;&#10;&#10;\end{document}"/>
  <p:tag name="IGUANATEXSIZE" val="16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19,4226"/>
  <p:tag name="OUTPUTTYPE" val="PNG"/>
  <p:tag name="IGUANATEXVERSION" val="160"/>
  <p:tag name="LATEXADDIN" val="\documentclass{article}&#10;\usepackage{amsmath}&#10;\pagestyle{empty}&#10;\begin{document}&#10;&#10;\textit{z-axis} $(\mu m)$&#10;&#10;&#10;\end{document}"/>
  <p:tag name="IGUANATEXSIZE" val="18"/>
  <p:tag name="IGUANATEXCURSOR" val="10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784,402"/>
  <p:tag name="OUTPUTTYPE" val="PNG"/>
  <p:tag name="IGUANATEXVERSION" val="160"/>
  <p:tag name="LATEXADDIN" val="\documentclass{article}&#10;\usepackage{amsmath}&#10;\pagestyle{empty}&#10;\begin{document}&#10;&#10;\textit{Density} $( m^{-1})$&#10;&#10;&#10;\end{document}"/>
  <p:tag name="IGUANATEXSIZE" val="18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67,941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t_{\mathrm{expansion}}}$&#10;&#10;&#10;\end{document}"/>
  <p:tag name="IGUANATEXSIZE" val="20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3,123"/>
  <p:tag name="OUTPUTTYPE" val="PNG"/>
  <p:tag name="IGUANATEXVERSION" val="160"/>
  <p:tag name="LATEXADDIN" val="\documentclass{article}&#10;\usepackage{amsmath}&#10;\pagestyle{empty}&#10;\begin{document}&#10;&#10;DMD beam profile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32,958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rho (z,k)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533,1833"/>
  <p:tag name="OUTPUTTYPE" val="PNG"/>
  <p:tag name="IGUANATEXVERSION" val="160"/>
  <p:tag name="LATEXADDIN" val="\documentclass{article}&#10;\usepackage{amsmath}&#10;\pagestyle{empty}&#10;\begin{document}&#10;&#10;potential&#10;&#10;$V(z) \propto z^{4}$&#10;&#10;&#10;\end{document}"/>
  <p:tag name="IGUANATEXSIZE" val="20"/>
  <p:tag name="IGUANATEXCURSOR" val="1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8,6689"/>
  <p:tag name="OUTPUTTYPE" val="PNG"/>
  <p:tag name="IGUANATEXVERSION" val="160"/>
  <p:tag name="LATEXADDIN" val="\documentclass{article}&#10;\usepackage{amsmath}&#10;\pagestyle{empty}&#10;\begin{document}&#10;&#10;density $n(z)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899,8875"/>
  <p:tag name="OUTPUTTYPE" val="PNG"/>
  <p:tag name="IGUANATEXVERSION" val="160"/>
  <p:tag name="LATEXADDIN" val="\documentclass{article}&#10;\usepackage{amsmath}&#10;\pagestyle{empty}&#10;\begin{document}&#10;remaining atoms&#10;&#10;&#10;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366"/>
  <p:tag name="ORIGINALWIDTH" val="251,2186"/>
  <p:tag name="OUTPUTTYPE" val="PNG"/>
  <p:tag name="IGUANATEXVERSION" val="160"/>
  <p:tag name="LATEXADDIN" val="\documentclass{article}&#10;\usepackage{amsmath}&#10;\pagestyle{empty}&#10;\begin{document}&#10;&#10; $\times 10^{7}$&#10;&#10;&#10;\end{document}"/>
  <p:tag name="IGUANATEXSIZE" val="15"/>
  <p:tag name="IGUANATEXCURSOR" val="9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18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 $0.4$&#10;&#10;&#10;\end{document}"/>
  <p:tag name="IGUANATEXSIZE" val="18"/>
  <p:tag name="IGUANATEXCURSOR" val="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3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0,457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mathbf{\rho (z,k)}}$&#10;&#10;&#10;\end{document}"/>
  <p:tag name="IGUANATEXSIZE" val="25"/>
  <p:tag name="IGUANATEXCURSOR" val="1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3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2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2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1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1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0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0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302,2122"/>
  <p:tag name="OUTPUTTYPE" val="PNG"/>
  <p:tag name="IGUANATEXVERSION" val="160"/>
  <p:tag name="LATEXADDIN" val="\documentclass{article}&#10;\usepackage{amsmath}&#10;\pagestyle{empty}&#10;\begin{document}&#10;&#10; $-0.05$&#10;&#10;&#10;\end{document}"/>
  <p:tag name="IGUANATEXSIZE" val="18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19,4226"/>
  <p:tag name="OUTPUTTYPE" val="PNG"/>
  <p:tag name="IGUANATEXVERSION" val="160"/>
  <p:tag name="LATEXADDIN" val="\documentclass{article}&#10;\usepackage{amsmath}&#10;\pagestyle{empty}&#10;\begin{document}&#10;&#10;\textit{z-axis} $(\mu m)$&#10;&#10;&#10;\end{document}"/>
  <p:tag name="IGUANATEXSIZE" val="18"/>
  <p:tag name="IGUANATEXCURSOR" val="10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784,402"/>
  <p:tag name="OUTPUTTYPE" val="PNG"/>
  <p:tag name="IGUANATEXVERSION" val="160"/>
  <p:tag name="LATEXADDIN" val="\documentclass{article}&#10;\usepackage{amsmath}&#10;\pagestyle{empty}&#10;\begin{document}&#10;&#10;\textit{Density} $( m^{-1})$&#10;&#10;&#10;\end{document}"/>
  <p:tag name="IGUANATEXSIZE" val="18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67,941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t_{\mathrm{expansion}}}$&#10;&#10;&#10;\end{document}"/>
  <p:tag name="IGUANATEXSIZE" val="20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9,7225"/>
  <p:tag name="OUTPUTTYPE" val="PNG"/>
  <p:tag name="IGUANATEXVERSION" val="160"/>
  <p:tag name="LATEXADDIN" val="\documentclass{article}&#10;\usepackage{amsmath}&#10;\pagestyle{empty}&#10;\begin{document}&#10; $8 m s$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366"/>
  <p:tag name="ORIGINALWIDTH" val="251,2186"/>
  <p:tag name="OUTPUTTYPE" val="PNG"/>
  <p:tag name="IGUANATEXVERSION" val="160"/>
  <p:tag name="LATEXADDIN" val="\documentclass{article}&#10;\usepackage{amsmath}&#10;\pagestyle{empty}&#10;\begin{document}&#10;&#10; $\times 10^{7}$&#10;&#10;&#10;\end{document}"/>
  <p:tag name="IGUANATEXSIZE" val="15"/>
  <p:tag name="IGUANATEXCURSOR" val="9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18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 $0.4$&#10;&#10;&#10;\end{document}"/>
  <p:tag name="IGUANATEXSIZE" val="18"/>
  <p:tag name="IGUANATEXCURSOR" val="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83,95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 (z_{1},k)}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3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3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2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2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1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1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10,7236"/>
  <p:tag name="OUTPUTTYPE" val="PNG"/>
  <p:tag name="IGUANATEXVERSION" val="160"/>
  <p:tag name="LATEXADDIN" val="\documentclass{article}&#10;\usepackage{amsmath}&#10;\pagestyle{empty}&#10;\begin{document}&#10;&#10; $0.05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12,2235"/>
  <p:tag name="OUTPUTTYPE" val="PNG"/>
  <p:tag name="IGUANATEXVERSION" val="160"/>
  <p:tag name="LATEXADDIN" val="\documentclass{article}&#10;\usepackage{amsmath}&#10;\pagestyle{empty}&#10;\begin{document}&#10;&#10; $0.00$&#10;&#10;&#10;\end{document}"/>
  <p:tag name="IGUANATEXSIZE" val="18"/>
  <p:tag name="IGUANATEXCURSOR" val="8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302,2122"/>
  <p:tag name="OUTPUTTYPE" val="PNG"/>
  <p:tag name="IGUANATEXVERSION" val="160"/>
  <p:tag name="LATEXADDIN" val="\documentclass{article}&#10;\usepackage{amsmath}&#10;\pagestyle{empty}&#10;\begin{document}&#10;&#10; $-0.05$&#10;&#10;&#10;\end{document}"/>
  <p:tag name="IGUANATEXSIZE" val="18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97,4877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_{0}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,49078"/>
  <p:tag name="ORIGINALWIDTH" val="93,7382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_{1}}$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619,422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t_{\mathrm{exp}} = 8 ms}}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653,918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450 \: nK}$&#10;&#10;&#10;\end{document}"/>
  <p:tag name="IGUANATEXSIZE" val="25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38,170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u = 105 \: nK}$&#10;&#10;&#10;\end{document}"/>
  <p:tag name="IGUANATEXSIZE" val="25"/>
  <p:tag name="IGUANATEXCURSOR" val="1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}$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85,489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}$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u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158,60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n(z,t) = \tilde{n} \left( \frac{z}{t}, \frac{t}{L_{0}}\right)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770,153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left\{&#10;    \begin{array}{ll}&#10;        z \to \alpha z \\&#10;        t \to \alpha t&#10;    \end{array}&#10;    \right.} \Rightarrow$&#10;&#10;&#10;\end{document}"/>
  <p:tag name="IGUANATEXSIZE" val="25"/>
  <p:tag name="IGUANATEXCURSOR" val="2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83,95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 (z_{0},k)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5,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tilde{\rho} ( L_{0}, \alpha z /L_{0}, k,  \alpha t / L_{0})}$&#10;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343,08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845,51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 ( L_{0}, z, k,  t) = \tilde{\rho} } ( L_{0}, z/L_{0}, k,  t/L_{0}) $&#10;&#10;&#10;\end{document}"/>
  <p:tag name="IGUANATEXSIZE" val="16"/>
  <p:tag name="IGUANATEXCURSOR" val="23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4,4357"/>
  <p:tag name="OUTPUTTYPE" val="PNG"/>
  <p:tag name="IGUANATEXVERSION" val="160"/>
  <p:tag name="LATEXADDIN" val="\documentclass{article}&#10;\usepackage{amsmath}&#10;\pagestyle{empty}&#10;\begin{document}&#10;&#10;$\left[ k, k + \delta k \right]$&#10;&#10;&#10;\end{document}"/>
  <p:tag name="IGUANATEXSIZE" val="20"/>
  <p:tag name="IGUANATEXCURSOR" val="1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7"/>
  <p:tag name="LAYER" val="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968,1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Profile from GHD}&#10;&#10; with $T/ \mu = 6.8$&#10;&#10;&#10;\end{document}"/>
  <p:tag name="IGUANATEXSIZE" val="16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,4676"/>
  <p:tag name="ORIGINALWIDTH" val="726,659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Experimental} &#10;&#10;profile&#10;&#10;\end{document}"/>
  <p:tag name="IGUANATEXSIZE" val="16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60 ms}$&#10;&#10;&#10;\end{document}"/>
  <p:tag name="IGUANATEXSIZE" val="16"/>
  <p:tag name="IGUANATEXCURSOR" val="1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4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3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2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1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32,69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818,1477"/>
  <p:tag name="OUTPUTTYPE" val="PNG"/>
  <p:tag name="IGUANATEXVERSION" val="160"/>
  <p:tag name="LATEXADDIN" val="\documentclass{article}&#10;\usepackage{amsmath}&#10;\pagestyle{empty}&#10;\begin{document}&#10;&#10;&#10;$ k_{B} T, \mu \ll \Delta E_{\perp}$&#10;&#10;\end{document}"/>
  <p:tag name="IGUANATEXSIZE" val="20"/>
  <p:tag name="IGUANATEXCURSOR" val="11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5,45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 \: (\mu m)$} &#10;&#10;\end{document}"/>
  <p:tag name="IGUANATEXSIZE" val="16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92,163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z/t \: (\mu m/ms)$} &#10;&#10;\end{document}"/>
  <p:tag name="IGUANATEXSIZE" val="16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83,389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n(z/t)t (ms / \mu m)$} &#10;&#10;\end{document}"/>
  <p:tag name="IGUANATEXSIZE" val="16"/>
  <p:tag name="IGUANATEXCURSOR" val="1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4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3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94,93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10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32,69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= 5 ms}$&#10;&#10;&#10;\end{document}"/>
  <p:tag name="IGUANATEXSIZE" val="16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660,6674"/>
  <p:tag name="OUTPUTTYPE" val="PNG"/>
  <p:tag name="IGUANATEXVERSION" val="160"/>
  <p:tag name="LATEXADDIN" val="\documentclass{article}&#10;\usepackage{amsmath}&#10;\pagestyle{empty}&#10;\begin{document}&#10;&#10;&#10;$ \Delta E_{\perp} = \hbar \omega_{\perp}$&#10;&#10;\end{document}"/>
  <p:tag name="IGUANATEXSIZE" val="20"/>
  <p:tag name="IGUANATEXCURSOR" val="10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821,1473"/>
  <p:tag name="OUTPUTTYPE" val="PNG"/>
  <p:tag name="IGUANATEXVERSION" val="160"/>
  <p:tag name="LATEXADDIN" val="\documentclass{article}&#10;\usepackage{amsmath}&#10;\pagestyle{empty}&#10;\begin{document}&#10;&#10;&#10;$ \Delta E = 0.7$ MHz&#10;&#10;\end{document}"/>
  <p:tag name="IGUANATEXSIZE" val="22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u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484,4395"/>
  <p:tag name="OUTPUTTYPE" val="PNG"/>
  <p:tag name="IGUANATEXVERSION" val="160"/>
  <p:tag name="LATEXADDIN" val="\documentclass{article}&#10;\usepackage{amsmath}&#10;\pagestyle{empty}&#10;\begin{document}&#10;&#10;&#10;$ v_{\mathrm{rec}} = \frac{\hbar k}{m}$&#10;&#10;\end{document}"/>
  <p:tag name="IGUANATEXSIZE" val="25"/>
  <p:tag name="IGUANATEXCURSOR" val="12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228"/>
  <p:tag name="ORIGINALWIDTH" val="1465,317"/>
  <p:tag name="OUTPUTTYPE" val="PNG"/>
  <p:tag name="IGUANATEXVERSION" val="160"/>
  <p:tag name="LATEXADDIN" val="\documentclass{article}&#10;\usepackage{amsmath}&#10;\pagestyle{empty}&#10;\begin{document}&#10;&#10;&#10;$ E_{\mathrm{rec}} = \frac{1}{2m} \left( \hbar k N_{\mathrm{sc}}^{\mathrm{th}}\right)^{2} = \Delta E $&#10;&#10;\end{document}"/>
  <p:tag name="IGUANATEXSIZE" val="25"/>
  <p:tag name="IGUANATEXCURSOR" val="1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653,9183"/>
  <p:tag name="OUTPUTTYPE" val="PNG"/>
  <p:tag name="IGUANATEXVERSION" val="160"/>
  <p:tag name="LATEXADDIN" val="\documentclass{article}&#10;\usepackage{amsmath}&#10;\pagestyle{empty}&#10;\begin{document}&#10;&#10;&#10;$ \Rightarrow N_{\mathrm{sc}}^{\mathrm{th}} \simeq 14 $&#10;&#10;\end{document}"/>
  <p:tag name="IGUANATEXSIZE" val="25"/>
  <p:tag name="IGUANATEXCURSOR" val="1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257,2179"/>
  <p:tag name="OUTPUTTYPE" val="PNG"/>
  <p:tag name="IGUANATEXVERSION" val="160"/>
  <p:tag name="LATEXADDIN" val="\documentclass{article}&#10;\usepackage{amsmath}&#10;\pagestyle{empty}&#10;\begin{document}&#10;&#10;&#10;$ N_{\mathrm{sc}}^{\mathrm{exp}} $&#10;&#10;\end{document}"/>
  <p:tag name="IGUANATEXSIZE" val="25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653,9183"/>
  <p:tag name="OUTPUTTYPE" val="PNG"/>
  <p:tag name="IGUANATEXVERSION" val="160"/>
  <p:tag name="LATEXADDIN" val="\documentclass{article}&#10;\usepackage{amsmath}&#10;\pagestyle{empty}&#10;\begin{document}&#10;&#10;&#10;$ \Rightarrow N_{\mathrm{sc}}^{\mathrm{th}} \simeq 14 $&#10;&#10;\end{document}"/>
  <p:tag name="IGUANATEXSIZE" val="25"/>
  <p:tag name="IGUANATEXCURSOR" val="1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716,9104"/>
  <p:tag name="OUTPUTTYPE" val="PNG"/>
  <p:tag name="IGUANATEXVERSION" val="160"/>
  <p:tag name="LATEXADDIN" val="\documentclass{article}&#10;\usepackage{amsmath}&#10;\pagestyle{empty}&#10;\begin{document}&#10;&#10;&#10;$ T_{\mathrm{pulse}} = 20 \mu s $&#10;&#10;\end{document}"/>
  <p:tag name="IGUANATEXSIZE" val="25"/>
  <p:tag name="IGUANATEXCURSOR" val="1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57,1428"/>
  <p:tag name="OUTPUTTYPE" val="PNG"/>
  <p:tag name="IGUANATEXVERSION" val="160"/>
  <p:tag name="LATEXADDIN" val="\documentclass{article}&#10;\usepackage{amsmath}&#10;\pagestyle{empty}&#10;\begin{document}&#10;&#10;&#10;$| F = 2, m_{F}=2 \rangle$&#10;&#10;\end{document}"/>
  <p:tag name="IGUANATEXSIZE" val="24"/>
  <p:tag name="IGUANATEXCURSOR" val="9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34,1957"/>
  <p:tag name="OUTPUTTYPE" val="PNG"/>
  <p:tag name="IGUANATEXVERSION" val="160"/>
  <p:tag name="LATEXADDIN" val="\documentclass{article}&#10;\usepackage{amsmath}&#10;\pagestyle{empty}&#10;\begin{document}&#10;&#10;&#10;$ s = 0.16 $&#10;&#10;\end{document}"/>
  <p:tag name="IGUANATEXSIZE" val="25"/>
  <p:tag name="IGUANATEXCURSOR" val="9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2347"/>
  <p:tag name="ORIGINALWIDTH" val="953,1309"/>
  <p:tag name="OUTPUTTYPE" val="PNG"/>
  <p:tag name="IGUANATEXVERSION" val="160"/>
  <p:tag name="LATEXADDIN" val="\documentclass{article}&#10;\usepackage{amsmath}&#10;\pagestyle{empty}&#10;\begin{document}&#10;&#10;&#10;$ I_{\mathrm{sat}} = 16.6 W.m^{-2} $&#10;&#10;\end{document}"/>
  <p:tag name="IGUANATEXSIZE" val="25"/>
  <p:tag name="IGUANATEXCURSOR" val="1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821,1473"/>
  <p:tag name="OUTPUTTYPE" val="PNG"/>
  <p:tag name="IGUANATEXVERSION" val="160"/>
  <p:tag name="LATEXADDIN" val="\documentclass{article}&#10;\usepackage{amsmath}&#10;\pagestyle{empty}&#10;\begin{document}&#10;&#10;&#10;$ \Delta E = 0.7$ MHz&#10;&#10;\end{document}"/>
  <p:tag name="IGUANATEXSIZE" val="22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u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484,4395"/>
  <p:tag name="OUTPUTTYPE" val="PNG"/>
  <p:tag name="IGUANATEXVERSION" val="160"/>
  <p:tag name="LATEXADDIN" val="\documentclass{article}&#10;\usepackage{amsmath}&#10;\pagestyle{empty}&#10;\begin{document}&#10;&#10;&#10;$ v_{\mathrm{rec}} = \frac{\hbar k}{m}$&#10;&#10;\end{document}"/>
  <p:tag name="IGUANATEXSIZE" val="25"/>
  <p:tag name="IGUANATEXCURSOR" val="12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228"/>
  <p:tag name="ORIGINALWIDTH" val="1465,317"/>
  <p:tag name="OUTPUTTYPE" val="PNG"/>
  <p:tag name="IGUANATEXVERSION" val="160"/>
  <p:tag name="LATEXADDIN" val="\documentclass{article}&#10;\usepackage{amsmath}&#10;\pagestyle{empty}&#10;\begin{document}&#10;&#10;&#10;$ E_{\mathrm{rec}} = \frac{1}{2m} \left( \hbar k N_{\mathrm{sc}}^{\mathrm{th}}\right)^{2} = \Delta E $&#10;&#10;\end{document}"/>
  <p:tag name="IGUANATEXSIZE" val="25"/>
  <p:tag name="IGUANATEXCURSOR" val="1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619,422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t_{\mathrm{exp}} = 8 ms}}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}$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50,65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f_{\perp} = 2.5 KHz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85,489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}$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u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257,2179"/>
  <p:tag name="OUTPUTTYPE" val="PNG"/>
  <p:tag name="IGUANATEXVERSION" val="160"/>
  <p:tag name="LATEXADDIN" val="\documentclass{article}&#10;\usepackage{amsmath}&#10;\pagestyle{empty}&#10;\begin{document}&#10;&#10;&#10;$ N_{\mathrm{sc}}^{\mathrm{exp}} $&#10;&#10;\end{document}"/>
  <p:tag name="IGUANATEXSIZE" val="25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653,9183"/>
  <p:tag name="OUTPUTTYPE" val="PNG"/>
  <p:tag name="IGUANATEXVERSION" val="160"/>
  <p:tag name="LATEXADDIN" val="\documentclass{article}&#10;\usepackage{amsmath}&#10;\pagestyle{empty}&#10;\begin{document}&#10;&#10;&#10;$ \Rightarrow N_{\mathrm{sc}}^{\mathrm{th}} \simeq 14 $&#10;&#10;\end{document}"/>
  <p:tag name="IGUANATEXSIZE" val="25"/>
  <p:tag name="IGUANATEXCURSOR" val="1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821,1473"/>
  <p:tag name="OUTPUTTYPE" val="PNG"/>
  <p:tag name="IGUANATEXVERSION" val="160"/>
  <p:tag name="LATEXADDIN" val="\documentclass{article}&#10;\usepackage{amsmath}&#10;\pagestyle{empty}&#10;\begin{document}&#10;&#10;&#10;$ \Delta E = 0.7$ MHz&#10;&#10;\end{document}"/>
  <p:tag name="IGUANATEXSIZE" val="22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u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&#10;$\overrightarrow{v}$&#10;&#10;\end{document}"/>
  <p:tag name="IGUANATEXSIZE" val="25"/>
  <p:tag name="IGUANATEXCURSOR" val="10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484,4395"/>
  <p:tag name="OUTPUTTYPE" val="PNG"/>
  <p:tag name="IGUANATEXVERSION" val="160"/>
  <p:tag name="LATEXADDIN" val="\documentclass{article}&#10;\usepackage{amsmath}&#10;\pagestyle{empty}&#10;\begin{document}&#10;&#10;&#10;$ v_{\mathrm{rec}} = \frac{\hbar k}{m}$&#10;&#10;\end{document}"/>
  <p:tag name="IGUANATEXSIZE" val="25"/>
  <p:tag name="IGUANATEXCURSOR" val="12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228"/>
  <p:tag name="ORIGINALWIDTH" val="1465,317"/>
  <p:tag name="OUTPUTTYPE" val="PNG"/>
  <p:tag name="IGUANATEXVERSION" val="160"/>
  <p:tag name="LATEXADDIN" val="\documentclass{article}&#10;\usepackage{amsmath}&#10;\pagestyle{empty}&#10;\begin{document}&#10;&#10;&#10;$ E_{\mathrm{rec}} = \frac{1}{2m} \left( \hbar k N_{\mathrm{sc}}^{\mathrm{th}}\right)^{2} = \Delta E $&#10;&#10;\end{document}"/>
  <p:tag name="IGUANATEXSIZE" val="25"/>
  <p:tag name="IGUANATEXCURSOR" val="1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512,93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f_{\parallel} = 9 Hz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16,98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40}$&#10;&#10;&#10;\end{document}"/>
  <p:tag name="IGUANATEXSIZE" val="18"/>
  <p:tag name="IGUANATEXCURSOR" val="1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15,48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3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13,985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2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09,48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}$&#10;&#10;&#10;\end{document}"/>
  <p:tag name="IGUANATEXSIZE" val="18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}$&#10;&#10;&#10;\end{document}"/>
  <p:tag name="IGUANATEXSIZE" val="18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2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4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6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8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662,917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N_{\mathrm{at}} \sim 10 000$}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716,9104"/>
  <p:tag name="OUTPUTTYPE" val="PNG"/>
  <p:tag name="IGUANATEXVERSION" val="160"/>
  <p:tag name="LATEXADDIN" val="\documentclass{article}&#10;\usepackage{amsmath}&#10;\pagestyle{empty}&#10;\begin{document}&#10;&#10;&#10;$ T_{\mathrm{pulse}} = 20 \mu s $&#10;&#10;\end{document}"/>
  <p:tag name="IGUANATEXSIZE" val="25"/>
  <p:tag name="IGUANATEXCURSOR" val="1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34,1957"/>
  <p:tag name="OUTPUTTYPE" val="PNG"/>
  <p:tag name="IGUANATEXVERSION" val="160"/>
  <p:tag name="LATEXADDIN" val="\documentclass{article}&#10;\usepackage{amsmath}&#10;\pagestyle{empty}&#10;\begin{document}&#10;&#10;&#10;$ s = 0.16 $&#10;&#10;\end{document}"/>
  <p:tag name="IGUANATEXSIZE" val="25"/>
  <p:tag name="IGUANATEXCURSOR" val="9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765,6542"/>
  <p:tag name="OUTPUTTYPE" val="PNG"/>
  <p:tag name="IGUANATEXVERSION" val="160"/>
  <p:tag name="LATEXADDIN" val="\documentclass{article}&#10;\usepackage{amsmath}&#10;\pagestyle{empty}&#10;\begin{document}&#10;&#10;&#10;$ N_{\mathrm{sc}}^{\mathrm{exp}} \simeq 15 \pm 5 $&#10;&#10;\end{document}"/>
  <p:tag name="IGUANATEXSIZE" val="25"/>
  <p:tag name="IGUANATEXCURSOR" val="13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257,2179"/>
  <p:tag name="OUTPUTTYPE" val="PNG"/>
  <p:tag name="IGUANATEXVERSION" val="160"/>
  <p:tag name="LATEXADDIN" val="\documentclass{article}&#10;\usepackage{amsmath}&#10;\pagestyle{empty}&#10;\begin{document}&#10;&#10;&#10;$ N_{\mathrm{sc}}^{\mathrm{exp}} $&#10;&#10;\end{document}"/>
  <p:tag name="IGUANATEXSIZE" val="25"/>
  <p:tag name="IGUANATEXCURSOR" val="1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433,44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gma = \alpha \sigma_{0}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,7285"/>
  <p:tag name="ORIGINALWIDTH" val="461,192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gma_{0} = \frac{3 \lambda^{2}}{2 \pi}}$&#10;&#10;&#10;\end{document}"/>
  <p:tag name="IGUANATEXSIZE" val="25"/>
  <p:tag name="IGUANATEXCURSOR" val="20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456,6929"/>
  <p:tag name="OUTPUTTYPE" val="PNG"/>
  <p:tag name="IGUANATEXVERSION" val="160"/>
  <p:tag name="LATEXADDIN" val="\documentclass{article}&#10;\usepackage{amsmath}&#10;\pagestyle{empty}&#10;\begin{document}&#10;&#10;&#10;$\alpha = 0.25$&#10;&#10;\end{document}"/>
  <p:tag name="IGUANATEXSIZE" val="25"/>
  <p:tag name="IGUANATEXCURSOR" val="9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16,98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40}$&#10;&#10;&#10;\end{document}"/>
  <p:tag name="IGUANATEXSIZE" val="18"/>
  <p:tag name="IGUANATEXCURSOR" val="1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15,48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3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13,985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2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09,48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0}$&#10;&#10;&#10;\end{document}"/>
  <p:tag name="IGUANATEXSIZE" val="18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}$&#10;&#10;&#10;\end{document}"/>
  <p:tag name="IGUANATEXSIZE" val="18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}$&#10;&#10;&#10;\end{document}"/>
  <p:tag name="IGUANATEXSIZE" val="18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2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4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6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0.8}$&#10;&#10;&#10;\end{document}"/>
  <p:tag name="IGUANATEXSIZE" val="18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716,9104"/>
  <p:tag name="OUTPUTTYPE" val="PNG"/>
  <p:tag name="IGUANATEXVERSION" val="160"/>
  <p:tag name="LATEXADDIN" val="\documentclass{article}&#10;\usepackage{amsmath}&#10;\pagestyle{empty}&#10;\begin{document}&#10;&#10;&#10;$ T_{\mathrm{pulse}} = 20 \mu s $&#10;&#10;\end{document}"/>
  <p:tag name="IGUANATEXSIZE" val="25"/>
  <p:tag name="IGUANATEXCURSOR" val="1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34,1957"/>
  <p:tag name="OUTPUTTYPE" val="PNG"/>
  <p:tag name="IGUANATEXVERSION" val="160"/>
  <p:tag name="LATEXADDIN" val="\documentclass{article}&#10;\usepackage{amsmath}&#10;\pagestyle{empty}&#10;\begin{document}&#10;&#10;&#10;$ s = 0.18 $&#10;&#10;\end{document}"/>
  <p:tag name="IGUANATEXSIZE" val="25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765,6542"/>
  <p:tag name="OUTPUTTYPE" val="PNG"/>
  <p:tag name="IGUANATEXVERSION" val="160"/>
  <p:tag name="LATEXADDIN" val="\documentclass{article}&#10;\usepackage{amsmath}&#10;\pagestyle{empty}&#10;\begin{document}&#10;&#10;&#10;$ N_{\mathrm{sc}}^{\mathrm{exp}} \simeq 15 \pm 5 $&#10;&#10;\end{document}"/>
  <p:tag name="IGUANATEXSIZE" val="25"/>
  <p:tag name="IGUANATEXCURSOR" val="13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18,447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5 ph/at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91,18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m 1 ph/at}$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18,447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5 ph/at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91,18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m 1 ph/at}$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18,447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5 ph/at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91,18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m 1 ph/at}$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33,44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rho (z,k,t)}$&#10;&#10;&#10;\end{document}"/>
  <p:tag name="IGUANATEXSIZE" val="23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,7289"/>
  <p:tag name="ORIGINALWIDTH" val="3058,11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 [\rho] (k) = k - \int_{- \infty}^{+ \infty } \mathrm{d} k' \Delta (k - k') \left[ v_{\mathrm{eff}} [\rho] (k) -  v_{\mathrm{eff}} [\rho] (k')\right]}$&#10;&#10;&#10;\end{document}"/>
  <p:tag name="IGUANATEXSIZE" val="18"/>
  <p:tag name="IGUANATEXCURSOR" val="3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725,909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Delta (k) = \frac{2g}{g^{2} + k^{2} }}$&#10;&#10;&#10;\end{document}"/>
  <p:tag name="IGUANATEXSIZE" val="20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delta k} $&#10;&#10;&#10;\end{document}"/>
  <p:tag name="IGUANATEXSIZE" val="20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 $&#10;&#10;&#10;\end{document}"/>
  <p:tag name="IGUANATEXSIZE" val="20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k} $&#10;&#10;&#10;\end{document}"/>
  <p:tag name="IGUANATEXSIZE" val="20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33,44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 (z,k,t)}$&#10;&#10;&#10;\end{document}"/>
  <p:tag name="IGUANATEXSIZE" val="23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delta k} 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802,39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int \mathrm{d}z \rho (k,z,t) \delta k} $&#10;&#10;&#10;\end{document}"/>
  <p:tag name="IGUANATEXSIZE" val="20"/>
  <p:tag name="IGUANATEXCURSOR" val="19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18,447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15 ph/at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91,18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sim 1 ph/at}$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black}{k^{*}} $&#10;&#10;&#10;\end{document}"/>
  <p:tag name="IGUANATEXSIZE" val="25"/>
  <p:tag name="IGUANATEXCURSOR" val="1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2,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Occupation factor $\nu [\rho ]$}&#10;&#10;&#10;\end{document}"/>
  <p:tag name="IGUANATEXSIZE" val="25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894,2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/>
  <p:tag name="IGUANATEXSIZE" val="25"/>
  <p:tag name="IGUANATEXCURSOR" val="2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333,708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]}(k)}$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430,446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]}(-k)}$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pagestyle{empty}&#10;\begin{document}&#10;&#10;$t=0$&#10;&#10;&#10;&#10;\end{document}"/>
  <p:tag name="IGUANATEXSIZE" val="25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1"/>
  <p:tag name="LAYER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9,156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 [\rho] (k) \in [0,1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640,04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/>
  <p:tag name="IGUANATEXSIZE" val="25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368,9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k^{*}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442,44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_{\mathrm{eff}}^{[\nu^{*}]}(k^{*})}$&#10;&#10;&#10;\end{document}"/>
  <p:tag name="IGUANATEXSIZE" val="25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50,243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frac{z}{t}}}$&#10;&#10;&#10;\end{document}"/>
  <p:tag name="IGUANATEXSIZE" val="25"/>
  <p:tag name="IGUANATEXCURSOR" val="1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561,67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/>
  <p:tag name="IGUANATEXSIZE" val="25"/>
  <p:tag name="IGUANATEXCURSOR" val="1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black}{k^{*}} $&#10;&#10;&#10;\end{document}"/>
  <p:tag name="IGUANATEXSIZE" val="25"/>
  <p:tag name="IGUANATEXCURSOR" val="1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442,44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_{\mathrm{eff}}^{[\nu^{*}]}(k^{*})}$&#10;&#10;&#10;\end{document}"/>
  <p:tag name="IGUANATEXSIZE" val="25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2,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Occupation factor $\nu [\rho ]$}&#10;&#10;&#10;\end{document}"/>
  <p:tag name="IGUANATEXSIZE" val="25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442,44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^{*})}$&#10;&#10;&#10;\end{document}"/>
  <p:tag name="IGUANATEXSIZE" val="25"/>
  <p:tag name="IGUANATEXCURSOR" val="196"/>
  <p:tag name="TRANSPARENCY" val="True"/>
  <p:tag name="LATEXENGINEID" val="0"/>
  <p:tag name="TEMPFOLDER" val="C:\Temp\"/>
  <p:tag name="LATEXFORMHEIGHT" val="316,5"/>
  <p:tag name="LATEXFORMWIDTH" val="384"/>
  <p:tag name="LATEXFORMWRAP" val="True"/>
  <p:tag name="BITMAPVECTOR" val="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442,44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^{*})}$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18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504,31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 &gt; k^{*} \\&#10;        0 &amp; \mbox{otherwise.}&#10;    \end{array}&#10;    \right.}$&#10;&#10;&#10;\end{document}"/>
  <p:tag name="IGUANATEXSIZE" val="25"/>
  <p:tag name="IGUANATEXCURSOR" val="25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k^{*}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404,199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 n [\rho] \left( \frac{z}{t} \right)}}$&#10;&#10;&#10;\end{document}"/>
  <p:tag name="IGUANATEXSIZE" val="25"/>
  <p:tag name="IGUANATEXCURSOR" val="1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3,71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(k)}$&#10;&#10;&#10;\end{document}"/>
  <p:tag name="IGUANATEXSIZE" val="25"/>
  <p:tag name="IGUANATEXCURSOR" val="1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66,2167"/>
  <p:tag name="OUTPUTTYPE" val="PNG"/>
  <p:tag name="IGUANATEXVERSION" val="160"/>
  <p:tag name="LATEXADDIN" val="\documentclass{article}&#10;\usepackage{amsmath}&#10;\pagestyle{empty}&#10;\begin{document}&#10;&#10;$t&gt;0$&#10;&#10;&#10;&#10;\end{document}"/>
  <p:tag name="IGUANATEXSIZE" val="25"/>
  <p:tag name="IGUANATEXCURSOR" val="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1"/>
  <p:tag name="LAYER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9,156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 [\rho] (k) \in [0,1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640,04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/>
  <p:tag name="IGUANATEXSIZE" val="25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368,9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743,1571"/>
  <p:tag name="OUTPUTTYPE" val="PNG"/>
  <p:tag name="IGUANATEXVERSION" val="160"/>
  <p:tag name="LATEXADDIN" val="\documentclass{article}&#10;\usepackage{amsmath}&#10;\pagestyle{empty}&#10;\begin{document}&#10;&#10;$v^{\mathrm{eff}}_{N} = \hbar k_{N} /  m$&#10;&#10;&#10;&#10;\end{document}"/>
  <p:tag name="IGUANATEXSIZE" val="25"/>
  <p:tag name="IGUANATEXCURSOR" val="1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971,8785"/>
  <p:tag name="OUTPUTTYPE" val="PNG"/>
  <p:tag name="IGUANATEXVERSION" val="160"/>
  <p:tag name="LATEXADDIN" val="\documentclass{article}&#10;\usepackage{amsmath}&#10;\pagestyle{empty}&#10;\begin{document}&#10;&#10;$v^{\mathrm{eff}}_{N-1} = \hbar k_{N-1} /  m$&#10;&#10;&#10;&#10;\end{document}"/>
  <p:tag name="IGUANATEXSIZE" val="25"/>
  <p:tag name="IGUANATEXCURSOR" val="11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,2373"/>
  <p:tag name="ORIGINALWIDTH" val="373,4533"/>
  <p:tag name="OUTPUTTYPE" val="PNG"/>
  <p:tag name="IGUANATEXVERSION" val="160"/>
  <p:tag name="LATEXADDIN" val="\documentclass{article}&#10;\usepackage{amsmath}&#10;\pagestyle{empty}&#10;\begin{document}&#10;&#10;$\nu_{N} = 0$&#10;&#10;&#10;&#10;\end{document}"/>
  <p:tag name="IGUANATEXSIZE" val="25"/>
  <p:tag name="IGUANATEXCURSOR" val="9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,2373"/>
  <p:tag name="ORIGINALWIDTH" val="500,9374"/>
  <p:tag name="OUTPUTTYPE" val="PNG"/>
  <p:tag name="IGUANATEXVERSION" val="160"/>
  <p:tag name="LATEXADDIN" val="\documentclass{article}&#10;\usepackage{amsmath}&#10;\pagestyle{empty}&#10;\begin{document}&#10;&#10;$\nu_{N-1} = 0$&#10;&#10;&#10;&#10;\end{document}"/>
  <p:tag name="IGUANATEXSIZE" val="25"/>
  <p:tag name="IGUANATEXCURSOR" val="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,4743"/>
  <p:tag name="ORIGINALWIDTH" val="1664,042"/>
  <p:tag name="OUTPUTTYPE" val="PNG"/>
  <p:tag name="IGUANATEXVERSION" val="160"/>
  <p:tag name="LATEXADDIN" val="\documentclass{article}&#10;\usepackage{amsmath}&#10;\pagestyle{empty}&#10;\begin{document}&#10;&#10;$\frac{\mathrm{d}\nu}{\mathrm{d}k} = D'[\nu] \frac{\mathrm{d}n}{\mathrm{d} v_{\mathrm{eff}}} + A[\nu] D[\nu] \frac{\mathrm{d}^{2} n}{\mathrm{d} v_{\mathrm{eff}}^{2}}$&#10;&#10;&#10;&#10;\end{document}"/>
  <p:tag name="IGUANATEXSIZE" val="25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2,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Occupation factor $\nu [\rho ]$}&#10;&#10;&#10;\end{document}"/>
  <p:tag name="IGUANATEXSIZE" val="25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894,2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/>
  <p:tag name="IGUANATEXSIZE" val="25"/>
  <p:tag name="IGUANATEXCURSOR" val="2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333,708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]}(k)}$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430,446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]}(-k)}$&#10;&#10;&#10;\end{document}"/>
  <p:tag name="IGUANATEXSIZE" val="25"/>
  <p:tag name="IGUANATEXCURSOR" val="1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pagestyle{empty}&#10;\begin{document}&#10;&#10;$t=0$&#10;&#10;&#10;&#10;\end{document}"/>
  <p:tag name="IGUANATEXSIZE" val="25"/>
  <p:tag name="IGUANATEXCURSOR" val="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1"/>
  <p:tag name="LAYER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9,156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 [\rho] (k) \in [0,1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640,04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/>
  <p:tag name="IGUANATEXSIZE" val="25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368,9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2,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Occupation factor $\nu [\rho ]$}&#10;&#10;&#10;\end{document}"/>
  <p:tag name="IGUANATEXSIZE" val="25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964,00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_{\mathrm{min}} &lt; k &lt; k_{\mathrm{max}}  \\&#10;        0 &amp; \mbox{otherwise.}&#10;    \end{array}&#10;    \right.}$&#10;&#10;&#10;\end{document}"/>
  <p:tag name="IGUANATEXSIZE" val="25"/>
  <p:tag name="IGUANATEXCURSOR" val="25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442,44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_{\mathrm{eff}}^{[\nu^{*}]}(k^{*})}$&#10;&#10;&#10;\end{document}"/>
  <p:tag name="IGUANATEXSIZE" val="25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07,236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}$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k_{\mathrm{min}}}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239,220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k_{\mathrm{max}}}$&#10;&#10;&#10;\end{document}"/>
  <p:tag name="IGUANATEXSIZE" val="25"/>
  <p:tag name="IGUANATEXCURSOR" val="1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3,71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(k)}$&#10;&#10;&#10;\end{document}"/>
  <p:tag name="IGUANATEXSIZE" val="25"/>
  <p:tag name="IGUANATEXCURSOR" val="1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66,2167"/>
  <p:tag name="OUTPUTTYPE" val="PNG"/>
  <p:tag name="IGUANATEXVERSION" val="160"/>
  <p:tag name="LATEXADDIN" val="\documentclass{article}&#10;\usepackage{amsmath}&#10;\pagestyle{empty}&#10;\begin{document}&#10;&#10;$t&gt;0$&#10;&#10;&#10;&#10;\end{document}"/>
  <p:tag name="IGUANATEXSIZE" val="25"/>
  <p:tag name="IGUANATEXCURSOR" val="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1"/>
  <p:tag name="LAYER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9,156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 [\rho] (k) \in [0,1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640,04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 \Rightarrow n(z,t) = \int_{-\infty}^{\infty} \rho(k,z,t) \mathrm{d}k}$&#10;&#10;&#10;\end{document}"/>
  <p:tag name="IGUANATEXSIZE" val="25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368,9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56,9554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 \textcolor{white}{180 \mu m}$&#10;&#10;&#10;\end{document}"/>
  <p:tag name="IGUANATEXSIZE" val="25"/>
  <p:tag name="IGUANATEXCURSOR" val="16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white}{k_{\mathrm{min}}} 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552,6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_{\mathrm{min}})}$&#10;&#10;&#10;\end{document}"/>
  <p:tag name="IGUANATEXSIZE" val="25"/>
  <p:tag name="IGUANATEXCURSOR" val="206"/>
  <p:tag name="TRANSPARENCY" val="True"/>
  <p:tag name="LATEXENGINEID" val="0"/>
  <p:tag name="TEMPFOLDER" val="C:\Temp\"/>
  <p:tag name="LATEXFORMHEIGHT" val="316,5"/>
  <p:tag name="LATEXFORMWIDTH" val="384"/>
  <p:tag name="LATEXFORMWRAP" val="True"/>
  <p:tag name="BITMAPVECTOR" val="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239,220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white}{k_{\mathrm{max}}} 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571,42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_{\mathrm{max}})}$&#10;&#10;&#10;\end{document}"/>
  <p:tag name="IGUANATEXSIZE" val="25"/>
  <p:tag name="IGUANATEXCURSOR" val="205"/>
  <p:tag name="TRANSPARENCY" val="True"/>
  <p:tag name="LATEXENGINEID" val="0"/>
  <p:tag name="TEMPFOLDER" val="C:\Temp\"/>
  <p:tag name="LATEXFORMHEIGHT" val="316,5"/>
  <p:tag name="LATEXFORMWIDTH" val="384"/>
  <p:tag name="LATEXFORMWRAP" val="True"/>
  <p:tag name="BITMAPVECTOR" val="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&#10;$\textcolor{white}{n}$&#10;&#10;\end{document}"/>
  <p:tag name="IGUANATEXSIZE" val="25"/>
  <p:tag name="IGUANATEXCURSOR" val="12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391,4511"/>
  <p:tag name="OUTPUTTYPE" val="PNG"/>
  <p:tag name="IGUANATEXVERSION" val="160"/>
  <p:tag name="LATEXADDIN" val="\documentclass{article}&#10;\usepackage{xcolor}&#10;\usepackage{amsmath}&#10;\pagestyle{empty}&#10;\begin{document}&#10;&#10;&#10;$\textcolor{white}{\gamma = \frac{mg}{n}}$&#10;&#10;\end{document}"/>
  <p:tag name="IGUANATEXSIZE" val="25"/>
  <p:tag name="IGUANATEXCURSOR" val="14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7,74276"/>
  <p:tag name="OUTPUTTYPE" val="PNG"/>
  <p:tag name="IGUANATEXVERSION" val="160"/>
  <p:tag name="LATEXADDIN" val="\documentclass{article}&#10;\usepackage{amsmath}&#10;\usepackage{xcolor}&#10;\pagestyle{empty}&#10;\begin{document}&#10;&#10;&#10;$\textcolor{white}{g}$&#10;&#10;\end{document}"/>
  <p:tag name="IGUANATEXSIZE" val="25"/>
  <p:tag name="IGUANATEXCURSOR" val="12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381,7023"/>
  <p:tag name="OUTPUTTYPE" val="PNG"/>
  <p:tag name="IGUANATEXVERSION" val="160"/>
  <p:tag name="LATEXADDIN" val="\documentclass{article}&#10;\usepackage{amsmath}&#10;\usepackage{xcolor}&#10;\pagestyle{empty}&#10;\begin{document}&#10;&#10;&#10;$\textcolor{white}{\gamma \rightarrow \infty} $&#10;&#10;\end{document}"/>
  <p:tag name="IGUANATEXSIZE" val="25"/>
  <p:tag name="IGUANATEXCURSOR" val="14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21,7098"/>
  <p:tag name="OUTPUTTYPE" val="PNG"/>
  <p:tag name="IGUANATEXVERSION" val="160"/>
  <p:tag name="LATEXADDIN" val="\documentclass{article}&#10;\usepackage{amsmath}&#10;\usepackage{xcolor}&#10;\pagestyle{empty}&#10;\begin{document}&#10;&#10;&#10;$\textcolor{white}{\gamma \rightarrow 0} $&#10;&#10;\end{document}"/>
  <p:tag name="IGUANATEXSIZE" val="25"/>
  <p:tag name="IGUANATEXCURSOR" val="14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500,563"/>
  <p:tag name="OUTPUTTYPE" val="PNG"/>
  <p:tag name="IGUANATEXVERSION" val="160"/>
  <p:tag name="LATEXADDIN" val="\documentclass{article}&#10;\usepackage{amsmath}&#10;\pagestyle{empty}&#10;\begin{document}&#10;&#10;&#10;$\rho (k)^{2} \sim \left( 1 - \left( \frac{k}{K} \right)^{2} \right), \gamma \rightarrow 0 $&#10;&#10;\end{document}"/>
  <p:tag name="IGUANATEXSIZE" val="25"/>
  <p:tag name="IGUANATEXCURSOR" val="15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&#10;$\textcolor{white}{n}$&#10;&#10;\end{document}"/>
  <p:tag name="IGUANATEXSIZE" val="25"/>
  <p:tag name="IGUANATEXCURSOR" val="12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,7342"/>
  <p:tag name="ORIGINALWIDTH" val="581,177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K = 2 \sqrt{gn}}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0"/>
  <p:tag name="LAYER" val="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311,9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=0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21,709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gamma \to 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079,115"/>
  <p:tag name="OUTPUTTYPE" val="PNG"/>
  <p:tag name="IGUANATEXVERSION" val="160"/>
  <p:tag name="LATEXADDIN" val="\documentclass{article}&#10;\usepackage{amsmath}&#10;\pagestyle{empty}&#10;\begin{document}&#10;&#10;&#10;$\rho (k)^{2} \sim \left( 1 - \left( \frac{k}{K} \right)^{2} \right) $&#10;&#10;\end{document}"/>
  <p:tag name="IGUANATEXSIZE" val="25"/>
  <p:tag name="IGUANATEXCURSOR" val="15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311,9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=0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391,4511"/>
  <p:tag name="OUTPUTTYPE" val="PNG"/>
  <p:tag name="IGUANATEXVERSION" val="160"/>
  <p:tag name="LATEXADDIN" val="\documentclass{article}&#10;\usepackage{xcolor}&#10;\usepackage{amsmath}&#10;\pagestyle{empty}&#10;\begin{document}&#10;&#10;&#10;$\textcolor{white}{\gamma = \frac{mg}{n}}$&#10;&#10;\end{document}"/>
  <p:tag name="IGUANATEXSIZE" val="25"/>
  <p:tag name="IGUANATEXCURSOR" val="14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7,74276"/>
  <p:tag name="OUTPUTTYPE" val="PNG"/>
  <p:tag name="IGUANATEXVERSION" val="160"/>
  <p:tag name="LATEXADDIN" val="\documentclass{article}&#10;\usepackage{amsmath}&#10;\usepackage{xcolor}&#10;\pagestyle{empty}&#10;\begin{document}&#10;&#10;&#10;$\textcolor{white}{g}$&#10;&#10;\end{document}"/>
  <p:tag name="IGUANATEXSIZE" val="25"/>
  <p:tag name="IGUANATEXCURSOR" val="12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3866"/>
  <p:tag name="ORIGINALWIDTH" val="381,7023"/>
  <p:tag name="OUTPUTTYPE" val="PNG"/>
  <p:tag name="IGUANATEXVERSION" val="160"/>
  <p:tag name="LATEXADDIN" val="\documentclass{article}&#10;\usepackage{amsmath}&#10;\usepackage{xcolor}&#10;\pagestyle{empty}&#10;\begin{document}&#10;&#10;&#10;$\textcolor{white}{\gamma \rightarrow \infty} $&#10;&#10;\end{document}"/>
  <p:tag name="IGUANATEXSIZE" val="25"/>
  <p:tag name="IGUANATEXCURSOR" val="14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21,7098"/>
  <p:tag name="OUTPUTTYPE" val="PNG"/>
  <p:tag name="IGUANATEXVERSION" val="160"/>
  <p:tag name="LATEXADDIN" val="\documentclass{article}&#10;\usepackage{amsmath}&#10;\usepackage{xcolor}&#10;\pagestyle{empty}&#10;\begin{document}&#10;&#10;&#10;$\textcolor{white}{\gamma \rightarrow 0} $&#10;&#10;\end{document}"/>
  <p:tag name="IGUANATEXSIZE" val="25"/>
  <p:tag name="IGUANATEXCURSOR" val="14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54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56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38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93 \mu m}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518,9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_{\mathrm{asymp}}/L_{0}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93 \mu m}$&#10;&#10;&#10;\end{document}"/>
  <p:tag name="IGUANATEXSIZE" val="25"/>
  <p:tag name="IGUANATEXCURSOR" val="1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467,5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Rightarrow T = 150 \: nK$, $\mu = 70 \: nK$}&#10;&#10;&#10;\end{document}"/>
  <p:tag name="IGUANATEXSIZE" val="25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1367,8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omega_{\parallel} = 9 Hz, \omega_{\perp} = 4.1 KHz}$&#10;&#10;&#10;\end{document}"/>
  <p:tag name="IGUANATEXSIZE" val="20"/>
  <p:tag name="IGUANATEXCURSOR" val="2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338,957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T \to 0}$&#10;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3,123"/>
  <p:tag name="OUTPUTTYPE" val="PNG"/>
  <p:tag name="IGUANATEXVERSION" val="160"/>
  <p:tag name="LATEXADDIN" val="\documentclass{article}&#10;\usepackage{amsmath}&#10;\pagestyle{empty}&#10;\begin{document}&#10;&#10;DMD beam profile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533,1833"/>
  <p:tag name="OUTPUTTYPE" val="PNG"/>
  <p:tag name="IGUANATEXVERSION" val="160"/>
  <p:tag name="LATEXADDIN" val="\documentclass{article}&#10;\usepackage{amsmath}&#10;\pagestyle{empty}&#10;\begin{document}&#10;&#10;potential&#10;&#10;$V(z) \propto z^{4}$&#10;&#10;&#10;\end{document}"/>
  <p:tag name="IGUANATEXSIZE" val="20"/>
  <p:tag name="IGUANATEXCURSOR" val="1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8,6689"/>
  <p:tag name="OUTPUTTYPE" val="PNG"/>
  <p:tag name="IGUANATEXVERSION" val="160"/>
  <p:tag name="LATEXADDIN" val="\documentclass{article}&#10;\usepackage{amsmath}&#10;\pagestyle{empty}&#10;\begin{document}&#10;&#10;density $n(z)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899,8875"/>
  <p:tag name="OUTPUTTYPE" val="PNG"/>
  <p:tag name="IGUANATEXVERSION" val="160"/>
  <p:tag name="LATEXADDIN" val="\documentclass{article}&#10;\usepackage{amsmath}&#10;\pagestyle{empty}&#10;\begin{document}&#10;remaining atoms&#10;&#10;&#10;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3,123"/>
  <p:tag name="OUTPUTTYPE" val="PNG"/>
  <p:tag name="IGUANATEXVERSION" val="160"/>
  <p:tag name="LATEXADDIN" val="\documentclass{article}&#10;\usepackage{amsmath}&#10;\pagestyle{empty}&#10;\begin{document}&#10;&#10;DMD beam profile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530,9336"/>
  <p:tag name="OUTPUTTYPE" val="PNG"/>
  <p:tag name="IGUANATEXVERSION" val="160"/>
  <p:tag name="LATEXADDIN" val="\documentclass{article}&#10;\usepackage{amsmath}&#10;\pagestyle{empty}&#10;\begin{document}&#10;&#10;potential&#10;&#10;$V(z) \propto z^{2}$&#10;&#10;&#10;\end{document}"/>
  <p:tag name="IGUANATEXSIZE" val="20"/>
  <p:tag name="IGUANATEXCURSOR" val="1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8,6689"/>
  <p:tag name="OUTPUTTYPE" val="PNG"/>
  <p:tag name="IGUANATEXVERSION" val="160"/>
  <p:tag name="LATEXADDIN" val="\documentclass{article}&#10;\usepackage{amsmath}&#10;\pagestyle{empty}&#10;\begin{document}&#10;&#10;density $n(z)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899,8875"/>
  <p:tag name="OUTPUTTYPE" val="PNG"/>
  <p:tag name="IGUANATEXVERSION" val="160"/>
  <p:tag name="LATEXADDIN" val="\documentclass{article}&#10;\usepackage{amsmath}&#10;\pagestyle{empty}&#10;\begin{document}&#10;remaining atoms&#10;&#10;&#10;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,727"/>
  <p:tag name="ORIGINALWIDTH" val="2056,24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hat{H} =  - \frac{\hbar^{2}}{2 m} \sum_{i}^{N} \frac{\partial^{2}}{\partial z^{2}} + \textcolor{dockerblue}{g} \sum_{i&lt;j} \delta (z_{i} - z_{j})$&#10;&#10;&#10;\end{document}"/>
  <p:tag name="IGUANATEXSIZE" val="25"/>
  <p:tag name="IGUANATEXCURSOR" val="13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hat{H}$&#10;&#10;&#10;\end{document}"/>
  <p:tag name="IGUANATEXSIZE" val="20"/>
  <p:tag name="IGUANATEXCURSOR" val="15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25,9093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| \textcolor{col}{k_{1}, k_{2}, ..., k_{N}} \rangle$&#10;&#10;&#10;\end{document}"/>
  <p:tag name="IGUANATEXSIZE" val="20"/>
  <p:tag name="IGUANATEXCURSOR" val="13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3,1571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(\textcolor{col}{k_{1}, k_{2}, ..., k_{N}})$&#10;&#10;&#10;\end{document}"/>
  <p:tag name="IGUANATEXSIZE" val="20"/>
  <p:tag name="IGUANATEXCURSOR" val="13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,9771"/>
  <p:tag name="ORIGINALWIDTH" val="2818,898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\psi_{\textcolor{col}{\{ k_{i} \} }} (z_{1} &lt; ... &lt; z_{N}) = \sum_{\sigma} A_{\sigma} e^{\left( i ( \textcolor{col}{k_{\sigma(1)}} z_{1} + ... + \textcolor{col}{k_{\sigma(N)}} z_{N}) \right)}$&#10;&#10;&#10;\end{document}"/>
  <p:tag name="IGUANATEXSIZE" val="25"/>
  <p:tag name="IGUANATEXCURSOR" val="31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75,4406"/>
  <p:tag name="OUTPUTTYPE" val="PNG"/>
  <p:tag name="IGUANATEXVERSION" val="160"/>
  <p:tag name="LATEXADDIN" val="\documentclass{article}&#10;\usepackage{amsmath}&#10;\pagestyle{empty}&#10;\begin{document}&#10;&#10;$L \, \rho (k) \, \delta k$&#10;&#10;&#10;\end{document}"/>
  <p:tag name="IGUANATEXSIZE" val="20"/>
  <p:tag name="IGUANATEXCURSOR" val="8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4,4357"/>
  <p:tag name="OUTPUTTYPE" val="PNG"/>
  <p:tag name="IGUANATEXVERSION" val="160"/>
  <p:tag name="LATEXADDIN" val="\documentclass{article}&#10;\usepackage{amsmath}&#10;\pagestyle{empty}&#10;\begin{document}&#10;&#10;$\left[ k, k + \delta k \right]$&#10;&#10;&#10;\end{document}"/>
  <p:tag name="IGUANATEXSIZE" val="20"/>
  <p:tag name="IGUANATEXCURSOR" val="1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LATEXADDIN" val="\documentclass{article}&#10;\usepackage{amsmath}&#10;\pagestyle{empty}&#10;\begin{document}&#10;&#10;$\delta 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LATEXADDIN" val="\documentclass{article}&#10;\usepackage{amsmath}&#10;\pagestyle{empty}&#10;\begin{document}&#10;&#10;$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LATEXADDIN" val="\documentclass{article}&#10;\usepackage{amsmath}&#10;\pagestyle{empty}&#10;\begin{document}&#10;&#10;$\rho (k)$&#10;&#10;&#10;\end{document}"/>
  <p:tag name="IGUANATEXSIZE" val="25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308,21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_{0},k,t_{0})+ \partial_{z} \left( v_{\mathrm{eff}}[\rho] (k)  \rho (z_{0},k,t_{0}) \right)=0}$&#10;&#10;&#10;\end{document}"/>
  <p:tag name="IGUANATEXSIZE" val="25"/>
  <p:tag name="IGUANATEXCURSOR" val="2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013,123"/>
  <p:tag name="OUTPUTTYPE" val="PNG"/>
  <p:tag name="IGUANATEXVERSION" val="160"/>
  <p:tag name="LATEXADDIN" val="\documentclass{article}&#10;\usepackage{amsmath}&#10;\pagestyle{empty}&#10;\begin{document}&#10;&#10;DMD beam profile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9666"/>
  <p:tag name="ORIGINALWIDTH" val="533,1833"/>
  <p:tag name="OUTPUTTYPE" val="PNG"/>
  <p:tag name="IGUANATEXVERSION" val="160"/>
  <p:tag name="LATEXADDIN" val="\documentclass{article}&#10;\usepackage{amsmath}&#10;\pagestyle{empty}&#10;\begin{document}&#10;&#10;potential&#10;&#10;$V(z) \propto z^{4}$&#10;&#10;&#10;\end{document}"/>
  <p:tag name="IGUANATEXSIZE" val="20"/>
  <p:tag name="IGUANATEXCURSOR" val="1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8,6689"/>
  <p:tag name="OUTPUTTYPE" val="PNG"/>
  <p:tag name="IGUANATEXVERSION" val="160"/>
  <p:tag name="LATEXADDIN" val="\documentclass{article}&#10;\usepackage{amsmath}&#10;\pagestyle{empty}&#10;\begin{document}&#10;&#10;density $n(z)$&#10;&#10;&#10;\end{document}"/>
  <p:tag name="IGUANATEXSIZE" val="20"/>
  <p:tag name="IGUANATEXCURSOR" val="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,7364"/>
  <p:tag name="ORIGINALWIDTH" val="899,8875"/>
  <p:tag name="OUTPUTTYPE" val="PNG"/>
  <p:tag name="IGUANATEXVERSION" val="160"/>
  <p:tag name="LATEXADDIN" val="\documentclass{article}&#10;\usepackage{amsmath}&#10;\pagestyle{empty}&#10;\begin{document}&#10;remaining atoms&#10;&#10;&#10;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561,679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Rightarrow n [\rho] \left( \frac{z}{t} \right)}}$&#10;&#10;&#10;\end{document}"/>
  <p:tag name="IGUANATEXSIZE" val="25"/>
  <p:tag name="IGUANATEXCURSOR" val="1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50,243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mathbf{\frac{z}{t} }}$&#10;&#10;&#10;\end{document}"/>
  <p:tag name="IGUANATEXSIZE" val="25"/>
  <p:tag name="IGUANATEXCURSOR" val="1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401,199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t_{\mathrm{exp}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)}$&#10;&#10;&#10;\end{document}"/>
  <p:tag name="IGUANATEXSIZE" val="25"/>
  <p:tag name="IGUANATEXCURSOR" val="1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z}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66,21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t=0$&#10;&#10;&#10;\end{document}"/>
  <p:tag name="IGUANATEXSIZE" val="25"/>
  <p:tag name="IGUANATEXCURSOR" val="1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964,00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^{*}(k) = \left\{&#10;    \begin{array}{ll}&#10;        \nu (k) &amp; \mbox{if }  k_{\mathrm{min}} &lt; k &lt; k_{\mathrm{max}}  \\&#10;        0 &amp; \mbox{otherwise.}&#10;    \end{array}&#10;    \right.}$&#10;&#10;&#10;\end{document}"/>
  <p:tag name="IGUANATEXSIZE" val="25"/>
  <p:tag name="IGUANATEXCURSOR" val="25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331,45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after $t$}&#10;&#10;&#10;\end{document}"/>
  <p:tag name="IGUANATEXSIZE" val="25"/>
  <p:tag name="IGUANATEXCURSOR" val="17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2,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Occupation factor $\nu [\rho ]$}&#10;&#10;&#10;\end{document}"/>
  <p:tag name="IGUANATEXSIZE" val="25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894,2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   \nu(k,z,t=0) = \left\{&#10;    \begin{array}{ll}&#10;        \nu (k) &amp; \mbox{if }  |z|&lt; z_{0} \\&#10;        0 &amp; \mbox{otherwise.}&#10;    \end{array}&#10;    \right.}$&#10;&#10;&#10;\end{document}"/>
  <p:tag name="IGUANATEXSIZE" val="25"/>
  <p:tag name="IGUANATEXCURSOR" val="24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343,08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(z,t) = \int_{-\infty}^{\infty} \rho(k,z,t) \mathrm{d}k}$&#10;&#10;&#10;\end{document}"/>
  <p:tag name="IGUANATEXSIZE" val="25"/>
  <p:tag name="IGUANATEXCURSOR" val="2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9,156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 [\rho] (k) \in [0,1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rho (z,k,t)+ \partial_{z} \left( v_{\mathrm{eff}}[\rho] (k)  \rho (z,k,t) \right)=0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368,95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 \partial_{t} \nu_{[\rho]} (z,k,t)+ v_{\mathrm{eff}}[\rho](k)  \partial_{z} \left(   \nu (z,k,t) \right)=0}$&#10;&#10;&#10;\end{document}"/>
  <p:tag name="IGUANATEXSIZE" val="25"/>
  <p:tag name="IGUANATEXCURSOR" val="17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2"/>
  <p:tag name="IGUANATEXCURSOR" val="86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219,722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white}{k_{\mathrm{min}}} 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552,68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_{\mathrm{min}})}$&#10;&#10;&#10;\end{document}"/>
  <p:tag name="IGUANATEXSIZE" val="25"/>
  <p:tag name="IGUANATEXCURSOR" val="206"/>
  <p:tag name="TRANSPARENCY" val="True"/>
  <p:tag name="LATEXENGINEID" val="0"/>
  <p:tag name="TEMPFOLDER" val="C:\Temp\"/>
  <p:tag name="LATEXFORMHEIGHT" val="316,5"/>
  <p:tag name="LATEXFORMWIDTH" val="384"/>
  <p:tag name="LATEXFORMWRAP" val="True"/>
  <p:tag name="BITMAPVECTOR" val="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239,220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white}{k_{\mathrm{max}}} 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2287"/>
  <p:tag name="ORIGINALWIDTH" val="571,428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v_{\mathrm{eff}}^{[\nu^{*}]}(k_{\mathrm{max}})}$&#10;&#10;&#10;\end{document}"/>
  <p:tag name="IGUANATEXSIZE" val="25"/>
  <p:tag name="IGUANATEXCURSOR" val="205"/>
  <p:tag name="TRANSPARENCY" val="True"/>
  <p:tag name="LATEXENGINEID" val="0"/>
  <p:tag name="TEMPFOLDER" val="C:\Temp\"/>
  <p:tag name="LATEXFORMHEIGHT" val="316,5"/>
  <p:tag name="LATEXFORMWIDTH" val="384"/>
  <p:tag name="LATEXFORMWRAP" val="True"/>
  <p:tag name="BITMAPVECTOR" val="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OUTPUTTYPE" val="PNG"/>
  <p:tag name="IGUANATEXVERSION" val="160"/>
  <p:tag name="LATEXADDIN" val="\documentclass{article}&#10;\usepackage{amsmath}&#10;\pagestyle{empty}&#10;\begin{document}&#10;&#10;$k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3,24331"/>
  <p:tag name="OUTPUTTYPE" val="PNG"/>
  <p:tag name="IGUANATEXVERSION" val="160"/>
  <p:tag name="LATEXADDIN" val="\documentclass{article}&#10;\usepackage{amsmath}&#10;\pagestyle{empty}&#10;\begin{document}&#10;&#10;$z$&#10;&#10;&#10;&#10;\end{document}"/>
  <p:tag name="IGUANATEXSIZE" val="25"/>
  <p:tag name="IGUANATEXCURSOR" val="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57,1428"/>
  <p:tag name="OUTPUTTYPE" val="PNG"/>
  <p:tag name="IGUANATEXVERSION" val="160"/>
  <p:tag name="LATEXADDIN" val="\documentclass{article}&#10;\usepackage{amsmath}&#10;\pagestyle{empty}&#10;\begin{document}&#10;&#10;&#10;$| F = 2, m_{F}=2 \rangle$&#10;&#10;\end{document}"/>
  <p:tag name="IGUANATEXSIZE" val="24"/>
  <p:tag name="IGUANATEXCURSOR" val="9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992,8759"/>
  <p:tag name="OUTPUTTYPE" val="PNG"/>
  <p:tag name="IGUANATEXVERSION" val="160"/>
  <p:tag name="LATEXADDIN" val="\documentclass{article}&#10;\usepackage{amsmath}&#10;\pagestyle{empty}&#10;\begin{document}&#10;&#10;&#10;$V = g_{F} \: m_{F} \: \mu_{B} \: |\vec{B}|$&#10;&#10;\end{document}"/>
  <p:tag name="IGUANATEXSIZE" val="24"/>
  <p:tag name="IGUANATEXCURSOR" val="11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93,73827"/>
  <p:tag name="OUTPUTTYPE" val="PNG"/>
  <p:tag name="IGUANATEXVERSION" val="160"/>
  <p:tag name="LATEXADDIN" val="\documentclass{article}&#10;\usepackage{amsmath}&#10;\pagestyle{empty}&#10;\begin{document}&#10;&#10;$ \vec{B}$&#10;&#10;&#10;\end{document}"/>
  <p:tag name="IGUANATEXSIZE" val="20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660,6674"/>
  <p:tag name="OUTPUTTYPE" val="PNG"/>
  <p:tag name="IGUANATEXVERSION" val="160"/>
  <p:tag name="LATEXADDIN" val="\documentclass{article}&#10;\usepackage{amsmath}&#10;\pagestyle{empty}&#10;\begin{document}&#10;&#10;&#10;$ \Delta E_{\perp} = \hbar \omega_{\perp}$&#10;&#10;\end{document}"/>
  <p:tag name="IGUANATEXSIZE" val="20"/>
  <p:tag name="IGUANATEXCURSOR" val="10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7"/>
  <p:tag name="LAYER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818,1477"/>
  <p:tag name="OUTPUTTYPE" val="PNG"/>
  <p:tag name="IGUANATEXVERSION" val="160"/>
  <p:tag name="LATEXADDIN" val="\documentclass{article}&#10;\usepackage{amsmath}&#10;\pagestyle{empty}&#10;\begin{document}&#10;&#10;&#10;$ k_{B} T, \mu \ll \Delta E_{\perp}$&#10;&#10;\end{document}"/>
  <p:tag name="IGUANATEXSIZE" val="20"/>
  <p:tag name="IGUANATEXCURSOR" val="11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,49078"/>
  <p:tag name="ORIGINALWIDTH" val="147,7315"/>
  <p:tag name="OUTPUTTYPE" val="PNG"/>
  <p:tag name="IGUANATEXVERSION" val="160"/>
  <p:tag name="LATEXADDIN" val="\documentclass{article}&#10;\usepackage{amsmath}&#10;\pagestyle{empty}&#10;\begin{document}&#10;&#10;&#10;$\omega_{\perp}$&#10;&#10;\end{document}"/>
  <p:tag name="IGUANATEXSIZE" val="20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,98764"/>
  <p:tag name="ORIGINALWIDTH" val="113,9857"/>
  <p:tag name="OUTPUTTYPE" val="PNG"/>
  <p:tag name="IGUANATEXVERSION" val="160"/>
  <p:tag name="LATEXADDIN" val="\documentclass{article}&#10;\usepackage{amsmath}&#10;\pagestyle{empty}&#10;\begin{document}&#10;&#10;&#10;$\omega_{\parallel}$&#10;&#10;\end{document}"/>
  <p:tag name="IGUANATEXSIZE" val="20"/>
  <p:tag name="IGUANATEXCURSOR" val="10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,2152"/>
  <p:tag name="ORIGINALWIDTH" val="767,1541"/>
  <p:tag name="OUTPUTTYPE" val="PNG"/>
  <p:tag name="IGUANATEXVERSION" val="160"/>
  <p:tag name="LATEXADDIN" val="\documentclass{article}&#10;\usepackage{amsmath}&#10;\pagestyle{empty}&#10;\begin{document}&#10;&#10;&#10;$\omega_{\perp} = 2.5$ KHz&#10;&#10;$\omega_{\parallel} = 9.0$ Hz&#10;&#10;\end{document}"/>
  <p:tag name="IGUANATEXSIZE" val="25"/>
  <p:tag name="IGUANATEXCURSOR" val="1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895,3881"/>
  <p:tag name="OUTPUTTYPE" val="PNG"/>
  <p:tag name="IGUANATEXVERSION" val="160"/>
  <p:tag name="LATEXADDIN" val="\documentclass{article}&#10;\usepackage{amsmath}&#10;\pagestyle{empty}&#10;\begin{document}&#10;&#10;&#10;Natoms $ \sim 10000$&#10;&#10;\end{document}"/>
  <p:tag name="IGUANATEXSIZE" val="25"/>
  <p:tag name="IGUANATEXCURSOR" val="8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941,132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(z) = \sum_{i=1}^{4} a_{i} z^{i}}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18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56,9554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 \textcolor{white}{180 \mu m}$&#10;&#10;&#10;\end{document}"/>
  <p:tag name="IGUANATEXSIZE" val="25"/>
  <p:tag name="IGUANATEXCURSOR" val="16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2"/>
  <p:tag name="IGUANATEXCURSOR" val="86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6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52,9809"/>
  <p:tag name="OUTPUTTYPE" val="PNG"/>
  <p:tag name="IGUANATEXVERSION" val="160"/>
  <p:tag name="LATEXADDIN" val="\documentclass{article}&#10;\usepackage{amsmath}&#10;\pagestyle{empty}&#10;\begin{document}&#10;&#10;$0.7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8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$\overrightarrow{x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LATEXADDIN" val="\documentclass{article}&#10;\usepackage{amsmath}&#10;\pagestyle{empty}&#10;\begin{document}&#10;&#10;$\overrightarrow{z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10,9861"/>
  <p:tag name="OUTPUTTYPE" val="PNG"/>
  <p:tag name="IGUANATEXVERSION" val="160"/>
  <p:tag name="LATEXADDIN" val="\documentclass{article}&#10;\usepackage{amsmath}&#10;\pagestyle{empty}&#10;\begin{document}&#10;&#10;$\overrightarrow{y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2188,227"/>
  <p:tag name="OUTPUTTYPE" val="PNG"/>
  <p:tag name="IGUANATEXVERSION" val="160"/>
  <p:tag name="LATEXADDIN" val="\documentclass{article}&#10;\usepackage{amsmath}&#10;\pagestyle{empty}&#10;\begin{document}&#10;&#10;&#10;$\Rightarrow V(z) = a_{1} z + a_{2} z^{2} + a_{3} z^{3} + a_{4} z^{4} + ...$&#10;&#10;\end{document}"/>
  <p:tag name="IGUANATEXSIZE" val="24"/>
  <p:tag name="IGUANATEXCURSOR" val="15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1194,601"/>
  <p:tag name="OUTPUTTYPE" val="PNG"/>
  <p:tag name="IGUANATEXVERSION" val="160"/>
  <p:tag name="LATEXADDIN" val="\documentclass{article}&#10;\usepackage{amsmath}&#10;\pagestyle{empty}&#10;\begin{document}&#10;&#10;&#10;$\Delta E_{\perp} \propto \omega_{\perp} = 2.5 \: \mathrm{KHz}$&#10;&#10;\end{document}"/>
  <p:tag name="IGUANATEXSIZE" val="24"/>
  <p:tag name="IGUANATEXCURSOR" val="10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,4833"/>
  <p:tag name="ORIGINALWIDTH" val="947,8815"/>
  <p:tag name="OUTPUTTYPE" val="PNG"/>
  <p:tag name="IGUANATEXVERSION" val="160"/>
  <p:tag name="LATEXADDIN" val="\documentclass{article}&#10;\usepackage{amsmath}&#10;\pagestyle{empty}&#10;\begin{document}&#10;&#10;&#10;$\Delta E_{\parallel} \propto \omega_{\parallel} = 9 \: \mathrm{Hz}$&#10;&#10;\end{document}"/>
  <p:tag name="IGUANATEXSIZE" val="24"/>
  <p:tag name="IGUANATEXCURSOR" val="112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4,4544"/>
  <p:tag name="LATEXADDIN" val="\documentclass{article}&#10;\usepackage{amsmath}&#10;\pagestyle{empty}&#10;\begin{document}&#10;&#10;$ &lt; 6 \mu m$&#10;&#10;&#10;\end{document}"/>
  <p:tag name="IGUANATEXSIZE" val="20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2,9547"/>
  <p:tag name="LATEXADDIN" val="\documentclass{article}&#10;\usepackage{amsmath}&#10;\pagestyle{empty}&#10;\begin{document}&#10;&#10;$ 300 \mu m$&#10;&#10;&#10;\end{document}"/>
  <p:tag name="IGUANATEXSIZE" val="20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4,4544"/>
  <p:tag name="LATEXADDIN" val="\documentclass{article}&#10;\usepackage{amsmath}&#10;\pagestyle{empty}&#10;\begin{document}&#10;&#10;$ &lt; 1 \mu m$&#10;&#10;&#10;\end{document}"/>
  <p:tag name="IGUANATEXSIZE" val="20"/>
  <p:tag name="IGUANATEXCURSOR" val="9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10,9861"/>
  <p:tag name="OUTPUTTYPE" val="PNG"/>
  <p:tag name="IGUANATEXVERSION" val="160"/>
  <p:tag name="LATEXADDIN" val="\documentclass{article}&#10;\usepackage{amsmath}&#10;\pagestyle{empty}&#10;\begin{document}&#10;&#10;$\overrightarrow{y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OUTPUTTYPE" val="PNG"/>
  <p:tag name="IGUANATEXVERSION" val="160"/>
  <p:tag name="LATEXADDIN" val="\documentclass{article}&#10;\usepackage{amsmath}&#10;\pagestyle{empty}&#10;\begin{document}&#10;&#10;$\overrightarrow{x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LATEXADDIN" val="\documentclass{article}&#10;\usepackage{amsmath}&#10;\pagestyle{empty}&#10;\begin{document}&#10;&#10;$\overrightarrow{z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4,4544"/>
  <p:tag name="LATEXADDIN" val="\documentclass{article}&#10;\usepackage{amsmath}&#10;\pagestyle{empty}&#10;\begin{document}&#10;&#10;$ &lt; 1 \mu m$&#10;&#10;&#10;\end{document}"/>
  <p:tag name="IGUANATEXSIZE" val="20"/>
  <p:tag name="IGUANATEXCURSOR" val="9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4,4544"/>
  <p:tag name="LATEXADDIN" val="\documentclass{article}&#10;\usepackage{amsmath}&#10;\pagestyle{empty}&#10;\begin{document}&#10;&#10;$ &lt; 6 \mu m$&#10;&#10;&#10;\end{document}"/>
  <p:tag name="IGUANATEXSIZE" val="20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OUTPUTTYPE" val="PNG"/>
  <p:tag name="IGUANATEXVERSION" val="160"/>
  <p:tag name="LATEXADDIN" val="\documentclass{article}&#10;\usepackage{amsmath}&#10;\pagestyle{empty}&#10;\begin{document}&#10;&#10;$\rho (k)$&#10;&#10;&#10;\end{document}"/>
  <p:tag name="IGUANATEXSIZE" val="20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62,9547"/>
  <p:tag name="LATEXADDIN" val="\documentclass{article}&#10;\usepackage{amsmath}&#10;\pagestyle{empty}&#10;\begin{document}&#10;&#10;$ 300 \mu m$&#10;&#10;&#10;\end{document}"/>
  <p:tag name="IGUANATEXSIZE" val="20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531,6835"/>
  <p:tag name="LATEXADDIN" val="\documentclass{article}&#10;\usepackage{amsmath}&#10;\pagestyle{empty}&#10;\begin{document}&#10;&#10;$d = 15 \mu m$&#10;&#10;&#10;\end{document}"/>
  <p:tag name="IGUANATEXSIZE" val="24"/>
  <p:tag name="IGUANATEXCURSOR" val="9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9,99252"/>
  <p:tag name="LATEXADDIN" val="\documentclass{article}&#10;\usepackage{amsmath}&#10;\pagestyle{empty}&#10;\begin{document}&#10;&#10;$d$&#10;&#10;&#10;\end{document}"/>
  <p:tag name="IGUANATEXSIZE" val="24"/>
  <p:tag name="IGUANATEXCURSOR" val="8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49,2313"/>
  <p:tag name="LATEXADDIN" val="\documentclass{article}&#10;\usepackage{amsmath}&#10;\pagestyle{empty}&#10;\begin{document}&#10;&#10;$-I$&#10;&#10;&#10;\end{document}"/>
  <p:tag name="IGUANATEXSIZE" val="20"/>
  <p:tag name="IGUANATEXCURSOR" val="8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49,2313"/>
  <p:tag name="LATEXADDIN" val="\documentclass{article}&#10;\usepackage{amsmath}&#10;\pagestyle{empty}&#10;\begin{document}&#10;&#10;$-I$&#10;&#10;&#10;\end{document}"/>
  <p:tag name="IGUANATEXSIZE" val="20"/>
  <p:tag name="IGUANATEXCURSOR" val="8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LATEXADDIN" val="\documentclass{article}&#10;\usepackage{amsmath}&#10;\pagestyle{empty}&#10;\begin{document}&#10;&#10;$I$&#10;&#10;&#10;\end{document}"/>
  <p:tag name="IGUANATEXSIZE" val="20"/>
  <p:tag name="IGUANATEXCURSOR" val="8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781,402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0} = \int \rho(k) \mathrm{d} k}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849,643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1} = \int k \rho(k) \mathrm{d} k}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,4784"/>
  <p:tag name="ORIGINALWIDTH" val="890,888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i} = \int \frac{k^{i}}{i} \rho(k) \mathrm{d} k}$&#10;&#10;&#10;\end{document}"/>
  <p:tag name="IGUANATEXSIZE" val="25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Rightarrow}$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6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327,33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/>
  <p:tag name="IGUANATEXSIZE" val="25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781,402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0} = \int \rho(k) \mathrm{d} k}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849,643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1} = \int k \rho(k) \mathrm{d} k}$&#10;&#10;&#10;\end{document}"/>
  <p:tag name="IGUANATEXSIZE" val="25"/>
  <p:tag name="IGUANATEXCURSOR" val="17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9787"/>
  <p:tag name="ORIGINALWIDTH" val="1760,0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2} = \int \frac{k^{2}}{2} \rho(k) \mathrm{d} k  = E \Rightarrow \lambda_{2} = \frac{1}{T}}$&#10;&#10;&#10;\end{document}"/>
  <p:tag name="IGUANATEXSIZE" val="25"/>
  <p:tag name="IGUANATEXCURSOR" val="25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,4784"/>
  <p:tag name="ORIGINALWIDTH" val="890,888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i} = \int \frac{k^{i}}{i} \rho(k) \mathrm{d} k}$&#10;&#10;&#10;\end{document}"/>
  <p:tag name="IGUANATEXSIZE" val="25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738,28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Q_{0} = \int \rho(k) \mathrm{d} k = N \Rightarrow \lambda_{0} = - \frac{\mu}{T}}$&#10;&#10;&#10;\end{document}"/>
  <p:tag name="IGUANATEXSIZE" val="25"/>
  <p:tag name="IGUANATEXCURSOR" val="2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Rightarrow}$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1312,33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black}{ \sum_{i} \lambda_{i} Q_{i} = \lambda_{0} Q_{0} + \lambda_{2} Q_{2}}$&#10;&#10;&#10;\end{document}"/>
  <p:tag name="IGUANATEXSIZE" val="25"/>
  <p:tag name="IGUANATEXCURSOR" val="1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682,41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black}{ = -\frac{\mu}{T} N + \frac{E}{T} }$&#10;&#10;&#10;\end{document}"/>
  <p:tag name="IGUANATEXSIZE" val="25"/>
  <p:tag name="IGUANATEXCURSOR" val="1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1421,82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 \textcolor{black}{ \frac{\delta}{\delta \rho} \left( S_{\mathrm{YY}}[\rho] - \sum_{i} \lambda_{i} Q_{i} \right) = 0}$&#10;&#10;&#10;\end{document}"/>
  <p:tag name="IGUANATEXSIZE" val="25"/>
  <p:tag name="IGUANATEXCURSOR" val="1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52,9809"/>
  <p:tag name="OUTPUTTYPE" val="PNG"/>
  <p:tag name="IGUANATEXVERSION" val="160"/>
  <p:tag name="LATEXADDIN" val="\documentclass{article}&#10;\usepackage{amsmath}&#10;\pagestyle{empty}&#10;\begin{document}&#10;&#10;$0.7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327,33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/>
  <p:tag name="IGUANATEXSIZE" val="25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,74126"/>
  <p:tag name="ORIGINALWIDTH" val="110,98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ightarrow}$&#10;&#10;&#10;\end{document}"/>
  <p:tag name="IGUANATEXSIZE" val="12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93 \mu m}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N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75,7405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L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086,23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/>
  <p:tag name="IGUANATEXSIZE" val="25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78,440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i \in [1,N]}$&#10;&#10;&#10;\end{document}"/>
  <p:tag name="IGUANATEXSIZE" val="18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323,9595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mathbb{Z}}$&#10;&#10;&#10;\end{document}"/>
  <p:tag name="IGUANATEXSIZE" val="18"/>
  <p:tag name="IGUANATEXCURSOR" val="12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317,9602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/>
  <p:tag name="IGUANATEXSIZE" val="18"/>
  <p:tag name="IGUANATEXCURSOR" val="2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8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40,2324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\textcolor{white}{$I$'s}&#10;&#10;&#10;\end{document}"/>
  <p:tag name="IGUANATEXSIZE" val="18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7,74276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g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N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75,7405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L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669,66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_{s}(k) = \frac{1}{L} \frac{\mathrm{d} I}{ \mathrm{d} k}}$&#10;&#10;&#10;\end{document}"/>
  <p:tag name="IGUANATEXSIZE" val="25"/>
  <p:tag name="IGUANATEXCURSOR" val="22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78,440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i \in [1,N]}$&#10;&#10;&#10;\end{document}"/>
  <p:tag name="IGUANATEXSIZE" val="18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323,9595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mathbb{Z}}$&#10;&#10;&#10;\end{document}"/>
  <p:tag name="IGUANATEXSIZE" val="18"/>
  <p:tag name="IGUANATEXCURSOR" val="12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317,9602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/>
  <p:tag name="IGUANATEXSIZE" val="18"/>
  <p:tag name="IGUANATEXCURSOR" val="2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,73"/>
  <p:tag name="ORIGINALWIDTH" val="941,132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V(z) = \sum_{i=1}^{4} a_{i} z^{i}}$&#10;&#10;&#10;\end{document}"/>
  <p:tag name="IGUANATEXSIZE" val="25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40,2324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\textcolor{white}{$I$'s}&#10;&#10;&#10;\end{document}"/>
  <p:tag name="IGUANATEXSIZE" val="18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7,74276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g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086,23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/>
  <p:tag name="IGUANATEXSIZE" val="25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\delta k$&#10;&#10;&#10;\end{document}"/>
  <p:tag name="IGUANATEXSIZE" val="25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LATEXADDIN" val="\documentclass{article}&#10;\usepackage{amsmath}&#10;\pagestyle{empty}&#10;\begin{document}&#10;&#10;$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I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7,735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\delta I$&#10;&#10;&#10;\end{document}"/>
  <p:tag name="IGUANATEXSIZE" val="25"/>
  <p:tag name="IGUANATEXCURSOR" val="1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N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75,7405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L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7"/>
  <p:tag name="LAYER" val="2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78,440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i \in [1,N]}$&#10;&#10;&#10;\end{document}"/>
  <p:tag name="IGUANATEXSIZE" val="18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323,9595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mathbb{Z}}$&#10;&#10;&#10;\end{document}"/>
  <p:tag name="IGUANATEXSIZE" val="18"/>
  <p:tag name="IGUANATEXCURSOR" val="12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317,9602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I_{i} \in \frac{\mathbb{Z}}{2}}$&#10;&#10;&#10;\end{document}"/>
  <p:tag name="IGUANATEXSIZE" val="18"/>
  <p:tag name="IGUANATEXCURSOR" val="2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05,7368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N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40,2324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\textcolor{white}{$I$'s}&#10;&#10;&#10;\end{document}"/>
  <p:tag name="IGUANATEXSIZE" val="18"/>
  <p:tag name="IGUANATEXCURSOR" val="18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669,666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rho_{s}(k) = \frac{1}{L} \frac{\mathrm{d} I}{ \mathrm{d} k}}$&#10;&#10;&#10;\end{document}"/>
  <p:tag name="IGUANATEXSIZE" val="25"/>
  <p:tag name="IGUANATEXCURSOR" val="22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4762"/>
  <p:tag name="ORIGINALWIDTH" val="1150,3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nu_{[ \rho]} (k) = \frac{\rho(k)}{\rho_{s} (k)} \in [0,1]}$&#10;&#10;&#10;\end{document}"/>
  <p:tag name="IGUANATEXSIZE" val="25"/>
  <p:tag name="IGUANATEXCURSOR" val="22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43,194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L \rho(k) \mathrm{d}k }$&#10;&#10;&#10;\end{document}"/>
  <p:tag name="IGUANATEXSIZE" val="25"/>
  <p:tag name="IGUANATEXCURSOR" val="18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98,650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L \rho_{s}(k) \mathrm{d}k = \mathrm{d}I }$&#10;&#10;&#10;\end{document}"/>
  <p:tag name="IGUANATEXSIZE" val="25"/>
  <p:tag name="IGUANATEXCURSOR" val="20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818,1477"/>
  <p:tag name="OUTPUTTYPE" val="PNG"/>
  <p:tag name="IGUANATEXVERSION" val="160"/>
  <p:tag name="LATEXADDIN" val="\documentclass{article}&#10;\usepackage{amsmath}&#10;\pagestyle{empty}&#10;\begin{document}&#10;&#10;&#10;$ k_{B} T, \mu \ll \Delta E_{\perp}$&#10;&#10;\end{document}"/>
  <p:tag name="IGUANATEXSIZE" val="20"/>
  <p:tag name="IGUANATEXCURSOR" val="11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23,434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[ k , k + \mathrm{d} k ]}$&#10;&#10;&#10;\end{document}"/>
  <p:tag name="IGUANATEXSIZE" val="25"/>
  <p:tag name="IGUANATEXCURSOR" val="18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57,74276"/>
  <p:tag name="OUTPUTTYPE" val="PNG"/>
  <p:tag name="IGUANATEXVERSION" val="160"/>
  <p:tag name="LATEXADDIN" val="\documentclass{article}&#10;\usepackage{amsmath}&#10;\usepackage{amsfonts}&#10;\usepackage{xcolor}&#10;\pagestyle{empty}&#10;\begin{document}&#10;&#10;\definecolor{dockerblue}{HTML}{C14E14}  &#10;&#10;$\textcolor{white}{g}$&#10;&#10;&#10;\end{document}"/>
  <p:tag name="IGUANATEXSIZE" val="18"/>
  <p:tag name="IGUANATEXCURSOR" val="1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086,23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 \frac{L}{2 \pi} \left[ k_{i} + \frac{1}{L} \sum_{j \neq i } 2 \mathrm{arctan} \left( \frac{k_{i} - k_{j}}{g}\right)\right] = I_{i}}$&#10;&#10;&#10;\end{document}"/>
  <p:tag name="IGUANATEXSIZE" val="25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\delta k$&#10;&#10;&#10;\end{document}"/>
  <p:tag name="IGUANATEXSIZE" val="25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LATEXADDIN" val="\documentclass{article}&#10;\usepackage{amsmath}&#10;\pagestyle{empty}&#10;\begin{document}&#10;&#10;$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I$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7,735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\delta I$&#10;&#10;&#10;\end{document}"/>
  <p:tag name="IGUANATEXSIZE" val="25"/>
  <p:tag name="IGUANATEXCURSOR" val="16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4762"/>
  <p:tag name="ORIGINALWIDTH" val="1150,3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nu_{[ \rho]} (k) = \frac{\rho(k)}{\rho_{s} (k)} \in [0,1]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partial_{t} \rho (z,k,t)+ \partial_{z} \left( v_{\mathrm{eff}}[\rho] (k)  \rho (z,k,t) \right)=0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3643,79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 2 \pi \rho(k)  = \nu_{[\rho]}(k) + \int_{-\infty}^{\infty} \Delta (k - k') \nu_{[\rho]}(k) \rho (k') \mathrm{d} k'}$ \textcolor{white}{with $\Delta (k) = \frac{2g}{g^{2} + k^{2} }$ }&#10;&#10;&#10;\end{document}"/>
  <p:tag name="IGUANATEXSIZE" val="25"/>
  <p:tag name="IGUANATEXCURSOR" val="342"/>
  <p:tag name="TRANSPARENCY" val="True"/>
  <p:tag name="LATEXENGINEID" val="0"/>
  <p:tag name="TEMPFOLDER" val="C:\Temp\"/>
  <p:tag name="LATEXFORMHEIGHT" val="349,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660,6674"/>
  <p:tag name="OUTPUTTYPE" val="PNG"/>
  <p:tag name="IGUANATEXVERSION" val="160"/>
  <p:tag name="LATEXADDIN" val="\documentclass{article}&#10;\usepackage{amsmath}&#10;\pagestyle{empty}&#10;\begin{document}&#10;&#10;&#10;$ \Delta E_{\perp} = \hbar \omega_{\perp}$&#10;&#10;\end{document}"/>
  <p:tag name="IGUANATEXSIZE" val="20"/>
  <p:tag name="IGUANATEXCURSOR" val="10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37,8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/L = \int_{-\infty}^{\infty} \rho(k) \mathrm{d}k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212,22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nu_{[\rho]} (z,k,t)+ v_{\mathrm{eff}}[\rho](k)  \partial_{z} \left(   \nu (z,k,t) \right)=0}$&#10;&#10;&#10;\end{document}"/>
  <p:tag name="IGUANATEXSIZE" val="25"/>
  <p:tag name="IGUANATEXCURSOR" val="24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4762"/>
  <p:tag name="ORIGINALWIDTH" val="1150,35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nu_{[ \rho]} (k) = \frac{\rho(k)}{\rho_{s} (k)} \in [0,1]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95,98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\partial_{t} \rho (z,k,t)+ \partial_{z} \left( v_{\mathrm{eff}}[\rho] (k)  \rho (z,k,t) \right)=0}$&#10;&#10;&#10;\end{document}"/>
  <p:tag name="IGUANATEXSIZE" val="25"/>
  <p:tag name="IGUANATEXCURSOR" val="1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,9783"/>
  <p:tag name="ORIGINALWIDTH" val="3643,795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white}{ 2 \pi \rho(k)  = \nu_{[\rho]}(k) + \int_{-\infty}^{\infty} \Delta (k - k') \nu_{[\rho]}(k) \rho (k') \mathrm{d} k'}$ \textcolor{white}{with $\Delta (k) = \frac{2g}{g^{2} + k^{2} }$ }&#10;&#10;&#10;\end{document}"/>
  <p:tag name="IGUANATEXSIZE" val="25"/>
  <p:tag name="IGUANATEXCURSOR" val="342"/>
  <p:tag name="TRANSPARENCY" val="True"/>
  <p:tag name="LATEXENGINEID" val="0"/>
  <p:tag name="TEMPFOLDER" val="C:\Temp\"/>
  <p:tag name="LATEXFORMHEIGHT" val="349,2"/>
  <p:tag name="LATEXFORMWIDTH" val="384"/>
  <p:tag name="LATEXFORMWRAP" val="True"/>
  <p:tag name="BITMAPVECTOR" val="0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1037,8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N/L = \int_{-\infty}^{\infty} \rho(k) \mathrm{d}k}$&#10;&#10;&#10;\end{document}"/>
  <p:tag name="IGUANATEXSIZE" val="25"/>
  <p:tag name="IGUANATEXCURSOR" val="1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,7308"/>
  <p:tag name="ORIGINALWIDTH" val="3327,334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S_{\mathrm{YY}}[\rho] \simeq\int_{-\infty}^{\infty} \left( \rho_{s} \log (\rho_{s}) - \rho \log (\rho) - \left( \rho_{s} - \rho \right) \log \left( \rho_{s} - \rho \right) \right) \mathrm{d}k}$&#10;&#10;&#10;\end{document}"/>
  <p:tag name="IGUANATEXSIZE" val="25"/>
  <p:tag name="IGUANATEXCURSOR" val="19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2212,223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\partial_{t} \nu_{[\rho]} (z,k,t)+ v_{\mathrm{eff}}[\rho](k)  \partial_{z} \left(   \nu (z,k,t) \right)=0}$&#10;&#10;&#10;\end{document}"/>
  <p:tag name="IGUANATEXSIZE" val="25"/>
  <p:tag name="IGUANATEXCURSOR" val="24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467,5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Rightarrow T = 200 \: nK$, $\mu = 80 \: nK$}&#10;&#10;&#10;\end{document}"/>
  <p:tag name="IGUANATEXSIZE" val="25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85,489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T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57,1428"/>
  <p:tag name="OUTPUTTYPE" val="PNG"/>
  <p:tag name="IGUANATEXVERSION" val="160"/>
  <p:tag name="LATEXADDIN" val="\documentclass{article}&#10;\usepackage{amsmath}&#10;\pagestyle{empty}&#10;\begin{document}&#10;&#10;&#10;$| F = 2, m_{F}=2 \rangle$&#10;&#10;\end{document}"/>
  <p:tag name="IGUANATEXSIZE" val="24"/>
  <p:tag name="IGUANATEXCURSOR" val="9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mu$}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680,9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t_{\mathrm{exp}} = 40 \: ms$}&#10;&#10;&#10;\end{document}"/>
  <p:tag name="IGUANATEXSIZE" val="25"/>
  <p:tag name="IGUANATEXCURSOR" val="1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71,653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dockerblue}{Height $ &lt; 5 \mu m$}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33,89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dockerblue}{Height $ = 10 \mu m$}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467,5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Rightarrow T = 200 \: nK$, $\mu = 80 \: nK$}&#10;&#10;&#10;\end{document}"/>
  <p:tag name="IGUANATEXSIZE" val="25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85,4892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T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68,24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mu$}&#10;&#10;&#10;\end{document}"/>
  <p:tag name="IGUANATEXSIZE" val="25"/>
  <p:tag name="IGUANATEXCURSOR" val="1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680,914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t_{\mathrm{exp}} = 40 \: ms$}&#10;&#10;&#10;\end{document}"/>
  <p:tag name="IGUANATEXSIZE" val="25"/>
  <p:tag name="IGUANATEXCURSOR" val="1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50,656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f_{\perp} = 2.5 KHz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771,6536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dockerblue}{Height $ &lt; 5 \mu m$}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33,8958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dockerblue}{Height $ = 10 \mu m$}&#10;&#10;&#10;\end{document}"/>
  <p:tag name="IGUANATEXSIZE" val="25"/>
  <p:tag name="IGUANATEXCURSOR" val="1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7,4241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$\textcolor{black}{L_{0} = 75 \mu m}$&#10;&#10;&#10;\end{document}"/>
  <p:tag name="IGUANATEXSIZE" val="25"/>
  <p:tag name="IGUANATEXCURSOR" val="17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119,2351"/>
  <p:tag name="LATEXADDIN" val="\documentclass{article}&#10;\usepackage{amsmath}&#10;\pagestyle{empty}&#10;\begin{document}&#10;&#10;$\delta 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512,9359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f_{\parallel} = 9 Hz$}&#10;&#10;&#10;\end{document}"/>
  <p:tag name="IGUANATEXSIZE" val="25"/>
  <p:tag name="IGUANATEXCURSOR" val="16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15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20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0"/>
  <p:tag name="IGUANATEXCURSOR" val="8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0"/>
  <p:tag name="IGUANATEXCURSOR" val="82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662,9172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white}{$N_{\mathrm{at}} \sim 10 000$}&#10;&#10;&#10;\end{document}"/>
  <p:tag name="IGUANATEXSIZE" val="25"/>
  <p:tag name="IGUANATEXCURSOR" val="16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6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52,9809"/>
  <p:tag name="OUTPUTTYPE" val="PNG"/>
  <p:tag name="IGUANATEXVERSION" val="160"/>
  <p:tag name="LATEXADDIN" val="\documentclass{article}&#10;\usepackage{amsmath}&#10;\pagestyle{empty}&#10;\begin{document}&#10;&#10;$0.7$&#10;&#10;&#10;\end{document}"/>
  <p:tag name="IGUANATEXSIZE" val="20"/>
  <p:tag name="IGUANATEXCURSOR" val="10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,7267"/>
  <p:tag name="ORIGINALWIDTH" val="1914,51"/>
  <p:tag name="LATEXADDIN" val="\documentclass{article}&#10;\usepackage{amsmath}&#10;\pagestyle{empty}&#10;\begin{document}&#10;&#10;$ \Rightarrow \langle | \theta(z) - \theta(0) |^{2} \rangle = \frac{2 |z|}{l_{c}},  l_{c} = \frac{2 \hbar^{2} n_{0}}{m k_{b} T} $&#10;&#10;&#10;\end{document}"/>
  <p:tag name="IGUANATEXSIZE" val="24"/>
  <p:tag name="IGUANATEXCURSOR" val="20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,7282"/>
  <p:tag name="ORIGINALWIDTH" val="695,913"/>
  <p:tag name="LATEXADDIN" val="\documentclass{article}&#10;\usepackage{amsmath}&#10;\pagestyle{empty}&#10;\begin{document}&#10;&#10;&#10;$\langle \theta_{q}^{2} \rangle  = \frac{m k_{B} T}{\hbar^{2} n_{0} q^{2}} $&#10;&#10;\end{document}"/>
  <p:tag name="IGUANATEXSIZE" val="25"/>
  <p:tag name="IGUANATEXCURSOR" val="15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253,468"/>
  <p:tag name="LATEXADDIN" val="\documentclass{article}&#10;\usepackage{amsmath}&#10;\pagestyle{empty}&#10;\begin{document}&#10;&#10;$\Rightarrow \langle |\rho (q)|^{2} \rangle = 4 n_{0}^{2} \langle \theta_{q}^{2} \rangle  \sin^{2} \left( \frac{\hbar q^{2} t_{\mathrm{tof}}}{2 m} \right)\mathrm{e}^{- \sigma^{2} q^{2}} $&#10;&#10;&#10;\end{document}"/>
  <p:tag name="IGUANATEXSIZE" val="25"/>
  <p:tag name="IGUANATEXCURSOR" val="26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467,56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$ \Rightarrow T = 105 \: nK$, $\mu = 55 \: nK$}&#10;&#10;&#10;\end{document}"/>
  <p:tag name="IGUANATEXSIZE" val="25"/>
  <p:tag name="IGUANATEXCURSOR" val="2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51,294"/>
  <p:tag name="LATEXADDIN" val="\documentclass{article}&#10;\usepackage{amsmath}&#10;\pagestyle{empty}&#10;\begin{document}&#10;&#10;$ \Rightarrow \rho (z)_{\mathrm{t=0}} \simeq \langle \rho (z) \rangle_{\mathrm{t=0}} = n_{0}(z) $&#10;&#10;&#10;\end{document}"/>
  <p:tag name="IGUANATEXSIZE" val="24"/>
  <p:tag name="IGUANATEXCURSOR" val="12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3,108"/>
  <p:tag name="LATEXADDIN" val="\documentclass{article}&#10;\usepackage{amsmath}&#10;\pagestyle{empty}&#10;\begin{document}&#10;&#10;$ \rho (z) = \delta \rho (z) + \langle \rho (z) \rangle $&#10;&#10;&#10;\end{document}"/>
  <p:tag name="IGUANATEXSIZE" val="24"/>
  <p:tag name="IGUANATEXCURSOR" val="13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20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0"/>
  <p:tag name="IGUANATEXCURSOR" val="8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0"/>
  <p:tag name="IGUANATEXCURSOR" val="82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9677"/>
  <p:tag name="ORIGINALWIDTH" val="842,8947"/>
  <p:tag name="OUTPUTTYPE" val="PNG"/>
  <p:tag name="IGUANATEXVERSION" val="160"/>
  <p:tag name="LATEXADDIN" val="\documentclass{article}&#10;\usepackage{amsmath}&#10;\usepackage{xcolor}&#10;\pagestyle{empty}&#10;\begin{document}&#10;&#10;\definecolor{dockerblue}{HTML}{C14E14}  &#10;&#10;\textcolor{black}{Fit to extract a}&#10;&#10;temperature $T$&#10;&#10;&#10;\end{document}"/>
  <p:tag name="IGUANATEXSIZE" val="25"/>
  <p:tag name="IGUANATEXCURSOR" val="1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6$&#10;&#10;&#10;\end{document}"/>
  <p:tag name="IGUANATEXSIZE" val="20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52,9809"/>
  <p:tag name="OUTPUTTYPE" val="PNG"/>
  <p:tag name="IGUANATEXVERSION" val="160"/>
  <p:tag name="LATEXADDIN" val="\documentclass{article}&#10;\usepackage{amsmath}&#10;\pagestyle{empty}&#10;\begin{document}&#10;&#10;$0.7$&#10;&#10;&#10;\end{document}"/>
  <p:tag name="IGUANATEXSIZE" val="20"/>
  <p:tag name="IGUANATEXCURSOR" val="10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15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13,9857"/>
  <p:tag name="OUTPUTTYPE" val="PNG"/>
  <p:tag name="IGUANATEXVERSION" val="160"/>
  <p:tag name="LATEXADDIN" val="\documentclass{article}&#10;\usepackage{amsmath}&#10;\pagestyle{empty}&#10;\begin{document}&#10;&#10;$5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15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15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,7267"/>
  <p:tag name="ORIGINALWIDTH" val="1914,51"/>
  <p:tag name="LATEXADDIN" val="\documentclass{article}&#10;\usepackage{amsmath}&#10;\pagestyle{empty}&#10;\begin{document}&#10;&#10;$ \Rightarrow \langle | \theta(z) - \theta(0) |^{2} \rangle = \frac{2 |z|}{l_{c}},  l_{c} = \frac{2 \hbar^{2} n_{0}}{m k_{b} T} $&#10;&#10;&#10;\end{document}"/>
  <p:tag name="IGUANATEXSIZE" val="24"/>
  <p:tag name="IGUANATEXCURSOR" val="20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,7282"/>
  <p:tag name="ORIGINALWIDTH" val="695,913"/>
  <p:tag name="LATEXADDIN" val="\documentclass{article}&#10;\usepackage{amsmath}&#10;\pagestyle{empty}&#10;\begin{document}&#10;&#10;&#10;$\langle \theta_{q}^{2} \rangle  = \frac{m k_{B} T}{\hbar^{2} n_{0} q^{2}} $&#10;&#10;\end{document}"/>
  <p:tag name="IGUANATEXSIZE" val="25"/>
  <p:tag name="IGUANATEXCURSOR" val="15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253,468"/>
  <p:tag name="LATEXADDIN" val="\documentclass{article}&#10;\usepackage{amsmath}&#10;\pagestyle{empty}&#10;\begin{document}&#10;&#10;$\Rightarrow \langle |\rho (q)|^{2} \rangle = 4 n_{0}^{2} \langle \theta_{q}^{2} \rangle  \sin^{2} \left( \frac{\hbar q^{2} t_{\mathrm{tof}}}{2 m} \right)\mathrm{e}^{- \sigma^{2} q^{2}} $&#10;&#10;&#10;\end{document}"/>
  <p:tag name="IGUANATEXSIZE" val="25"/>
  <p:tag name="IGUANATEXCURSOR" val="26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51,294"/>
  <p:tag name="LATEXADDIN" val="\documentclass{article}&#10;\usepackage{amsmath}&#10;\pagestyle{empty}&#10;\begin{document}&#10;&#10;$ \Rightarrow \rho (z)_{\mathrm{t=0}} \simeq \langle \rho (z) \rangle_{\mathrm{t=0}} = n_{0}(z) $&#10;&#10;&#10;\end{document}"/>
  <p:tag name="IGUANATEXSIZE" val="24"/>
  <p:tag name="IGUANATEXCURSOR" val="12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3,108"/>
  <p:tag name="LATEXADDIN" val="\documentclass{article}&#10;\usepackage{amsmath}&#10;\pagestyle{empty}&#10;\begin{document}&#10;&#10;$ \rho (z) = \delta \rho (z) + \langle \rho (z) \rangle $&#10;&#10;&#10;\end{document}"/>
  <p:tag name="IGUANATEXSIZE" val="24"/>
  <p:tag name="IGUANATEXCURSOR" val="13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358,08"/>
  <p:tag name="LATEXADDIN" val="\documentclass{article}&#10;\usepackage{amsmath}&#10;\pagestyle{empty}&#10;\begin{document}&#10;&#10;Distance from the wire $\frac{x}{d}$&#10;&#10;&#10;\end{document}"/>
  <p:tag name="IGUANATEXSIZE" val="25"/>
  <p:tag name="IGUANATEXCURSOR" val="11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91,376"/>
  <p:tag name="LATEXADDIN" val="\documentclass{article}&#10;\usepackage{amsmath}&#10;\pagestyle{empty}&#10;\begin{document}&#10;&#10;Magnetic field $(G)$&#10;&#10;&#10;\end{document}"/>
  <p:tag name="IGUANATEXSIZE" val="25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LATEXADDIN" val="\documentclass{article}&#10;\usepackage{amsmath}&#10;\pagestyle{empty}&#10;\begin{document}&#10;&#10;&#10;$I$&#10;&#10;\end{document}"/>
  <p:tag name="IGUANATEXSIZE" val="25"/>
  <p:tag name="IGUANATEXCURSOR" val="85"/>
  <p:tag name="TRANSPARENCY" val="Vrai"/>
  <p:tag name="LATEXENGINEID" val="0"/>
  <p:tag name="TEMPFOLDER" val="C:\Temp\"/>
  <p:tag name="LATEXFORMHEIGHT" val="303"/>
  <p:tag name="LATEXFORMWIDTH" val="384"/>
  <p:tag name="LATEXFORMWRAP" val="Vrai"/>
  <p:tag name="BITMAPVECTOR" val="0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992,8759"/>
  <p:tag name="OUTPUTTYPE" val="PNG"/>
  <p:tag name="IGUANATEXVERSION" val="160"/>
  <p:tag name="LATEXADDIN" val="\documentclass{article}&#10;\usepackage{amsmath}&#10;\pagestyle{empty}&#10;\begin{document}&#10;&#10;&#10;$V = g_{F} \: m_{F} \: \mu_{B} \: |\vec{B}|$&#10;&#10;\end{document}"/>
  <p:tag name="IGUANATEXSIZE" val="24"/>
  <p:tag name="IGUANATEXCURSOR" val="11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93,73827"/>
  <p:tag name="OUTPUTTYPE" val="PNG"/>
  <p:tag name="IGUANATEXVERSION" val="160"/>
  <p:tag name="LATEXADDIN" val="\documentclass{article}&#10;\usepackage{amsmath}&#10;\pagestyle{empty}&#10;\begin{document}&#10;&#10;$ \vec{B}$&#10;&#10;&#10;\end{document}"/>
  <p:tag name="IGUANATEXSIZE" val="20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LATEXADDIN" val="\documentclass{article}&#10;\usepackage{amsmath}&#10;\pagestyle{empty}&#10;\begin{document}&#10;&#10;$\overrightarrow{x}$&#10;&#10;&#10;\end{document}"/>
  <p:tag name="IGUANATEXSIZE" val="25"/>
  <p:tag name="IGUANATEXCURSOR" val="9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10,9861"/>
  <p:tag name="LATEXADDIN" val="\documentclass{article}&#10;\usepackage{amsmath}&#10;\pagestyle{empty}&#10;\begin{document}&#10;&#10;$\overrightarrow{y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40,2324"/>
  <p:tag name="LATEXADDIN" val="\documentclass{article}&#10;\usepackage{amsmath}&#10;\pagestyle{empty}&#10;\begin{document}&#10;&#10;$\overrightarrow{B_{I}}$&#10;&#10;&#10;\end{document}"/>
  <p:tag name="IGUANATEXSIZE" val="25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358,08"/>
  <p:tag name="LATEXADDIN" val="\documentclass{article}&#10;\usepackage{amsmath}&#10;\pagestyle{empty}&#10;\begin{document}&#10;&#10;Distance from the wire $\frac{x}{d}$&#10;&#10;&#10;\end{document}"/>
  <p:tag name="IGUANATEXSIZE" val="25"/>
  <p:tag name="IGUANATEXCURSOR" val="11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1,7285"/>
  <p:tag name="OUTPUTTYPE" val="PNG"/>
  <p:tag name="IGUANATEXVERSION" val="160"/>
  <p:tag name="LATEXADDIN" val="\documentclass{article}&#10;\usepackage{amsmath}&#10;\pagestyle{empty}&#10;\begin{document}&#10;&#10;$1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9787"/>
  <p:tag name="ORIGINALWIDTH" val="501,6873"/>
  <p:tag name="LATEXADDIN" val="\documentclass{article}&#10;\usepackage{amsmath}&#10;\pagestyle{empty}&#10;\begin{document}&#10;&#10;&#10;$d = \frac{\mu_{0} I}{2 \pi B_{\perp}}$&#10;&#10;\end{document}"/>
  <p:tag name="IGUANATEXSIZE" val="25"/>
  <p:tag name="IGUANATEXCURSOR" val="11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91,376"/>
  <p:tag name="LATEXADDIN" val="\documentclass{article}&#10;\usepackage{amsmath}&#10;\pagestyle{empty}&#10;\begin{document}&#10;&#10;Magnetic field $(G)$&#10;&#10;&#10;\end{document}"/>
  <p:tag name="IGUANATEXSIZE" val="25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LATEXADDIN" val="\documentclass{article}&#10;\usepackage{amsmath}&#10;\pagestyle{empty}&#10;\begin{document}&#10;&#10;&#10;$I$&#10;&#10;\end{document}"/>
  <p:tag name="IGUANATEXSIZE" val="25"/>
  <p:tag name="IGUANATEXCURSOR" val="85"/>
  <p:tag name="TRANSPARENCY" val="Vrai"/>
  <p:tag name="LATEXENGINEID" val="0"/>
  <p:tag name="TEMPFOLDER" val="C:\Temp\"/>
  <p:tag name="LATEXFORMHEIGHT" val="303"/>
  <p:tag name="LATEXFORMWIDTH" val="384"/>
  <p:tag name="LATEXFORMWRAP" val="Vrai"/>
  <p:tag name="BITMAPVECTOR" val="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992,8759"/>
  <p:tag name="OUTPUTTYPE" val="PNG"/>
  <p:tag name="IGUANATEXVERSION" val="160"/>
  <p:tag name="LATEXADDIN" val="\documentclass{article}&#10;\usepackage{amsmath}&#10;\pagestyle{empty}&#10;\begin{document}&#10;&#10;&#10;$V = g_{F} \: m_{F} \: \mu_{B} \: |\vec{B}|$&#10;&#10;\end{document}"/>
  <p:tag name="IGUANATEXSIZE" val="24"/>
  <p:tag name="IGUANATEXCURSOR" val="11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93,73827"/>
  <p:tag name="OUTPUTTYPE" val="PNG"/>
  <p:tag name="IGUANATEXVERSION" val="160"/>
  <p:tag name="LATEXADDIN" val="\documentclass{article}&#10;\usepackage{amsmath}&#10;\pagestyle{empty}&#10;\begin{document}&#10;&#10;$ \vec{B}$&#10;&#10;&#10;\end{document}"/>
  <p:tag name="IGUANATEXSIZE" val="20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67,2291"/>
  <p:tag name="LATEXADDIN" val="\documentclass{article}&#10;\usepackage{amsmath}&#10;\pagestyle{empty}&#10;\begin{document}&#10;&#10;$\overrightarrow{B_{\perp}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LATEXADDIN" val="\documentclass{article}&#10;\usepackage{amsmath}&#10;\pagestyle{empty}&#10;\begin{document}&#10;&#10;$\overrightarrow{x}$&#10;&#10;&#10;\end{document}"/>
  <p:tag name="IGUANATEXSIZE" val="25"/>
  <p:tag name="IGUANATEXCURSOR" val="9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10,9861"/>
  <p:tag name="LATEXADDIN" val="\documentclass{article}&#10;\usepackage{amsmath}&#10;\pagestyle{empty}&#10;\begin{document}&#10;&#10;$\overrightarrow{y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40,2324"/>
  <p:tag name="LATEXADDIN" val="\documentclass{article}&#10;\usepackage{amsmath}&#10;\pagestyle{empty}&#10;\begin{document}&#10;&#10;$\overrightarrow{B_{I}}$&#10;&#10;&#10;\end{document}"/>
  <p:tag name="IGUANATEXSIZE" val="25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67,2291"/>
  <p:tag name="LATEXADDIN" val="\documentclass{article}&#10;\usepackage{amsmath}&#10;\pagestyle{empty}&#10;\begin{document}&#10;&#10;$\overrightarrow{B_{\perp}}$&#10;&#10;&#10;\end{document}"/>
  <p:tag name="IGUANATEXSIZE" val="25"/>
  <p:tag name="IGUANATEXCURSOR" val="1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358,08"/>
  <p:tag name="LATEXADDIN" val="\documentclass{article}&#10;\usepackage{amsmath}&#10;\pagestyle{empty}&#10;\begin{document}&#10;&#10;Distance from the wire $\frac{x}{d}$&#10;&#10;&#10;\end{document}"/>
  <p:tag name="IGUANATEXSIZE" val="25"/>
  <p:tag name="IGUANATEXCURSOR" val="11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,9787"/>
  <p:tag name="ORIGINALWIDTH" val="501,6873"/>
  <p:tag name="LATEXADDIN" val="\documentclass{article}&#10;\usepackage{amsmath}&#10;\pagestyle{empty}&#10;\begin{document}&#10;&#10;&#10;$d = \frac{\mu_{0} I}{2 \pi B_{\perp}}$&#10;&#10;\end{document}"/>
  <p:tag name="IGUANATEXSIZE" val="25"/>
  <p:tag name="IGUANATEXCURSOR" val="11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91,376"/>
  <p:tag name="LATEXADDIN" val="\documentclass{article}&#10;\usepackage{amsmath}&#10;\pagestyle{empty}&#10;\begin{document}&#10;&#10;Magnetic field $(G)$&#10;&#10;&#10;\end{document}"/>
  <p:tag name="IGUANATEXSIZE" val="25"/>
  <p:tag name="IGUANATEXCURSOR" val="8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67,2291"/>
  <p:tag name="LATEXADDIN" val="\documentclass{article}&#10;\usepackage{amsmath}&#10;\pagestyle{empty}&#10;\begin{document}&#10;&#10;$\overrightarrow{B_{\perp}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992,8759"/>
  <p:tag name="OUTPUTTYPE" val="PNG"/>
  <p:tag name="IGUANATEXVERSION" val="160"/>
  <p:tag name="LATEXADDIN" val="\documentclass{article}&#10;\usepackage{amsmath}&#10;\pagestyle{empty}&#10;\begin{document}&#10;&#10;&#10;$V = g_{F} \: m_{F} \: \mu_{B} \: |\vec{B}|$&#10;&#10;\end{document}"/>
  <p:tag name="IGUANATEXSIZE" val="24"/>
  <p:tag name="IGUANATEXCURSOR" val="11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93,73827"/>
  <p:tag name="OUTPUTTYPE" val="PNG"/>
  <p:tag name="IGUANATEXVERSION" val="160"/>
  <p:tag name="LATEXADDIN" val="\documentclass{article}&#10;\usepackage{amsmath}&#10;\pagestyle{empty}&#10;\begin{document}&#10;&#10;$ \vec{B}$&#10;&#10;&#10;\end{document}"/>
  <p:tag name="IGUANATEXSIZE" val="20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2351"/>
  <p:tag name="ORIGINALWIDTH" val="110,9861"/>
  <p:tag name="LATEXADDIN" val="\documentclass{article}&#10;\usepackage{amsmath}&#10;\pagestyle{empty}&#10;\begin{document}&#10;&#10;$\overrightarrow{x}$&#10;&#10;&#10;\end{document}"/>
  <p:tag name="IGUANATEXSIZE" val="25"/>
  <p:tag name="IGUANATEXCURSOR" val="9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2321"/>
  <p:tag name="ORIGINALWIDTH" val="110,9861"/>
  <p:tag name="LATEXADDIN" val="\documentclass{article}&#10;\usepackage{amsmath}&#10;\pagestyle{empty}&#10;\begin{document}&#10;&#10;$\overrightarrow{y}$&#10;&#10;&#10;\end{document}"/>
  <p:tag name="IGUANATEXSIZE" val="25"/>
  <p:tag name="IGUANATEXCURSOR" val="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40,2324"/>
  <p:tag name="LATEXADDIN" val="\documentclass{article}&#10;\usepackage{amsmath}&#10;\pagestyle{empty}&#10;\begin{document}&#10;&#10;$\overrightarrow{B_{I}}$&#10;&#10;&#10;\end{document}"/>
  <p:tag name="IGUANATEXSIZE" val="25"/>
  <p:tag name="IGUANATEXCURSOR" val="10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167,2291"/>
  <p:tag name="LATEXADDIN" val="\documentclass{article}&#10;\usepackage{amsmath}&#10;\pagestyle{empty}&#10;\begin{document}&#10;&#10;$\overrightarrow{B_{\perp}}$&#10;&#10;&#10;\end{document}"/>
  <p:tag name="IGUANATEXSIZE" val="25"/>
  <p:tag name="IGUANATEXCURSOR" val="10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25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140,9824"/>
  <p:tag name="LATEXADDIN" val="\documentclass{article}&#10;\usepackage{amsmath}&#10;\pagestyle{empty}&#10;\begin{document}&#10;&#10;$\overrightarrow{B_{z}}$&#10;&#10;&#10;\end{document}"/>
  <p:tag name="IGUANATEXSIZE" val="25"/>
  <p:tag name="IGUANATEXCURSOR" val="10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58,49268"/>
  <p:tag name="LATEXADDIN" val="\documentclass{article}&#10;\usepackage{amsmath}&#10;\pagestyle{empty}&#10;\begin{document}&#10;&#10;&#10;$I$&#10;&#10;\end{document}"/>
  <p:tag name="IGUANATEXSIZE" val="25"/>
  <p:tag name="IGUANATEXCURSOR" val="85"/>
  <p:tag name="TRANSPARENCY" val="Vrai"/>
  <p:tag name="LATEXENGINEID" val="0"/>
  <p:tag name="TEMPFOLDER" val="C:\Temp\"/>
  <p:tag name="LATEXFORMHEIGHT" val="303"/>
  <p:tag name="LATEXFORMWIDTH" val="384"/>
  <p:tag name="LATEXFORMWRAP" val="Vrai"/>
  <p:tag name="BITMAPVECTOR" val="0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140,9824"/>
  <p:tag name="LATEXADDIN" val="\documentclass{article}&#10;\usepackage{amsmath}&#10;\pagestyle{empty}&#10;\begin{document}&#10;&#10;$\overrightarrow{B_{z}}$&#10;&#10;&#10;\end{document}"/>
  <p:tag name="IGUANATEXSIZE" val="25"/>
  <p:tag name="IGUANATEXCURSOR" val="10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11,286"/>
  <p:tag name="OUTPUTTYPE" val="PNG"/>
  <p:tag name="IGUANATEXVERSION" val="160"/>
  <p:tag name="LATEXADDIN" val="\documentclass{article}&#10;\usepackage{amsmath}&#10;\pagestyle{empty}&#10;\begin{document}&#10;&#10;\textit{Optical Density Imaging} \textbf{(O.D)}&#10;&#10;&#10;\end{document}"/>
  <p:tag name="IGUANATEXSIZE" val="18"/>
  <p:tag name="IGUANATEXCURSOR" val="127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56,99291"/>
  <p:tag name="LATEXADDIN" val="\documentclass{article}&#10;\usepackage{amsmath}&#10;\pagestyle{empty}&#10;\begin{document}&#10;&#10;$k$&#10;&#10;&#10;\end{document}"/>
  <p:tag name="IGUANATEXSIZE" val="25"/>
  <p:tag name="IGUANATEXCURSOR" val="8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898,3877"/>
  <p:tag name="OUTPUTTYPE" val="PNG"/>
  <p:tag name="IGUANATEXVERSION" val="160"/>
  <p:tag name="LATEXADDIN" val="\documentclass{article}&#10;\usepackage{amsmath}&#10;\pagestyle{empty}&#10;\begin{document}&#10;&#10;\textit{Pixels} $= 1.77 \mu m$&#10;&#10;&#10;\end{document}"/>
  <p:tag name="IGUANATEXSIZE" val="18"/>
  <p:tag name="IGUANATEXCURSOR" val="110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356,9554"/>
  <p:tag name="OUTPUTTYPE" val="PNG"/>
  <p:tag name="IGUANATEXVERSION" val="160"/>
  <p:tag name="LATEXADDIN" val="\documentclass{article}&#10;\usepackage{amsmath}&#10;\usepackage{xcolor}&#10;\pagestyle{empty}&#10;\begin{document}&#10;&#10;\definecolor{col}{HTML}{B24007}  &#10;&#10;$ \textcolor{white}{180 \mu m}$&#10;&#10;&#10;\end{document}"/>
  <p:tag name="IGUANATEXSIZE" val="25"/>
  <p:tag name="IGUANATEXCURSOR" val="165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OUTPUTTYPE" val="PNG"/>
  <p:tag name="IGUANATEXVERSION" val="160"/>
  <p:tag name="LATEXADDIN" val="\documentclass{article}&#10;\usepackage{amsmath}&#10;\pagestyle{empty}&#10;\begin{document}&#10;&#10;$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1,7285"/>
  <p:tag name="OUTPUTTYPE" val="PNG"/>
  <p:tag name="IGUANATEXVERSION" val="160"/>
  <p:tag name="LATEXADDIN" val="\documentclass{article}&#10;\usepackage{amsmath}&#10;\pagestyle{empty}&#10;\begin{document}&#10;&#10;$1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6,228"/>
  <p:tag name="OUTPUTTYPE" val="PNG"/>
  <p:tag name="IGUANATEXVERSION" val="160"/>
  <p:tag name="LATEXADDIN" val="\documentclass{article}&#10;\usepackage{amsmath}&#10;\pagestyle{empty}&#10;\begin{document}&#10;&#10;$2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3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79,2276"/>
  <p:tag name="OUTPUTTYPE" val="PNG"/>
  <p:tag name="IGUANATEXVERSION" val="160"/>
  <p:tag name="LATEXADDIN" val="\documentclass{article}&#10;\usepackage{amsmath}&#10;\pagestyle{empty}&#10;\begin{document}&#10;&#10;$40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76,228"/>
  <p:tag name="OUTPUTTYPE" val="PNG"/>
  <p:tag name="IGUANATEXVERSION" val="160"/>
  <p:tag name="LATEXADDIN" val="\documentclass{article}&#10;\usepackage{amsmath}&#10;\pagestyle{empty}&#10;\begin{document}&#10;&#10;$5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4,4731"/>
  <p:tag name="LATEXADDIN" val="\documentclass{article}&#10;\usepackage{amsmath}&#10;\pagestyle{empty}&#10;\begin{document}&#10;&#10;$\rho (k)$&#10;&#10;&#10;\end{document}"/>
  <p:tag name="IGUANATEXSIZE" val="25"/>
  <p:tag name="IGUANATEXCURSOR" val="9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77,7278"/>
  <p:tag name="OUTPUTTYPE" val="PNG"/>
  <p:tag name="IGUANATEXVERSION" val="160"/>
  <p:tag name="LATEXADDIN" val="\documentclass{article}&#10;\usepackage{amsmath}&#10;\pagestyle{empty}&#10;\begin{document}&#10;&#10;$600$&#10;&#10;&#10;\end{document}"/>
  <p:tag name="IGUANATEXSIZE" val="22"/>
  <p:tag name="IGUANATEXCURSOR" val="83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36,2205"/>
  <p:tag name="OUTPUTTYPE" val="PNG"/>
  <p:tag name="IGUANATEXVERSION" val="160"/>
  <p:tag name="LATEXADDIN" val="\documentclass{article}&#10;\usepackage{amsmath}&#10;\pagestyle{empty}&#10;\begin{document}&#10;&#10;$-0.1$&#10;&#10;&#10;\end{document}"/>
  <p:tag name="IGUANATEXSIZE" val="22"/>
  <p:tag name="IGUANATEXCURSOR" val="86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9813"/>
  <p:tag name="OUTPUTTYPE" val="PNG"/>
  <p:tag name="IGUANATEXVERSION" val="160"/>
  <p:tag name="LATEXADDIN" val="\documentclass{article}&#10;\usepackage{amsmath}&#10;\pagestyle{empty}&#10;\begin{document}&#10;&#10;$0.0$&#10;&#10;&#10;\end{document}"/>
  <p:tag name="IGUANATEXSIZE" val="22"/>
  <p:tag name="IGUANATEXCURSOR" val="84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4,7319"/>
  <p:tag name="OUTPUTTYPE" val="PNG"/>
  <p:tag name="IGUANATEXVERSION" val="160"/>
  <p:tag name="LATEXADDIN" val="\documentclass{article}&#10;\usepackage{amsmath}&#10;\pagestyle{empty}&#10;\begin{document}&#10;&#10;$0.1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8,4814"/>
  <p:tag name="OUTPUTTYPE" val="PNG"/>
  <p:tag name="IGUANATEXVERSION" val="160"/>
  <p:tag name="LATEXADDIN" val="\documentclass{article}&#10;\usepackage{amsmath}&#10;\pagestyle{empty}&#10;\begin{document}&#10;&#10;$0.2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3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98914"/>
  <p:tag name="ORIGINALWIDTH" val="151,4811"/>
  <p:tag name="OUTPUTTYPE" val="PNG"/>
  <p:tag name="IGUANATEXVERSION" val="160"/>
  <p:tag name="LATEXADDIN" val="\documentclass{article}&#10;\usepackage{amsmath}&#10;\pagestyle{empty}&#10;\begin{document}&#10;&#10;$0.4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8,4814"/>
  <p:tag name="OUTPUTTYPE" val="PNG"/>
  <p:tag name="IGUANATEXVERSION" val="160"/>
  <p:tag name="LATEXADDIN" val="\documentclass{article}&#10;\usepackage{amsmath}&#10;\pagestyle{empty}&#10;\begin{document}&#10;&#10;$0.5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49,2313"/>
  <p:tag name="OUTPUTTYPE" val="PNG"/>
  <p:tag name="IGUANATEXVERSION" val="160"/>
  <p:tag name="LATEXADDIN" val="\documentclass{article}&#10;\usepackage{amsmath}&#10;\pagestyle{empty}&#10;\begin{document}&#10;&#10;$0.6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52,9809"/>
  <p:tag name="OUTPUTTYPE" val="PNG"/>
  <p:tag name="IGUANATEXVERSION" val="160"/>
  <p:tag name="LATEXADDIN" val="\documentclass{article}&#10;\usepackage{amsmath}&#10;\pagestyle{empty}&#10;\begin{document}&#10;&#10;$0.7$&#10;&#10;&#10;\end{document}"/>
  <p:tag name="IGUANATEXSIZE" val="22"/>
  <p:tag name="IGUANATEXCURSOR" val="85"/>
  <p:tag name="TRANSPARENCY" val="Vrai"/>
  <p:tag name="LATEXENGINEID" val="0"/>
  <p:tag name="TEMPFOLDER" val="C:\Temp\"/>
  <p:tag name="LATEXFORMHEIGHT" val="320"/>
  <p:tag name="LATEXFORMWIDTH" val="385"/>
  <p:tag name="LATEXFORMWRAP" val="Vrai"/>
  <p:tag name="BITMAPVECTOR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ex_Beamer">
      <a:majorFont>
        <a:latin typeface="LM Sans 12"/>
        <a:ea typeface=""/>
        <a:cs typeface=""/>
      </a:majorFont>
      <a:minorFont>
        <a:latin typeface="LM Sans 1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64747</TotalTime>
  <Words>3527</Words>
  <Application>Microsoft Office PowerPoint</Application>
  <PresentationFormat>Widescreen</PresentationFormat>
  <Paragraphs>1027</Paragraphs>
  <Slides>81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Century Gothic</vt:lpstr>
      <vt:lpstr>Courier New</vt:lpstr>
      <vt:lpstr>LM Sans 12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Hella Hyrule</dc:creator>
  <cp:lastModifiedBy>Léa Dubois</cp:lastModifiedBy>
  <cp:revision>1038</cp:revision>
  <dcterms:created xsi:type="dcterms:W3CDTF">2022-06-17T15:59:46Z</dcterms:created>
  <dcterms:modified xsi:type="dcterms:W3CDTF">2023-07-02T19:08:54Z</dcterms:modified>
</cp:coreProperties>
</file>