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1405" r:id="rId2"/>
    <p:sldId id="1475" r:id="rId3"/>
    <p:sldId id="1476" r:id="rId4"/>
    <p:sldId id="1477" r:id="rId5"/>
    <p:sldId id="1478" r:id="rId6"/>
    <p:sldId id="1479" r:id="rId7"/>
    <p:sldId id="1480" r:id="rId8"/>
    <p:sldId id="1481" r:id="rId9"/>
    <p:sldId id="1482" r:id="rId10"/>
    <p:sldId id="1483" r:id="rId11"/>
    <p:sldId id="1484" r:id="rId12"/>
    <p:sldId id="1485" r:id="rId13"/>
    <p:sldId id="1486" r:id="rId14"/>
    <p:sldId id="1436" r:id="rId15"/>
    <p:sldId id="1383" r:id="rId16"/>
    <p:sldId id="1489" r:id="rId17"/>
    <p:sldId id="1384" r:id="rId18"/>
    <p:sldId id="1487" r:id="rId19"/>
    <p:sldId id="1387" r:id="rId20"/>
    <p:sldId id="1454" r:id="rId21"/>
    <p:sldId id="1490" r:id="rId22"/>
    <p:sldId id="1491" r:id="rId23"/>
    <p:sldId id="1388" r:id="rId24"/>
    <p:sldId id="1434" r:id="rId25"/>
    <p:sldId id="1492" r:id="rId26"/>
    <p:sldId id="1494" r:id="rId27"/>
    <p:sldId id="1389" r:id="rId28"/>
    <p:sldId id="1498" r:id="rId29"/>
    <p:sldId id="1499" r:id="rId30"/>
    <p:sldId id="1391" r:id="rId31"/>
    <p:sldId id="1392" r:id="rId32"/>
    <p:sldId id="1497" r:id="rId33"/>
    <p:sldId id="1393" r:id="rId34"/>
    <p:sldId id="1394" r:id="rId35"/>
    <p:sldId id="1395" r:id="rId36"/>
    <p:sldId id="1396" r:id="rId37"/>
    <p:sldId id="1397" r:id="rId38"/>
    <p:sldId id="1398" r:id="rId39"/>
    <p:sldId id="1399" r:id="rId40"/>
    <p:sldId id="1400" r:id="rId41"/>
    <p:sldId id="1488" r:id="rId42"/>
    <p:sldId id="1428" r:id="rId43"/>
    <p:sldId id="1403" r:id="rId44"/>
    <p:sldId id="1496" r:id="rId45"/>
    <p:sldId id="1404" r:id="rId46"/>
    <p:sldId id="1495" r:id="rId47"/>
    <p:sldId id="1435" r:id="rId48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D518FD4F-BCFB-42A8-A21E-9D282F474426}">
          <p14:sldIdLst>
            <p14:sldId id="1405"/>
            <p14:sldId id="1475"/>
            <p14:sldId id="1476"/>
            <p14:sldId id="1477"/>
            <p14:sldId id="1478"/>
            <p14:sldId id="1479"/>
            <p14:sldId id="1480"/>
            <p14:sldId id="1481"/>
            <p14:sldId id="1482"/>
            <p14:sldId id="1483"/>
            <p14:sldId id="1484"/>
            <p14:sldId id="1485"/>
            <p14:sldId id="1486"/>
            <p14:sldId id="1436"/>
            <p14:sldId id="1383"/>
            <p14:sldId id="1489"/>
            <p14:sldId id="1384"/>
            <p14:sldId id="1487"/>
            <p14:sldId id="1387"/>
            <p14:sldId id="1454"/>
            <p14:sldId id="1490"/>
            <p14:sldId id="1491"/>
            <p14:sldId id="1388"/>
            <p14:sldId id="1434"/>
            <p14:sldId id="1492"/>
            <p14:sldId id="1494"/>
            <p14:sldId id="1389"/>
            <p14:sldId id="1498"/>
            <p14:sldId id="1499"/>
            <p14:sldId id="1391"/>
            <p14:sldId id="1392"/>
            <p14:sldId id="1497"/>
            <p14:sldId id="1393"/>
            <p14:sldId id="1394"/>
            <p14:sldId id="1395"/>
            <p14:sldId id="1396"/>
            <p14:sldId id="1397"/>
            <p14:sldId id="1398"/>
            <p14:sldId id="1399"/>
            <p14:sldId id="1400"/>
            <p14:sldId id="1488"/>
            <p14:sldId id="1428"/>
            <p14:sldId id="1403"/>
            <p14:sldId id="1496"/>
            <p14:sldId id="1404"/>
            <p14:sldId id="1495"/>
            <p14:sldId id="143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974">
          <p15:clr>
            <a:srgbClr val="A4A3A4"/>
          </p15:clr>
        </p15:guide>
        <p15:guide id="2" pos="292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cqueline Bloch" initials="JB" lastIdx="1" clrIdx="0">
    <p:extLst>
      <p:ext uri="{19B8F6BF-5375-455C-9EA6-DF929625EA0E}">
        <p15:presenceInfo xmlns:p15="http://schemas.microsoft.com/office/powerpoint/2012/main" userId="Jacqueline Bloc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BE0E3"/>
    <a:srgbClr val="FFFFCC"/>
    <a:srgbClr val="0066FF"/>
    <a:srgbClr val="05B3F1"/>
    <a:srgbClr val="1ABFFA"/>
    <a:srgbClr val="62D4FC"/>
    <a:srgbClr val="BDD8FF"/>
    <a:srgbClr val="65A3FF"/>
    <a:srgbClr val="2F83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12" autoAdjust="0"/>
    <p:restoredTop sz="94645" autoAdjust="0"/>
  </p:normalViewPr>
  <p:slideViewPr>
    <p:cSldViewPr>
      <p:cViewPr varScale="1">
        <p:scale>
          <a:sx n="69" d="100"/>
          <a:sy n="69" d="100"/>
        </p:scale>
        <p:origin x="876" y="44"/>
      </p:cViewPr>
      <p:guideLst>
        <p:guide orient="horz" pos="3974"/>
        <p:guide pos="2925"/>
      </p:guideLst>
    </p:cSldViewPr>
  </p:slideViewPr>
  <p:outlineViewPr>
    <p:cViewPr>
      <p:scale>
        <a:sx n="33" d="100"/>
        <a:sy n="33" d="100"/>
      </p:scale>
      <p:origin x="0" y="-383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-6228"/>
    </p:cViewPr>
  </p:sorterViewPr>
  <p:notesViewPr>
    <p:cSldViewPr showGuides="1">
      <p:cViewPr varScale="1">
        <p:scale>
          <a:sx n="85" d="100"/>
          <a:sy n="85" d="100"/>
        </p:scale>
        <p:origin x="-319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D06376-F7AF-4722-A7F3-C779653F7A4B}" type="datetimeFigureOut">
              <a:rPr lang="fr-FR" smtClean="0"/>
              <a:t>03/07/2023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D65F04-9BCA-480B-896E-9F27931E89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90036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fr-FR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FF8752A-3027-449F-9446-F045DD653B27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78442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877" indent="-285722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2888" indent="-22857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043" indent="-22857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199" indent="-22857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354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509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8664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5819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4C949555-B7F5-44F0-B81F-6E72BADA45DD}" type="slidenum">
              <a:rPr lang="fr-FR" sz="1200"/>
              <a:pPr eaLnBrk="1" hangingPunct="1">
                <a:defRPr/>
              </a:pPr>
              <a:t>4</a:t>
            </a:fld>
            <a:endParaRPr lang="fr-FR" sz="120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smtClean="0"/>
              <a:t>The partial photonic character renders a very low mass</a:t>
            </a:r>
          </a:p>
          <a:p>
            <a:pPr eaLnBrk="1" hangingPunct="1"/>
            <a:r>
              <a:rPr lang="en-GB" smtClean="0"/>
              <a:t>The partial excitonic character provides the system with strong non-linearities</a:t>
            </a:r>
          </a:p>
        </p:txBody>
      </p:sp>
    </p:spTree>
    <p:extLst>
      <p:ext uri="{BB962C8B-B14F-4D97-AF65-F5344CB8AC3E}">
        <p14:creationId xmlns:p14="http://schemas.microsoft.com/office/powerpoint/2010/main" val="15542417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8752A-3027-449F-9446-F045DD653B27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74159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8752A-3027-449F-9446-F045DD653B27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76679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DDC97-16C5-3C4E-90F8-6C513D83E9E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6569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DDC97-16C5-3C4E-90F8-6C513D83E9E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9903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8752A-3027-449F-9446-F045DD653B27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24849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8752A-3027-449F-9446-F045DD653B27}" type="slidenum">
              <a:rPr lang="fr-FR" smtClean="0"/>
              <a:pPr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36693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DDC97-16C5-3C4E-90F8-6C513D83E9E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3110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DDC97-16C5-3C4E-90F8-6C513D83E9E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652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DDC97-16C5-3C4E-90F8-6C513D83E9E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867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8752A-3027-449F-9446-F045DD653B27}" type="slidenum">
              <a:rPr lang="fr-FR" smtClean="0"/>
              <a:pPr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8182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877" indent="-285722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2888" indent="-22857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043" indent="-22857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199" indent="-22857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354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509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8664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5819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4C949555-B7F5-44F0-B81F-6E72BADA45DD}" type="slidenum">
              <a:rPr lang="fr-FR" sz="1200"/>
              <a:pPr eaLnBrk="1" hangingPunct="1">
                <a:defRPr/>
              </a:pPr>
              <a:t>5</a:t>
            </a:fld>
            <a:endParaRPr lang="fr-FR" sz="120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smtClean="0"/>
              <a:t>The partial photonic character renders a very low mass</a:t>
            </a:r>
          </a:p>
          <a:p>
            <a:pPr eaLnBrk="1" hangingPunct="1"/>
            <a:r>
              <a:rPr lang="en-GB" smtClean="0"/>
              <a:t>The partial excitonic character provides the system with strong non-linearities</a:t>
            </a:r>
          </a:p>
        </p:txBody>
      </p:sp>
    </p:spTree>
    <p:extLst>
      <p:ext uri="{BB962C8B-B14F-4D97-AF65-F5344CB8AC3E}">
        <p14:creationId xmlns:p14="http://schemas.microsoft.com/office/powerpoint/2010/main" val="28035027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DDC97-16C5-3C4E-90F8-6C513D83E9E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4761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DDC97-16C5-3C4E-90F8-6C513D83E9E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5788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DDC97-16C5-3C4E-90F8-6C513D83E9E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0499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DDC97-16C5-3C4E-90F8-6C513D83E9E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976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877" indent="-285722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2888" indent="-22857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043" indent="-22857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199" indent="-22857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354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509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8664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5819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4C949555-B7F5-44F0-B81F-6E72BADA45DD}" type="slidenum">
              <a:rPr lang="fr-FR" sz="1200"/>
              <a:pPr eaLnBrk="1" hangingPunct="1">
                <a:defRPr/>
              </a:pPr>
              <a:t>7</a:t>
            </a:fld>
            <a:endParaRPr lang="fr-FR" sz="120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smtClean="0"/>
              <a:t>The partial photonic character renders a very low mass</a:t>
            </a:r>
          </a:p>
          <a:p>
            <a:pPr eaLnBrk="1" hangingPunct="1"/>
            <a:r>
              <a:rPr lang="en-GB" smtClean="0"/>
              <a:t>The partial excitonic character provides the system with strong non-linearities</a:t>
            </a:r>
          </a:p>
        </p:txBody>
      </p:sp>
    </p:spTree>
    <p:extLst>
      <p:ext uri="{BB962C8B-B14F-4D97-AF65-F5344CB8AC3E}">
        <p14:creationId xmlns:p14="http://schemas.microsoft.com/office/powerpoint/2010/main" val="2388226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8752A-3027-449F-9446-F045DD653B27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8255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8752A-3027-449F-9446-F045DD653B27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9885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8752A-3027-449F-9446-F045DD653B27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3711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8752A-3027-449F-9446-F045DD653B27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54395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8752A-3027-449F-9446-F045DD653B27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17218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8752A-3027-449F-9446-F045DD653B27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3954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821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390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901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301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811823" y="130175"/>
            <a:ext cx="7744558" cy="4191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968620" y="1085850"/>
            <a:ext cx="3842238" cy="154305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951536" y="1085850"/>
            <a:ext cx="3842238" cy="154305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968620" y="2781300"/>
            <a:ext cx="3842238" cy="1544638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951536" y="2781300"/>
            <a:ext cx="3842238" cy="1544638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1868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fr-FR"/>
          </a:p>
        </p:txBody>
      </p:sp>
      <p:sp>
        <p:nvSpPr>
          <p:cNvPr id="16" name="Line 634"/>
          <p:cNvSpPr>
            <a:spLocks noChangeShapeType="1"/>
          </p:cNvSpPr>
          <p:nvPr/>
        </p:nvSpPr>
        <p:spPr bwMode="auto">
          <a:xfrm>
            <a:off x="0" y="609600"/>
            <a:ext cx="9120554" cy="0"/>
          </a:xfrm>
          <a:prstGeom prst="line">
            <a:avLst/>
          </a:prstGeom>
          <a:noFill/>
          <a:ln w="38100">
            <a:solidFill>
              <a:srgbClr val="3F778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fr-FR" sz="2800"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710" r:id="rId4"/>
    <p:sldLayoutId id="2147483711" r:id="rId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gif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image" Target="../media/image42.png"/><Relationship Id="rId7" Type="http://schemas.openxmlformats.org/officeDocument/2006/relationships/image" Target="../media/image46.emf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emf"/><Relationship Id="rId5" Type="http://schemas.openxmlformats.org/officeDocument/2006/relationships/image" Target="../media/image44.png"/><Relationship Id="rId10" Type="http://schemas.openxmlformats.org/officeDocument/2006/relationships/image" Target="../media/image49.emf"/><Relationship Id="rId4" Type="http://schemas.openxmlformats.org/officeDocument/2006/relationships/image" Target="../media/image43.png"/><Relationship Id="rId9" Type="http://schemas.openxmlformats.org/officeDocument/2006/relationships/image" Target="../media/image48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emf"/><Relationship Id="rId3" Type="http://schemas.openxmlformats.org/officeDocument/2006/relationships/image" Target="../media/image52.png"/><Relationship Id="rId7" Type="http://schemas.openxmlformats.org/officeDocument/2006/relationships/image" Target="../media/image44.png"/><Relationship Id="rId12" Type="http://schemas.openxmlformats.org/officeDocument/2006/relationships/image" Target="../media/image49.emf"/><Relationship Id="rId17" Type="http://schemas.openxmlformats.org/officeDocument/2006/relationships/image" Target="../media/image80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emf"/><Relationship Id="rId5" Type="http://schemas.openxmlformats.org/officeDocument/2006/relationships/image" Target="../media/image42.png"/><Relationship Id="rId15" Type="http://schemas.openxmlformats.org/officeDocument/2006/relationships/image" Target="../media/image780.png"/><Relationship Id="rId10" Type="http://schemas.openxmlformats.org/officeDocument/2006/relationships/image" Target="../media/image47.emf"/><Relationship Id="rId4" Type="http://schemas.openxmlformats.org/officeDocument/2006/relationships/image" Target="../media/image53.png"/><Relationship Id="rId9" Type="http://schemas.openxmlformats.org/officeDocument/2006/relationships/image" Target="../media/image46.emf"/><Relationship Id="rId14" Type="http://schemas.openxmlformats.org/officeDocument/2006/relationships/image" Target="../media/image7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58.png"/><Relationship Id="rId7" Type="http://schemas.openxmlformats.org/officeDocument/2006/relationships/image" Target="../media/image62.emf"/><Relationship Id="rId12" Type="http://schemas.openxmlformats.org/officeDocument/2006/relationships/image" Target="../media/image6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6.emf"/><Relationship Id="rId5" Type="http://schemas.openxmlformats.org/officeDocument/2006/relationships/image" Target="../media/image60.png"/><Relationship Id="rId15" Type="http://schemas.openxmlformats.org/officeDocument/2006/relationships/image" Target="../media/image70.emf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image" Target="../media/image64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65.png"/><Relationship Id="rId9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emf"/><Relationship Id="rId4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83.emf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emf"/><Relationship Id="rId4" Type="http://schemas.openxmlformats.org/officeDocument/2006/relationships/image" Target="../media/image84.emf"/><Relationship Id="rId9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9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9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g"/><Relationship Id="rId5" Type="http://schemas.openxmlformats.org/officeDocument/2006/relationships/image" Target="../media/image131.png"/><Relationship Id="rId4" Type="http://schemas.openxmlformats.org/officeDocument/2006/relationships/image" Target="../media/image9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g"/><Relationship Id="rId3" Type="http://schemas.openxmlformats.org/officeDocument/2006/relationships/image" Target="../media/image98.emf"/><Relationship Id="rId7" Type="http://schemas.openxmlformats.org/officeDocument/2006/relationships/image" Target="../media/image101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emf"/><Relationship Id="rId5" Type="http://schemas.openxmlformats.org/officeDocument/2006/relationships/image" Target="../media/image131.png"/><Relationship Id="rId4" Type="http://schemas.openxmlformats.org/officeDocument/2006/relationships/image" Target="../media/image9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7" Type="http://schemas.openxmlformats.org/officeDocument/2006/relationships/image" Target="../media/image10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emf"/><Relationship Id="rId5" Type="http://schemas.openxmlformats.org/officeDocument/2006/relationships/image" Target="../media/image106.emf"/><Relationship Id="rId10" Type="http://schemas.openxmlformats.org/officeDocument/2006/relationships/image" Target="../media/image1220.png"/><Relationship Id="rId4" Type="http://schemas.openxmlformats.org/officeDocument/2006/relationships/image" Target="../media/image105.emf"/><Relationship Id="rId9" Type="http://schemas.openxmlformats.org/officeDocument/2006/relationships/image" Target="../media/image121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emf"/><Relationship Id="rId3" Type="http://schemas.openxmlformats.org/officeDocument/2006/relationships/image" Target="../media/image104.emf"/><Relationship Id="rId7" Type="http://schemas.openxmlformats.org/officeDocument/2006/relationships/image" Target="../media/image10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emf"/><Relationship Id="rId5" Type="http://schemas.openxmlformats.org/officeDocument/2006/relationships/image" Target="../media/image106.emf"/><Relationship Id="rId10" Type="http://schemas.openxmlformats.org/officeDocument/2006/relationships/image" Target="../media/image1220.png"/><Relationship Id="rId4" Type="http://schemas.openxmlformats.org/officeDocument/2006/relationships/image" Target="../media/image105.emf"/><Relationship Id="rId9" Type="http://schemas.openxmlformats.org/officeDocument/2006/relationships/image" Target="../media/image121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emf"/><Relationship Id="rId3" Type="http://schemas.openxmlformats.org/officeDocument/2006/relationships/image" Target="../media/image104.emf"/><Relationship Id="rId7" Type="http://schemas.openxmlformats.org/officeDocument/2006/relationships/image" Target="../media/image10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emf"/><Relationship Id="rId5" Type="http://schemas.openxmlformats.org/officeDocument/2006/relationships/image" Target="../media/image106.emf"/><Relationship Id="rId10" Type="http://schemas.openxmlformats.org/officeDocument/2006/relationships/image" Target="../media/image1220.png"/><Relationship Id="rId4" Type="http://schemas.openxmlformats.org/officeDocument/2006/relationships/image" Target="../media/image105.emf"/><Relationship Id="rId9" Type="http://schemas.openxmlformats.org/officeDocument/2006/relationships/image" Target="../media/image12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jpeg"/><Relationship Id="rId4" Type="http://schemas.openxmlformats.org/officeDocument/2006/relationships/image" Target="../media/image111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11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7.emf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png"/><Relationship Id="rId5" Type="http://schemas.openxmlformats.org/officeDocument/2006/relationships/image" Target="../media/image119.emf"/><Relationship Id="rId4" Type="http://schemas.openxmlformats.org/officeDocument/2006/relationships/image" Target="../media/image118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jpeg"/><Relationship Id="rId5" Type="http://schemas.openxmlformats.org/officeDocument/2006/relationships/image" Target="../media/image21.wmf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9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9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4.jp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2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wmf"/><Relationship Id="rId4" Type="http://schemas.openxmlformats.org/officeDocument/2006/relationships/image" Target="../media/image2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038"/>
          <p:cNvSpPr txBox="1">
            <a:spLocks noChangeArrowheads="1"/>
          </p:cNvSpPr>
          <p:nvPr/>
        </p:nvSpPr>
        <p:spPr bwMode="auto">
          <a:xfrm>
            <a:off x="1620591" y="1007879"/>
            <a:ext cx="5865791" cy="892552"/>
          </a:xfrm>
          <a:prstGeom prst="rect">
            <a:avLst/>
          </a:prstGeom>
          <a:solidFill>
            <a:schemeClr val="bg1">
              <a:alpha val="79000"/>
            </a:schemeClr>
          </a:solidFill>
          <a:ln w="2857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marL="457200" indent="-45720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1pPr>
            <a:lvl2pPr marL="742950" indent="-28575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2pPr>
            <a:lvl3pPr marL="1143000" indent="-22860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3pPr>
            <a:lvl4pPr marL="1600200" indent="-22860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4pPr>
            <a:lvl5pPr marL="2057400" indent="-22860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9pPr>
          </a:lstStyle>
          <a:p>
            <a:pPr marL="457200" marR="0" lvl="0" indent="-45720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Jacqueline Bloch</a:t>
            </a:r>
          </a:p>
          <a:p>
            <a:pPr marL="457200" marR="0" lvl="0" indent="-45720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</a:rPr>
              <a:t>Centre de Nanosciences </a:t>
            </a:r>
            <a:r>
              <a:rPr lang="fr-FR" sz="1600" dirty="0" smtClean="0">
                <a:solidFill>
                  <a:srgbClr val="4F81BD"/>
                </a:solidFill>
              </a:rPr>
              <a:t>et de 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</a:rPr>
              <a:t>Nanotechnologies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</a:endParaRPr>
          </a:p>
          <a:p>
            <a:pPr marL="457200" marR="0" lvl="0" indent="-45720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</a:rPr>
              <a:t>Université Paris Saclay - CNRS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</a:endParaRPr>
          </a:p>
        </p:txBody>
      </p:sp>
      <p:sp>
        <p:nvSpPr>
          <p:cNvPr id="15" name="Rectangle 129"/>
          <p:cNvSpPr txBox="1">
            <a:spLocks noChangeArrowheads="1"/>
          </p:cNvSpPr>
          <p:nvPr/>
        </p:nvSpPr>
        <p:spPr>
          <a:xfrm>
            <a:off x="731573" y="44624"/>
            <a:ext cx="7754894" cy="1012825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4F81BD"/>
                </a:solidFill>
                <a:latin typeface="Arial" charset="0"/>
                <a:cs typeface="Arial" charset="0"/>
              </a:rPr>
              <a:t>Kardar</a:t>
            </a:r>
            <a:r>
              <a:rPr lang="en-US" sz="2800" b="1" dirty="0">
                <a:solidFill>
                  <a:srgbClr val="4F81BD"/>
                </a:solidFill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4F81BD"/>
                </a:solidFill>
                <a:latin typeface="Arial" charset="0"/>
                <a:cs typeface="Arial" charset="0"/>
              </a:rPr>
              <a:t>Parisi</a:t>
            </a:r>
            <a:r>
              <a:rPr lang="en-US" sz="2800" b="1" dirty="0">
                <a:solidFill>
                  <a:srgbClr val="4F81BD"/>
                </a:solidFill>
                <a:latin typeface="Arial" charset="0"/>
                <a:cs typeface="Arial" charset="0"/>
              </a:rPr>
              <a:t> Zhang universal scaling</a:t>
            </a:r>
          </a:p>
          <a:p>
            <a:r>
              <a:rPr lang="en-US" sz="2800" b="1" dirty="0">
                <a:solidFill>
                  <a:srgbClr val="4F81BD"/>
                </a:solidFill>
                <a:latin typeface="Arial" charset="0"/>
                <a:cs typeface="Arial" charset="0"/>
              </a:rPr>
              <a:t>in the </a:t>
            </a:r>
            <a:r>
              <a:rPr lang="en-US" sz="2800" b="1" dirty="0" smtClean="0">
                <a:solidFill>
                  <a:srgbClr val="4F81BD"/>
                </a:solidFill>
                <a:latin typeface="Arial" charset="0"/>
                <a:cs typeface="Arial" charset="0"/>
              </a:rPr>
              <a:t>coheren</a:t>
            </a:r>
            <a:r>
              <a:rPr lang="en-US" sz="2800" b="1" dirty="0" smtClean="0">
                <a:solidFill>
                  <a:srgbClr val="4F81BD"/>
                </a:solidFill>
                <a:latin typeface="Arial" charset="0"/>
                <a:cs typeface="Arial" charset="0"/>
              </a:rPr>
              <a:t>t emission</a:t>
            </a:r>
            <a:r>
              <a:rPr lang="en-US" sz="2800" b="1" dirty="0" smtClean="0">
                <a:solidFill>
                  <a:srgbClr val="4F81BD"/>
                </a:solidFill>
                <a:latin typeface="Arial" charset="0"/>
                <a:cs typeface="Arial" charset="0"/>
              </a:rPr>
              <a:t> </a:t>
            </a:r>
            <a:r>
              <a:rPr lang="en-US" sz="2800" b="1" dirty="0">
                <a:solidFill>
                  <a:srgbClr val="4F81BD"/>
                </a:solidFill>
                <a:latin typeface="Arial" charset="0"/>
                <a:cs typeface="Arial" charset="0"/>
              </a:rPr>
              <a:t>of </a:t>
            </a:r>
            <a:r>
              <a:rPr lang="en-US" sz="2800" b="1" dirty="0" err="1">
                <a:solidFill>
                  <a:srgbClr val="4F81BD"/>
                </a:solidFill>
                <a:latin typeface="Arial" charset="0"/>
                <a:cs typeface="Arial" charset="0"/>
              </a:rPr>
              <a:t>polariton</a:t>
            </a:r>
            <a:r>
              <a:rPr lang="en-US" sz="2800" b="1" dirty="0">
                <a:solidFill>
                  <a:srgbClr val="4F81BD"/>
                </a:solidFill>
                <a:latin typeface="Arial" charset="0"/>
                <a:cs typeface="Arial" charset="0"/>
              </a:rPr>
              <a:t> condensates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1114407" y="3411334"/>
            <a:ext cx="1380506" cy="2831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2"/>
                </a:solidFill>
              </a:rPr>
              <a:t>S. </a:t>
            </a:r>
            <a:r>
              <a:rPr lang="fr-FR" dirty="0" err="1" smtClean="0">
                <a:solidFill>
                  <a:schemeClr val="accent2"/>
                </a:solidFill>
              </a:rPr>
              <a:t>Ravets</a:t>
            </a:r>
            <a:endParaRPr lang="fr-FR" dirty="0" smtClean="0">
              <a:solidFill>
                <a:schemeClr val="accent2"/>
              </a:solidFill>
            </a:endParaRPr>
          </a:p>
          <a:p>
            <a:r>
              <a:rPr lang="fr-FR" sz="1600" b="1" dirty="0" smtClean="0">
                <a:solidFill>
                  <a:schemeClr val="accent2"/>
                </a:solidFill>
              </a:rPr>
              <a:t>Q. Fontaine</a:t>
            </a:r>
          </a:p>
          <a:p>
            <a:r>
              <a:rPr lang="fr-FR" sz="1600" dirty="0" smtClean="0">
                <a:solidFill>
                  <a:schemeClr val="accent2"/>
                </a:solidFill>
              </a:rPr>
              <a:t>D. Pinto Dias</a:t>
            </a:r>
          </a:p>
          <a:p>
            <a:r>
              <a:rPr lang="fr-FR" sz="1600" dirty="0" smtClean="0">
                <a:solidFill>
                  <a:schemeClr val="accent2"/>
                </a:solidFill>
              </a:rPr>
              <a:t>A</a:t>
            </a:r>
            <a:r>
              <a:rPr lang="fr-FR" sz="1600" dirty="0" smtClean="0">
                <a:solidFill>
                  <a:schemeClr val="accent2"/>
                </a:solidFill>
              </a:rPr>
              <a:t>. Lemaître</a:t>
            </a:r>
          </a:p>
          <a:p>
            <a:r>
              <a:rPr lang="fr-FR" sz="1600" dirty="0" smtClean="0">
                <a:solidFill>
                  <a:schemeClr val="accent2"/>
                </a:solidFill>
              </a:rPr>
              <a:t>I. </a:t>
            </a:r>
            <a:r>
              <a:rPr lang="fr-FR" sz="1600" dirty="0" err="1" smtClean="0">
                <a:solidFill>
                  <a:schemeClr val="accent2"/>
                </a:solidFill>
              </a:rPr>
              <a:t>Sagnes</a:t>
            </a:r>
            <a:endParaRPr lang="fr-FR" sz="1600" dirty="0" smtClean="0">
              <a:solidFill>
                <a:schemeClr val="accent2"/>
              </a:solidFill>
            </a:endParaRPr>
          </a:p>
          <a:p>
            <a:r>
              <a:rPr lang="fr-FR" sz="1600" dirty="0" smtClean="0">
                <a:solidFill>
                  <a:schemeClr val="accent2"/>
                </a:solidFill>
              </a:rPr>
              <a:t>M. </a:t>
            </a:r>
            <a:r>
              <a:rPr lang="fr-FR" sz="1600" dirty="0" err="1" smtClean="0">
                <a:solidFill>
                  <a:schemeClr val="accent2"/>
                </a:solidFill>
              </a:rPr>
              <a:t>Morassi</a:t>
            </a:r>
            <a:endParaRPr lang="fr-FR" sz="1600" dirty="0">
              <a:solidFill>
                <a:schemeClr val="accent2"/>
              </a:solidFill>
            </a:endParaRPr>
          </a:p>
          <a:p>
            <a:r>
              <a:rPr lang="fr-FR" sz="1600" dirty="0" smtClean="0">
                <a:solidFill>
                  <a:schemeClr val="accent2"/>
                </a:solidFill>
              </a:rPr>
              <a:t>L. </a:t>
            </a:r>
            <a:r>
              <a:rPr lang="fr-FR" sz="1600" dirty="0" err="1" smtClean="0">
                <a:solidFill>
                  <a:schemeClr val="accent2"/>
                </a:solidFill>
              </a:rPr>
              <a:t>Legratiet</a:t>
            </a:r>
            <a:endParaRPr lang="fr-FR" sz="1600" dirty="0" smtClean="0">
              <a:solidFill>
                <a:schemeClr val="accent2"/>
              </a:solidFill>
            </a:endParaRPr>
          </a:p>
          <a:p>
            <a:pPr marL="342900" indent="-342900">
              <a:buAutoNum type="alphaUcPeriod"/>
            </a:pPr>
            <a:r>
              <a:rPr lang="fr-FR" sz="1600" dirty="0" err="1" smtClean="0">
                <a:solidFill>
                  <a:schemeClr val="accent2"/>
                </a:solidFill>
              </a:rPr>
              <a:t>Harouri</a:t>
            </a:r>
            <a:endParaRPr lang="fr-FR" sz="1600" dirty="0" smtClean="0">
              <a:solidFill>
                <a:schemeClr val="accent2"/>
              </a:solidFill>
            </a:endParaRPr>
          </a:p>
          <a:p>
            <a:r>
              <a:rPr lang="fr-FR" sz="1600" dirty="0">
                <a:solidFill>
                  <a:schemeClr val="accent2"/>
                </a:solidFill>
              </a:rPr>
              <a:t>F. </a:t>
            </a:r>
            <a:r>
              <a:rPr lang="fr-FR" sz="1600" dirty="0" err="1">
                <a:solidFill>
                  <a:schemeClr val="accent2"/>
                </a:solidFill>
              </a:rPr>
              <a:t>Baboux</a:t>
            </a:r>
            <a:endParaRPr lang="fr-FR" sz="1600" dirty="0">
              <a:solidFill>
                <a:schemeClr val="accent2"/>
              </a:solidFill>
            </a:endParaRPr>
          </a:p>
          <a:p>
            <a:pPr marL="342900" indent="-342900">
              <a:buAutoNum type="alphaUcPeriod"/>
            </a:pPr>
            <a:endParaRPr lang="fr-FR" sz="1600" dirty="0" smtClean="0">
              <a:solidFill>
                <a:schemeClr val="accent2"/>
              </a:solidFill>
            </a:endParaRPr>
          </a:p>
          <a:p>
            <a:endParaRPr lang="fr-FR" sz="1600" dirty="0">
              <a:solidFill>
                <a:schemeClr val="accent2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5267283" y="3410238"/>
            <a:ext cx="986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UcPeriod"/>
            </a:pPr>
            <a:r>
              <a:rPr lang="fr-FR" sz="1600" dirty="0" err="1" smtClean="0">
                <a:solidFill>
                  <a:schemeClr val="accent2"/>
                </a:solidFill>
              </a:rPr>
              <a:t>Amo</a:t>
            </a:r>
            <a:endParaRPr lang="fr-FR" sz="1600" dirty="0" smtClean="0">
              <a:solidFill>
                <a:schemeClr val="accent2"/>
              </a:solidFill>
            </a:endParaRPr>
          </a:p>
        </p:txBody>
      </p:sp>
      <p:pic>
        <p:nvPicPr>
          <p:cNvPr id="19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451" y="2158979"/>
            <a:ext cx="1191062" cy="1191062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489" y="2470008"/>
            <a:ext cx="1309031" cy="741784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818" y="2326825"/>
            <a:ext cx="967430" cy="967430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535" y="3887291"/>
            <a:ext cx="1128918" cy="803683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3025504" y="3350041"/>
            <a:ext cx="143500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accent2"/>
                </a:solidFill>
              </a:rPr>
              <a:t>L. </a:t>
            </a:r>
            <a:r>
              <a:rPr lang="fr-FR" sz="1600" dirty="0">
                <a:solidFill>
                  <a:schemeClr val="accent2"/>
                </a:solidFill>
              </a:rPr>
              <a:t>Canet</a:t>
            </a:r>
          </a:p>
          <a:p>
            <a:r>
              <a:rPr lang="fr-FR" sz="1600" dirty="0" smtClean="0">
                <a:solidFill>
                  <a:schemeClr val="accent2"/>
                </a:solidFill>
              </a:rPr>
              <a:t>A. </a:t>
            </a:r>
            <a:r>
              <a:rPr lang="fr-FR" sz="1600" dirty="0" err="1" smtClean="0">
                <a:solidFill>
                  <a:schemeClr val="accent2"/>
                </a:solidFill>
              </a:rPr>
              <a:t>Minguzzi</a:t>
            </a:r>
            <a:endParaRPr lang="fr-FR" sz="1600" b="1" dirty="0" smtClean="0">
              <a:solidFill>
                <a:schemeClr val="accent2"/>
              </a:solidFill>
            </a:endParaRPr>
          </a:p>
          <a:p>
            <a:r>
              <a:rPr lang="fr-FR" sz="1600" b="1" dirty="0" smtClean="0">
                <a:solidFill>
                  <a:schemeClr val="accent2"/>
                </a:solidFill>
              </a:rPr>
              <a:t>D</a:t>
            </a:r>
            <a:r>
              <a:rPr lang="fr-FR" sz="1600" b="1" dirty="0" smtClean="0">
                <a:solidFill>
                  <a:schemeClr val="accent2"/>
                </a:solidFill>
              </a:rPr>
              <a:t>. </a:t>
            </a:r>
            <a:r>
              <a:rPr lang="fr-FR" sz="1600" b="1" dirty="0" err="1" smtClean="0">
                <a:solidFill>
                  <a:schemeClr val="accent2"/>
                </a:solidFill>
              </a:rPr>
              <a:t>Squizzato</a:t>
            </a:r>
            <a:endParaRPr lang="fr-FR" sz="1600" b="1" dirty="0" smtClean="0">
              <a:solidFill>
                <a:schemeClr val="accent2"/>
              </a:solidFill>
            </a:endParaRPr>
          </a:p>
          <a:p>
            <a:r>
              <a:rPr lang="fr-FR" sz="1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K. </a:t>
            </a:r>
            <a:r>
              <a:rPr lang="fr-FR" sz="16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Deligiannis</a:t>
            </a:r>
            <a:endParaRPr lang="fr-FR" sz="1600" b="1" dirty="0">
              <a:solidFill>
                <a:schemeClr val="accent2"/>
              </a:solidFill>
            </a:endParaRPr>
          </a:p>
          <a:p>
            <a:r>
              <a:rPr lang="fr-FR" sz="1600" dirty="0">
                <a:solidFill>
                  <a:schemeClr val="accent2"/>
                </a:solidFill>
              </a:rPr>
              <a:t>F. </a:t>
            </a:r>
            <a:r>
              <a:rPr lang="fr-FR" sz="1600" dirty="0" err="1">
                <a:solidFill>
                  <a:schemeClr val="accent2"/>
                </a:solidFill>
              </a:rPr>
              <a:t>Helluin</a:t>
            </a:r>
            <a:endParaRPr lang="fr-FR" sz="1600" dirty="0">
              <a:solidFill>
                <a:schemeClr val="accent2"/>
              </a:solidFill>
            </a:endParaRPr>
          </a:p>
          <a:p>
            <a:r>
              <a:rPr lang="fr-FR" sz="1600" dirty="0">
                <a:solidFill>
                  <a:schemeClr val="accent2"/>
                </a:solidFill>
              </a:rPr>
              <a:t>F. </a:t>
            </a:r>
            <a:r>
              <a:rPr lang="fr-FR" sz="1600" dirty="0" err="1" smtClean="0">
                <a:solidFill>
                  <a:schemeClr val="accent2"/>
                </a:solidFill>
              </a:rPr>
              <a:t>Vercesi</a:t>
            </a:r>
            <a:endParaRPr lang="fr-FR" sz="1600" dirty="0">
              <a:solidFill>
                <a:schemeClr val="accent2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5267283" y="4942632"/>
            <a:ext cx="1176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accent2"/>
                </a:solidFill>
              </a:rPr>
              <a:t>M. Richard</a:t>
            </a:r>
            <a:endParaRPr lang="fr-FR" sz="1600" dirty="0">
              <a:solidFill>
                <a:schemeClr val="accent2"/>
              </a:solidFill>
            </a:endParaRPr>
          </a:p>
        </p:txBody>
      </p:sp>
      <p:pic>
        <p:nvPicPr>
          <p:cNvPr id="25" name="Picture 35" descr="logo-an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494" y="6226480"/>
            <a:ext cx="1056382" cy="470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59" y="6273032"/>
            <a:ext cx="1141943" cy="417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462" y="6066004"/>
            <a:ext cx="2257805" cy="855728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209" y="6253947"/>
            <a:ext cx="1468001" cy="387043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213" y="6268753"/>
            <a:ext cx="701610" cy="467740"/>
          </a:xfrm>
          <a:prstGeom prst="rect">
            <a:avLst/>
          </a:prstGeom>
        </p:spPr>
      </p:pic>
      <p:grpSp>
        <p:nvGrpSpPr>
          <p:cNvPr id="30" name="Group 228"/>
          <p:cNvGrpSpPr/>
          <p:nvPr/>
        </p:nvGrpSpPr>
        <p:grpSpPr>
          <a:xfrm>
            <a:off x="1547268" y="6130439"/>
            <a:ext cx="1104993" cy="726858"/>
            <a:chOff x="15583712" y="37047983"/>
            <a:chExt cx="2415124" cy="1801351"/>
          </a:xfrm>
        </p:grpSpPr>
        <p:pic>
          <p:nvPicPr>
            <p:cNvPr id="31" name="Picture 28" descr="logo-sirteq-web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80182" y="37047983"/>
              <a:ext cx="2022184" cy="1202128"/>
            </a:xfrm>
            <a:prstGeom prst="rect">
              <a:avLst/>
            </a:prstGeom>
          </p:spPr>
        </p:pic>
        <p:pic>
          <p:nvPicPr>
            <p:cNvPr id="32" name="Picture 29" descr="logo-idf-1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83712" y="38292853"/>
              <a:ext cx="2415124" cy="556481"/>
            </a:xfrm>
            <a:prstGeom prst="rect">
              <a:avLst/>
            </a:prstGeom>
          </p:spPr>
        </p:pic>
      </p:grpSp>
      <p:pic>
        <p:nvPicPr>
          <p:cNvPr id="33" name="Picture 2" descr="http://erc.europa.eu/sites/default/files/content/LOGO-ERC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4" r="12864" b="24396"/>
          <a:stretch/>
        </p:blipFill>
        <p:spPr bwMode="auto">
          <a:xfrm>
            <a:off x="5020101" y="6066004"/>
            <a:ext cx="770819" cy="765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 descr="BEC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194" y="2516294"/>
            <a:ext cx="949715" cy="58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ZoneTexte 34"/>
          <p:cNvSpPr txBox="1"/>
          <p:nvPr/>
        </p:nvSpPr>
        <p:spPr>
          <a:xfrm>
            <a:off x="7142944" y="3271738"/>
            <a:ext cx="125386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fr-FR" sz="1600" dirty="0">
                <a:solidFill>
                  <a:schemeClr val="accent2"/>
                </a:solidFill>
              </a:rPr>
              <a:t>. </a:t>
            </a:r>
            <a:r>
              <a:rPr lang="fr-FR" sz="1600" dirty="0" err="1">
                <a:solidFill>
                  <a:schemeClr val="accent2"/>
                </a:solidFill>
              </a:rPr>
              <a:t>Carusotto</a:t>
            </a:r>
            <a:endParaRPr lang="fr-FR" sz="1600" dirty="0">
              <a:solidFill>
                <a:schemeClr val="accent2"/>
              </a:solidFill>
            </a:endParaRPr>
          </a:p>
          <a:p>
            <a:r>
              <a:rPr lang="fr-FR" sz="1600" dirty="0">
                <a:solidFill>
                  <a:schemeClr val="accent2"/>
                </a:solidFill>
              </a:rPr>
              <a:t>I. Amelio</a:t>
            </a: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397" y="3992862"/>
            <a:ext cx="796088" cy="903547"/>
          </a:xfrm>
          <a:prstGeom prst="rect">
            <a:avLst/>
          </a:prstGeom>
        </p:spPr>
      </p:pic>
      <p:sp>
        <p:nvSpPr>
          <p:cNvPr id="37" name="ZoneTexte 36"/>
          <p:cNvSpPr txBox="1"/>
          <p:nvPr/>
        </p:nvSpPr>
        <p:spPr>
          <a:xfrm>
            <a:off x="7227915" y="5105420"/>
            <a:ext cx="1232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accent2"/>
                </a:solidFill>
              </a:rPr>
              <a:t>M. Wouters</a:t>
            </a:r>
          </a:p>
        </p:txBody>
      </p:sp>
    </p:spTree>
    <p:extLst>
      <p:ext uri="{BB962C8B-B14F-4D97-AF65-F5344CB8AC3E}">
        <p14:creationId xmlns:p14="http://schemas.microsoft.com/office/powerpoint/2010/main" val="368709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836712"/>
            <a:ext cx="7084660" cy="3660605"/>
          </a:xfrm>
          <a:prstGeom prst="rect">
            <a:avLst/>
          </a:prstGeom>
        </p:spPr>
      </p:pic>
      <p:sp>
        <p:nvSpPr>
          <p:cNvPr id="65" name="ZoneTexte 64"/>
          <p:cNvSpPr txBox="1"/>
          <p:nvPr/>
        </p:nvSpPr>
        <p:spPr>
          <a:xfrm>
            <a:off x="1619672" y="4399193"/>
            <a:ext cx="51924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accent2"/>
                </a:solidFill>
              </a:rPr>
              <a:t>Correspondance</a:t>
            </a:r>
            <a:r>
              <a:rPr lang="fr-FR" dirty="0" smtClean="0">
                <a:solidFill>
                  <a:schemeClr val="accent2"/>
                </a:solidFill>
              </a:rPr>
              <a:t> : </a:t>
            </a:r>
            <a:r>
              <a:rPr lang="fr-FR" dirty="0" err="1" smtClean="0">
                <a:solidFill>
                  <a:schemeClr val="accent2"/>
                </a:solidFill>
              </a:rPr>
              <a:t>Wavefunction</a:t>
            </a:r>
            <a:r>
              <a:rPr lang="fr-FR" dirty="0" smtClean="0">
                <a:solidFill>
                  <a:schemeClr val="accent2"/>
                </a:solidFill>
              </a:rPr>
              <a:t> = </a:t>
            </a:r>
            <a:r>
              <a:rPr lang="fr-FR" dirty="0" err="1" smtClean="0">
                <a:solidFill>
                  <a:schemeClr val="accent2"/>
                </a:solidFill>
              </a:rPr>
              <a:t>electric</a:t>
            </a:r>
            <a:r>
              <a:rPr lang="fr-FR" dirty="0" smtClean="0">
                <a:solidFill>
                  <a:schemeClr val="accent2"/>
                </a:solidFill>
              </a:rPr>
              <a:t> </a:t>
            </a:r>
            <a:r>
              <a:rPr lang="fr-FR" dirty="0" err="1" smtClean="0">
                <a:solidFill>
                  <a:schemeClr val="accent2"/>
                </a:solidFill>
              </a:rPr>
              <a:t>field</a:t>
            </a:r>
            <a:endParaRPr lang="fr-FR" dirty="0" smtClean="0">
              <a:solidFill>
                <a:schemeClr val="accent2"/>
              </a:solidFill>
            </a:endParaRPr>
          </a:p>
          <a:p>
            <a:r>
              <a:rPr lang="fr-FR" dirty="0" smtClean="0">
                <a:solidFill>
                  <a:schemeClr val="accent2"/>
                </a:solidFill>
              </a:rPr>
              <a:t>                                               Spin =  Polarisation</a:t>
            </a:r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80867" y="6021288"/>
            <a:ext cx="59766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2870" lvl="0"/>
            <a:r>
              <a:rPr lang="fr-FR" sz="1400" dirty="0">
                <a:solidFill>
                  <a:schemeClr val="accent2"/>
                </a:solidFill>
                <a:latin typeface="Arial"/>
              </a:rPr>
              <a:t>C. </a:t>
            </a:r>
            <a:r>
              <a:rPr lang="fr-FR" sz="1400" dirty="0" err="1">
                <a:solidFill>
                  <a:schemeClr val="accent2"/>
                </a:solidFill>
                <a:latin typeface="Arial"/>
              </a:rPr>
              <a:t>Ciuti</a:t>
            </a:r>
            <a:r>
              <a:rPr lang="fr-FR" sz="1400" dirty="0">
                <a:solidFill>
                  <a:schemeClr val="accent2"/>
                </a:solidFill>
                <a:latin typeface="Arial"/>
              </a:rPr>
              <a:t> &amp; I. </a:t>
            </a:r>
            <a:r>
              <a:rPr lang="fr-FR" sz="1400" dirty="0" err="1">
                <a:solidFill>
                  <a:schemeClr val="accent2"/>
                </a:solidFill>
                <a:latin typeface="Arial"/>
              </a:rPr>
              <a:t>Carusotto</a:t>
            </a:r>
            <a:r>
              <a:rPr lang="fr-FR" sz="1400" dirty="0">
                <a:solidFill>
                  <a:schemeClr val="accent2"/>
                </a:solidFill>
                <a:latin typeface="Arial"/>
              </a:rPr>
              <a:t>, </a:t>
            </a:r>
            <a:r>
              <a:rPr lang="fr-FR" sz="1400" dirty="0" err="1">
                <a:solidFill>
                  <a:schemeClr val="accent2"/>
                </a:solidFill>
                <a:latin typeface="Arial"/>
              </a:rPr>
              <a:t>Rev</a:t>
            </a:r>
            <a:r>
              <a:rPr lang="fr-FR" sz="1400" dirty="0">
                <a:solidFill>
                  <a:schemeClr val="accent2"/>
                </a:solidFill>
                <a:latin typeface="Arial"/>
              </a:rPr>
              <a:t>. </a:t>
            </a:r>
            <a:r>
              <a:rPr lang="fr-FR" sz="1400" dirty="0" err="1">
                <a:solidFill>
                  <a:schemeClr val="accent2"/>
                </a:solidFill>
                <a:latin typeface="Arial"/>
              </a:rPr>
              <a:t>Mod</a:t>
            </a:r>
            <a:r>
              <a:rPr lang="fr-FR" sz="1400" dirty="0">
                <a:solidFill>
                  <a:schemeClr val="accent2"/>
                </a:solidFill>
                <a:latin typeface="Arial"/>
              </a:rPr>
              <a:t>. Phys. </a:t>
            </a:r>
            <a:r>
              <a:rPr lang="fr-FR" sz="1400" b="1" dirty="0">
                <a:solidFill>
                  <a:schemeClr val="accent2"/>
                </a:solidFill>
                <a:latin typeface="Arial"/>
              </a:rPr>
              <a:t>85</a:t>
            </a:r>
            <a:r>
              <a:rPr lang="fr-FR" sz="1400" dirty="0">
                <a:solidFill>
                  <a:schemeClr val="accent2"/>
                </a:solidFill>
                <a:latin typeface="Arial"/>
              </a:rPr>
              <a:t>, 299 (</a:t>
            </a:r>
            <a:r>
              <a:rPr lang="fr-FR" sz="1400" dirty="0" smtClean="0">
                <a:solidFill>
                  <a:schemeClr val="accent2"/>
                </a:solidFill>
                <a:latin typeface="Arial"/>
              </a:rPr>
              <a:t>2013)</a:t>
            </a:r>
          </a:p>
          <a:p>
            <a:pPr marL="102870"/>
            <a:r>
              <a:rPr lang="fr-FR" sz="1400" dirty="0" smtClean="0">
                <a:solidFill>
                  <a:schemeClr val="accent2"/>
                </a:solidFill>
                <a:latin typeface="Arial"/>
              </a:rPr>
              <a:t>Compte </a:t>
            </a:r>
            <a:r>
              <a:rPr lang="fr-FR" sz="1400" dirty="0">
                <a:solidFill>
                  <a:schemeClr val="accent2"/>
                </a:solidFill>
                <a:latin typeface="Arial"/>
              </a:rPr>
              <a:t>Rendus Physique Vol. 17, Issue 8, Pages 805-956 (2016) Physique des </a:t>
            </a:r>
            <a:r>
              <a:rPr lang="fr-FR" sz="1400" dirty="0" err="1">
                <a:solidFill>
                  <a:schemeClr val="accent2"/>
                </a:solidFill>
                <a:latin typeface="Arial"/>
              </a:rPr>
              <a:t>polaritons</a:t>
            </a:r>
            <a:r>
              <a:rPr lang="fr-FR" sz="1400" dirty="0">
                <a:solidFill>
                  <a:schemeClr val="accent2"/>
                </a:solidFill>
                <a:latin typeface="Arial"/>
              </a:rPr>
              <a:t>:  Edité par A. </a:t>
            </a:r>
            <a:r>
              <a:rPr lang="fr-FR" sz="1400" dirty="0" err="1">
                <a:solidFill>
                  <a:schemeClr val="accent2"/>
                </a:solidFill>
                <a:latin typeface="Arial"/>
              </a:rPr>
              <a:t>Amo</a:t>
            </a:r>
            <a:r>
              <a:rPr lang="fr-FR" sz="1400" dirty="0">
                <a:solidFill>
                  <a:schemeClr val="accent2"/>
                </a:solidFill>
                <a:latin typeface="Arial"/>
              </a:rPr>
              <a:t>, J. Bloch and I. </a:t>
            </a:r>
            <a:r>
              <a:rPr lang="fr-FR" sz="1400" dirty="0" err="1">
                <a:solidFill>
                  <a:schemeClr val="accent2"/>
                </a:solidFill>
                <a:latin typeface="Arial"/>
              </a:rPr>
              <a:t>Carusotto</a:t>
            </a:r>
            <a:endParaRPr lang="fr-FR" sz="1400" dirty="0">
              <a:solidFill>
                <a:schemeClr val="accent2"/>
              </a:solidFill>
              <a:latin typeface="Arial"/>
            </a:endParaRPr>
          </a:p>
          <a:p>
            <a:pPr marL="102870" lvl="0"/>
            <a:endParaRPr lang="fr-FR" sz="1400" dirty="0" smtClean="0">
              <a:solidFill>
                <a:schemeClr val="accent2"/>
              </a:solidFill>
              <a:latin typeface="Arial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b="6437"/>
          <a:stretch/>
        </p:blipFill>
        <p:spPr>
          <a:xfrm>
            <a:off x="179512" y="5135403"/>
            <a:ext cx="8853891" cy="675355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62395"/>
            <a:ext cx="9972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fr-FR" altLang="fr-FR" sz="2400" dirty="0" err="1" smtClean="0">
                <a:solidFill>
                  <a:schemeClr val="accent2"/>
                </a:solidFill>
              </a:rPr>
              <a:t>Lattices</a:t>
            </a:r>
            <a:r>
              <a:rPr lang="fr-FR" altLang="fr-FR" sz="2400" dirty="0" smtClean="0">
                <a:solidFill>
                  <a:schemeClr val="accent2"/>
                </a:solidFill>
              </a:rPr>
              <a:t> of </a:t>
            </a:r>
            <a:r>
              <a:rPr lang="fr-FR" altLang="fr-FR" sz="2400" dirty="0" err="1" smtClean="0">
                <a:solidFill>
                  <a:schemeClr val="accent2"/>
                </a:solidFill>
              </a:rPr>
              <a:t>coupled</a:t>
            </a:r>
            <a:r>
              <a:rPr lang="fr-FR" altLang="fr-FR" sz="2400" dirty="0" smtClean="0">
                <a:solidFill>
                  <a:schemeClr val="accent2"/>
                </a:solidFill>
              </a:rPr>
              <a:t> </a:t>
            </a:r>
            <a:r>
              <a:rPr lang="fr-FR" altLang="fr-FR" sz="2400" dirty="0" err="1" smtClean="0">
                <a:solidFill>
                  <a:schemeClr val="accent2"/>
                </a:solidFill>
              </a:rPr>
              <a:t>micropillars</a:t>
            </a:r>
            <a:endParaRPr lang="en-GB" sz="2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6342775" y="692696"/>
            <a:ext cx="2137173" cy="2266360"/>
            <a:chOff x="9419603" y="989198"/>
            <a:chExt cx="2137173" cy="2266360"/>
          </a:xfrm>
        </p:grpSpPr>
        <p:sp>
          <p:nvSpPr>
            <p:cNvPr id="2" name="Rectangle 1"/>
            <p:cNvSpPr/>
            <p:nvPr/>
          </p:nvSpPr>
          <p:spPr>
            <a:xfrm>
              <a:off x="9419603" y="1099647"/>
              <a:ext cx="2137173" cy="21559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9" name="Picture 18"/>
            <p:cNvPicPr>
              <a:picLocks noChangeAspect="1" noChangeArrowheads="1"/>
            </p:cNvPicPr>
            <p:nvPr/>
          </p:nvPicPr>
          <p:blipFill>
            <a:blip r:embed="rId2" cstate="print"/>
            <a:srcRect l="11608" b="11251"/>
            <a:stretch>
              <a:fillRect/>
            </a:stretch>
          </p:blipFill>
          <p:spPr bwMode="auto">
            <a:xfrm rot="5400000">
              <a:off x="9668586" y="1022001"/>
              <a:ext cx="1872873" cy="180726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0" name="TextBox 104"/>
            <p:cNvSpPr txBox="1"/>
            <p:nvPr/>
          </p:nvSpPr>
          <p:spPr>
            <a:xfrm>
              <a:off x="10032338" y="2708515"/>
              <a:ext cx="1128394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err="1" smtClean="0">
                  <a:latin typeface="Arial" pitchFamily="34" charset="0"/>
                  <a:cs typeface="Arial" pitchFamily="34" charset="0"/>
                </a:rPr>
                <a:t>k</a:t>
              </a:r>
              <a:r>
                <a:rPr lang="en-GB" sz="1400" b="1" baseline="-25000" dirty="0" err="1" smtClean="0">
                  <a:latin typeface="Arial" pitchFamily="34" charset="0"/>
                  <a:cs typeface="Arial" pitchFamily="34" charset="0"/>
                </a:rPr>
                <a:t>x</a:t>
              </a:r>
              <a:r>
                <a:rPr lang="en-GB" sz="1400" b="1" dirty="0" smtClean="0">
                  <a:latin typeface="Arial" pitchFamily="34" charset="0"/>
                  <a:cs typeface="Arial" pitchFamily="34" charset="0"/>
                </a:rPr>
                <a:t>/(2</a:t>
              </a:r>
              <a:r>
                <a:rPr lang="el-GR" sz="1400" b="1" dirty="0" smtClean="0">
                  <a:latin typeface="Arial" pitchFamily="34" charset="0"/>
                  <a:cs typeface="Arial" pitchFamily="34" charset="0"/>
                </a:rPr>
                <a:t>π</a:t>
              </a:r>
              <a:r>
                <a:rPr lang="en-GB" sz="1400" b="1" dirty="0" smtClean="0">
                  <a:latin typeface="Arial" pitchFamily="34" charset="0"/>
                  <a:cs typeface="Arial" pitchFamily="34" charset="0"/>
                </a:rPr>
                <a:t>/3a)</a:t>
              </a:r>
              <a:endParaRPr lang="en-US" sz="1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TextBox 103"/>
            <p:cNvSpPr txBox="1"/>
            <p:nvPr/>
          </p:nvSpPr>
          <p:spPr>
            <a:xfrm rot="16200000">
              <a:off x="8864810" y="1654440"/>
              <a:ext cx="1417363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400" b="1" dirty="0" err="1" smtClean="0">
                  <a:latin typeface="Arial" pitchFamily="34" charset="0"/>
                  <a:cs typeface="Arial" pitchFamily="34" charset="0"/>
                </a:rPr>
                <a:t>k</a:t>
              </a:r>
              <a:r>
                <a:rPr lang="en-GB" sz="1400" b="1" baseline="-25000" dirty="0" err="1" smtClean="0">
                  <a:latin typeface="Arial" pitchFamily="34" charset="0"/>
                  <a:cs typeface="Arial" pitchFamily="34" charset="0"/>
                </a:rPr>
                <a:t>y</a:t>
              </a:r>
              <a:r>
                <a:rPr lang="en-GB" sz="1400" b="1" dirty="0" smtClean="0">
                  <a:latin typeface="Arial" pitchFamily="34" charset="0"/>
                  <a:cs typeface="Arial" pitchFamily="34" charset="0"/>
                </a:rPr>
                <a:t>/(2</a:t>
              </a:r>
              <a:r>
                <a:rPr lang="el-GR" sz="1400" b="1" dirty="0" smtClean="0">
                  <a:latin typeface="Arial" pitchFamily="34" charset="0"/>
                  <a:cs typeface="Arial" pitchFamily="34" charset="0"/>
                </a:rPr>
                <a:t>π</a:t>
              </a:r>
              <a:r>
                <a:rPr lang="en-GB" sz="1400" b="1" dirty="0" smtClean="0">
                  <a:latin typeface="Arial" pitchFamily="34" charset="0"/>
                  <a:cs typeface="Arial" pitchFamily="34" charset="0"/>
                </a:rPr>
                <a:t>/3√3a)</a:t>
              </a:r>
              <a:endParaRPr lang="en-US" sz="1400" b="1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3"/>
          <a:srcRect l="3026" t="5226" r="6022"/>
          <a:stretch/>
        </p:blipFill>
        <p:spPr>
          <a:xfrm>
            <a:off x="5112697" y="2770555"/>
            <a:ext cx="3995807" cy="3845578"/>
          </a:xfrm>
          <a:prstGeom prst="rect">
            <a:avLst/>
          </a:prstGeom>
        </p:spPr>
      </p:pic>
      <p:sp>
        <p:nvSpPr>
          <p:cNvPr id="46" name="Text Box 7"/>
          <p:cNvSpPr txBox="1">
            <a:spLocks noChangeArrowheads="1"/>
          </p:cNvSpPr>
          <p:nvPr/>
        </p:nvSpPr>
        <p:spPr bwMode="auto">
          <a:xfrm>
            <a:off x="3266623" y="3255558"/>
            <a:ext cx="7320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b="1" dirty="0">
                <a:solidFill>
                  <a:schemeClr val="bg1"/>
                </a:solidFill>
                <a:latin typeface="Arial" charset="0"/>
              </a:rPr>
              <a:t>4</a:t>
            </a:r>
            <a:r>
              <a:rPr lang="es-ES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s-ES" b="1" dirty="0" smtClean="0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es-ES" b="1" dirty="0" smtClean="0">
                <a:solidFill>
                  <a:schemeClr val="bg1"/>
                </a:solidFill>
                <a:latin typeface="Arial" charset="0"/>
              </a:rPr>
              <a:t>m</a:t>
            </a:r>
            <a:endParaRPr lang="fr-FR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40" name="Picture 3" descr="G:\LPN\Data and analysis\2012 Graphene\C4T44-janvier2013\C4T44SiN_apres gravure ICP 8 min_q0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6" b="12897"/>
          <a:stretch/>
        </p:blipFill>
        <p:spPr bwMode="auto">
          <a:xfrm>
            <a:off x="467544" y="692696"/>
            <a:ext cx="3968400" cy="272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object 58"/>
          <p:cNvSpPr txBox="1"/>
          <p:nvPr/>
        </p:nvSpPr>
        <p:spPr>
          <a:xfrm>
            <a:off x="1835696" y="2864549"/>
            <a:ext cx="2844316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sz="1600" spc="5" dirty="0">
                <a:solidFill>
                  <a:schemeClr val="bg1"/>
                </a:solidFill>
                <a:cs typeface="Tahoma"/>
              </a:rPr>
              <a:t>Pill</a:t>
            </a:r>
            <a:r>
              <a:rPr sz="1600" spc="-25" dirty="0">
                <a:solidFill>
                  <a:schemeClr val="bg1"/>
                </a:solidFill>
                <a:cs typeface="Tahoma"/>
              </a:rPr>
              <a:t>a</a:t>
            </a:r>
            <a:r>
              <a:rPr sz="1600" spc="-30" dirty="0">
                <a:solidFill>
                  <a:schemeClr val="bg1"/>
                </a:solidFill>
                <a:cs typeface="Tahoma"/>
              </a:rPr>
              <a:t>r</a:t>
            </a:r>
            <a:r>
              <a:rPr sz="1600" spc="15" dirty="0">
                <a:solidFill>
                  <a:schemeClr val="bg1"/>
                </a:solidFill>
                <a:cs typeface="Tahoma"/>
              </a:rPr>
              <a:t> </a:t>
            </a:r>
            <a:r>
              <a:rPr sz="1600" spc="-55" dirty="0">
                <a:solidFill>
                  <a:schemeClr val="bg1"/>
                </a:solidFill>
                <a:cs typeface="Tahoma"/>
              </a:rPr>
              <a:t>diamete</a:t>
            </a:r>
            <a:r>
              <a:rPr sz="1600" spc="-35" dirty="0">
                <a:solidFill>
                  <a:schemeClr val="bg1"/>
                </a:solidFill>
                <a:cs typeface="Tahoma"/>
              </a:rPr>
              <a:t>r</a:t>
            </a:r>
            <a:r>
              <a:rPr sz="1600" spc="15" dirty="0">
                <a:solidFill>
                  <a:schemeClr val="bg1"/>
                </a:solidFill>
                <a:cs typeface="Tahoma"/>
              </a:rPr>
              <a:t> </a:t>
            </a:r>
            <a:r>
              <a:rPr sz="1600" spc="40" dirty="0">
                <a:solidFill>
                  <a:schemeClr val="bg1"/>
                </a:solidFill>
                <a:cs typeface="Tahoma"/>
              </a:rPr>
              <a:t>=</a:t>
            </a:r>
            <a:r>
              <a:rPr sz="1600" spc="15" dirty="0">
                <a:solidFill>
                  <a:schemeClr val="bg1"/>
                </a:solidFill>
                <a:cs typeface="Tahoma"/>
              </a:rPr>
              <a:t> </a:t>
            </a:r>
            <a:r>
              <a:rPr sz="1600" spc="-60" dirty="0">
                <a:solidFill>
                  <a:schemeClr val="bg1"/>
                </a:solidFill>
                <a:cs typeface="Tahoma"/>
              </a:rPr>
              <a:t>3</a:t>
            </a:r>
            <a:r>
              <a:rPr sz="1600" spc="15" dirty="0">
                <a:solidFill>
                  <a:schemeClr val="bg1"/>
                </a:solidFill>
                <a:cs typeface="Tahoma"/>
              </a:rPr>
              <a:t> </a:t>
            </a:r>
            <a:r>
              <a:rPr sz="1600" i="1" spc="20" dirty="0">
                <a:solidFill>
                  <a:schemeClr val="bg1"/>
                </a:solidFill>
                <a:cs typeface="Arial"/>
              </a:rPr>
              <a:t>µ</a:t>
            </a:r>
            <a:r>
              <a:rPr sz="1600" spc="-45" dirty="0">
                <a:solidFill>
                  <a:schemeClr val="bg1"/>
                </a:solidFill>
                <a:cs typeface="Tahoma"/>
              </a:rPr>
              <a:t>m </a:t>
            </a:r>
            <a:endParaRPr lang="en-GB" sz="1600" spc="-45" dirty="0" smtClean="0">
              <a:solidFill>
                <a:schemeClr val="bg1"/>
              </a:solidFill>
              <a:cs typeface="Tahoma"/>
            </a:endParaRPr>
          </a:p>
          <a:p>
            <a:pPr marL="12700" marR="5080"/>
            <a:r>
              <a:rPr lang="en-GB" sz="1600" spc="-60" dirty="0" err="1" smtClean="0">
                <a:solidFill>
                  <a:schemeClr val="bg1"/>
                </a:solidFill>
                <a:cs typeface="Tahoma"/>
              </a:rPr>
              <a:t>Interpillar</a:t>
            </a:r>
            <a:r>
              <a:rPr lang="en-GB" sz="1600" spc="-60" dirty="0" smtClean="0">
                <a:solidFill>
                  <a:schemeClr val="bg1"/>
                </a:solidFill>
                <a:cs typeface="Tahoma"/>
              </a:rPr>
              <a:t> distance </a:t>
            </a:r>
            <a:r>
              <a:rPr sz="1600" spc="-60" dirty="0" smtClean="0">
                <a:solidFill>
                  <a:schemeClr val="bg1"/>
                </a:solidFill>
                <a:cs typeface="Tahoma"/>
              </a:rPr>
              <a:t>a</a:t>
            </a:r>
            <a:r>
              <a:rPr sz="1600" spc="15" dirty="0" smtClean="0">
                <a:solidFill>
                  <a:schemeClr val="bg1"/>
                </a:solidFill>
                <a:cs typeface="Tahoma"/>
              </a:rPr>
              <a:t> </a:t>
            </a:r>
            <a:r>
              <a:rPr sz="1600" spc="40" dirty="0">
                <a:solidFill>
                  <a:schemeClr val="bg1"/>
                </a:solidFill>
                <a:cs typeface="Tahoma"/>
              </a:rPr>
              <a:t>=</a:t>
            </a:r>
            <a:r>
              <a:rPr sz="1600" spc="15" dirty="0">
                <a:solidFill>
                  <a:schemeClr val="bg1"/>
                </a:solidFill>
                <a:cs typeface="Tahoma"/>
              </a:rPr>
              <a:t> </a:t>
            </a:r>
            <a:r>
              <a:rPr sz="1600" spc="-55" dirty="0">
                <a:solidFill>
                  <a:schemeClr val="bg1"/>
                </a:solidFill>
                <a:cs typeface="Tahoma"/>
              </a:rPr>
              <a:t>2.</a:t>
            </a:r>
            <a:r>
              <a:rPr sz="1600" spc="-60" dirty="0">
                <a:solidFill>
                  <a:schemeClr val="bg1"/>
                </a:solidFill>
                <a:cs typeface="Tahoma"/>
              </a:rPr>
              <a:t>4</a:t>
            </a:r>
            <a:r>
              <a:rPr sz="1600" spc="15" dirty="0">
                <a:solidFill>
                  <a:schemeClr val="bg1"/>
                </a:solidFill>
                <a:cs typeface="Tahoma"/>
              </a:rPr>
              <a:t> </a:t>
            </a:r>
            <a:r>
              <a:rPr sz="1600" i="1" spc="20" dirty="0">
                <a:solidFill>
                  <a:schemeClr val="bg1"/>
                </a:solidFill>
                <a:cs typeface="Arial"/>
              </a:rPr>
              <a:t>µ</a:t>
            </a:r>
            <a:r>
              <a:rPr sz="1600" spc="-70" dirty="0">
                <a:solidFill>
                  <a:schemeClr val="bg1"/>
                </a:solidFill>
                <a:cs typeface="Tahoma"/>
              </a:rPr>
              <a:t>m</a:t>
            </a:r>
            <a:endParaRPr sz="1600" dirty="0">
              <a:solidFill>
                <a:schemeClr val="bg1"/>
              </a:solidFill>
              <a:cs typeface="Tahoma"/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0" y="44624"/>
            <a:ext cx="9144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s-ES" sz="2600" b="1" dirty="0" err="1" smtClean="0">
                <a:solidFill>
                  <a:schemeClr val="accent2"/>
                </a:solidFill>
              </a:rPr>
              <a:t>Polariton</a:t>
            </a:r>
            <a:r>
              <a:rPr lang="es-ES" sz="2600" b="1" dirty="0" smtClean="0">
                <a:solidFill>
                  <a:schemeClr val="accent2"/>
                </a:solidFill>
              </a:rPr>
              <a:t> </a:t>
            </a:r>
            <a:r>
              <a:rPr lang="es-ES" sz="2600" b="1" dirty="0" err="1" smtClean="0">
                <a:solidFill>
                  <a:schemeClr val="accent2"/>
                </a:solidFill>
              </a:rPr>
              <a:t>honeycomb</a:t>
            </a:r>
            <a:r>
              <a:rPr lang="es-ES" sz="2600" b="1" dirty="0" smtClean="0">
                <a:solidFill>
                  <a:schemeClr val="accent2"/>
                </a:solidFill>
              </a:rPr>
              <a:t> </a:t>
            </a:r>
            <a:r>
              <a:rPr lang="es-ES" sz="2600" b="1" dirty="0" err="1" smtClean="0">
                <a:solidFill>
                  <a:schemeClr val="accent2"/>
                </a:solidFill>
              </a:rPr>
              <a:t>lattice</a:t>
            </a:r>
            <a:endParaRPr lang="en-GB" sz="2600" b="1" dirty="0">
              <a:solidFill>
                <a:schemeClr val="accent2"/>
              </a:solidFill>
            </a:endParaRPr>
          </a:p>
        </p:txBody>
      </p:sp>
      <p:cxnSp>
        <p:nvCxnSpPr>
          <p:cNvPr id="12" name="Connecteur droit 48"/>
          <p:cNvCxnSpPr/>
          <p:nvPr/>
        </p:nvCxnSpPr>
        <p:spPr>
          <a:xfrm>
            <a:off x="3478957" y="3645024"/>
            <a:ext cx="378952" cy="0"/>
          </a:xfrm>
          <a:prstGeom prst="line">
            <a:avLst/>
          </a:prstGeom>
          <a:ln w="603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7"/>
          <a:stretch/>
        </p:blipFill>
        <p:spPr bwMode="auto">
          <a:xfrm>
            <a:off x="111449" y="3624449"/>
            <a:ext cx="3380431" cy="2570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lipse 6"/>
          <p:cNvSpPr/>
          <p:nvPr/>
        </p:nvSpPr>
        <p:spPr>
          <a:xfrm>
            <a:off x="7664271" y="5239668"/>
            <a:ext cx="508129" cy="6040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/>
          <p:cNvSpPr/>
          <p:nvPr/>
        </p:nvSpPr>
        <p:spPr>
          <a:xfrm>
            <a:off x="6372200" y="5201250"/>
            <a:ext cx="508129" cy="6040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" name="Groupe 7"/>
          <p:cNvGrpSpPr/>
          <p:nvPr/>
        </p:nvGrpSpPr>
        <p:grpSpPr>
          <a:xfrm>
            <a:off x="3384453" y="3121628"/>
            <a:ext cx="1731492" cy="2827652"/>
            <a:chOff x="3384453" y="3121628"/>
            <a:chExt cx="1731492" cy="2827652"/>
          </a:xfrm>
        </p:grpSpPr>
        <p:grpSp>
          <p:nvGrpSpPr>
            <p:cNvPr id="28" name="Groupe 27"/>
            <p:cNvGrpSpPr/>
            <p:nvPr/>
          </p:nvGrpSpPr>
          <p:grpSpPr>
            <a:xfrm>
              <a:off x="4168513" y="3496112"/>
              <a:ext cx="331479" cy="796984"/>
              <a:chOff x="-2205467" y="577995"/>
              <a:chExt cx="331478" cy="796984"/>
            </a:xfrm>
          </p:grpSpPr>
          <p:sp>
            <p:nvSpPr>
              <p:cNvPr id="29" name="Larme 28"/>
              <p:cNvSpPr/>
              <p:nvPr/>
            </p:nvSpPr>
            <p:spPr>
              <a:xfrm rot="2641037" flipV="1">
                <a:off x="-2205467" y="577995"/>
                <a:ext cx="326907" cy="326013"/>
              </a:xfrm>
              <a:prstGeom prst="teardrop">
                <a:avLst/>
              </a:prstGeom>
              <a:solidFill>
                <a:srgbClr val="F1594D"/>
              </a:solidFill>
              <a:ln w="31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15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Larme 29"/>
              <p:cNvSpPr/>
              <p:nvPr/>
            </p:nvSpPr>
            <p:spPr>
              <a:xfrm rot="13441037" flipV="1">
                <a:off x="-2200899" y="1048966"/>
                <a:ext cx="326910" cy="326013"/>
              </a:xfrm>
              <a:prstGeom prst="teardrop">
                <a:avLst/>
              </a:prstGeom>
              <a:solidFill>
                <a:srgbClr val="F1594D"/>
              </a:solidFill>
              <a:ln w="31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15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" name="Groupe 30"/>
            <p:cNvGrpSpPr/>
            <p:nvPr/>
          </p:nvGrpSpPr>
          <p:grpSpPr>
            <a:xfrm>
              <a:off x="3384453" y="3678469"/>
              <a:ext cx="780020" cy="326015"/>
              <a:chOff x="-1591562" y="320288"/>
              <a:chExt cx="780020" cy="326015"/>
            </a:xfrm>
          </p:grpSpPr>
          <p:sp>
            <p:nvSpPr>
              <p:cNvPr id="32" name="Larme 31"/>
              <p:cNvSpPr/>
              <p:nvPr/>
            </p:nvSpPr>
            <p:spPr>
              <a:xfrm rot="13558963">
                <a:off x="-1138004" y="319840"/>
                <a:ext cx="326013" cy="326910"/>
              </a:xfrm>
              <a:prstGeom prst="teardrop">
                <a:avLst/>
              </a:prstGeom>
              <a:gradFill flip="none" rotWithShape="1">
                <a:gsLst>
                  <a:gs pos="0">
                    <a:srgbClr val="5B9BD5">
                      <a:lumMod val="60000"/>
                      <a:lumOff val="40000"/>
                      <a:tint val="66000"/>
                      <a:satMod val="160000"/>
                    </a:srgbClr>
                  </a:gs>
                  <a:gs pos="50000">
                    <a:srgbClr val="5B9BD5">
                      <a:lumMod val="60000"/>
                      <a:lumOff val="40000"/>
                      <a:tint val="44500"/>
                      <a:satMod val="160000"/>
                    </a:srgbClr>
                  </a:gs>
                  <a:gs pos="100000">
                    <a:srgbClr val="5B9BD5">
                      <a:lumMod val="60000"/>
                      <a:lumOff val="40000"/>
                      <a:tint val="23500"/>
                      <a:satMod val="160000"/>
                    </a:srgbClr>
                  </a:gs>
                </a:gsLst>
                <a:lin ang="16200000" scaled="1"/>
                <a:tileRect/>
              </a:gradFill>
              <a:ln w="31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15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Larme 32"/>
              <p:cNvSpPr/>
              <p:nvPr/>
            </p:nvSpPr>
            <p:spPr>
              <a:xfrm rot="8041037" flipH="1">
                <a:off x="-1591114" y="319842"/>
                <a:ext cx="326013" cy="326910"/>
              </a:xfrm>
              <a:prstGeom prst="teardrop">
                <a:avLst/>
              </a:prstGeom>
              <a:gradFill flip="none" rotWithShape="1">
                <a:gsLst>
                  <a:gs pos="0">
                    <a:srgbClr val="5B9BD5">
                      <a:lumMod val="60000"/>
                      <a:lumOff val="40000"/>
                      <a:tint val="66000"/>
                      <a:satMod val="160000"/>
                    </a:srgbClr>
                  </a:gs>
                  <a:gs pos="50000">
                    <a:srgbClr val="5B9BD5">
                      <a:lumMod val="60000"/>
                      <a:lumOff val="40000"/>
                      <a:tint val="44500"/>
                      <a:satMod val="160000"/>
                    </a:srgbClr>
                  </a:gs>
                  <a:gs pos="100000">
                    <a:srgbClr val="5B9BD5">
                      <a:lumMod val="60000"/>
                      <a:lumOff val="40000"/>
                      <a:tint val="23500"/>
                      <a:satMod val="160000"/>
                    </a:srgbClr>
                  </a:gs>
                </a:gsLst>
                <a:lin ang="16200000" scaled="1"/>
                <a:tileRect/>
              </a:gradFill>
              <a:ln w="31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15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4" name="ZoneTexte 33"/>
            <p:cNvSpPr txBox="1"/>
            <p:nvPr/>
          </p:nvSpPr>
          <p:spPr>
            <a:xfrm rot="16200000">
              <a:off x="4067150" y="3576139"/>
              <a:ext cx="12681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sr-Latn-R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 bands</a:t>
              </a:r>
              <a:endParaRPr lang="fr-FR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Accolade ouvrante 34"/>
            <p:cNvSpPr/>
            <p:nvPr/>
          </p:nvSpPr>
          <p:spPr>
            <a:xfrm>
              <a:off x="4932040" y="3121628"/>
              <a:ext cx="105484" cy="1560409"/>
            </a:xfrm>
            <a:prstGeom prst="leftBrac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Ellipse 35"/>
            <p:cNvSpPr/>
            <p:nvPr/>
          </p:nvSpPr>
          <p:spPr>
            <a:xfrm>
              <a:off x="3904767" y="5004724"/>
              <a:ext cx="480192" cy="480192"/>
            </a:xfrm>
            <a:prstGeom prst="ellipse">
              <a:avLst/>
            </a:prstGeom>
            <a:gradFill flip="none" rotWithShape="1">
              <a:gsLst>
                <a:gs pos="0">
                  <a:srgbClr val="FFC000">
                    <a:tint val="66000"/>
                    <a:satMod val="160000"/>
                  </a:srgbClr>
                </a:gs>
                <a:gs pos="50000">
                  <a:srgbClr val="FFC000">
                    <a:tint val="44500"/>
                    <a:satMod val="160000"/>
                  </a:srgbClr>
                </a:gs>
                <a:gs pos="100000">
                  <a:srgbClr val="FFC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ZoneTexte 36"/>
            <p:cNvSpPr txBox="1"/>
            <p:nvPr/>
          </p:nvSpPr>
          <p:spPr>
            <a:xfrm rot="16200000">
              <a:off x="4067150" y="5084390"/>
              <a:ext cx="12681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sr-Latn-R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 bands</a:t>
              </a:r>
              <a:endParaRPr lang="fr-FR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Accolade ouvrante 37"/>
            <p:cNvSpPr/>
            <p:nvPr/>
          </p:nvSpPr>
          <p:spPr>
            <a:xfrm>
              <a:off x="4932040" y="4794442"/>
              <a:ext cx="183905" cy="1054040"/>
            </a:xfrm>
            <a:prstGeom prst="leftBrac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64026" y="6167045"/>
            <a:ext cx="57337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>
                <a:solidFill>
                  <a:schemeClr val="accent2"/>
                </a:solidFill>
              </a:rPr>
              <a:t>Jacqmin</a:t>
            </a:r>
            <a:r>
              <a:rPr lang="en-US" sz="1200" dirty="0" smtClean="0">
                <a:solidFill>
                  <a:schemeClr val="accent2"/>
                </a:solidFill>
              </a:rPr>
              <a:t> </a:t>
            </a:r>
            <a:r>
              <a:rPr lang="en-US" sz="1200" i="1" dirty="0">
                <a:solidFill>
                  <a:schemeClr val="accent2"/>
                </a:solidFill>
              </a:rPr>
              <a:t>et al</a:t>
            </a:r>
            <a:r>
              <a:rPr lang="en-US" sz="1200" i="1" dirty="0" smtClean="0">
                <a:solidFill>
                  <a:schemeClr val="accent2"/>
                </a:solidFill>
              </a:rPr>
              <a:t>.,</a:t>
            </a:r>
            <a:r>
              <a:rPr lang="en-US" sz="1200" dirty="0" smtClean="0">
                <a:solidFill>
                  <a:schemeClr val="accent2"/>
                </a:solidFill>
              </a:rPr>
              <a:t> PRL </a:t>
            </a:r>
            <a:r>
              <a:rPr lang="en-US" sz="1200" b="1" dirty="0">
                <a:solidFill>
                  <a:schemeClr val="accent2"/>
                </a:solidFill>
              </a:rPr>
              <a:t>112,</a:t>
            </a:r>
            <a:r>
              <a:rPr lang="en-US" sz="1200" dirty="0">
                <a:solidFill>
                  <a:schemeClr val="accent2"/>
                </a:solidFill>
              </a:rPr>
              <a:t> 116402 (2014</a:t>
            </a:r>
            <a:r>
              <a:rPr lang="en-US" sz="1200" dirty="0" smtClean="0">
                <a:solidFill>
                  <a:schemeClr val="accent2"/>
                </a:solidFill>
              </a:rPr>
              <a:t>)</a:t>
            </a:r>
          </a:p>
          <a:p>
            <a:r>
              <a:rPr lang="en-US" sz="1200" dirty="0">
                <a:solidFill>
                  <a:schemeClr val="accent2"/>
                </a:solidFill>
              </a:rPr>
              <a:t>M. </a:t>
            </a:r>
            <a:r>
              <a:rPr lang="en-US" sz="1200" dirty="0" err="1">
                <a:solidFill>
                  <a:schemeClr val="accent2"/>
                </a:solidFill>
              </a:rPr>
              <a:t>Milićević</a:t>
            </a:r>
            <a:r>
              <a:rPr lang="en-US" sz="1200" dirty="0">
                <a:solidFill>
                  <a:schemeClr val="accent2"/>
                </a:solidFill>
              </a:rPr>
              <a:t> et al., Phys. Rev. X 9, 31010 (2019)</a:t>
            </a:r>
            <a:endParaRPr lang="fr-FR" sz="1200" dirty="0">
              <a:solidFill>
                <a:schemeClr val="accent2"/>
              </a:solidFill>
            </a:endParaRPr>
          </a:p>
          <a:p>
            <a:r>
              <a:rPr lang="fr-FR" sz="1200" dirty="0">
                <a:solidFill>
                  <a:schemeClr val="accent2"/>
                </a:solidFill>
              </a:rPr>
              <a:t>B. Real et al., Phys. </a:t>
            </a:r>
            <a:r>
              <a:rPr lang="fr-FR" sz="1200" dirty="0" err="1">
                <a:solidFill>
                  <a:schemeClr val="accent2"/>
                </a:solidFill>
              </a:rPr>
              <a:t>Rev</a:t>
            </a:r>
            <a:r>
              <a:rPr lang="fr-FR" sz="1200" dirty="0">
                <a:solidFill>
                  <a:schemeClr val="accent2"/>
                </a:solidFill>
              </a:rPr>
              <a:t>. </a:t>
            </a:r>
            <a:r>
              <a:rPr lang="fr-FR" sz="1200" dirty="0" err="1">
                <a:solidFill>
                  <a:schemeClr val="accent2"/>
                </a:solidFill>
              </a:rPr>
              <a:t>Lett</a:t>
            </a:r>
            <a:r>
              <a:rPr lang="fr-FR" sz="1200" dirty="0">
                <a:solidFill>
                  <a:schemeClr val="accent2"/>
                </a:solidFill>
              </a:rPr>
              <a:t>. 125, 186601 (2020)</a:t>
            </a:r>
          </a:p>
        </p:txBody>
      </p:sp>
    </p:spTree>
    <p:extLst>
      <p:ext uri="{BB962C8B-B14F-4D97-AF65-F5344CB8AC3E}">
        <p14:creationId xmlns:p14="http://schemas.microsoft.com/office/powerpoint/2010/main" val="346937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83568" y="59026"/>
            <a:ext cx="7744558" cy="419100"/>
          </a:xfrm>
        </p:spPr>
        <p:txBody>
          <a:bodyPr/>
          <a:lstStyle/>
          <a:p>
            <a:r>
              <a:rPr lang="fr-FR" sz="3200" dirty="0" err="1" smtClean="0">
                <a:solidFill>
                  <a:schemeClr val="accent2"/>
                </a:solidFill>
              </a:rPr>
              <a:t>Outline</a:t>
            </a:r>
            <a:r>
              <a:rPr lang="fr-FR" sz="3200" dirty="0">
                <a:solidFill>
                  <a:schemeClr val="accent2"/>
                </a:solidFill>
              </a:rPr>
              <a:t> </a:t>
            </a:r>
            <a:r>
              <a:rPr lang="fr-FR" sz="3200" dirty="0" smtClean="0">
                <a:solidFill>
                  <a:schemeClr val="accent2"/>
                </a:solidFill>
              </a:rPr>
              <a:t>of the talk</a:t>
            </a:r>
            <a:endParaRPr lang="fr-FR" sz="3200" dirty="0">
              <a:solidFill>
                <a:schemeClr val="accent2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50628" y="725796"/>
            <a:ext cx="8795998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chemeClr val="accent2"/>
                </a:solidFill>
              </a:rPr>
              <a:t>Introduction : </a:t>
            </a:r>
            <a:r>
              <a:rPr lang="fr-FR" sz="2000" dirty="0" err="1" smtClean="0">
                <a:solidFill>
                  <a:schemeClr val="accent2"/>
                </a:solidFill>
              </a:rPr>
              <a:t>synthetic</a:t>
            </a:r>
            <a:r>
              <a:rPr lang="fr-FR" sz="2000" dirty="0" smtClean="0">
                <a:solidFill>
                  <a:schemeClr val="accent2"/>
                </a:solidFill>
              </a:rPr>
              <a:t> </a:t>
            </a:r>
            <a:r>
              <a:rPr lang="fr-FR" sz="2000" dirty="0" err="1" smtClean="0">
                <a:solidFill>
                  <a:schemeClr val="accent2"/>
                </a:solidFill>
              </a:rPr>
              <a:t>polariton</a:t>
            </a:r>
            <a:r>
              <a:rPr lang="fr-FR" sz="2000" dirty="0" smtClean="0">
                <a:solidFill>
                  <a:schemeClr val="accent2"/>
                </a:solidFill>
              </a:rPr>
              <a:t> </a:t>
            </a:r>
            <a:r>
              <a:rPr lang="fr-FR" sz="2000" dirty="0" err="1" smtClean="0">
                <a:solidFill>
                  <a:schemeClr val="accent2"/>
                </a:solidFill>
              </a:rPr>
              <a:t>matter</a:t>
            </a:r>
            <a:endParaRPr lang="fr-FR" sz="2000" dirty="0" smtClean="0">
              <a:solidFill>
                <a:schemeClr val="accent2"/>
              </a:solidFill>
            </a:endParaRPr>
          </a:p>
          <a:p>
            <a:endParaRPr lang="fr-FR" sz="2000" dirty="0">
              <a:solidFill>
                <a:schemeClr val="accent2"/>
              </a:solidFill>
            </a:endParaRPr>
          </a:p>
          <a:p>
            <a:endParaRPr lang="fr-FR" sz="2000" dirty="0" smtClean="0">
              <a:solidFill>
                <a:schemeClr val="accent2"/>
              </a:solidFill>
            </a:endParaRPr>
          </a:p>
          <a:p>
            <a:endParaRPr lang="fr-FR" sz="2000" dirty="0" smtClean="0">
              <a:solidFill>
                <a:schemeClr val="accent2"/>
              </a:solidFill>
            </a:endParaRPr>
          </a:p>
          <a:p>
            <a:endParaRPr lang="fr-FR" sz="2000" dirty="0" smtClean="0">
              <a:solidFill>
                <a:schemeClr val="accent2"/>
              </a:solidFill>
            </a:endParaRPr>
          </a:p>
          <a:p>
            <a:endParaRPr lang="fr-FR" sz="2000" dirty="0">
              <a:solidFill>
                <a:schemeClr val="accent2"/>
              </a:solidFill>
            </a:endParaRPr>
          </a:p>
          <a:p>
            <a:endParaRPr lang="fr-FR" sz="2000" dirty="0" smtClean="0">
              <a:solidFill>
                <a:schemeClr val="accent2"/>
              </a:solidFill>
            </a:endParaRPr>
          </a:p>
          <a:p>
            <a:endParaRPr lang="fr-FR" sz="2000" dirty="0">
              <a:solidFill>
                <a:schemeClr val="accent2"/>
              </a:solidFill>
            </a:endParaRPr>
          </a:p>
          <a:p>
            <a:endParaRPr lang="fr-FR" sz="2000" dirty="0">
              <a:solidFill>
                <a:schemeClr val="accent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000" dirty="0" err="1" smtClean="0">
                <a:solidFill>
                  <a:schemeClr val="accent2"/>
                </a:solidFill>
              </a:rPr>
              <a:t>Polariton</a:t>
            </a:r>
            <a:r>
              <a:rPr lang="fr-FR" sz="2000" dirty="0" smtClean="0">
                <a:solidFill>
                  <a:schemeClr val="accent2"/>
                </a:solidFill>
              </a:rPr>
              <a:t> </a:t>
            </a:r>
            <a:r>
              <a:rPr lang="fr-FR" sz="2000" dirty="0" err="1" smtClean="0">
                <a:solidFill>
                  <a:schemeClr val="accent2"/>
                </a:solidFill>
              </a:rPr>
              <a:t>condensate</a:t>
            </a:r>
            <a:r>
              <a:rPr lang="fr-FR" sz="2000" dirty="0">
                <a:solidFill>
                  <a:schemeClr val="accent2"/>
                </a:solidFill>
              </a:rPr>
              <a:t> </a:t>
            </a:r>
            <a:r>
              <a:rPr lang="fr-FR" sz="2000" dirty="0" err="1" smtClean="0">
                <a:solidFill>
                  <a:schemeClr val="accent2"/>
                </a:solidFill>
              </a:rPr>
              <a:t>belong</a:t>
            </a:r>
            <a:r>
              <a:rPr lang="fr-FR" sz="2000" dirty="0" smtClean="0">
                <a:solidFill>
                  <a:schemeClr val="accent2"/>
                </a:solidFill>
              </a:rPr>
              <a:t> to the </a:t>
            </a:r>
            <a:r>
              <a:rPr lang="fr-FR" sz="2000" dirty="0" err="1" smtClean="0">
                <a:solidFill>
                  <a:schemeClr val="accent2"/>
                </a:solidFill>
              </a:rPr>
              <a:t>Kardar</a:t>
            </a:r>
            <a:r>
              <a:rPr lang="fr-FR" sz="2000" dirty="0" smtClean="0">
                <a:solidFill>
                  <a:schemeClr val="accent2"/>
                </a:solidFill>
              </a:rPr>
              <a:t> </a:t>
            </a:r>
            <a:r>
              <a:rPr lang="fr-FR" sz="2000" dirty="0" err="1" smtClean="0">
                <a:solidFill>
                  <a:schemeClr val="accent2"/>
                </a:solidFill>
              </a:rPr>
              <a:t>Parisi</a:t>
            </a:r>
            <a:r>
              <a:rPr lang="fr-FR" sz="2000" dirty="0" smtClean="0">
                <a:solidFill>
                  <a:schemeClr val="accent2"/>
                </a:solidFill>
              </a:rPr>
              <a:t> Zhang </a:t>
            </a:r>
            <a:r>
              <a:rPr lang="fr-FR" sz="2000" dirty="0" err="1" smtClean="0">
                <a:solidFill>
                  <a:schemeClr val="accent2"/>
                </a:solidFill>
              </a:rPr>
              <a:t>universality</a:t>
            </a:r>
            <a:r>
              <a:rPr lang="fr-FR" sz="2000" dirty="0" smtClean="0">
                <a:solidFill>
                  <a:schemeClr val="accent2"/>
                </a:solidFill>
              </a:rPr>
              <a:t> class</a:t>
            </a:r>
          </a:p>
          <a:p>
            <a:endParaRPr lang="fr-FR" sz="2000" dirty="0">
              <a:solidFill>
                <a:schemeClr val="accent2"/>
              </a:solidFill>
            </a:endParaRPr>
          </a:p>
          <a:p>
            <a:endParaRPr lang="fr-FR" sz="2000" dirty="0" smtClean="0">
              <a:solidFill>
                <a:schemeClr val="accent2"/>
              </a:solidFill>
            </a:endParaRPr>
          </a:p>
          <a:p>
            <a:endParaRPr lang="fr-FR" sz="2000" dirty="0">
              <a:solidFill>
                <a:schemeClr val="accent2"/>
              </a:solidFill>
            </a:endParaRPr>
          </a:p>
          <a:p>
            <a:endParaRPr lang="fr-FR" sz="2000" dirty="0" smtClean="0">
              <a:solidFill>
                <a:schemeClr val="accent2"/>
              </a:solidFill>
            </a:endParaRPr>
          </a:p>
          <a:p>
            <a:endParaRPr lang="fr-FR" sz="2000" dirty="0">
              <a:solidFill>
                <a:schemeClr val="accent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2000" dirty="0" smtClean="0">
              <a:solidFill>
                <a:schemeClr val="accent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2000" dirty="0" smtClean="0">
              <a:solidFill>
                <a:schemeClr val="accent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2000" dirty="0" smtClean="0">
              <a:solidFill>
                <a:schemeClr val="accent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2000" dirty="0" smtClean="0">
              <a:solidFill>
                <a:schemeClr val="accent2"/>
              </a:solidFill>
            </a:endParaRPr>
          </a:p>
          <a:p>
            <a:endParaRPr lang="fr-FR" sz="2000" dirty="0">
              <a:solidFill>
                <a:schemeClr val="accent2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16482" y="4293096"/>
            <a:ext cx="4483078" cy="191971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4253" y="4077072"/>
            <a:ext cx="3208054" cy="270862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547" y="1463684"/>
            <a:ext cx="2177857" cy="1343394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84784"/>
            <a:ext cx="1612260" cy="162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4"/>
          <p:cNvSpPr txBox="1"/>
          <p:nvPr/>
        </p:nvSpPr>
        <p:spPr>
          <a:xfrm>
            <a:off x="-54710" y="73072"/>
            <a:ext cx="6489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accent2"/>
                </a:solidFill>
                <a:latin typeface="+mj-lt"/>
              </a:rPr>
              <a:t>Polariton</a:t>
            </a:r>
            <a:r>
              <a:rPr lang="en-US" sz="2400" dirty="0" smtClean="0">
                <a:solidFill>
                  <a:schemeClr val="accent2"/>
                </a:solidFill>
                <a:latin typeface="+mj-lt"/>
              </a:rPr>
              <a:t> Bose Einstein condensation </a:t>
            </a:r>
            <a:endParaRPr lang="en-US" sz="24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5" name="TextBox 19"/>
          <p:cNvSpPr txBox="1"/>
          <p:nvPr/>
        </p:nvSpPr>
        <p:spPr>
          <a:xfrm>
            <a:off x="-1208309" y="181735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chemeClr val="accent2"/>
              </a:solidFill>
            </a:endParaRPr>
          </a:p>
        </p:txBody>
      </p:sp>
      <p:grpSp>
        <p:nvGrpSpPr>
          <p:cNvPr id="20" name="Group 147"/>
          <p:cNvGrpSpPr/>
          <p:nvPr/>
        </p:nvGrpSpPr>
        <p:grpSpPr>
          <a:xfrm>
            <a:off x="207816" y="1162863"/>
            <a:ext cx="4610470" cy="3350414"/>
            <a:chOff x="72195" y="3665776"/>
            <a:chExt cx="4610470" cy="3350414"/>
          </a:xfrm>
        </p:grpSpPr>
        <p:sp>
          <p:nvSpPr>
            <p:cNvPr id="21" name="TextBox 148"/>
            <p:cNvSpPr txBox="1"/>
            <p:nvPr/>
          </p:nvSpPr>
          <p:spPr>
            <a:xfrm>
              <a:off x="2828876" y="5222290"/>
              <a:ext cx="185378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err="1" smtClean="0">
                  <a:solidFill>
                    <a:srgbClr val="18376A"/>
                  </a:solidFill>
                </a:rPr>
                <a:t>Exciton</a:t>
              </a:r>
              <a:r>
                <a:rPr lang="en-US" sz="1000" dirty="0" smtClean="0">
                  <a:solidFill>
                    <a:srgbClr val="18376A"/>
                  </a:solidFill>
                </a:rPr>
                <a:t> states</a:t>
              </a:r>
              <a:endParaRPr lang="en-US" sz="1000" dirty="0">
                <a:solidFill>
                  <a:srgbClr val="18376A"/>
                </a:solidFill>
              </a:endParaRPr>
            </a:p>
          </p:txBody>
        </p:sp>
        <p:grpSp>
          <p:nvGrpSpPr>
            <p:cNvPr id="22" name="Group 149"/>
            <p:cNvGrpSpPr/>
            <p:nvPr/>
          </p:nvGrpSpPr>
          <p:grpSpPr>
            <a:xfrm>
              <a:off x="72195" y="3665776"/>
              <a:ext cx="4108767" cy="3350414"/>
              <a:chOff x="4256606" y="2053546"/>
              <a:chExt cx="4919232" cy="4050869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4813300" y="2314239"/>
                <a:ext cx="2013414" cy="520700"/>
              </a:xfrm>
              <a:prstGeom prst="rect">
                <a:avLst/>
              </a:prstGeom>
              <a:pattFill prst="ltDnDiag">
                <a:fgClr>
                  <a:schemeClr val="tx1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151"/>
              <p:cNvSpPr/>
              <p:nvPr/>
            </p:nvSpPr>
            <p:spPr>
              <a:xfrm>
                <a:off x="5129516" y="2415839"/>
                <a:ext cx="1385072" cy="304800"/>
              </a:xfrm>
              <a:prstGeom prst="ellipse">
                <a:avLst/>
              </a:prstGeom>
              <a:solidFill>
                <a:srgbClr val="18376A">
                  <a:alpha val="54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5" name="Picture 15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56606" y="2924363"/>
                <a:ext cx="2597883" cy="2689037"/>
              </a:xfrm>
              <a:prstGeom prst="rect">
                <a:avLst/>
              </a:prstGeom>
            </p:spPr>
          </p:pic>
          <p:cxnSp>
            <p:nvCxnSpPr>
              <p:cNvPr id="26" name="Straight Connector 153"/>
              <p:cNvCxnSpPr/>
              <p:nvPr/>
            </p:nvCxnSpPr>
            <p:spPr>
              <a:xfrm>
                <a:off x="4813300" y="4198831"/>
                <a:ext cx="980974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Oval 154"/>
              <p:cNvSpPr/>
              <p:nvPr/>
            </p:nvSpPr>
            <p:spPr>
              <a:xfrm>
                <a:off x="5421476" y="4738642"/>
                <a:ext cx="815116" cy="341182"/>
              </a:xfrm>
              <a:prstGeom prst="ellipse">
                <a:avLst/>
              </a:prstGeom>
              <a:solidFill>
                <a:srgbClr val="92212A">
                  <a:alpha val="59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extBox 155"/>
              <p:cNvSpPr txBox="1"/>
              <p:nvPr/>
            </p:nvSpPr>
            <p:spPr>
              <a:xfrm>
                <a:off x="4694962" y="2053546"/>
                <a:ext cx="2219453" cy="297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solidFill>
                      <a:srgbClr val="18376A"/>
                    </a:solidFill>
                  </a:rPr>
                  <a:t>QW free carrier states</a:t>
                </a:r>
                <a:endParaRPr lang="en-US" sz="1000" dirty="0">
                  <a:solidFill>
                    <a:srgbClr val="18376A"/>
                  </a:solidFill>
                </a:endParaRPr>
              </a:p>
            </p:txBody>
          </p:sp>
          <p:sp>
            <p:nvSpPr>
              <p:cNvPr id="29" name="TextBox 156"/>
              <p:cNvSpPr txBox="1"/>
              <p:nvPr/>
            </p:nvSpPr>
            <p:spPr>
              <a:xfrm rot="5691952">
                <a:off x="5959656" y="3376048"/>
                <a:ext cx="2219453" cy="10207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r>
                  <a:rPr lang="en-US" sz="1100" dirty="0" smtClean="0">
                    <a:solidFill>
                      <a:srgbClr val="5C6C90"/>
                    </a:solidFill>
                  </a:rPr>
                  <a:t>   Relaxation</a:t>
                </a:r>
                <a:endParaRPr lang="en-US" sz="1100" dirty="0">
                  <a:solidFill>
                    <a:srgbClr val="5C6C90"/>
                  </a:solidFill>
                </a:endParaRPr>
              </a:p>
            </p:txBody>
          </p:sp>
          <p:pic>
            <p:nvPicPr>
              <p:cNvPr id="30" name="Picture 15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 flipV="1">
                <a:off x="6953117" y="2455544"/>
                <a:ext cx="882575" cy="254652"/>
              </a:xfrm>
              <a:prstGeom prst="rect">
                <a:avLst/>
              </a:prstGeom>
            </p:spPr>
          </p:pic>
          <p:sp>
            <p:nvSpPr>
              <p:cNvPr id="31" name="Arc 30"/>
              <p:cNvSpPr/>
              <p:nvPr/>
            </p:nvSpPr>
            <p:spPr>
              <a:xfrm>
                <a:off x="5601560" y="2558867"/>
                <a:ext cx="1878690" cy="1900399"/>
              </a:xfrm>
              <a:prstGeom prst="arc">
                <a:avLst>
                  <a:gd name="adj1" fmla="val 16088826"/>
                  <a:gd name="adj2" fmla="val 1948687"/>
                </a:avLst>
              </a:prstGeom>
              <a:ln>
                <a:solidFill>
                  <a:srgbClr val="18376A">
                    <a:alpha val="63000"/>
                  </a:srgbClr>
                </a:solidFill>
                <a:headEnd type="none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2" name="Picture 15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2872088">
                <a:off x="7363674" y="4416522"/>
                <a:ext cx="444702" cy="167138"/>
              </a:xfrm>
              <a:prstGeom prst="rect">
                <a:avLst/>
              </a:prstGeom>
            </p:spPr>
          </p:pic>
          <p:sp>
            <p:nvSpPr>
              <p:cNvPr id="33" name="TextBox 160"/>
              <p:cNvSpPr txBox="1"/>
              <p:nvPr/>
            </p:nvSpPr>
            <p:spPr>
              <a:xfrm rot="198983">
                <a:off x="6654291" y="3969147"/>
                <a:ext cx="2219453" cy="261610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r>
                  <a:rPr lang="en-US" sz="1100" dirty="0" smtClean="0">
                    <a:solidFill>
                      <a:srgbClr val="2D66F3"/>
                    </a:solidFill>
                  </a:rPr>
                  <a:t>Reservoir</a:t>
                </a:r>
                <a:endParaRPr lang="en-US" sz="1100" dirty="0">
                  <a:solidFill>
                    <a:srgbClr val="2D66F3"/>
                  </a:solidFill>
                </a:endParaRPr>
              </a:p>
            </p:txBody>
          </p:sp>
          <p:sp>
            <p:nvSpPr>
              <p:cNvPr id="34" name="Arc 33"/>
              <p:cNvSpPr/>
              <p:nvPr/>
            </p:nvSpPr>
            <p:spPr>
              <a:xfrm flipH="1">
                <a:off x="5761517" y="4204016"/>
                <a:ext cx="1532131" cy="1900399"/>
              </a:xfrm>
              <a:prstGeom prst="arc">
                <a:avLst>
                  <a:gd name="adj1" fmla="val 16184525"/>
                  <a:gd name="adj2" fmla="val 19693798"/>
                </a:avLst>
              </a:prstGeom>
              <a:noFill/>
              <a:ln>
                <a:solidFill>
                  <a:srgbClr val="1077F8">
                    <a:alpha val="63000"/>
                  </a:srgbClr>
                </a:solidFill>
                <a:headEnd type="none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extBox 162"/>
              <p:cNvSpPr txBox="1"/>
              <p:nvPr/>
            </p:nvSpPr>
            <p:spPr>
              <a:xfrm>
                <a:off x="7528438" y="2328455"/>
                <a:ext cx="1647400" cy="520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rgbClr val="A3A9B7"/>
                    </a:solidFill>
                  </a:rPr>
                  <a:t>CW Ti-</a:t>
                </a:r>
                <a:r>
                  <a:rPr lang="en-US" sz="1100" dirty="0" err="1" smtClean="0">
                    <a:solidFill>
                      <a:srgbClr val="A3A9B7"/>
                    </a:solidFill>
                  </a:rPr>
                  <a:t>Saph</a:t>
                </a:r>
                <a:r>
                  <a:rPr lang="en-US" sz="1100" dirty="0" smtClean="0">
                    <a:solidFill>
                      <a:srgbClr val="A3A9B7"/>
                    </a:solidFill>
                  </a:rPr>
                  <a:t> </a:t>
                </a:r>
              </a:p>
              <a:p>
                <a:pPr algn="ctr"/>
                <a:r>
                  <a:rPr lang="en-US" sz="1100" dirty="0" smtClean="0">
                    <a:solidFill>
                      <a:srgbClr val="A3A9B7"/>
                    </a:solidFill>
                  </a:rPr>
                  <a:t>@ 735 nm</a:t>
                </a:r>
                <a:endParaRPr lang="en-US" sz="1100" dirty="0">
                  <a:solidFill>
                    <a:srgbClr val="A3A9B7"/>
                  </a:solidFill>
                </a:endParaRPr>
              </a:p>
            </p:txBody>
          </p:sp>
          <p:pic>
            <p:nvPicPr>
              <p:cNvPr id="36" name="Picture 16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3280007">
                <a:off x="6041108" y="5112523"/>
                <a:ext cx="435690" cy="190300"/>
              </a:xfrm>
              <a:prstGeom prst="rect">
                <a:avLst/>
              </a:prstGeom>
            </p:spPr>
          </p:pic>
          <p:pic>
            <p:nvPicPr>
              <p:cNvPr id="37" name="Picture 164" descr="Gam_Color.pdf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43057" y="5421438"/>
                <a:ext cx="133327" cy="133327"/>
              </a:xfrm>
              <a:prstGeom prst="rect">
                <a:avLst/>
              </a:prstGeom>
            </p:spPr>
          </p:pic>
          <p:pic>
            <p:nvPicPr>
              <p:cNvPr id="38" name="Picture 165" descr="Gam_R_Color.pdf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84134" y="4703361"/>
                <a:ext cx="266653" cy="133327"/>
              </a:xfrm>
              <a:prstGeom prst="rect">
                <a:avLst/>
              </a:prstGeom>
            </p:spPr>
          </p:pic>
          <p:pic>
            <p:nvPicPr>
              <p:cNvPr id="39" name="Picture 166" descr="RPhito2_Color.pdf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282476">
                <a:off x="5823972" y="4125836"/>
                <a:ext cx="489387" cy="266653"/>
              </a:xfrm>
              <a:prstGeom prst="rect">
                <a:avLst/>
              </a:prstGeom>
            </p:spPr>
          </p:pic>
          <p:pic>
            <p:nvPicPr>
              <p:cNvPr id="40" name="Picture 167" descr="Phi_Color.pdf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2379" y="4837372"/>
                <a:ext cx="419091" cy="209546"/>
              </a:xfrm>
              <a:prstGeom prst="rect">
                <a:avLst/>
              </a:prstGeom>
            </p:spPr>
          </p:pic>
          <p:cxnSp>
            <p:nvCxnSpPr>
              <p:cNvPr id="41" name="Straight Connector 168"/>
              <p:cNvCxnSpPr/>
              <p:nvPr/>
            </p:nvCxnSpPr>
            <p:spPr>
              <a:xfrm flipV="1">
                <a:off x="6335669" y="4198831"/>
                <a:ext cx="2182908" cy="7831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Freeform 169"/>
              <p:cNvSpPr/>
              <p:nvPr/>
            </p:nvSpPr>
            <p:spPr>
              <a:xfrm>
                <a:off x="6495265" y="4026207"/>
                <a:ext cx="984984" cy="433059"/>
              </a:xfrm>
              <a:custGeom>
                <a:avLst/>
                <a:gdLst>
                  <a:gd name="connsiteX0" fmla="*/ 984956 w 984984"/>
                  <a:gd name="connsiteY0" fmla="*/ 176754 h 433059"/>
                  <a:gd name="connsiteX1" fmla="*/ 936342 w 984984"/>
                  <a:gd name="connsiteY1" fmla="*/ 79531 h 433059"/>
                  <a:gd name="connsiteX2" fmla="*/ 845190 w 984984"/>
                  <a:gd name="connsiteY2" fmla="*/ 18767 h 433059"/>
                  <a:gd name="connsiteX3" fmla="*/ 717578 w 984984"/>
                  <a:gd name="connsiteY3" fmla="*/ 538 h 433059"/>
                  <a:gd name="connsiteX4" fmla="*/ 510969 w 984984"/>
                  <a:gd name="connsiteY4" fmla="*/ 6614 h 433059"/>
                  <a:gd name="connsiteX5" fmla="*/ 359050 w 984984"/>
                  <a:gd name="connsiteY5" fmla="*/ 24844 h 433059"/>
                  <a:gd name="connsiteX6" fmla="*/ 182824 w 984984"/>
                  <a:gd name="connsiteY6" fmla="*/ 73455 h 433059"/>
                  <a:gd name="connsiteX7" fmla="*/ 61289 w 984984"/>
                  <a:gd name="connsiteY7" fmla="*/ 152448 h 433059"/>
                  <a:gd name="connsiteX8" fmla="*/ 521 w 984984"/>
                  <a:gd name="connsiteY8" fmla="*/ 255748 h 433059"/>
                  <a:gd name="connsiteX9" fmla="*/ 36982 w 984984"/>
                  <a:gd name="connsiteY9" fmla="*/ 359047 h 433059"/>
                  <a:gd name="connsiteX10" fmla="*/ 122056 w 984984"/>
                  <a:gd name="connsiteY10" fmla="*/ 419811 h 433059"/>
                  <a:gd name="connsiteX11" fmla="*/ 231438 w 984984"/>
                  <a:gd name="connsiteY11" fmla="*/ 431964 h 433059"/>
                  <a:gd name="connsiteX12" fmla="*/ 389434 w 984984"/>
                  <a:gd name="connsiteY12" fmla="*/ 401582 h 433059"/>
                  <a:gd name="connsiteX13" fmla="*/ 559583 w 984984"/>
                  <a:gd name="connsiteY13" fmla="*/ 359047 h 433059"/>
                  <a:gd name="connsiteX14" fmla="*/ 808730 w 984984"/>
                  <a:gd name="connsiteY14" fmla="*/ 346894 h 433059"/>
                  <a:gd name="connsiteX15" fmla="*/ 930265 w 984984"/>
                  <a:gd name="connsiteY15" fmla="*/ 286130 h 433059"/>
                  <a:gd name="connsiteX16" fmla="*/ 984956 w 984984"/>
                  <a:gd name="connsiteY16" fmla="*/ 176754 h 433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84984" h="433059">
                    <a:moveTo>
                      <a:pt x="984956" y="176754"/>
                    </a:moveTo>
                    <a:cubicBezTo>
                      <a:pt x="985969" y="142321"/>
                      <a:pt x="959636" y="105862"/>
                      <a:pt x="936342" y="79531"/>
                    </a:cubicBezTo>
                    <a:cubicBezTo>
                      <a:pt x="913048" y="53200"/>
                      <a:pt x="881651" y="31933"/>
                      <a:pt x="845190" y="18767"/>
                    </a:cubicBezTo>
                    <a:cubicBezTo>
                      <a:pt x="808729" y="5601"/>
                      <a:pt x="773281" y="2563"/>
                      <a:pt x="717578" y="538"/>
                    </a:cubicBezTo>
                    <a:cubicBezTo>
                      <a:pt x="661875" y="-1487"/>
                      <a:pt x="570724" y="2563"/>
                      <a:pt x="510969" y="6614"/>
                    </a:cubicBezTo>
                    <a:cubicBezTo>
                      <a:pt x="451214" y="10665"/>
                      <a:pt x="413741" y="13704"/>
                      <a:pt x="359050" y="24844"/>
                    </a:cubicBezTo>
                    <a:cubicBezTo>
                      <a:pt x="304359" y="35984"/>
                      <a:pt x="232451" y="52188"/>
                      <a:pt x="182824" y="73455"/>
                    </a:cubicBezTo>
                    <a:cubicBezTo>
                      <a:pt x="133197" y="94722"/>
                      <a:pt x="91673" y="122066"/>
                      <a:pt x="61289" y="152448"/>
                    </a:cubicBezTo>
                    <a:cubicBezTo>
                      <a:pt x="30905" y="182830"/>
                      <a:pt x="4572" y="221315"/>
                      <a:pt x="521" y="255748"/>
                    </a:cubicBezTo>
                    <a:cubicBezTo>
                      <a:pt x="-3530" y="290181"/>
                      <a:pt x="16726" y="331703"/>
                      <a:pt x="36982" y="359047"/>
                    </a:cubicBezTo>
                    <a:cubicBezTo>
                      <a:pt x="57238" y="386391"/>
                      <a:pt x="89647" y="407658"/>
                      <a:pt x="122056" y="419811"/>
                    </a:cubicBezTo>
                    <a:cubicBezTo>
                      <a:pt x="154465" y="431964"/>
                      <a:pt x="186875" y="435002"/>
                      <a:pt x="231438" y="431964"/>
                    </a:cubicBezTo>
                    <a:cubicBezTo>
                      <a:pt x="276001" y="428926"/>
                      <a:pt x="334743" y="413735"/>
                      <a:pt x="389434" y="401582"/>
                    </a:cubicBezTo>
                    <a:cubicBezTo>
                      <a:pt x="444125" y="389429"/>
                      <a:pt x="489700" y="368162"/>
                      <a:pt x="559583" y="359047"/>
                    </a:cubicBezTo>
                    <a:cubicBezTo>
                      <a:pt x="629466" y="349932"/>
                      <a:pt x="746950" y="359047"/>
                      <a:pt x="808730" y="346894"/>
                    </a:cubicBezTo>
                    <a:cubicBezTo>
                      <a:pt x="870510" y="334741"/>
                      <a:pt x="899881" y="316512"/>
                      <a:pt x="930265" y="286130"/>
                    </a:cubicBezTo>
                    <a:cubicBezTo>
                      <a:pt x="960649" y="255748"/>
                      <a:pt x="983943" y="211187"/>
                      <a:pt x="984956" y="176754"/>
                    </a:cubicBezTo>
                    <a:close/>
                  </a:path>
                </a:pathLst>
              </a:custGeom>
              <a:solidFill>
                <a:srgbClr val="1077F8">
                  <a:alpha val="60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3" name="Picture 170" descr="n_R_Color.pdf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57099" y="4099243"/>
                <a:ext cx="419091" cy="209546"/>
              </a:xfrm>
              <a:prstGeom prst="rect">
                <a:avLst/>
              </a:prstGeom>
            </p:spPr>
          </p:pic>
        </p:grpSp>
      </p:grpSp>
      <p:sp>
        <p:nvSpPr>
          <p:cNvPr id="44" name="ZoneTexte 39"/>
          <p:cNvSpPr txBox="1"/>
          <p:nvPr/>
        </p:nvSpPr>
        <p:spPr>
          <a:xfrm>
            <a:off x="5190046" y="2082627"/>
            <a:ext cx="40361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>
                <a:solidFill>
                  <a:schemeClr val="accent2"/>
                </a:solidFill>
                <a:latin typeface="+mj-lt"/>
              </a:rPr>
              <a:t>Kasprzak</a:t>
            </a:r>
            <a:r>
              <a:rPr lang="en-US" sz="1000" dirty="0">
                <a:solidFill>
                  <a:schemeClr val="accent2"/>
                </a:solidFill>
                <a:latin typeface="+mj-lt"/>
              </a:rPr>
              <a:t>, Jacek, et al. </a:t>
            </a:r>
            <a:r>
              <a:rPr lang="en-US" sz="1000" i="1" dirty="0">
                <a:solidFill>
                  <a:schemeClr val="accent2"/>
                </a:solidFill>
                <a:latin typeface="+mj-lt"/>
              </a:rPr>
              <a:t>Nature</a:t>
            </a:r>
            <a:r>
              <a:rPr lang="en-US" sz="1000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sz="1000" dirty="0" smtClean="0">
                <a:solidFill>
                  <a:schemeClr val="accent2"/>
                </a:solidFill>
                <a:latin typeface="+mj-lt"/>
              </a:rPr>
              <a:t>(2006)</a:t>
            </a:r>
            <a:endParaRPr lang="en-US" sz="1000" dirty="0">
              <a:solidFill>
                <a:schemeClr val="accent2"/>
              </a:solidFill>
              <a:latin typeface="+mj-lt"/>
            </a:endParaRPr>
          </a:p>
        </p:txBody>
      </p:sp>
      <p:grpSp>
        <p:nvGrpSpPr>
          <p:cNvPr id="56" name="Groupe 55"/>
          <p:cNvGrpSpPr/>
          <p:nvPr/>
        </p:nvGrpSpPr>
        <p:grpSpPr>
          <a:xfrm>
            <a:off x="4882432" y="626292"/>
            <a:ext cx="3920483" cy="2808075"/>
            <a:chOff x="7097455" y="658418"/>
            <a:chExt cx="3920483" cy="2808075"/>
          </a:xfrm>
        </p:grpSpPr>
        <p:pic>
          <p:nvPicPr>
            <p:cNvPr id="57" name="Picture 5"/>
            <p:cNvPicPr>
              <a:picLocks noChangeAspect="1"/>
            </p:cNvPicPr>
            <p:nvPr/>
          </p:nvPicPr>
          <p:blipFill rotWithShape="1">
            <a:blip r:embed="rId12"/>
            <a:srcRect l="2322" b="57436"/>
            <a:stretch/>
          </p:blipFill>
          <p:spPr>
            <a:xfrm>
              <a:off x="7097455" y="658418"/>
              <a:ext cx="3894951" cy="1399158"/>
            </a:xfrm>
            <a:prstGeom prst="rect">
              <a:avLst/>
            </a:prstGeom>
          </p:spPr>
        </p:pic>
        <p:pic>
          <p:nvPicPr>
            <p:cNvPr id="58" name="Picture 90"/>
            <p:cNvPicPr>
              <a:picLocks noChangeAspect="1"/>
            </p:cNvPicPr>
            <p:nvPr/>
          </p:nvPicPr>
          <p:blipFill rotWithShape="1">
            <a:blip r:embed="rId12"/>
            <a:srcRect l="2322" t="45467" b="11431"/>
            <a:stretch/>
          </p:blipFill>
          <p:spPr>
            <a:xfrm>
              <a:off x="7122987" y="2049649"/>
              <a:ext cx="3894951" cy="1416844"/>
            </a:xfrm>
            <a:prstGeom prst="rect">
              <a:avLst/>
            </a:prstGeom>
          </p:spPr>
        </p:pic>
      </p:grpSp>
      <p:sp>
        <p:nvSpPr>
          <p:cNvPr id="48" name="ZoneTexte 47"/>
          <p:cNvSpPr txBox="1"/>
          <p:nvPr/>
        </p:nvSpPr>
        <p:spPr>
          <a:xfrm>
            <a:off x="203415" y="6056972"/>
            <a:ext cx="84604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accent2"/>
                </a:solidFill>
              </a:rPr>
              <a:t>J. Bloch, I. </a:t>
            </a:r>
            <a:r>
              <a:rPr lang="fr-FR" sz="1400" dirty="0" err="1" smtClean="0">
                <a:solidFill>
                  <a:schemeClr val="accent2"/>
                </a:solidFill>
              </a:rPr>
              <a:t>Carusotto</a:t>
            </a:r>
            <a:r>
              <a:rPr lang="fr-FR" sz="1400" dirty="0" smtClean="0">
                <a:solidFill>
                  <a:schemeClr val="accent2"/>
                </a:solidFill>
              </a:rPr>
              <a:t> and M. Wouters, </a:t>
            </a:r>
            <a:r>
              <a:rPr lang="en-US" sz="1400" i="1" dirty="0">
                <a:solidFill>
                  <a:schemeClr val="accent2"/>
                </a:solidFill>
              </a:rPr>
              <a:t>Spontaneous coherence in spatially extended photonic </a:t>
            </a:r>
            <a:r>
              <a:rPr lang="en-US" sz="1400" i="1" dirty="0" smtClean="0">
                <a:solidFill>
                  <a:schemeClr val="accent2"/>
                </a:solidFill>
              </a:rPr>
              <a:t>systems: Non-Equilibrium Bose-Einstein condensation</a:t>
            </a:r>
            <a:r>
              <a:rPr lang="en-US" sz="1400" i="1" dirty="0">
                <a:solidFill>
                  <a:schemeClr val="accent2"/>
                </a:solidFill>
              </a:rPr>
              <a:t>, Nature Review Physics (2022) (https://doi.org/10.1038/s42254-022-00464-0)</a:t>
            </a:r>
            <a:endParaRPr lang="fr-FR" sz="1400" dirty="0">
              <a:solidFill>
                <a:schemeClr val="accent2"/>
              </a:solidFill>
            </a:endParaRPr>
          </a:p>
        </p:txBody>
      </p:sp>
      <p:sp>
        <p:nvSpPr>
          <p:cNvPr id="49" name="Text Box 8"/>
          <p:cNvSpPr txBox="1">
            <a:spLocks noChangeArrowheads="1"/>
          </p:cNvSpPr>
          <p:nvPr/>
        </p:nvSpPr>
        <p:spPr bwMode="auto">
          <a:xfrm>
            <a:off x="3539432" y="3390885"/>
            <a:ext cx="6789531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1400" dirty="0" smtClean="0">
                <a:solidFill>
                  <a:schemeClr val="accent2"/>
                </a:solidFill>
              </a:rPr>
              <a:t>                                       </a:t>
            </a:r>
            <a:r>
              <a:rPr lang="en-US" sz="1400" dirty="0" err="1" smtClean="0">
                <a:solidFill>
                  <a:schemeClr val="accent2"/>
                </a:solidFill>
              </a:rPr>
              <a:t>Kasprzak</a:t>
            </a:r>
            <a:r>
              <a:rPr lang="en-US" sz="1400" dirty="0" smtClean="0">
                <a:solidFill>
                  <a:schemeClr val="accent2"/>
                </a:solidFill>
              </a:rPr>
              <a:t> </a:t>
            </a:r>
            <a:r>
              <a:rPr lang="en-US" sz="1400" i="1" dirty="0">
                <a:solidFill>
                  <a:schemeClr val="accent2"/>
                </a:solidFill>
              </a:rPr>
              <a:t>et al. </a:t>
            </a:r>
            <a:r>
              <a:rPr lang="en-US" sz="1400" dirty="0">
                <a:solidFill>
                  <a:schemeClr val="accent2"/>
                </a:solidFill>
              </a:rPr>
              <a:t>Nature</a:t>
            </a:r>
            <a:r>
              <a:rPr lang="en-US" sz="1400" i="1" dirty="0">
                <a:solidFill>
                  <a:schemeClr val="accent2"/>
                </a:solidFill>
              </a:rPr>
              <a:t>, </a:t>
            </a:r>
            <a:r>
              <a:rPr lang="en-US" sz="1400" b="1" dirty="0">
                <a:solidFill>
                  <a:schemeClr val="accent2"/>
                </a:solidFill>
              </a:rPr>
              <a:t>443</a:t>
            </a:r>
            <a:r>
              <a:rPr lang="en-US" sz="1400" dirty="0">
                <a:solidFill>
                  <a:schemeClr val="accent2"/>
                </a:solidFill>
              </a:rPr>
              <a:t>, 409 (2006</a:t>
            </a:r>
            <a:r>
              <a:rPr lang="en-US" sz="1400" dirty="0" smtClean="0">
                <a:solidFill>
                  <a:schemeClr val="accent2"/>
                </a:solidFill>
              </a:rPr>
              <a:t>)</a:t>
            </a:r>
            <a:endParaRPr lang="en-US" sz="1400" dirty="0">
              <a:solidFill>
                <a:schemeClr val="accent2"/>
              </a:solidFill>
            </a:endParaRPr>
          </a:p>
          <a:p>
            <a:pPr eaLnBrk="0" hangingPunct="0"/>
            <a:r>
              <a:rPr lang="en-US" sz="1200" dirty="0" smtClean="0">
                <a:solidFill>
                  <a:schemeClr val="accent2"/>
                </a:solidFill>
              </a:rPr>
              <a:t>                See also H. Deng et al. Science (2002), R. </a:t>
            </a:r>
            <a:r>
              <a:rPr lang="en-US" sz="1200" dirty="0" err="1" smtClean="0">
                <a:solidFill>
                  <a:schemeClr val="accent2"/>
                </a:solidFill>
              </a:rPr>
              <a:t>Balili</a:t>
            </a:r>
            <a:r>
              <a:rPr lang="en-US" sz="1200" dirty="0" smtClean="0">
                <a:solidFill>
                  <a:schemeClr val="accent2"/>
                </a:solidFill>
              </a:rPr>
              <a:t> et al., Science (2007) </a:t>
            </a:r>
            <a:endParaRPr lang="en-US" sz="1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51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4"/>
          <p:cNvSpPr txBox="1"/>
          <p:nvPr/>
        </p:nvSpPr>
        <p:spPr>
          <a:xfrm>
            <a:off x="-54710" y="73072"/>
            <a:ext cx="6489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accent2"/>
                </a:solidFill>
                <a:latin typeface="+mj-lt"/>
              </a:rPr>
              <a:t>Polariton</a:t>
            </a:r>
            <a:r>
              <a:rPr lang="en-US" sz="2400" dirty="0" smtClean="0">
                <a:solidFill>
                  <a:schemeClr val="accent2"/>
                </a:solidFill>
                <a:latin typeface="+mj-lt"/>
              </a:rPr>
              <a:t> Bose Einstein condensation </a:t>
            </a:r>
            <a:endParaRPr lang="en-US" sz="24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5" name="TextBox 19"/>
          <p:cNvSpPr txBox="1"/>
          <p:nvPr/>
        </p:nvSpPr>
        <p:spPr>
          <a:xfrm>
            <a:off x="-1208309" y="181735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45" name="TextBox 7"/>
          <p:cNvSpPr txBox="1"/>
          <p:nvPr/>
        </p:nvSpPr>
        <p:spPr>
          <a:xfrm>
            <a:off x="3977954" y="4007663"/>
            <a:ext cx="6640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MEAN FIELD DESCRIPTION OF THE POLARITON FLUID</a:t>
            </a:r>
            <a:endParaRPr lang="en-US" sz="1400" dirty="0"/>
          </a:p>
        </p:txBody>
      </p:sp>
      <p:sp>
        <p:nvSpPr>
          <p:cNvPr id="47" name="TextBox 93"/>
          <p:cNvSpPr txBox="1"/>
          <p:nvPr/>
        </p:nvSpPr>
        <p:spPr>
          <a:xfrm>
            <a:off x="4792212" y="4299762"/>
            <a:ext cx="3456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2"/>
                </a:solidFill>
              </a:rPr>
              <a:t>(Incoherent Pumping = GPE + Reservoir)</a:t>
            </a:r>
            <a:endParaRPr lang="en-US" sz="1200" dirty="0">
              <a:solidFill>
                <a:schemeClr val="accent2"/>
              </a:solidFill>
            </a:endParaRPr>
          </a:p>
        </p:txBody>
      </p:sp>
      <p:sp>
        <p:nvSpPr>
          <p:cNvPr id="48" name="ZoneTexte 47"/>
          <p:cNvSpPr txBox="1"/>
          <p:nvPr/>
        </p:nvSpPr>
        <p:spPr>
          <a:xfrm>
            <a:off x="203415" y="6056972"/>
            <a:ext cx="84604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accent2"/>
                </a:solidFill>
              </a:rPr>
              <a:t>J. Bloch, I. </a:t>
            </a:r>
            <a:r>
              <a:rPr lang="fr-FR" sz="1400" dirty="0" err="1" smtClean="0">
                <a:solidFill>
                  <a:schemeClr val="accent2"/>
                </a:solidFill>
              </a:rPr>
              <a:t>Carusotto</a:t>
            </a:r>
            <a:r>
              <a:rPr lang="fr-FR" sz="1400" dirty="0" smtClean="0">
                <a:solidFill>
                  <a:schemeClr val="accent2"/>
                </a:solidFill>
              </a:rPr>
              <a:t> and M. Wouters, </a:t>
            </a:r>
            <a:r>
              <a:rPr lang="en-US" sz="1400" i="1" dirty="0">
                <a:solidFill>
                  <a:schemeClr val="accent2"/>
                </a:solidFill>
              </a:rPr>
              <a:t>Spontaneous coherence in spatially extended photonic </a:t>
            </a:r>
            <a:r>
              <a:rPr lang="en-US" sz="1400" i="1" dirty="0" smtClean="0">
                <a:solidFill>
                  <a:schemeClr val="accent2"/>
                </a:solidFill>
              </a:rPr>
              <a:t>systems: Non-Equilibrium Bose-Einstein condensation</a:t>
            </a:r>
            <a:r>
              <a:rPr lang="en-US" sz="1400" i="1" dirty="0">
                <a:solidFill>
                  <a:schemeClr val="accent2"/>
                </a:solidFill>
              </a:rPr>
              <a:t>, Nature Review Physics (2022) (https://doi.org/10.1038/s42254-022-00464-0)</a:t>
            </a:r>
            <a:endParaRPr lang="fr-FR" sz="1400" dirty="0">
              <a:solidFill>
                <a:schemeClr val="accent2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7763601" y="5171552"/>
            <a:ext cx="673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smtClean="0"/>
              <a:t>noise</a:t>
            </a:r>
            <a:endParaRPr lang="fr-FR" sz="1600" i="1" dirty="0"/>
          </a:p>
        </p:txBody>
      </p:sp>
      <p:pic>
        <p:nvPicPr>
          <p:cNvPr id="50" name="Image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486" y="4654877"/>
            <a:ext cx="6755906" cy="635509"/>
          </a:xfrm>
          <a:prstGeom prst="rect">
            <a:avLst/>
          </a:prstGeom>
        </p:spPr>
      </p:pic>
      <p:pic>
        <p:nvPicPr>
          <p:cNvPr id="51" name="Image 5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211" y="5389971"/>
            <a:ext cx="3048006" cy="559309"/>
          </a:xfrm>
          <a:prstGeom prst="rect">
            <a:avLst/>
          </a:prstGeom>
        </p:spPr>
      </p:pic>
      <p:grpSp>
        <p:nvGrpSpPr>
          <p:cNvPr id="46" name="Group 147"/>
          <p:cNvGrpSpPr/>
          <p:nvPr/>
        </p:nvGrpSpPr>
        <p:grpSpPr>
          <a:xfrm>
            <a:off x="207816" y="1162863"/>
            <a:ext cx="4610470" cy="3350414"/>
            <a:chOff x="72195" y="3665776"/>
            <a:chExt cx="4610470" cy="3350414"/>
          </a:xfrm>
        </p:grpSpPr>
        <p:sp>
          <p:nvSpPr>
            <p:cNvPr id="52" name="TextBox 148"/>
            <p:cNvSpPr txBox="1"/>
            <p:nvPr/>
          </p:nvSpPr>
          <p:spPr>
            <a:xfrm>
              <a:off x="2828876" y="5222290"/>
              <a:ext cx="185378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err="1" smtClean="0">
                  <a:solidFill>
                    <a:srgbClr val="18376A"/>
                  </a:solidFill>
                </a:rPr>
                <a:t>Exciton</a:t>
              </a:r>
              <a:r>
                <a:rPr lang="en-US" sz="1000" dirty="0" smtClean="0">
                  <a:solidFill>
                    <a:srgbClr val="18376A"/>
                  </a:solidFill>
                </a:rPr>
                <a:t> states</a:t>
              </a:r>
              <a:endParaRPr lang="en-US" sz="1000" dirty="0">
                <a:solidFill>
                  <a:srgbClr val="18376A"/>
                </a:solidFill>
              </a:endParaRPr>
            </a:p>
          </p:txBody>
        </p:sp>
        <p:grpSp>
          <p:nvGrpSpPr>
            <p:cNvPr id="53" name="Group 149"/>
            <p:cNvGrpSpPr/>
            <p:nvPr/>
          </p:nvGrpSpPr>
          <p:grpSpPr>
            <a:xfrm>
              <a:off x="72195" y="3665776"/>
              <a:ext cx="4108767" cy="3350414"/>
              <a:chOff x="4256606" y="2053546"/>
              <a:chExt cx="4919232" cy="4050869"/>
            </a:xfrm>
          </p:grpSpPr>
          <p:sp>
            <p:nvSpPr>
              <p:cNvPr id="54" name="Rectangle 53"/>
              <p:cNvSpPr/>
              <p:nvPr/>
            </p:nvSpPr>
            <p:spPr>
              <a:xfrm>
                <a:off x="4813300" y="2314239"/>
                <a:ext cx="2013414" cy="520700"/>
              </a:xfrm>
              <a:prstGeom prst="rect">
                <a:avLst/>
              </a:prstGeom>
              <a:pattFill prst="ltDnDiag">
                <a:fgClr>
                  <a:schemeClr val="tx1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151"/>
              <p:cNvSpPr/>
              <p:nvPr/>
            </p:nvSpPr>
            <p:spPr>
              <a:xfrm>
                <a:off x="5129516" y="2415839"/>
                <a:ext cx="1385072" cy="304800"/>
              </a:xfrm>
              <a:prstGeom prst="ellipse">
                <a:avLst/>
              </a:prstGeom>
              <a:solidFill>
                <a:srgbClr val="18376A">
                  <a:alpha val="54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9" name="Picture 15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56606" y="2924363"/>
                <a:ext cx="2597883" cy="2689037"/>
              </a:xfrm>
              <a:prstGeom prst="rect">
                <a:avLst/>
              </a:prstGeom>
            </p:spPr>
          </p:pic>
          <p:cxnSp>
            <p:nvCxnSpPr>
              <p:cNvPr id="60" name="Straight Connector 153"/>
              <p:cNvCxnSpPr/>
              <p:nvPr/>
            </p:nvCxnSpPr>
            <p:spPr>
              <a:xfrm>
                <a:off x="4813300" y="4198831"/>
                <a:ext cx="980974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Oval 154"/>
              <p:cNvSpPr/>
              <p:nvPr/>
            </p:nvSpPr>
            <p:spPr>
              <a:xfrm>
                <a:off x="5421476" y="4738642"/>
                <a:ext cx="815116" cy="341182"/>
              </a:xfrm>
              <a:prstGeom prst="ellipse">
                <a:avLst/>
              </a:prstGeom>
              <a:solidFill>
                <a:srgbClr val="92212A">
                  <a:alpha val="59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TextBox 155"/>
              <p:cNvSpPr txBox="1"/>
              <p:nvPr/>
            </p:nvSpPr>
            <p:spPr>
              <a:xfrm>
                <a:off x="4694962" y="2053546"/>
                <a:ext cx="2219453" cy="297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solidFill>
                      <a:srgbClr val="18376A"/>
                    </a:solidFill>
                  </a:rPr>
                  <a:t>QW free carrier states</a:t>
                </a:r>
                <a:endParaRPr lang="en-US" sz="1000" dirty="0">
                  <a:solidFill>
                    <a:srgbClr val="18376A"/>
                  </a:solidFill>
                </a:endParaRPr>
              </a:p>
            </p:txBody>
          </p:sp>
          <p:sp>
            <p:nvSpPr>
              <p:cNvPr id="63" name="TextBox 156"/>
              <p:cNvSpPr txBox="1"/>
              <p:nvPr/>
            </p:nvSpPr>
            <p:spPr>
              <a:xfrm rot="5691952">
                <a:off x="5959656" y="3376048"/>
                <a:ext cx="2219453" cy="10207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r>
                  <a:rPr lang="en-US" sz="1100" dirty="0" smtClean="0">
                    <a:solidFill>
                      <a:srgbClr val="5C6C90"/>
                    </a:solidFill>
                  </a:rPr>
                  <a:t>   Relaxation</a:t>
                </a:r>
                <a:endParaRPr lang="en-US" sz="1100" dirty="0">
                  <a:solidFill>
                    <a:srgbClr val="5C6C90"/>
                  </a:solidFill>
                </a:endParaRPr>
              </a:p>
            </p:txBody>
          </p:sp>
          <p:pic>
            <p:nvPicPr>
              <p:cNvPr id="64" name="Picture 15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 flipV="1">
                <a:off x="6953117" y="2455544"/>
                <a:ext cx="882575" cy="254652"/>
              </a:xfrm>
              <a:prstGeom prst="rect">
                <a:avLst/>
              </a:prstGeom>
            </p:spPr>
          </p:pic>
          <p:sp>
            <p:nvSpPr>
              <p:cNvPr id="65" name="Arc 64"/>
              <p:cNvSpPr/>
              <p:nvPr/>
            </p:nvSpPr>
            <p:spPr>
              <a:xfrm>
                <a:off x="5601560" y="2558867"/>
                <a:ext cx="1878690" cy="1900399"/>
              </a:xfrm>
              <a:prstGeom prst="arc">
                <a:avLst>
                  <a:gd name="adj1" fmla="val 16088826"/>
                  <a:gd name="adj2" fmla="val 1948687"/>
                </a:avLst>
              </a:prstGeom>
              <a:ln>
                <a:solidFill>
                  <a:srgbClr val="18376A">
                    <a:alpha val="63000"/>
                  </a:srgbClr>
                </a:solidFill>
                <a:headEnd type="none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6" name="Picture 15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872088">
                <a:off x="7363674" y="4416522"/>
                <a:ext cx="444702" cy="167138"/>
              </a:xfrm>
              <a:prstGeom prst="rect">
                <a:avLst/>
              </a:prstGeom>
            </p:spPr>
          </p:pic>
          <p:sp>
            <p:nvSpPr>
              <p:cNvPr id="67" name="TextBox 160"/>
              <p:cNvSpPr txBox="1"/>
              <p:nvPr/>
            </p:nvSpPr>
            <p:spPr>
              <a:xfrm rot="198983">
                <a:off x="6654291" y="3969147"/>
                <a:ext cx="2219453" cy="261610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r>
                  <a:rPr lang="en-US" sz="1100" dirty="0" smtClean="0">
                    <a:solidFill>
                      <a:srgbClr val="2D66F3"/>
                    </a:solidFill>
                  </a:rPr>
                  <a:t>Reservoir</a:t>
                </a:r>
                <a:endParaRPr lang="en-US" sz="1100" dirty="0">
                  <a:solidFill>
                    <a:srgbClr val="2D66F3"/>
                  </a:solidFill>
                </a:endParaRPr>
              </a:p>
            </p:txBody>
          </p:sp>
          <p:sp>
            <p:nvSpPr>
              <p:cNvPr id="68" name="Arc 67"/>
              <p:cNvSpPr/>
              <p:nvPr/>
            </p:nvSpPr>
            <p:spPr>
              <a:xfrm flipH="1">
                <a:off x="5761517" y="4204016"/>
                <a:ext cx="1532131" cy="1900399"/>
              </a:xfrm>
              <a:prstGeom prst="arc">
                <a:avLst>
                  <a:gd name="adj1" fmla="val 16184525"/>
                  <a:gd name="adj2" fmla="val 19693798"/>
                </a:avLst>
              </a:prstGeom>
              <a:noFill/>
              <a:ln>
                <a:solidFill>
                  <a:srgbClr val="1077F8">
                    <a:alpha val="63000"/>
                  </a:srgbClr>
                </a:solidFill>
                <a:headEnd type="none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TextBox 162"/>
              <p:cNvSpPr txBox="1"/>
              <p:nvPr/>
            </p:nvSpPr>
            <p:spPr>
              <a:xfrm>
                <a:off x="7528438" y="2328455"/>
                <a:ext cx="1647400" cy="520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rgbClr val="A3A9B7"/>
                    </a:solidFill>
                  </a:rPr>
                  <a:t>CW Ti-</a:t>
                </a:r>
                <a:r>
                  <a:rPr lang="en-US" sz="1100" dirty="0" err="1" smtClean="0">
                    <a:solidFill>
                      <a:srgbClr val="A3A9B7"/>
                    </a:solidFill>
                  </a:rPr>
                  <a:t>Saph</a:t>
                </a:r>
                <a:r>
                  <a:rPr lang="en-US" sz="1100" dirty="0" smtClean="0">
                    <a:solidFill>
                      <a:srgbClr val="A3A9B7"/>
                    </a:solidFill>
                  </a:rPr>
                  <a:t> </a:t>
                </a:r>
              </a:p>
              <a:p>
                <a:pPr algn="ctr"/>
                <a:r>
                  <a:rPr lang="en-US" sz="1100" dirty="0" smtClean="0">
                    <a:solidFill>
                      <a:srgbClr val="A3A9B7"/>
                    </a:solidFill>
                  </a:rPr>
                  <a:t>@ 735 nm</a:t>
                </a:r>
                <a:endParaRPr lang="en-US" sz="1100" dirty="0">
                  <a:solidFill>
                    <a:srgbClr val="A3A9B7"/>
                  </a:solidFill>
                </a:endParaRPr>
              </a:p>
            </p:txBody>
          </p:sp>
          <p:pic>
            <p:nvPicPr>
              <p:cNvPr id="70" name="Picture 163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3280007">
                <a:off x="6041108" y="5112523"/>
                <a:ext cx="435690" cy="190300"/>
              </a:xfrm>
              <a:prstGeom prst="rect">
                <a:avLst/>
              </a:prstGeom>
            </p:spPr>
          </p:pic>
          <p:pic>
            <p:nvPicPr>
              <p:cNvPr id="71" name="Picture 164" descr="Gam_Color.pdf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43057" y="5421438"/>
                <a:ext cx="133327" cy="133327"/>
              </a:xfrm>
              <a:prstGeom prst="rect">
                <a:avLst/>
              </a:prstGeom>
            </p:spPr>
          </p:pic>
          <p:pic>
            <p:nvPicPr>
              <p:cNvPr id="72" name="Picture 165" descr="Gam_R_Color.pdf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84134" y="4703361"/>
                <a:ext cx="266653" cy="133327"/>
              </a:xfrm>
              <a:prstGeom prst="rect">
                <a:avLst/>
              </a:prstGeom>
            </p:spPr>
          </p:pic>
          <p:pic>
            <p:nvPicPr>
              <p:cNvPr id="73" name="Picture 166" descr="RPhito2_Color.pdf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282476">
                <a:off x="5823972" y="4125836"/>
                <a:ext cx="489387" cy="266653"/>
              </a:xfrm>
              <a:prstGeom prst="rect">
                <a:avLst/>
              </a:prstGeom>
            </p:spPr>
          </p:pic>
          <p:pic>
            <p:nvPicPr>
              <p:cNvPr id="74" name="Picture 167" descr="Phi_Color.pdf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2379" y="4837372"/>
                <a:ext cx="419091" cy="209546"/>
              </a:xfrm>
              <a:prstGeom prst="rect">
                <a:avLst/>
              </a:prstGeom>
            </p:spPr>
          </p:pic>
          <p:cxnSp>
            <p:nvCxnSpPr>
              <p:cNvPr id="75" name="Straight Connector 168"/>
              <p:cNvCxnSpPr/>
              <p:nvPr/>
            </p:nvCxnSpPr>
            <p:spPr>
              <a:xfrm flipV="1">
                <a:off x="6335669" y="4198831"/>
                <a:ext cx="2182908" cy="7831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Freeform 169"/>
              <p:cNvSpPr/>
              <p:nvPr/>
            </p:nvSpPr>
            <p:spPr>
              <a:xfrm>
                <a:off x="6495265" y="4026207"/>
                <a:ext cx="984984" cy="433059"/>
              </a:xfrm>
              <a:custGeom>
                <a:avLst/>
                <a:gdLst>
                  <a:gd name="connsiteX0" fmla="*/ 984956 w 984984"/>
                  <a:gd name="connsiteY0" fmla="*/ 176754 h 433059"/>
                  <a:gd name="connsiteX1" fmla="*/ 936342 w 984984"/>
                  <a:gd name="connsiteY1" fmla="*/ 79531 h 433059"/>
                  <a:gd name="connsiteX2" fmla="*/ 845190 w 984984"/>
                  <a:gd name="connsiteY2" fmla="*/ 18767 h 433059"/>
                  <a:gd name="connsiteX3" fmla="*/ 717578 w 984984"/>
                  <a:gd name="connsiteY3" fmla="*/ 538 h 433059"/>
                  <a:gd name="connsiteX4" fmla="*/ 510969 w 984984"/>
                  <a:gd name="connsiteY4" fmla="*/ 6614 h 433059"/>
                  <a:gd name="connsiteX5" fmla="*/ 359050 w 984984"/>
                  <a:gd name="connsiteY5" fmla="*/ 24844 h 433059"/>
                  <a:gd name="connsiteX6" fmla="*/ 182824 w 984984"/>
                  <a:gd name="connsiteY6" fmla="*/ 73455 h 433059"/>
                  <a:gd name="connsiteX7" fmla="*/ 61289 w 984984"/>
                  <a:gd name="connsiteY7" fmla="*/ 152448 h 433059"/>
                  <a:gd name="connsiteX8" fmla="*/ 521 w 984984"/>
                  <a:gd name="connsiteY8" fmla="*/ 255748 h 433059"/>
                  <a:gd name="connsiteX9" fmla="*/ 36982 w 984984"/>
                  <a:gd name="connsiteY9" fmla="*/ 359047 h 433059"/>
                  <a:gd name="connsiteX10" fmla="*/ 122056 w 984984"/>
                  <a:gd name="connsiteY10" fmla="*/ 419811 h 433059"/>
                  <a:gd name="connsiteX11" fmla="*/ 231438 w 984984"/>
                  <a:gd name="connsiteY11" fmla="*/ 431964 h 433059"/>
                  <a:gd name="connsiteX12" fmla="*/ 389434 w 984984"/>
                  <a:gd name="connsiteY12" fmla="*/ 401582 h 433059"/>
                  <a:gd name="connsiteX13" fmla="*/ 559583 w 984984"/>
                  <a:gd name="connsiteY13" fmla="*/ 359047 h 433059"/>
                  <a:gd name="connsiteX14" fmla="*/ 808730 w 984984"/>
                  <a:gd name="connsiteY14" fmla="*/ 346894 h 433059"/>
                  <a:gd name="connsiteX15" fmla="*/ 930265 w 984984"/>
                  <a:gd name="connsiteY15" fmla="*/ 286130 h 433059"/>
                  <a:gd name="connsiteX16" fmla="*/ 984956 w 984984"/>
                  <a:gd name="connsiteY16" fmla="*/ 176754 h 433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84984" h="433059">
                    <a:moveTo>
                      <a:pt x="984956" y="176754"/>
                    </a:moveTo>
                    <a:cubicBezTo>
                      <a:pt x="985969" y="142321"/>
                      <a:pt x="959636" y="105862"/>
                      <a:pt x="936342" y="79531"/>
                    </a:cubicBezTo>
                    <a:cubicBezTo>
                      <a:pt x="913048" y="53200"/>
                      <a:pt x="881651" y="31933"/>
                      <a:pt x="845190" y="18767"/>
                    </a:cubicBezTo>
                    <a:cubicBezTo>
                      <a:pt x="808729" y="5601"/>
                      <a:pt x="773281" y="2563"/>
                      <a:pt x="717578" y="538"/>
                    </a:cubicBezTo>
                    <a:cubicBezTo>
                      <a:pt x="661875" y="-1487"/>
                      <a:pt x="570724" y="2563"/>
                      <a:pt x="510969" y="6614"/>
                    </a:cubicBezTo>
                    <a:cubicBezTo>
                      <a:pt x="451214" y="10665"/>
                      <a:pt x="413741" y="13704"/>
                      <a:pt x="359050" y="24844"/>
                    </a:cubicBezTo>
                    <a:cubicBezTo>
                      <a:pt x="304359" y="35984"/>
                      <a:pt x="232451" y="52188"/>
                      <a:pt x="182824" y="73455"/>
                    </a:cubicBezTo>
                    <a:cubicBezTo>
                      <a:pt x="133197" y="94722"/>
                      <a:pt x="91673" y="122066"/>
                      <a:pt x="61289" y="152448"/>
                    </a:cubicBezTo>
                    <a:cubicBezTo>
                      <a:pt x="30905" y="182830"/>
                      <a:pt x="4572" y="221315"/>
                      <a:pt x="521" y="255748"/>
                    </a:cubicBezTo>
                    <a:cubicBezTo>
                      <a:pt x="-3530" y="290181"/>
                      <a:pt x="16726" y="331703"/>
                      <a:pt x="36982" y="359047"/>
                    </a:cubicBezTo>
                    <a:cubicBezTo>
                      <a:pt x="57238" y="386391"/>
                      <a:pt x="89647" y="407658"/>
                      <a:pt x="122056" y="419811"/>
                    </a:cubicBezTo>
                    <a:cubicBezTo>
                      <a:pt x="154465" y="431964"/>
                      <a:pt x="186875" y="435002"/>
                      <a:pt x="231438" y="431964"/>
                    </a:cubicBezTo>
                    <a:cubicBezTo>
                      <a:pt x="276001" y="428926"/>
                      <a:pt x="334743" y="413735"/>
                      <a:pt x="389434" y="401582"/>
                    </a:cubicBezTo>
                    <a:cubicBezTo>
                      <a:pt x="444125" y="389429"/>
                      <a:pt x="489700" y="368162"/>
                      <a:pt x="559583" y="359047"/>
                    </a:cubicBezTo>
                    <a:cubicBezTo>
                      <a:pt x="629466" y="349932"/>
                      <a:pt x="746950" y="359047"/>
                      <a:pt x="808730" y="346894"/>
                    </a:cubicBezTo>
                    <a:cubicBezTo>
                      <a:pt x="870510" y="334741"/>
                      <a:pt x="899881" y="316512"/>
                      <a:pt x="930265" y="286130"/>
                    </a:cubicBezTo>
                    <a:cubicBezTo>
                      <a:pt x="960649" y="255748"/>
                      <a:pt x="983943" y="211187"/>
                      <a:pt x="984956" y="176754"/>
                    </a:cubicBezTo>
                    <a:close/>
                  </a:path>
                </a:pathLst>
              </a:custGeom>
              <a:solidFill>
                <a:srgbClr val="1077F8">
                  <a:alpha val="60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7" name="Picture 170" descr="n_R_Color.pdf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57099" y="4099243"/>
                <a:ext cx="419091" cy="209546"/>
              </a:xfrm>
              <a:prstGeom prst="rect">
                <a:avLst/>
              </a:prstGeom>
            </p:spPr>
          </p:pic>
        </p:grpSp>
      </p:grpSp>
      <p:sp>
        <p:nvSpPr>
          <p:cNvPr id="4" name="Rectangle 3"/>
          <p:cNvSpPr/>
          <p:nvPr/>
        </p:nvSpPr>
        <p:spPr>
          <a:xfrm>
            <a:off x="5412847" y="1268619"/>
            <a:ext cx="2687545" cy="76977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6044880" y="1331535"/>
            <a:ext cx="1236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 smtClean="0"/>
              <a:t>Reservoir</a:t>
            </a:r>
            <a:r>
              <a:rPr lang="fr-FR" dirty="0" smtClean="0"/>
              <a:t> </a:t>
            </a:r>
          </a:p>
          <a:p>
            <a:pPr algn="ctr"/>
            <a:r>
              <a:rPr lang="fr-FR" dirty="0" err="1" smtClean="0"/>
              <a:t>n</a:t>
            </a:r>
            <a:r>
              <a:rPr lang="fr-FR" baseline="-25000" dirty="0" err="1" smtClean="0"/>
              <a:t>R</a:t>
            </a:r>
            <a:endParaRPr lang="fr-FR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Ellipse 5"/>
              <p:cNvSpPr/>
              <p:nvPr/>
            </p:nvSpPr>
            <p:spPr>
              <a:xfrm>
                <a:off x="5717410" y="2608622"/>
                <a:ext cx="2039473" cy="1010765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 err="1" smtClean="0">
                    <a:solidFill>
                      <a:srgbClr val="FF0000"/>
                    </a:solidFill>
                  </a:rPr>
                  <a:t>Condensate</a:t>
                </a:r>
                <a:endParaRPr lang="fr-FR" dirty="0" smtClean="0">
                  <a:solidFill>
                    <a:srgbClr val="FF0000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fr-F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Ellips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7410" y="2608622"/>
                <a:ext cx="2039473" cy="1010765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Connecteur droit avec flèche 10"/>
          <p:cNvCxnSpPr/>
          <p:nvPr/>
        </p:nvCxnSpPr>
        <p:spPr>
          <a:xfrm>
            <a:off x="5088811" y="814744"/>
            <a:ext cx="648072" cy="36004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5413486" y="643677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Pump</a:t>
            </a:r>
            <a:r>
              <a:rPr lang="fr-FR" dirty="0" smtClean="0"/>
              <a:t> P</a:t>
            </a:r>
            <a:endParaRPr lang="fr-FR" dirty="0"/>
          </a:p>
        </p:txBody>
      </p:sp>
      <p:sp>
        <p:nvSpPr>
          <p:cNvPr id="13" name="Flèche vers le bas 12"/>
          <p:cNvSpPr/>
          <p:nvPr/>
        </p:nvSpPr>
        <p:spPr>
          <a:xfrm>
            <a:off x="6662998" y="2164071"/>
            <a:ext cx="93621" cy="338045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/>
              <p:cNvSpPr txBox="1"/>
              <p:nvPr/>
            </p:nvSpPr>
            <p:spPr>
              <a:xfrm>
                <a:off x="6761272" y="2167648"/>
                <a:ext cx="10740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</a:rPr>
                        <m:t>R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d>
                        <m:dPr>
                          <m:begChr m:val="|"/>
                          <m:endChr m:val="|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6" name="ZoneText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1272" y="2167648"/>
                <a:ext cx="1074076" cy="369332"/>
              </a:xfrm>
              <a:prstGeom prst="rect">
                <a:avLst/>
              </a:prstGeom>
              <a:blipFill>
                <a:blip r:embed="rId15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Connecteur droit avec flèche 17"/>
          <p:cNvCxnSpPr/>
          <p:nvPr/>
        </p:nvCxnSpPr>
        <p:spPr>
          <a:xfrm>
            <a:off x="7752803" y="3350886"/>
            <a:ext cx="601835" cy="2010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/>
              <p:cNvSpPr txBox="1"/>
              <p:nvPr/>
            </p:nvSpPr>
            <p:spPr>
              <a:xfrm>
                <a:off x="8437183" y="3383666"/>
                <a:ext cx="16726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fr-FR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ZoneText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7183" y="3383666"/>
                <a:ext cx="167265" cy="369332"/>
              </a:xfrm>
              <a:prstGeom prst="rect">
                <a:avLst/>
              </a:prstGeom>
              <a:blipFill>
                <a:blip r:embed="rId16"/>
                <a:stretch>
                  <a:fillRect l="-62963" r="-62963" b="-2623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ZoneTexte 77"/>
          <p:cNvSpPr txBox="1"/>
          <p:nvPr/>
        </p:nvSpPr>
        <p:spPr>
          <a:xfrm>
            <a:off x="7835900" y="3094578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FF0000"/>
                </a:solidFill>
              </a:rPr>
              <a:t>Decay</a:t>
            </a:r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80" name="Connecteur droit avec flèche 79"/>
          <p:cNvCxnSpPr/>
          <p:nvPr/>
        </p:nvCxnSpPr>
        <p:spPr>
          <a:xfrm>
            <a:off x="8042700" y="2090784"/>
            <a:ext cx="601835" cy="201094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ZoneTexte 80"/>
              <p:cNvSpPr txBox="1"/>
              <p:nvPr/>
            </p:nvSpPr>
            <p:spPr>
              <a:xfrm>
                <a:off x="8727080" y="2123564"/>
                <a:ext cx="16726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fr-FR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fr-FR" sz="24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81" name="ZoneTexte 8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7080" y="2123564"/>
                <a:ext cx="167265" cy="369332"/>
              </a:xfrm>
              <a:prstGeom prst="rect">
                <a:avLst/>
              </a:prstGeom>
              <a:blipFill>
                <a:blip r:embed="rId17"/>
                <a:stretch>
                  <a:fillRect l="-66667" r="-85185" b="-2623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ZoneTexte 81"/>
          <p:cNvSpPr txBox="1"/>
          <p:nvPr/>
        </p:nvSpPr>
        <p:spPr>
          <a:xfrm>
            <a:off x="8185102" y="1757763"/>
            <a:ext cx="838691" cy="3693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chemeClr val="accent2"/>
                </a:solidFill>
              </a:rPr>
              <a:t>Decay</a:t>
            </a:r>
            <a:endParaRPr lang="fr-FR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25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4"/>
          <p:cNvSpPr txBox="1"/>
          <p:nvPr/>
        </p:nvSpPr>
        <p:spPr>
          <a:xfrm>
            <a:off x="-54710" y="73072"/>
            <a:ext cx="6489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2"/>
                </a:solidFill>
                <a:latin typeface="+mj-lt"/>
              </a:rPr>
              <a:t>Phase coherence in a </a:t>
            </a:r>
            <a:r>
              <a:rPr lang="en-US" sz="2400" dirty="0" err="1" smtClean="0">
                <a:solidFill>
                  <a:schemeClr val="accent2"/>
                </a:solidFill>
                <a:latin typeface="+mj-lt"/>
              </a:rPr>
              <a:t>polariton</a:t>
            </a:r>
            <a:r>
              <a:rPr lang="en-US" sz="2400" dirty="0" smtClean="0">
                <a:solidFill>
                  <a:schemeClr val="accent2"/>
                </a:solidFill>
                <a:latin typeface="+mj-lt"/>
              </a:rPr>
              <a:t> condensates</a:t>
            </a:r>
            <a:endParaRPr lang="en-US" sz="24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5" name="TextBox 19"/>
          <p:cNvSpPr txBox="1"/>
          <p:nvPr/>
        </p:nvSpPr>
        <p:spPr>
          <a:xfrm>
            <a:off x="-1208309" y="181735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220072" y="789262"/>
            <a:ext cx="36288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accent2"/>
                </a:solidFill>
              </a:rPr>
              <a:t>E. Altman, S. Diehl, M. Wouters 2015 </a:t>
            </a:r>
            <a:endParaRPr lang="fr-FR" sz="1600" dirty="0">
              <a:solidFill>
                <a:schemeClr val="accent2"/>
              </a:solidFill>
            </a:endParaRPr>
          </a:p>
        </p:txBody>
      </p:sp>
      <p:pic>
        <p:nvPicPr>
          <p:cNvPr id="44" name="Image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452" y="3026714"/>
            <a:ext cx="3188214" cy="45720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187624" y="3076100"/>
            <a:ext cx="71118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err="1" smtClean="0"/>
              <a:t>Density</a:t>
            </a:r>
            <a:r>
              <a:rPr lang="fr-FR" dirty="0" smtClean="0"/>
              <a:t>-phase </a:t>
            </a:r>
            <a:r>
              <a:rPr lang="fr-FR" dirty="0" err="1" smtClean="0"/>
              <a:t>representation</a:t>
            </a:r>
            <a:r>
              <a:rPr lang="fr-FR" dirty="0" smtClean="0"/>
              <a:t> 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smtClean="0"/>
              <a:t>Assume </a:t>
            </a:r>
            <a:r>
              <a:rPr lang="fr-FR" dirty="0" err="1" smtClean="0"/>
              <a:t>different</a:t>
            </a:r>
            <a:r>
              <a:rPr lang="fr-FR" dirty="0" smtClean="0"/>
              <a:t> time </a:t>
            </a:r>
            <a:r>
              <a:rPr lang="fr-FR" dirty="0" err="1" smtClean="0"/>
              <a:t>scales</a:t>
            </a:r>
            <a:r>
              <a:rPr lang="fr-FR" dirty="0" smtClean="0"/>
              <a:t> for </a:t>
            </a:r>
            <a:r>
              <a:rPr lang="fr-FR" dirty="0" err="1" smtClean="0"/>
              <a:t>density</a:t>
            </a:r>
            <a:r>
              <a:rPr lang="fr-FR" dirty="0" smtClean="0"/>
              <a:t> and phase fluctuations : 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/>
          <a:srcRect r="14687"/>
          <a:stretch/>
        </p:blipFill>
        <p:spPr>
          <a:xfrm>
            <a:off x="23912" y="777817"/>
            <a:ext cx="2686874" cy="2009389"/>
          </a:xfrm>
          <a:prstGeom prst="rect">
            <a:avLst/>
          </a:prstGeom>
        </p:spPr>
      </p:pic>
      <p:sp>
        <p:nvSpPr>
          <p:cNvPr id="45" name="ZoneTexte 44"/>
          <p:cNvSpPr txBox="1"/>
          <p:nvPr/>
        </p:nvSpPr>
        <p:spPr>
          <a:xfrm>
            <a:off x="36169" y="6480082"/>
            <a:ext cx="355898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L. He</a:t>
            </a:r>
            <a:r>
              <a:rPr lang="en-US" sz="15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al., PRB </a:t>
            </a:r>
            <a:r>
              <a:rPr lang="en-US" sz="15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</a:t>
            </a:r>
            <a:r>
              <a:rPr lang="en-US" sz="15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155307 (2015</a:t>
            </a:r>
            <a:r>
              <a:rPr lang="en-US" sz="15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5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23912" y="5976385"/>
            <a:ext cx="35589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 Altman</a:t>
            </a:r>
            <a:r>
              <a:rPr lang="en-US" sz="15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i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5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PRX </a:t>
            </a:r>
            <a:r>
              <a:rPr lang="en-US" sz="15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5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011017 (2015</a:t>
            </a:r>
            <a:r>
              <a:rPr lang="en-US" sz="15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sz="15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K. Ji</a:t>
            </a:r>
            <a:r>
              <a:rPr lang="en-US" sz="15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i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5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PRB </a:t>
            </a:r>
            <a:r>
              <a:rPr lang="en-US" sz="15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</a:t>
            </a:r>
            <a:r>
              <a:rPr lang="en-US" sz="15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045301 (</a:t>
            </a:r>
            <a:r>
              <a:rPr lang="en-US" sz="15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r>
              <a:rPr lang="en-US" sz="15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500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" name="Image 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346330"/>
            <a:ext cx="6552721" cy="616396"/>
          </a:xfrm>
          <a:prstGeom prst="rect">
            <a:avLst/>
          </a:prstGeom>
        </p:spPr>
      </p:pic>
      <p:pic>
        <p:nvPicPr>
          <p:cNvPr id="57" name="Image 5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122" y="2139616"/>
            <a:ext cx="3048006" cy="55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50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4"/>
          <p:cNvSpPr txBox="1"/>
          <p:nvPr/>
        </p:nvSpPr>
        <p:spPr>
          <a:xfrm>
            <a:off x="-54710" y="73072"/>
            <a:ext cx="6489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2"/>
                </a:solidFill>
                <a:latin typeface="+mj-lt"/>
              </a:rPr>
              <a:t>Phase coherence in a </a:t>
            </a:r>
            <a:r>
              <a:rPr lang="en-US" sz="2400" dirty="0" err="1" smtClean="0">
                <a:solidFill>
                  <a:schemeClr val="accent2"/>
                </a:solidFill>
                <a:latin typeface="+mj-lt"/>
              </a:rPr>
              <a:t>polariton</a:t>
            </a:r>
            <a:r>
              <a:rPr lang="en-US" sz="2400" dirty="0" smtClean="0">
                <a:solidFill>
                  <a:schemeClr val="accent2"/>
                </a:solidFill>
                <a:latin typeface="+mj-lt"/>
              </a:rPr>
              <a:t> condensates</a:t>
            </a:r>
            <a:endParaRPr lang="en-US" sz="24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5" name="TextBox 19"/>
          <p:cNvSpPr txBox="1"/>
          <p:nvPr/>
        </p:nvSpPr>
        <p:spPr>
          <a:xfrm>
            <a:off x="-1208309" y="181735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220072" y="789262"/>
            <a:ext cx="36288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accent2"/>
                </a:solidFill>
              </a:rPr>
              <a:t>E. Altman, S. Diehl, M. Wouters 2015 </a:t>
            </a:r>
            <a:endParaRPr lang="fr-FR" sz="1600" dirty="0">
              <a:solidFill>
                <a:schemeClr val="accent2"/>
              </a:solidFill>
            </a:endParaRPr>
          </a:p>
        </p:txBody>
      </p:sp>
      <p:pic>
        <p:nvPicPr>
          <p:cNvPr id="55" name="Picture 99" descr="KPZ_equation_Thet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842" y="4236680"/>
            <a:ext cx="5704992" cy="914263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507497" y="5328569"/>
            <a:ext cx="6250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This </a:t>
            </a:r>
            <a:r>
              <a:rPr lang="fr-FR" sz="2000" b="1" dirty="0" err="1" smtClean="0"/>
              <a:t>is</a:t>
            </a:r>
            <a:r>
              <a:rPr lang="fr-FR" sz="2000" b="1" dirty="0" smtClean="0"/>
              <a:t> the </a:t>
            </a:r>
            <a:r>
              <a:rPr lang="fr-FR" sz="2000" b="1" dirty="0" err="1" smtClean="0"/>
              <a:t>famous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Kardar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Parisi</a:t>
            </a:r>
            <a:r>
              <a:rPr lang="fr-FR" sz="2000" b="1" dirty="0" smtClean="0"/>
              <a:t> Zhang </a:t>
            </a:r>
            <a:r>
              <a:rPr lang="fr-FR" sz="2000" b="1" dirty="0" err="1" smtClean="0"/>
              <a:t>equation</a:t>
            </a:r>
            <a:r>
              <a:rPr lang="fr-FR" sz="2000" b="1" dirty="0" smtClean="0"/>
              <a:t>!!</a:t>
            </a:r>
            <a:endParaRPr lang="fr-FR" sz="2000" b="1" dirty="0"/>
          </a:p>
        </p:txBody>
      </p:sp>
      <p:pic>
        <p:nvPicPr>
          <p:cNvPr id="44" name="Imag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452" y="3026714"/>
            <a:ext cx="3188214" cy="45720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187624" y="3076100"/>
            <a:ext cx="71118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err="1" smtClean="0"/>
              <a:t>Density</a:t>
            </a:r>
            <a:r>
              <a:rPr lang="fr-FR" dirty="0" smtClean="0"/>
              <a:t>-phase </a:t>
            </a:r>
            <a:r>
              <a:rPr lang="fr-FR" dirty="0" err="1" smtClean="0"/>
              <a:t>representation</a:t>
            </a:r>
            <a:r>
              <a:rPr lang="fr-FR" dirty="0" smtClean="0"/>
              <a:t> 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smtClean="0"/>
              <a:t>Assume </a:t>
            </a:r>
            <a:r>
              <a:rPr lang="fr-FR" dirty="0" err="1" smtClean="0"/>
              <a:t>different</a:t>
            </a:r>
            <a:r>
              <a:rPr lang="fr-FR" dirty="0" smtClean="0"/>
              <a:t> time </a:t>
            </a:r>
            <a:r>
              <a:rPr lang="fr-FR" dirty="0" err="1" smtClean="0"/>
              <a:t>scales</a:t>
            </a:r>
            <a:r>
              <a:rPr lang="fr-FR" dirty="0" smtClean="0"/>
              <a:t> for </a:t>
            </a:r>
            <a:r>
              <a:rPr lang="fr-FR" dirty="0" err="1" smtClean="0"/>
              <a:t>density</a:t>
            </a:r>
            <a:r>
              <a:rPr lang="fr-FR" dirty="0" smtClean="0"/>
              <a:t> and phase fluctuations : 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5"/>
          <a:srcRect r="14687"/>
          <a:stretch/>
        </p:blipFill>
        <p:spPr>
          <a:xfrm>
            <a:off x="23912" y="777817"/>
            <a:ext cx="2686874" cy="2009389"/>
          </a:xfrm>
          <a:prstGeom prst="rect">
            <a:avLst/>
          </a:prstGeom>
        </p:spPr>
      </p:pic>
      <p:sp>
        <p:nvSpPr>
          <p:cNvPr id="45" name="ZoneTexte 44"/>
          <p:cNvSpPr txBox="1"/>
          <p:nvPr/>
        </p:nvSpPr>
        <p:spPr>
          <a:xfrm>
            <a:off x="36169" y="6480082"/>
            <a:ext cx="355898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L. He</a:t>
            </a:r>
            <a:r>
              <a:rPr lang="en-US" sz="15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al., PRB </a:t>
            </a:r>
            <a:r>
              <a:rPr lang="en-US" sz="15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</a:t>
            </a:r>
            <a:r>
              <a:rPr lang="en-US" sz="15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155307 (2015</a:t>
            </a:r>
            <a:r>
              <a:rPr lang="en-US" sz="15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5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23912" y="5976385"/>
            <a:ext cx="35589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 Altman</a:t>
            </a:r>
            <a:r>
              <a:rPr lang="en-US" sz="15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i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5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PRX </a:t>
            </a:r>
            <a:r>
              <a:rPr lang="en-US" sz="15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5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011017 (2015</a:t>
            </a:r>
            <a:r>
              <a:rPr lang="en-US" sz="15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sz="15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K. Ji</a:t>
            </a:r>
            <a:r>
              <a:rPr lang="en-US" sz="15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i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5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PRB </a:t>
            </a:r>
            <a:r>
              <a:rPr lang="en-US" sz="15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</a:t>
            </a:r>
            <a:r>
              <a:rPr lang="en-US" sz="15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045301 (</a:t>
            </a:r>
            <a:r>
              <a:rPr lang="en-US" sz="15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r>
              <a:rPr lang="en-US" sz="15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500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" name="Image 5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346330"/>
            <a:ext cx="6552721" cy="616396"/>
          </a:xfrm>
          <a:prstGeom prst="rect">
            <a:avLst/>
          </a:prstGeom>
        </p:spPr>
      </p:pic>
      <p:pic>
        <p:nvPicPr>
          <p:cNvPr id="57" name="Image 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122" y="2139616"/>
            <a:ext cx="3048006" cy="55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40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4"/>
          <p:cNvSpPr txBox="1"/>
          <p:nvPr/>
        </p:nvSpPr>
        <p:spPr>
          <a:xfrm>
            <a:off x="-54710" y="111573"/>
            <a:ext cx="6489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accent2"/>
                </a:solidFill>
                <a:latin typeface="+mj-lt"/>
              </a:rPr>
              <a:t>Kardar</a:t>
            </a:r>
            <a:r>
              <a:rPr lang="en-US" dirty="0" smtClean="0">
                <a:solidFill>
                  <a:schemeClr val="accent2"/>
                </a:solidFill>
                <a:latin typeface="+mj-lt"/>
              </a:rPr>
              <a:t>-</a:t>
            </a:r>
            <a:r>
              <a:rPr lang="en-US" dirty="0" err="1" smtClean="0">
                <a:solidFill>
                  <a:schemeClr val="accent2"/>
                </a:solidFill>
                <a:latin typeface="+mj-lt"/>
              </a:rPr>
              <a:t>Parisi</a:t>
            </a:r>
            <a:r>
              <a:rPr lang="en-US" dirty="0" smtClean="0">
                <a:solidFill>
                  <a:schemeClr val="accent2"/>
                </a:solidFill>
                <a:latin typeface="+mj-lt"/>
              </a:rPr>
              <a:t>-Zhang theory of interface stochastic growth</a:t>
            </a:r>
            <a:endParaRPr lang="en-US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73" name="Picture 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68" y="1186285"/>
            <a:ext cx="1366778" cy="1366778"/>
          </a:xfrm>
          <a:prstGeom prst="rect">
            <a:avLst/>
          </a:prstGeom>
        </p:spPr>
      </p:pic>
      <p:grpSp>
        <p:nvGrpSpPr>
          <p:cNvPr id="74" name="Group 60"/>
          <p:cNvGrpSpPr/>
          <p:nvPr/>
        </p:nvGrpSpPr>
        <p:grpSpPr>
          <a:xfrm>
            <a:off x="3109355" y="1227144"/>
            <a:ext cx="2012742" cy="1423647"/>
            <a:chOff x="3851674" y="1949012"/>
            <a:chExt cx="4395068" cy="1379067"/>
          </a:xfrm>
        </p:grpSpPr>
        <p:grpSp>
          <p:nvGrpSpPr>
            <p:cNvPr id="75" name="Group 47"/>
            <p:cNvGrpSpPr/>
            <p:nvPr/>
          </p:nvGrpSpPr>
          <p:grpSpPr>
            <a:xfrm>
              <a:off x="6586735" y="1994215"/>
              <a:ext cx="1660007" cy="1333864"/>
              <a:chOff x="6846782" y="1924731"/>
              <a:chExt cx="1660007" cy="1333864"/>
            </a:xfrm>
            <a:scene3d>
              <a:camera prst="isometricLeftDown"/>
              <a:lightRig rig="threePt" dir="t"/>
            </a:scene3d>
          </p:grpSpPr>
          <p:pic>
            <p:nvPicPr>
              <p:cNvPr id="95" name="Picture 45"/>
              <p:cNvPicPr>
                <a:picLocks noChangeAspect="1"/>
              </p:cNvPicPr>
              <p:nvPr/>
            </p:nvPicPr>
            <p:blipFill rotWithShape="1">
              <a:blip r:embed="rId4"/>
              <a:srcRect l="11265" t="46734" r="38132" b="6340"/>
              <a:stretch/>
            </p:blipFill>
            <p:spPr>
              <a:xfrm>
                <a:off x="6846782" y="1924731"/>
                <a:ext cx="1660007" cy="1333864"/>
              </a:xfrm>
              <a:prstGeom prst="rect">
                <a:avLst/>
              </a:prstGeom>
            </p:spPr>
          </p:pic>
          <p:sp>
            <p:nvSpPr>
              <p:cNvPr id="96" name="Rectangle 95"/>
              <p:cNvSpPr/>
              <p:nvPr/>
            </p:nvSpPr>
            <p:spPr>
              <a:xfrm>
                <a:off x="6901859" y="2074442"/>
                <a:ext cx="208094" cy="224489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cxnSp>
          <p:nvCxnSpPr>
            <p:cNvPr id="76" name="Straight Arrow Connector 49"/>
            <p:cNvCxnSpPr/>
            <p:nvPr/>
          </p:nvCxnSpPr>
          <p:spPr>
            <a:xfrm>
              <a:off x="7766575" y="2619340"/>
              <a:ext cx="232229" cy="0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77" name="Picture 44"/>
            <p:cNvPicPr>
              <a:picLocks noChangeAspect="1"/>
            </p:cNvPicPr>
            <p:nvPr/>
          </p:nvPicPr>
          <p:blipFill rotWithShape="1">
            <a:blip r:embed="rId4"/>
            <a:srcRect l="62009" t="52075" r="1635" b="6254"/>
            <a:stretch/>
          </p:blipFill>
          <p:spPr>
            <a:xfrm>
              <a:off x="5639953" y="1969041"/>
              <a:ext cx="1307167" cy="1298222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cxnSp>
          <p:nvCxnSpPr>
            <p:cNvPr id="78" name="Straight Arrow Connector 52"/>
            <p:cNvCxnSpPr/>
            <p:nvPr/>
          </p:nvCxnSpPr>
          <p:spPr>
            <a:xfrm>
              <a:off x="5832206" y="2619340"/>
              <a:ext cx="529333" cy="0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3" name="Picture 43"/>
            <p:cNvPicPr>
              <a:picLocks noChangeAspect="1"/>
            </p:cNvPicPr>
            <p:nvPr/>
          </p:nvPicPr>
          <p:blipFill rotWithShape="1">
            <a:blip r:embed="rId4"/>
            <a:srcRect l="62009" r="1540" b="58313"/>
            <a:stretch/>
          </p:blipFill>
          <p:spPr>
            <a:xfrm>
              <a:off x="4747159" y="1952284"/>
              <a:ext cx="1310586" cy="1298707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cxnSp>
          <p:nvCxnSpPr>
            <p:cNvPr id="85" name="Straight Arrow Connector 54"/>
            <p:cNvCxnSpPr/>
            <p:nvPr/>
          </p:nvCxnSpPr>
          <p:spPr>
            <a:xfrm>
              <a:off x="4880763" y="2619340"/>
              <a:ext cx="529333" cy="0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2" name="Picture 42"/>
            <p:cNvPicPr>
              <a:picLocks noChangeAspect="1"/>
            </p:cNvPicPr>
            <p:nvPr/>
          </p:nvPicPr>
          <p:blipFill rotWithShape="1">
            <a:blip r:embed="rId4"/>
            <a:srcRect l="15267" t="-1" r="48751" b="58204"/>
            <a:stretch/>
          </p:blipFill>
          <p:spPr>
            <a:xfrm>
              <a:off x="3851674" y="1949012"/>
              <a:ext cx="1293756" cy="1302124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cxnSp>
          <p:nvCxnSpPr>
            <p:cNvPr id="93" name="Straight Arrow Connector 55"/>
            <p:cNvCxnSpPr/>
            <p:nvPr/>
          </p:nvCxnSpPr>
          <p:spPr>
            <a:xfrm>
              <a:off x="4303088" y="2619340"/>
              <a:ext cx="199042" cy="0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59"/>
            <p:cNvCxnSpPr/>
            <p:nvPr/>
          </p:nvCxnSpPr>
          <p:spPr>
            <a:xfrm>
              <a:off x="6761264" y="2610071"/>
              <a:ext cx="529333" cy="0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oup 18"/>
          <p:cNvGrpSpPr/>
          <p:nvPr/>
        </p:nvGrpSpPr>
        <p:grpSpPr>
          <a:xfrm>
            <a:off x="1605778" y="1183906"/>
            <a:ext cx="1412193" cy="1369157"/>
            <a:chOff x="2168576" y="1853814"/>
            <a:chExt cx="1651118" cy="1297667"/>
          </a:xfrm>
        </p:grpSpPr>
        <p:pic>
          <p:nvPicPr>
            <p:cNvPr id="98" name="Picture 37"/>
            <p:cNvPicPr>
              <a:picLocks noChangeAspect="1"/>
            </p:cNvPicPr>
            <p:nvPr/>
          </p:nvPicPr>
          <p:blipFill rotWithShape="1">
            <a:blip r:embed="rId5"/>
            <a:srcRect r="48900"/>
            <a:stretch/>
          </p:blipFill>
          <p:spPr>
            <a:xfrm rot="16200000" flipH="1">
              <a:off x="2345301" y="1677089"/>
              <a:ext cx="1297667" cy="1651118"/>
            </a:xfrm>
            <a:prstGeom prst="rect">
              <a:avLst/>
            </a:prstGeom>
          </p:spPr>
        </p:pic>
        <p:pic>
          <p:nvPicPr>
            <p:cNvPr id="99" name="Picture 3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28707" y="2610071"/>
              <a:ext cx="579647" cy="541410"/>
            </a:xfrm>
            <a:prstGeom prst="rect">
              <a:avLst/>
            </a:prstGeom>
          </p:spPr>
        </p:pic>
      </p:grpSp>
      <p:sp>
        <p:nvSpPr>
          <p:cNvPr id="100" name="TextBox 102"/>
          <p:cNvSpPr txBox="1"/>
          <p:nvPr/>
        </p:nvSpPr>
        <p:spPr>
          <a:xfrm>
            <a:off x="0" y="2704421"/>
            <a:ext cx="1752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333399"/>
                </a:solidFill>
                <a:latin typeface="Arial" charset="0"/>
              </a:rPr>
              <a:t>Frost on a window</a:t>
            </a:r>
            <a:endParaRPr lang="en-US" sz="1200" dirty="0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101" name="TextBox 72"/>
          <p:cNvSpPr txBox="1"/>
          <p:nvPr/>
        </p:nvSpPr>
        <p:spPr>
          <a:xfrm>
            <a:off x="3243957" y="2695895"/>
            <a:ext cx="16582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333399"/>
                </a:solidFill>
                <a:latin typeface="Arial" charset="0"/>
              </a:rPr>
              <a:t>Liquid crystals</a:t>
            </a:r>
            <a:endParaRPr lang="en-US" sz="1200" dirty="0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102" name="TextBox 73"/>
          <p:cNvSpPr txBox="1"/>
          <p:nvPr/>
        </p:nvSpPr>
        <p:spPr>
          <a:xfrm>
            <a:off x="1815415" y="2695745"/>
            <a:ext cx="18899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333399"/>
                </a:solidFill>
                <a:latin typeface="Arial"/>
              </a:rPr>
              <a:t>Bacteria</a:t>
            </a:r>
            <a:endParaRPr lang="en-US" sz="1200" dirty="0">
              <a:solidFill>
                <a:srgbClr val="333399"/>
              </a:solidFill>
              <a:latin typeface="Arial"/>
            </a:endParaRPr>
          </a:p>
        </p:txBody>
      </p:sp>
      <p:pic>
        <p:nvPicPr>
          <p:cNvPr id="103" name="Image 1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9793" y="1487692"/>
            <a:ext cx="1774786" cy="1216602"/>
          </a:xfrm>
          <a:prstGeom prst="rect">
            <a:avLst/>
          </a:prstGeom>
        </p:spPr>
      </p:pic>
      <p:sp>
        <p:nvSpPr>
          <p:cNvPr id="104" name="Rectangle 103"/>
          <p:cNvSpPr/>
          <p:nvPr/>
        </p:nvSpPr>
        <p:spPr>
          <a:xfrm>
            <a:off x="5170238" y="2654458"/>
            <a:ext cx="35156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solidFill>
                  <a:srgbClr val="333399"/>
                </a:solidFill>
              </a:rPr>
              <a:t>1D </a:t>
            </a:r>
            <a:r>
              <a:rPr lang="fr-FR" sz="1400" dirty="0" err="1" smtClean="0">
                <a:solidFill>
                  <a:srgbClr val="333399"/>
                </a:solidFill>
              </a:rPr>
              <a:t>antiferromagnet</a:t>
            </a:r>
            <a:r>
              <a:rPr lang="fr-FR" sz="1400" dirty="0" smtClean="0">
                <a:solidFill>
                  <a:srgbClr val="333399"/>
                </a:solidFill>
              </a:rPr>
              <a:t> (Nature Phys. 2021)</a:t>
            </a:r>
          </a:p>
          <a:p>
            <a:r>
              <a:rPr lang="fr-FR" sz="1400" dirty="0" err="1" smtClean="0">
                <a:solidFill>
                  <a:srgbClr val="333399"/>
                </a:solidFill>
              </a:rPr>
              <a:t>See</a:t>
            </a:r>
            <a:r>
              <a:rPr lang="fr-FR" sz="1400" dirty="0" smtClean="0">
                <a:solidFill>
                  <a:srgbClr val="333399"/>
                </a:solidFill>
              </a:rPr>
              <a:t> </a:t>
            </a:r>
            <a:r>
              <a:rPr lang="fr-FR" sz="1400" dirty="0" err="1" smtClean="0">
                <a:solidFill>
                  <a:srgbClr val="333399"/>
                </a:solidFill>
              </a:rPr>
              <a:t>also</a:t>
            </a:r>
            <a:r>
              <a:rPr lang="fr-FR" sz="1400" dirty="0" smtClean="0">
                <a:solidFill>
                  <a:srgbClr val="333399"/>
                </a:solidFill>
              </a:rPr>
              <a:t> D. Wei, Science 376 </a:t>
            </a:r>
            <a:r>
              <a:rPr lang="fr-FR" sz="1400" dirty="0" smtClean="0">
                <a:solidFill>
                  <a:schemeClr val="accent2"/>
                </a:solidFill>
              </a:rPr>
              <a:t>716 (2022) </a:t>
            </a:r>
            <a:endParaRPr lang="fr-FR" sz="1400" dirty="0">
              <a:solidFill>
                <a:schemeClr val="accent2"/>
              </a:solidFill>
            </a:endParaRPr>
          </a:p>
        </p:txBody>
      </p:sp>
      <p:pic>
        <p:nvPicPr>
          <p:cNvPr id="51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942" y="88387"/>
            <a:ext cx="753571" cy="1132416"/>
          </a:xfrm>
          <a:prstGeom prst="rect">
            <a:avLst/>
          </a:prstGeom>
        </p:spPr>
      </p:pic>
      <p:pic>
        <p:nvPicPr>
          <p:cNvPr id="52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96845" y="88388"/>
            <a:ext cx="741353" cy="1132416"/>
          </a:xfrm>
          <a:prstGeom prst="rect">
            <a:avLst/>
          </a:prstGeom>
        </p:spPr>
      </p:pic>
      <p:pic>
        <p:nvPicPr>
          <p:cNvPr id="53" name="Picture 7"/>
          <p:cNvPicPr>
            <a:picLocks noChangeAspect="1"/>
          </p:cNvPicPr>
          <p:nvPr/>
        </p:nvPicPr>
        <p:blipFill rotWithShape="1">
          <a:blip r:embed="rId10"/>
          <a:srcRect l="8508" r="8988"/>
          <a:stretch/>
        </p:blipFill>
        <p:spPr>
          <a:xfrm>
            <a:off x="7980530" y="88388"/>
            <a:ext cx="934287" cy="1132415"/>
          </a:xfrm>
          <a:prstGeom prst="rect">
            <a:avLst/>
          </a:prstGeom>
        </p:spPr>
      </p:pic>
      <p:sp>
        <p:nvSpPr>
          <p:cNvPr id="54" name="TextBox 8"/>
          <p:cNvSpPr txBox="1"/>
          <p:nvPr/>
        </p:nvSpPr>
        <p:spPr>
          <a:xfrm>
            <a:off x="6444208" y="965943"/>
            <a:ext cx="762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</a:rPr>
              <a:t>Kardar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5" name="TextBox 13"/>
          <p:cNvSpPr txBox="1"/>
          <p:nvPr/>
        </p:nvSpPr>
        <p:spPr>
          <a:xfrm>
            <a:off x="7411245" y="975554"/>
            <a:ext cx="762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</a:rPr>
              <a:t>Parisi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6" name="TextBox 14"/>
          <p:cNvSpPr txBox="1"/>
          <p:nvPr/>
        </p:nvSpPr>
        <p:spPr>
          <a:xfrm>
            <a:off x="8364786" y="965943"/>
            <a:ext cx="762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Zhang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7" name="Rechteck 91"/>
          <p:cNvSpPr/>
          <p:nvPr/>
        </p:nvSpPr>
        <p:spPr>
          <a:xfrm>
            <a:off x="6535592" y="1247244"/>
            <a:ext cx="26559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 err="1" smtClean="0">
                <a:solidFill>
                  <a:schemeClr val="accent2"/>
                </a:solidFill>
                <a:latin typeface="+mj-lt"/>
              </a:rPr>
              <a:t>Kardar</a:t>
            </a:r>
            <a:r>
              <a:rPr lang="de-DE" sz="1000" dirty="0" smtClean="0">
                <a:solidFill>
                  <a:schemeClr val="accent2"/>
                </a:solidFill>
                <a:latin typeface="+mj-lt"/>
              </a:rPr>
              <a:t>, </a:t>
            </a:r>
            <a:r>
              <a:rPr lang="de-DE" sz="1000" dirty="0" err="1" smtClean="0">
                <a:solidFill>
                  <a:schemeClr val="accent2"/>
                </a:solidFill>
                <a:latin typeface="+mj-lt"/>
              </a:rPr>
              <a:t>Parisi</a:t>
            </a:r>
            <a:r>
              <a:rPr lang="de-DE" sz="1000" dirty="0" smtClean="0">
                <a:solidFill>
                  <a:schemeClr val="accent2"/>
                </a:solidFill>
                <a:latin typeface="+mj-lt"/>
              </a:rPr>
              <a:t> </a:t>
            </a:r>
            <a:r>
              <a:rPr lang="de-DE" sz="1000" dirty="0" err="1" smtClean="0">
                <a:solidFill>
                  <a:schemeClr val="accent2"/>
                </a:solidFill>
                <a:latin typeface="+mj-lt"/>
              </a:rPr>
              <a:t>and</a:t>
            </a:r>
            <a:r>
              <a:rPr lang="de-DE" sz="1000" dirty="0" smtClean="0">
                <a:solidFill>
                  <a:schemeClr val="accent2"/>
                </a:solidFill>
                <a:latin typeface="+mj-lt"/>
              </a:rPr>
              <a:t> Zhang, </a:t>
            </a:r>
            <a:r>
              <a:rPr lang="de-DE" sz="1000" i="1" dirty="0" smtClean="0">
                <a:solidFill>
                  <a:schemeClr val="accent2"/>
                </a:solidFill>
                <a:latin typeface="+mj-lt"/>
              </a:rPr>
              <a:t>PRL</a:t>
            </a:r>
            <a:r>
              <a:rPr lang="de-DE" sz="1000" dirty="0" smtClean="0">
                <a:solidFill>
                  <a:schemeClr val="accent2"/>
                </a:solidFill>
                <a:latin typeface="+mj-lt"/>
              </a:rPr>
              <a:t> (1986)</a:t>
            </a:r>
            <a:endParaRPr lang="de-DE" sz="10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6017022" y="4462884"/>
            <a:ext cx="3162474" cy="1470529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2892258" y="4894747"/>
            <a:ext cx="3074823" cy="1785421"/>
          </a:xfrm>
          <a:prstGeom prst="rect">
            <a:avLst/>
          </a:prstGeom>
          <a:solidFill>
            <a:srgbClr val="9BBB59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36927" y="4548702"/>
            <a:ext cx="2805389" cy="1384712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4" name="Groupe 113"/>
          <p:cNvGrpSpPr/>
          <p:nvPr/>
        </p:nvGrpSpPr>
        <p:grpSpPr>
          <a:xfrm>
            <a:off x="6017022" y="4455733"/>
            <a:ext cx="3162474" cy="1331345"/>
            <a:chOff x="6868494" y="3515642"/>
            <a:chExt cx="3162474" cy="1331345"/>
          </a:xfrm>
        </p:grpSpPr>
        <p:sp>
          <p:nvSpPr>
            <p:cNvPr id="115" name="TextBox 110"/>
            <p:cNvSpPr txBox="1"/>
            <p:nvPr/>
          </p:nvSpPr>
          <p:spPr>
            <a:xfrm>
              <a:off x="6868494" y="3515642"/>
              <a:ext cx="3162474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kern="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Stochastic term (fluctuations)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800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Ø"/>
              </a:pPr>
              <a:r>
                <a:rPr lang="en-US" i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</a:t>
              </a:r>
              <a:r>
                <a:rPr lang="en-US" i="1" kern="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hite </a:t>
              </a:r>
              <a:r>
                <a:rPr lang="en-US" i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  <a:r>
                <a:rPr lang="en-US" i="1" kern="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aussian noise</a:t>
              </a:r>
              <a:endParaRPr lang="en-US" i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6" name="Picture 112" descr="MeanEta.pdf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0717" y="4285023"/>
              <a:ext cx="1124939" cy="22139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7" name="Picture 126" descr="WhiteNoise.pdf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0717" y="4626419"/>
              <a:ext cx="1988123" cy="220568"/>
            </a:xfrm>
            <a:prstGeom prst="rect">
              <a:avLst/>
            </a:prstGeom>
          </p:spPr>
        </p:pic>
      </p:grpSp>
      <p:sp>
        <p:nvSpPr>
          <p:cNvPr id="118" name="TextBox 87"/>
          <p:cNvSpPr txBox="1"/>
          <p:nvPr/>
        </p:nvSpPr>
        <p:spPr>
          <a:xfrm>
            <a:off x="35496" y="4548702"/>
            <a:ext cx="2806821" cy="76944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kern="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iffusion</a:t>
            </a:r>
            <a:r>
              <a:rPr lang="en-US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term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kern="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i="1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smoothens the surface </a:t>
            </a:r>
          </a:p>
        </p:txBody>
      </p:sp>
      <p:pic>
        <p:nvPicPr>
          <p:cNvPr id="119" name="Image 118"/>
          <p:cNvPicPr>
            <a:picLocks noChangeAspect="1"/>
          </p:cNvPicPr>
          <p:nvPr/>
        </p:nvPicPr>
        <p:blipFill rotWithShape="1">
          <a:blip r:embed="rId13"/>
          <a:srcRect r="7303" b="6446"/>
          <a:stretch/>
        </p:blipFill>
        <p:spPr>
          <a:xfrm>
            <a:off x="180496" y="5503348"/>
            <a:ext cx="2333024" cy="402348"/>
          </a:xfrm>
          <a:prstGeom prst="rect">
            <a:avLst/>
          </a:prstGeom>
        </p:spPr>
      </p:pic>
      <p:sp>
        <p:nvSpPr>
          <p:cNvPr id="120" name="TextBox 95"/>
          <p:cNvSpPr txBox="1"/>
          <p:nvPr/>
        </p:nvSpPr>
        <p:spPr>
          <a:xfrm>
            <a:off x="2892258" y="4885960"/>
            <a:ext cx="3074823" cy="10464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rowth term (nonlinear)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800" kern="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Orthogonal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the </a:t>
            </a:r>
            <a:r>
              <a:rPr lang="en-US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Non-equilibrium</a:t>
            </a:r>
            <a:endParaRPr lang="en-US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1" name="Image 120"/>
          <p:cNvPicPr>
            <a:picLocks noChangeAspect="1"/>
          </p:cNvPicPr>
          <p:nvPr/>
        </p:nvPicPr>
        <p:blipFill rotWithShape="1">
          <a:blip r:embed="rId14"/>
          <a:srcRect r="6963"/>
          <a:stretch/>
        </p:blipFill>
        <p:spPr>
          <a:xfrm>
            <a:off x="3139471" y="6055639"/>
            <a:ext cx="2400713" cy="624530"/>
          </a:xfrm>
          <a:prstGeom prst="rect">
            <a:avLst/>
          </a:prstGeom>
        </p:spPr>
      </p:pic>
      <p:cxnSp>
        <p:nvCxnSpPr>
          <p:cNvPr id="122" name="Connecteur en angle 121"/>
          <p:cNvCxnSpPr>
            <a:stCxn id="126" idx="2"/>
            <a:endCxn id="118" idx="0"/>
          </p:cNvCxnSpPr>
          <p:nvPr/>
        </p:nvCxnSpPr>
        <p:spPr>
          <a:xfrm rot="5400000">
            <a:off x="1263044" y="3977264"/>
            <a:ext cx="747301" cy="395574"/>
          </a:xfrm>
          <a:prstGeom prst="bentConnector3">
            <a:avLst/>
          </a:prstGeom>
          <a:noFill/>
          <a:ln w="25400" cap="flat" cmpd="sng" algn="ctr">
            <a:solidFill>
              <a:srgbClr val="C0504D"/>
            </a:solidFill>
            <a:prstDash val="solid"/>
            <a:tailEnd type="triangle"/>
          </a:ln>
          <a:effectLst/>
        </p:spPr>
      </p:cxnSp>
      <p:cxnSp>
        <p:nvCxnSpPr>
          <p:cNvPr id="123" name="Connecteur en angle 122"/>
          <p:cNvCxnSpPr/>
          <p:nvPr/>
        </p:nvCxnSpPr>
        <p:spPr>
          <a:xfrm rot="16200000" flipH="1">
            <a:off x="3150975" y="3578726"/>
            <a:ext cx="1267605" cy="1289786"/>
          </a:xfrm>
          <a:prstGeom prst="bentConnector3">
            <a:avLst/>
          </a:prstGeom>
          <a:noFill/>
          <a:ln w="25400" cap="flat" cmpd="sng" algn="ctr">
            <a:solidFill>
              <a:srgbClr val="9BBB59"/>
            </a:solidFill>
            <a:prstDash val="solid"/>
            <a:tailEnd type="triangle"/>
          </a:ln>
          <a:effectLst/>
        </p:spPr>
      </p:cxnSp>
      <p:cxnSp>
        <p:nvCxnSpPr>
          <p:cNvPr id="124" name="Connecteur en angle 123"/>
          <p:cNvCxnSpPr>
            <a:stCxn id="128" idx="2"/>
            <a:endCxn id="115" idx="0"/>
          </p:cNvCxnSpPr>
          <p:nvPr/>
        </p:nvCxnSpPr>
        <p:spPr>
          <a:xfrm rot="16200000" flipH="1">
            <a:off x="5713572" y="2571046"/>
            <a:ext cx="654332" cy="3115041"/>
          </a:xfrm>
          <a:prstGeom prst="bentConnector3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triangle"/>
          </a:ln>
          <a:effectLst/>
        </p:spPr>
      </p:cxnSp>
      <p:grpSp>
        <p:nvGrpSpPr>
          <p:cNvPr id="125" name="Groupe 124"/>
          <p:cNvGrpSpPr/>
          <p:nvPr/>
        </p:nvGrpSpPr>
        <p:grpSpPr>
          <a:xfrm>
            <a:off x="619904" y="3140968"/>
            <a:ext cx="4316776" cy="738664"/>
            <a:chOff x="584408" y="2163888"/>
            <a:chExt cx="4316776" cy="738664"/>
          </a:xfrm>
        </p:grpSpPr>
        <p:sp>
          <p:nvSpPr>
            <p:cNvPr id="126" name="Rectangle 125"/>
            <p:cNvSpPr/>
            <p:nvPr/>
          </p:nvSpPr>
          <p:spPr>
            <a:xfrm>
              <a:off x="1403410" y="2242119"/>
              <a:ext cx="791150" cy="582202"/>
            </a:xfrm>
            <a:prstGeom prst="rect">
              <a:avLst/>
            </a:prstGeom>
            <a:solidFill>
              <a:srgbClr val="C0504D">
                <a:lumMod val="20000"/>
                <a:lumOff val="8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2496312" y="2163888"/>
              <a:ext cx="1216151" cy="738664"/>
            </a:xfrm>
            <a:prstGeom prst="rect">
              <a:avLst/>
            </a:prstGeom>
            <a:solidFill>
              <a:srgbClr val="9BBB59">
                <a:lumMod val="20000"/>
                <a:lumOff val="8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3994260" y="2242119"/>
              <a:ext cx="906924" cy="582202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29" name="Picture 78" descr="KPZ_equation.pdf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408" y="2207684"/>
              <a:ext cx="4270014" cy="6510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851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224" y="32586"/>
            <a:ext cx="753571" cy="1132416"/>
          </a:xfrm>
          <a:prstGeom prst="rect">
            <a:avLst/>
          </a:prstGeom>
        </p:spPr>
      </p:pic>
      <p:pic>
        <p:nvPicPr>
          <p:cNvPr id="5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4127" y="32587"/>
            <a:ext cx="741353" cy="1132416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/>
          </p:cNvPicPr>
          <p:nvPr/>
        </p:nvPicPr>
        <p:blipFill rotWithShape="1">
          <a:blip r:embed="rId4"/>
          <a:srcRect l="8508" r="8988"/>
          <a:stretch/>
        </p:blipFill>
        <p:spPr>
          <a:xfrm>
            <a:off x="8167812" y="32587"/>
            <a:ext cx="934287" cy="1132415"/>
          </a:xfrm>
          <a:prstGeom prst="rect">
            <a:avLst/>
          </a:prstGeom>
        </p:spPr>
      </p:pic>
      <p:sp>
        <p:nvSpPr>
          <p:cNvPr id="7" name="TextBox 8"/>
          <p:cNvSpPr txBox="1"/>
          <p:nvPr/>
        </p:nvSpPr>
        <p:spPr>
          <a:xfrm>
            <a:off x="6631490" y="910142"/>
            <a:ext cx="762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</a:rPr>
              <a:t>Kardar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TextBox 13"/>
          <p:cNvSpPr txBox="1"/>
          <p:nvPr/>
        </p:nvSpPr>
        <p:spPr>
          <a:xfrm>
            <a:off x="7598527" y="919753"/>
            <a:ext cx="762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</a:rPr>
              <a:t>Parisi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TextBox 14"/>
          <p:cNvSpPr txBox="1"/>
          <p:nvPr/>
        </p:nvSpPr>
        <p:spPr>
          <a:xfrm>
            <a:off x="8552068" y="910142"/>
            <a:ext cx="762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Zhang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Rechteck 91"/>
          <p:cNvSpPr/>
          <p:nvPr/>
        </p:nvSpPr>
        <p:spPr>
          <a:xfrm>
            <a:off x="6535592" y="1247244"/>
            <a:ext cx="26559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 err="1" smtClean="0">
                <a:solidFill>
                  <a:schemeClr val="accent2"/>
                </a:solidFill>
                <a:latin typeface="+mj-lt"/>
              </a:rPr>
              <a:t>Kardar</a:t>
            </a:r>
            <a:r>
              <a:rPr lang="de-DE" sz="1000" dirty="0" smtClean="0">
                <a:solidFill>
                  <a:schemeClr val="accent2"/>
                </a:solidFill>
                <a:latin typeface="+mj-lt"/>
              </a:rPr>
              <a:t>, </a:t>
            </a:r>
            <a:r>
              <a:rPr lang="de-DE" sz="1000" dirty="0" err="1" smtClean="0">
                <a:solidFill>
                  <a:schemeClr val="accent2"/>
                </a:solidFill>
                <a:latin typeface="+mj-lt"/>
              </a:rPr>
              <a:t>Parisi</a:t>
            </a:r>
            <a:r>
              <a:rPr lang="de-DE" sz="1000" dirty="0" smtClean="0">
                <a:solidFill>
                  <a:schemeClr val="accent2"/>
                </a:solidFill>
                <a:latin typeface="+mj-lt"/>
              </a:rPr>
              <a:t> </a:t>
            </a:r>
            <a:r>
              <a:rPr lang="de-DE" sz="1000" dirty="0" err="1" smtClean="0">
                <a:solidFill>
                  <a:schemeClr val="accent2"/>
                </a:solidFill>
                <a:latin typeface="+mj-lt"/>
              </a:rPr>
              <a:t>and</a:t>
            </a:r>
            <a:r>
              <a:rPr lang="de-DE" sz="1000" dirty="0" smtClean="0">
                <a:solidFill>
                  <a:schemeClr val="accent2"/>
                </a:solidFill>
                <a:latin typeface="+mj-lt"/>
              </a:rPr>
              <a:t> Zhang, </a:t>
            </a:r>
            <a:r>
              <a:rPr lang="de-DE" sz="1000" i="1" dirty="0" smtClean="0">
                <a:solidFill>
                  <a:schemeClr val="accent2"/>
                </a:solidFill>
                <a:latin typeface="+mj-lt"/>
              </a:rPr>
              <a:t>PRL</a:t>
            </a:r>
            <a:r>
              <a:rPr lang="de-DE" sz="1000" dirty="0" smtClean="0">
                <a:solidFill>
                  <a:schemeClr val="accent2"/>
                </a:solidFill>
                <a:latin typeface="+mj-lt"/>
              </a:rPr>
              <a:t> (1986)</a:t>
            </a:r>
            <a:endParaRPr lang="de-DE" sz="10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-1576479" y="95603"/>
            <a:ext cx="9144000" cy="461654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4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Landmark signatures of KPZ </a:t>
            </a:r>
            <a:r>
              <a:rPr lang="fr-CA" sz="2400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endParaRPr lang="fr-CA" sz="24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5590415" y="6560488"/>
            <a:ext cx="350276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fr-FR" altLang="fr-FR" sz="1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A. </a:t>
            </a:r>
            <a:r>
              <a:rPr lang="fr-FR" altLang="fr-FR" sz="14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Takeuchi</a:t>
            </a:r>
            <a:r>
              <a:rPr lang="fr-FR" altLang="fr-FR" sz="1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>
                <a:solidFill>
                  <a:schemeClr val="accent2"/>
                </a:solidFill>
              </a:rPr>
              <a:t>PRL </a:t>
            </a:r>
            <a:r>
              <a:rPr lang="en-US" sz="1400" b="1" dirty="0">
                <a:solidFill>
                  <a:schemeClr val="accent2"/>
                </a:solidFill>
              </a:rPr>
              <a:t>110</a:t>
            </a:r>
            <a:r>
              <a:rPr lang="en-US" sz="1400" dirty="0">
                <a:solidFill>
                  <a:schemeClr val="accent2"/>
                </a:solidFill>
              </a:rPr>
              <a:t>, 210604 (2013)</a:t>
            </a:r>
            <a:endParaRPr lang="fr-FR" altLang="fr-FR" sz="14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08"/>
          <a:stretch/>
        </p:blipFill>
        <p:spPr>
          <a:xfrm>
            <a:off x="501479" y="1640411"/>
            <a:ext cx="6681375" cy="621793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135984" y="975536"/>
            <a:ext cx="79015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Self-organized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scale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invariance</a:t>
            </a:r>
            <a:endParaRPr lang="fr-FR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⟹            Critical </a:t>
            </a:r>
            <a:r>
              <a:rPr lang="fr-FR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exponents</a:t>
            </a:r>
            <a:r>
              <a:rPr lang="fr-FR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universal</a:t>
            </a:r>
            <a:r>
              <a:rPr lang="fr-FR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e 23"/>
          <p:cNvGrpSpPr/>
          <p:nvPr/>
        </p:nvGrpSpPr>
        <p:grpSpPr>
          <a:xfrm>
            <a:off x="5724128" y="2584796"/>
            <a:ext cx="3251191" cy="1636292"/>
            <a:chOff x="5325567" y="4533396"/>
            <a:chExt cx="3251191" cy="1636292"/>
          </a:xfrm>
        </p:grpSpPr>
        <p:grpSp>
          <p:nvGrpSpPr>
            <p:cNvPr id="25" name="Groupe 24"/>
            <p:cNvGrpSpPr/>
            <p:nvPr/>
          </p:nvGrpSpPr>
          <p:grpSpPr>
            <a:xfrm>
              <a:off x="5463836" y="4702296"/>
              <a:ext cx="2974652" cy="1298493"/>
              <a:chOff x="5325567" y="4596912"/>
              <a:chExt cx="2974652" cy="1298493"/>
            </a:xfrm>
          </p:grpSpPr>
          <p:sp>
            <p:nvSpPr>
              <p:cNvPr id="27" name="ZoneTexte 26"/>
              <p:cNvSpPr txBox="1"/>
              <p:nvPr/>
            </p:nvSpPr>
            <p:spPr>
              <a:xfrm>
                <a:off x="5325567" y="4596912"/>
                <a:ext cx="29746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1D KPZ universality class</a:t>
                </a:r>
              </a:p>
            </p:txBody>
          </p:sp>
          <p:grpSp>
            <p:nvGrpSpPr>
              <p:cNvPr id="28" name="Groupe 27"/>
              <p:cNvGrpSpPr/>
              <p:nvPr/>
            </p:nvGrpSpPr>
            <p:grpSpPr>
              <a:xfrm>
                <a:off x="5634957" y="5164124"/>
                <a:ext cx="2355873" cy="731281"/>
                <a:chOff x="5583103" y="5164124"/>
                <a:chExt cx="2355873" cy="731281"/>
              </a:xfrm>
            </p:grpSpPr>
            <p:grpSp>
              <p:nvGrpSpPr>
                <p:cNvPr id="29" name="Groupe 28"/>
                <p:cNvGrpSpPr/>
                <p:nvPr/>
              </p:nvGrpSpPr>
              <p:grpSpPr>
                <a:xfrm>
                  <a:off x="5583103" y="5164124"/>
                  <a:ext cx="2355873" cy="266701"/>
                  <a:chOff x="5583103" y="5075721"/>
                  <a:chExt cx="2355873" cy="266701"/>
                </a:xfrm>
              </p:grpSpPr>
              <p:pic>
                <p:nvPicPr>
                  <p:cNvPr id="31" name="Image 30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583103" y="5075721"/>
                    <a:ext cx="850394" cy="266701"/>
                  </a:xfrm>
                  <a:prstGeom prst="rect">
                    <a:avLst/>
                  </a:prstGeom>
                </p:spPr>
              </p:pic>
              <p:pic>
                <p:nvPicPr>
                  <p:cNvPr id="32" name="Image 31"/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088582" y="5075721"/>
                    <a:ext cx="850394" cy="266701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0" name="Image 29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3103" y="5628704"/>
                  <a:ext cx="1688595" cy="266701"/>
                </a:xfrm>
                <a:prstGeom prst="rect">
                  <a:avLst/>
                </a:prstGeom>
              </p:spPr>
            </p:pic>
          </p:grpSp>
        </p:grpSp>
        <p:sp>
          <p:nvSpPr>
            <p:cNvPr id="26" name="Rectangle à coins arrondis 25"/>
            <p:cNvSpPr/>
            <p:nvPr/>
          </p:nvSpPr>
          <p:spPr>
            <a:xfrm>
              <a:off x="5325567" y="4533396"/>
              <a:ext cx="3251191" cy="1636292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e 32"/>
          <p:cNvGrpSpPr/>
          <p:nvPr/>
        </p:nvGrpSpPr>
        <p:grpSpPr>
          <a:xfrm>
            <a:off x="484812" y="2447871"/>
            <a:ext cx="4714396" cy="1422730"/>
            <a:chOff x="1971630" y="4533397"/>
            <a:chExt cx="4714396" cy="1422730"/>
          </a:xfrm>
        </p:grpSpPr>
        <p:cxnSp>
          <p:nvCxnSpPr>
            <p:cNvPr id="34" name="Connecteur en angle 33"/>
            <p:cNvCxnSpPr/>
            <p:nvPr/>
          </p:nvCxnSpPr>
          <p:spPr>
            <a:xfrm rot="10800000" flipH="1" flipV="1">
              <a:off x="3482631" y="5146116"/>
              <a:ext cx="503753" cy="482589"/>
            </a:xfrm>
            <a:prstGeom prst="bentConnector3">
              <a:avLst>
                <a:gd name="adj1" fmla="val -1862"/>
              </a:avLst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ZoneTexte 34"/>
            <p:cNvSpPr txBox="1"/>
            <p:nvPr/>
          </p:nvSpPr>
          <p:spPr>
            <a:xfrm>
              <a:off x="3953948" y="5309796"/>
              <a:ext cx="2732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KPZ 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universal scaling function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(tabulated)</a:t>
              </a:r>
            </a:p>
          </p:txBody>
        </p:sp>
        <p:pic>
          <p:nvPicPr>
            <p:cNvPr id="36" name="Image 3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1630" y="4533397"/>
              <a:ext cx="2921514" cy="621793"/>
            </a:xfrm>
            <a:prstGeom prst="rect">
              <a:avLst/>
            </a:prstGeom>
          </p:spPr>
        </p:pic>
      </p:grpSp>
      <p:sp>
        <p:nvSpPr>
          <p:cNvPr id="37" name="ZoneTexte 36"/>
          <p:cNvSpPr txBox="1"/>
          <p:nvPr/>
        </p:nvSpPr>
        <p:spPr>
          <a:xfrm>
            <a:off x="135984" y="4397942"/>
            <a:ext cx="7901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Non-Gaussian probability distribution of height fluctuations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 Box 7"/>
          <p:cNvSpPr txBox="1">
            <a:spLocks noChangeArrowheads="1"/>
          </p:cNvSpPr>
          <p:nvPr/>
        </p:nvSpPr>
        <p:spPr bwMode="auto">
          <a:xfrm>
            <a:off x="275303" y="6119336"/>
            <a:ext cx="524255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T. </a:t>
            </a:r>
            <a:r>
              <a:rPr lang="fr-FR" altLang="fr-FR" sz="14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Halpin-Healy</a:t>
            </a:r>
            <a:r>
              <a:rPr lang="fr-FR" altLang="fr-FR" sz="1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&amp; Y.-C. Zhang, Phys. </a:t>
            </a:r>
            <a:r>
              <a:rPr lang="fr-FR" altLang="fr-FR" sz="14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</a:t>
            </a:r>
            <a:r>
              <a:rPr lang="fr-FR" altLang="fr-FR" sz="1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FR" altLang="fr-FR" sz="1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254</a:t>
            </a:r>
            <a:r>
              <a:rPr lang="fr-FR" altLang="fr-FR" sz="1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215 (1995)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fr-FR" altLang="fr-FR" sz="1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</a:t>
            </a:r>
            <a:r>
              <a:rPr lang="fr-FR" altLang="fr-FR" sz="14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Krug</a:t>
            </a:r>
            <a:r>
              <a:rPr lang="fr-FR" altLang="fr-FR" sz="1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Adv. Phys. </a:t>
            </a:r>
            <a:r>
              <a:rPr lang="fr-FR" altLang="fr-FR" sz="1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</a:t>
            </a:r>
            <a:r>
              <a:rPr lang="fr-FR" altLang="fr-FR" sz="1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139 (1997)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K. A. </a:t>
            </a:r>
            <a:r>
              <a:rPr lang="fr-FR" altLang="fr-FR" sz="14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Takeuchi</a:t>
            </a:r>
            <a:r>
              <a:rPr lang="fr-FR" altLang="fr-FR" sz="1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altLang="fr-FR" sz="14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</a:t>
            </a:r>
            <a:r>
              <a:rPr lang="fr-FR" altLang="fr-FR" sz="1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r-FR" altLang="fr-FR" sz="1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504</a:t>
            </a:r>
            <a:r>
              <a:rPr lang="fr-FR" altLang="fr-FR" sz="1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77 (2018)</a:t>
            </a:r>
          </a:p>
        </p:txBody>
      </p:sp>
      <p:grpSp>
        <p:nvGrpSpPr>
          <p:cNvPr id="39" name="Groupe 38"/>
          <p:cNvGrpSpPr/>
          <p:nvPr/>
        </p:nvGrpSpPr>
        <p:grpSpPr>
          <a:xfrm>
            <a:off x="6191943" y="4524231"/>
            <a:ext cx="2855384" cy="2012780"/>
            <a:chOff x="7577273" y="3745745"/>
            <a:chExt cx="3536985" cy="2697150"/>
          </a:xfrm>
        </p:grpSpPr>
        <p:pic>
          <p:nvPicPr>
            <p:cNvPr id="40" name="Image 39"/>
            <p:cNvPicPr>
              <a:picLocks noChangeAspect="1"/>
            </p:cNvPicPr>
            <p:nvPr/>
          </p:nvPicPr>
          <p:blipFill rotWithShape="1">
            <a:blip r:embed="rId10"/>
            <a:srcRect l="10982"/>
            <a:stretch/>
          </p:blipFill>
          <p:spPr>
            <a:xfrm>
              <a:off x="7988299" y="3745745"/>
              <a:ext cx="3125959" cy="2475191"/>
            </a:xfrm>
            <a:prstGeom prst="rect">
              <a:avLst/>
            </a:prstGeom>
          </p:spPr>
        </p:pic>
        <p:pic>
          <p:nvPicPr>
            <p:cNvPr id="41" name="Image 4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392869" y="4848361"/>
              <a:ext cx="635509" cy="266701"/>
            </a:xfrm>
            <a:prstGeom prst="rect">
              <a:avLst/>
            </a:prstGeom>
          </p:spPr>
        </p:pic>
        <p:pic>
          <p:nvPicPr>
            <p:cNvPr id="42" name="Image 4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0217" y="6252395"/>
              <a:ext cx="254509" cy="190500"/>
            </a:xfrm>
            <a:prstGeom prst="rect">
              <a:avLst/>
            </a:prstGeom>
          </p:spPr>
        </p:pic>
      </p:grpSp>
      <p:pic>
        <p:nvPicPr>
          <p:cNvPr id="43" name="Image 4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12" y="5056853"/>
            <a:ext cx="2426213" cy="62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72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4"/>
          <p:cNvSpPr txBox="1"/>
          <p:nvPr/>
        </p:nvSpPr>
        <p:spPr>
          <a:xfrm>
            <a:off x="1317339" y="48403"/>
            <a:ext cx="6489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accent2"/>
                </a:solidFill>
                <a:latin typeface="+mj-lt"/>
              </a:rPr>
              <a:t>Polariton</a:t>
            </a:r>
            <a:r>
              <a:rPr lang="en-US" sz="2400" dirty="0" smtClean="0">
                <a:solidFill>
                  <a:schemeClr val="accent2"/>
                </a:solidFill>
                <a:latin typeface="+mj-lt"/>
              </a:rPr>
              <a:t> condensates</a:t>
            </a:r>
            <a:endParaRPr lang="en-US" sz="24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5" name="TextBox 19"/>
          <p:cNvSpPr txBox="1"/>
          <p:nvPr/>
        </p:nvSpPr>
        <p:spPr>
          <a:xfrm>
            <a:off x="-1208309" y="181735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675909" y="6534835"/>
            <a:ext cx="355898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L. He</a:t>
            </a:r>
            <a:r>
              <a:rPr lang="en-US" sz="15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al., PRB </a:t>
            </a:r>
            <a:r>
              <a:rPr lang="en-US" sz="15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</a:t>
            </a:r>
            <a:r>
              <a:rPr lang="en-US" sz="15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155307 (2015</a:t>
            </a:r>
            <a:r>
              <a:rPr lang="en-US" sz="15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5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0" y="6294170"/>
            <a:ext cx="35589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 Altman</a:t>
            </a:r>
            <a:r>
              <a:rPr lang="en-US" sz="15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i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5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PRX </a:t>
            </a:r>
            <a:r>
              <a:rPr lang="en-US" sz="15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5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011017 (2015</a:t>
            </a:r>
            <a:r>
              <a:rPr lang="en-US" sz="15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sz="15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K. Ji</a:t>
            </a:r>
            <a:r>
              <a:rPr lang="en-US" sz="15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i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5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PRB </a:t>
            </a:r>
            <a:r>
              <a:rPr lang="en-US" sz="15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</a:t>
            </a:r>
            <a:r>
              <a:rPr lang="en-US" sz="15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045301 (</a:t>
            </a:r>
            <a:r>
              <a:rPr lang="en-US" sz="15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r>
              <a:rPr lang="en-US" sz="15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500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66" y="774434"/>
            <a:ext cx="3238507" cy="54559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561" y="1800892"/>
            <a:ext cx="3420385" cy="386944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211961" y="951300"/>
            <a:ext cx="42484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phase front </a:t>
            </a:r>
            <a:r>
              <a:rPr lang="fr-CA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behaves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as a </a:t>
            </a:r>
            <a:r>
              <a:rPr lang="fr-CA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growing</a:t>
            </a:r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interface</a:t>
            </a:r>
            <a:endParaRPr lang="fr-C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075996" y="2020469"/>
            <a:ext cx="47588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dirty="0" smtClean="0">
                <a:latin typeface="Arial" panose="020B0604020202020204" pitchFamily="34" charset="0"/>
                <a:cs typeface="Arial" panose="020B0604020202020204" pitchFamily="34" charset="0"/>
              </a:rPr>
              <a:t>KPZ </a:t>
            </a:r>
            <a:r>
              <a:rPr lang="fr-CA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scaling</a:t>
            </a:r>
            <a:r>
              <a:rPr lang="fr-CA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expected</a:t>
            </a:r>
            <a:r>
              <a:rPr lang="fr-CA" dirty="0" smtClean="0">
                <a:latin typeface="Arial" panose="020B0604020202020204" pitchFamily="34" charset="0"/>
                <a:cs typeface="Arial" panose="020B0604020202020204" pitchFamily="34" charset="0"/>
              </a:rPr>
              <a:t> in the </a:t>
            </a:r>
            <a:r>
              <a:rPr lang="fr-CA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spatio</a:t>
            </a:r>
            <a:r>
              <a:rPr lang="fr-CA" dirty="0" smtClean="0">
                <a:latin typeface="Arial" panose="020B0604020202020204" pitchFamily="34" charset="0"/>
                <a:cs typeface="Arial" panose="020B0604020202020204" pitchFamily="34" charset="0"/>
              </a:rPr>
              <a:t>- 	temporal </a:t>
            </a:r>
            <a:r>
              <a:rPr lang="fr-CA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correlations</a:t>
            </a:r>
            <a:r>
              <a:rPr lang="fr-CA" dirty="0" smtClean="0">
                <a:latin typeface="Arial" panose="020B0604020202020204" pitchFamily="34" charset="0"/>
                <a:cs typeface="Arial" panose="020B0604020202020204" pitchFamily="34" charset="0"/>
              </a:rPr>
              <a:t> of the phase </a:t>
            </a:r>
            <a:endParaRPr lang="fr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9992" y="2910920"/>
            <a:ext cx="2228667" cy="43771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318781" y="3740839"/>
            <a:ext cx="47177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Instantaneous</a:t>
            </a:r>
            <a:r>
              <a:rPr lang="fr-FR" dirty="0" smtClean="0"/>
              <a:t> phase : </a:t>
            </a:r>
            <a:r>
              <a:rPr lang="fr-FR" dirty="0" err="1"/>
              <a:t>d</a:t>
            </a:r>
            <a:r>
              <a:rPr lang="fr-FR" dirty="0" err="1" smtClean="0"/>
              <a:t>ifficult</a:t>
            </a:r>
            <a:r>
              <a:rPr lang="fr-FR" dirty="0" smtClean="0"/>
              <a:t> to </a:t>
            </a:r>
            <a:r>
              <a:rPr lang="fr-FR" dirty="0" err="1" smtClean="0"/>
              <a:t>access</a:t>
            </a:r>
            <a:r>
              <a:rPr lang="fr-FR" dirty="0" smtClean="0"/>
              <a:t> in the </a:t>
            </a:r>
            <a:r>
              <a:rPr lang="fr-FR" dirty="0" err="1" smtClean="0"/>
              <a:t>experiment</a:t>
            </a:r>
            <a:r>
              <a:rPr lang="fr-FR" dirty="0" smtClean="0"/>
              <a:t> …</a:t>
            </a:r>
          </a:p>
          <a:p>
            <a:endParaRPr lang="fr-FR" dirty="0"/>
          </a:p>
          <a:p>
            <a:r>
              <a:rPr lang="fr-FR" dirty="0" smtClean="0"/>
              <a:t>How to probe KPZ </a:t>
            </a:r>
            <a:r>
              <a:rPr lang="fr-FR" dirty="0" err="1" smtClean="0"/>
              <a:t>scaling</a:t>
            </a:r>
            <a:r>
              <a:rPr lang="fr-FR" dirty="0" smtClean="0"/>
              <a:t> ???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3828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0"/>
          <a:stretch>
            <a:fillRect/>
          </a:stretch>
        </p:blipFill>
        <p:spPr bwMode="auto">
          <a:xfrm>
            <a:off x="395412" y="1991603"/>
            <a:ext cx="4741963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6361809" y="6094455"/>
            <a:ext cx="3106736" cy="763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78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3"/>
          <a:stretch/>
        </p:blipFill>
        <p:spPr bwMode="auto">
          <a:xfrm>
            <a:off x="755576" y="103222"/>
            <a:ext cx="8132354" cy="1671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179512" y="6060728"/>
            <a:ext cx="67895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1600" dirty="0" err="1">
                <a:solidFill>
                  <a:schemeClr val="accent2"/>
                </a:solidFill>
              </a:rPr>
              <a:t>Kasprzak</a:t>
            </a:r>
            <a:r>
              <a:rPr lang="en-US" sz="1600" dirty="0">
                <a:solidFill>
                  <a:schemeClr val="accent2"/>
                </a:solidFill>
              </a:rPr>
              <a:t> </a:t>
            </a:r>
            <a:r>
              <a:rPr lang="en-US" sz="1600" i="1" dirty="0">
                <a:solidFill>
                  <a:schemeClr val="accent2"/>
                </a:solidFill>
              </a:rPr>
              <a:t>et al. </a:t>
            </a:r>
            <a:r>
              <a:rPr lang="en-US" sz="1600" dirty="0">
                <a:solidFill>
                  <a:schemeClr val="accent2"/>
                </a:solidFill>
              </a:rPr>
              <a:t>Nature</a:t>
            </a:r>
            <a:r>
              <a:rPr lang="en-US" sz="1600" i="1" dirty="0">
                <a:solidFill>
                  <a:schemeClr val="accent2"/>
                </a:solidFill>
              </a:rPr>
              <a:t>, </a:t>
            </a:r>
            <a:r>
              <a:rPr lang="en-US" sz="1600" b="1" dirty="0">
                <a:solidFill>
                  <a:schemeClr val="accent2"/>
                </a:solidFill>
              </a:rPr>
              <a:t>443</a:t>
            </a:r>
            <a:r>
              <a:rPr lang="en-US" sz="1600" dirty="0">
                <a:solidFill>
                  <a:schemeClr val="accent2"/>
                </a:solidFill>
              </a:rPr>
              <a:t>, 409 (2006</a:t>
            </a:r>
            <a:r>
              <a:rPr lang="en-US" sz="1600" dirty="0" smtClean="0">
                <a:solidFill>
                  <a:schemeClr val="accent2"/>
                </a:solidFill>
              </a:rPr>
              <a:t>)</a:t>
            </a:r>
            <a:endParaRPr lang="en-US" sz="1600" dirty="0">
              <a:solidFill>
                <a:schemeClr val="accent2"/>
              </a:solidFill>
            </a:endParaRPr>
          </a:p>
          <a:p>
            <a:pPr eaLnBrk="0" hangingPunct="0"/>
            <a:r>
              <a:rPr lang="en-US" sz="1600" dirty="0" smtClean="0">
                <a:solidFill>
                  <a:schemeClr val="accent2"/>
                </a:solidFill>
              </a:rPr>
              <a:t>Also H. Deng et al. Science (2002), R. </a:t>
            </a:r>
            <a:r>
              <a:rPr lang="en-US" sz="1600" dirty="0" err="1" smtClean="0">
                <a:solidFill>
                  <a:schemeClr val="accent2"/>
                </a:solidFill>
              </a:rPr>
              <a:t>Balili</a:t>
            </a:r>
            <a:r>
              <a:rPr lang="en-US" sz="1600" dirty="0" smtClean="0">
                <a:solidFill>
                  <a:schemeClr val="accent2"/>
                </a:solidFill>
              </a:rPr>
              <a:t> et al., Science (2007),….. </a:t>
            </a:r>
            <a:endParaRPr lang="en-US" sz="1600" dirty="0">
              <a:solidFill>
                <a:schemeClr val="accent2"/>
              </a:solidFill>
            </a:endParaRPr>
          </a:p>
        </p:txBody>
      </p:sp>
      <p:sp>
        <p:nvSpPr>
          <p:cNvPr id="12" name="Line 13"/>
          <p:cNvSpPr>
            <a:spLocks noChangeShapeType="1"/>
          </p:cNvSpPr>
          <p:nvPr/>
        </p:nvSpPr>
        <p:spPr bwMode="auto">
          <a:xfrm>
            <a:off x="467544" y="3752574"/>
            <a:ext cx="4460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612453" y="3706536"/>
            <a:ext cx="431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1" dirty="0" err="1"/>
              <a:t>k</a:t>
            </a:r>
            <a:r>
              <a:rPr lang="en-US" sz="1400" i="1" baseline="-25000" dirty="0" err="1"/>
              <a:t>x</a:t>
            </a:r>
            <a:endParaRPr lang="fr-FR" sz="1400" i="1" dirty="0"/>
          </a:p>
        </p:txBody>
      </p:sp>
      <p:sp>
        <p:nvSpPr>
          <p:cNvPr id="14" name="Line 15"/>
          <p:cNvSpPr>
            <a:spLocks noChangeShapeType="1"/>
          </p:cNvSpPr>
          <p:nvPr/>
        </p:nvSpPr>
        <p:spPr bwMode="auto">
          <a:xfrm flipV="1">
            <a:off x="467544" y="3265211"/>
            <a:ext cx="34925" cy="4873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179512" y="3330299"/>
            <a:ext cx="431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1" dirty="0" err="1"/>
              <a:t>k</a:t>
            </a:r>
            <a:r>
              <a:rPr lang="en-US" sz="1400" i="1" baseline="-25000" dirty="0" err="1"/>
              <a:t>y</a:t>
            </a:r>
            <a:endParaRPr lang="fr-FR" sz="1400" i="1" dirty="0"/>
          </a:p>
        </p:txBody>
      </p:sp>
      <p:cxnSp>
        <p:nvCxnSpPr>
          <p:cNvPr id="23" name="Connecteur droit avec flèche 22"/>
          <p:cNvCxnSpPr/>
          <p:nvPr/>
        </p:nvCxnSpPr>
        <p:spPr>
          <a:xfrm>
            <a:off x="611312" y="5654334"/>
            <a:ext cx="4608513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3"/>
          <p:cNvSpPr txBox="1">
            <a:spLocks noChangeArrowheads="1"/>
          </p:cNvSpPr>
          <p:nvPr/>
        </p:nvSpPr>
        <p:spPr bwMode="auto">
          <a:xfrm>
            <a:off x="3278600" y="5713313"/>
            <a:ext cx="22145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 dirty="0" err="1"/>
              <a:t>Increase</a:t>
            </a:r>
            <a:r>
              <a:rPr lang="fr-FR" altLang="fr-FR" sz="1400" dirty="0"/>
              <a:t> excitation power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5353275" y="1966110"/>
            <a:ext cx="3625635" cy="34778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dirty="0" err="1" smtClean="0"/>
              <a:t>Similarities</a:t>
            </a:r>
            <a:r>
              <a:rPr lang="fr-FR" sz="2000" dirty="0" smtClean="0"/>
              <a:t> </a:t>
            </a:r>
            <a:r>
              <a:rPr lang="fr-FR" sz="2000" dirty="0" err="1" smtClean="0"/>
              <a:t>with</a:t>
            </a:r>
            <a:r>
              <a:rPr lang="fr-FR" sz="2000" dirty="0" smtClean="0"/>
              <a:t> </a:t>
            </a:r>
            <a:r>
              <a:rPr lang="fr-FR" sz="2000" dirty="0" err="1" smtClean="0"/>
              <a:t>atomic</a:t>
            </a:r>
            <a:r>
              <a:rPr lang="fr-FR" sz="2000" dirty="0" smtClean="0"/>
              <a:t> BEC</a:t>
            </a:r>
          </a:p>
          <a:p>
            <a:endParaRPr lang="fr-FR" sz="2000" dirty="0"/>
          </a:p>
          <a:p>
            <a:pPr algn="ctr"/>
            <a:r>
              <a:rPr lang="fr-FR" sz="2000" b="1" dirty="0" smtClean="0"/>
              <a:t>BUT </a:t>
            </a:r>
          </a:p>
          <a:p>
            <a:endParaRPr lang="fr-FR" sz="2000" dirty="0"/>
          </a:p>
          <a:p>
            <a:r>
              <a:rPr lang="fr-FR" sz="2000" dirty="0" err="1" smtClean="0"/>
              <a:t>Driven</a:t>
            </a:r>
            <a:r>
              <a:rPr lang="fr-FR" sz="2000" dirty="0" smtClean="0"/>
              <a:t> dissipative system</a:t>
            </a:r>
          </a:p>
          <a:p>
            <a:r>
              <a:rPr lang="fr-FR" sz="2000" dirty="0" smtClean="0"/>
              <a:t>Out of </a:t>
            </a:r>
            <a:r>
              <a:rPr lang="fr-FR" sz="2000" dirty="0" err="1" smtClean="0"/>
              <a:t>equilibrium</a:t>
            </a:r>
            <a:endParaRPr lang="fr-FR" sz="2000" dirty="0" smtClean="0"/>
          </a:p>
          <a:p>
            <a:endParaRPr lang="fr-FR" sz="2000" dirty="0" smtClean="0"/>
          </a:p>
          <a:p>
            <a:pPr marL="342900" indent="-342900">
              <a:buFont typeface="Symbol" panose="05050102010706020507" pitchFamily="18" charset="2"/>
              <a:buChar char="Þ"/>
            </a:pPr>
            <a:r>
              <a:rPr lang="fr-FR" sz="2000" dirty="0" err="1" smtClean="0"/>
              <a:t>Different</a:t>
            </a:r>
            <a:r>
              <a:rPr lang="fr-FR" sz="2000" dirty="0" smtClean="0"/>
              <a:t> </a:t>
            </a:r>
            <a:r>
              <a:rPr lang="fr-FR" sz="2000" dirty="0" err="1" smtClean="0"/>
              <a:t>universality</a:t>
            </a:r>
            <a:r>
              <a:rPr lang="fr-FR" sz="2000" dirty="0" smtClean="0"/>
              <a:t> class </a:t>
            </a:r>
            <a:r>
              <a:rPr lang="fr-FR" sz="2000" dirty="0" err="1" smtClean="0"/>
              <a:t>than</a:t>
            </a:r>
            <a:r>
              <a:rPr lang="fr-FR" sz="2000" dirty="0" smtClean="0"/>
              <a:t> </a:t>
            </a:r>
            <a:r>
              <a:rPr lang="fr-FR" sz="2000" dirty="0" err="1" smtClean="0"/>
              <a:t>their</a:t>
            </a:r>
            <a:r>
              <a:rPr lang="fr-FR" sz="2000" dirty="0" smtClean="0"/>
              <a:t> </a:t>
            </a:r>
            <a:r>
              <a:rPr lang="fr-FR" sz="2000" dirty="0" err="1" smtClean="0"/>
              <a:t>equilibrium</a:t>
            </a:r>
            <a:r>
              <a:rPr lang="fr-FR" sz="2000" dirty="0" smtClean="0"/>
              <a:t> </a:t>
            </a:r>
            <a:r>
              <a:rPr lang="fr-FR" sz="2000" dirty="0" err="1" smtClean="0"/>
              <a:t>counterpart</a:t>
            </a:r>
            <a:endParaRPr lang="fr-FR" sz="2000" dirty="0" smtClean="0"/>
          </a:p>
          <a:p>
            <a:endParaRPr lang="fr-FR" sz="2000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80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4"/>
          <p:cNvSpPr txBox="1"/>
          <p:nvPr/>
        </p:nvSpPr>
        <p:spPr>
          <a:xfrm>
            <a:off x="1317339" y="48403"/>
            <a:ext cx="6489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accent2"/>
                </a:solidFill>
                <a:latin typeface="+mj-lt"/>
              </a:rPr>
              <a:t>Polariton</a:t>
            </a:r>
            <a:r>
              <a:rPr lang="en-US" sz="2400" dirty="0" smtClean="0">
                <a:solidFill>
                  <a:schemeClr val="accent2"/>
                </a:solidFill>
                <a:latin typeface="+mj-lt"/>
              </a:rPr>
              <a:t> condensates</a:t>
            </a:r>
            <a:endParaRPr lang="en-US" sz="24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5" name="TextBox 19"/>
          <p:cNvSpPr txBox="1"/>
          <p:nvPr/>
        </p:nvSpPr>
        <p:spPr>
          <a:xfrm>
            <a:off x="-1208309" y="181735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025922" y="889153"/>
            <a:ext cx="7128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measure</a:t>
            </a:r>
            <a:r>
              <a:rPr lang="fr-FR" dirty="0" smtClean="0"/>
              <a:t> amplitude </a:t>
            </a:r>
            <a:r>
              <a:rPr lang="fr-FR" dirty="0" err="1" smtClean="0"/>
              <a:t>amplitude</a:t>
            </a:r>
            <a:r>
              <a:rPr lang="fr-FR" dirty="0" smtClean="0"/>
              <a:t> </a:t>
            </a:r>
            <a:r>
              <a:rPr lang="fr-FR" dirty="0" err="1" smtClean="0"/>
              <a:t>correlations</a:t>
            </a:r>
            <a:r>
              <a:rPr lang="fr-FR" dirty="0" smtClean="0"/>
              <a:t> of the </a:t>
            </a:r>
            <a:r>
              <a:rPr lang="fr-FR" dirty="0" err="1" smtClean="0"/>
              <a:t>field</a:t>
            </a:r>
            <a:r>
              <a:rPr lang="fr-FR" dirty="0" smtClean="0"/>
              <a:t> (first </a:t>
            </a:r>
            <a:r>
              <a:rPr lang="fr-FR" dirty="0" err="1" smtClean="0"/>
              <a:t>order</a:t>
            </a:r>
            <a:r>
              <a:rPr lang="fr-FR" dirty="0" smtClean="0"/>
              <a:t> </a:t>
            </a:r>
            <a:r>
              <a:rPr lang="fr-FR" dirty="0" err="1" smtClean="0"/>
              <a:t>coherence</a:t>
            </a:r>
            <a:r>
              <a:rPr lang="fr-FR" dirty="0" smtClean="0"/>
              <a:t> :</a:t>
            </a:r>
          </a:p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4996" y="1518301"/>
            <a:ext cx="4587023" cy="81592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41866" y="2387927"/>
            <a:ext cx="86896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If phase fluctuations are </a:t>
            </a:r>
            <a:r>
              <a:rPr lang="fr-FR" dirty="0" err="1"/>
              <a:t>i</a:t>
            </a:r>
            <a:r>
              <a:rPr lang="fr-FR" dirty="0" err="1" smtClean="0"/>
              <a:t>ndependent</a:t>
            </a:r>
            <a:r>
              <a:rPr lang="fr-FR" dirty="0" smtClean="0"/>
              <a:t> of </a:t>
            </a:r>
            <a:r>
              <a:rPr lang="fr-FR" dirty="0" err="1" smtClean="0"/>
              <a:t>density</a:t>
            </a:r>
            <a:r>
              <a:rPr lang="fr-FR" dirty="0" smtClean="0"/>
              <a:t> fluctuations and for </a:t>
            </a:r>
            <a:r>
              <a:rPr lang="fr-FR" dirty="0" err="1" smtClean="0"/>
              <a:t>small</a:t>
            </a:r>
            <a:r>
              <a:rPr lang="fr-FR" dirty="0" smtClean="0"/>
              <a:t> </a:t>
            </a:r>
            <a:r>
              <a:rPr lang="fr-FR" dirty="0" err="1" smtClean="0"/>
              <a:t>density</a:t>
            </a:r>
            <a:r>
              <a:rPr lang="fr-FR" dirty="0" smtClean="0"/>
              <a:t> fluctuations :</a:t>
            </a:r>
          </a:p>
          <a:p>
            <a:endParaRPr lang="fr-FR" dirty="0" smtClean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52" y="2812810"/>
            <a:ext cx="3938276" cy="52190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850707" y="6519446"/>
            <a:ext cx="68785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 smtClean="0">
                <a:solidFill>
                  <a:schemeClr val="accent2"/>
                </a:solidFill>
                <a:latin typeface="+mj-lt"/>
              </a:rPr>
              <a:t>See </a:t>
            </a:r>
            <a:r>
              <a:rPr lang="de-DE" sz="1600" dirty="0" err="1" smtClean="0">
                <a:solidFill>
                  <a:schemeClr val="accent2"/>
                </a:solidFill>
                <a:latin typeface="+mj-lt"/>
              </a:rPr>
              <a:t>derivation</a:t>
            </a:r>
            <a:r>
              <a:rPr lang="de-DE" sz="1600" dirty="0" smtClean="0">
                <a:solidFill>
                  <a:schemeClr val="accent2"/>
                </a:solidFill>
                <a:latin typeface="+mj-lt"/>
              </a:rPr>
              <a:t> in Q. Fontaine, </a:t>
            </a:r>
            <a:r>
              <a:rPr lang="de-DE" sz="1600" i="1" dirty="0" smtClean="0">
                <a:solidFill>
                  <a:schemeClr val="accent2"/>
                </a:solidFill>
                <a:latin typeface="+mj-lt"/>
              </a:rPr>
              <a:t>et al</a:t>
            </a:r>
            <a:r>
              <a:rPr lang="de-DE" sz="1600" dirty="0" smtClean="0">
                <a:solidFill>
                  <a:schemeClr val="accent2"/>
                </a:solidFill>
                <a:latin typeface="+mj-lt"/>
              </a:rPr>
              <a:t>, </a:t>
            </a:r>
            <a:r>
              <a:rPr lang="nb-NO" sz="1600" dirty="0">
                <a:solidFill>
                  <a:schemeClr val="accent2"/>
                </a:solidFill>
              </a:rPr>
              <a:t>Nature 608, 687 (2022)</a:t>
            </a:r>
            <a:endParaRPr lang="de-DE" sz="1600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9764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483768" y="4306023"/>
            <a:ext cx="3456384" cy="7071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extBox 4"/>
          <p:cNvSpPr txBox="1"/>
          <p:nvPr/>
        </p:nvSpPr>
        <p:spPr>
          <a:xfrm>
            <a:off x="1317339" y="48403"/>
            <a:ext cx="6489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accent2"/>
                </a:solidFill>
                <a:latin typeface="+mj-lt"/>
              </a:rPr>
              <a:t>Polariton</a:t>
            </a:r>
            <a:r>
              <a:rPr lang="en-US" sz="2400" dirty="0" smtClean="0">
                <a:solidFill>
                  <a:schemeClr val="accent2"/>
                </a:solidFill>
                <a:latin typeface="+mj-lt"/>
              </a:rPr>
              <a:t> condensates</a:t>
            </a:r>
            <a:endParaRPr lang="en-US" sz="24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5" name="TextBox 19"/>
          <p:cNvSpPr txBox="1"/>
          <p:nvPr/>
        </p:nvSpPr>
        <p:spPr>
          <a:xfrm>
            <a:off x="-1208309" y="181735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025922" y="889153"/>
            <a:ext cx="7128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measure</a:t>
            </a:r>
            <a:r>
              <a:rPr lang="fr-FR" dirty="0" smtClean="0"/>
              <a:t> amplitude </a:t>
            </a:r>
            <a:r>
              <a:rPr lang="fr-FR" dirty="0" err="1" smtClean="0"/>
              <a:t>amplitude</a:t>
            </a:r>
            <a:r>
              <a:rPr lang="fr-FR" dirty="0" smtClean="0"/>
              <a:t> </a:t>
            </a:r>
            <a:r>
              <a:rPr lang="fr-FR" dirty="0" err="1" smtClean="0"/>
              <a:t>correlations</a:t>
            </a:r>
            <a:r>
              <a:rPr lang="fr-FR" dirty="0" smtClean="0"/>
              <a:t> of the </a:t>
            </a:r>
            <a:r>
              <a:rPr lang="fr-FR" dirty="0" err="1" smtClean="0"/>
              <a:t>field</a:t>
            </a:r>
            <a:r>
              <a:rPr lang="fr-FR" dirty="0" smtClean="0"/>
              <a:t> (first </a:t>
            </a:r>
            <a:r>
              <a:rPr lang="fr-FR" dirty="0" err="1" smtClean="0"/>
              <a:t>order</a:t>
            </a:r>
            <a:r>
              <a:rPr lang="fr-FR" dirty="0" smtClean="0"/>
              <a:t> </a:t>
            </a:r>
            <a:r>
              <a:rPr lang="fr-FR" dirty="0" err="1" smtClean="0"/>
              <a:t>coherence</a:t>
            </a:r>
            <a:r>
              <a:rPr lang="fr-FR" dirty="0" smtClean="0"/>
              <a:t> :</a:t>
            </a:r>
          </a:p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4996" y="1518301"/>
            <a:ext cx="4587023" cy="81592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41866" y="2387927"/>
            <a:ext cx="86896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If phase fluctuations are </a:t>
            </a:r>
            <a:r>
              <a:rPr lang="fr-FR" dirty="0" err="1"/>
              <a:t>i</a:t>
            </a:r>
            <a:r>
              <a:rPr lang="fr-FR" dirty="0" err="1" smtClean="0"/>
              <a:t>ndependent</a:t>
            </a:r>
            <a:r>
              <a:rPr lang="fr-FR" dirty="0" smtClean="0"/>
              <a:t> of </a:t>
            </a:r>
            <a:r>
              <a:rPr lang="fr-FR" dirty="0" err="1" smtClean="0"/>
              <a:t>density</a:t>
            </a:r>
            <a:r>
              <a:rPr lang="fr-FR" dirty="0" smtClean="0"/>
              <a:t> fluctuations and for </a:t>
            </a:r>
            <a:r>
              <a:rPr lang="fr-FR" dirty="0" err="1" smtClean="0"/>
              <a:t>small</a:t>
            </a:r>
            <a:r>
              <a:rPr lang="fr-FR" dirty="0" smtClean="0"/>
              <a:t> </a:t>
            </a:r>
            <a:r>
              <a:rPr lang="fr-FR" dirty="0" err="1" smtClean="0"/>
              <a:t>density</a:t>
            </a:r>
            <a:r>
              <a:rPr lang="fr-FR" dirty="0" smtClean="0"/>
              <a:t> fluctuations :</a:t>
            </a:r>
          </a:p>
          <a:p>
            <a:endParaRPr lang="fr-FR" dirty="0" smtClean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52" y="2812810"/>
            <a:ext cx="3938276" cy="521905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403990" y="3398878"/>
            <a:ext cx="8689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For </a:t>
            </a:r>
            <a:r>
              <a:rPr lang="fr-FR" dirty="0" err="1" smtClean="0"/>
              <a:t>small</a:t>
            </a:r>
            <a:r>
              <a:rPr lang="fr-FR" dirty="0" smtClean="0"/>
              <a:t> phase fluctuations : </a:t>
            </a:r>
          </a:p>
          <a:p>
            <a:endParaRPr lang="fr-FR" dirty="0" smtClean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308" y="3779297"/>
            <a:ext cx="8424936" cy="51727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850707" y="6519446"/>
            <a:ext cx="68785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 smtClean="0">
                <a:solidFill>
                  <a:schemeClr val="accent2"/>
                </a:solidFill>
                <a:latin typeface="+mj-lt"/>
              </a:rPr>
              <a:t>See </a:t>
            </a:r>
            <a:r>
              <a:rPr lang="de-DE" sz="1600" dirty="0" err="1" smtClean="0">
                <a:solidFill>
                  <a:schemeClr val="accent2"/>
                </a:solidFill>
                <a:latin typeface="+mj-lt"/>
              </a:rPr>
              <a:t>derivation</a:t>
            </a:r>
            <a:r>
              <a:rPr lang="de-DE" sz="1600" dirty="0" smtClean="0">
                <a:solidFill>
                  <a:schemeClr val="accent2"/>
                </a:solidFill>
                <a:latin typeface="+mj-lt"/>
              </a:rPr>
              <a:t> in Q. Fontaine, </a:t>
            </a:r>
            <a:r>
              <a:rPr lang="de-DE" sz="1600" i="1" dirty="0" smtClean="0">
                <a:solidFill>
                  <a:schemeClr val="accent2"/>
                </a:solidFill>
                <a:latin typeface="+mj-lt"/>
              </a:rPr>
              <a:t>et al</a:t>
            </a:r>
            <a:r>
              <a:rPr lang="de-DE" sz="1600" dirty="0" smtClean="0">
                <a:solidFill>
                  <a:schemeClr val="accent2"/>
                </a:solidFill>
                <a:latin typeface="+mj-lt"/>
              </a:rPr>
              <a:t>, </a:t>
            </a:r>
            <a:r>
              <a:rPr lang="nb-NO" sz="1600" dirty="0">
                <a:solidFill>
                  <a:schemeClr val="accent2"/>
                </a:solidFill>
              </a:rPr>
              <a:t>Nature 608, 687 (2022)</a:t>
            </a:r>
            <a:endParaRPr lang="de-DE" sz="1600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357" y="4412934"/>
            <a:ext cx="2743206" cy="46939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313166" y="5226281"/>
            <a:ext cx="47588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CA" dirty="0" smtClean="0">
                <a:latin typeface="Arial" panose="020B0604020202020204" pitchFamily="34" charset="0"/>
                <a:cs typeface="Arial" panose="020B0604020202020204" pitchFamily="34" charset="0"/>
              </a:rPr>
              <a:t>In 1D:</a:t>
            </a:r>
            <a:endParaRPr lang="fr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770" y="5116979"/>
            <a:ext cx="4724410" cy="621793"/>
          </a:xfrm>
          <a:prstGeom prst="rect">
            <a:avLst/>
          </a:prstGeom>
        </p:spPr>
      </p:pic>
      <p:grpSp>
        <p:nvGrpSpPr>
          <p:cNvPr id="23" name="Groupe 22"/>
          <p:cNvGrpSpPr/>
          <p:nvPr/>
        </p:nvGrpSpPr>
        <p:grpSpPr>
          <a:xfrm>
            <a:off x="1259632" y="5701788"/>
            <a:ext cx="2818972" cy="522309"/>
            <a:chOff x="5415926" y="5656575"/>
            <a:chExt cx="2818972" cy="522309"/>
          </a:xfrm>
        </p:grpSpPr>
        <p:grpSp>
          <p:nvGrpSpPr>
            <p:cNvPr id="24" name="Groupe 23"/>
            <p:cNvGrpSpPr/>
            <p:nvPr/>
          </p:nvGrpSpPr>
          <p:grpSpPr>
            <a:xfrm>
              <a:off x="5846093" y="5784379"/>
              <a:ext cx="2355873" cy="266701"/>
              <a:chOff x="5637004" y="5784379"/>
              <a:chExt cx="2355873" cy="266701"/>
            </a:xfrm>
          </p:grpSpPr>
          <p:pic>
            <p:nvPicPr>
              <p:cNvPr id="26" name="Image 2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7004" y="5784379"/>
                <a:ext cx="850394" cy="266701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7" name="Image 26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42483" y="5784379"/>
                <a:ext cx="850394" cy="266701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25" name="Rectangle à coins arrondis 24"/>
            <p:cNvSpPr/>
            <p:nvPr/>
          </p:nvSpPr>
          <p:spPr>
            <a:xfrm>
              <a:off x="5415926" y="5656575"/>
              <a:ext cx="2818972" cy="522309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8789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835696" y="116632"/>
            <a:ext cx="5405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KPZ  </a:t>
            </a:r>
            <a:r>
              <a:rPr kumimoji="0" lang="fr-F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physics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in </a:t>
            </a:r>
            <a:r>
              <a:rPr kumimoji="0" lang="fr-F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polariton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condensates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/>
              <p:cNvSpPr txBox="1"/>
              <p:nvPr/>
            </p:nvSpPr>
            <p:spPr>
              <a:xfrm>
                <a:off x="1720413" y="740684"/>
                <a:ext cx="514628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cs typeface="+mn-cs"/>
                  </a:rPr>
                  <a:t>The phase </a:t>
                </a:r>
                <a:r>
                  <a:rPr kumimoji="0" lang="fr-FR" sz="2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cs typeface="+mn-cs"/>
                  </a:rPr>
                  <a:t>is</a:t>
                </a:r>
                <a:r>
                  <a:rPr kumimoji="0" lang="fr-FR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cs typeface="+mn-cs"/>
                  </a:rPr>
                  <a:t> a compact variable : </a:t>
                </a:r>
                <a14:m>
                  <m:oMath xmlns:m="http://schemas.openxmlformats.org/officeDocument/2006/math">
                    <m:r>
                      <a:rPr kumimoji="0" lang="fr-FR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𝜃𝜖</m:t>
                    </m:r>
                    <m:d>
                      <m:dPr>
                        <m:begChr m:val="["/>
                        <m:endChr m:val="]"/>
                        <m:ctrlPr>
                          <a:rPr kumimoji="0" lang="fr-FR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fr-FR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0, 2</m:t>
                        </m:r>
                        <m:r>
                          <a:rPr kumimoji="0" lang="fr-FR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</m:e>
                    </m:d>
                  </m:oMath>
                </a14:m>
                <a:r>
                  <a:rPr kumimoji="0" lang="fr-FR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cs typeface="+mn-cs"/>
                  </a:rPr>
                  <a:t> </a:t>
                </a:r>
                <a:endParaRPr kumimoji="0" lang="fr-FR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cs typeface="+mn-cs"/>
                </a:endParaRPr>
              </a:p>
            </p:txBody>
          </p:sp>
        </mc:Choice>
        <mc:Fallback xmlns="">
          <p:sp>
            <p:nvSpPr>
              <p:cNvPr id="2" name="ZoneText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0413" y="740684"/>
                <a:ext cx="5146281" cy="400110"/>
              </a:xfrm>
              <a:prstGeom prst="rect">
                <a:avLst/>
              </a:prstGeom>
              <a:blipFill>
                <a:blip r:embed="rId2"/>
                <a:stretch>
                  <a:fillRect l="-1185" t="-7692" b="-2923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t="13888"/>
          <a:stretch/>
        </p:blipFill>
        <p:spPr>
          <a:xfrm>
            <a:off x="123842" y="1680292"/>
            <a:ext cx="3283972" cy="249064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r="4068" b="2943"/>
          <a:stretch/>
        </p:blipFill>
        <p:spPr>
          <a:xfrm>
            <a:off x="4355976" y="1997428"/>
            <a:ext cx="4104456" cy="236767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923928" y="1763524"/>
            <a:ext cx="5066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Effective 2D system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: 1</a:t>
            </a:r>
            <a:r>
              <a:rPr kumimoji="0" lang="fr-FR" sz="1800" b="0" i="0" u="none" strike="noStrike" kern="1200" cap="none" spc="0" normalizeH="0" baseline="30000" noProof="0" dirty="0" smtClean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st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order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phase transition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23842" y="1158347"/>
            <a:ext cx="3799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fr-FR" dirty="0" err="1" smtClean="0"/>
              <a:t>Even</a:t>
            </a:r>
            <a:r>
              <a:rPr lang="fr-FR" dirty="0" smtClean="0"/>
              <a:t> </a:t>
            </a:r>
            <a:r>
              <a:rPr lang="fr-FR" sz="2000" b="1" dirty="0" smtClean="0"/>
              <a:t>in 1D </a:t>
            </a:r>
            <a:r>
              <a:rPr lang="fr-FR" dirty="0" smtClean="0"/>
              <a:t>: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Space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time vortex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92594" y="4318660"/>
            <a:ext cx="65805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L. He, L.M. </a:t>
            </a: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Sieberer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and S. Diehl, Phys. </a:t>
            </a: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Rev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</a:t>
            </a: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Lett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118, 085301 (2017)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>
            <a:off x="4250487" y="3376891"/>
            <a:ext cx="576064" cy="402271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3327931" y="2979137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Polaritons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2133" y="28995"/>
            <a:ext cx="1611867" cy="1823487"/>
          </a:xfrm>
          <a:prstGeom prst="rect">
            <a:avLst/>
          </a:prstGeom>
        </p:spPr>
      </p:pic>
      <p:cxnSp>
        <p:nvCxnSpPr>
          <p:cNvPr id="17" name="Connecteur droit 16"/>
          <p:cNvCxnSpPr/>
          <p:nvPr/>
        </p:nvCxnSpPr>
        <p:spPr>
          <a:xfrm flipV="1">
            <a:off x="1435326" y="4797135"/>
            <a:ext cx="5976664" cy="1559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579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835696" y="116632"/>
            <a:ext cx="5405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KPZ  </a:t>
            </a:r>
            <a:r>
              <a:rPr kumimoji="0" lang="fr-F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physics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in </a:t>
            </a:r>
            <a:r>
              <a:rPr kumimoji="0" lang="fr-F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polariton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condensates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/>
              <p:cNvSpPr txBox="1"/>
              <p:nvPr/>
            </p:nvSpPr>
            <p:spPr>
              <a:xfrm>
                <a:off x="1720413" y="740684"/>
                <a:ext cx="514628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cs typeface="+mn-cs"/>
                  </a:rPr>
                  <a:t>The phase </a:t>
                </a:r>
                <a:r>
                  <a:rPr kumimoji="0" lang="fr-FR" sz="2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cs typeface="+mn-cs"/>
                  </a:rPr>
                  <a:t>is</a:t>
                </a:r>
                <a:r>
                  <a:rPr kumimoji="0" lang="fr-FR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cs typeface="+mn-cs"/>
                  </a:rPr>
                  <a:t> a compact variable : </a:t>
                </a:r>
                <a14:m>
                  <m:oMath xmlns:m="http://schemas.openxmlformats.org/officeDocument/2006/math">
                    <m:r>
                      <a:rPr kumimoji="0" lang="fr-FR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𝜃𝜖</m:t>
                    </m:r>
                    <m:d>
                      <m:dPr>
                        <m:begChr m:val="["/>
                        <m:endChr m:val="]"/>
                        <m:ctrlPr>
                          <a:rPr kumimoji="0" lang="fr-FR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fr-FR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0, 2</m:t>
                        </m:r>
                        <m:r>
                          <a:rPr kumimoji="0" lang="fr-FR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</m:e>
                    </m:d>
                  </m:oMath>
                </a14:m>
                <a:r>
                  <a:rPr kumimoji="0" lang="fr-FR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cs typeface="+mn-cs"/>
                  </a:rPr>
                  <a:t> </a:t>
                </a:r>
                <a:endParaRPr kumimoji="0" lang="fr-FR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cs typeface="+mn-cs"/>
                </a:endParaRPr>
              </a:p>
            </p:txBody>
          </p:sp>
        </mc:Choice>
        <mc:Fallback xmlns="">
          <p:sp>
            <p:nvSpPr>
              <p:cNvPr id="2" name="ZoneText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0413" y="740684"/>
                <a:ext cx="5146281" cy="400110"/>
              </a:xfrm>
              <a:prstGeom prst="rect">
                <a:avLst/>
              </a:prstGeom>
              <a:blipFill>
                <a:blip r:embed="rId2"/>
                <a:stretch>
                  <a:fillRect l="-1185" t="-7692" b="-2923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t="13888"/>
          <a:stretch/>
        </p:blipFill>
        <p:spPr>
          <a:xfrm>
            <a:off x="123842" y="1680292"/>
            <a:ext cx="3283972" cy="249064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r="4068" b="2943"/>
          <a:stretch/>
        </p:blipFill>
        <p:spPr>
          <a:xfrm>
            <a:off x="4355976" y="1997428"/>
            <a:ext cx="4104456" cy="236767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923928" y="1763524"/>
            <a:ext cx="5066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Effective 2D system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: 1</a:t>
            </a:r>
            <a:r>
              <a:rPr kumimoji="0" lang="fr-FR" sz="1800" b="0" i="0" u="none" strike="noStrike" kern="1200" cap="none" spc="0" normalizeH="0" baseline="30000" noProof="0" dirty="0" smtClean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st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order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phase transition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23842" y="1158347"/>
            <a:ext cx="3799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fr-FR" dirty="0" err="1" smtClean="0"/>
              <a:t>Even</a:t>
            </a:r>
            <a:r>
              <a:rPr lang="fr-FR" dirty="0" smtClean="0"/>
              <a:t> </a:t>
            </a:r>
            <a:r>
              <a:rPr lang="fr-FR" sz="2000" b="1" dirty="0" smtClean="0"/>
              <a:t>in 1D </a:t>
            </a:r>
            <a:r>
              <a:rPr lang="fr-FR" dirty="0" smtClean="0"/>
              <a:t>: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Space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time vortex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92594" y="4318660"/>
            <a:ext cx="65805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L. He, L.M. </a:t>
            </a: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Sieberer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and S. Diehl, Phys. </a:t>
            </a: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Rev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</a:t>
            </a: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Lett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118, 085301 (2017)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>
            <a:off x="4250487" y="3376891"/>
            <a:ext cx="576064" cy="402271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3327931" y="2979137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Polaritons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90894" y="4863646"/>
            <a:ext cx="65998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fr-FR" b="1" dirty="0"/>
              <a:t>In 2D</a:t>
            </a:r>
            <a:r>
              <a:rPr lang="fr-FR" dirty="0"/>
              <a:t>:  </a:t>
            </a:r>
            <a:r>
              <a:rPr lang="fr-FR" dirty="0" err="1"/>
              <a:t>Space</a:t>
            </a:r>
            <a:r>
              <a:rPr lang="fr-FR" dirty="0"/>
              <a:t> time AND spatial </a:t>
            </a:r>
            <a:r>
              <a:rPr lang="fr-FR" dirty="0" err="1" smtClean="0"/>
              <a:t>vortices</a:t>
            </a:r>
            <a:endParaRPr lang="fr-FR" dirty="0" smtClean="0"/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dirty="0"/>
              <a:t/>
            </a:r>
            <a:br>
              <a:rPr lang="fr-FR" dirty="0"/>
            </a:br>
            <a:r>
              <a:rPr lang="fr-FR" dirty="0"/>
              <a:t>KPZ </a:t>
            </a:r>
            <a:r>
              <a:rPr lang="fr-FR" dirty="0" err="1"/>
              <a:t>scaling</a:t>
            </a:r>
            <a:r>
              <a:rPr lang="fr-FR" dirty="0"/>
              <a:t> in 2D open </a:t>
            </a:r>
            <a:r>
              <a:rPr lang="fr-FR" dirty="0" err="1"/>
              <a:t>condensates</a:t>
            </a:r>
            <a:r>
              <a:rPr lang="fr-FR" dirty="0"/>
              <a:t>? ⟹ </a:t>
            </a:r>
            <a:r>
              <a:rPr lang="fr-FR" dirty="0" err="1" smtClean="0"/>
              <a:t>Still</a:t>
            </a:r>
            <a:r>
              <a:rPr lang="fr-FR" dirty="0" smtClean="0"/>
              <a:t> </a:t>
            </a:r>
            <a:r>
              <a:rPr lang="fr-FR" dirty="0" err="1" smtClean="0"/>
              <a:t>actively</a:t>
            </a:r>
            <a:r>
              <a:rPr lang="fr-FR" dirty="0" smtClean="0"/>
              <a:t> </a:t>
            </a:r>
            <a:r>
              <a:rPr lang="fr-FR" dirty="0" err="1" smtClean="0"/>
              <a:t>debated</a:t>
            </a:r>
            <a:endParaRPr lang="fr-FR" dirty="0"/>
          </a:p>
        </p:txBody>
      </p:sp>
      <p:sp>
        <p:nvSpPr>
          <p:cNvPr id="14" name="Rectangle 13"/>
          <p:cNvSpPr/>
          <p:nvPr/>
        </p:nvSpPr>
        <p:spPr>
          <a:xfrm>
            <a:off x="379833" y="6007943"/>
            <a:ext cx="40438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chemeClr val="accent2"/>
                </a:solidFill>
              </a:rPr>
              <a:t>E. Altman, et al., PRX 5, 011017 (2015)</a:t>
            </a:r>
          </a:p>
          <a:p>
            <a:r>
              <a:rPr lang="fr-FR" sz="1600" dirty="0">
                <a:solidFill>
                  <a:schemeClr val="accent2"/>
                </a:solidFill>
              </a:rPr>
              <a:t>A. Zamora, et al.,</a:t>
            </a:r>
            <a:r>
              <a:rPr lang="en-US" sz="1600" dirty="0">
                <a:solidFill>
                  <a:schemeClr val="accent2"/>
                </a:solidFill>
              </a:rPr>
              <a:t> PRX 7, 041006 (2017</a:t>
            </a:r>
            <a:r>
              <a:rPr lang="en-US" sz="1600" dirty="0" smtClean="0">
                <a:solidFill>
                  <a:schemeClr val="accent2"/>
                </a:solidFill>
              </a:rPr>
              <a:t>)</a:t>
            </a:r>
            <a:endParaRPr lang="en-US" sz="1600" dirty="0">
              <a:solidFill>
                <a:schemeClr val="accent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80694" y="600794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</a:rPr>
              <a:t>Q. Mei, et al., PRB 103, 045302 (2021)</a:t>
            </a:r>
          </a:p>
          <a:p>
            <a:r>
              <a:rPr lang="fr-FR" sz="1600" dirty="0">
                <a:solidFill>
                  <a:schemeClr val="accent2"/>
                </a:solidFill>
              </a:rPr>
              <a:t>A. Ferrier, et al., </a:t>
            </a:r>
            <a:r>
              <a:rPr lang="en-US" sz="1600" dirty="0">
                <a:solidFill>
                  <a:schemeClr val="accent2"/>
                </a:solidFill>
              </a:rPr>
              <a:t>PRB 105, 205301 (2022</a:t>
            </a:r>
            <a:r>
              <a:rPr lang="fr-FR" sz="1600" dirty="0">
                <a:solidFill>
                  <a:schemeClr val="accent2"/>
                </a:solidFill>
              </a:rPr>
              <a:t>)</a:t>
            </a:r>
            <a:endParaRPr lang="en-US" sz="1600" dirty="0">
              <a:solidFill>
                <a:schemeClr val="accent2"/>
              </a:solidFill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2133" y="28995"/>
            <a:ext cx="1611867" cy="1823487"/>
          </a:xfrm>
          <a:prstGeom prst="rect">
            <a:avLst/>
          </a:prstGeom>
        </p:spPr>
      </p:pic>
      <p:cxnSp>
        <p:nvCxnSpPr>
          <p:cNvPr id="17" name="Connecteur droit 16"/>
          <p:cNvCxnSpPr/>
          <p:nvPr/>
        </p:nvCxnSpPr>
        <p:spPr>
          <a:xfrm flipV="1">
            <a:off x="1435326" y="4797135"/>
            <a:ext cx="5976664" cy="1559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378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58614"/>
            <a:ext cx="9144000" cy="922114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800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fr-CA" sz="28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observation?</a:t>
            </a:r>
            <a:endParaRPr lang="fr-CA" sz="28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94179" y="856929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Small size </a:t>
            </a:r>
            <a:r>
              <a:rPr lang="fr-FR" b="1" dirty="0" err="1" smtClean="0"/>
              <a:t>effects</a:t>
            </a:r>
            <a:r>
              <a:rPr lang="fr-FR" b="1" dirty="0" smtClean="0"/>
              <a:t> </a:t>
            </a:r>
            <a:endParaRPr lang="fr-FR" b="1" dirty="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3"/>
          <a:srcRect l="6460"/>
          <a:stretch/>
        </p:blipFill>
        <p:spPr>
          <a:xfrm>
            <a:off x="181439" y="1364611"/>
            <a:ext cx="3408712" cy="1395386"/>
          </a:xfrm>
          <a:prstGeom prst="rect">
            <a:avLst/>
          </a:prstGeom>
        </p:spPr>
      </p:pic>
      <p:sp>
        <p:nvSpPr>
          <p:cNvPr id="19" name="TextBox 73"/>
          <p:cNvSpPr txBox="1"/>
          <p:nvPr/>
        </p:nvSpPr>
        <p:spPr>
          <a:xfrm>
            <a:off x="-31576" y="2886660"/>
            <a:ext cx="4988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 smtClean="0">
                <a:solidFill>
                  <a:schemeClr val="accent2"/>
                </a:solidFill>
              </a:rPr>
              <a:t>G. </a:t>
            </a:r>
            <a:r>
              <a:rPr lang="en-US" sz="1200" dirty="0" err="1" smtClean="0">
                <a:solidFill>
                  <a:schemeClr val="accent2"/>
                </a:solidFill>
              </a:rPr>
              <a:t>Roumpos</a:t>
            </a:r>
            <a:r>
              <a:rPr lang="en-US" sz="1200" dirty="0" smtClean="0">
                <a:solidFill>
                  <a:schemeClr val="accent2"/>
                </a:solidFill>
              </a:rPr>
              <a:t> et al., PNAS109 </a:t>
            </a:r>
            <a:r>
              <a:rPr lang="en-US" sz="1200" dirty="0">
                <a:solidFill>
                  <a:schemeClr val="accent2"/>
                </a:solidFill>
              </a:rPr>
              <a:t>(17) 6467  </a:t>
            </a:r>
            <a:r>
              <a:rPr lang="en-US" sz="1200" dirty="0" smtClean="0">
                <a:solidFill>
                  <a:schemeClr val="accent2"/>
                </a:solidFill>
              </a:rPr>
              <a:t>(2011)</a:t>
            </a:r>
          </a:p>
          <a:p>
            <a:pPr algn="just"/>
            <a:r>
              <a:rPr lang="en-US" sz="1200" dirty="0" smtClean="0">
                <a:solidFill>
                  <a:schemeClr val="accent2"/>
                </a:solidFill>
              </a:rPr>
              <a:t>See also </a:t>
            </a:r>
            <a:r>
              <a:rPr lang="fr-FR" sz="1200" dirty="0">
                <a:solidFill>
                  <a:schemeClr val="accent2"/>
                </a:solidFill>
              </a:rPr>
              <a:t>J. Fischer et al., Phys. </a:t>
            </a:r>
            <a:r>
              <a:rPr lang="fr-FR" sz="1200" dirty="0" err="1">
                <a:solidFill>
                  <a:schemeClr val="accent2"/>
                </a:solidFill>
              </a:rPr>
              <a:t>Rev</a:t>
            </a:r>
            <a:r>
              <a:rPr lang="fr-FR" sz="1200" dirty="0">
                <a:solidFill>
                  <a:schemeClr val="accent2"/>
                </a:solidFill>
              </a:rPr>
              <a:t>. </a:t>
            </a:r>
            <a:r>
              <a:rPr lang="fr-FR" sz="1200" dirty="0" err="1">
                <a:solidFill>
                  <a:schemeClr val="accent2"/>
                </a:solidFill>
              </a:rPr>
              <a:t>Lett</a:t>
            </a:r>
            <a:r>
              <a:rPr lang="fr-FR" sz="1200" dirty="0">
                <a:solidFill>
                  <a:schemeClr val="accent2"/>
                </a:solidFill>
              </a:rPr>
              <a:t>. 113, 203902 (2014</a:t>
            </a:r>
            <a:r>
              <a:rPr lang="fr-FR" sz="1200" dirty="0" smtClean="0">
                <a:solidFill>
                  <a:schemeClr val="accent2"/>
                </a:solidFill>
              </a:rPr>
              <a:t>)</a:t>
            </a:r>
            <a:endParaRPr lang="fr-FR" sz="1200" dirty="0">
              <a:solidFill>
                <a:schemeClr val="accent2"/>
              </a:solidFill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3712" y="1196100"/>
            <a:ext cx="5060288" cy="1660013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4690036" y="2894974"/>
            <a:ext cx="37894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accent2"/>
                </a:solidFill>
              </a:rPr>
              <a:t>D. </a:t>
            </a:r>
            <a:r>
              <a:rPr lang="fr-FR" sz="1200" dirty="0" err="1" smtClean="0">
                <a:solidFill>
                  <a:schemeClr val="accent2"/>
                </a:solidFill>
              </a:rPr>
              <a:t>Caputo</a:t>
            </a:r>
            <a:r>
              <a:rPr lang="fr-FR" sz="1200" dirty="0" smtClean="0">
                <a:solidFill>
                  <a:schemeClr val="accent2"/>
                </a:solidFill>
              </a:rPr>
              <a:t> et al., Nature </a:t>
            </a:r>
            <a:r>
              <a:rPr lang="fr-FR" sz="1200" dirty="0" err="1" smtClean="0">
                <a:solidFill>
                  <a:schemeClr val="accent2"/>
                </a:solidFill>
              </a:rPr>
              <a:t>Materials</a:t>
            </a:r>
            <a:r>
              <a:rPr lang="fr-FR" sz="1200" dirty="0" smtClean="0">
                <a:solidFill>
                  <a:schemeClr val="accent2"/>
                </a:solidFill>
              </a:rPr>
              <a:t> 17, 145 (2018)</a:t>
            </a:r>
          </a:p>
          <a:p>
            <a:r>
              <a:rPr lang="fr-FR" sz="1200" dirty="0" smtClean="0">
                <a:solidFill>
                  <a:schemeClr val="accent2"/>
                </a:solidFill>
              </a:rPr>
              <a:t>D. </a:t>
            </a:r>
            <a:r>
              <a:rPr lang="fr-FR" sz="1200" dirty="0" err="1" smtClean="0">
                <a:solidFill>
                  <a:schemeClr val="accent2"/>
                </a:solidFill>
              </a:rPr>
              <a:t>Ballarini</a:t>
            </a:r>
            <a:r>
              <a:rPr lang="fr-FR" sz="1200" dirty="0" smtClean="0">
                <a:solidFill>
                  <a:schemeClr val="accent2"/>
                </a:solidFill>
              </a:rPr>
              <a:t> et al, Phys. </a:t>
            </a:r>
            <a:r>
              <a:rPr lang="fr-FR" sz="1200" dirty="0" err="1" smtClean="0">
                <a:solidFill>
                  <a:schemeClr val="accent2"/>
                </a:solidFill>
              </a:rPr>
              <a:t>Rev</a:t>
            </a:r>
            <a:r>
              <a:rPr lang="fr-FR" sz="1200" dirty="0" smtClean="0">
                <a:solidFill>
                  <a:schemeClr val="accent2"/>
                </a:solidFill>
              </a:rPr>
              <a:t>. </a:t>
            </a:r>
            <a:r>
              <a:rPr lang="fr-FR" sz="1200" dirty="0" err="1" smtClean="0">
                <a:solidFill>
                  <a:schemeClr val="accent2"/>
                </a:solidFill>
              </a:rPr>
              <a:t>Lett</a:t>
            </a:r>
            <a:r>
              <a:rPr lang="fr-FR" sz="1200" dirty="0" smtClean="0">
                <a:solidFill>
                  <a:schemeClr val="accent2"/>
                </a:solidFill>
              </a:rPr>
              <a:t>. 118, 215301 (2017)</a:t>
            </a:r>
            <a:endParaRPr lang="fr-FR" sz="1200" dirty="0">
              <a:solidFill>
                <a:schemeClr val="accent2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5034673" y="851630"/>
            <a:ext cx="3655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Weak</a:t>
            </a:r>
            <a:r>
              <a:rPr lang="fr-FR" b="1" dirty="0" smtClean="0"/>
              <a:t> </a:t>
            </a:r>
            <a:r>
              <a:rPr lang="fr-FR" b="1" dirty="0" err="1" smtClean="0"/>
              <a:t>overlap</a:t>
            </a:r>
            <a:r>
              <a:rPr lang="fr-FR" b="1" dirty="0" smtClean="0"/>
              <a:t> </a:t>
            </a:r>
            <a:r>
              <a:rPr lang="fr-FR" b="1" dirty="0" err="1" smtClean="0"/>
              <a:t>with</a:t>
            </a:r>
            <a:r>
              <a:rPr lang="fr-FR" b="1" dirty="0" smtClean="0"/>
              <a:t> the </a:t>
            </a:r>
            <a:r>
              <a:rPr lang="fr-FR" b="1" dirty="0" err="1" smtClean="0"/>
              <a:t>reservoir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83992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58614"/>
            <a:ext cx="9144000" cy="922114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800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fr-CA" sz="28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observation?</a:t>
            </a:r>
            <a:endParaRPr lang="fr-CA" sz="28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94179" y="856929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Small size </a:t>
            </a:r>
            <a:r>
              <a:rPr lang="fr-FR" b="1" dirty="0" err="1" smtClean="0"/>
              <a:t>effects</a:t>
            </a:r>
            <a:r>
              <a:rPr lang="fr-FR" b="1" dirty="0" smtClean="0"/>
              <a:t> </a:t>
            </a:r>
            <a:endParaRPr lang="fr-FR" b="1" dirty="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3"/>
          <a:srcRect l="6460"/>
          <a:stretch/>
        </p:blipFill>
        <p:spPr>
          <a:xfrm>
            <a:off x="181439" y="1364611"/>
            <a:ext cx="3408712" cy="1395386"/>
          </a:xfrm>
          <a:prstGeom prst="rect">
            <a:avLst/>
          </a:prstGeom>
        </p:spPr>
      </p:pic>
      <p:sp>
        <p:nvSpPr>
          <p:cNvPr id="19" name="TextBox 73"/>
          <p:cNvSpPr txBox="1"/>
          <p:nvPr/>
        </p:nvSpPr>
        <p:spPr>
          <a:xfrm>
            <a:off x="-31576" y="2886660"/>
            <a:ext cx="4988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 smtClean="0">
                <a:solidFill>
                  <a:schemeClr val="accent2"/>
                </a:solidFill>
              </a:rPr>
              <a:t>G. </a:t>
            </a:r>
            <a:r>
              <a:rPr lang="en-US" sz="1200" dirty="0" err="1" smtClean="0">
                <a:solidFill>
                  <a:schemeClr val="accent2"/>
                </a:solidFill>
              </a:rPr>
              <a:t>Roumpos</a:t>
            </a:r>
            <a:r>
              <a:rPr lang="en-US" sz="1200" dirty="0" smtClean="0">
                <a:solidFill>
                  <a:schemeClr val="accent2"/>
                </a:solidFill>
              </a:rPr>
              <a:t> et al., PNAS109 </a:t>
            </a:r>
            <a:r>
              <a:rPr lang="en-US" sz="1200" dirty="0">
                <a:solidFill>
                  <a:schemeClr val="accent2"/>
                </a:solidFill>
              </a:rPr>
              <a:t>(17) 6467  </a:t>
            </a:r>
            <a:r>
              <a:rPr lang="en-US" sz="1200" dirty="0" smtClean="0">
                <a:solidFill>
                  <a:schemeClr val="accent2"/>
                </a:solidFill>
              </a:rPr>
              <a:t>(2011)</a:t>
            </a:r>
          </a:p>
          <a:p>
            <a:pPr algn="just"/>
            <a:r>
              <a:rPr lang="en-US" sz="1200" dirty="0" smtClean="0">
                <a:solidFill>
                  <a:schemeClr val="accent2"/>
                </a:solidFill>
              </a:rPr>
              <a:t>See also </a:t>
            </a:r>
            <a:r>
              <a:rPr lang="fr-FR" sz="1200" dirty="0">
                <a:solidFill>
                  <a:schemeClr val="accent2"/>
                </a:solidFill>
              </a:rPr>
              <a:t>J. Fischer et al., Phys. </a:t>
            </a:r>
            <a:r>
              <a:rPr lang="fr-FR" sz="1200" dirty="0" err="1">
                <a:solidFill>
                  <a:schemeClr val="accent2"/>
                </a:solidFill>
              </a:rPr>
              <a:t>Rev</a:t>
            </a:r>
            <a:r>
              <a:rPr lang="fr-FR" sz="1200" dirty="0">
                <a:solidFill>
                  <a:schemeClr val="accent2"/>
                </a:solidFill>
              </a:rPr>
              <a:t>. </a:t>
            </a:r>
            <a:r>
              <a:rPr lang="fr-FR" sz="1200" dirty="0" err="1">
                <a:solidFill>
                  <a:schemeClr val="accent2"/>
                </a:solidFill>
              </a:rPr>
              <a:t>Lett</a:t>
            </a:r>
            <a:r>
              <a:rPr lang="fr-FR" sz="1200" dirty="0">
                <a:solidFill>
                  <a:schemeClr val="accent2"/>
                </a:solidFill>
              </a:rPr>
              <a:t>. 113, 203902 (2014</a:t>
            </a:r>
            <a:r>
              <a:rPr lang="fr-FR" sz="1200" dirty="0" smtClean="0">
                <a:solidFill>
                  <a:schemeClr val="accent2"/>
                </a:solidFill>
              </a:rPr>
              <a:t>)</a:t>
            </a:r>
            <a:endParaRPr lang="fr-FR" sz="1200" dirty="0">
              <a:solidFill>
                <a:schemeClr val="accent2"/>
              </a:solidFill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3712" y="1196100"/>
            <a:ext cx="5060288" cy="1660013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4690036" y="2894974"/>
            <a:ext cx="37894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accent2"/>
                </a:solidFill>
              </a:rPr>
              <a:t>D. </a:t>
            </a:r>
            <a:r>
              <a:rPr lang="fr-FR" sz="1200" dirty="0" err="1" smtClean="0">
                <a:solidFill>
                  <a:schemeClr val="accent2"/>
                </a:solidFill>
              </a:rPr>
              <a:t>Caputo</a:t>
            </a:r>
            <a:r>
              <a:rPr lang="fr-FR" sz="1200" dirty="0" smtClean="0">
                <a:solidFill>
                  <a:schemeClr val="accent2"/>
                </a:solidFill>
              </a:rPr>
              <a:t> et al., Nature </a:t>
            </a:r>
            <a:r>
              <a:rPr lang="fr-FR" sz="1200" dirty="0" err="1" smtClean="0">
                <a:solidFill>
                  <a:schemeClr val="accent2"/>
                </a:solidFill>
              </a:rPr>
              <a:t>Materials</a:t>
            </a:r>
            <a:r>
              <a:rPr lang="fr-FR" sz="1200" dirty="0" smtClean="0">
                <a:solidFill>
                  <a:schemeClr val="accent2"/>
                </a:solidFill>
              </a:rPr>
              <a:t> 17, 145 (2018)</a:t>
            </a:r>
          </a:p>
          <a:p>
            <a:r>
              <a:rPr lang="fr-FR" sz="1200" dirty="0" smtClean="0">
                <a:solidFill>
                  <a:schemeClr val="accent2"/>
                </a:solidFill>
              </a:rPr>
              <a:t>D. </a:t>
            </a:r>
            <a:r>
              <a:rPr lang="fr-FR" sz="1200" dirty="0" err="1" smtClean="0">
                <a:solidFill>
                  <a:schemeClr val="accent2"/>
                </a:solidFill>
              </a:rPr>
              <a:t>Ballarini</a:t>
            </a:r>
            <a:r>
              <a:rPr lang="fr-FR" sz="1200" dirty="0" smtClean="0">
                <a:solidFill>
                  <a:schemeClr val="accent2"/>
                </a:solidFill>
              </a:rPr>
              <a:t> et al, Phys. </a:t>
            </a:r>
            <a:r>
              <a:rPr lang="fr-FR" sz="1200" dirty="0" err="1" smtClean="0">
                <a:solidFill>
                  <a:schemeClr val="accent2"/>
                </a:solidFill>
              </a:rPr>
              <a:t>Rev</a:t>
            </a:r>
            <a:r>
              <a:rPr lang="fr-FR" sz="1200" dirty="0" smtClean="0">
                <a:solidFill>
                  <a:schemeClr val="accent2"/>
                </a:solidFill>
              </a:rPr>
              <a:t>. </a:t>
            </a:r>
            <a:r>
              <a:rPr lang="fr-FR" sz="1200" dirty="0" err="1" smtClean="0">
                <a:solidFill>
                  <a:schemeClr val="accent2"/>
                </a:solidFill>
              </a:rPr>
              <a:t>Lett</a:t>
            </a:r>
            <a:r>
              <a:rPr lang="fr-FR" sz="1200" dirty="0" smtClean="0">
                <a:solidFill>
                  <a:schemeClr val="accent2"/>
                </a:solidFill>
              </a:rPr>
              <a:t>. 118, 215301 (2017)</a:t>
            </a:r>
            <a:endParaRPr lang="fr-FR" sz="1200" dirty="0">
              <a:solidFill>
                <a:schemeClr val="accent2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5034673" y="851630"/>
            <a:ext cx="3655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Weak</a:t>
            </a:r>
            <a:r>
              <a:rPr lang="fr-FR" b="1" dirty="0" smtClean="0"/>
              <a:t> </a:t>
            </a:r>
            <a:r>
              <a:rPr lang="fr-FR" b="1" dirty="0" err="1" smtClean="0"/>
              <a:t>overlap</a:t>
            </a:r>
            <a:r>
              <a:rPr lang="fr-FR" b="1" dirty="0" smtClean="0"/>
              <a:t> </a:t>
            </a:r>
            <a:r>
              <a:rPr lang="fr-FR" b="1" dirty="0" err="1" smtClean="0"/>
              <a:t>with</a:t>
            </a:r>
            <a:r>
              <a:rPr lang="fr-FR" b="1" dirty="0" smtClean="0"/>
              <a:t> the </a:t>
            </a:r>
            <a:r>
              <a:rPr lang="fr-FR" b="1" dirty="0" err="1" smtClean="0"/>
              <a:t>reservoir</a:t>
            </a:r>
            <a:endParaRPr lang="fr-FR" b="1" dirty="0"/>
          </a:p>
        </p:txBody>
      </p:sp>
      <p:sp>
        <p:nvSpPr>
          <p:cNvPr id="25" name="ZoneTexte 24"/>
          <p:cNvSpPr txBox="1"/>
          <p:nvPr/>
        </p:nvSpPr>
        <p:spPr>
          <a:xfrm>
            <a:off x="147012" y="3474987"/>
            <a:ext cx="5096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Condensation </a:t>
            </a:r>
            <a:r>
              <a:rPr lang="fr-FR" b="1" dirty="0" err="1" smtClean="0"/>
              <a:t>within</a:t>
            </a:r>
            <a:r>
              <a:rPr lang="fr-FR" b="1" dirty="0" smtClean="0"/>
              <a:t> an large excitation spot</a:t>
            </a:r>
            <a:endParaRPr lang="fr-FR" b="1" dirty="0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969" y="3930582"/>
            <a:ext cx="2062804" cy="188275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059832" y="4538131"/>
            <a:ext cx="23903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rgbClr val="FF0000"/>
                </a:solidFill>
              </a:rPr>
              <a:t>Modulation </a:t>
            </a:r>
            <a:r>
              <a:rPr lang="fr-FR" dirty="0" err="1" smtClean="0">
                <a:solidFill>
                  <a:srgbClr val="FF0000"/>
                </a:solidFill>
              </a:rPr>
              <a:t>instability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fr-FR" dirty="0" smtClean="0">
                <a:solidFill>
                  <a:srgbClr val="FF0000"/>
                </a:solidFill>
                <a:sym typeface="Wingdings" panose="05000000000000000000" pitchFamily="2" charset="2"/>
              </a:rPr>
              <a:t>  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6" t="6249" r="9193"/>
          <a:stretch/>
        </p:blipFill>
        <p:spPr bwMode="auto">
          <a:xfrm>
            <a:off x="5657372" y="3762679"/>
            <a:ext cx="3077410" cy="1997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ZoneTexte 27"/>
          <p:cNvSpPr txBox="1"/>
          <p:nvPr/>
        </p:nvSpPr>
        <p:spPr>
          <a:xfrm>
            <a:off x="4083712" y="5899452"/>
            <a:ext cx="4227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2"/>
                </a:solidFill>
              </a:rPr>
              <a:t>M</a:t>
            </a:r>
            <a:r>
              <a:rPr lang="en-US" sz="1200" dirty="0">
                <a:solidFill>
                  <a:schemeClr val="accent2"/>
                </a:solidFill>
              </a:rPr>
              <a:t>. </a:t>
            </a:r>
            <a:r>
              <a:rPr lang="en-US" sz="1200" dirty="0" err="1">
                <a:solidFill>
                  <a:schemeClr val="accent2"/>
                </a:solidFill>
              </a:rPr>
              <a:t>Wouters</a:t>
            </a:r>
            <a:r>
              <a:rPr lang="en-US" sz="1200" dirty="0">
                <a:solidFill>
                  <a:schemeClr val="accent2"/>
                </a:solidFill>
              </a:rPr>
              <a:t> et al.,  Phys. Rev. B 77, 115340 (2008)</a:t>
            </a:r>
            <a:endParaRPr lang="fr-FR" sz="1200" dirty="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N. </a:t>
            </a:r>
            <a:r>
              <a:rPr kumimoji="0" lang="fr-F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Bobroska</a:t>
            </a:r>
            <a:r>
              <a:rPr kumimoji="0" lang="fr-FR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 et al., PRB 90, 205304 (2014),</a:t>
            </a:r>
            <a:r>
              <a:rPr kumimoji="0" lang="fr-FR" sz="1200" b="0" i="0" u="none" strike="noStrike" kern="120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 </a:t>
            </a:r>
            <a:endParaRPr kumimoji="0" lang="fr-FR" sz="1200" b="0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</a:endParaRPr>
          </a:p>
          <a:p>
            <a:pPr lvl="0">
              <a:defRPr/>
            </a:pPr>
            <a:r>
              <a:rPr lang="fr-FR" sz="1200" dirty="0" smtClean="0">
                <a:solidFill>
                  <a:schemeClr val="accent2"/>
                </a:solidFill>
              </a:rPr>
              <a:t>N. </a:t>
            </a:r>
            <a:r>
              <a:rPr lang="fr-FR" sz="1200" dirty="0" err="1" smtClean="0">
                <a:solidFill>
                  <a:schemeClr val="accent2"/>
                </a:solidFill>
              </a:rPr>
              <a:t>Bobrovska</a:t>
            </a:r>
            <a:r>
              <a:rPr lang="fr-FR" sz="1200" dirty="0" smtClean="0">
                <a:solidFill>
                  <a:schemeClr val="accent2"/>
                </a:solidFill>
              </a:rPr>
              <a:t> and M. </a:t>
            </a:r>
            <a:r>
              <a:rPr lang="fr-FR" sz="1200" dirty="0" err="1" smtClean="0">
                <a:solidFill>
                  <a:schemeClr val="accent2"/>
                </a:solidFill>
              </a:rPr>
              <a:t>Matuszewski,PRB</a:t>
            </a:r>
            <a:r>
              <a:rPr lang="fr-FR" sz="1200" dirty="0" smtClean="0">
                <a:solidFill>
                  <a:schemeClr val="accent2"/>
                </a:solidFill>
              </a:rPr>
              <a:t> </a:t>
            </a:r>
            <a:r>
              <a:rPr lang="en-US" sz="1200" dirty="0" smtClean="0">
                <a:solidFill>
                  <a:schemeClr val="accent2"/>
                </a:solidFill>
              </a:rPr>
              <a:t>92, 035311 (2015)</a:t>
            </a:r>
            <a:r>
              <a:rPr lang="fr-FR" sz="1200" dirty="0" smtClean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309844" y="5878275"/>
            <a:ext cx="28043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 </a:t>
            </a:r>
            <a:r>
              <a:rPr lang="en-US" sz="12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Baboux</a:t>
            </a:r>
            <a:r>
              <a:rPr lang="en-US" sz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Optica</a:t>
            </a:r>
            <a:r>
              <a:rPr lang="en-US" sz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1163 (2018)</a:t>
            </a:r>
            <a:endParaRPr lang="de-DE" sz="12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01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365657" y="51192"/>
            <a:ext cx="8556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 smtClean="0">
                <a:solidFill>
                  <a:schemeClr val="accent2"/>
                </a:solidFill>
              </a:rPr>
              <a:t>Taming</a:t>
            </a:r>
            <a:r>
              <a:rPr lang="fr-FR" sz="2400" dirty="0" smtClean="0">
                <a:solidFill>
                  <a:schemeClr val="accent2"/>
                </a:solidFill>
              </a:rPr>
              <a:t> the </a:t>
            </a:r>
            <a:r>
              <a:rPr lang="fr-FR" sz="2400" dirty="0" err="1" smtClean="0">
                <a:solidFill>
                  <a:schemeClr val="accent2"/>
                </a:solidFill>
              </a:rPr>
              <a:t>instability</a:t>
            </a:r>
            <a:r>
              <a:rPr lang="fr-FR" sz="2400" dirty="0" smtClean="0">
                <a:solidFill>
                  <a:schemeClr val="accent2"/>
                </a:solidFill>
              </a:rPr>
              <a:t> : condensation in a </a:t>
            </a:r>
            <a:r>
              <a:rPr lang="fr-FR" sz="2400" dirty="0" err="1" smtClean="0">
                <a:solidFill>
                  <a:schemeClr val="accent2"/>
                </a:solidFill>
              </a:rPr>
              <a:t>negative</a:t>
            </a:r>
            <a:r>
              <a:rPr lang="fr-FR" sz="2400" dirty="0" smtClean="0">
                <a:solidFill>
                  <a:schemeClr val="accent2"/>
                </a:solidFill>
              </a:rPr>
              <a:t> mass band</a:t>
            </a:r>
            <a:endParaRPr lang="fr-FR" sz="2400" dirty="0">
              <a:solidFill>
                <a:schemeClr val="accent2"/>
              </a:solidFill>
            </a:endParaRPr>
          </a:p>
        </p:txBody>
      </p:sp>
      <p:grpSp>
        <p:nvGrpSpPr>
          <p:cNvPr id="12" name="Groupe 11"/>
          <p:cNvGrpSpPr/>
          <p:nvPr/>
        </p:nvGrpSpPr>
        <p:grpSpPr>
          <a:xfrm>
            <a:off x="378202" y="787581"/>
            <a:ext cx="2325454" cy="1951937"/>
            <a:chOff x="0" y="575000"/>
            <a:chExt cx="2664289" cy="2107599"/>
          </a:xfrm>
        </p:grpSpPr>
        <p:pic>
          <p:nvPicPr>
            <p:cNvPr id="6" name="Picture 12"/>
            <p:cNvPicPr>
              <a:picLocks noChangeAspect="1"/>
            </p:cNvPicPr>
            <p:nvPr/>
          </p:nvPicPr>
          <p:blipFill rotWithShape="1">
            <a:blip r:embed="rId3"/>
            <a:srcRect l="15850" b="11946"/>
            <a:stretch/>
          </p:blipFill>
          <p:spPr>
            <a:xfrm>
              <a:off x="0" y="575000"/>
              <a:ext cx="2664289" cy="2107599"/>
            </a:xfrm>
            <a:prstGeom prst="rect">
              <a:avLst/>
            </a:prstGeom>
          </p:spPr>
        </p:pic>
        <p:pic>
          <p:nvPicPr>
            <p:cNvPr id="9" name="Picture 34"/>
            <p:cNvPicPr>
              <a:picLocks noChangeAspect="1"/>
            </p:cNvPicPr>
            <p:nvPr/>
          </p:nvPicPr>
          <p:blipFill rotWithShape="1">
            <a:blip r:embed="rId3"/>
            <a:srcRect l="22146" t="82410" r="71188" b="11946"/>
            <a:stretch/>
          </p:blipFill>
          <p:spPr>
            <a:xfrm flipV="1">
              <a:off x="0" y="2409214"/>
              <a:ext cx="427066" cy="273385"/>
            </a:xfrm>
            <a:prstGeom prst="rect">
              <a:avLst/>
            </a:prstGeom>
          </p:spPr>
        </p:pic>
      </p:grpSp>
      <p:sp>
        <p:nvSpPr>
          <p:cNvPr id="18" name="Rectangle 17"/>
          <p:cNvSpPr/>
          <p:nvPr/>
        </p:nvSpPr>
        <p:spPr>
          <a:xfrm>
            <a:off x="-214448" y="3142700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2"/>
                </a:solidFill>
              </a:rPr>
              <a:t>Review on </a:t>
            </a:r>
            <a:r>
              <a:rPr lang="en-US" sz="1600" dirty="0" err="1" smtClean="0">
                <a:solidFill>
                  <a:schemeClr val="accent2"/>
                </a:solidFill>
              </a:rPr>
              <a:t>polariton</a:t>
            </a:r>
            <a:r>
              <a:rPr lang="en-US" sz="1600" dirty="0" smtClean="0">
                <a:solidFill>
                  <a:schemeClr val="accent2"/>
                </a:solidFill>
              </a:rPr>
              <a:t> lattice engineering: </a:t>
            </a:r>
            <a:r>
              <a:rPr lang="fr-FR" sz="1600" dirty="0" smtClean="0">
                <a:solidFill>
                  <a:schemeClr val="accent2"/>
                </a:solidFill>
              </a:rPr>
              <a:t>C</a:t>
            </a:r>
            <a:r>
              <a:rPr lang="fr-FR" sz="1600" dirty="0">
                <a:solidFill>
                  <a:schemeClr val="accent2"/>
                </a:solidFill>
              </a:rPr>
              <a:t>. </a:t>
            </a:r>
            <a:r>
              <a:rPr lang="fr-FR" sz="1600" dirty="0" smtClean="0">
                <a:solidFill>
                  <a:schemeClr val="accent2"/>
                </a:solidFill>
              </a:rPr>
              <a:t>Schneider et al., </a:t>
            </a:r>
            <a:r>
              <a:rPr lang="fr-FR" sz="1600" dirty="0" err="1" smtClean="0">
                <a:solidFill>
                  <a:schemeClr val="accent2"/>
                </a:solidFill>
              </a:rPr>
              <a:t>Rep</a:t>
            </a:r>
            <a:r>
              <a:rPr lang="fr-FR" sz="1600" dirty="0" smtClean="0">
                <a:solidFill>
                  <a:schemeClr val="accent2"/>
                </a:solidFill>
              </a:rPr>
              <a:t>. </a:t>
            </a:r>
            <a:r>
              <a:rPr lang="fr-FR" sz="1600" dirty="0">
                <a:solidFill>
                  <a:schemeClr val="accent2"/>
                </a:solidFill>
              </a:rPr>
              <a:t>Prog. Phys. </a:t>
            </a:r>
            <a:r>
              <a:rPr lang="fr-FR" sz="1600" dirty="0" smtClean="0">
                <a:solidFill>
                  <a:schemeClr val="accent2"/>
                </a:solidFill>
              </a:rPr>
              <a:t>80, </a:t>
            </a:r>
            <a:r>
              <a:rPr lang="fr-FR" sz="1600" dirty="0">
                <a:solidFill>
                  <a:schemeClr val="accent2"/>
                </a:solidFill>
              </a:rPr>
              <a:t>16503 (2017</a:t>
            </a:r>
            <a:r>
              <a:rPr lang="fr-FR" sz="1600" dirty="0" smtClean="0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547092" y="1821042"/>
            <a:ext cx="446449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 </a:t>
            </a:r>
            <a:r>
              <a:rPr lang="en-US" sz="1500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Baboux</a:t>
            </a:r>
            <a:r>
              <a:rPr lang="en-US" sz="15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i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5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Optica</a:t>
            </a:r>
            <a:r>
              <a:rPr lang="en-US" sz="15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5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1163 </a:t>
            </a:r>
            <a:r>
              <a:rPr lang="en-US" sz="15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(2018)</a:t>
            </a:r>
            <a:endParaRPr lang="de-DE" sz="15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708180"/>
            <a:ext cx="1875361" cy="2434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oneTexte 20"/>
          <p:cNvSpPr txBox="1"/>
          <p:nvPr/>
        </p:nvSpPr>
        <p:spPr>
          <a:xfrm>
            <a:off x="3869788" y="2136389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P&gt;</a:t>
            </a:r>
            <a:r>
              <a:rPr lang="fr-FR" sz="1600" dirty="0" err="1" smtClean="0"/>
              <a:t>P</a:t>
            </a:r>
            <a:r>
              <a:rPr lang="fr-FR" sz="1600" baseline="-25000" dirty="0" err="1" smtClean="0"/>
              <a:t>th</a:t>
            </a:r>
            <a:endParaRPr lang="fr-FR" sz="1600" baseline="-25000" dirty="0"/>
          </a:p>
        </p:txBody>
      </p:sp>
      <p:sp>
        <p:nvSpPr>
          <p:cNvPr id="22" name="ZoneTexte 21"/>
          <p:cNvSpPr txBox="1"/>
          <p:nvPr/>
        </p:nvSpPr>
        <p:spPr>
          <a:xfrm>
            <a:off x="4247456" y="769614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P&lt;</a:t>
            </a:r>
            <a:r>
              <a:rPr lang="fr-FR" sz="1600" dirty="0" err="1" smtClean="0"/>
              <a:t>P</a:t>
            </a:r>
            <a:r>
              <a:rPr lang="fr-FR" sz="1600" baseline="-25000" dirty="0" err="1" smtClean="0"/>
              <a:t>th</a:t>
            </a:r>
            <a:endParaRPr lang="fr-FR" sz="1600" baseline="-25000" dirty="0"/>
          </a:p>
        </p:txBody>
      </p:sp>
    </p:spTree>
    <p:extLst>
      <p:ext uri="{BB962C8B-B14F-4D97-AF65-F5344CB8AC3E}">
        <p14:creationId xmlns:p14="http://schemas.microsoft.com/office/powerpoint/2010/main" val="59142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365657" y="51192"/>
            <a:ext cx="8556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 smtClean="0">
                <a:solidFill>
                  <a:schemeClr val="accent2"/>
                </a:solidFill>
              </a:rPr>
              <a:t>Taming</a:t>
            </a:r>
            <a:r>
              <a:rPr lang="fr-FR" sz="2400" dirty="0" smtClean="0">
                <a:solidFill>
                  <a:schemeClr val="accent2"/>
                </a:solidFill>
              </a:rPr>
              <a:t> the </a:t>
            </a:r>
            <a:r>
              <a:rPr lang="fr-FR" sz="2400" dirty="0" err="1" smtClean="0">
                <a:solidFill>
                  <a:schemeClr val="accent2"/>
                </a:solidFill>
              </a:rPr>
              <a:t>instability</a:t>
            </a:r>
            <a:r>
              <a:rPr lang="fr-FR" sz="2400" dirty="0" smtClean="0">
                <a:solidFill>
                  <a:schemeClr val="accent2"/>
                </a:solidFill>
              </a:rPr>
              <a:t> : condensation in a </a:t>
            </a:r>
            <a:r>
              <a:rPr lang="fr-FR" sz="2400" dirty="0" err="1" smtClean="0">
                <a:solidFill>
                  <a:schemeClr val="accent2"/>
                </a:solidFill>
              </a:rPr>
              <a:t>negative</a:t>
            </a:r>
            <a:r>
              <a:rPr lang="fr-FR" sz="2400" dirty="0" smtClean="0">
                <a:solidFill>
                  <a:schemeClr val="accent2"/>
                </a:solidFill>
              </a:rPr>
              <a:t> mass band</a:t>
            </a:r>
            <a:endParaRPr lang="fr-FR" sz="2400" dirty="0">
              <a:solidFill>
                <a:schemeClr val="accent2"/>
              </a:solidFill>
            </a:endParaRPr>
          </a:p>
        </p:txBody>
      </p:sp>
      <p:grpSp>
        <p:nvGrpSpPr>
          <p:cNvPr id="15" name="Groupe 14"/>
          <p:cNvGrpSpPr/>
          <p:nvPr/>
        </p:nvGrpSpPr>
        <p:grpSpPr>
          <a:xfrm>
            <a:off x="899592" y="3706876"/>
            <a:ext cx="6465914" cy="2726187"/>
            <a:chOff x="441364" y="2472209"/>
            <a:chExt cx="5904656" cy="2304256"/>
          </a:xfrm>
        </p:grpSpPr>
        <p:pic>
          <p:nvPicPr>
            <p:cNvPr id="4" name="Picture 5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32" t="20792" r="8971" b="16557"/>
            <a:stretch/>
          </p:blipFill>
          <p:spPr>
            <a:xfrm>
              <a:off x="441364" y="2472209"/>
              <a:ext cx="5904656" cy="2304256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 rot="20812480">
              <a:off x="3730066" y="3995197"/>
              <a:ext cx="5774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/>
                <a:t>x</a:t>
              </a:r>
              <a:r>
                <a:rPr lang="fr-FR" sz="1100" dirty="0" smtClean="0"/>
                <a:t> (µm]</a:t>
              </a:r>
              <a:endParaRPr lang="fr-FR" sz="1100" dirty="0"/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378202" y="787581"/>
            <a:ext cx="2325454" cy="1951937"/>
            <a:chOff x="0" y="575000"/>
            <a:chExt cx="2664289" cy="2107599"/>
          </a:xfrm>
        </p:grpSpPr>
        <p:pic>
          <p:nvPicPr>
            <p:cNvPr id="6" name="Picture 12"/>
            <p:cNvPicPr>
              <a:picLocks noChangeAspect="1"/>
            </p:cNvPicPr>
            <p:nvPr/>
          </p:nvPicPr>
          <p:blipFill rotWithShape="1">
            <a:blip r:embed="rId4"/>
            <a:srcRect l="15850" b="11946"/>
            <a:stretch/>
          </p:blipFill>
          <p:spPr>
            <a:xfrm>
              <a:off x="0" y="575000"/>
              <a:ext cx="2664289" cy="2107599"/>
            </a:xfrm>
            <a:prstGeom prst="rect">
              <a:avLst/>
            </a:prstGeom>
          </p:spPr>
        </p:pic>
        <p:pic>
          <p:nvPicPr>
            <p:cNvPr id="9" name="Picture 34"/>
            <p:cNvPicPr>
              <a:picLocks noChangeAspect="1"/>
            </p:cNvPicPr>
            <p:nvPr/>
          </p:nvPicPr>
          <p:blipFill rotWithShape="1">
            <a:blip r:embed="rId4"/>
            <a:srcRect l="22146" t="82410" r="71188" b="11946"/>
            <a:stretch/>
          </p:blipFill>
          <p:spPr>
            <a:xfrm flipV="1">
              <a:off x="0" y="2409214"/>
              <a:ext cx="427066" cy="273385"/>
            </a:xfrm>
            <a:prstGeom prst="rect">
              <a:avLst/>
            </a:prstGeom>
          </p:spPr>
        </p:pic>
      </p:grpSp>
      <p:sp>
        <p:nvSpPr>
          <p:cNvPr id="17" name="Rectangle 16"/>
          <p:cNvSpPr/>
          <p:nvPr/>
        </p:nvSpPr>
        <p:spPr>
          <a:xfrm>
            <a:off x="162022" y="6449651"/>
            <a:ext cx="55103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 smtClean="0">
                <a:solidFill>
                  <a:schemeClr val="accent2"/>
                </a:solidFill>
                <a:latin typeface="+mj-lt"/>
              </a:rPr>
              <a:t>Q. Fontaine, </a:t>
            </a:r>
            <a:r>
              <a:rPr lang="de-DE" sz="1600" i="1" dirty="0" smtClean="0">
                <a:solidFill>
                  <a:schemeClr val="accent2"/>
                </a:solidFill>
                <a:latin typeface="+mj-lt"/>
              </a:rPr>
              <a:t>et al</a:t>
            </a:r>
            <a:r>
              <a:rPr lang="de-DE" sz="1600" dirty="0" smtClean="0">
                <a:solidFill>
                  <a:schemeClr val="accent2"/>
                </a:solidFill>
                <a:latin typeface="+mj-lt"/>
              </a:rPr>
              <a:t>, </a:t>
            </a:r>
            <a:r>
              <a:rPr lang="nb-NO" sz="1600" dirty="0">
                <a:solidFill>
                  <a:schemeClr val="accent2"/>
                </a:solidFill>
              </a:rPr>
              <a:t>Nature 608, 687 (2022)</a:t>
            </a:r>
            <a:endParaRPr lang="de-DE" sz="16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214448" y="3142700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2"/>
                </a:solidFill>
              </a:rPr>
              <a:t>Review on </a:t>
            </a:r>
            <a:r>
              <a:rPr lang="en-US" sz="1600" dirty="0" err="1" smtClean="0">
                <a:solidFill>
                  <a:schemeClr val="accent2"/>
                </a:solidFill>
              </a:rPr>
              <a:t>polariton</a:t>
            </a:r>
            <a:r>
              <a:rPr lang="en-US" sz="1600" dirty="0" smtClean="0">
                <a:solidFill>
                  <a:schemeClr val="accent2"/>
                </a:solidFill>
              </a:rPr>
              <a:t> lattice engineering: </a:t>
            </a:r>
            <a:r>
              <a:rPr lang="fr-FR" sz="1600" dirty="0" smtClean="0">
                <a:solidFill>
                  <a:schemeClr val="accent2"/>
                </a:solidFill>
              </a:rPr>
              <a:t>C</a:t>
            </a:r>
            <a:r>
              <a:rPr lang="fr-FR" sz="1600" dirty="0">
                <a:solidFill>
                  <a:schemeClr val="accent2"/>
                </a:solidFill>
              </a:rPr>
              <a:t>. </a:t>
            </a:r>
            <a:r>
              <a:rPr lang="fr-FR" sz="1600" dirty="0" smtClean="0">
                <a:solidFill>
                  <a:schemeClr val="accent2"/>
                </a:solidFill>
              </a:rPr>
              <a:t>Schneider et al., </a:t>
            </a:r>
            <a:r>
              <a:rPr lang="fr-FR" sz="1600" dirty="0" err="1" smtClean="0">
                <a:solidFill>
                  <a:schemeClr val="accent2"/>
                </a:solidFill>
              </a:rPr>
              <a:t>Rep</a:t>
            </a:r>
            <a:r>
              <a:rPr lang="fr-FR" sz="1600" dirty="0" smtClean="0">
                <a:solidFill>
                  <a:schemeClr val="accent2"/>
                </a:solidFill>
              </a:rPr>
              <a:t>. </a:t>
            </a:r>
            <a:r>
              <a:rPr lang="fr-FR" sz="1600" dirty="0">
                <a:solidFill>
                  <a:schemeClr val="accent2"/>
                </a:solidFill>
              </a:rPr>
              <a:t>Prog. Phys. </a:t>
            </a:r>
            <a:r>
              <a:rPr lang="fr-FR" sz="1600" dirty="0" smtClean="0">
                <a:solidFill>
                  <a:schemeClr val="accent2"/>
                </a:solidFill>
              </a:rPr>
              <a:t>80, </a:t>
            </a:r>
            <a:r>
              <a:rPr lang="fr-FR" sz="1600" dirty="0">
                <a:solidFill>
                  <a:schemeClr val="accent2"/>
                </a:solidFill>
              </a:rPr>
              <a:t>16503 (2017</a:t>
            </a:r>
            <a:r>
              <a:rPr lang="fr-FR" sz="1600" dirty="0" smtClean="0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547092" y="1821042"/>
            <a:ext cx="446449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 </a:t>
            </a:r>
            <a:r>
              <a:rPr lang="en-US" sz="1500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Baboux</a:t>
            </a:r>
            <a:r>
              <a:rPr lang="en-US" sz="15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i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5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Optica</a:t>
            </a:r>
            <a:r>
              <a:rPr lang="en-US" sz="15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5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1163 </a:t>
            </a:r>
            <a:r>
              <a:rPr lang="en-US" sz="15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(2018)</a:t>
            </a:r>
            <a:endParaRPr lang="de-DE" sz="15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708180"/>
            <a:ext cx="1875361" cy="2434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oneTexte 20"/>
          <p:cNvSpPr txBox="1"/>
          <p:nvPr/>
        </p:nvSpPr>
        <p:spPr>
          <a:xfrm>
            <a:off x="3869788" y="2136389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P&gt;</a:t>
            </a:r>
            <a:r>
              <a:rPr lang="fr-FR" sz="1600" dirty="0" err="1" smtClean="0"/>
              <a:t>P</a:t>
            </a:r>
            <a:r>
              <a:rPr lang="fr-FR" sz="1600" baseline="-25000" dirty="0" err="1" smtClean="0"/>
              <a:t>th</a:t>
            </a:r>
            <a:endParaRPr lang="fr-FR" sz="1600" baseline="-25000" dirty="0"/>
          </a:p>
        </p:txBody>
      </p:sp>
      <p:sp>
        <p:nvSpPr>
          <p:cNvPr id="22" name="ZoneTexte 21"/>
          <p:cNvSpPr txBox="1"/>
          <p:nvPr/>
        </p:nvSpPr>
        <p:spPr>
          <a:xfrm>
            <a:off x="4247456" y="769614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P&lt;</a:t>
            </a:r>
            <a:r>
              <a:rPr lang="fr-FR" sz="1600" dirty="0" err="1" smtClean="0"/>
              <a:t>P</a:t>
            </a:r>
            <a:r>
              <a:rPr lang="fr-FR" sz="1600" baseline="-25000" dirty="0" err="1" smtClean="0"/>
              <a:t>th</a:t>
            </a:r>
            <a:endParaRPr lang="fr-FR" sz="1600" baseline="-25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22" y="3642261"/>
            <a:ext cx="1292721" cy="155749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5240712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Quentin Fontaine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637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1283609" y="48255"/>
            <a:ext cx="5884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KPZ  </a:t>
            </a:r>
            <a:r>
              <a:rPr kumimoji="0" lang="fr-F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physics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in 1D </a:t>
            </a:r>
            <a:r>
              <a:rPr kumimoji="0" lang="fr-F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polariton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condensates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12" name="Groupe 11"/>
          <p:cNvGrpSpPr/>
          <p:nvPr/>
        </p:nvGrpSpPr>
        <p:grpSpPr>
          <a:xfrm>
            <a:off x="14298" y="719016"/>
            <a:ext cx="2664289" cy="2107599"/>
            <a:chOff x="0" y="575000"/>
            <a:chExt cx="2664289" cy="2107599"/>
          </a:xfrm>
        </p:grpSpPr>
        <p:pic>
          <p:nvPicPr>
            <p:cNvPr id="6" name="Picture 12"/>
            <p:cNvPicPr>
              <a:picLocks noChangeAspect="1"/>
            </p:cNvPicPr>
            <p:nvPr/>
          </p:nvPicPr>
          <p:blipFill rotWithShape="1">
            <a:blip r:embed="rId2"/>
            <a:srcRect l="15850" b="11946"/>
            <a:stretch/>
          </p:blipFill>
          <p:spPr>
            <a:xfrm>
              <a:off x="0" y="575000"/>
              <a:ext cx="2664289" cy="2107599"/>
            </a:xfrm>
            <a:prstGeom prst="rect">
              <a:avLst/>
            </a:prstGeom>
          </p:spPr>
        </p:pic>
        <p:pic>
          <p:nvPicPr>
            <p:cNvPr id="9" name="Picture 34"/>
            <p:cNvPicPr>
              <a:picLocks noChangeAspect="1"/>
            </p:cNvPicPr>
            <p:nvPr/>
          </p:nvPicPr>
          <p:blipFill rotWithShape="1">
            <a:blip r:embed="rId2"/>
            <a:srcRect l="22146" t="82410" r="71188" b="11946"/>
            <a:stretch/>
          </p:blipFill>
          <p:spPr>
            <a:xfrm flipV="1">
              <a:off x="0" y="2409214"/>
              <a:ext cx="427066" cy="273385"/>
            </a:xfrm>
            <a:prstGeom prst="rect">
              <a:avLst/>
            </a:prstGeom>
          </p:spPr>
        </p:pic>
      </p:grp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b="34475"/>
          <a:stretch/>
        </p:blipFill>
        <p:spPr>
          <a:xfrm>
            <a:off x="3197008" y="719016"/>
            <a:ext cx="4892041" cy="299801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90391" y="3356992"/>
            <a:ext cx="1673697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7" name="Groupe 16"/>
          <p:cNvGrpSpPr/>
          <p:nvPr/>
        </p:nvGrpSpPr>
        <p:grpSpPr>
          <a:xfrm>
            <a:off x="1132432" y="3356992"/>
            <a:ext cx="8192096" cy="2246955"/>
            <a:chOff x="-180528" y="3990357"/>
            <a:chExt cx="8192096" cy="2364651"/>
          </a:xfrm>
        </p:grpSpPr>
        <p:pic>
          <p:nvPicPr>
            <p:cNvPr id="13316" name="Picture 4" descr="https://lh6.googleusercontent.com/JIlLqazr9cdJjwQG0JUQfC7N0fh8WLbuIpDPYDqyhNZwU4fuRNTbPGdOax8BPSPCHNIS2M6ZFdYG7XH1eX1tUnWEorA9E7oNnf0xS1trpozv8qujeuvMPGMnO_eJ-fHZ3gUa21oy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17"/>
            <a:stretch/>
          </p:blipFill>
          <p:spPr bwMode="auto">
            <a:xfrm>
              <a:off x="-180528" y="4482800"/>
              <a:ext cx="8192096" cy="1872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ZoneTexte 13"/>
                <p:cNvSpPr txBox="1"/>
                <p:nvPr/>
              </p:nvSpPr>
              <p:spPr>
                <a:xfrm>
                  <a:off x="1678218" y="3990357"/>
                  <a:ext cx="1292790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l-GR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Δ</m:t>
                        </m:r>
                        <m:r>
                          <a:rPr kumimoji="0" lang="fr-FR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𝑡</m:t>
                        </m:r>
                        <m:r>
                          <a:rPr kumimoji="0" lang="fr-FR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=0</m:t>
                        </m:r>
                      </m:oMath>
                    </m:oMathPara>
                  </a14:m>
                  <a:endParaRPr kumimoji="0" lang="fr-FR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" name="ZoneTexte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8218" y="3990357"/>
                  <a:ext cx="1292790" cy="49244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5" name="Imag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319" y="31265"/>
            <a:ext cx="1292721" cy="155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71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1283609" y="48255"/>
            <a:ext cx="5884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KPZ  </a:t>
            </a:r>
            <a:r>
              <a:rPr kumimoji="0" lang="fr-F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physics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in 1D </a:t>
            </a:r>
            <a:r>
              <a:rPr kumimoji="0" lang="fr-F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polariton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condensates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12" name="Groupe 11"/>
          <p:cNvGrpSpPr/>
          <p:nvPr/>
        </p:nvGrpSpPr>
        <p:grpSpPr>
          <a:xfrm>
            <a:off x="14298" y="719016"/>
            <a:ext cx="2664289" cy="2107599"/>
            <a:chOff x="0" y="575000"/>
            <a:chExt cx="2664289" cy="2107599"/>
          </a:xfrm>
        </p:grpSpPr>
        <p:pic>
          <p:nvPicPr>
            <p:cNvPr id="6" name="Picture 12"/>
            <p:cNvPicPr>
              <a:picLocks noChangeAspect="1"/>
            </p:cNvPicPr>
            <p:nvPr/>
          </p:nvPicPr>
          <p:blipFill rotWithShape="1">
            <a:blip r:embed="rId2"/>
            <a:srcRect l="15850" b="11946"/>
            <a:stretch/>
          </p:blipFill>
          <p:spPr>
            <a:xfrm>
              <a:off x="0" y="575000"/>
              <a:ext cx="2664289" cy="2107599"/>
            </a:xfrm>
            <a:prstGeom prst="rect">
              <a:avLst/>
            </a:prstGeom>
          </p:spPr>
        </p:pic>
        <p:pic>
          <p:nvPicPr>
            <p:cNvPr id="9" name="Picture 34"/>
            <p:cNvPicPr>
              <a:picLocks noChangeAspect="1"/>
            </p:cNvPicPr>
            <p:nvPr/>
          </p:nvPicPr>
          <p:blipFill rotWithShape="1">
            <a:blip r:embed="rId2"/>
            <a:srcRect l="22146" t="82410" r="71188" b="11946"/>
            <a:stretch/>
          </p:blipFill>
          <p:spPr>
            <a:xfrm flipV="1">
              <a:off x="0" y="2409214"/>
              <a:ext cx="427066" cy="273385"/>
            </a:xfrm>
            <a:prstGeom prst="rect">
              <a:avLst/>
            </a:prstGeom>
          </p:spPr>
        </p:pic>
      </p:grp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b="34475"/>
          <a:stretch/>
        </p:blipFill>
        <p:spPr>
          <a:xfrm>
            <a:off x="3197008" y="719016"/>
            <a:ext cx="4892041" cy="299801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90391" y="3356992"/>
            <a:ext cx="1673697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7" name="Groupe 16"/>
          <p:cNvGrpSpPr/>
          <p:nvPr/>
        </p:nvGrpSpPr>
        <p:grpSpPr>
          <a:xfrm>
            <a:off x="1132432" y="3356992"/>
            <a:ext cx="8192096" cy="2246955"/>
            <a:chOff x="-180528" y="3990357"/>
            <a:chExt cx="8192096" cy="2364651"/>
          </a:xfrm>
        </p:grpSpPr>
        <p:pic>
          <p:nvPicPr>
            <p:cNvPr id="13316" name="Picture 4" descr="https://lh6.googleusercontent.com/JIlLqazr9cdJjwQG0JUQfC7N0fh8WLbuIpDPYDqyhNZwU4fuRNTbPGdOax8BPSPCHNIS2M6ZFdYG7XH1eX1tUnWEorA9E7oNnf0xS1trpozv8qujeuvMPGMnO_eJ-fHZ3gUa21oy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17"/>
            <a:stretch/>
          </p:blipFill>
          <p:spPr bwMode="auto">
            <a:xfrm>
              <a:off x="-180528" y="4482800"/>
              <a:ext cx="8192096" cy="1872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ZoneTexte 13"/>
                <p:cNvSpPr txBox="1"/>
                <p:nvPr/>
              </p:nvSpPr>
              <p:spPr>
                <a:xfrm>
                  <a:off x="1678218" y="3990357"/>
                  <a:ext cx="1292790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l-GR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Δ</m:t>
                        </m:r>
                        <m:r>
                          <a:rPr kumimoji="0" lang="fr-FR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𝑡</m:t>
                        </m:r>
                        <m:r>
                          <a:rPr kumimoji="0" lang="fr-FR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=0</m:t>
                        </m:r>
                      </m:oMath>
                    </m:oMathPara>
                  </a14:m>
                  <a:endParaRPr kumimoji="0" lang="fr-FR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" name="ZoneTexte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8218" y="3990357"/>
                  <a:ext cx="1292790" cy="49244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1" name="Picture 40" descr="RelationShip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039" y="5711840"/>
            <a:ext cx="4876250" cy="69118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831" y="3140968"/>
            <a:ext cx="2545970" cy="355124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7831" y="3356992"/>
            <a:ext cx="2450756" cy="32071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lèche droite 3"/>
          <p:cNvSpPr/>
          <p:nvPr/>
        </p:nvSpPr>
        <p:spPr>
          <a:xfrm>
            <a:off x="2915816" y="5949280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319" y="31265"/>
            <a:ext cx="1292721" cy="155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69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83568" y="59026"/>
            <a:ext cx="7744558" cy="419100"/>
          </a:xfrm>
        </p:spPr>
        <p:txBody>
          <a:bodyPr/>
          <a:lstStyle/>
          <a:p>
            <a:r>
              <a:rPr lang="fr-FR" sz="3200" dirty="0" err="1" smtClean="0">
                <a:solidFill>
                  <a:schemeClr val="accent2"/>
                </a:solidFill>
              </a:rPr>
              <a:t>Outline</a:t>
            </a:r>
            <a:r>
              <a:rPr lang="fr-FR" sz="3200" dirty="0">
                <a:solidFill>
                  <a:schemeClr val="accent2"/>
                </a:solidFill>
              </a:rPr>
              <a:t> </a:t>
            </a:r>
            <a:r>
              <a:rPr lang="fr-FR" sz="3200" dirty="0" smtClean="0">
                <a:solidFill>
                  <a:schemeClr val="accent2"/>
                </a:solidFill>
              </a:rPr>
              <a:t>of the talk</a:t>
            </a:r>
            <a:endParaRPr lang="fr-FR" sz="3200" dirty="0">
              <a:solidFill>
                <a:schemeClr val="accent2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50628" y="725796"/>
            <a:ext cx="8924238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chemeClr val="accent2"/>
                </a:solidFill>
              </a:rPr>
              <a:t>Introduction : </a:t>
            </a:r>
            <a:r>
              <a:rPr lang="fr-FR" sz="2000" dirty="0" err="1" smtClean="0">
                <a:solidFill>
                  <a:schemeClr val="accent2"/>
                </a:solidFill>
              </a:rPr>
              <a:t>synthetic</a:t>
            </a:r>
            <a:r>
              <a:rPr lang="fr-FR" sz="2000" dirty="0" smtClean="0">
                <a:solidFill>
                  <a:schemeClr val="accent2"/>
                </a:solidFill>
              </a:rPr>
              <a:t> </a:t>
            </a:r>
            <a:r>
              <a:rPr lang="fr-FR" sz="2000" dirty="0" err="1" smtClean="0">
                <a:solidFill>
                  <a:schemeClr val="accent2"/>
                </a:solidFill>
              </a:rPr>
              <a:t>polariton</a:t>
            </a:r>
            <a:r>
              <a:rPr lang="fr-FR" sz="2000" dirty="0" smtClean="0">
                <a:solidFill>
                  <a:schemeClr val="accent2"/>
                </a:solidFill>
              </a:rPr>
              <a:t> </a:t>
            </a:r>
            <a:r>
              <a:rPr lang="fr-FR" sz="2000" dirty="0" err="1" smtClean="0">
                <a:solidFill>
                  <a:schemeClr val="accent2"/>
                </a:solidFill>
              </a:rPr>
              <a:t>matter</a:t>
            </a:r>
            <a:endParaRPr lang="fr-FR" sz="2000" dirty="0" smtClean="0">
              <a:solidFill>
                <a:schemeClr val="accent2"/>
              </a:solidFill>
            </a:endParaRPr>
          </a:p>
          <a:p>
            <a:endParaRPr lang="fr-FR" sz="2000" dirty="0">
              <a:solidFill>
                <a:schemeClr val="accent2"/>
              </a:solidFill>
            </a:endParaRPr>
          </a:p>
          <a:p>
            <a:endParaRPr lang="fr-FR" sz="2000" dirty="0" smtClean="0">
              <a:solidFill>
                <a:schemeClr val="accent2"/>
              </a:solidFill>
            </a:endParaRPr>
          </a:p>
          <a:p>
            <a:endParaRPr lang="fr-FR" sz="2000" dirty="0" smtClean="0">
              <a:solidFill>
                <a:schemeClr val="accent2"/>
              </a:solidFill>
            </a:endParaRPr>
          </a:p>
          <a:p>
            <a:endParaRPr lang="fr-FR" sz="2000" dirty="0" smtClean="0">
              <a:solidFill>
                <a:schemeClr val="accent2"/>
              </a:solidFill>
            </a:endParaRPr>
          </a:p>
          <a:p>
            <a:endParaRPr lang="fr-FR" sz="2000" dirty="0">
              <a:solidFill>
                <a:schemeClr val="accent2"/>
              </a:solidFill>
            </a:endParaRPr>
          </a:p>
          <a:p>
            <a:endParaRPr lang="fr-FR" sz="2000" dirty="0" smtClean="0">
              <a:solidFill>
                <a:schemeClr val="accent2"/>
              </a:solidFill>
            </a:endParaRPr>
          </a:p>
          <a:p>
            <a:endParaRPr lang="fr-FR" sz="2000" dirty="0">
              <a:solidFill>
                <a:schemeClr val="accent2"/>
              </a:solidFill>
            </a:endParaRPr>
          </a:p>
          <a:p>
            <a:endParaRPr lang="fr-FR" sz="2000" dirty="0">
              <a:solidFill>
                <a:schemeClr val="accent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000" dirty="0" err="1" smtClean="0">
                <a:solidFill>
                  <a:schemeClr val="accent2"/>
                </a:solidFill>
              </a:rPr>
              <a:t>Polariton</a:t>
            </a:r>
            <a:r>
              <a:rPr lang="fr-FR" sz="2000" dirty="0" smtClean="0">
                <a:solidFill>
                  <a:schemeClr val="accent2"/>
                </a:solidFill>
              </a:rPr>
              <a:t> </a:t>
            </a:r>
            <a:r>
              <a:rPr lang="fr-FR" sz="2000" dirty="0" err="1" smtClean="0">
                <a:solidFill>
                  <a:schemeClr val="accent2"/>
                </a:solidFill>
              </a:rPr>
              <a:t>condensates</a:t>
            </a:r>
            <a:r>
              <a:rPr lang="fr-FR" sz="2000" dirty="0" smtClean="0">
                <a:solidFill>
                  <a:schemeClr val="accent2"/>
                </a:solidFill>
              </a:rPr>
              <a:t> </a:t>
            </a:r>
            <a:r>
              <a:rPr lang="fr-FR" sz="2000" dirty="0" err="1" smtClean="0">
                <a:solidFill>
                  <a:schemeClr val="accent2"/>
                </a:solidFill>
              </a:rPr>
              <a:t>belong</a:t>
            </a:r>
            <a:r>
              <a:rPr lang="fr-FR" sz="2000" dirty="0" smtClean="0">
                <a:solidFill>
                  <a:schemeClr val="accent2"/>
                </a:solidFill>
              </a:rPr>
              <a:t> to the </a:t>
            </a:r>
            <a:r>
              <a:rPr lang="fr-FR" sz="2000" dirty="0" err="1" smtClean="0">
                <a:solidFill>
                  <a:schemeClr val="accent2"/>
                </a:solidFill>
              </a:rPr>
              <a:t>Kardar</a:t>
            </a:r>
            <a:r>
              <a:rPr lang="fr-FR" sz="2000" dirty="0" smtClean="0">
                <a:solidFill>
                  <a:schemeClr val="accent2"/>
                </a:solidFill>
              </a:rPr>
              <a:t> </a:t>
            </a:r>
            <a:r>
              <a:rPr lang="fr-FR" sz="2000" dirty="0" err="1" smtClean="0">
                <a:solidFill>
                  <a:schemeClr val="accent2"/>
                </a:solidFill>
              </a:rPr>
              <a:t>Parisi</a:t>
            </a:r>
            <a:r>
              <a:rPr lang="fr-FR" sz="2000" dirty="0" smtClean="0">
                <a:solidFill>
                  <a:schemeClr val="accent2"/>
                </a:solidFill>
              </a:rPr>
              <a:t> Zhang </a:t>
            </a:r>
            <a:r>
              <a:rPr lang="fr-FR" sz="2000" dirty="0" err="1" smtClean="0">
                <a:solidFill>
                  <a:schemeClr val="accent2"/>
                </a:solidFill>
              </a:rPr>
              <a:t>universality</a:t>
            </a:r>
            <a:r>
              <a:rPr lang="fr-FR" sz="2000" dirty="0" smtClean="0">
                <a:solidFill>
                  <a:schemeClr val="accent2"/>
                </a:solidFill>
              </a:rPr>
              <a:t> class</a:t>
            </a:r>
          </a:p>
          <a:p>
            <a:endParaRPr lang="fr-FR" sz="2000" dirty="0">
              <a:solidFill>
                <a:schemeClr val="accent2"/>
              </a:solidFill>
            </a:endParaRPr>
          </a:p>
          <a:p>
            <a:endParaRPr lang="fr-FR" sz="2000" dirty="0" smtClean="0">
              <a:solidFill>
                <a:schemeClr val="accent2"/>
              </a:solidFill>
            </a:endParaRPr>
          </a:p>
          <a:p>
            <a:endParaRPr lang="fr-FR" sz="2000" dirty="0">
              <a:solidFill>
                <a:schemeClr val="accent2"/>
              </a:solidFill>
            </a:endParaRPr>
          </a:p>
          <a:p>
            <a:endParaRPr lang="fr-FR" sz="2000" dirty="0" smtClean="0">
              <a:solidFill>
                <a:schemeClr val="accent2"/>
              </a:solidFill>
            </a:endParaRPr>
          </a:p>
          <a:p>
            <a:endParaRPr lang="fr-FR" sz="2000" dirty="0">
              <a:solidFill>
                <a:schemeClr val="accent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2000" dirty="0" smtClean="0">
              <a:solidFill>
                <a:schemeClr val="accent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2000" dirty="0" smtClean="0">
              <a:solidFill>
                <a:schemeClr val="accent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2000" dirty="0" smtClean="0">
              <a:solidFill>
                <a:schemeClr val="accent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2000" dirty="0" smtClean="0">
              <a:solidFill>
                <a:schemeClr val="accent2"/>
              </a:solidFill>
            </a:endParaRPr>
          </a:p>
          <a:p>
            <a:endParaRPr lang="fr-FR" sz="2000" dirty="0">
              <a:solidFill>
                <a:schemeClr val="accent2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16482" y="4293096"/>
            <a:ext cx="4483078" cy="191971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4253" y="4077072"/>
            <a:ext cx="3208054" cy="270862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547" y="1463684"/>
            <a:ext cx="2177857" cy="1343394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84784"/>
            <a:ext cx="1612260" cy="162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8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1283609" y="48255"/>
            <a:ext cx="5884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KPZ  </a:t>
            </a:r>
            <a:r>
              <a:rPr kumimoji="0" lang="fr-F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physics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in 1D </a:t>
            </a:r>
            <a:r>
              <a:rPr kumimoji="0" lang="fr-F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polariton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condensates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12" name="Groupe 11"/>
          <p:cNvGrpSpPr/>
          <p:nvPr/>
        </p:nvGrpSpPr>
        <p:grpSpPr>
          <a:xfrm>
            <a:off x="14298" y="719016"/>
            <a:ext cx="2664289" cy="2107599"/>
            <a:chOff x="0" y="575000"/>
            <a:chExt cx="2664289" cy="2107599"/>
          </a:xfrm>
        </p:grpSpPr>
        <p:pic>
          <p:nvPicPr>
            <p:cNvPr id="6" name="Picture 12"/>
            <p:cNvPicPr>
              <a:picLocks noChangeAspect="1"/>
            </p:cNvPicPr>
            <p:nvPr/>
          </p:nvPicPr>
          <p:blipFill rotWithShape="1">
            <a:blip r:embed="rId2"/>
            <a:srcRect l="15850" b="11946"/>
            <a:stretch/>
          </p:blipFill>
          <p:spPr>
            <a:xfrm>
              <a:off x="0" y="575000"/>
              <a:ext cx="2664289" cy="2107599"/>
            </a:xfrm>
            <a:prstGeom prst="rect">
              <a:avLst/>
            </a:prstGeom>
          </p:spPr>
        </p:pic>
        <p:pic>
          <p:nvPicPr>
            <p:cNvPr id="9" name="Picture 34"/>
            <p:cNvPicPr>
              <a:picLocks noChangeAspect="1"/>
            </p:cNvPicPr>
            <p:nvPr/>
          </p:nvPicPr>
          <p:blipFill rotWithShape="1">
            <a:blip r:embed="rId2"/>
            <a:srcRect l="22146" t="82410" r="71188" b="11946"/>
            <a:stretch/>
          </p:blipFill>
          <p:spPr>
            <a:xfrm flipV="1">
              <a:off x="0" y="2409214"/>
              <a:ext cx="427066" cy="273385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3690391" y="3356992"/>
            <a:ext cx="1673697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2915816" y="719016"/>
            <a:ext cx="5972719" cy="6086459"/>
            <a:chOff x="5704037" y="3212976"/>
            <a:chExt cx="3439964" cy="3791582"/>
          </a:xfrm>
        </p:grpSpPr>
        <p:pic>
          <p:nvPicPr>
            <p:cNvPr id="16" name="Picture 159" descr="G1Map_6.3mW_2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15" t="34997" r="28055" b="32076"/>
            <a:stretch/>
          </p:blipFill>
          <p:spPr>
            <a:xfrm>
              <a:off x="5704037" y="3596372"/>
              <a:ext cx="3439964" cy="3408186"/>
            </a:xfrm>
            <a:prstGeom prst="rect">
              <a:avLst/>
            </a:prstGeom>
          </p:spPr>
        </p:pic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16142" y="3212976"/>
              <a:ext cx="1127858" cy="506012"/>
            </a:xfrm>
            <a:prstGeom prst="rect">
              <a:avLst/>
            </a:prstGeom>
          </p:spPr>
        </p:pic>
        <p:sp>
          <p:nvSpPr>
            <p:cNvPr id="8" name="ZoneTexte 7"/>
            <p:cNvSpPr txBox="1"/>
            <p:nvPr/>
          </p:nvSpPr>
          <p:spPr>
            <a:xfrm>
              <a:off x="6481506" y="3885557"/>
              <a:ext cx="13740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g</a:t>
              </a:r>
              <a:r>
                <a:rPr kumimoji="0" lang="fr-FR" sz="2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1</a:t>
              </a:r>
              <a:r>
                <a:rPr kumimoji="0" lang="fr-FR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(</a:t>
              </a:r>
              <a:r>
                <a:rPr kumimoji="0" lang="fr-FR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D</a:t>
              </a:r>
              <a:r>
                <a:rPr kumimoji="0" lang="fr-FR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t,</a:t>
              </a:r>
              <a:r>
                <a:rPr kumimoji="0" lang="fr-FR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D</a:t>
              </a:r>
              <a:r>
                <a:rPr kumimoji="0" lang="fr-FR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x</a:t>
              </a:r>
              <a:r>
                <a:rPr kumimoji="0" lang="fr-FR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)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354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G1Map_6.3mW_Small_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7" t="39144" r="33729" b="38762"/>
          <a:stretch/>
        </p:blipFill>
        <p:spPr>
          <a:xfrm>
            <a:off x="6473420" y="578391"/>
            <a:ext cx="2539642" cy="2454958"/>
          </a:xfrm>
          <a:prstGeom prst="rect">
            <a:avLst/>
          </a:prstGeom>
        </p:spPr>
      </p:pic>
      <p:pic>
        <p:nvPicPr>
          <p:cNvPr id="12" name="Picture 11" descr="VarThet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883" y="1269430"/>
            <a:ext cx="3287157" cy="578540"/>
          </a:xfrm>
          <a:prstGeom prst="rect">
            <a:avLst/>
          </a:prstGeom>
        </p:spPr>
      </p:pic>
      <p:pic>
        <p:nvPicPr>
          <p:cNvPr id="38" name="Picture 37" descr="Deltat0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919" y="2291456"/>
            <a:ext cx="445468" cy="116571"/>
          </a:xfrm>
          <a:prstGeom prst="rect">
            <a:avLst/>
          </a:prstGeom>
        </p:spPr>
      </p:pic>
      <p:pic>
        <p:nvPicPr>
          <p:cNvPr id="40" name="Picture 39" descr="Deltax0.pd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68700" y="2053167"/>
            <a:ext cx="537669" cy="132059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214396" y="1287754"/>
            <a:ext cx="2548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400" dirty="0" smtClean="0">
                <a:solidFill>
                  <a:schemeClr val="accent2"/>
                </a:solidFill>
              </a:rPr>
              <a:t>“SURFACE ROUGHNESS”</a:t>
            </a:r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54" name="Left-Right Arrow 53"/>
          <p:cNvSpPr/>
          <p:nvPr/>
        </p:nvSpPr>
        <p:spPr>
          <a:xfrm>
            <a:off x="2148394" y="1473995"/>
            <a:ext cx="333534" cy="150738"/>
          </a:xfrm>
          <a:prstGeom prst="leftRightArrow">
            <a:avLst>
              <a:gd name="adj1" fmla="val 47575"/>
              <a:gd name="adj2" fmla="val 60532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22035" y="1827394"/>
            <a:ext cx="2548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200" dirty="0" smtClean="0">
                <a:solidFill>
                  <a:schemeClr val="accent2"/>
                </a:solidFill>
              </a:rPr>
              <a:t>WE EXPECT:</a:t>
            </a:r>
            <a:endParaRPr lang="en-US" sz="1200" dirty="0">
              <a:solidFill>
                <a:schemeClr val="accent2"/>
              </a:solidFill>
            </a:endParaRPr>
          </a:p>
        </p:txBody>
      </p:sp>
      <p:sp>
        <p:nvSpPr>
          <p:cNvPr id="35" name="ZoneTexte 12"/>
          <p:cNvSpPr txBox="1"/>
          <p:nvPr/>
        </p:nvSpPr>
        <p:spPr>
          <a:xfrm>
            <a:off x="416917" y="65883"/>
            <a:ext cx="5884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accent2"/>
                </a:solidFill>
              </a:rPr>
              <a:t>KPZ  </a:t>
            </a:r>
            <a:r>
              <a:rPr lang="fr-FR" sz="2400" dirty="0" err="1" smtClean="0">
                <a:solidFill>
                  <a:schemeClr val="accent2"/>
                </a:solidFill>
              </a:rPr>
              <a:t>physics</a:t>
            </a:r>
            <a:r>
              <a:rPr lang="fr-FR" sz="2400" dirty="0" smtClean="0">
                <a:solidFill>
                  <a:schemeClr val="accent2"/>
                </a:solidFill>
              </a:rPr>
              <a:t> in 1D </a:t>
            </a:r>
            <a:r>
              <a:rPr lang="fr-FR" sz="2400" dirty="0" err="1" smtClean="0">
                <a:solidFill>
                  <a:schemeClr val="accent2"/>
                </a:solidFill>
              </a:rPr>
              <a:t>polariton</a:t>
            </a:r>
            <a:r>
              <a:rPr lang="fr-FR" sz="2400" dirty="0" smtClean="0">
                <a:solidFill>
                  <a:schemeClr val="accent2"/>
                </a:solidFill>
              </a:rPr>
              <a:t> </a:t>
            </a:r>
            <a:r>
              <a:rPr lang="fr-FR" sz="2400" dirty="0" err="1" smtClean="0">
                <a:solidFill>
                  <a:schemeClr val="accent2"/>
                </a:solidFill>
              </a:rPr>
              <a:t>condensates</a:t>
            </a:r>
            <a:endParaRPr lang="fr-FR" sz="2400" dirty="0">
              <a:solidFill>
                <a:schemeClr val="accent2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689" y="2316194"/>
            <a:ext cx="5788351" cy="820655"/>
          </a:xfrm>
          <a:prstGeom prst="rect">
            <a:avLst/>
          </a:prstGeom>
        </p:spPr>
      </p:pic>
      <p:sp>
        <p:nvSpPr>
          <p:cNvPr id="37" name="ZoneTexte 36"/>
          <p:cNvSpPr txBox="1"/>
          <p:nvPr/>
        </p:nvSpPr>
        <p:spPr>
          <a:xfrm>
            <a:off x="7257784" y="872461"/>
            <a:ext cx="9797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g</a:t>
            </a:r>
            <a:r>
              <a:rPr lang="fr-FR" sz="1600" baseline="30000" dirty="0" smtClean="0">
                <a:solidFill>
                  <a:schemeClr val="bg1"/>
                </a:solidFill>
              </a:rPr>
              <a:t>1</a:t>
            </a:r>
            <a:r>
              <a:rPr lang="fr-FR" sz="1600" dirty="0" smtClean="0">
                <a:solidFill>
                  <a:schemeClr val="bg1"/>
                </a:solidFill>
              </a:rPr>
              <a:t>(</a:t>
            </a:r>
            <a:r>
              <a:rPr lang="fr-FR" sz="1600" dirty="0" err="1" smtClean="0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fr-FR" sz="1600" dirty="0" err="1" smtClean="0">
                <a:solidFill>
                  <a:schemeClr val="bg1"/>
                </a:solidFill>
              </a:rPr>
              <a:t>t,</a:t>
            </a:r>
            <a:r>
              <a:rPr lang="fr-FR" sz="1600" dirty="0" err="1" smtClean="0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fr-FR" sz="1600" dirty="0" err="1" smtClean="0">
                <a:solidFill>
                  <a:schemeClr val="bg1"/>
                </a:solidFill>
              </a:rPr>
              <a:t>x</a:t>
            </a:r>
            <a:r>
              <a:rPr lang="fr-FR" sz="1600" dirty="0" smtClean="0">
                <a:solidFill>
                  <a:schemeClr val="bg1"/>
                </a:solidFill>
              </a:rPr>
              <a:t>)</a:t>
            </a:r>
            <a:endParaRPr lang="fr-FR" sz="1600" dirty="0">
              <a:solidFill>
                <a:schemeClr val="bg1"/>
              </a:solidFill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4716016" y="3485638"/>
            <a:ext cx="857927" cy="369332"/>
            <a:chOff x="1488533" y="3087781"/>
            <a:chExt cx="857927" cy="369332"/>
          </a:xfrm>
        </p:grpSpPr>
        <p:sp>
          <p:nvSpPr>
            <p:cNvPr id="5" name="Rectangle 4"/>
            <p:cNvSpPr/>
            <p:nvPr/>
          </p:nvSpPr>
          <p:spPr>
            <a:xfrm>
              <a:off x="1543195" y="3109563"/>
              <a:ext cx="720080" cy="34755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1488533" y="3087781"/>
              <a:ext cx="8579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>
                  <a:latin typeface="Symbol" panose="05050102010706020507" pitchFamily="18" charset="2"/>
                </a:rPr>
                <a:t>D</a:t>
              </a:r>
              <a:r>
                <a:rPr lang="fr-FR" dirty="0" err="1" smtClean="0"/>
                <a:t>x</a:t>
              </a:r>
              <a:r>
                <a:rPr lang="fr-FR" dirty="0" smtClean="0"/>
                <a:t> = 0</a:t>
              </a:r>
              <a:endParaRPr lang="fr-FR" dirty="0"/>
            </a:p>
          </p:txBody>
        </p:sp>
      </p:grpSp>
      <p:sp>
        <p:nvSpPr>
          <p:cNvPr id="2" name="Rectangle 1"/>
          <p:cNvSpPr/>
          <p:nvPr/>
        </p:nvSpPr>
        <p:spPr>
          <a:xfrm>
            <a:off x="3923928" y="3075646"/>
            <a:ext cx="3819313" cy="35937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3995936" y="2349741"/>
            <a:ext cx="1149043" cy="725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4054803" y="2383739"/>
                <a:ext cx="10313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fr-FR" dirty="0">
                    <a:ea typeface="Cambria Math" panose="02040503050406030204" pitchFamily="18" charset="0"/>
                  </a:rPr>
                  <a:t>f</a:t>
                </a:r>
                <a:r>
                  <a:rPr lang="fr-FR" dirty="0" smtClean="0">
                    <a:ea typeface="Cambria Math" panose="02040503050406030204" pitchFamily="18" charset="0"/>
                  </a:rPr>
                  <a:t>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fr-FR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4803" y="2383739"/>
                <a:ext cx="1031308" cy="276999"/>
              </a:xfrm>
              <a:prstGeom prst="rect">
                <a:avLst/>
              </a:prstGeom>
              <a:blipFill>
                <a:blip r:embed="rId9"/>
                <a:stretch>
                  <a:fillRect l="-13609" t="-28889" r="-7692" b="-5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/>
              <p:cNvSpPr txBox="1"/>
              <p:nvPr/>
            </p:nvSpPr>
            <p:spPr>
              <a:xfrm>
                <a:off x="4054762" y="2732528"/>
                <a:ext cx="10313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fr-FR" dirty="0" smtClean="0">
                    <a:ea typeface="Cambria Math" panose="02040503050406030204" pitchFamily="18" charset="0"/>
                  </a:rPr>
                  <a:t>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fr-FR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24" name="ZoneTexte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4762" y="2732528"/>
                <a:ext cx="1031308" cy="276999"/>
              </a:xfrm>
              <a:prstGeom prst="rect">
                <a:avLst/>
              </a:prstGeom>
              <a:blipFill>
                <a:blip r:embed="rId10"/>
                <a:stretch>
                  <a:fillRect l="-13609" t="-28261" r="-4142" b="-5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657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G1Map_6.3mW_Small_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7" t="39144" r="33729" b="38762"/>
          <a:stretch/>
        </p:blipFill>
        <p:spPr>
          <a:xfrm>
            <a:off x="6473420" y="578391"/>
            <a:ext cx="2539642" cy="2454958"/>
          </a:xfrm>
          <a:prstGeom prst="rect">
            <a:avLst/>
          </a:prstGeom>
        </p:spPr>
      </p:pic>
      <p:pic>
        <p:nvPicPr>
          <p:cNvPr id="12" name="Picture 11" descr="VarThet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883" y="1269430"/>
            <a:ext cx="3287157" cy="578540"/>
          </a:xfrm>
          <a:prstGeom prst="rect">
            <a:avLst/>
          </a:prstGeom>
        </p:spPr>
      </p:pic>
      <p:pic>
        <p:nvPicPr>
          <p:cNvPr id="38" name="Picture 37" descr="Deltat0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919" y="2291456"/>
            <a:ext cx="445468" cy="116571"/>
          </a:xfrm>
          <a:prstGeom prst="rect">
            <a:avLst/>
          </a:prstGeom>
        </p:spPr>
      </p:pic>
      <p:pic>
        <p:nvPicPr>
          <p:cNvPr id="40" name="Picture 39" descr="Deltax0.pd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68700" y="2053167"/>
            <a:ext cx="537669" cy="132059"/>
          </a:xfrm>
          <a:prstGeom prst="rect">
            <a:avLst/>
          </a:prstGeom>
        </p:spPr>
      </p:pic>
      <p:cxnSp>
        <p:nvCxnSpPr>
          <p:cNvPr id="42" name="Straight Arrow Connector 41"/>
          <p:cNvCxnSpPr/>
          <p:nvPr/>
        </p:nvCxnSpPr>
        <p:spPr>
          <a:xfrm>
            <a:off x="6474189" y="2434408"/>
            <a:ext cx="619408" cy="0"/>
          </a:xfrm>
          <a:prstGeom prst="straightConnector1">
            <a:avLst/>
          </a:prstGeom>
          <a:ln w="28575" cmpd="sng">
            <a:solidFill>
              <a:srgbClr val="00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214396" y="1287754"/>
            <a:ext cx="2548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400" dirty="0" smtClean="0">
                <a:solidFill>
                  <a:schemeClr val="accent2"/>
                </a:solidFill>
              </a:rPr>
              <a:t>“SURFACE ROUGHNESS”</a:t>
            </a:r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54" name="Left-Right Arrow 53"/>
          <p:cNvSpPr/>
          <p:nvPr/>
        </p:nvSpPr>
        <p:spPr>
          <a:xfrm>
            <a:off x="2148394" y="1473995"/>
            <a:ext cx="333534" cy="150738"/>
          </a:xfrm>
          <a:prstGeom prst="leftRightArrow">
            <a:avLst>
              <a:gd name="adj1" fmla="val 47575"/>
              <a:gd name="adj2" fmla="val 60532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22035" y="1827394"/>
            <a:ext cx="2548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200" dirty="0" smtClean="0">
                <a:solidFill>
                  <a:schemeClr val="accent2"/>
                </a:solidFill>
              </a:rPr>
              <a:t>WE EXPECT:</a:t>
            </a:r>
            <a:endParaRPr lang="en-US" sz="1200" dirty="0">
              <a:solidFill>
                <a:schemeClr val="accent2"/>
              </a:solidFill>
            </a:endParaRPr>
          </a:p>
        </p:txBody>
      </p:sp>
      <p:sp>
        <p:nvSpPr>
          <p:cNvPr id="35" name="ZoneTexte 12"/>
          <p:cNvSpPr txBox="1"/>
          <p:nvPr/>
        </p:nvSpPr>
        <p:spPr>
          <a:xfrm>
            <a:off x="416917" y="65883"/>
            <a:ext cx="5884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accent2"/>
                </a:solidFill>
              </a:rPr>
              <a:t>KPZ  </a:t>
            </a:r>
            <a:r>
              <a:rPr lang="fr-FR" sz="2400" dirty="0" err="1" smtClean="0">
                <a:solidFill>
                  <a:schemeClr val="accent2"/>
                </a:solidFill>
              </a:rPr>
              <a:t>physics</a:t>
            </a:r>
            <a:r>
              <a:rPr lang="fr-FR" sz="2400" dirty="0" smtClean="0">
                <a:solidFill>
                  <a:schemeClr val="accent2"/>
                </a:solidFill>
              </a:rPr>
              <a:t> in 1D </a:t>
            </a:r>
            <a:r>
              <a:rPr lang="fr-FR" sz="2400" dirty="0" err="1" smtClean="0">
                <a:solidFill>
                  <a:schemeClr val="accent2"/>
                </a:solidFill>
              </a:rPr>
              <a:t>polariton</a:t>
            </a:r>
            <a:r>
              <a:rPr lang="fr-FR" sz="2400" dirty="0" smtClean="0">
                <a:solidFill>
                  <a:schemeClr val="accent2"/>
                </a:solidFill>
              </a:rPr>
              <a:t> </a:t>
            </a:r>
            <a:r>
              <a:rPr lang="fr-FR" sz="2400" dirty="0" err="1" smtClean="0">
                <a:solidFill>
                  <a:schemeClr val="accent2"/>
                </a:solidFill>
              </a:rPr>
              <a:t>condensates</a:t>
            </a:r>
            <a:endParaRPr lang="fr-FR" sz="2400" dirty="0">
              <a:solidFill>
                <a:schemeClr val="accent2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689" y="2316194"/>
            <a:ext cx="5788351" cy="820655"/>
          </a:xfrm>
          <a:prstGeom prst="rect">
            <a:avLst/>
          </a:prstGeom>
        </p:spPr>
      </p:pic>
      <p:sp>
        <p:nvSpPr>
          <p:cNvPr id="37" name="ZoneTexte 36"/>
          <p:cNvSpPr txBox="1"/>
          <p:nvPr/>
        </p:nvSpPr>
        <p:spPr>
          <a:xfrm>
            <a:off x="7257784" y="872461"/>
            <a:ext cx="9797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g</a:t>
            </a:r>
            <a:r>
              <a:rPr lang="fr-FR" sz="1600" baseline="30000" dirty="0" smtClean="0">
                <a:solidFill>
                  <a:schemeClr val="bg1"/>
                </a:solidFill>
              </a:rPr>
              <a:t>1</a:t>
            </a:r>
            <a:r>
              <a:rPr lang="fr-FR" sz="1600" dirty="0" smtClean="0">
                <a:solidFill>
                  <a:schemeClr val="bg1"/>
                </a:solidFill>
              </a:rPr>
              <a:t>(</a:t>
            </a:r>
            <a:r>
              <a:rPr lang="fr-FR" sz="1600" dirty="0" err="1" smtClean="0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fr-FR" sz="1600" dirty="0" err="1" smtClean="0">
                <a:solidFill>
                  <a:schemeClr val="bg1"/>
                </a:solidFill>
              </a:rPr>
              <a:t>t,</a:t>
            </a:r>
            <a:r>
              <a:rPr lang="fr-FR" sz="1600" dirty="0" err="1" smtClean="0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fr-FR" sz="1600" dirty="0" err="1" smtClean="0">
                <a:solidFill>
                  <a:schemeClr val="bg1"/>
                </a:solidFill>
              </a:rPr>
              <a:t>x</a:t>
            </a:r>
            <a:r>
              <a:rPr lang="fr-FR" sz="1600" dirty="0" smtClean="0">
                <a:solidFill>
                  <a:schemeClr val="bg1"/>
                </a:solidFill>
              </a:rPr>
              <a:t>)</a:t>
            </a:r>
            <a:endParaRPr lang="fr-FR" sz="1600" dirty="0">
              <a:solidFill>
                <a:schemeClr val="bg1"/>
              </a:solidFill>
            </a:endParaRPr>
          </a:p>
        </p:txBody>
      </p:sp>
      <p:pic>
        <p:nvPicPr>
          <p:cNvPr id="18" name="Picture 2" descr="Scalings_Exp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08" y="3033349"/>
            <a:ext cx="6840760" cy="3426129"/>
          </a:xfrm>
          <a:prstGeom prst="rect">
            <a:avLst/>
          </a:prstGeom>
        </p:spPr>
      </p:pic>
      <p:grpSp>
        <p:nvGrpSpPr>
          <p:cNvPr id="8" name="Groupe 7"/>
          <p:cNvGrpSpPr/>
          <p:nvPr/>
        </p:nvGrpSpPr>
        <p:grpSpPr>
          <a:xfrm>
            <a:off x="4716016" y="3485638"/>
            <a:ext cx="857927" cy="369332"/>
            <a:chOff x="1488533" y="3087781"/>
            <a:chExt cx="857927" cy="369332"/>
          </a:xfrm>
        </p:grpSpPr>
        <p:sp>
          <p:nvSpPr>
            <p:cNvPr id="5" name="Rectangle 4"/>
            <p:cNvSpPr/>
            <p:nvPr/>
          </p:nvSpPr>
          <p:spPr>
            <a:xfrm>
              <a:off x="1543195" y="3109563"/>
              <a:ext cx="720080" cy="34755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1488533" y="3087781"/>
              <a:ext cx="8579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>
                  <a:latin typeface="Symbol" panose="05050102010706020507" pitchFamily="18" charset="2"/>
                </a:rPr>
                <a:t>D</a:t>
              </a:r>
              <a:r>
                <a:rPr lang="fr-FR" dirty="0" err="1" smtClean="0"/>
                <a:t>x</a:t>
              </a:r>
              <a:r>
                <a:rPr lang="fr-FR" dirty="0" smtClean="0"/>
                <a:t> = 0</a:t>
              </a:r>
              <a:endParaRPr lang="fr-FR" dirty="0"/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1367411" y="3469052"/>
            <a:ext cx="780983" cy="373932"/>
            <a:chOff x="6042955" y="3458811"/>
            <a:chExt cx="780983" cy="373932"/>
          </a:xfrm>
        </p:grpSpPr>
        <p:sp>
          <p:nvSpPr>
            <p:cNvPr id="39" name="Rectangle 38"/>
            <p:cNvSpPr/>
            <p:nvPr/>
          </p:nvSpPr>
          <p:spPr>
            <a:xfrm>
              <a:off x="6083898" y="3485193"/>
              <a:ext cx="720080" cy="347550"/>
            </a:xfrm>
            <a:prstGeom prst="rect">
              <a:avLst/>
            </a:prstGeom>
            <a:noFill/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6042955" y="3458811"/>
              <a:ext cx="7809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>
                  <a:latin typeface="Symbol" panose="05050102010706020507" pitchFamily="18" charset="2"/>
                </a:rPr>
                <a:t>D</a:t>
              </a:r>
              <a:r>
                <a:rPr lang="fr-FR" dirty="0" err="1" smtClean="0"/>
                <a:t>t</a:t>
              </a:r>
              <a:r>
                <a:rPr lang="fr-FR" dirty="0" smtClean="0"/>
                <a:t> = 0</a:t>
              </a:r>
              <a:endParaRPr lang="fr-FR" dirty="0"/>
            </a:p>
          </p:txBody>
        </p:sp>
      </p:grpSp>
      <p:sp>
        <p:nvSpPr>
          <p:cNvPr id="2" name="Rectangle 1"/>
          <p:cNvSpPr/>
          <p:nvPr/>
        </p:nvSpPr>
        <p:spPr>
          <a:xfrm>
            <a:off x="3923928" y="3075646"/>
            <a:ext cx="3819313" cy="35937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3995936" y="2349741"/>
            <a:ext cx="1149043" cy="725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4054803" y="2383739"/>
                <a:ext cx="10313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fr-FR" dirty="0">
                    <a:ea typeface="Cambria Math" panose="02040503050406030204" pitchFamily="18" charset="0"/>
                  </a:rPr>
                  <a:t>f</a:t>
                </a:r>
                <a:r>
                  <a:rPr lang="fr-FR" dirty="0" smtClean="0">
                    <a:ea typeface="Cambria Math" panose="02040503050406030204" pitchFamily="18" charset="0"/>
                  </a:rPr>
                  <a:t>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fr-FR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4803" y="2383739"/>
                <a:ext cx="1031308" cy="276999"/>
              </a:xfrm>
              <a:prstGeom prst="rect">
                <a:avLst/>
              </a:prstGeom>
              <a:blipFill>
                <a:blip r:embed="rId9"/>
                <a:stretch>
                  <a:fillRect l="-13609" t="-28889" r="-7692" b="-5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/>
              <p:cNvSpPr txBox="1"/>
              <p:nvPr/>
            </p:nvSpPr>
            <p:spPr>
              <a:xfrm>
                <a:off x="4054762" y="2732528"/>
                <a:ext cx="10313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fr-FR" dirty="0" smtClean="0">
                    <a:ea typeface="Cambria Math" panose="02040503050406030204" pitchFamily="18" charset="0"/>
                  </a:rPr>
                  <a:t>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fr-FR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24" name="ZoneTexte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4762" y="2732528"/>
                <a:ext cx="1031308" cy="276999"/>
              </a:xfrm>
              <a:prstGeom prst="rect">
                <a:avLst/>
              </a:prstGeom>
              <a:blipFill>
                <a:blip r:embed="rId10"/>
                <a:stretch>
                  <a:fillRect l="-13609" t="-28261" r="-4142" b="-5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371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G1Map_6.3mW_Small_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7" t="39144" r="33729" b="38762"/>
          <a:stretch/>
        </p:blipFill>
        <p:spPr>
          <a:xfrm>
            <a:off x="6473420" y="614002"/>
            <a:ext cx="2539642" cy="2454958"/>
          </a:xfrm>
          <a:prstGeom prst="rect">
            <a:avLst/>
          </a:prstGeom>
        </p:spPr>
      </p:pic>
      <p:pic>
        <p:nvPicPr>
          <p:cNvPr id="12" name="Picture 11" descr="VarThet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883" y="1269430"/>
            <a:ext cx="3287157" cy="578540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 flipH="1" flipV="1">
            <a:off x="7944831" y="872461"/>
            <a:ext cx="1" cy="1596196"/>
          </a:xfrm>
          <a:prstGeom prst="line">
            <a:avLst/>
          </a:prstGeom>
          <a:ln w="28575" cmpd="sng">
            <a:solidFill>
              <a:srgbClr val="FF0000"/>
            </a:solidFill>
            <a:prstDash val="dash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8" name="Picture 37" descr="Deltat0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919" y="2291456"/>
            <a:ext cx="445468" cy="116571"/>
          </a:xfrm>
          <a:prstGeom prst="rect">
            <a:avLst/>
          </a:prstGeom>
        </p:spPr>
      </p:pic>
      <p:pic>
        <p:nvPicPr>
          <p:cNvPr id="40" name="Picture 39" descr="Deltax0.pd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68700" y="2053167"/>
            <a:ext cx="537669" cy="132059"/>
          </a:xfrm>
          <a:prstGeom prst="rect">
            <a:avLst/>
          </a:prstGeom>
        </p:spPr>
      </p:pic>
      <p:cxnSp>
        <p:nvCxnSpPr>
          <p:cNvPr id="42" name="Straight Arrow Connector 41"/>
          <p:cNvCxnSpPr/>
          <p:nvPr/>
        </p:nvCxnSpPr>
        <p:spPr>
          <a:xfrm>
            <a:off x="6474189" y="2434408"/>
            <a:ext cx="619408" cy="0"/>
          </a:xfrm>
          <a:prstGeom prst="straightConnector1">
            <a:avLst/>
          </a:prstGeom>
          <a:ln w="28575" cmpd="sng">
            <a:solidFill>
              <a:srgbClr val="00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214396" y="1287754"/>
            <a:ext cx="2548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400" dirty="0" smtClean="0">
                <a:solidFill>
                  <a:schemeClr val="accent2"/>
                </a:solidFill>
              </a:rPr>
              <a:t>“SURFACE ROUGHNESS”</a:t>
            </a:r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54" name="Left-Right Arrow 53"/>
          <p:cNvSpPr/>
          <p:nvPr/>
        </p:nvSpPr>
        <p:spPr>
          <a:xfrm>
            <a:off x="2148394" y="1473995"/>
            <a:ext cx="333534" cy="150738"/>
          </a:xfrm>
          <a:prstGeom prst="leftRightArrow">
            <a:avLst>
              <a:gd name="adj1" fmla="val 47575"/>
              <a:gd name="adj2" fmla="val 60532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22035" y="1827394"/>
            <a:ext cx="2548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200" dirty="0" smtClean="0">
                <a:solidFill>
                  <a:schemeClr val="accent2"/>
                </a:solidFill>
              </a:rPr>
              <a:t>WE EXPECT:</a:t>
            </a:r>
            <a:endParaRPr lang="en-US" sz="1200" dirty="0">
              <a:solidFill>
                <a:schemeClr val="accent2"/>
              </a:solidFill>
            </a:endParaRPr>
          </a:p>
        </p:txBody>
      </p:sp>
      <p:sp>
        <p:nvSpPr>
          <p:cNvPr id="35" name="ZoneTexte 12"/>
          <p:cNvSpPr txBox="1"/>
          <p:nvPr/>
        </p:nvSpPr>
        <p:spPr>
          <a:xfrm>
            <a:off x="416917" y="65883"/>
            <a:ext cx="5884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accent2"/>
                </a:solidFill>
              </a:rPr>
              <a:t>KPZ  </a:t>
            </a:r>
            <a:r>
              <a:rPr lang="fr-FR" sz="2400" dirty="0" err="1" smtClean="0">
                <a:solidFill>
                  <a:schemeClr val="accent2"/>
                </a:solidFill>
              </a:rPr>
              <a:t>physics</a:t>
            </a:r>
            <a:r>
              <a:rPr lang="fr-FR" sz="2400" dirty="0" smtClean="0">
                <a:solidFill>
                  <a:schemeClr val="accent2"/>
                </a:solidFill>
              </a:rPr>
              <a:t> in 1D </a:t>
            </a:r>
            <a:r>
              <a:rPr lang="fr-FR" sz="2400" dirty="0" err="1" smtClean="0">
                <a:solidFill>
                  <a:schemeClr val="accent2"/>
                </a:solidFill>
              </a:rPr>
              <a:t>polariton</a:t>
            </a:r>
            <a:r>
              <a:rPr lang="fr-FR" sz="2400" dirty="0" smtClean="0">
                <a:solidFill>
                  <a:schemeClr val="accent2"/>
                </a:solidFill>
              </a:rPr>
              <a:t> </a:t>
            </a:r>
            <a:r>
              <a:rPr lang="fr-FR" sz="2400" dirty="0" err="1" smtClean="0">
                <a:solidFill>
                  <a:schemeClr val="accent2"/>
                </a:solidFill>
              </a:rPr>
              <a:t>condensates</a:t>
            </a:r>
            <a:endParaRPr lang="fr-FR" sz="2400" dirty="0">
              <a:solidFill>
                <a:schemeClr val="accent2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689" y="2316194"/>
            <a:ext cx="5788351" cy="820655"/>
          </a:xfrm>
          <a:prstGeom prst="rect">
            <a:avLst/>
          </a:prstGeom>
        </p:spPr>
      </p:pic>
      <p:sp>
        <p:nvSpPr>
          <p:cNvPr id="37" name="ZoneTexte 36"/>
          <p:cNvSpPr txBox="1"/>
          <p:nvPr/>
        </p:nvSpPr>
        <p:spPr>
          <a:xfrm>
            <a:off x="7257784" y="872461"/>
            <a:ext cx="9797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g</a:t>
            </a:r>
            <a:r>
              <a:rPr lang="fr-FR" sz="1600" baseline="30000" dirty="0" smtClean="0">
                <a:solidFill>
                  <a:schemeClr val="bg1"/>
                </a:solidFill>
              </a:rPr>
              <a:t>1</a:t>
            </a:r>
            <a:r>
              <a:rPr lang="fr-FR" sz="1600" dirty="0" smtClean="0">
                <a:solidFill>
                  <a:schemeClr val="bg1"/>
                </a:solidFill>
              </a:rPr>
              <a:t>(</a:t>
            </a:r>
            <a:r>
              <a:rPr lang="fr-FR" sz="1600" dirty="0" err="1" smtClean="0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fr-FR" sz="1600" dirty="0" err="1" smtClean="0">
                <a:solidFill>
                  <a:schemeClr val="bg1"/>
                </a:solidFill>
              </a:rPr>
              <a:t>t,</a:t>
            </a:r>
            <a:r>
              <a:rPr lang="fr-FR" sz="1600" dirty="0" err="1" smtClean="0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fr-FR" sz="1600" dirty="0" err="1" smtClean="0">
                <a:solidFill>
                  <a:schemeClr val="bg1"/>
                </a:solidFill>
              </a:rPr>
              <a:t>x</a:t>
            </a:r>
            <a:r>
              <a:rPr lang="fr-FR" sz="1600" dirty="0" smtClean="0">
                <a:solidFill>
                  <a:schemeClr val="bg1"/>
                </a:solidFill>
              </a:rPr>
              <a:t>)</a:t>
            </a:r>
            <a:endParaRPr lang="fr-FR" sz="1600" dirty="0">
              <a:solidFill>
                <a:schemeClr val="bg1"/>
              </a:solidFill>
            </a:endParaRPr>
          </a:p>
        </p:txBody>
      </p:sp>
      <p:pic>
        <p:nvPicPr>
          <p:cNvPr id="18" name="Picture 2" descr="Scalings_Exp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08" y="3033349"/>
            <a:ext cx="6840760" cy="3426129"/>
          </a:xfrm>
          <a:prstGeom prst="rect">
            <a:avLst/>
          </a:prstGeom>
        </p:spPr>
      </p:pic>
      <p:grpSp>
        <p:nvGrpSpPr>
          <p:cNvPr id="8" name="Groupe 7"/>
          <p:cNvGrpSpPr/>
          <p:nvPr/>
        </p:nvGrpSpPr>
        <p:grpSpPr>
          <a:xfrm>
            <a:off x="4716016" y="3485638"/>
            <a:ext cx="857927" cy="369332"/>
            <a:chOff x="1488533" y="3087781"/>
            <a:chExt cx="857927" cy="369332"/>
          </a:xfrm>
        </p:grpSpPr>
        <p:sp>
          <p:nvSpPr>
            <p:cNvPr id="5" name="Rectangle 4"/>
            <p:cNvSpPr/>
            <p:nvPr/>
          </p:nvSpPr>
          <p:spPr>
            <a:xfrm>
              <a:off x="1543195" y="3109563"/>
              <a:ext cx="720080" cy="34755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1488533" y="3087781"/>
              <a:ext cx="8579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>
                  <a:latin typeface="Symbol" panose="05050102010706020507" pitchFamily="18" charset="2"/>
                </a:rPr>
                <a:t>D</a:t>
              </a:r>
              <a:r>
                <a:rPr lang="fr-FR" dirty="0" err="1" smtClean="0"/>
                <a:t>x</a:t>
              </a:r>
              <a:r>
                <a:rPr lang="fr-FR" dirty="0" smtClean="0"/>
                <a:t> = 0</a:t>
              </a:r>
              <a:endParaRPr lang="fr-FR" dirty="0"/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1367411" y="3469052"/>
            <a:ext cx="780983" cy="373932"/>
            <a:chOff x="6042955" y="3458811"/>
            <a:chExt cx="780983" cy="373932"/>
          </a:xfrm>
        </p:grpSpPr>
        <p:sp>
          <p:nvSpPr>
            <p:cNvPr id="39" name="Rectangle 38"/>
            <p:cNvSpPr/>
            <p:nvPr/>
          </p:nvSpPr>
          <p:spPr>
            <a:xfrm>
              <a:off x="6083898" y="3485193"/>
              <a:ext cx="720080" cy="347550"/>
            </a:xfrm>
            <a:prstGeom prst="rect">
              <a:avLst/>
            </a:prstGeom>
            <a:noFill/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6042955" y="3458811"/>
              <a:ext cx="7809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>
                  <a:latin typeface="Symbol" panose="05050102010706020507" pitchFamily="18" charset="2"/>
                </a:rPr>
                <a:t>D</a:t>
              </a:r>
              <a:r>
                <a:rPr lang="fr-FR" dirty="0" err="1" smtClean="0"/>
                <a:t>t</a:t>
              </a:r>
              <a:r>
                <a:rPr lang="fr-FR" dirty="0" smtClean="0"/>
                <a:t> = 0</a:t>
              </a:r>
              <a:endParaRPr lang="fr-FR" dirty="0"/>
            </a:p>
          </p:txBody>
        </p:sp>
      </p:grpSp>
      <p:sp>
        <p:nvSpPr>
          <p:cNvPr id="9" name="Rectangle 8"/>
          <p:cNvSpPr/>
          <p:nvPr/>
        </p:nvSpPr>
        <p:spPr>
          <a:xfrm>
            <a:off x="3995936" y="2349741"/>
            <a:ext cx="1149043" cy="725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4054803" y="2383739"/>
                <a:ext cx="10313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fr-FR" dirty="0">
                    <a:ea typeface="Cambria Math" panose="02040503050406030204" pitchFamily="18" charset="0"/>
                  </a:rPr>
                  <a:t>f</a:t>
                </a:r>
                <a:r>
                  <a:rPr lang="fr-FR" dirty="0" smtClean="0">
                    <a:ea typeface="Cambria Math" panose="02040503050406030204" pitchFamily="18" charset="0"/>
                  </a:rPr>
                  <a:t>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fr-FR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4803" y="2383739"/>
                <a:ext cx="1031308" cy="276999"/>
              </a:xfrm>
              <a:prstGeom prst="rect">
                <a:avLst/>
              </a:prstGeom>
              <a:blipFill>
                <a:blip r:embed="rId9"/>
                <a:stretch>
                  <a:fillRect l="-13609" t="-28889" r="-7692" b="-5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/>
              <p:cNvSpPr txBox="1"/>
              <p:nvPr/>
            </p:nvSpPr>
            <p:spPr>
              <a:xfrm>
                <a:off x="4054762" y="2732528"/>
                <a:ext cx="10313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fr-FR" dirty="0" smtClean="0">
                    <a:ea typeface="Cambria Math" panose="02040503050406030204" pitchFamily="18" charset="0"/>
                  </a:rPr>
                  <a:t>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fr-FR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24" name="ZoneTexte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4762" y="2732528"/>
                <a:ext cx="1031308" cy="276999"/>
              </a:xfrm>
              <a:prstGeom prst="rect">
                <a:avLst/>
              </a:prstGeom>
              <a:blipFill>
                <a:blip r:embed="rId10"/>
                <a:stretch>
                  <a:fillRect l="-13609" t="-28261" r="-4142" b="-5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11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286"/>
          <p:cNvGrpSpPr/>
          <p:nvPr/>
        </p:nvGrpSpPr>
        <p:grpSpPr>
          <a:xfrm>
            <a:off x="1043608" y="836712"/>
            <a:ext cx="7056784" cy="1101061"/>
            <a:chOff x="358505" y="850096"/>
            <a:chExt cx="7056784" cy="1101061"/>
          </a:xfrm>
        </p:grpSpPr>
        <p:grpSp>
          <p:nvGrpSpPr>
            <p:cNvPr id="78" name="Group 287"/>
            <p:cNvGrpSpPr/>
            <p:nvPr/>
          </p:nvGrpSpPr>
          <p:grpSpPr>
            <a:xfrm>
              <a:off x="358505" y="850096"/>
              <a:ext cx="7056784" cy="1044906"/>
              <a:chOff x="358505" y="838338"/>
              <a:chExt cx="7056784" cy="1044906"/>
            </a:xfrm>
          </p:grpSpPr>
          <p:pic>
            <p:nvPicPr>
              <p:cNvPr id="80" name="Picture 289" descr="g1.pdf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5833"/>
              <a:stretch/>
            </p:blipFill>
            <p:spPr>
              <a:xfrm>
                <a:off x="2040869" y="838338"/>
                <a:ext cx="3724275" cy="535231"/>
              </a:xfrm>
              <a:prstGeom prst="rect">
                <a:avLst/>
              </a:prstGeom>
            </p:spPr>
          </p:pic>
          <p:sp>
            <p:nvSpPr>
              <p:cNvPr id="81" name="TextBox 290"/>
              <p:cNvSpPr txBox="1"/>
              <p:nvPr/>
            </p:nvSpPr>
            <p:spPr>
              <a:xfrm>
                <a:off x="358505" y="929137"/>
                <a:ext cx="7056784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accent2"/>
                    </a:solidFill>
                  </a:rPr>
                  <a:t>KPZ scaling								    </a:t>
                </a:r>
                <a:r>
                  <a:rPr lang="en-US" sz="1400" dirty="0">
                    <a:solidFill>
                      <a:schemeClr val="accent2"/>
                    </a:solidFill>
                  </a:rPr>
                  <a:t> </a:t>
                </a:r>
                <a:r>
                  <a:rPr lang="en-US" sz="1400" dirty="0" smtClean="0">
                    <a:solidFill>
                      <a:schemeClr val="accent2"/>
                    </a:solidFill>
                  </a:rPr>
                  <a:t> </a:t>
                </a:r>
              </a:p>
              <a:p>
                <a:endParaRPr lang="en-US" sz="1400" dirty="0" smtClean="0">
                  <a:solidFill>
                    <a:schemeClr val="accent2"/>
                  </a:solidFill>
                </a:endParaRPr>
              </a:p>
              <a:p>
                <a:r>
                  <a:rPr lang="en-US" sz="1400" dirty="0" smtClean="0">
                    <a:solidFill>
                      <a:schemeClr val="accent2"/>
                    </a:solidFill>
                  </a:rPr>
                  <a:t>where                                                    is the UNIVERSAL KPZ SCALING FUNCTION.</a:t>
                </a:r>
                <a:endParaRPr lang="en-US" sz="1400" dirty="0">
                  <a:solidFill>
                    <a:schemeClr val="accent2"/>
                  </a:solidFill>
                </a:endParaRPr>
              </a:p>
            </p:txBody>
          </p:sp>
        </p:grpSp>
        <p:pic>
          <p:nvPicPr>
            <p:cNvPr id="79" name="Picture 288" descr="Universal.pd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2904" y="1506742"/>
              <a:ext cx="1695930" cy="444415"/>
            </a:xfrm>
            <a:prstGeom prst="rect">
              <a:avLst/>
            </a:prstGeom>
          </p:spPr>
        </p:pic>
      </p:grpSp>
      <p:sp>
        <p:nvSpPr>
          <p:cNvPr id="13" name="ZoneTexte 12"/>
          <p:cNvSpPr txBox="1"/>
          <p:nvPr/>
        </p:nvSpPr>
        <p:spPr>
          <a:xfrm>
            <a:off x="1283609" y="48255"/>
            <a:ext cx="6519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accent2"/>
                </a:solidFill>
              </a:rPr>
              <a:t>KPZ  </a:t>
            </a:r>
            <a:r>
              <a:rPr lang="fr-FR" sz="2400" dirty="0" err="1" smtClean="0">
                <a:solidFill>
                  <a:schemeClr val="accent2"/>
                </a:solidFill>
              </a:rPr>
              <a:t>scaling</a:t>
            </a:r>
            <a:r>
              <a:rPr lang="fr-FR" sz="2400" dirty="0" smtClean="0">
                <a:solidFill>
                  <a:schemeClr val="accent2"/>
                </a:solidFill>
              </a:rPr>
              <a:t> </a:t>
            </a:r>
            <a:r>
              <a:rPr lang="fr-FR" sz="2400" dirty="0" err="1" smtClean="0">
                <a:solidFill>
                  <a:schemeClr val="accent2"/>
                </a:solidFill>
              </a:rPr>
              <a:t>laws</a:t>
            </a:r>
            <a:r>
              <a:rPr lang="fr-FR" sz="2400" dirty="0" smtClean="0">
                <a:solidFill>
                  <a:schemeClr val="accent2"/>
                </a:solidFill>
              </a:rPr>
              <a:t> in 1D </a:t>
            </a:r>
            <a:r>
              <a:rPr lang="fr-FR" sz="2400" dirty="0" err="1" smtClean="0">
                <a:solidFill>
                  <a:schemeClr val="accent2"/>
                </a:solidFill>
              </a:rPr>
              <a:t>polariton</a:t>
            </a:r>
            <a:r>
              <a:rPr lang="fr-FR" sz="2400" dirty="0" smtClean="0">
                <a:solidFill>
                  <a:schemeClr val="accent2"/>
                </a:solidFill>
              </a:rPr>
              <a:t> </a:t>
            </a:r>
            <a:r>
              <a:rPr lang="fr-FR" sz="2400" dirty="0" err="1" smtClean="0">
                <a:solidFill>
                  <a:schemeClr val="accent2"/>
                </a:solidFill>
              </a:rPr>
              <a:t>condensates</a:t>
            </a:r>
            <a:endParaRPr lang="fr-FR" sz="2400" dirty="0">
              <a:solidFill>
                <a:schemeClr val="accent2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3841" y="2003033"/>
            <a:ext cx="5364480" cy="45339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174183" y="6505200"/>
            <a:ext cx="55103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 smtClean="0">
                <a:solidFill>
                  <a:schemeClr val="accent2"/>
                </a:solidFill>
                <a:latin typeface="+mj-lt"/>
              </a:rPr>
              <a:t>Q. Fontaine, </a:t>
            </a:r>
            <a:r>
              <a:rPr lang="de-DE" sz="1600" i="1" dirty="0" smtClean="0">
                <a:solidFill>
                  <a:schemeClr val="accent2"/>
                </a:solidFill>
                <a:latin typeface="+mj-lt"/>
              </a:rPr>
              <a:t>et al</a:t>
            </a:r>
            <a:r>
              <a:rPr lang="de-DE" sz="1600" dirty="0" smtClean="0">
                <a:solidFill>
                  <a:schemeClr val="accent2"/>
                </a:solidFill>
                <a:latin typeface="+mj-lt"/>
              </a:rPr>
              <a:t>, </a:t>
            </a:r>
            <a:r>
              <a:rPr lang="nb-NO" sz="1600" dirty="0">
                <a:solidFill>
                  <a:schemeClr val="accent2"/>
                </a:solidFill>
              </a:rPr>
              <a:t>Nature 608, 687 (2022)</a:t>
            </a:r>
            <a:endParaRPr lang="de-DE" sz="1600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9666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0" y="817038"/>
            <a:ext cx="6648597" cy="332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45711" tIns="22855" rIns="45711" bIns="22855">
            <a:spAutoFit/>
          </a:bodyPr>
          <a:lstStyle/>
          <a:p>
            <a:pPr marL="342900" indent="-342900" defTabSz="457189">
              <a:lnSpc>
                <a:spcPct val="93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Integrate numerically the two coupled equations model 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63" y="1457971"/>
            <a:ext cx="6755906" cy="635509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63" y="2405580"/>
            <a:ext cx="3048006" cy="559309"/>
          </a:xfrm>
          <a:prstGeom prst="rect">
            <a:avLst/>
          </a:prstGeom>
        </p:spPr>
      </p:pic>
      <p:grpSp>
        <p:nvGrpSpPr>
          <p:cNvPr id="6" name="Groupe 5"/>
          <p:cNvGrpSpPr/>
          <p:nvPr/>
        </p:nvGrpSpPr>
        <p:grpSpPr>
          <a:xfrm>
            <a:off x="7859480" y="802385"/>
            <a:ext cx="1284520" cy="4938123"/>
            <a:chOff x="8787156" y="-948617"/>
            <a:chExt cx="1284520" cy="4938123"/>
          </a:xfrm>
        </p:grpSpPr>
        <p:pic>
          <p:nvPicPr>
            <p:cNvPr id="32" name="Picture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96807" y="694119"/>
              <a:ext cx="865218" cy="1295488"/>
            </a:xfrm>
            <a:prstGeom prst="rect">
              <a:avLst/>
            </a:prstGeom>
          </p:spPr>
        </p:pic>
        <p:pic>
          <p:nvPicPr>
            <p:cNvPr id="33" name="Picture 49"/>
            <p:cNvPicPr>
              <a:picLocks noChangeAspect="1"/>
            </p:cNvPicPr>
            <p:nvPr/>
          </p:nvPicPr>
          <p:blipFill rotWithShape="1">
            <a:blip r:embed="rId5"/>
            <a:srcRect l="17989" r="17071" b="22528"/>
            <a:stretch/>
          </p:blipFill>
          <p:spPr>
            <a:xfrm>
              <a:off x="8991843" y="2292242"/>
              <a:ext cx="875146" cy="1392056"/>
            </a:xfrm>
            <a:prstGeom prst="rect">
              <a:avLst/>
            </a:prstGeom>
          </p:spPr>
        </p:pic>
        <p:pic>
          <p:nvPicPr>
            <p:cNvPr id="34" name="Picture 50"/>
            <p:cNvPicPr>
              <a:picLocks noChangeAspect="1"/>
            </p:cNvPicPr>
            <p:nvPr/>
          </p:nvPicPr>
          <p:blipFill rotWithShape="1">
            <a:blip r:embed="rId6"/>
            <a:srcRect r="12927"/>
            <a:stretch/>
          </p:blipFill>
          <p:spPr>
            <a:xfrm>
              <a:off x="8991843" y="-948617"/>
              <a:ext cx="875146" cy="1340101"/>
            </a:xfrm>
            <a:prstGeom prst="rect">
              <a:avLst/>
            </a:prstGeom>
          </p:spPr>
        </p:pic>
        <p:sp>
          <p:nvSpPr>
            <p:cNvPr id="35" name="TextBox 51"/>
            <p:cNvSpPr txBox="1"/>
            <p:nvPr/>
          </p:nvSpPr>
          <p:spPr>
            <a:xfrm>
              <a:off x="8822758" y="3681729"/>
              <a:ext cx="12133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L. Canet</a:t>
              </a:r>
              <a:endParaRPr lang="fr-FR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52"/>
            <p:cNvSpPr txBox="1"/>
            <p:nvPr/>
          </p:nvSpPr>
          <p:spPr>
            <a:xfrm>
              <a:off x="8853557" y="1987036"/>
              <a:ext cx="11517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fr-FR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fr-FR" sz="1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Minguzzi</a:t>
              </a:r>
              <a:endParaRPr lang="fr-FR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54"/>
            <p:cNvSpPr txBox="1"/>
            <p:nvPr/>
          </p:nvSpPr>
          <p:spPr>
            <a:xfrm>
              <a:off x="8787156" y="388913"/>
              <a:ext cx="12845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D. </a:t>
              </a:r>
              <a:r>
                <a:rPr lang="fr-FR" sz="1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Squizzato</a:t>
              </a:r>
              <a:endParaRPr lang="fr-FR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678702" y="2867300"/>
            <a:ext cx="5880227" cy="3496816"/>
            <a:chOff x="678702" y="2990864"/>
            <a:chExt cx="5880227" cy="3496816"/>
          </a:xfrm>
        </p:grpSpPr>
        <p:pic>
          <p:nvPicPr>
            <p:cNvPr id="23" name="Picture 1"/>
            <p:cNvPicPr>
              <a:picLocks noChangeAspect="1"/>
            </p:cNvPicPr>
            <p:nvPr/>
          </p:nvPicPr>
          <p:blipFill rotWithShape="1">
            <a:blip r:embed="rId7"/>
            <a:srcRect b="2674"/>
            <a:stretch/>
          </p:blipFill>
          <p:spPr>
            <a:xfrm>
              <a:off x="678702" y="2990864"/>
              <a:ext cx="5880227" cy="3496816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1617785" y="3001454"/>
              <a:ext cx="1818751" cy="2755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4174183" y="6505200"/>
            <a:ext cx="55103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 smtClean="0">
                <a:solidFill>
                  <a:schemeClr val="accent2"/>
                </a:solidFill>
                <a:latin typeface="+mj-lt"/>
              </a:rPr>
              <a:t>Q. Fontaine, </a:t>
            </a:r>
            <a:r>
              <a:rPr lang="de-DE" sz="1600" i="1" dirty="0" smtClean="0">
                <a:solidFill>
                  <a:schemeClr val="accent2"/>
                </a:solidFill>
                <a:latin typeface="+mj-lt"/>
              </a:rPr>
              <a:t>et al</a:t>
            </a:r>
            <a:r>
              <a:rPr lang="de-DE" sz="1600" dirty="0" smtClean="0">
                <a:solidFill>
                  <a:schemeClr val="accent2"/>
                </a:solidFill>
                <a:latin typeface="+mj-lt"/>
              </a:rPr>
              <a:t>, </a:t>
            </a:r>
            <a:r>
              <a:rPr lang="nb-NO" sz="1600" dirty="0">
                <a:solidFill>
                  <a:schemeClr val="accent2"/>
                </a:solidFill>
              </a:rPr>
              <a:t>Nature 608, 687 (2022)</a:t>
            </a:r>
            <a:endParaRPr lang="de-DE" sz="16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24" name="TextBox 30"/>
          <p:cNvSpPr txBox="1"/>
          <p:nvPr/>
        </p:nvSpPr>
        <p:spPr>
          <a:xfrm>
            <a:off x="-735347" y="160636"/>
            <a:ext cx="8970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8376A"/>
                </a:solidFill>
              </a:rPr>
              <a:t>SIMULATIONS - COMPARISON WITH EXPERIMENTS</a:t>
            </a:r>
            <a:endParaRPr lang="en-US" dirty="0">
              <a:solidFill>
                <a:srgbClr val="18376A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5155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735347" y="121456"/>
            <a:ext cx="8970751" cy="523220"/>
            <a:chOff x="-227718" y="101489"/>
            <a:chExt cx="6921195" cy="523220"/>
          </a:xfrm>
        </p:grpSpPr>
        <p:sp>
          <p:nvSpPr>
            <p:cNvPr id="21" name="TextBox 20"/>
            <p:cNvSpPr txBox="1"/>
            <p:nvPr/>
          </p:nvSpPr>
          <p:spPr>
            <a:xfrm>
              <a:off x="-1" y="101489"/>
              <a:ext cx="64891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dirty="0">
                <a:solidFill>
                  <a:srgbClr val="18376A"/>
                </a:solidFill>
                <a:latin typeface="+mj-lt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-227718" y="140669"/>
              <a:ext cx="69211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18376A"/>
                  </a:solidFill>
                </a:rPr>
                <a:t>SIMULATIONS - COMPARISON WITH EXPERIMENTS</a:t>
              </a:r>
              <a:endParaRPr lang="en-US" dirty="0">
                <a:solidFill>
                  <a:srgbClr val="18376A"/>
                </a:solidFill>
                <a:latin typeface="+mj-lt"/>
              </a:endParaRPr>
            </a:p>
          </p:txBody>
        </p:sp>
      </p:grp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l="5085" r="5875"/>
          <a:stretch/>
        </p:blipFill>
        <p:spPr>
          <a:xfrm>
            <a:off x="42141" y="914316"/>
            <a:ext cx="6120680" cy="357438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2026" y="4744294"/>
            <a:ext cx="3026822" cy="55170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0264" y="5255480"/>
            <a:ext cx="3072889" cy="61178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085561" y="4687528"/>
            <a:ext cx="3274607" cy="11882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4174183" y="6505200"/>
            <a:ext cx="55103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 smtClean="0">
                <a:solidFill>
                  <a:schemeClr val="accent2"/>
                </a:solidFill>
                <a:latin typeface="+mj-lt"/>
              </a:rPr>
              <a:t>Q. Fontaine, </a:t>
            </a:r>
            <a:r>
              <a:rPr lang="de-DE" sz="1600" i="1" dirty="0" smtClean="0">
                <a:solidFill>
                  <a:schemeClr val="accent2"/>
                </a:solidFill>
                <a:latin typeface="+mj-lt"/>
              </a:rPr>
              <a:t>et al</a:t>
            </a:r>
            <a:r>
              <a:rPr lang="de-DE" sz="1600" dirty="0" smtClean="0">
                <a:solidFill>
                  <a:schemeClr val="accent2"/>
                </a:solidFill>
                <a:latin typeface="+mj-lt"/>
              </a:rPr>
              <a:t>, </a:t>
            </a:r>
            <a:r>
              <a:rPr lang="nb-NO" sz="1600" dirty="0">
                <a:solidFill>
                  <a:schemeClr val="accent2"/>
                </a:solidFill>
              </a:rPr>
              <a:t>Nature 608, 687 (2022)</a:t>
            </a:r>
            <a:endParaRPr lang="de-DE" sz="1600" dirty="0">
              <a:solidFill>
                <a:schemeClr val="accent2"/>
              </a:solidFill>
              <a:latin typeface="+mj-lt"/>
            </a:endParaRPr>
          </a:p>
        </p:txBody>
      </p:sp>
      <p:grpSp>
        <p:nvGrpSpPr>
          <p:cNvPr id="24" name="Groupe 23"/>
          <p:cNvGrpSpPr/>
          <p:nvPr/>
        </p:nvGrpSpPr>
        <p:grpSpPr>
          <a:xfrm>
            <a:off x="7859480" y="802385"/>
            <a:ext cx="1284520" cy="4938123"/>
            <a:chOff x="8787156" y="-948617"/>
            <a:chExt cx="1284520" cy="4938123"/>
          </a:xfrm>
        </p:grpSpPr>
        <p:pic>
          <p:nvPicPr>
            <p:cNvPr id="25" name="Picture 4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96807" y="694119"/>
              <a:ext cx="865218" cy="1295488"/>
            </a:xfrm>
            <a:prstGeom prst="rect">
              <a:avLst/>
            </a:prstGeom>
          </p:spPr>
        </p:pic>
        <p:pic>
          <p:nvPicPr>
            <p:cNvPr id="26" name="Picture 49"/>
            <p:cNvPicPr>
              <a:picLocks noChangeAspect="1"/>
            </p:cNvPicPr>
            <p:nvPr/>
          </p:nvPicPr>
          <p:blipFill rotWithShape="1">
            <a:blip r:embed="rId7"/>
            <a:srcRect l="17989" r="17071" b="22528"/>
            <a:stretch/>
          </p:blipFill>
          <p:spPr>
            <a:xfrm>
              <a:off x="8991843" y="2292242"/>
              <a:ext cx="875146" cy="1392056"/>
            </a:xfrm>
            <a:prstGeom prst="rect">
              <a:avLst/>
            </a:prstGeom>
          </p:spPr>
        </p:pic>
        <p:pic>
          <p:nvPicPr>
            <p:cNvPr id="27" name="Picture 50"/>
            <p:cNvPicPr>
              <a:picLocks noChangeAspect="1"/>
            </p:cNvPicPr>
            <p:nvPr/>
          </p:nvPicPr>
          <p:blipFill rotWithShape="1">
            <a:blip r:embed="rId8"/>
            <a:srcRect r="12927"/>
            <a:stretch/>
          </p:blipFill>
          <p:spPr>
            <a:xfrm>
              <a:off x="8991843" y="-948617"/>
              <a:ext cx="875146" cy="1340101"/>
            </a:xfrm>
            <a:prstGeom prst="rect">
              <a:avLst/>
            </a:prstGeom>
          </p:spPr>
        </p:pic>
        <p:sp>
          <p:nvSpPr>
            <p:cNvPr id="28" name="TextBox 51"/>
            <p:cNvSpPr txBox="1"/>
            <p:nvPr/>
          </p:nvSpPr>
          <p:spPr>
            <a:xfrm>
              <a:off x="8822758" y="3681729"/>
              <a:ext cx="12133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L. Canet</a:t>
              </a:r>
              <a:endParaRPr lang="fr-FR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52"/>
            <p:cNvSpPr txBox="1"/>
            <p:nvPr/>
          </p:nvSpPr>
          <p:spPr>
            <a:xfrm>
              <a:off x="8853557" y="1987036"/>
              <a:ext cx="11517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fr-FR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fr-FR" sz="1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Minguzzi</a:t>
              </a:r>
              <a:endParaRPr lang="fr-FR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54"/>
            <p:cNvSpPr txBox="1"/>
            <p:nvPr/>
          </p:nvSpPr>
          <p:spPr>
            <a:xfrm>
              <a:off x="8787156" y="388913"/>
              <a:ext cx="12845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D. </a:t>
              </a:r>
              <a:r>
                <a:rPr lang="fr-FR" sz="1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Squizzato</a:t>
              </a:r>
              <a:endParaRPr lang="fr-FR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5890138" y="1586409"/>
            <a:ext cx="2525411" cy="601764"/>
            <a:chOff x="6427453" y="3501008"/>
            <a:chExt cx="2525411" cy="601764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6427453" y="3922142"/>
              <a:ext cx="651179" cy="0"/>
            </a:xfrm>
            <a:prstGeom prst="line">
              <a:avLst/>
            </a:prstGeom>
            <a:ln>
              <a:solidFill>
                <a:srgbClr val="CF412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/>
            <p:cNvSpPr/>
            <p:nvPr/>
          </p:nvSpPr>
          <p:spPr>
            <a:xfrm>
              <a:off x="6754406" y="3585081"/>
              <a:ext cx="166779" cy="169455"/>
            </a:xfrm>
            <a:prstGeom prst="ellipse">
              <a:avLst/>
            </a:prstGeom>
            <a:solidFill>
              <a:srgbClr val="1B5BAD"/>
            </a:solidFill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934014" y="3501008"/>
              <a:ext cx="12133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Experiment</a:t>
              </a:r>
              <a:endParaRPr lang="en-US" sz="1600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132902" y="3764218"/>
              <a:ext cx="18199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Simulations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53719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0" y="869846"/>
            <a:ext cx="8925054" cy="332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45711" tIns="22855" rIns="45711" bIns="22855">
            <a:spAutoFit/>
          </a:bodyPr>
          <a:lstStyle/>
          <a:p>
            <a:pPr marL="342900" indent="-342900" defTabSz="457189">
              <a:lnSpc>
                <a:spcPct val="93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Calculate total phase (unwrapped) difference for several noise realisations:</a:t>
            </a: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66" y="1301680"/>
            <a:ext cx="6451105" cy="266701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922114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32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</a:t>
            </a:r>
            <a:r>
              <a:rPr lang="fr-CA" sz="3200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dynamics</a:t>
            </a:r>
            <a:r>
              <a:rPr lang="fr-CA" sz="32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(simulations)</a:t>
            </a:r>
            <a:endParaRPr lang="fr-CA" sz="32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83968" y="6505200"/>
            <a:ext cx="55103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 smtClean="0">
                <a:solidFill>
                  <a:schemeClr val="accent2"/>
                </a:solidFill>
                <a:latin typeface="+mj-lt"/>
              </a:rPr>
              <a:t>Q. Fontaine, </a:t>
            </a:r>
            <a:r>
              <a:rPr lang="de-DE" sz="1600" i="1" dirty="0" smtClean="0">
                <a:solidFill>
                  <a:schemeClr val="accent2"/>
                </a:solidFill>
                <a:latin typeface="+mj-lt"/>
              </a:rPr>
              <a:t>et al</a:t>
            </a:r>
            <a:r>
              <a:rPr lang="de-DE" sz="1600" dirty="0" smtClean="0">
                <a:solidFill>
                  <a:schemeClr val="accent2"/>
                </a:solidFill>
                <a:latin typeface="+mj-lt"/>
              </a:rPr>
              <a:t>, </a:t>
            </a:r>
            <a:r>
              <a:rPr lang="nb-NO" sz="1600" dirty="0">
                <a:solidFill>
                  <a:schemeClr val="accent2"/>
                </a:solidFill>
              </a:rPr>
              <a:t>Nature 608, 687 (2022)</a:t>
            </a:r>
            <a:endParaRPr lang="de-DE" sz="1600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72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922114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32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</a:t>
            </a:r>
            <a:r>
              <a:rPr lang="fr-CA" sz="3200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dynamics</a:t>
            </a:r>
            <a:r>
              <a:rPr lang="fr-CA" sz="32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(simulations)</a:t>
            </a:r>
            <a:endParaRPr lang="fr-CA" sz="32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0" y="869846"/>
            <a:ext cx="8925054" cy="332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45711" tIns="22855" rIns="45711" bIns="22855">
            <a:spAutoFit/>
          </a:bodyPr>
          <a:lstStyle/>
          <a:p>
            <a:pPr marL="342900" indent="-342900" defTabSz="457189">
              <a:lnSpc>
                <a:spcPct val="93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Calculate total phase (unwrapped) difference for several noise realisations:</a:t>
            </a: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66" y="1301680"/>
            <a:ext cx="6451105" cy="266701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89" y="1862954"/>
            <a:ext cx="4157832" cy="437730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174183" y="6505200"/>
            <a:ext cx="55103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 smtClean="0">
                <a:solidFill>
                  <a:schemeClr val="accent2"/>
                </a:solidFill>
                <a:latin typeface="+mj-lt"/>
              </a:rPr>
              <a:t>Q. Fontaine, </a:t>
            </a:r>
            <a:r>
              <a:rPr lang="de-DE" sz="1600" i="1" dirty="0" smtClean="0">
                <a:solidFill>
                  <a:schemeClr val="accent2"/>
                </a:solidFill>
                <a:latin typeface="+mj-lt"/>
              </a:rPr>
              <a:t>et al</a:t>
            </a:r>
            <a:r>
              <a:rPr lang="de-DE" sz="1600" dirty="0" smtClean="0">
                <a:solidFill>
                  <a:schemeClr val="accent2"/>
                </a:solidFill>
                <a:latin typeface="+mj-lt"/>
              </a:rPr>
              <a:t>, </a:t>
            </a:r>
            <a:r>
              <a:rPr lang="nb-NO" sz="1600" dirty="0">
                <a:solidFill>
                  <a:schemeClr val="accent2"/>
                </a:solidFill>
              </a:rPr>
              <a:t>Nature 608, 687 (2022)</a:t>
            </a:r>
            <a:endParaRPr lang="de-DE" sz="1600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3164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922114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320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Phase </a:t>
            </a:r>
            <a:r>
              <a:rPr lang="fr-CA" sz="3200" dirty="0" err="1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dynamics</a:t>
            </a:r>
            <a:r>
              <a:rPr lang="fr-CA" sz="320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(simulations)</a:t>
            </a: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0" y="869846"/>
            <a:ext cx="8925054" cy="332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45711" tIns="22855" rIns="45711" bIns="22855">
            <a:spAutoFit/>
          </a:bodyPr>
          <a:lstStyle/>
          <a:p>
            <a:pPr marL="342900" indent="-342900" defTabSz="457189">
              <a:lnSpc>
                <a:spcPct val="93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Calculate total phase (unwrapped) difference for several noise realisations:</a:t>
            </a: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66" y="1301680"/>
            <a:ext cx="6451105" cy="266701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89" y="1862954"/>
            <a:ext cx="4157832" cy="4377307"/>
          </a:xfrm>
          <a:prstGeom prst="rect">
            <a:avLst/>
          </a:prstGeom>
        </p:spPr>
      </p:pic>
      <p:sp>
        <p:nvSpPr>
          <p:cNvPr id="38" name="Ellipse 37"/>
          <p:cNvSpPr/>
          <p:nvPr/>
        </p:nvSpPr>
        <p:spPr>
          <a:xfrm>
            <a:off x="2535063" y="3918857"/>
            <a:ext cx="195943" cy="354563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Connecteur en angle 39"/>
          <p:cNvCxnSpPr>
            <a:stCxn id="38" idx="0"/>
            <a:endCxn id="42" idx="1"/>
          </p:cNvCxnSpPr>
          <p:nvPr/>
        </p:nvCxnSpPr>
        <p:spPr>
          <a:xfrm rot="5400000" flipH="1" flipV="1">
            <a:off x="2817260" y="2289886"/>
            <a:ext cx="1444747" cy="1813196"/>
          </a:xfrm>
          <a:prstGeom prst="bentConnector2">
            <a:avLst/>
          </a:prstGeom>
          <a:ln w="1905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 Box 18"/>
          <p:cNvSpPr txBox="1">
            <a:spLocks noChangeArrowheads="1"/>
          </p:cNvSpPr>
          <p:nvPr/>
        </p:nvSpPr>
        <p:spPr bwMode="auto">
          <a:xfrm>
            <a:off x="4446231" y="2307915"/>
            <a:ext cx="4152244" cy="332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11" tIns="22855" rIns="45711" bIns="22855">
            <a:spAutoFit/>
          </a:bodyPr>
          <a:lstStyle/>
          <a:p>
            <a:pPr marL="342900" indent="-342900" defTabSz="457189">
              <a:lnSpc>
                <a:spcPct val="93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Occasional 2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π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phase jumps.</a:t>
            </a:r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74183" y="6505200"/>
            <a:ext cx="55103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 smtClean="0">
                <a:solidFill>
                  <a:schemeClr val="accent2"/>
                </a:solidFill>
                <a:latin typeface="+mj-lt"/>
              </a:rPr>
              <a:t>Q. Fontaine, </a:t>
            </a:r>
            <a:r>
              <a:rPr lang="de-DE" sz="1600" i="1" dirty="0" smtClean="0">
                <a:solidFill>
                  <a:schemeClr val="accent2"/>
                </a:solidFill>
                <a:latin typeface="+mj-lt"/>
              </a:rPr>
              <a:t>et al</a:t>
            </a:r>
            <a:r>
              <a:rPr lang="de-DE" sz="1600" dirty="0" smtClean="0">
                <a:solidFill>
                  <a:schemeClr val="accent2"/>
                </a:solidFill>
                <a:latin typeface="+mj-lt"/>
              </a:rPr>
              <a:t>, </a:t>
            </a:r>
            <a:r>
              <a:rPr lang="nb-NO" sz="1600" dirty="0">
                <a:solidFill>
                  <a:schemeClr val="accent2"/>
                </a:solidFill>
              </a:rPr>
              <a:t>Nature 608, 687 (2022)</a:t>
            </a:r>
            <a:endParaRPr lang="de-DE" sz="1600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1964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9" name="Object 8"/>
          <p:cNvGraphicFramePr>
            <a:graphicFrameLocks noChangeAspect="1"/>
          </p:cNvGraphicFramePr>
          <p:nvPr>
            <p:extLst/>
          </p:nvPr>
        </p:nvGraphicFramePr>
        <p:xfrm>
          <a:off x="5205778" y="980728"/>
          <a:ext cx="3966797" cy="319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Graph" r:id="rId4" imgW="3158947" imgH="2654198" progId="">
                  <p:embed/>
                </p:oleObj>
              </mc:Choice>
              <mc:Fallback>
                <p:oleObj name="Graph" r:id="rId4" imgW="3158947" imgH="2654198" progId="">
                  <p:embed/>
                  <p:pic>
                    <p:nvPicPr>
                      <p:cNvPr id="921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488" t="8392" r="8247" b="8902"/>
                      <a:stretch>
                        <a:fillRect/>
                      </a:stretch>
                    </p:blipFill>
                    <p:spPr bwMode="auto">
                      <a:xfrm>
                        <a:off x="5205778" y="980728"/>
                        <a:ext cx="3966797" cy="3194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9" name="Rectangle 98"/>
          <p:cNvSpPr/>
          <p:nvPr/>
        </p:nvSpPr>
        <p:spPr>
          <a:xfrm>
            <a:off x="440309" y="6375053"/>
            <a:ext cx="3096344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6653579" y="6167462"/>
            <a:ext cx="2742957" cy="6905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34" name="Line 30"/>
          <p:cNvSpPr>
            <a:spLocks noChangeAspect="1" noChangeShapeType="1"/>
          </p:cNvSpPr>
          <p:nvPr/>
        </p:nvSpPr>
        <p:spPr bwMode="auto">
          <a:xfrm>
            <a:off x="5470281" y="2713038"/>
            <a:ext cx="3546231" cy="0"/>
          </a:xfrm>
          <a:prstGeom prst="line">
            <a:avLst/>
          </a:prstGeom>
          <a:noFill/>
          <a:ln w="222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235" name="Freeform 31"/>
          <p:cNvSpPr>
            <a:spLocks noChangeAspect="1"/>
          </p:cNvSpPr>
          <p:nvPr/>
        </p:nvSpPr>
        <p:spPr bwMode="auto">
          <a:xfrm>
            <a:off x="5915758" y="1300163"/>
            <a:ext cx="2542442" cy="1533525"/>
          </a:xfrm>
          <a:custGeom>
            <a:avLst/>
            <a:gdLst>
              <a:gd name="T0" fmla="*/ 0 w 1200"/>
              <a:gd name="T1" fmla="*/ 2147483647 h 1075"/>
              <a:gd name="T2" fmla="*/ 2147483647 w 1200"/>
              <a:gd name="T3" fmla="*/ 2147483647 h 1075"/>
              <a:gd name="T4" fmla="*/ 2147483647 w 1200"/>
              <a:gd name="T5" fmla="*/ 2147483647 h 1075"/>
              <a:gd name="T6" fmla="*/ 2147483647 w 1200"/>
              <a:gd name="T7" fmla="*/ 2147483647 h 1075"/>
              <a:gd name="T8" fmla="*/ 2147483647 w 1200"/>
              <a:gd name="T9" fmla="*/ 2147483647 h 1075"/>
              <a:gd name="T10" fmla="*/ 2147483647 w 1200"/>
              <a:gd name="T11" fmla="*/ 2147483647 h 1075"/>
              <a:gd name="T12" fmla="*/ 2147483647 w 1200"/>
              <a:gd name="T13" fmla="*/ 2147483647 h 1075"/>
              <a:gd name="T14" fmla="*/ 2147483647 w 1200"/>
              <a:gd name="T15" fmla="*/ 2147483647 h 1075"/>
              <a:gd name="T16" fmla="*/ 2147483647 w 1200"/>
              <a:gd name="T17" fmla="*/ 2147483647 h 1075"/>
              <a:gd name="T18" fmla="*/ 2147483647 w 1200"/>
              <a:gd name="T19" fmla="*/ 2147483647 h 1075"/>
              <a:gd name="T20" fmla="*/ 2147483647 w 1200"/>
              <a:gd name="T21" fmla="*/ 0 h 107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200" h="1075">
                <a:moveTo>
                  <a:pt x="0" y="36"/>
                </a:moveTo>
                <a:cubicBezTo>
                  <a:pt x="20" y="98"/>
                  <a:pt x="81" y="296"/>
                  <a:pt x="120" y="408"/>
                </a:cubicBezTo>
                <a:cubicBezTo>
                  <a:pt x="159" y="520"/>
                  <a:pt x="184" y="608"/>
                  <a:pt x="234" y="708"/>
                </a:cubicBezTo>
                <a:cubicBezTo>
                  <a:pt x="284" y="808"/>
                  <a:pt x="359" y="947"/>
                  <a:pt x="420" y="1008"/>
                </a:cubicBezTo>
                <a:cubicBezTo>
                  <a:pt x="481" y="1069"/>
                  <a:pt x="547" y="1073"/>
                  <a:pt x="600" y="1074"/>
                </a:cubicBezTo>
                <a:cubicBezTo>
                  <a:pt x="653" y="1075"/>
                  <a:pt x="695" y="1049"/>
                  <a:pt x="738" y="1014"/>
                </a:cubicBezTo>
                <a:cubicBezTo>
                  <a:pt x="781" y="979"/>
                  <a:pt x="820" y="922"/>
                  <a:pt x="858" y="864"/>
                </a:cubicBezTo>
                <a:cubicBezTo>
                  <a:pt x="896" y="806"/>
                  <a:pt x="934" y="734"/>
                  <a:pt x="966" y="666"/>
                </a:cubicBezTo>
                <a:cubicBezTo>
                  <a:pt x="998" y="598"/>
                  <a:pt x="1017" y="544"/>
                  <a:pt x="1050" y="456"/>
                </a:cubicBezTo>
                <a:cubicBezTo>
                  <a:pt x="1083" y="368"/>
                  <a:pt x="1139" y="214"/>
                  <a:pt x="1164" y="138"/>
                </a:cubicBezTo>
                <a:cubicBezTo>
                  <a:pt x="1189" y="62"/>
                  <a:pt x="1192" y="29"/>
                  <a:pt x="1200" y="0"/>
                </a:cubicBezTo>
              </a:path>
            </a:pathLst>
          </a:custGeom>
          <a:noFill/>
          <a:ln w="22225" cap="flat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236" name="Text Box 32"/>
          <p:cNvSpPr txBox="1">
            <a:spLocks noChangeAspect="1" noChangeArrowheads="1"/>
          </p:cNvSpPr>
          <p:nvPr/>
        </p:nvSpPr>
        <p:spPr bwMode="auto">
          <a:xfrm>
            <a:off x="8107985" y="2420939"/>
            <a:ext cx="85632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1pPr>
            <a:lvl2pPr marL="742950" indent="-28575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2pPr>
            <a:lvl3pPr marL="1143000" indent="-22860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3pPr>
            <a:lvl4pPr marL="1600200" indent="-22860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4pPr>
            <a:lvl5pPr marL="2057400" indent="-22860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1600">
                <a:solidFill>
                  <a:srgbClr val="FF0000"/>
                </a:solidFill>
              </a:rPr>
              <a:t>Exciton</a:t>
            </a:r>
            <a:endParaRPr lang="es-ES" sz="1600">
              <a:solidFill>
                <a:srgbClr val="FF0000"/>
              </a:solidFill>
            </a:endParaRPr>
          </a:p>
        </p:txBody>
      </p:sp>
      <p:sp>
        <p:nvSpPr>
          <p:cNvPr id="9237" name="Text Box 33"/>
          <p:cNvSpPr txBox="1">
            <a:spLocks noChangeAspect="1" noChangeArrowheads="1"/>
          </p:cNvSpPr>
          <p:nvPr/>
        </p:nvSpPr>
        <p:spPr bwMode="auto">
          <a:xfrm>
            <a:off x="8201772" y="1736725"/>
            <a:ext cx="83388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1pPr>
            <a:lvl2pPr marL="742950" indent="-28575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2pPr>
            <a:lvl3pPr marL="1143000" indent="-22860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3pPr>
            <a:lvl4pPr marL="1600200" indent="-22860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4pPr>
            <a:lvl5pPr marL="2057400" indent="-22860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1600" dirty="0">
                <a:solidFill>
                  <a:srgbClr val="FF0000"/>
                </a:solidFill>
              </a:rPr>
              <a:t>Photon</a:t>
            </a:r>
            <a:endParaRPr lang="es-ES" sz="1600" dirty="0">
              <a:solidFill>
                <a:srgbClr val="FF0000"/>
              </a:solidFill>
            </a:endParaRPr>
          </a:p>
        </p:txBody>
      </p:sp>
      <p:sp>
        <p:nvSpPr>
          <p:cNvPr id="9238" name="Text Box 34"/>
          <p:cNvSpPr txBox="1">
            <a:spLocks noChangeAspect="1" noChangeArrowheads="1"/>
          </p:cNvSpPr>
          <p:nvPr/>
        </p:nvSpPr>
        <p:spPr bwMode="auto">
          <a:xfrm>
            <a:off x="6567854" y="685802"/>
            <a:ext cx="15108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1pPr>
            <a:lvl2pPr marL="742950" indent="-28575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2pPr>
            <a:lvl3pPr marL="1143000" indent="-22860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3pPr>
            <a:lvl4pPr marL="1600200" indent="-22860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4pPr>
            <a:lvl5pPr marL="2057400" indent="-22860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_tradnl" sz="1800">
                <a:solidFill>
                  <a:schemeClr val="tx1"/>
                </a:solidFill>
              </a:rPr>
              <a:t>Angle </a:t>
            </a:r>
            <a:r>
              <a:rPr lang="el-GR" sz="1800">
                <a:solidFill>
                  <a:schemeClr val="tx1"/>
                </a:solidFill>
              </a:rPr>
              <a:t>θ</a:t>
            </a:r>
            <a:r>
              <a:rPr lang="es-ES_tradnl" sz="1800">
                <a:solidFill>
                  <a:schemeClr val="tx1"/>
                </a:solidFill>
              </a:rPr>
              <a:t> </a:t>
            </a:r>
            <a:r>
              <a:rPr lang="es-ES" sz="1800">
                <a:solidFill>
                  <a:schemeClr val="tx1"/>
                </a:solidFill>
              </a:rPr>
              <a:t>(º)</a:t>
            </a:r>
            <a:endParaRPr lang="el-GR" sz="1800">
              <a:solidFill>
                <a:schemeClr val="tx1"/>
              </a:solidFill>
            </a:endParaRPr>
          </a:p>
        </p:txBody>
      </p:sp>
      <p:sp>
        <p:nvSpPr>
          <p:cNvPr id="9239" name="Text Box 35"/>
          <p:cNvSpPr txBox="1">
            <a:spLocks noChangeAspect="1" noChangeArrowheads="1"/>
          </p:cNvSpPr>
          <p:nvPr/>
        </p:nvSpPr>
        <p:spPr bwMode="auto">
          <a:xfrm>
            <a:off x="6567854" y="3989388"/>
            <a:ext cx="151081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1pPr>
            <a:lvl2pPr marL="742950" indent="-28575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2pPr>
            <a:lvl3pPr marL="1143000" indent="-22860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3pPr>
            <a:lvl4pPr marL="1600200" indent="-22860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4pPr>
            <a:lvl5pPr marL="2057400" indent="-22860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_tradnl" sz="1800" i="1">
                <a:solidFill>
                  <a:schemeClr val="tx1"/>
                </a:solidFill>
              </a:rPr>
              <a:t>k</a:t>
            </a:r>
            <a:r>
              <a:rPr lang="es-ES_tradnl" sz="1800" i="1" baseline="-25000">
                <a:solidFill>
                  <a:schemeClr val="tx1"/>
                </a:solidFill>
              </a:rPr>
              <a:t>in-plane</a:t>
            </a:r>
            <a:r>
              <a:rPr lang="es-ES_tradnl" sz="1800">
                <a:solidFill>
                  <a:schemeClr val="tx1"/>
                </a:solidFill>
              </a:rPr>
              <a:t> </a:t>
            </a:r>
            <a:r>
              <a:rPr lang="es-ES" sz="1800">
                <a:solidFill>
                  <a:schemeClr val="tx1"/>
                </a:solidFill>
              </a:rPr>
              <a:t>(</a:t>
            </a:r>
            <a:r>
              <a:rPr lang="el-GR" sz="1800">
                <a:solidFill>
                  <a:schemeClr val="tx1"/>
                </a:solidFill>
              </a:rPr>
              <a:t>μ</a:t>
            </a:r>
            <a:r>
              <a:rPr lang="es-ES" sz="1800">
                <a:solidFill>
                  <a:schemeClr val="tx1"/>
                </a:solidFill>
              </a:rPr>
              <a:t>m</a:t>
            </a:r>
            <a:r>
              <a:rPr lang="es-ES" sz="1800" baseline="30000">
                <a:solidFill>
                  <a:schemeClr val="tx1"/>
                </a:solidFill>
              </a:rPr>
              <a:t>-1</a:t>
            </a:r>
            <a:r>
              <a:rPr lang="es-ES" sz="1800">
                <a:solidFill>
                  <a:schemeClr val="tx1"/>
                </a:solidFill>
              </a:rPr>
              <a:t>)</a:t>
            </a:r>
            <a:endParaRPr lang="el-GR" sz="1800">
              <a:solidFill>
                <a:schemeClr val="tx1"/>
              </a:solidFill>
            </a:endParaRPr>
          </a:p>
        </p:txBody>
      </p:sp>
      <p:sp>
        <p:nvSpPr>
          <p:cNvPr id="9240" name="Text Box 36"/>
          <p:cNvSpPr txBox="1">
            <a:spLocks noChangeAspect="1" noChangeArrowheads="1"/>
          </p:cNvSpPr>
          <p:nvPr/>
        </p:nvSpPr>
        <p:spPr bwMode="auto">
          <a:xfrm rot="16200000">
            <a:off x="3973717" y="2398198"/>
            <a:ext cx="26289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1pPr>
            <a:lvl2pPr marL="742950" indent="-28575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2pPr>
            <a:lvl3pPr marL="1143000" indent="-22860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3pPr>
            <a:lvl4pPr marL="1600200" indent="-22860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4pPr>
            <a:lvl5pPr marL="2057400" indent="-22860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_tradnl" sz="1800">
                <a:solidFill>
                  <a:schemeClr val="tx1"/>
                </a:solidFill>
              </a:rPr>
              <a:t>Emission energy </a:t>
            </a:r>
            <a:r>
              <a:rPr lang="es-ES" sz="1800">
                <a:solidFill>
                  <a:schemeClr val="tx1"/>
                </a:solidFill>
              </a:rPr>
              <a:t>(eV)</a:t>
            </a:r>
            <a:endParaRPr lang="el-GR" sz="1800">
              <a:solidFill>
                <a:schemeClr val="tx1"/>
              </a:solidFill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680462" y="764704"/>
            <a:ext cx="4179570" cy="2770982"/>
            <a:chOff x="1083016" y="908720"/>
            <a:chExt cx="4179570" cy="2770982"/>
          </a:xfrm>
        </p:grpSpPr>
        <p:sp>
          <p:nvSpPr>
            <p:cNvPr id="9230" name="Line 26"/>
            <p:cNvSpPr>
              <a:spLocks noChangeShapeType="1"/>
            </p:cNvSpPr>
            <p:nvPr/>
          </p:nvSpPr>
          <p:spPr bwMode="auto">
            <a:xfrm flipV="1">
              <a:off x="2554504" y="1628775"/>
              <a:ext cx="505557" cy="10795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31" name="Text Box 27"/>
            <p:cNvSpPr txBox="1">
              <a:spLocks noChangeArrowheads="1"/>
            </p:cNvSpPr>
            <p:nvPr/>
          </p:nvSpPr>
          <p:spPr bwMode="auto">
            <a:xfrm rot="20870703">
              <a:off x="2516393" y="1628775"/>
              <a:ext cx="866042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rgbClr val="003366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3200">
                  <a:solidFill>
                    <a:srgbClr val="003366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3200">
                  <a:solidFill>
                    <a:srgbClr val="003366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3200">
                  <a:solidFill>
                    <a:srgbClr val="003366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3200">
                  <a:solidFill>
                    <a:srgbClr val="003366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66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66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66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66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sz="1600" i="1">
                  <a:solidFill>
                    <a:schemeClr val="bg1"/>
                  </a:solidFill>
                </a:rPr>
                <a:t>k</a:t>
              </a:r>
              <a:r>
                <a:rPr lang="es-ES" sz="1600" i="1" baseline="-25000">
                  <a:solidFill>
                    <a:schemeClr val="bg1"/>
                  </a:solidFill>
                </a:rPr>
                <a:t>in-plane</a:t>
              </a:r>
              <a:endParaRPr lang="el-GR" sz="1600" i="1">
                <a:solidFill>
                  <a:schemeClr val="bg1"/>
                </a:solidFill>
              </a:endParaRPr>
            </a:p>
          </p:txBody>
        </p:sp>
        <p:pic>
          <p:nvPicPr>
            <p:cNvPr id="112" name="Picture 2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3016" y="908720"/>
              <a:ext cx="3137269" cy="27709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3" name="ZoneTexte 112"/>
            <p:cNvSpPr txBox="1"/>
            <p:nvPr/>
          </p:nvSpPr>
          <p:spPr>
            <a:xfrm>
              <a:off x="1083017" y="1226984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bg1"/>
                  </a:solidFill>
                </a:rPr>
                <a:t>Mirror</a:t>
              </a:r>
              <a:endParaRPr lang="fr-FR" dirty="0">
                <a:solidFill>
                  <a:schemeClr val="bg1"/>
                </a:solidFill>
              </a:endParaRPr>
            </a:p>
          </p:txBody>
        </p:sp>
        <p:sp>
          <p:nvSpPr>
            <p:cNvPr id="115" name="ZoneTexte 114"/>
            <p:cNvSpPr txBox="1"/>
            <p:nvPr/>
          </p:nvSpPr>
          <p:spPr>
            <a:xfrm>
              <a:off x="1083017" y="2111202"/>
              <a:ext cx="825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>
                  <a:solidFill>
                    <a:schemeClr val="bg1"/>
                  </a:solidFill>
                </a:rPr>
                <a:t>Cavit</a:t>
              </a:r>
              <a:r>
                <a:rPr lang="fr-FR" dirty="0" err="1">
                  <a:solidFill>
                    <a:schemeClr val="bg1"/>
                  </a:solidFill>
                </a:rPr>
                <a:t>y</a:t>
              </a:r>
              <a:endParaRPr lang="fr-FR" dirty="0">
                <a:solidFill>
                  <a:schemeClr val="bg1"/>
                </a:solidFill>
              </a:endParaRPr>
            </a:p>
          </p:txBody>
        </p:sp>
        <p:sp>
          <p:nvSpPr>
            <p:cNvPr id="116" name="ZoneTexte 115"/>
            <p:cNvSpPr txBox="1"/>
            <p:nvPr/>
          </p:nvSpPr>
          <p:spPr>
            <a:xfrm>
              <a:off x="4175429" y="2003480"/>
              <a:ext cx="108715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dirty="0" smtClean="0"/>
                <a:t>Quantum </a:t>
              </a:r>
            </a:p>
            <a:p>
              <a:pPr algn="ctr"/>
              <a:r>
                <a:rPr lang="fr-FR" sz="1600" dirty="0" err="1" smtClean="0"/>
                <a:t>wells</a:t>
              </a:r>
              <a:endParaRPr lang="fr-FR" sz="1600" dirty="0"/>
            </a:p>
          </p:txBody>
        </p:sp>
        <p:cxnSp>
          <p:nvCxnSpPr>
            <p:cNvPr id="117" name="Connecteur droit avec flèche 116"/>
            <p:cNvCxnSpPr/>
            <p:nvPr/>
          </p:nvCxnSpPr>
          <p:spPr>
            <a:xfrm flipH="1" flipV="1">
              <a:off x="3646464" y="2111253"/>
              <a:ext cx="388881" cy="128299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necteur droit avec flèche 117"/>
            <p:cNvCxnSpPr/>
            <p:nvPr/>
          </p:nvCxnSpPr>
          <p:spPr>
            <a:xfrm flipH="1">
              <a:off x="3646464" y="2403352"/>
              <a:ext cx="388881" cy="355922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ZoneTexte 118"/>
            <p:cNvSpPr txBox="1"/>
            <p:nvPr/>
          </p:nvSpPr>
          <p:spPr>
            <a:xfrm>
              <a:off x="1104900" y="3102885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bg1"/>
                  </a:solidFill>
                </a:rPr>
                <a:t>Mirror</a:t>
              </a:r>
              <a:endParaRPr lang="fr-FR" dirty="0">
                <a:solidFill>
                  <a:schemeClr val="bg1"/>
                </a:solidFill>
              </a:endParaRPr>
            </a:p>
          </p:txBody>
        </p:sp>
      </p:grpSp>
      <p:sp>
        <p:nvSpPr>
          <p:cNvPr id="100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sz="26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Microcavity polaritons</a:t>
            </a:r>
            <a:endParaRPr lang="en-GB" sz="26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53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922114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320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Phase </a:t>
            </a:r>
            <a:r>
              <a:rPr lang="fr-CA" sz="3200" dirty="0" err="1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dynamics</a:t>
            </a:r>
            <a:r>
              <a:rPr lang="fr-CA" sz="320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(simulations)</a:t>
            </a: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0" y="869846"/>
            <a:ext cx="8925054" cy="332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45711" tIns="22855" rIns="45711" bIns="22855">
            <a:spAutoFit/>
          </a:bodyPr>
          <a:lstStyle/>
          <a:p>
            <a:pPr marL="342900" indent="-342900" defTabSz="457189">
              <a:lnSpc>
                <a:spcPct val="93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Calculate total phase (unwrapped) difference for several noise realisations:</a:t>
            </a: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66" y="1301680"/>
            <a:ext cx="6451105" cy="266701"/>
          </a:xfrm>
          <a:prstGeom prst="rect">
            <a:avLst/>
          </a:prstGeom>
        </p:spPr>
      </p:pic>
      <p:sp>
        <p:nvSpPr>
          <p:cNvPr id="23" name="Text Box 18"/>
          <p:cNvSpPr txBox="1">
            <a:spLocks noChangeArrowheads="1"/>
          </p:cNvSpPr>
          <p:nvPr/>
        </p:nvSpPr>
        <p:spPr bwMode="auto">
          <a:xfrm>
            <a:off x="4446230" y="2331646"/>
            <a:ext cx="4697769" cy="332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11" tIns="22855" rIns="45711" bIns="22855">
            <a:spAutoFit/>
          </a:bodyPr>
          <a:lstStyle/>
          <a:p>
            <a:pPr marL="342900" indent="-342900" defTabSz="457189">
              <a:lnSpc>
                <a:spcPct val="93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Occasional 2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π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phase jumps.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4462527" y="4084734"/>
            <a:ext cx="447882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Pairs of vortex and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antivortex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appear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in effective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2D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x,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Δ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266" y="1667826"/>
            <a:ext cx="3560373" cy="4791871"/>
          </a:xfrm>
          <a:prstGeom prst="rect">
            <a:avLst/>
          </a:prstGeom>
        </p:spPr>
      </p:pic>
      <p:sp>
        <p:nvSpPr>
          <p:cNvPr id="52" name="TextBox 92"/>
          <p:cNvSpPr txBox="1"/>
          <p:nvPr/>
        </p:nvSpPr>
        <p:spPr>
          <a:xfrm>
            <a:off x="1101062" y="4065811"/>
            <a:ext cx="2234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KPZ “piecewise” ?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74183" y="6505200"/>
            <a:ext cx="55103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 smtClean="0">
                <a:solidFill>
                  <a:schemeClr val="accent2"/>
                </a:solidFill>
                <a:latin typeface="+mj-lt"/>
              </a:rPr>
              <a:t>Q. Fontaine, </a:t>
            </a:r>
            <a:r>
              <a:rPr lang="de-DE" sz="1600" i="1" dirty="0" smtClean="0">
                <a:solidFill>
                  <a:schemeClr val="accent2"/>
                </a:solidFill>
                <a:latin typeface="+mj-lt"/>
              </a:rPr>
              <a:t>et al</a:t>
            </a:r>
            <a:r>
              <a:rPr lang="de-DE" sz="1600" dirty="0" smtClean="0">
                <a:solidFill>
                  <a:schemeClr val="accent2"/>
                </a:solidFill>
                <a:latin typeface="+mj-lt"/>
              </a:rPr>
              <a:t>, </a:t>
            </a:r>
            <a:r>
              <a:rPr lang="nb-NO" sz="1600" dirty="0">
                <a:solidFill>
                  <a:schemeClr val="accent2"/>
                </a:solidFill>
              </a:rPr>
              <a:t>Nature 608, 687 (2022)</a:t>
            </a:r>
            <a:endParaRPr lang="de-DE" sz="1600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1160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58614"/>
            <a:ext cx="9144000" cy="922114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80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Amplitude distribution of </a:t>
            </a:r>
            <a:r>
              <a:rPr lang="fr-CA" sz="280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phase </a:t>
            </a:r>
            <a:r>
              <a:rPr lang="fr-CA" sz="280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fluctuations</a:t>
            </a: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0" y="866163"/>
            <a:ext cx="9144000" cy="618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11" tIns="22855" rIns="45711" bIns="22855">
            <a:spAutoFit/>
          </a:bodyPr>
          <a:lstStyle/>
          <a:p>
            <a:pPr marL="342900" indent="-342900" defTabSz="457189">
              <a:lnSpc>
                <a:spcPct val="93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x and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 within KPZ window                                        is a random variable expected to obey Tracy-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Widom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statistics (non-Gaussian).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867187"/>
            <a:ext cx="2526797" cy="316993"/>
          </a:xfrm>
          <a:prstGeom prst="rect">
            <a:avLst/>
          </a:prstGeom>
        </p:spPr>
      </p:pic>
      <p:grpSp>
        <p:nvGrpSpPr>
          <p:cNvPr id="12" name="Groupe 11"/>
          <p:cNvGrpSpPr/>
          <p:nvPr/>
        </p:nvGrpSpPr>
        <p:grpSpPr>
          <a:xfrm>
            <a:off x="1087955" y="1668029"/>
            <a:ext cx="6968090" cy="4866806"/>
            <a:chOff x="1087955" y="1668029"/>
            <a:chExt cx="6968090" cy="4866806"/>
          </a:xfrm>
        </p:grpSpPr>
        <p:pic>
          <p:nvPicPr>
            <p:cNvPr id="13" name="Picture 1"/>
            <p:cNvPicPr>
              <a:picLocks noChangeAspect="1"/>
            </p:cNvPicPr>
            <p:nvPr/>
          </p:nvPicPr>
          <p:blipFill rotWithShape="1">
            <a:blip r:embed="rId3"/>
            <a:srcRect l="4599" t="3852" r="6177" b="3184"/>
            <a:stretch/>
          </p:blipFill>
          <p:spPr>
            <a:xfrm>
              <a:off x="1087955" y="1668029"/>
              <a:ext cx="6968090" cy="4866806"/>
            </a:xfrm>
            <a:prstGeom prst="rect">
              <a:avLst/>
            </a:prstGeom>
          </p:spPr>
        </p:pic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5058" y="2414835"/>
              <a:ext cx="888494" cy="228600"/>
            </a:xfrm>
            <a:prstGeom prst="rect">
              <a:avLst/>
            </a:prstGeom>
          </p:spPr>
        </p:pic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3090" y="2402643"/>
              <a:ext cx="1168910" cy="240792"/>
            </a:xfrm>
            <a:prstGeom prst="rect">
              <a:avLst/>
            </a:prstGeom>
          </p:spPr>
        </p:pic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6318" y="2358619"/>
              <a:ext cx="1119667" cy="176843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4174183" y="6505200"/>
            <a:ext cx="55103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 smtClean="0">
                <a:solidFill>
                  <a:schemeClr val="accent2"/>
                </a:solidFill>
                <a:latin typeface="+mj-lt"/>
              </a:rPr>
              <a:t>Q. Fontaine, </a:t>
            </a:r>
            <a:r>
              <a:rPr lang="de-DE" sz="1600" i="1" dirty="0" smtClean="0">
                <a:solidFill>
                  <a:schemeClr val="accent2"/>
                </a:solidFill>
                <a:latin typeface="+mj-lt"/>
              </a:rPr>
              <a:t>et al</a:t>
            </a:r>
            <a:r>
              <a:rPr lang="de-DE" sz="1600" dirty="0" smtClean="0">
                <a:solidFill>
                  <a:schemeClr val="accent2"/>
                </a:solidFill>
                <a:latin typeface="+mj-lt"/>
              </a:rPr>
              <a:t>, </a:t>
            </a:r>
            <a:r>
              <a:rPr lang="nb-NO" sz="1600" dirty="0">
                <a:solidFill>
                  <a:schemeClr val="accent2"/>
                </a:solidFill>
              </a:rPr>
              <a:t>Nature 608, 687 (2022)</a:t>
            </a:r>
            <a:endParaRPr lang="de-DE" sz="1600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0705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922114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32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 and prospects</a:t>
            </a:r>
            <a:endParaRPr lang="fr-CA" sz="32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0" y="2680891"/>
            <a:ext cx="52693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kumimoji="0" lang="fr-FR" b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Compact version of KPZ </a:t>
            </a:r>
            <a:r>
              <a:rPr kumimoji="0" lang="fr-FR" b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with</a:t>
            </a:r>
            <a:r>
              <a:rPr kumimoji="0" lang="fr-FR" b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a</a:t>
            </a:r>
            <a:r>
              <a:rPr kumimoji="0" lang="fr-FR" b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phase variable 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fr-FR" dirty="0" smtClean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                           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⟹   </a:t>
            </a:r>
            <a:r>
              <a:rPr kumimoji="0" lang="fr-FR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topological</a:t>
            </a:r>
            <a:r>
              <a:rPr kumimoji="0" lang="fr-FR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fr-FR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defect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endParaRPr kumimoji="0" lang="fr-FR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0" y="743761"/>
            <a:ext cx="7680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1D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riven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-dissipative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condensates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belong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to the KPZ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universality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class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3"/>
          <a:srcRect t="13888"/>
          <a:stretch/>
        </p:blipFill>
        <p:spPr>
          <a:xfrm>
            <a:off x="5074466" y="2812643"/>
            <a:ext cx="2335940" cy="1771638"/>
          </a:xfrm>
          <a:prstGeom prst="rect">
            <a:avLst/>
          </a:prstGeom>
        </p:spPr>
      </p:pic>
      <p:sp>
        <p:nvSpPr>
          <p:cNvPr id="32" name="ZoneTexte 31"/>
          <p:cNvSpPr txBox="1"/>
          <p:nvPr/>
        </p:nvSpPr>
        <p:spPr>
          <a:xfrm>
            <a:off x="244533" y="4612987"/>
            <a:ext cx="5077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KPZ </a:t>
            </a:r>
            <a:r>
              <a:rPr kumimoji="0" lang="fr-FR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scaling</a:t>
            </a:r>
            <a:r>
              <a:rPr kumimoji="0" lang="fr-FR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fr-FR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kumimoji="0" lang="fr-FR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fr-FR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kumimoji="0" lang="fr-FR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fr-FR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resilient</a:t>
            </a:r>
            <a:r>
              <a:rPr kumimoji="0" lang="fr-FR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to </a:t>
            </a:r>
            <a:r>
              <a:rPr kumimoji="0" lang="fr-FR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these</a:t>
            </a:r>
            <a:r>
              <a:rPr kumimoji="0" lang="fr-FR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fr-FR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defects</a:t>
            </a:r>
            <a:endParaRPr kumimoji="0" lang="fr-FR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611560" y="6026787"/>
            <a:ext cx="62848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L. He, L. M. </a:t>
            </a:r>
            <a:r>
              <a:rPr kumimoji="0" lang="fr-FR" sz="1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Sieberer</a:t>
            </a:r>
            <a:r>
              <a:rPr lang="fr-FR" sz="14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&amp;</a:t>
            </a:r>
            <a:r>
              <a:rPr lang="fr-FR" sz="1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fr-FR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S. Diehl,</a:t>
            </a:r>
            <a:r>
              <a:rPr kumimoji="0" lang="fr-FR" sz="1400" i="0" u="none" strike="noStrike" kern="120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fr-FR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PPRL </a:t>
            </a:r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118</a:t>
            </a:r>
            <a:r>
              <a:rPr kumimoji="0" lang="fr-FR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kumimoji="0" lang="fr-FR" sz="1400" i="0" u="none" strike="noStrike" kern="120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fr-FR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085301</a:t>
            </a:r>
            <a:r>
              <a:rPr kumimoji="0" lang="fr-FR" sz="1400" i="0" u="none" strike="noStrike" kern="120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fr-FR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(2017)</a:t>
            </a:r>
            <a:endParaRPr kumimoji="0" lang="fr-FR" sz="140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95536" y="5319887"/>
            <a:ext cx="5087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fr-FR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Turbulent phase for </a:t>
            </a:r>
            <a:r>
              <a:rPr kumimoji="0" lang="fr-FR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higher</a:t>
            </a:r>
            <a:r>
              <a:rPr kumimoji="0" lang="fr-FR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noise / </a:t>
            </a:r>
            <a:r>
              <a:rPr kumimoji="0" lang="fr-FR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pump</a:t>
            </a:r>
            <a:r>
              <a:rPr kumimoji="0" lang="fr-FR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power?</a:t>
            </a:r>
            <a:endParaRPr kumimoji="0" lang="fr-FR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4913" y="1097023"/>
            <a:ext cx="1944216" cy="164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50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/>
          <p:cNvSpPr txBox="1"/>
          <p:nvPr/>
        </p:nvSpPr>
        <p:spPr>
          <a:xfrm>
            <a:off x="443317" y="6159014"/>
            <a:ext cx="582813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fr-FR" sz="15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K. </a:t>
            </a:r>
            <a:r>
              <a:rPr kumimoji="0" lang="fr-FR" sz="15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Deligiannis</a:t>
            </a:r>
            <a:r>
              <a:rPr kumimoji="0" lang="fr-FR" sz="15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fr-FR" sz="15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kumimoji="0" lang="fr-FR" sz="15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Phys. Rev. Research 4, 043207 </a:t>
            </a:r>
            <a:r>
              <a:rPr lang="fr-FR" sz="15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(2022) </a:t>
            </a:r>
            <a:endParaRPr kumimoji="0" lang="fr-FR" sz="150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922114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32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 and prospects</a:t>
            </a:r>
            <a:endParaRPr lang="fr-CA" sz="32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323528" y="823400"/>
            <a:ext cx="7497933" cy="2446856"/>
            <a:chOff x="358314" y="714532"/>
            <a:chExt cx="7497933" cy="2446856"/>
          </a:xfrm>
        </p:grpSpPr>
        <p:sp>
          <p:nvSpPr>
            <p:cNvPr id="35" name="ZoneTexte 34"/>
            <p:cNvSpPr txBox="1"/>
            <p:nvPr/>
          </p:nvSpPr>
          <p:spPr>
            <a:xfrm>
              <a:off x="393948" y="714532"/>
              <a:ext cx="452559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lvl="0" indent="-285750" defTabSz="914400" fontAlgn="base">
                <a:spcBef>
                  <a:spcPct val="0"/>
                </a:spcBef>
                <a:spcAft>
                  <a:spcPct val="0"/>
                </a:spcAft>
                <a:buFont typeface="Wingdings" panose="05000000000000000000" pitchFamily="2" charset="2"/>
                <a:buChar char="Ø"/>
                <a:defRPr/>
              </a:pPr>
              <a:r>
                <a:rPr lang="fr-FR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In 2</a:t>
              </a:r>
              <a:r>
                <a:rPr kumimoji="0" lang="fr-FR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D:  </a:t>
              </a:r>
              <a:r>
                <a:rPr kumimoji="0" lang="fr-FR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Space</a:t>
              </a:r>
              <a:r>
                <a:rPr kumimoji="0" lang="fr-FR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time </a:t>
              </a:r>
              <a:r>
                <a:rPr kumimoji="0" lang="fr-FR" b="1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AND</a:t>
              </a:r>
              <a:r>
                <a:rPr kumimoji="0" lang="fr-FR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dirty="0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kumimoji="0" lang="fr-FR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patial</a:t>
              </a:r>
              <a:r>
                <a:rPr kumimoji="0" lang="fr-FR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fr-FR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vortices</a:t>
              </a:r>
              <a:endParaRPr kumimoji="0" lang="fr-FR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noProof="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58314" y="1496697"/>
              <a:ext cx="404382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500" dirty="0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E. Altman, </a:t>
              </a:r>
              <a:r>
                <a:rPr lang="fr-FR" sz="1500" i="1" dirty="0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 al.</a:t>
              </a:r>
              <a:r>
                <a:rPr lang="fr-FR" sz="1500" dirty="0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PRX </a:t>
              </a:r>
              <a:r>
                <a:rPr lang="fr-FR" sz="1500" b="1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fr-FR" sz="15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011017 (2015</a:t>
              </a:r>
              <a:r>
                <a:rPr lang="fr-FR" sz="1500" dirty="0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r>
                <a:rPr lang="fr-FR" sz="1500" dirty="0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 Zamora, </a:t>
              </a:r>
              <a:r>
                <a:rPr lang="fr-FR" sz="1500" i="1" dirty="0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 al.</a:t>
              </a:r>
              <a:r>
                <a:rPr lang="fr-FR" sz="1500" dirty="0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  <a:r>
                <a:rPr lang="en-US" sz="1500" dirty="0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PRX </a:t>
              </a:r>
              <a:r>
                <a:rPr lang="en-US" sz="1500" b="1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r>
                <a:rPr lang="en-US" sz="15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041006 (2017</a:t>
              </a:r>
              <a:r>
                <a:rPr lang="en-US" sz="1500" dirty="0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r>
                <a:rPr lang="en-US" sz="1500" dirty="0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Q. Mei, </a:t>
              </a:r>
              <a:r>
                <a:rPr lang="en-US" sz="1500" i="1" dirty="0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 al.</a:t>
              </a:r>
              <a:r>
                <a:rPr lang="en-US" sz="1500" dirty="0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PRB </a:t>
              </a:r>
              <a:r>
                <a:rPr lang="en-US" sz="1500" b="1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103</a:t>
              </a:r>
              <a:r>
                <a:rPr lang="en-US" sz="15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045302 (2021</a:t>
              </a:r>
              <a:r>
                <a:rPr lang="en-US" sz="1500" dirty="0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r>
                <a:rPr lang="fr-FR" sz="15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 </a:t>
              </a:r>
              <a:r>
                <a:rPr lang="fr-FR" sz="1500" dirty="0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Ferrier, </a:t>
              </a:r>
              <a:r>
                <a:rPr lang="fr-FR" sz="1500" i="1" dirty="0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 </a:t>
              </a:r>
              <a:r>
                <a:rPr lang="fr-FR" sz="1500" i="1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al.</a:t>
              </a:r>
              <a:r>
                <a:rPr lang="fr-FR" sz="15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500" dirty="0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PRB</a:t>
              </a:r>
              <a:r>
                <a:rPr lang="en-US" sz="15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  <a:r>
                <a:rPr lang="en-US" sz="1500" b="1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105</a:t>
              </a:r>
              <a:r>
                <a:rPr lang="en-US" sz="15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500" dirty="0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205301 (2022</a:t>
              </a:r>
              <a:r>
                <a:rPr lang="fr-FR" sz="15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sz="15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393948" y="2792056"/>
              <a:ext cx="74622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fr-FR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KPZ </a:t>
              </a:r>
              <a:r>
                <a:rPr kumimoji="0" lang="fr-FR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predicted</a:t>
              </a:r>
              <a:r>
                <a:rPr kumimoji="0" lang="fr-FR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in</a:t>
              </a:r>
              <a:r>
                <a:rPr kumimoji="0" lang="fr-FR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fr-FR" i="0" u="none" strike="noStrike" kern="1200" cap="none" spc="0" normalizeH="0" noProof="0" dirty="0" err="1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recent</a:t>
              </a:r>
              <a:r>
                <a:rPr kumimoji="0" lang="fr-FR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simulations </a:t>
              </a:r>
              <a:r>
                <a:rPr kumimoji="0" lang="fr-FR" i="0" u="none" strike="noStrike" kern="1200" cap="none" spc="0" normalizeH="0" noProof="0" dirty="0" err="1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using</a:t>
              </a:r>
              <a:r>
                <a:rPr kumimoji="0" lang="fr-FR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2D </a:t>
              </a:r>
              <a:r>
                <a:rPr kumimoji="0" lang="fr-FR" i="0" u="none" strike="noStrike" kern="1200" cap="none" spc="0" normalizeH="0" noProof="0" dirty="0" err="1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discrete</a:t>
              </a:r>
              <a:r>
                <a:rPr kumimoji="0" lang="fr-FR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kumimoji="0" lang="fr-FR" i="0" u="none" strike="noStrike" kern="1200" cap="none" spc="0" normalizeH="0" noProof="0" dirty="0" err="1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lattice</a:t>
              </a:r>
              <a:r>
                <a:rPr kumimoji="0" lang="fr-FR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) model</a:t>
              </a:r>
              <a:endParaRPr kumimoji="0" lang="fr-FR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ZoneTexte 6"/>
          <p:cNvSpPr txBox="1"/>
          <p:nvPr/>
        </p:nvSpPr>
        <p:spPr>
          <a:xfrm>
            <a:off x="397471" y="1064685"/>
            <a:ext cx="4455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Vortex </a:t>
            </a:r>
            <a:r>
              <a:rPr lang="fr-FR" dirty="0" err="1" smtClean="0"/>
              <a:t>proliferation</a:t>
            </a:r>
            <a:r>
              <a:rPr lang="fr-FR" dirty="0" smtClean="0"/>
              <a:t> </a:t>
            </a:r>
            <a:r>
              <a:rPr lang="fr-FR" dirty="0" err="1" smtClean="0"/>
              <a:t>kills</a:t>
            </a:r>
            <a:r>
              <a:rPr lang="fr-FR" dirty="0" smtClean="0"/>
              <a:t> KPZ </a:t>
            </a:r>
            <a:r>
              <a:rPr lang="fr-FR" dirty="0" err="1" smtClean="0"/>
              <a:t>correlations</a:t>
            </a:r>
            <a:r>
              <a:rPr lang="fr-FR" dirty="0" smtClean="0"/>
              <a:t>?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7615" y="3302826"/>
            <a:ext cx="3509912" cy="281349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313494" y="991531"/>
            <a:ext cx="1915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Debated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topics!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70" y="3420715"/>
            <a:ext cx="3564751" cy="22909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12252" y="2875346"/>
            <a:ext cx="9145016" cy="3990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356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/>
          <p:cNvSpPr txBox="1"/>
          <p:nvPr/>
        </p:nvSpPr>
        <p:spPr>
          <a:xfrm>
            <a:off x="443317" y="6159014"/>
            <a:ext cx="582813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fr-FR" sz="15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K. </a:t>
            </a:r>
            <a:r>
              <a:rPr kumimoji="0" lang="fr-FR" sz="15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Deligiannis</a:t>
            </a:r>
            <a:r>
              <a:rPr kumimoji="0" lang="fr-FR" sz="15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fr-FR" sz="15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kumimoji="0" lang="fr-FR" sz="15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Phys. Rev. Research 4, 043207 </a:t>
            </a:r>
            <a:r>
              <a:rPr lang="fr-FR" sz="15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(2022) </a:t>
            </a:r>
            <a:endParaRPr kumimoji="0" lang="fr-FR" sz="150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922114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32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 and prospects</a:t>
            </a:r>
            <a:endParaRPr lang="fr-CA" sz="32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323528" y="823400"/>
            <a:ext cx="7497933" cy="2446856"/>
            <a:chOff x="358314" y="714532"/>
            <a:chExt cx="7497933" cy="2446856"/>
          </a:xfrm>
        </p:grpSpPr>
        <p:sp>
          <p:nvSpPr>
            <p:cNvPr id="35" name="ZoneTexte 34"/>
            <p:cNvSpPr txBox="1"/>
            <p:nvPr/>
          </p:nvSpPr>
          <p:spPr>
            <a:xfrm>
              <a:off x="393948" y="714532"/>
              <a:ext cx="452559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lvl="0" indent="-285750" defTabSz="914400" fontAlgn="base">
                <a:spcBef>
                  <a:spcPct val="0"/>
                </a:spcBef>
                <a:spcAft>
                  <a:spcPct val="0"/>
                </a:spcAft>
                <a:buFont typeface="Wingdings" panose="05000000000000000000" pitchFamily="2" charset="2"/>
                <a:buChar char="Ø"/>
                <a:defRPr/>
              </a:pPr>
              <a:r>
                <a:rPr lang="fr-FR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In 2</a:t>
              </a:r>
              <a:r>
                <a:rPr kumimoji="0" lang="fr-FR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D:  </a:t>
              </a:r>
              <a:r>
                <a:rPr kumimoji="0" lang="fr-FR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Space</a:t>
              </a:r>
              <a:r>
                <a:rPr kumimoji="0" lang="fr-FR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time </a:t>
              </a:r>
              <a:r>
                <a:rPr kumimoji="0" lang="fr-FR" b="1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AND</a:t>
              </a:r>
              <a:r>
                <a:rPr kumimoji="0" lang="fr-FR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dirty="0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kumimoji="0" lang="fr-FR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patial</a:t>
              </a:r>
              <a:r>
                <a:rPr kumimoji="0" lang="fr-FR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fr-FR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vortices</a:t>
              </a:r>
              <a:endParaRPr kumimoji="0" lang="fr-FR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noProof="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58314" y="1496697"/>
              <a:ext cx="404382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500" dirty="0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E. Altman, </a:t>
              </a:r>
              <a:r>
                <a:rPr lang="fr-FR" sz="1500" i="1" dirty="0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 al.</a:t>
              </a:r>
              <a:r>
                <a:rPr lang="fr-FR" sz="1500" dirty="0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PRX </a:t>
              </a:r>
              <a:r>
                <a:rPr lang="fr-FR" sz="1500" b="1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fr-FR" sz="15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011017 (2015</a:t>
              </a:r>
              <a:r>
                <a:rPr lang="fr-FR" sz="1500" dirty="0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r>
                <a:rPr lang="fr-FR" sz="1500" dirty="0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 Zamora, </a:t>
              </a:r>
              <a:r>
                <a:rPr lang="fr-FR" sz="1500" i="1" dirty="0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 al.</a:t>
              </a:r>
              <a:r>
                <a:rPr lang="fr-FR" sz="1500" dirty="0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  <a:r>
                <a:rPr lang="en-US" sz="1500" dirty="0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PRX </a:t>
              </a:r>
              <a:r>
                <a:rPr lang="en-US" sz="1500" b="1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r>
                <a:rPr lang="en-US" sz="15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041006 (2017</a:t>
              </a:r>
              <a:r>
                <a:rPr lang="en-US" sz="1500" dirty="0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r>
                <a:rPr lang="en-US" sz="1500" dirty="0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Q. Mei, </a:t>
              </a:r>
              <a:r>
                <a:rPr lang="en-US" sz="1500" i="1" dirty="0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 al.</a:t>
              </a:r>
              <a:r>
                <a:rPr lang="en-US" sz="1500" dirty="0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PRB </a:t>
              </a:r>
              <a:r>
                <a:rPr lang="en-US" sz="1500" b="1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103</a:t>
              </a:r>
              <a:r>
                <a:rPr lang="en-US" sz="15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045302 (2021</a:t>
              </a:r>
              <a:r>
                <a:rPr lang="en-US" sz="1500" dirty="0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r>
                <a:rPr lang="fr-FR" sz="15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 </a:t>
              </a:r>
              <a:r>
                <a:rPr lang="fr-FR" sz="1500" dirty="0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Ferrier, </a:t>
              </a:r>
              <a:r>
                <a:rPr lang="fr-FR" sz="1500" i="1" dirty="0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 </a:t>
              </a:r>
              <a:r>
                <a:rPr lang="fr-FR" sz="1500" i="1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al.</a:t>
              </a:r>
              <a:r>
                <a:rPr lang="fr-FR" sz="15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500" dirty="0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PRB</a:t>
              </a:r>
              <a:r>
                <a:rPr lang="en-US" sz="15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  <a:r>
                <a:rPr lang="en-US" sz="1500" b="1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105</a:t>
              </a:r>
              <a:r>
                <a:rPr lang="en-US" sz="15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500" dirty="0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205301 (2022</a:t>
              </a:r>
              <a:r>
                <a:rPr lang="fr-FR" sz="15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sz="15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393948" y="2792056"/>
              <a:ext cx="74622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fr-FR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KPZ </a:t>
              </a:r>
              <a:r>
                <a:rPr kumimoji="0" lang="fr-FR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predicted</a:t>
              </a:r>
              <a:r>
                <a:rPr kumimoji="0" lang="fr-FR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in</a:t>
              </a:r>
              <a:r>
                <a:rPr kumimoji="0" lang="fr-FR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fr-FR" i="0" u="none" strike="noStrike" kern="1200" cap="none" spc="0" normalizeH="0" noProof="0" dirty="0" err="1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recent</a:t>
              </a:r>
              <a:r>
                <a:rPr kumimoji="0" lang="fr-FR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simulations </a:t>
              </a:r>
              <a:r>
                <a:rPr kumimoji="0" lang="fr-FR" i="0" u="none" strike="noStrike" kern="1200" cap="none" spc="0" normalizeH="0" noProof="0" dirty="0" err="1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using</a:t>
              </a:r>
              <a:r>
                <a:rPr kumimoji="0" lang="fr-FR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2D </a:t>
              </a:r>
              <a:r>
                <a:rPr kumimoji="0" lang="fr-FR" i="0" u="none" strike="noStrike" kern="1200" cap="none" spc="0" normalizeH="0" noProof="0" dirty="0" err="1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discrete</a:t>
              </a:r>
              <a:r>
                <a:rPr kumimoji="0" lang="fr-FR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kumimoji="0" lang="fr-FR" i="0" u="none" strike="noStrike" kern="1200" cap="none" spc="0" normalizeH="0" noProof="0" dirty="0" err="1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lattice</a:t>
              </a:r>
              <a:r>
                <a:rPr kumimoji="0" lang="fr-FR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) model</a:t>
              </a:r>
              <a:endParaRPr kumimoji="0" lang="fr-FR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ZoneTexte 6"/>
          <p:cNvSpPr txBox="1"/>
          <p:nvPr/>
        </p:nvSpPr>
        <p:spPr>
          <a:xfrm>
            <a:off x="397471" y="1064685"/>
            <a:ext cx="4455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Vortex </a:t>
            </a:r>
            <a:r>
              <a:rPr lang="fr-FR" dirty="0" err="1" smtClean="0"/>
              <a:t>proliferation</a:t>
            </a:r>
            <a:r>
              <a:rPr lang="fr-FR" dirty="0" smtClean="0"/>
              <a:t> </a:t>
            </a:r>
            <a:r>
              <a:rPr lang="fr-FR" dirty="0" err="1" smtClean="0"/>
              <a:t>kills</a:t>
            </a:r>
            <a:r>
              <a:rPr lang="fr-FR" dirty="0" smtClean="0"/>
              <a:t> KPZ </a:t>
            </a:r>
            <a:r>
              <a:rPr lang="fr-FR" dirty="0" err="1" smtClean="0"/>
              <a:t>correlations</a:t>
            </a:r>
            <a:r>
              <a:rPr lang="fr-FR" dirty="0" smtClean="0"/>
              <a:t>?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7615" y="3302826"/>
            <a:ext cx="3509912" cy="281349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313494" y="991531"/>
            <a:ext cx="1915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Debated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topics!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70" y="3420715"/>
            <a:ext cx="3564751" cy="229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45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75" y="1976677"/>
            <a:ext cx="2505581" cy="2205401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922114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32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 and prospects</a:t>
            </a:r>
            <a:endParaRPr lang="fr-CA" sz="32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-173627" y="976320"/>
            <a:ext cx="5040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 smtClean="0"/>
              <a:t>Negative</a:t>
            </a:r>
            <a:r>
              <a:rPr lang="fr-FR" sz="2000" dirty="0" smtClean="0"/>
              <a:t> mass </a:t>
            </a:r>
            <a:r>
              <a:rPr lang="fr-FR" sz="2000" dirty="0" err="1" smtClean="0"/>
              <a:t>condensates</a:t>
            </a:r>
            <a:r>
              <a:rPr lang="fr-FR" sz="2000" dirty="0" smtClean="0"/>
              <a:t> in 2D </a:t>
            </a:r>
            <a:endParaRPr lang="fr-FR" sz="20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5660" y="1903920"/>
            <a:ext cx="2225765" cy="322247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678013" y="1374297"/>
            <a:ext cx="214674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err="1" smtClean="0"/>
              <a:t>Preliminary</a:t>
            </a:r>
            <a:r>
              <a:rPr lang="fr-FR" dirty="0" smtClean="0"/>
              <a:t> </a:t>
            </a:r>
            <a:r>
              <a:rPr lang="fr-FR" dirty="0" err="1" smtClean="0"/>
              <a:t>results</a:t>
            </a:r>
            <a:r>
              <a:rPr lang="fr-FR" dirty="0" smtClean="0"/>
              <a:t> </a:t>
            </a:r>
          </a:p>
          <a:p>
            <a:pPr algn="ctr"/>
            <a:r>
              <a:rPr lang="fr-FR" dirty="0" smtClean="0"/>
              <a:t>in 2D</a:t>
            </a:r>
            <a:endParaRPr lang="fr-FR" dirty="0"/>
          </a:p>
        </p:txBody>
      </p:sp>
      <p:cxnSp>
        <p:nvCxnSpPr>
          <p:cNvPr id="12" name="Connecteur droit 11"/>
          <p:cNvCxnSpPr/>
          <p:nvPr/>
        </p:nvCxnSpPr>
        <p:spPr>
          <a:xfrm flipH="1">
            <a:off x="4993592" y="854651"/>
            <a:ext cx="54004" cy="444945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551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75" y="1976677"/>
            <a:ext cx="2505581" cy="2205401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922114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32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 and prospects</a:t>
            </a:r>
            <a:endParaRPr lang="fr-CA" sz="32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-173627" y="976320"/>
            <a:ext cx="5040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 smtClean="0"/>
              <a:t>Negative</a:t>
            </a:r>
            <a:r>
              <a:rPr lang="fr-FR" sz="2000" dirty="0" smtClean="0"/>
              <a:t> mass </a:t>
            </a:r>
            <a:r>
              <a:rPr lang="fr-FR" sz="2000" dirty="0" err="1" smtClean="0"/>
              <a:t>condensates</a:t>
            </a:r>
            <a:r>
              <a:rPr lang="fr-FR" sz="2000" dirty="0" smtClean="0"/>
              <a:t> in 2D </a:t>
            </a:r>
            <a:endParaRPr lang="fr-FR" sz="2000" dirty="0"/>
          </a:p>
        </p:txBody>
      </p:sp>
      <p:sp>
        <p:nvSpPr>
          <p:cNvPr id="5" name="ZoneTexte 4"/>
          <p:cNvSpPr txBox="1"/>
          <p:nvPr/>
        </p:nvSpPr>
        <p:spPr>
          <a:xfrm>
            <a:off x="1475656" y="5680954"/>
            <a:ext cx="63654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 smtClean="0"/>
              <a:t>Polariton</a:t>
            </a:r>
            <a:r>
              <a:rPr lang="fr-FR" sz="2000" dirty="0" smtClean="0"/>
              <a:t> </a:t>
            </a:r>
            <a:r>
              <a:rPr lang="fr-FR" sz="2000" dirty="0" err="1" smtClean="0"/>
              <a:t>lattices</a:t>
            </a:r>
            <a:r>
              <a:rPr lang="fr-FR" sz="2000" dirty="0" smtClean="0"/>
              <a:t> </a:t>
            </a:r>
            <a:r>
              <a:rPr lang="fr-FR" sz="2000" dirty="0" err="1" smtClean="0"/>
              <a:t>may</a:t>
            </a:r>
            <a:r>
              <a:rPr lang="fr-FR" sz="2000" dirty="0" smtClean="0"/>
              <a:t> </a:t>
            </a:r>
            <a:r>
              <a:rPr lang="fr-FR" sz="2000" dirty="0" err="1" smtClean="0"/>
              <a:t>provide</a:t>
            </a:r>
            <a:r>
              <a:rPr lang="fr-FR" sz="2000" dirty="0" smtClean="0"/>
              <a:t> the first </a:t>
            </a:r>
            <a:r>
              <a:rPr lang="fr-FR" sz="2000" dirty="0" err="1" smtClean="0"/>
              <a:t>experimental</a:t>
            </a:r>
            <a:r>
              <a:rPr lang="fr-FR" sz="2000" dirty="0" smtClean="0"/>
              <a:t> </a:t>
            </a:r>
            <a:r>
              <a:rPr lang="fr-FR" sz="2000" dirty="0" err="1" smtClean="0"/>
              <a:t>platform</a:t>
            </a:r>
            <a:r>
              <a:rPr lang="fr-FR" sz="2000" dirty="0" smtClean="0"/>
              <a:t> to probe KPZ </a:t>
            </a:r>
            <a:r>
              <a:rPr lang="fr-FR" sz="2000" dirty="0" err="1" smtClean="0"/>
              <a:t>physics</a:t>
            </a:r>
            <a:r>
              <a:rPr lang="fr-FR" sz="2000" dirty="0" smtClean="0"/>
              <a:t> in 2D </a:t>
            </a:r>
          </a:p>
          <a:p>
            <a:pPr algn="ctr"/>
            <a:endParaRPr lang="fr-FR" sz="2000" dirty="0" smtClean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5660" y="1903920"/>
            <a:ext cx="2225765" cy="322247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678013" y="1374297"/>
            <a:ext cx="214674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err="1" smtClean="0"/>
              <a:t>Preliminary</a:t>
            </a:r>
            <a:r>
              <a:rPr lang="fr-FR" dirty="0" smtClean="0"/>
              <a:t> </a:t>
            </a:r>
            <a:r>
              <a:rPr lang="fr-FR" dirty="0" err="1" smtClean="0"/>
              <a:t>results</a:t>
            </a:r>
            <a:r>
              <a:rPr lang="fr-FR" dirty="0" smtClean="0"/>
              <a:t> </a:t>
            </a:r>
          </a:p>
          <a:p>
            <a:pPr algn="ctr"/>
            <a:r>
              <a:rPr lang="fr-FR" dirty="0" smtClean="0"/>
              <a:t>in 2D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888" y="2444704"/>
            <a:ext cx="3653243" cy="183002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ZoneTexte 8"/>
          <p:cNvSpPr txBox="1"/>
          <p:nvPr/>
        </p:nvSpPr>
        <p:spPr>
          <a:xfrm>
            <a:off x="4716016" y="922114"/>
            <a:ext cx="504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/>
              <a:t>KPZ </a:t>
            </a:r>
            <a:r>
              <a:rPr lang="fr-FR" sz="2000" dirty="0" err="1" smtClean="0"/>
              <a:t>scaling</a:t>
            </a:r>
            <a:r>
              <a:rPr lang="fr-FR" sz="2000" dirty="0" smtClean="0"/>
              <a:t> </a:t>
            </a:r>
            <a:r>
              <a:rPr lang="fr-FR" sz="2000" dirty="0" err="1" smtClean="0"/>
              <a:t>predicted</a:t>
            </a:r>
            <a:r>
              <a:rPr lang="fr-FR" sz="2000" dirty="0" smtClean="0"/>
              <a:t> </a:t>
            </a:r>
          </a:p>
          <a:p>
            <a:pPr algn="ctr"/>
            <a:r>
              <a:rPr lang="fr-FR" sz="2000" dirty="0" smtClean="0"/>
              <a:t>in the OPO </a:t>
            </a:r>
            <a:r>
              <a:rPr lang="fr-FR" sz="2000" dirty="0" err="1" smtClean="0"/>
              <a:t>regime</a:t>
            </a:r>
            <a:endParaRPr lang="fr-FR" sz="2000" dirty="0"/>
          </a:p>
        </p:txBody>
      </p:sp>
      <p:sp>
        <p:nvSpPr>
          <p:cNvPr id="10" name="Rectangle 9"/>
          <p:cNvSpPr/>
          <p:nvPr/>
        </p:nvSpPr>
        <p:spPr>
          <a:xfrm>
            <a:off x="5279763" y="4534030"/>
            <a:ext cx="38603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Zamora, </a:t>
            </a:r>
            <a:r>
              <a:rPr lang="fr-FR" sz="16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fr-FR" sz="1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PRX </a:t>
            </a:r>
            <a:r>
              <a:rPr lang="en-US" sz="1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1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041006 (2017)</a:t>
            </a:r>
          </a:p>
        </p:txBody>
      </p:sp>
      <p:cxnSp>
        <p:nvCxnSpPr>
          <p:cNvPr id="12" name="Connecteur droit 11"/>
          <p:cNvCxnSpPr/>
          <p:nvPr/>
        </p:nvCxnSpPr>
        <p:spPr>
          <a:xfrm flipH="1">
            <a:off x="4993592" y="854651"/>
            <a:ext cx="54004" cy="444945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088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58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/>
          <p:cNvSpPr/>
          <p:nvPr/>
        </p:nvSpPr>
        <p:spPr>
          <a:xfrm>
            <a:off x="440309" y="6375053"/>
            <a:ext cx="3096344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6653579" y="6167462"/>
            <a:ext cx="2742957" cy="6905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33122" name="Group 2"/>
          <p:cNvGrpSpPr>
            <a:grpSpLocks/>
          </p:cNvGrpSpPr>
          <p:nvPr/>
        </p:nvGrpSpPr>
        <p:grpSpPr bwMode="auto">
          <a:xfrm>
            <a:off x="5010152" y="1276350"/>
            <a:ext cx="3997569" cy="3022600"/>
            <a:chOff x="3156" y="804"/>
            <a:chExt cx="2518" cy="1904"/>
          </a:xfrm>
        </p:grpSpPr>
        <p:pic>
          <p:nvPicPr>
            <p:cNvPr id="9318" name="Picture 3" descr="figure1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08" t="34247" r="32245" b="38943"/>
            <a:stretch>
              <a:fillRect/>
            </a:stretch>
          </p:blipFill>
          <p:spPr bwMode="auto">
            <a:xfrm>
              <a:off x="3156" y="804"/>
              <a:ext cx="2518" cy="1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19" name="Line 61"/>
            <p:cNvSpPr>
              <a:spLocks noChangeAspect="1" noChangeShapeType="1"/>
            </p:cNvSpPr>
            <p:nvPr/>
          </p:nvSpPr>
          <p:spPr bwMode="auto">
            <a:xfrm>
              <a:off x="4268" y="1345"/>
              <a:ext cx="5" cy="779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 type="triangle" w="med" len="lg"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320" name="Text Box 5"/>
            <p:cNvSpPr txBox="1">
              <a:spLocks noChangeAspect="1" noChangeArrowheads="1"/>
            </p:cNvSpPr>
            <p:nvPr/>
          </p:nvSpPr>
          <p:spPr bwMode="auto">
            <a:xfrm>
              <a:off x="4354" y="848"/>
              <a:ext cx="735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rgbClr val="003366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3200">
                  <a:solidFill>
                    <a:srgbClr val="003366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3200">
                  <a:solidFill>
                    <a:srgbClr val="003366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3200">
                  <a:solidFill>
                    <a:srgbClr val="003366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3200">
                  <a:solidFill>
                    <a:srgbClr val="003366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66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66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66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66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sz="1600" b="1">
                  <a:solidFill>
                    <a:schemeClr val="tx1"/>
                  </a:solidFill>
                </a:rPr>
                <a:t>Upper polariton</a:t>
              </a:r>
              <a:endParaRPr lang="es-ES" sz="1600" b="1">
                <a:solidFill>
                  <a:schemeClr val="tx1"/>
                </a:solidFill>
              </a:endParaRPr>
            </a:p>
          </p:txBody>
        </p:sp>
        <p:sp>
          <p:nvSpPr>
            <p:cNvPr id="9321" name="Text Box 6"/>
            <p:cNvSpPr txBox="1">
              <a:spLocks noChangeAspect="1" noChangeArrowheads="1"/>
            </p:cNvSpPr>
            <p:nvPr/>
          </p:nvSpPr>
          <p:spPr bwMode="auto">
            <a:xfrm>
              <a:off x="4830" y="2001"/>
              <a:ext cx="735" cy="3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rgbClr val="003366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3200">
                  <a:solidFill>
                    <a:srgbClr val="003366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3200">
                  <a:solidFill>
                    <a:srgbClr val="003366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3200">
                  <a:solidFill>
                    <a:srgbClr val="003366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3200">
                  <a:solidFill>
                    <a:srgbClr val="003366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66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66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66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66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sz="1600" b="1">
                  <a:solidFill>
                    <a:schemeClr val="tx1"/>
                  </a:solidFill>
                </a:rPr>
                <a:t>Lower polariton</a:t>
              </a:r>
              <a:endParaRPr lang="es-ES" sz="1600" b="1">
                <a:solidFill>
                  <a:schemeClr val="tx1"/>
                </a:solidFill>
              </a:endParaRPr>
            </a:p>
          </p:txBody>
        </p:sp>
        <p:sp>
          <p:nvSpPr>
            <p:cNvPr id="9322" name="Text Box 62"/>
            <p:cNvSpPr txBox="1">
              <a:spLocks noChangeAspect="1" noChangeArrowheads="1"/>
            </p:cNvSpPr>
            <p:nvPr/>
          </p:nvSpPr>
          <p:spPr bwMode="auto">
            <a:xfrm>
              <a:off x="3762" y="1684"/>
              <a:ext cx="573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rgbClr val="003366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3200">
                  <a:solidFill>
                    <a:srgbClr val="003366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3200">
                  <a:solidFill>
                    <a:srgbClr val="003366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3200">
                  <a:solidFill>
                    <a:srgbClr val="003366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3200">
                  <a:solidFill>
                    <a:srgbClr val="003366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66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66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66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66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s-ES" sz="1600" b="1">
                  <a:solidFill>
                    <a:srgbClr val="0033CC"/>
                  </a:solidFill>
                </a:rPr>
                <a:t>~ 5meV</a:t>
              </a:r>
            </a:p>
          </p:txBody>
        </p:sp>
      </p:grpSp>
      <p:graphicFrame>
        <p:nvGraphicFramePr>
          <p:cNvPr id="9219" name="Object 8"/>
          <p:cNvGraphicFramePr>
            <a:graphicFrameLocks noChangeAspect="1"/>
          </p:cNvGraphicFramePr>
          <p:nvPr/>
        </p:nvGraphicFramePr>
        <p:xfrm>
          <a:off x="5213850" y="966788"/>
          <a:ext cx="3966797" cy="319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Graph" r:id="rId5" imgW="3158947" imgH="2654198" progId="">
                  <p:embed/>
                </p:oleObj>
              </mc:Choice>
              <mc:Fallback>
                <p:oleObj name="Graph" r:id="rId5" imgW="3158947" imgH="2654198" progId="">
                  <p:embed/>
                  <p:pic>
                    <p:nvPicPr>
                      <p:cNvPr id="921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488" t="8392" r="8247" b="8902"/>
                      <a:stretch>
                        <a:fillRect/>
                      </a:stretch>
                    </p:blipFill>
                    <p:spPr bwMode="auto">
                      <a:xfrm>
                        <a:off x="5213850" y="966788"/>
                        <a:ext cx="3966797" cy="3194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34" name="Line 30"/>
          <p:cNvSpPr>
            <a:spLocks noChangeAspect="1" noChangeShapeType="1"/>
          </p:cNvSpPr>
          <p:nvPr/>
        </p:nvSpPr>
        <p:spPr bwMode="auto">
          <a:xfrm>
            <a:off x="5470281" y="2713038"/>
            <a:ext cx="3546231" cy="0"/>
          </a:xfrm>
          <a:prstGeom prst="line">
            <a:avLst/>
          </a:prstGeom>
          <a:noFill/>
          <a:ln w="222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235" name="Freeform 31"/>
          <p:cNvSpPr>
            <a:spLocks noChangeAspect="1"/>
          </p:cNvSpPr>
          <p:nvPr/>
        </p:nvSpPr>
        <p:spPr bwMode="auto">
          <a:xfrm>
            <a:off x="5915758" y="1300163"/>
            <a:ext cx="2542442" cy="1533525"/>
          </a:xfrm>
          <a:custGeom>
            <a:avLst/>
            <a:gdLst>
              <a:gd name="T0" fmla="*/ 0 w 1200"/>
              <a:gd name="T1" fmla="*/ 2147483647 h 1075"/>
              <a:gd name="T2" fmla="*/ 2147483647 w 1200"/>
              <a:gd name="T3" fmla="*/ 2147483647 h 1075"/>
              <a:gd name="T4" fmla="*/ 2147483647 w 1200"/>
              <a:gd name="T5" fmla="*/ 2147483647 h 1075"/>
              <a:gd name="T6" fmla="*/ 2147483647 w 1200"/>
              <a:gd name="T7" fmla="*/ 2147483647 h 1075"/>
              <a:gd name="T8" fmla="*/ 2147483647 w 1200"/>
              <a:gd name="T9" fmla="*/ 2147483647 h 1075"/>
              <a:gd name="T10" fmla="*/ 2147483647 w 1200"/>
              <a:gd name="T11" fmla="*/ 2147483647 h 1075"/>
              <a:gd name="T12" fmla="*/ 2147483647 w 1200"/>
              <a:gd name="T13" fmla="*/ 2147483647 h 1075"/>
              <a:gd name="T14" fmla="*/ 2147483647 w 1200"/>
              <a:gd name="T15" fmla="*/ 2147483647 h 1075"/>
              <a:gd name="T16" fmla="*/ 2147483647 w 1200"/>
              <a:gd name="T17" fmla="*/ 2147483647 h 1075"/>
              <a:gd name="T18" fmla="*/ 2147483647 w 1200"/>
              <a:gd name="T19" fmla="*/ 2147483647 h 1075"/>
              <a:gd name="T20" fmla="*/ 2147483647 w 1200"/>
              <a:gd name="T21" fmla="*/ 0 h 107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200" h="1075">
                <a:moveTo>
                  <a:pt x="0" y="36"/>
                </a:moveTo>
                <a:cubicBezTo>
                  <a:pt x="20" y="98"/>
                  <a:pt x="81" y="296"/>
                  <a:pt x="120" y="408"/>
                </a:cubicBezTo>
                <a:cubicBezTo>
                  <a:pt x="159" y="520"/>
                  <a:pt x="184" y="608"/>
                  <a:pt x="234" y="708"/>
                </a:cubicBezTo>
                <a:cubicBezTo>
                  <a:pt x="284" y="808"/>
                  <a:pt x="359" y="947"/>
                  <a:pt x="420" y="1008"/>
                </a:cubicBezTo>
                <a:cubicBezTo>
                  <a:pt x="481" y="1069"/>
                  <a:pt x="547" y="1073"/>
                  <a:pt x="600" y="1074"/>
                </a:cubicBezTo>
                <a:cubicBezTo>
                  <a:pt x="653" y="1075"/>
                  <a:pt x="695" y="1049"/>
                  <a:pt x="738" y="1014"/>
                </a:cubicBezTo>
                <a:cubicBezTo>
                  <a:pt x="781" y="979"/>
                  <a:pt x="820" y="922"/>
                  <a:pt x="858" y="864"/>
                </a:cubicBezTo>
                <a:cubicBezTo>
                  <a:pt x="896" y="806"/>
                  <a:pt x="934" y="734"/>
                  <a:pt x="966" y="666"/>
                </a:cubicBezTo>
                <a:cubicBezTo>
                  <a:pt x="998" y="598"/>
                  <a:pt x="1017" y="544"/>
                  <a:pt x="1050" y="456"/>
                </a:cubicBezTo>
                <a:cubicBezTo>
                  <a:pt x="1083" y="368"/>
                  <a:pt x="1139" y="214"/>
                  <a:pt x="1164" y="138"/>
                </a:cubicBezTo>
                <a:cubicBezTo>
                  <a:pt x="1189" y="62"/>
                  <a:pt x="1192" y="29"/>
                  <a:pt x="1200" y="0"/>
                </a:cubicBezTo>
              </a:path>
            </a:pathLst>
          </a:custGeom>
          <a:noFill/>
          <a:ln w="22225" cap="flat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236" name="Text Box 32"/>
          <p:cNvSpPr txBox="1">
            <a:spLocks noChangeAspect="1" noChangeArrowheads="1"/>
          </p:cNvSpPr>
          <p:nvPr/>
        </p:nvSpPr>
        <p:spPr bwMode="auto">
          <a:xfrm>
            <a:off x="8107985" y="2420939"/>
            <a:ext cx="85632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1pPr>
            <a:lvl2pPr marL="742950" indent="-28575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2pPr>
            <a:lvl3pPr marL="1143000" indent="-22860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3pPr>
            <a:lvl4pPr marL="1600200" indent="-22860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4pPr>
            <a:lvl5pPr marL="2057400" indent="-22860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1600">
                <a:solidFill>
                  <a:srgbClr val="FF0000"/>
                </a:solidFill>
              </a:rPr>
              <a:t>Exciton</a:t>
            </a:r>
            <a:endParaRPr lang="es-ES" sz="1600">
              <a:solidFill>
                <a:srgbClr val="FF0000"/>
              </a:solidFill>
            </a:endParaRPr>
          </a:p>
        </p:txBody>
      </p:sp>
      <p:sp>
        <p:nvSpPr>
          <p:cNvPr id="9237" name="Text Box 33"/>
          <p:cNvSpPr txBox="1">
            <a:spLocks noChangeAspect="1" noChangeArrowheads="1"/>
          </p:cNvSpPr>
          <p:nvPr/>
        </p:nvSpPr>
        <p:spPr bwMode="auto">
          <a:xfrm>
            <a:off x="8201772" y="1736725"/>
            <a:ext cx="83388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1pPr>
            <a:lvl2pPr marL="742950" indent="-28575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2pPr>
            <a:lvl3pPr marL="1143000" indent="-22860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3pPr>
            <a:lvl4pPr marL="1600200" indent="-22860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4pPr>
            <a:lvl5pPr marL="2057400" indent="-22860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1600" dirty="0">
                <a:solidFill>
                  <a:srgbClr val="FF0000"/>
                </a:solidFill>
              </a:rPr>
              <a:t>Photon</a:t>
            </a:r>
            <a:endParaRPr lang="es-ES" sz="1600" dirty="0">
              <a:solidFill>
                <a:srgbClr val="FF0000"/>
              </a:solidFill>
            </a:endParaRPr>
          </a:p>
        </p:txBody>
      </p:sp>
      <p:sp>
        <p:nvSpPr>
          <p:cNvPr id="9238" name="Text Box 34"/>
          <p:cNvSpPr txBox="1">
            <a:spLocks noChangeAspect="1" noChangeArrowheads="1"/>
          </p:cNvSpPr>
          <p:nvPr/>
        </p:nvSpPr>
        <p:spPr bwMode="auto">
          <a:xfrm>
            <a:off x="6567854" y="685802"/>
            <a:ext cx="15108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1pPr>
            <a:lvl2pPr marL="742950" indent="-28575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2pPr>
            <a:lvl3pPr marL="1143000" indent="-22860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3pPr>
            <a:lvl4pPr marL="1600200" indent="-22860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4pPr>
            <a:lvl5pPr marL="2057400" indent="-22860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_tradnl" sz="1800">
                <a:solidFill>
                  <a:schemeClr val="tx1"/>
                </a:solidFill>
              </a:rPr>
              <a:t>Angle </a:t>
            </a:r>
            <a:r>
              <a:rPr lang="el-GR" sz="1800">
                <a:solidFill>
                  <a:schemeClr val="tx1"/>
                </a:solidFill>
              </a:rPr>
              <a:t>θ</a:t>
            </a:r>
            <a:r>
              <a:rPr lang="es-ES_tradnl" sz="1800">
                <a:solidFill>
                  <a:schemeClr val="tx1"/>
                </a:solidFill>
              </a:rPr>
              <a:t> </a:t>
            </a:r>
            <a:r>
              <a:rPr lang="es-ES" sz="1800">
                <a:solidFill>
                  <a:schemeClr val="tx1"/>
                </a:solidFill>
              </a:rPr>
              <a:t>(º)</a:t>
            </a:r>
            <a:endParaRPr lang="el-GR" sz="1800">
              <a:solidFill>
                <a:schemeClr val="tx1"/>
              </a:solidFill>
            </a:endParaRPr>
          </a:p>
        </p:txBody>
      </p:sp>
      <p:sp>
        <p:nvSpPr>
          <p:cNvPr id="9239" name="Text Box 35"/>
          <p:cNvSpPr txBox="1">
            <a:spLocks noChangeAspect="1" noChangeArrowheads="1"/>
          </p:cNvSpPr>
          <p:nvPr/>
        </p:nvSpPr>
        <p:spPr bwMode="auto">
          <a:xfrm>
            <a:off x="6567854" y="3989388"/>
            <a:ext cx="151081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1pPr>
            <a:lvl2pPr marL="742950" indent="-28575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2pPr>
            <a:lvl3pPr marL="1143000" indent="-22860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3pPr>
            <a:lvl4pPr marL="1600200" indent="-22860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4pPr>
            <a:lvl5pPr marL="2057400" indent="-22860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_tradnl" sz="1800" i="1">
                <a:solidFill>
                  <a:schemeClr val="tx1"/>
                </a:solidFill>
              </a:rPr>
              <a:t>k</a:t>
            </a:r>
            <a:r>
              <a:rPr lang="es-ES_tradnl" sz="1800" i="1" baseline="-25000">
                <a:solidFill>
                  <a:schemeClr val="tx1"/>
                </a:solidFill>
              </a:rPr>
              <a:t>in-plane</a:t>
            </a:r>
            <a:r>
              <a:rPr lang="es-ES_tradnl" sz="1800">
                <a:solidFill>
                  <a:schemeClr val="tx1"/>
                </a:solidFill>
              </a:rPr>
              <a:t> </a:t>
            </a:r>
            <a:r>
              <a:rPr lang="es-ES" sz="1800">
                <a:solidFill>
                  <a:schemeClr val="tx1"/>
                </a:solidFill>
              </a:rPr>
              <a:t>(</a:t>
            </a:r>
            <a:r>
              <a:rPr lang="el-GR" sz="1800">
                <a:solidFill>
                  <a:schemeClr val="tx1"/>
                </a:solidFill>
              </a:rPr>
              <a:t>μ</a:t>
            </a:r>
            <a:r>
              <a:rPr lang="es-ES" sz="1800">
                <a:solidFill>
                  <a:schemeClr val="tx1"/>
                </a:solidFill>
              </a:rPr>
              <a:t>m</a:t>
            </a:r>
            <a:r>
              <a:rPr lang="es-ES" sz="1800" baseline="30000">
                <a:solidFill>
                  <a:schemeClr val="tx1"/>
                </a:solidFill>
              </a:rPr>
              <a:t>-1</a:t>
            </a:r>
            <a:r>
              <a:rPr lang="es-ES" sz="1800">
                <a:solidFill>
                  <a:schemeClr val="tx1"/>
                </a:solidFill>
              </a:rPr>
              <a:t>)</a:t>
            </a:r>
            <a:endParaRPr lang="el-GR" sz="1800">
              <a:solidFill>
                <a:schemeClr val="tx1"/>
              </a:solidFill>
            </a:endParaRPr>
          </a:p>
        </p:txBody>
      </p:sp>
      <p:sp>
        <p:nvSpPr>
          <p:cNvPr id="9240" name="Text Box 36"/>
          <p:cNvSpPr txBox="1">
            <a:spLocks noChangeAspect="1" noChangeArrowheads="1"/>
          </p:cNvSpPr>
          <p:nvPr/>
        </p:nvSpPr>
        <p:spPr bwMode="auto">
          <a:xfrm rot="16200000">
            <a:off x="3973717" y="2398198"/>
            <a:ext cx="26289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1pPr>
            <a:lvl2pPr marL="742950" indent="-28575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2pPr>
            <a:lvl3pPr marL="1143000" indent="-22860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3pPr>
            <a:lvl4pPr marL="1600200" indent="-22860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4pPr>
            <a:lvl5pPr marL="2057400" indent="-22860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_tradnl" sz="1800">
                <a:solidFill>
                  <a:schemeClr val="tx1"/>
                </a:solidFill>
              </a:rPr>
              <a:t>Emission energy </a:t>
            </a:r>
            <a:r>
              <a:rPr lang="es-ES" sz="1800">
                <a:solidFill>
                  <a:schemeClr val="tx1"/>
                </a:solidFill>
              </a:rPr>
              <a:t>(eV)</a:t>
            </a:r>
            <a:endParaRPr lang="el-GR" sz="1800">
              <a:solidFill>
                <a:schemeClr val="tx1"/>
              </a:solidFill>
            </a:endParaRPr>
          </a:p>
        </p:txBody>
      </p:sp>
      <p:sp>
        <p:nvSpPr>
          <p:cNvPr id="9241" name="Line 3"/>
          <p:cNvSpPr>
            <a:spLocks noChangeShapeType="1"/>
          </p:cNvSpPr>
          <p:nvPr/>
        </p:nvSpPr>
        <p:spPr bwMode="auto">
          <a:xfrm>
            <a:off x="3009900" y="4664075"/>
            <a:ext cx="1167912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242" name="Line 4"/>
          <p:cNvSpPr>
            <a:spLocks noChangeShapeType="1"/>
          </p:cNvSpPr>
          <p:nvPr/>
        </p:nvSpPr>
        <p:spPr bwMode="auto">
          <a:xfrm>
            <a:off x="3023100" y="6183336"/>
            <a:ext cx="1167911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243" name="Freeform 5"/>
          <p:cNvSpPr>
            <a:spLocks/>
          </p:cNvSpPr>
          <p:nvPr/>
        </p:nvSpPr>
        <p:spPr bwMode="auto">
          <a:xfrm>
            <a:off x="4173427" y="4664098"/>
            <a:ext cx="4397" cy="442913"/>
          </a:xfrm>
          <a:custGeom>
            <a:avLst/>
            <a:gdLst>
              <a:gd name="T0" fmla="*/ 2147483647 w 7"/>
              <a:gd name="T1" fmla="*/ 0 h 558"/>
              <a:gd name="T2" fmla="*/ 0 w 7"/>
              <a:gd name="T3" fmla="*/ 2147483647 h 558"/>
              <a:gd name="T4" fmla="*/ 0 60000 65536"/>
              <a:gd name="T5" fmla="*/ 0 60000 65536"/>
              <a:gd name="T6" fmla="*/ 0 w 7"/>
              <a:gd name="T7" fmla="*/ 0 h 558"/>
              <a:gd name="T8" fmla="*/ 7 w 7"/>
              <a:gd name="T9" fmla="*/ 558 h 55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" h="558">
                <a:moveTo>
                  <a:pt x="7" y="0"/>
                </a:moveTo>
                <a:lnTo>
                  <a:pt x="0" y="558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1" tIns="22855" rIns="45711" bIns="22855"/>
          <a:lstStyle/>
          <a:p>
            <a:endParaRPr lang="fr-FR"/>
          </a:p>
        </p:txBody>
      </p:sp>
      <p:sp>
        <p:nvSpPr>
          <p:cNvPr id="9244" name="Line 6"/>
          <p:cNvSpPr>
            <a:spLocks noChangeShapeType="1"/>
          </p:cNvSpPr>
          <p:nvPr/>
        </p:nvSpPr>
        <p:spPr bwMode="auto">
          <a:xfrm flipV="1">
            <a:off x="4185138" y="5929313"/>
            <a:ext cx="1466" cy="254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245" name="Freeform 7"/>
          <p:cNvSpPr>
            <a:spLocks/>
          </p:cNvSpPr>
          <p:nvPr/>
        </p:nvSpPr>
        <p:spPr bwMode="auto">
          <a:xfrm>
            <a:off x="4645281" y="5929313"/>
            <a:ext cx="1216269" cy="247650"/>
          </a:xfrm>
          <a:custGeom>
            <a:avLst/>
            <a:gdLst>
              <a:gd name="T0" fmla="*/ 0 w 1533"/>
              <a:gd name="T1" fmla="*/ 0 h 312"/>
              <a:gd name="T2" fmla="*/ 0 w 1533"/>
              <a:gd name="T3" fmla="*/ 2147483647 h 312"/>
              <a:gd name="T4" fmla="*/ 2147483647 w 1533"/>
              <a:gd name="T5" fmla="*/ 2147483647 h 312"/>
              <a:gd name="T6" fmla="*/ 0 60000 65536"/>
              <a:gd name="T7" fmla="*/ 0 60000 65536"/>
              <a:gd name="T8" fmla="*/ 0 60000 65536"/>
              <a:gd name="T9" fmla="*/ 0 w 1533"/>
              <a:gd name="T10" fmla="*/ 0 h 312"/>
              <a:gd name="T11" fmla="*/ 1533 w 1533"/>
              <a:gd name="T12" fmla="*/ 312 h 3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33" h="312">
                <a:moveTo>
                  <a:pt x="0" y="0"/>
                </a:moveTo>
                <a:lnTo>
                  <a:pt x="0" y="312"/>
                </a:lnTo>
                <a:lnTo>
                  <a:pt x="1533" y="312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1" tIns="22855" rIns="45711" bIns="22855"/>
          <a:lstStyle/>
          <a:p>
            <a:endParaRPr lang="fr-FR"/>
          </a:p>
        </p:txBody>
      </p:sp>
      <p:sp>
        <p:nvSpPr>
          <p:cNvPr id="9246" name="Freeform 8"/>
          <p:cNvSpPr>
            <a:spLocks/>
          </p:cNvSpPr>
          <p:nvPr/>
        </p:nvSpPr>
        <p:spPr bwMode="auto">
          <a:xfrm>
            <a:off x="4635018" y="4657725"/>
            <a:ext cx="1207477" cy="450850"/>
          </a:xfrm>
          <a:custGeom>
            <a:avLst/>
            <a:gdLst>
              <a:gd name="T0" fmla="*/ 0 w 1520"/>
              <a:gd name="T1" fmla="*/ 2147483647 h 568"/>
              <a:gd name="T2" fmla="*/ 0 w 1520"/>
              <a:gd name="T3" fmla="*/ 0 h 568"/>
              <a:gd name="T4" fmla="*/ 2147483647 w 1520"/>
              <a:gd name="T5" fmla="*/ 0 h 568"/>
              <a:gd name="T6" fmla="*/ 0 60000 65536"/>
              <a:gd name="T7" fmla="*/ 0 60000 65536"/>
              <a:gd name="T8" fmla="*/ 0 60000 65536"/>
              <a:gd name="T9" fmla="*/ 0 w 1520"/>
              <a:gd name="T10" fmla="*/ 0 h 568"/>
              <a:gd name="T11" fmla="*/ 1520 w 1520"/>
              <a:gd name="T12" fmla="*/ 568 h 5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20" h="568">
                <a:moveTo>
                  <a:pt x="0" y="568"/>
                </a:moveTo>
                <a:lnTo>
                  <a:pt x="0" y="0"/>
                </a:lnTo>
                <a:lnTo>
                  <a:pt x="1520" y="0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1" tIns="22855" rIns="45711" bIns="22855"/>
          <a:lstStyle/>
          <a:p>
            <a:endParaRPr lang="fr-FR"/>
          </a:p>
        </p:txBody>
      </p:sp>
      <p:sp>
        <p:nvSpPr>
          <p:cNvPr id="9247" name="Text Box 18"/>
          <p:cNvSpPr txBox="1">
            <a:spLocks noChangeArrowheads="1"/>
          </p:cNvSpPr>
          <p:nvPr/>
        </p:nvSpPr>
        <p:spPr bwMode="auto">
          <a:xfrm>
            <a:off x="4270145" y="6399236"/>
            <a:ext cx="313529" cy="2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11" tIns="22855" rIns="45711" bIns="22855">
            <a:spAutoFit/>
          </a:bodyPr>
          <a:lstStyle>
            <a:lvl1pPr defTabSz="45720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1pPr>
            <a:lvl2pPr marL="742950" indent="-285750" defTabSz="45720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2pPr>
            <a:lvl3pPr marL="1143000" indent="-228600" defTabSz="45720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3pPr>
            <a:lvl4pPr marL="1600200" indent="-228600" defTabSz="45720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4pPr>
            <a:lvl5pPr marL="2057400" indent="-228600" defTabSz="45720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1000">
                <a:solidFill>
                  <a:schemeClr val="tx1"/>
                </a:solidFill>
              </a:rPr>
              <a:t>QW</a:t>
            </a:r>
            <a:endParaRPr lang="en-US" sz="1000">
              <a:solidFill>
                <a:schemeClr val="tx1"/>
              </a:solidFill>
            </a:endParaRPr>
          </a:p>
        </p:txBody>
      </p:sp>
      <p:sp>
        <p:nvSpPr>
          <p:cNvPr id="9248" name="Line 19"/>
          <p:cNvSpPr>
            <a:spLocks noChangeShapeType="1"/>
          </p:cNvSpPr>
          <p:nvPr/>
        </p:nvSpPr>
        <p:spPr bwMode="auto">
          <a:xfrm>
            <a:off x="4196873" y="6380186"/>
            <a:ext cx="426427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9249" name="Group 30"/>
          <p:cNvGrpSpPr>
            <a:grpSpLocks/>
          </p:cNvGrpSpPr>
          <p:nvPr/>
        </p:nvGrpSpPr>
        <p:grpSpPr bwMode="auto">
          <a:xfrm>
            <a:off x="4350704" y="4902223"/>
            <a:ext cx="527456" cy="1177925"/>
            <a:chOff x="2369" y="1257"/>
            <a:chExt cx="663" cy="1486"/>
          </a:xfrm>
        </p:grpSpPr>
        <p:sp>
          <p:nvSpPr>
            <p:cNvPr id="9309" name="Text Box 31"/>
            <p:cNvSpPr txBox="1">
              <a:spLocks noChangeArrowheads="1"/>
            </p:cNvSpPr>
            <p:nvPr/>
          </p:nvSpPr>
          <p:spPr bwMode="auto">
            <a:xfrm>
              <a:off x="2369" y="1257"/>
              <a:ext cx="265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45711" tIns="22855" rIns="45711" bIns="22855">
              <a:spAutoFit/>
            </a:bodyPr>
            <a:lstStyle>
              <a:lvl1pPr defTabSz="457200">
                <a:defRPr sz="3200">
                  <a:solidFill>
                    <a:srgbClr val="003366"/>
                  </a:solidFill>
                  <a:latin typeface="Arial" charset="0"/>
                  <a:cs typeface="Arial" charset="0"/>
                </a:defRPr>
              </a:lvl1pPr>
              <a:lvl2pPr marL="742950" indent="-285750" defTabSz="457200">
                <a:defRPr sz="3200">
                  <a:solidFill>
                    <a:srgbClr val="003366"/>
                  </a:solidFill>
                  <a:latin typeface="Arial" charset="0"/>
                  <a:cs typeface="Arial" charset="0"/>
                </a:defRPr>
              </a:lvl2pPr>
              <a:lvl3pPr marL="1143000" indent="-228600" defTabSz="457200">
                <a:defRPr sz="3200">
                  <a:solidFill>
                    <a:srgbClr val="003366"/>
                  </a:solidFill>
                  <a:latin typeface="Arial" charset="0"/>
                  <a:cs typeface="Arial" charset="0"/>
                </a:defRPr>
              </a:lvl3pPr>
              <a:lvl4pPr marL="1600200" indent="-228600" defTabSz="457200">
                <a:defRPr sz="3200">
                  <a:solidFill>
                    <a:srgbClr val="003366"/>
                  </a:solidFill>
                  <a:latin typeface="Arial" charset="0"/>
                  <a:cs typeface="Arial" charset="0"/>
                </a:defRPr>
              </a:lvl4pPr>
              <a:lvl5pPr marL="2057400" indent="-228600" defTabSz="457200">
                <a:defRPr sz="3200">
                  <a:solidFill>
                    <a:srgbClr val="003366"/>
                  </a:solidFill>
                  <a:latin typeface="Arial" charset="0"/>
                  <a:cs typeface="Arial" charset="0"/>
                </a:defRPr>
              </a:lvl5pPr>
              <a:lvl6pPr marL="25146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66"/>
                  </a:solidFill>
                  <a:latin typeface="Arial" charset="0"/>
                  <a:cs typeface="Arial" charset="0"/>
                </a:defRPr>
              </a:lvl6pPr>
              <a:lvl7pPr marL="29718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66"/>
                  </a:solidFill>
                  <a:latin typeface="Arial" charset="0"/>
                  <a:cs typeface="Arial" charset="0"/>
                </a:defRPr>
              </a:lvl7pPr>
              <a:lvl8pPr marL="34290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66"/>
                  </a:solidFill>
                  <a:latin typeface="Arial" charset="0"/>
                  <a:cs typeface="Arial" charset="0"/>
                </a:defRPr>
              </a:lvl8pPr>
              <a:lvl9pPr marL="38862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66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sz="1200">
                  <a:solidFill>
                    <a:schemeClr val="tx1"/>
                  </a:solidFill>
                </a:rPr>
                <a:t>e</a:t>
              </a:r>
              <a:r>
                <a:rPr lang="en-GB" sz="1200" baseline="30000">
                  <a:solidFill>
                    <a:schemeClr val="tx1"/>
                  </a:solidFill>
                </a:rPr>
                <a:t>-</a:t>
              </a: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9310" name="Text Box 32"/>
            <p:cNvSpPr txBox="1">
              <a:spLocks noChangeArrowheads="1"/>
            </p:cNvSpPr>
            <p:nvPr/>
          </p:nvSpPr>
          <p:spPr bwMode="auto">
            <a:xfrm>
              <a:off x="2735" y="2452"/>
              <a:ext cx="297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45711" tIns="22855" rIns="45711" bIns="22855">
              <a:spAutoFit/>
            </a:bodyPr>
            <a:lstStyle>
              <a:lvl1pPr defTabSz="457200">
                <a:defRPr sz="3200">
                  <a:solidFill>
                    <a:srgbClr val="003366"/>
                  </a:solidFill>
                  <a:latin typeface="Arial" charset="0"/>
                  <a:cs typeface="Arial" charset="0"/>
                </a:defRPr>
              </a:lvl1pPr>
              <a:lvl2pPr marL="742950" indent="-285750" defTabSz="457200">
                <a:defRPr sz="3200">
                  <a:solidFill>
                    <a:srgbClr val="003366"/>
                  </a:solidFill>
                  <a:latin typeface="Arial" charset="0"/>
                  <a:cs typeface="Arial" charset="0"/>
                </a:defRPr>
              </a:lvl2pPr>
              <a:lvl3pPr marL="1143000" indent="-228600" defTabSz="457200">
                <a:defRPr sz="3200">
                  <a:solidFill>
                    <a:srgbClr val="003366"/>
                  </a:solidFill>
                  <a:latin typeface="Arial" charset="0"/>
                  <a:cs typeface="Arial" charset="0"/>
                </a:defRPr>
              </a:lvl3pPr>
              <a:lvl4pPr marL="1600200" indent="-228600" defTabSz="457200">
                <a:defRPr sz="3200">
                  <a:solidFill>
                    <a:srgbClr val="003366"/>
                  </a:solidFill>
                  <a:latin typeface="Arial" charset="0"/>
                  <a:cs typeface="Arial" charset="0"/>
                </a:defRPr>
              </a:lvl4pPr>
              <a:lvl5pPr marL="2057400" indent="-228600" defTabSz="457200">
                <a:defRPr sz="3200">
                  <a:solidFill>
                    <a:srgbClr val="003366"/>
                  </a:solidFill>
                  <a:latin typeface="Arial" charset="0"/>
                  <a:cs typeface="Arial" charset="0"/>
                </a:defRPr>
              </a:lvl5pPr>
              <a:lvl6pPr marL="25146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66"/>
                  </a:solidFill>
                  <a:latin typeface="Arial" charset="0"/>
                  <a:cs typeface="Arial" charset="0"/>
                </a:defRPr>
              </a:lvl6pPr>
              <a:lvl7pPr marL="29718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66"/>
                  </a:solidFill>
                  <a:latin typeface="Arial" charset="0"/>
                  <a:cs typeface="Arial" charset="0"/>
                </a:defRPr>
              </a:lvl7pPr>
              <a:lvl8pPr marL="34290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66"/>
                  </a:solidFill>
                  <a:latin typeface="Arial" charset="0"/>
                  <a:cs typeface="Arial" charset="0"/>
                </a:defRPr>
              </a:lvl8pPr>
              <a:lvl9pPr marL="38862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66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sz="1200">
                  <a:solidFill>
                    <a:schemeClr val="tx1"/>
                  </a:solidFill>
                </a:rPr>
                <a:t>h</a:t>
              </a:r>
              <a:r>
                <a:rPr lang="en-GB" sz="1200" baseline="30000">
                  <a:solidFill>
                    <a:schemeClr val="tx1"/>
                  </a:solidFill>
                </a:rPr>
                <a:t>+</a:t>
              </a:r>
              <a:endParaRPr lang="en-US" sz="1200" baseline="30000">
                <a:solidFill>
                  <a:schemeClr val="tx1"/>
                </a:solidFill>
              </a:endParaRPr>
            </a:p>
          </p:txBody>
        </p:sp>
      </p:grpSp>
      <p:grpSp>
        <p:nvGrpSpPr>
          <p:cNvPr id="9250" name="Group 33"/>
          <p:cNvGrpSpPr>
            <a:grpSpLocks/>
          </p:cNvGrpSpPr>
          <p:nvPr/>
        </p:nvGrpSpPr>
        <p:grpSpPr bwMode="auto">
          <a:xfrm>
            <a:off x="4174881" y="4676798"/>
            <a:ext cx="468923" cy="1490663"/>
            <a:chOff x="2148" y="973"/>
            <a:chExt cx="590" cy="1878"/>
          </a:xfrm>
        </p:grpSpPr>
        <p:grpSp>
          <p:nvGrpSpPr>
            <p:cNvPr id="9299" name="Group 34"/>
            <p:cNvGrpSpPr>
              <a:grpSpLocks/>
            </p:cNvGrpSpPr>
            <p:nvPr/>
          </p:nvGrpSpPr>
          <p:grpSpPr bwMode="auto">
            <a:xfrm>
              <a:off x="2148" y="973"/>
              <a:ext cx="583" cy="323"/>
              <a:chOff x="2148" y="973"/>
              <a:chExt cx="583" cy="323"/>
            </a:xfrm>
          </p:grpSpPr>
          <p:sp>
            <p:nvSpPr>
              <p:cNvPr id="9305" name="Line 35"/>
              <p:cNvSpPr>
                <a:spLocks noChangeShapeType="1"/>
              </p:cNvSpPr>
              <p:nvPr/>
            </p:nvSpPr>
            <p:spPr bwMode="auto">
              <a:xfrm>
                <a:off x="2148" y="1296"/>
                <a:ext cx="57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306" name="Line 36"/>
              <p:cNvSpPr>
                <a:spLocks noChangeShapeType="1"/>
              </p:cNvSpPr>
              <p:nvPr/>
            </p:nvSpPr>
            <p:spPr bwMode="auto">
              <a:xfrm>
                <a:off x="2155" y="973"/>
                <a:ext cx="57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307" name="Line 37"/>
              <p:cNvSpPr>
                <a:spLocks noChangeShapeType="1"/>
              </p:cNvSpPr>
              <p:nvPr/>
            </p:nvSpPr>
            <p:spPr bwMode="auto">
              <a:xfrm>
                <a:off x="2155" y="1027"/>
                <a:ext cx="57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308" name="Line 38"/>
              <p:cNvSpPr>
                <a:spLocks noChangeShapeType="1"/>
              </p:cNvSpPr>
              <p:nvPr/>
            </p:nvSpPr>
            <p:spPr bwMode="auto">
              <a:xfrm>
                <a:off x="2155" y="1141"/>
                <a:ext cx="57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9300" name="Group 39"/>
            <p:cNvGrpSpPr>
              <a:grpSpLocks/>
            </p:cNvGrpSpPr>
            <p:nvPr/>
          </p:nvGrpSpPr>
          <p:grpSpPr bwMode="auto">
            <a:xfrm rot="10800000">
              <a:off x="2155" y="2660"/>
              <a:ext cx="583" cy="191"/>
              <a:chOff x="2239" y="1064"/>
              <a:chExt cx="583" cy="323"/>
            </a:xfrm>
          </p:grpSpPr>
          <p:sp>
            <p:nvSpPr>
              <p:cNvPr id="9301" name="Line 40"/>
              <p:cNvSpPr>
                <a:spLocks noChangeShapeType="1"/>
              </p:cNvSpPr>
              <p:nvPr/>
            </p:nvSpPr>
            <p:spPr bwMode="auto">
              <a:xfrm>
                <a:off x="2239" y="1387"/>
                <a:ext cx="57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302" name="Line 41"/>
              <p:cNvSpPr>
                <a:spLocks noChangeShapeType="1"/>
              </p:cNvSpPr>
              <p:nvPr/>
            </p:nvSpPr>
            <p:spPr bwMode="auto">
              <a:xfrm>
                <a:off x="2246" y="1064"/>
                <a:ext cx="57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303" name="Line 42"/>
              <p:cNvSpPr>
                <a:spLocks noChangeShapeType="1"/>
              </p:cNvSpPr>
              <p:nvPr/>
            </p:nvSpPr>
            <p:spPr bwMode="auto">
              <a:xfrm>
                <a:off x="2246" y="1118"/>
                <a:ext cx="57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304" name="Line 43"/>
              <p:cNvSpPr>
                <a:spLocks noChangeShapeType="1"/>
              </p:cNvSpPr>
              <p:nvPr/>
            </p:nvSpPr>
            <p:spPr bwMode="auto">
              <a:xfrm>
                <a:off x="2246" y="1232"/>
                <a:ext cx="57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9251" name="Text Box 50"/>
          <p:cNvSpPr txBox="1">
            <a:spLocks noChangeArrowheads="1"/>
          </p:cNvSpPr>
          <p:nvPr/>
        </p:nvSpPr>
        <p:spPr bwMode="auto">
          <a:xfrm>
            <a:off x="5133243" y="4330723"/>
            <a:ext cx="525126" cy="2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11" tIns="22855" rIns="45711" bIns="22855">
            <a:spAutoFit/>
          </a:bodyPr>
          <a:lstStyle>
            <a:lvl1pPr defTabSz="45720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1pPr>
            <a:lvl2pPr marL="742950" indent="-285750" defTabSz="45720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2pPr>
            <a:lvl3pPr marL="1143000" indent="-228600" defTabSz="45720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3pPr>
            <a:lvl4pPr marL="1600200" indent="-228600" defTabSz="45720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4pPr>
            <a:lvl5pPr marL="2057400" indent="-228600" defTabSz="45720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1000">
                <a:solidFill>
                  <a:schemeClr val="tx1"/>
                </a:solidFill>
              </a:rPr>
              <a:t>AlGaAs</a:t>
            </a:r>
            <a:endParaRPr lang="en-US" sz="1000">
              <a:solidFill>
                <a:schemeClr val="tx1"/>
              </a:solidFill>
            </a:endParaRPr>
          </a:p>
        </p:txBody>
      </p:sp>
      <p:sp>
        <p:nvSpPr>
          <p:cNvPr id="9252" name="Text Box 51"/>
          <p:cNvSpPr txBox="1">
            <a:spLocks noChangeArrowheads="1"/>
          </p:cNvSpPr>
          <p:nvPr/>
        </p:nvSpPr>
        <p:spPr bwMode="auto">
          <a:xfrm>
            <a:off x="4239358" y="4345011"/>
            <a:ext cx="411313" cy="2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11" tIns="22855" rIns="45711" bIns="22855">
            <a:spAutoFit/>
          </a:bodyPr>
          <a:lstStyle>
            <a:lvl1pPr defTabSz="45720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1pPr>
            <a:lvl2pPr marL="742950" indent="-285750" defTabSz="45720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2pPr>
            <a:lvl3pPr marL="1143000" indent="-228600" defTabSz="45720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3pPr>
            <a:lvl4pPr marL="1600200" indent="-228600" defTabSz="45720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4pPr>
            <a:lvl5pPr marL="2057400" indent="-228600" defTabSz="45720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1000">
                <a:solidFill>
                  <a:schemeClr val="tx1"/>
                </a:solidFill>
              </a:rPr>
              <a:t>GaAs</a:t>
            </a:r>
            <a:endParaRPr lang="en-US" sz="1000">
              <a:solidFill>
                <a:schemeClr val="tx1"/>
              </a:solidFill>
            </a:endParaRPr>
          </a:p>
        </p:txBody>
      </p:sp>
      <p:sp>
        <p:nvSpPr>
          <p:cNvPr id="9253" name="Text Box 52"/>
          <p:cNvSpPr txBox="1">
            <a:spLocks noChangeArrowheads="1"/>
          </p:cNvSpPr>
          <p:nvPr/>
        </p:nvSpPr>
        <p:spPr bwMode="auto">
          <a:xfrm>
            <a:off x="3288323" y="4352948"/>
            <a:ext cx="525126" cy="2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11" tIns="22855" rIns="45711" bIns="22855">
            <a:spAutoFit/>
          </a:bodyPr>
          <a:lstStyle>
            <a:lvl1pPr defTabSz="45720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1pPr>
            <a:lvl2pPr marL="742950" indent="-285750" defTabSz="45720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2pPr>
            <a:lvl3pPr marL="1143000" indent="-228600" defTabSz="45720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3pPr>
            <a:lvl4pPr marL="1600200" indent="-228600" defTabSz="45720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4pPr>
            <a:lvl5pPr marL="2057400" indent="-228600" defTabSz="45720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1000">
                <a:solidFill>
                  <a:schemeClr val="tx1"/>
                </a:solidFill>
              </a:rPr>
              <a:t>AlGaAs</a:t>
            </a:r>
            <a:endParaRPr lang="en-US" sz="1000">
              <a:solidFill>
                <a:schemeClr val="tx1"/>
              </a:solidFill>
            </a:endParaRPr>
          </a:p>
        </p:txBody>
      </p:sp>
      <p:sp>
        <p:nvSpPr>
          <p:cNvPr id="9254" name="Line 56"/>
          <p:cNvSpPr>
            <a:spLocks noChangeShapeType="1"/>
          </p:cNvSpPr>
          <p:nvPr/>
        </p:nvSpPr>
        <p:spPr bwMode="auto">
          <a:xfrm>
            <a:off x="4170496" y="5107011"/>
            <a:ext cx="461597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255" name="Line 57"/>
          <p:cNvSpPr>
            <a:spLocks noChangeShapeType="1"/>
          </p:cNvSpPr>
          <p:nvPr/>
        </p:nvSpPr>
        <p:spPr bwMode="auto">
          <a:xfrm>
            <a:off x="4185150" y="5927725"/>
            <a:ext cx="460131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9256" name="Group 58"/>
          <p:cNvGrpSpPr>
            <a:grpSpLocks/>
          </p:cNvGrpSpPr>
          <p:nvPr/>
        </p:nvGrpSpPr>
        <p:grpSpPr bwMode="auto">
          <a:xfrm>
            <a:off x="4173419" y="5114925"/>
            <a:ext cx="471854" cy="801688"/>
            <a:chOff x="2145" y="1524"/>
            <a:chExt cx="594" cy="1011"/>
          </a:xfrm>
        </p:grpSpPr>
        <p:sp>
          <p:nvSpPr>
            <p:cNvPr id="9297" name="Freeform 59"/>
            <p:cNvSpPr>
              <a:spLocks/>
            </p:cNvSpPr>
            <p:nvPr/>
          </p:nvSpPr>
          <p:spPr bwMode="auto">
            <a:xfrm>
              <a:off x="2145" y="1524"/>
              <a:ext cx="582" cy="120"/>
            </a:xfrm>
            <a:custGeom>
              <a:avLst/>
              <a:gdLst>
                <a:gd name="T0" fmla="*/ 0 w 582"/>
                <a:gd name="T1" fmla="*/ 3 h 120"/>
                <a:gd name="T2" fmla="*/ 0 w 582"/>
                <a:gd name="T3" fmla="*/ 120 h 120"/>
                <a:gd name="T4" fmla="*/ 582 w 582"/>
                <a:gd name="T5" fmla="*/ 120 h 120"/>
                <a:gd name="T6" fmla="*/ 582 w 582"/>
                <a:gd name="T7" fmla="*/ 0 h 1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82"/>
                <a:gd name="T13" fmla="*/ 0 h 120"/>
                <a:gd name="T14" fmla="*/ 582 w 582"/>
                <a:gd name="T15" fmla="*/ 120 h 1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82" h="120">
                  <a:moveTo>
                    <a:pt x="0" y="3"/>
                  </a:moveTo>
                  <a:lnTo>
                    <a:pt x="0" y="120"/>
                  </a:lnTo>
                  <a:lnTo>
                    <a:pt x="582" y="120"/>
                  </a:lnTo>
                  <a:lnTo>
                    <a:pt x="582" y="0"/>
                  </a:lnTo>
                </a:path>
              </a:pathLst>
            </a:cu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45711" tIns="22855" rIns="45711" bIns="22855"/>
            <a:lstStyle/>
            <a:p>
              <a:endParaRPr lang="fr-FR"/>
            </a:p>
          </p:txBody>
        </p:sp>
        <p:sp>
          <p:nvSpPr>
            <p:cNvPr id="9298" name="Freeform 60"/>
            <p:cNvSpPr>
              <a:spLocks/>
            </p:cNvSpPr>
            <p:nvPr/>
          </p:nvSpPr>
          <p:spPr bwMode="auto">
            <a:xfrm>
              <a:off x="2154" y="2406"/>
              <a:ext cx="585" cy="129"/>
            </a:xfrm>
            <a:custGeom>
              <a:avLst/>
              <a:gdLst>
                <a:gd name="T0" fmla="*/ 0 w 585"/>
                <a:gd name="T1" fmla="*/ 129 h 129"/>
                <a:gd name="T2" fmla="*/ 0 w 585"/>
                <a:gd name="T3" fmla="*/ 0 h 129"/>
                <a:gd name="T4" fmla="*/ 585 w 585"/>
                <a:gd name="T5" fmla="*/ 0 h 129"/>
                <a:gd name="T6" fmla="*/ 585 w 585"/>
                <a:gd name="T7" fmla="*/ 126 h 1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85"/>
                <a:gd name="T13" fmla="*/ 0 h 129"/>
                <a:gd name="T14" fmla="*/ 585 w 585"/>
                <a:gd name="T15" fmla="*/ 129 h 1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85" h="129">
                  <a:moveTo>
                    <a:pt x="0" y="129"/>
                  </a:moveTo>
                  <a:lnTo>
                    <a:pt x="0" y="0"/>
                  </a:lnTo>
                  <a:lnTo>
                    <a:pt x="585" y="0"/>
                  </a:lnTo>
                  <a:lnTo>
                    <a:pt x="585" y="126"/>
                  </a:lnTo>
                </a:path>
              </a:pathLst>
            </a:cu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45711" tIns="22855" rIns="45711" bIns="22855"/>
            <a:lstStyle/>
            <a:p>
              <a:endParaRPr lang="fr-FR"/>
            </a:p>
          </p:txBody>
        </p:sp>
      </p:grpSp>
      <p:sp>
        <p:nvSpPr>
          <p:cNvPr id="9257" name="Rectangle 70"/>
          <p:cNvSpPr>
            <a:spLocks noChangeArrowheads="1"/>
          </p:cNvSpPr>
          <p:nvPr/>
        </p:nvSpPr>
        <p:spPr bwMode="auto">
          <a:xfrm>
            <a:off x="2653815" y="4437063"/>
            <a:ext cx="82062" cy="2070100"/>
          </a:xfrm>
          <a:prstGeom prst="rect">
            <a:avLst/>
          </a:prstGeom>
          <a:solidFill>
            <a:srgbClr val="3333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9258" name="Rectangle 71"/>
          <p:cNvSpPr>
            <a:spLocks noChangeArrowheads="1"/>
          </p:cNvSpPr>
          <p:nvPr/>
        </p:nvSpPr>
        <p:spPr bwMode="auto">
          <a:xfrm>
            <a:off x="2583473" y="4437063"/>
            <a:ext cx="80596" cy="20701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9259" name="Rectangle 72"/>
          <p:cNvSpPr>
            <a:spLocks noChangeArrowheads="1"/>
          </p:cNvSpPr>
          <p:nvPr/>
        </p:nvSpPr>
        <p:spPr bwMode="auto">
          <a:xfrm>
            <a:off x="2518996" y="4437063"/>
            <a:ext cx="82062" cy="2070100"/>
          </a:xfrm>
          <a:prstGeom prst="rect">
            <a:avLst/>
          </a:prstGeom>
          <a:solidFill>
            <a:srgbClr val="3333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9260" name="Rectangle 73"/>
          <p:cNvSpPr>
            <a:spLocks noChangeArrowheads="1"/>
          </p:cNvSpPr>
          <p:nvPr/>
        </p:nvSpPr>
        <p:spPr bwMode="auto">
          <a:xfrm>
            <a:off x="2439866" y="4437063"/>
            <a:ext cx="80596" cy="20701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9261" name="Rectangle 74"/>
          <p:cNvSpPr>
            <a:spLocks noChangeArrowheads="1"/>
          </p:cNvSpPr>
          <p:nvPr/>
        </p:nvSpPr>
        <p:spPr bwMode="auto">
          <a:xfrm>
            <a:off x="2376865" y="4437063"/>
            <a:ext cx="80597" cy="2070100"/>
          </a:xfrm>
          <a:prstGeom prst="rect">
            <a:avLst/>
          </a:prstGeom>
          <a:solidFill>
            <a:srgbClr val="3333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9262" name="Rectangle 75"/>
          <p:cNvSpPr>
            <a:spLocks noChangeArrowheads="1"/>
          </p:cNvSpPr>
          <p:nvPr/>
        </p:nvSpPr>
        <p:spPr bwMode="auto">
          <a:xfrm>
            <a:off x="2293327" y="4437063"/>
            <a:ext cx="82062" cy="20701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9263" name="Rectangle 76"/>
          <p:cNvSpPr>
            <a:spLocks noChangeArrowheads="1"/>
          </p:cNvSpPr>
          <p:nvPr/>
        </p:nvSpPr>
        <p:spPr bwMode="auto">
          <a:xfrm>
            <a:off x="2230327" y="4437063"/>
            <a:ext cx="80597" cy="2070100"/>
          </a:xfrm>
          <a:prstGeom prst="rect">
            <a:avLst/>
          </a:prstGeom>
          <a:solidFill>
            <a:srgbClr val="3333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9264" name="Rectangle 77"/>
          <p:cNvSpPr>
            <a:spLocks noChangeArrowheads="1"/>
          </p:cNvSpPr>
          <p:nvPr/>
        </p:nvSpPr>
        <p:spPr bwMode="auto">
          <a:xfrm>
            <a:off x="2151196" y="4437063"/>
            <a:ext cx="80597" cy="20701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9265" name="Rectangle 78"/>
          <p:cNvSpPr>
            <a:spLocks noChangeArrowheads="1"/>
          </p:cNvSpPr>
          <p:nvPr/>
        </p:nvSpPr>
        <p:spPr bwMode="auto">
          <a:xfrm>
            <a:off x="2088173" y="4437063"/>
            <a:ext cx="80596" cy="2070100"/>
          </a:xfrm>
          <a:prstGeom prst="rect">
            <a:avLst/>
          </a:prstGeom>
          <a:solidFill>
            <a:srgbClr val="3333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9266" name="Rectangle 79"/>
          <p:cNvSpPr>
            <a:spLocks noChangeArrowheads="1"/>
          </p:cNvSpPr>
          <p:nvPr/>
        </p:nvSpPr>
        <p:spPr bwMode="auto">
          <a:xfrm>
            <a:off x="2016381" y="4437063"/>
            <a:ext cx="80597" cy="20701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9267" name="Rectangle 80"/>
          <p:cNvSpPr>
            <a:spLocks noChangeArrowheads="1"/>
          </p:cNvSpPr>
          <p:nvPr/>
        </p:nvSpPr>
        <p:spPr bwMode="auto">
          <a:xfrm>
            <a:off x="1953358" y="4437063"/>
            <a:ext cx="80596" cy="2070100"/>
          </a:xfrm>
          <a:prstGeom prst="rect">
            <a:avLst/>
          </a:prstGeom>
          <a:solidFill>
            <a:srgbClr val="3333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9268" name="Rectangle 81"/>
          <p:cNvSpPr>
            <a:spLocks noChangeArrowheads="1"/>
          </p:cNvSpPr>
          <p:nvPr/>
        </p:nvSpPr>
        <p:spPr bwMode="auto">
          <a:xfrm>
            <a:off x="1872761" y="4437063"/>
            <a:ext cx="82062" cy="20701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9269" name="Rectangle 82"/>
          <p:cNvSpPr>
            <a:spLocks noChangeArrowheads="1"/>
          </p:cNvSpPr>
          <p:nvPr/>
        </p:nvSpPr>
        <p:spPr bwMode="auto">
          <a:xfrm>
            <a:off x="1809750" y="4437063"/>
            <a:ext cx="80596" cy="2070100"/>
          </a:xfrm>
          <a:prstGeom prst="rect">
            <a:avLst/>
          </a:prstGeom>
          <a:solidFill>
            <a:srgbClr val="3333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9270" name="Rectangle 83"/>
          <p:cNvSpPr>
            <a:spLocks noChangeArrowheads="1"/>
          </p:cNvSpPr>
          <p:nvPr/>
        </p:nvSpPr>
        <p:spPr bwMode="auto">
          <a:xfrm>
            <a:off x="7180396" y="4437063"/>
            <a:ext cx="80597" cy="2070100"/>
          </a:xfrm>
          <a:prstGeom prst="rect">
            <a:avLst/>
          </a:prstGeom>
          <a:solidFill>
            <a:srgbClr val="3333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9271" name="Rectangle 84"/>
          <p:cNvSpPr>
            <a:spLocks noChangeArrowheads="1"/>
          </p:cNvSpPr>
          <p:nvPr/>
        </p:nvSpPr>
        <p:spPr bwMode="auto">
          <a:xfrm>
            <a:off x="7108581" y="4437063"/>
            <a:ext cx="80596" cy="20701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9272" name="Rectangle 85"/>
          <p:cNvSpPr>
            <a:spLocks noChangeArrowheads="1"/>
          </p:cNvSpPr>
          <p:nvPr/>
        </p:nvSpPr>
        <p:spPr bwMode="auto">
          <a:xfrm>
            <a:off x="7045581" y="4437063"/>
            <a:ext cx="80597" cy="2070100"/>
          </a:xfrm>
          <a:prstGeom prst="rect">
            <a:avLst/>
          </a:prstGeom>
          <a:solidFill>
            <a:srgbClr val="3333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9273" name="Rectangle 86"/>
          <p:cNvSpPr>
            <a:spLocks noChangeArrowheads="1"/>
          </p:cNvSpPr>
          <p:nvPr/>
        </p:nvSpPr>
        <p:spPr bwMode="auto">
          <a:xfrm>
            <a:off x="6966450" y="4437063"/>
            <a:ext cx="80597" cy="20701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9274" name="Rectangle 87"/>
          <p:cNvSpPr>
            <a:spLocks noChangeArrowheads="1"/>
          </p:cNvSpPr>
          <p:nvPr/>
        </p:nvSpPr>
        <p:spPr bwMode="auto">
          <a:xfrm>
            <a:off x="6901961" y="4437063"/>
            <a:ext cx="82062" cy="2070100"/>
          </a:xfrm>
          <a:prstGeom prst="rect">
            <a:avLst/>
          </a:prstGeom>
          <a:solidFill>
            <a:srgbClr val="3333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9275" name="Rectangle 88"/>
          <p:cNvSpPr>
            <a:spLocks noChangeArrowheads="1"/>
          </p:cNvSpPr>
          <p:nvPr/>
        </p:nvSpPr>
        <p:spPr bwMode="auto">
          <a:xfrm>
            <a:off x="6819911" y="4437063"/>
            <a:ext cx="80597" cy="20701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9276" name="Rectangle 89"/>
          <p:cNvSpPr>
            <a:spLocks noChangeArrowheads="1"/>
          </p:cNvSpPr>
          <p:nvPr/>
        </p:nvSpPr>
        <p:spPr bwMode="auto">
          <a:xfrm>
            <a:off x="6756889" y="4437063"/>
            <a:ext cx="80596" cy="2070100"/>
          </a:xfrm>
          <a:prstGeom prst="rect">
            <a:avLst/>
          </a:prstGeom>
          <a:solidFill>
            <a:srgbClr val="3333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9277" name="Rectangle 90"/>
          <p:cNvSpPr>
            <a:spLocks noChangeArrowheads="1"/>
          </p:cNvSpPr>
          <p:nvPr/>
        </p:nvSpPr>
        <p:spPr bwMode="auto">
          <a:xfrm>
            <a:off x="6677758" y="4437063"/>
            <a:ext cx="80596" cy="20701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9278" name="Rectangle 91"/>
          <p:cNvSpPr>
            <a:spLocks noChangeArrowheads="1"/>
          </p:cNvSpPr>
          <p:nvPr/>
        </p:nvSpPr>
        <p:spPr bwMode="auto">
          <a:xfrm>
            <a:off x="6613281" y="4437063"/>
            <a:ext cx="80596" cy="2070100"/>
          </a:xfrm>
          <a:prstGeom prst="rect">
            <a:avLst/>
          </a:prstGeom>
          <a:solidFill>
            <a:srgbClr val="3333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9279" name="Rectangle 92"/>
          <p:cNvSpPr>
            <a:spLocks noChangeArrowheads="1"/>
          </p:cNvSpPr>
          <p:nvPr/>
        </p:nvSpPr>
        <p:spPr bwMode="auto">
          <a:xfrm>
            <a:off x="6541479" y="4437063"/>
            <a:ext cx="82062" cy="20701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9280" name="Rectangle 93"/>
          <p:cNvSpPr>
            <a:spLocks noChangeArrowheads="1"/>
          </p:cNvSpPr>
          <p:nvPr/>
        </p:nvSpPr>
        <p:spPr bwMode="auto">
          <a:xfrm>
            <a:off x="6478466" y="4437063"/>
            <a:ext cx="80596" cy="2070100"/>
          </a:xfrm>
          <a:prstGeom prst="rect">
            <a:avLst/>
          </a:prstGeom>
          <a:solidFill>
            <a:srgbClr val="3333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9281" name="Rectangle 94"/>
          <p:cNvSpPr>
            <a:spLocks noChangeArrowheads="1"/>
          </p:cNvSpPr>
          <p:nvPr/>
        </p:nvSpPr>
        <p:spPr bwMode="auto">
          <a:xfrm>
            <a:off x="6399335" y="4437063"/>
            <a:ext cx="80596" cy="20701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9282" name="Rectangle 95"/>
          <p:cNvSpPr>
            <a:spLocks noChangeArrowheads="1"/>
          </p:cNvSpPr>
          <p:nvPr/>
        </p:nvSpPr>
        <p:spPr bwMode="auto">
          <a:xfrm>
            <a:off x="6336334" y="4437063"/>
            <a:ext cx="80597" cy="2070100"/>
          </a:xfrm>
          <a:prstGeom prst="rect">
            <a:avLst/>
          </a:prstGeom>
          <a:solidFill>
            <a:srgbClr val="3333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33216" name="Freeform 26"/>
          <p:cNvSpPr>
            <a:spLocks/>
          </p:cNvSpPr>
          <p:nvPr/>
        </p:nvSpPr>
        <p:spPr bwMode="auto">
          <a:xfrm>
            <a:off x="2779835" y="5300686"/>
            <a:ext cx="679938" cy="295275"/>
          </a:xfrm>
          <a:custGeom>
            <a:avLst/>
            <a:gdLst>
              <a:gd name="T0" fmla="*/ 0 w 856"/>
              <a:gd name="T1" fmla="*/ 2147483647 h 373"/>
              <a:gd name="T2" fmla="*/ 2147483647 w 856"/>
              <a:gd name="T3" fmla="*/ 2147483647 h 373"/>
              <a:gd name="T4" fmla="*/ 2147483647 w 856"/>
              <a:gd name="T5" fmla="*/ 2147483647 h 373"/>
              <a:gd name="T6" fmla="*/ 2147483647 w 856"/>
              <a:gd name="T7" fmla="*/ 2147483647 h 373"/>
              <a:gd name="T8" fmla="*/ 2147483647 w 856"/>
              <a:gd name="T9" fmla="*/ 2147483647 h 373"/>
              <a:gd name="T10" fmla="*/ 2147483647 w 856"/>
              <a:gd name="T11" fmla="*/ 2147483647 h 3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56"/>
              <a:gd name="T19" fmla="*/ 0 h 373"/>
              <a:gd name="T20" fmla="*/ 856 w 856"/>
              <a:gd name="T21" fmla="*/ 373 h 3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56" h="373">
                <a:moveTo>
                  <a:pt x="0" y="315"/>
                </a:moveTo>
                <a:cubicBezTo>
                  <a:pt x="21" y="264"/>
                  <a:pt x="79" y="0"/>
                  <a:pt x="131" y="10"/>
                </a:cubicBezTo>
                <a:cubicBezTo>
                  <a:pt x="183" y="20"/>
                  <a:pt x="252" y="373"/>
                  <a:pt x="312" y="373"/>
                </a:cubicBezTo>
                <a:cubicBezTo>
                  <a:pt x="372" y="373"/>
                  <a:pt x="434" y="10"/>
                  <a:pt x="494" y="10"/>
                </a:cubicBezTo>
                <a:cubicBezTo>
                  <a:pt x="554" y="10"/>
                  <a:pt x="615" y="373"/>
                  <a:pt x="675" y="373"/>
                </a:cubicBezTo>
                <a:cubicBezTo>
                  <a:pt x="735" y="373"/>
                  <a:pt x="826" y="70"/>
                  <a:pt x="856" y="1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1" tIns="22855" rIns="45711" bIns="22855"/>
          <a:lstStyle/>
          <a:p>
            <a:endParaRPr lang="fr-FR"/>
          </a:p>
        </p:txBody>
      </p:sp>
      <p:grpSp>
        <p:nvGrpSpPr>
          <p:cNvPr id="133217" name="Group 97"/>
          <p:cNvGrpSpPr>
            <a:grpSpLocks/>
          </p:cNvGrpSpPr>
          <p:nvPr/>
        </p:nvGrpSpPr>
        <p:grpSpPr bwMode="auto">
          <a:xfrm>
            <a:off x="4444512" y="4997473"/>
            <a:ext cx="247650" cy="1052513"/>
            <a:chOff x="2800" y="3148"/>
            <a:chExt cx="156" cy="663"/>
          </a:xfrm>
        </p:grpSpPr>
        <p:sp>
          <p:nvSpPr>
            <p:cNvPr id="9294" name="Oval 29"/>
            <p:cNvSpPr>
              <a:spLocks noChangeArrowheads="1"/>
            </p:cNvSpPr>
            <p:nvPr/>
          </p:nvSpPr>
          <p:spPr bwMode="auto">
            <a:xfrm>
              <a:off x="2800" y="3148"/>
              <a:ext cx="156" cy="663"/>
            </a:xfrm>
            <a:prstGeom prst="ellipse">
              <a:avLst/>
            </a:prstGeom>
            <a:solidFill>
              <a:schemeClr val="accent1">
                <a:alpha val="29019"/>
              </a:scheme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45711" tIns="22855" rIns="45711" bIns="22855" anchor="ctr"/>
            <a:lstStyle/>
            <a:p>
              <a:pPr defTabSz="457200"/>
              <a:endParaRPr lang="fr-FR" sz="1200"/>
            </a:p>
          </p:txBody>
        </p:sp>
        <p:sp>
          <p:nvSpPr>
            <p:cNvPr id="9295" name="Oval 15"/>
            <p:cNvSpPr>
              <a:spLocks noChangeArrowheads="1"/>
            </p:cNvSpPr>
            <p:nvPr/>
          </p:nvSpPr>
          <p:spPr bwMode="auto">
            <a:xfrm>
              <a:off x="2868" y="3704"/>
              <a:ext cx="46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45711" tIns="22855" rIns="45711" bIns="22855" anchor="ctr"/>
            <a:lstStyle/>
            <a:p>
              <a:pPr defTabSz="457200"/>
              <a:endParaRPr lang="fr-FR" sz="1200"/>
            </a:p>
          </p:txBody>
        </p:sp>
        <p:sp>
          <p:nvSpPr>
            <p:cNvPr id="9296" name="Oval 16"/>
            <p:cNvSpPr>
              <a:spLocks noChangeArrowheads="1"/>
            </p:cNvSpPr>
            <p:nvPr/>
          </p:nvSpPr>
          <p:spPr bwMode="auto">
            <a:xfrm>
              <a:off x="2845" y="3206"/>
              <a:ext cx="45" cy="46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45711" tIns="22855" rIns="45711" bIns="22855" anchor="ctr"/>
            <a:lstStyle/>
            <a:p>
              <a:pPr defTabSz="457200"/>
              <a:endParaRPr lang="fr-FR" sz="1200"/>
            </a:p>
          </p:txBody>
        </p:sp>
      </p:grpSp>
      <p:grpSp>
        <p:nvGrpSpPr>
          <p:cNvPr id="133221" name="Group 101"/>
          <p:cNvGrpSpPr>
            <a:grpSpLocks/>
          </p:cNvGrpSpPr>
          <p:nvPr/>
        </p:nvGrpSpPr>
        <p:grpSpPr bwMode="auto">
          <a:xfrm>
            <a:off x="4224711" y="5210175"/>
            <a:ext cx="540726" cy="541338"/>
            <a:chOff x="2592" y="2726"/>
            <a:chExt cx="341" cy="341"/>
          </a:xfrm>
        </p:grpSpPr>
        <p:sp>
          <p:nvSpPr>
            <p:cNvPr id="9292" name="Oval 102"/>
            <p:cNvSpPr>
              <a:spLocks noChangeArrowheads="1"/>
            </p:cNvSpPr>
            <p:nvPr/>
          </p:nvSpPr>
          <p:spPr bwMode="auto">
            <a:xfrm>
              <a:off x="2592" y="2726"/>
              <a:ext cx="341" cy="341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293" name="Oval 103"/>
            <p:cNvSpPr>
              <a:spLocks noChangeArrowheads="1"/>
            </p:cNvSpPr>
            <p:nvPr/>
          </p:nvSpPr>
          <p:spPr bwMode="auto">
            <a:xfrm>
              <a:off x="2631" y="2771"/>
              <a:ext cx="260" cy="260"/>
            </a:xfrm>
            <a:prstGeom prst="ellipse">
              <a:avLst/>
            </a:prstGeom>
            <a:solidFill>
              <a:srgbClr val="0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33224" name="Text Box 104"/>
          <p:cNvSpPr txBox="1">
            <a:spLocks noChangeArrowheads="1"/>
          </p:cNvSpPr>
          <p:nvPr/>
        </p:nvSpPr>
        <p:spPr bwMode="auto">
          <a:xfrm>
            <a:off x="4730273" y="5089548"/>
            <a:ext cx="162071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68367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1pPr>
            <a:lvl2pPr marL="742950" indent="-28575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2pPr>
            <a:lvl3pPr marL="1143000" indent="-22860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3pPr>
            <a:lvl4pPr marL="1600200" indent="-22860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4pPr>
            <a:lvl5pPr marL="2057400" indent="-22860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 err="1">
                <a:solidFill>
                  <a:schemeClr val="tx1"/>
                </a:solidFill>
              </a:rPr>
              <a:t>polariton</a:t>
            </a:r>
            <a:endParaRPr lang="fr-FR" sz="2000" b="1" dirty="0">
              <a:solidFill>
                <a:schemeClr val="tx1"/>
              </a:solidFill>
            </a:endParaRPr>
          </a:p>
        </p:txBody>
      </p:sp>
      <p:sp>
        <p:nvSpPr>
          <p:cNvPr id="9287" name="Text Box 71"/>
          <p:cNvSpPr txBox="1">
            <a:spLocks noChangeArrowheads="1"/>
          </p:cNvSpPr>
          <p:nvPr/>
        </p:nvSpPr>
        <p:spPr bwMode="auto">
          <a:xfrm>
            <a:off x="1104900" y="4976814"/>
            <a:ext cx="760442" cy="325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1pPr>
            <a:lvl2pPr marL="742950" indent="-28575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2pPr>
            <a:lvl3pPr marL="1143000" indent="-22860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3pPr>
            <a:lvl4pPr marL="1600200" indent="-22860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4pPr>
            <a:lvl5pPr marL="2057400" indent="-22860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1500" b="1">
                <a:solidFill>
                  <a:schemeClr val="tx1"/>
                </a:solidFill>
              </a:rPr>
              <a:t>Cavity</a:t>
            </a:r>
          </a:p>
        </p:txBody>
      </p:sp>
      <p:sp>
        <p:nvSpPr>
          <p:cNvPr id="9288" name="AutoShape 28"/>
          <p:cNvSpPr>
            <a:spLocks noChangeArrowheads="1"/>
          </p:cNvSpPr>
          <p:nvPr/>
        </p:nvSpPr>
        <p:spPr bwMode="auto">
          <a:xfrm>
            <a:off x="719834" y="3709988"/>
            <a:ext cx="288680" cy="331787"/>
          </a:xfrm>
          <a:prstGeom prst="downArrow">
            <a:avLst>
              <a:gd name="adj1" fmla="val 48065"/>
              <a:gd name="adj2" fmla="val 55924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800"/>
          </a:p>
        </p:txBody>
      </p:sp>
      <p:sp>
        <p:nvSpPr>
          <p:cNvPr id="9289" name="Text Box 17"/>
          <p:cNvSpPr txBox="1">
            <a:spLocks noChangeArrowheads="1"/>
          </p:cNvSpPr>
          <p:nvPr/>
        </p:nvSpPr>
        <p:spPr bwMode="auto">
          <a:xfrm>
            <a:off x="477727" y="3968750"/>
            <a:ext cx="533190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1pPr>
            <a:lvl2pPr marL="742950" indent="-28575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2pPr>
            <a:lvl3pPr marL="1143000" indent="-22860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3pPr>
            <a:lvl4pPr marL="1600200" indent="-22860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4pPr>
            <a:lvl5pPr marL="2057400" indent="-22860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FR" sz="1600" b="1">
                <a:solidFill>
                  <a:srgbClr val="000000"/>
                </a:solidFill>
              </a:rPr>
              <a:t>Microcavity polaritons : mixed exciton-photon states</a:t>
            </a:r>
            <a:endParaRPr lang="fr-FR" sz="1600">
              <a:solidFill>
                <a:srgbClr val="000000"/>
              </a:solidFill>
            </a:endParaRPr>
          </a:p>
        </p:txBody>
      </p:sp>
      <p:sp>
        <p:nvSpPr>
          <p:cNvPr id="107" name="ZoneTexte 106"/>
          <p:cNvSpPr txBox="1"/>
          <p:nvPr/>
        </p:nvSpPr>
        <p:spPr>
          <a:xfrm>
            <a:off x="3995936" y="6488668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Courtesy</a:t>
            </a:r>
            <a:r>
              <a:rPr lang="fr-FR" dirty="0" smtClean="0"/>
              <a:t> </a:t>
            </a:r>
            <a:r>
              <a:rPr lang="fr-FR" dirty="0" err="1" smtClean="0"/>
              <a:t>D.Sanvitto</a:t>
            </a:r>
            <a:endParaRPr lang="fr-FR" dirty="0"/>
          </a:p>
        </p:txBody>
      </p:sp>
      <p:sp>
        <p:nvSpPr>
          <p:cNvPr id="109" name="Text Box 43"/>
          <p:cNvSpPr txBox="1">
            <a:spLocks noChangeArrowheads="1"/>
          </p:cNvSpPr>
          <p:nvPr/>
        </p:nvSpPr>
        <p:spPr bwMode="auto">
          <a:xfrm>
            <a:off x="6804248" y="6218148"/>
            <a:ext cx="28432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1400" dirty="0" smtClean="0"/>
              <a:t>Claude </a:t>
            </a:r>
            <a:r>
              <a:rPr lang="en-US" sz="1400" dirty="0" err="1" smtClean="0"/>
              <a:t>Weisbuch</a:t>
            </a:r>
            <a:endParaRPr lang="en-US" sz="1400" dirty="0" smtClean="0"/>
          </a:p>
          <a:p>
            <a:pPr algn="ctr" eaLnBrk="0" hangingPunct="0"/>
            <a:r>
              <a:rPr lang="en-US" sz="1400" dirty="0" smtClean="0"/>
              <a:t>PRL </a:t>
            </a:r>
            <a:r>
              <a:rPr lang="en-US" sz="1400" b="1" dirty="0"/>
              <a:t>69</a:t>
            </a:r>
            <a:r>
              <a:rPr lang="en-US" sz="1400" dirty="0"/>
              <a:t>, 3314 (1992)</a:t>
            </a:r>
          </a:p>
        </p:txBody>
      </p:sp>
      <p:pic>
        <p:nvPicPr>
          <p:cNvPr id="110" name="Image 10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289" y="4770370"/>
            <a:ext cx="1103384" cy="1298099"/>
          </a:xfrm>
          <a:prstGeom prst="rect">
            <a:avLst/>
          </a:prstGeom>
        </p:spPr>
      </p:pic>
      <p:grpSp>
        <p:nvGrpSpPr>
          <p:cNvPr id="3" name="Groupe 2"/>
          <p:cNvGrpSpPr/>
          <p:nvPr/>
        </p:nvGrpSpPr>
        <p:grpSpPr>
          <a:xfrm>
            <a:off x="680462" y="764704"/>
            <a:ext cx="4179570" cy="2770982"/>
            <a:chOff x="1083016" y="908720"/>
            <a:chExt cx="4179570" cy="2770982"/>
          </a:xfrm>
        </p:grpSpPr>
        <p:sp>
          <p:nvSpPr>
            <p:cNvPr id="9230" name="Line 26"/>
            <p:cNvSpPr>
              <a:spLocks noChangeShapeType="1"/>
            </p:cNvSpPr>
            <p:nvPr/>
          </p:nvSpPr>
          <p:spPr bwMode="auto">
            <a:xfrm flipV="1">
              <a:off x="2554504" y="1628775"/>
              <a:ext cx="505557" cy="10795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31" name="Text Box 27"/>
            <p:cNvSpPr txBox="1">
              <a:spLocks noChangeArrowheads="1"/>
            </p:cNvSpPr>
            <p:nvPr/>
          </p:nvSpPr>
          <p:spPr bwMode="auto">
            <a:xfrm rot="20870703">
              <a:off x="2516393" y="1628775"/>
              <a:ext cx="866042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rgbClr val="003366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3200">
                  <a:solidFill>
                    <a:srgbClr val="003366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3200">
                  <a:solidFill>
                    <a:srgbClr val="003366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3200">
                  <a:solidFill>
                    <a:srgbClr val="003366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3200">
                  <a:solidFill>
                    <a:srgbClr val="003366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66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66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66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66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sz="1600" i="1">
                  <a:solidFill>
                    <a:schemeClr val="bg1"/>
                  </a:solidFill>
                </a:rPr>
                <a:t>k</a:t>
              </a:r>
              <a:r>
                <a:rPr lang="es-ES" sz="1600" i="1" baseline="-25000">
                  <a:solidFill>
                    <a:schemeClr val="bg1"/>
                  </a:solidFill>
                </a:rPr>
                <a:t>in-plane</a:t>
              </a:r>
              <a:endParaRPr lang="el-GR" sz="1600" i="1">
                <a:solidFill>
                  <a:schemeClr val="bg1"/>
                </a:solidFill>
              </a:endParaRPr>
            </a:p>
          </p:txBody>
        </p:sp>
        <p:pic>
          <p:nvPicPr>
            <p:cNvPr id="112" name="Picture 2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3016" y="908720"/>
              <a:ext cx="3137269" cy="27709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3" name="ZoneTexte 112"/>
            <p:cNvSpPr txBox="1"/>
            <p:nvPr/>
          </p:nvSpPr>
          <p:spPr>
            <a:xfrm>
              <a:off x="1083017" y="1226984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bg1"/>
                  </a:solidFill>
                </a:rPr>
                <a:t>Mirror</a:t>
              </a:r>
              <a:endParaRPr lang="fr-FR" dirty="0">
                <a:solidFill>
                  <a:schemeClr val="bg1"/>
                </a:solidFill>
              </a:endParaRPr>
            </a:p>
          </p:txBody>
        </p:sp>
        <p:sp>
          <p:nvSpPr>
            <p:cNvPr id="115" name="ZoneTexte 114"/>
            <p:cNvSpPr txBox="1"/>
            <p:nvPr/>
          </p:nvSpPr>
          <p:spPr>
            <a:xfrm>
              <a:off x="1083017" y="2111202"/>
              <a:ext cx="825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>
                  <a:solidFill>
                    <a:schemeClr val="bg1"/>
                  </a:solidFill>
                </a:rPr>
                <a:t>Cavit</a:t>
              </a:r>
              <a:r>
                <a:rPr lang="fr-FR" dirty="0" err="1">
                  <a:solidFill>
                    <a:schemeClr val="bg1"/>
                  </a:solidFill>
                </a:rPr>
                <a:t>y</a:t>
              </a:r>
              <a:endParaRPr lang="fr-FR" dirty="0">
                <a:solidFill>
                  <a:schemeClr val="bg1"/>
                </a:solidFill>
              </a:endParaRPr>
            </a:p>
          </p:txBody>
        </p:sp>
        <p:sp>
          <p:nvSpPr>
            <p:cNvPr id="116" name="ZoneTexte 115"/>
            <p:cNvSpPr txBox="1"/>
            <p:nvPr/>
          </p:nvSpPr>
          <p:spPr>
            <a:xfrm>
              <a:off x="4175429" y="2003480"/>
              <a:ext cx="108715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dirty="0" smtClean="0"/>
                <a:t>Quantum </a:t>
              </a:r>
            </a:p>
            <a:p>
              <a:pPr algn="ctr"/>
              <a:r>
                <a:rPr lang="fr-FR" sz="1600" dirty="0" err="1" smtClean="0"/>
                <a:t>wells</a:t>
              </a:r>
              <a:endParaRPr lang="fr-FR" sz="1600" dirty="0"/>
            </a:p>
          </p:txBody>
        </p:sp>
        <p:cxnSp>
          <p:nvCxnSpPr>
            <p:cNvPr id="117" name="Connecteur droit avec flèche 116"/>
            <p:cNvCxnSpPr/>
            <p:nvPr/>
          </p:nvCxnSpPr>
          <p:spPr>
            <a:xfrm flipH="1" flipV="1">
              <a:off x="3646464" y="2111253"/>
              <a:ext cx="388881" cy="128299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necteur droit avec flèche 117"/>
            <p:cNvCxnSpPr/>
            <p:nvPr/>
          </p:nvCxnSpPr>
          <p:spPr>
            <a:xfrm flipH="1">
              <a:off x="3646464" y="2403352"/>
              <a:ext cx="388881" cy="355922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ZoneTexte 118"/>
            <p:cNvSpPr txBox="1"/>
            <p:nvPr/>
          </p:nvSpPr>
          <p:spPr>
            <a:xfrm>
              <a:off x="1104900" y="3102885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bg1"/>
                  </a:solidFill>
                </a:rPr>
                <a:t>Mirror</a:t>
              </a:r>
              <a:endParaRPr lang="fr-FR" dirty="0">
                <a:solidFill>
                  <a:schemeClr val="bg1"/>
                </a:solidFill>
              </a:endParaRPr>
            </a:p>
          </p:txBody>
        </p:sp>
      </p:grpSp>
      <p:sp>
        <p:nvSpPr>
          <p:cNvPr id="100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sz="26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Microcavity polaritons</a:t>
            </a:r>
            <a:endParaRPr lang="en-GB" sz="26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69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11111E-6 -4.21965E-6 C -1.11111E-6 -4.21965E-6 0.32222 -4.21965E-6 0.32222 -4.21965E-6 C 0.32222 -4.21965E-6 -1.11111E-6 -4.21965E-6 -1.11111E-6 -4.21965E-6 Z " pathEditMode="relative" ptsTypes="aaa">
                                      <p:cBhvr>
                                        <p:cTn id="6" dur="2000" fill="hold"/>
                                        <p:tgtEl>
                                          <p:spTgt spid="133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33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3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33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3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16" grpId="0" animBg="1"/>
      <p:bldP spid="133216" grpId="1" animBg="1"/>
      <p:bldP spid="133224" grpId="0"/>
      <p:bldP spid="10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AutoShape 39"/>
          <p:cNvSpPr>
            <a:spLocks noChangeArrowheads="1"/>
          </p:cNvSpPr>
          <p:nvPr/>
        </p:nvSpPr>
        <p:spPr bwMode="auto">
          <a:xfrm>
            <a:off x="321555" y="4034967"/>
            <a:ext cx="8571528" cy="2355850"/>
          </a:xfrm>
          <a:prstGeom prst="roundRect">
            <a:avLst>
              <a:gd name="adj" fmla="val 11667"/>
            </a:avLst>
          </a:prstGeom>
          <a:solidFill>
            <a:srgbClr val="FFFF66"/>
          </a:solidFill>
          <a:ln w="50800">
            <a:solidFill>
              <a:srgbClr val="56836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3" name="Text Box 40"/>
          <p:cNvSpPr txBox="1">
            <a:spLocks noChangeArrowheads="1"/>
          </p:cNvSpPr>
          <p:nvPr/>
        </p:nvSpPr>
        <p:spPr bwMode="auto">
          <a:xfrm>
            <a:off x="852737" y="4118909"/>
            <a:ext cx="1314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800" b="1" dirty="0">
                <a:latin typeface="Arial" charset="0"/>
              </a:rPr>
              <a:t>Properties</a:t>
            </a:r>
            <a:endParaRPr lang="es-ES" sz="1800" b="1" dirty="0">
              <a:latin typeface="Arial" charset="0"/>
            </a:endParaRPr>
          </a:p>
        </p:txBody>
      </p:sp>
      <p:sp>
        <p:nvSpPr>
          <p:cNvPr id="86" name="Oval 43"/>
          <p:cNvSpPr>
            <a:spLocks noChangeArrowheads="1"/>
          </p:cNvSpPr>
          <p:nvPr/>
        </p:nvSpPr>
        <p:spPr bwMode="auto">
          <a:xfrm>
            <a:off x="727894" y="5472350"/>
            <a:ext cx="90488" cy="9048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8" name="Oval 45"/>
          <p:cNvSpPr>
            <a:spLocks noChangeArrowheads="1"/>
          </p:cNvSpPr>
          <p:nvPr/>
        </p:nvSpPr>
        <p:spPr bwMode="auto">
          <a:xfrm>
            <a:off x="727894" y="4814987"/>
            <a:ext cx="90488" cy="9048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9" name="Text Box 46"/>
          <p:cNvSpPr txBox="1">
            <a:spLocks noChangeArrowheads="1"/>
          </p:cNvSpPr>
          <p:nvPr/>
        </p:nvSpPr>
        <p:spPr bwMode="auto">
          <a:xfrm>
            <a:off x="811267" y="4691191"/>
            <a:ext cx="635302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800" dirty="0">
                <a:latin typeface="Arial" charset="0"/>
              </a:rPr>
              <a:t>Photonic component	  </a:t>
            </a:r>
            <a:r>
              <a:rPr lang="en-GB" sz="1800" dirty="0" smtClean="0">
                <a:latin typeface="Arial" charset="0"/>
              </a:rPr>
              <a:t>  </a:t>
            </a:r>
            <a:r>
              <a:rPr lang="en-GB" dirty="0"/>
              <a:t>C</a:t>
            </a:r>
            <a:r>
              <a:rPr lang="en-GB" dirty="0" smtClean="0"/>
              <a:t>onfinement in microstructures</a:t>
            </a:r>
          </a:p>
          <a:p>
            <a:r>
              <a:rPr lang="en-GB" sz="1800" dirty="0"/>
              <a:t> </a:t>
            </a:r>
            <a:r>
              <a:rPr lang="en-GB" sz="1800" dirty="0" smtClean="0"/>
              <a:t>                                              Dissipation</a:t>
            </a:r>
            <a:endParaRPr lang="es-ES" sz="1800" dirty="0"/>
          </a:p>
        </p:txBody>
      </p:sp>
      <p:sp>
        <p:nvSpPr>
          <p:cNvPr id="90" name="AutoShape 47"/>
          <p:cNvSpPr>
            <a:spLocks noChangeArrowheads="1"/>
          </p:cNvSpPr>
          <p:nvPr/>
        </p:nvSpPr>
        <p:spPr bwMode="auto">
          <a:xfrm rot="16200000">
            <a:off x="3339132" y="4652759"/>
            <a:ext cx="198437" cy="450850"/>
          </a:xfrm>
          <a:prstGeom prst="downArrow">
            <a:avLst>
              <a:gd name="adj1" fmla="val 45861"/>
              <a:gd name="adj2" fmla="val 80656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1" name="Text Box 48"/>
          <p:cNvSpPr txBox="1">
            <a:spLocks noChangeArrowheads="1"/>
          </p:cNvSpPr>
          <p:nvPr/>
        </p:nvSpPr>
        <p:spPr bwMode="auto">
          <a:xfrm>
            <a:off x="800919" y="5337522"/>
            <a:ext cx="30187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800" dirty="0" err="1" smtClean="0">
                <a:latin typeface="Arial" charset="0"/>
              </a:rPr>
              <a:t>Excitonic</a:t>
            </a:r>
            <a:r>
              <a:rPr lang="en-GB" sz="1800" dirty="0" smtClean="0">
                <a:latin typeface="Arial" charset="0"/>
              </a:rPr>
              <a:t> component</a:t>
            </a:r>
            <a:r>
              <a:rPr lang="en-GB" sz="1800" dirty="0">
                <a:latin typeface="Arial" charset="0"/>
              </a:rPr>
              <a:t>	</a:t>
            </a:r>
            <a:r>
              <a:rPr lang="en-GB" sz="1800" dirty="0" smtClean="0">
                <a:latin typeface="Arial" charset="0"/>
              </a:rPr>
              <a:t> </a:t>
            </a:r>
            <a:endParaRPr lang="es-ES" sz="1800" b="1" dirty="0">
              <a:latin typeface="Arial" charset="0"/>
            </a:endParaRPr>
          </a:p>
        </p:txBody>
      </p:sp>
      <p:sp>
        <p:nvSpPr>
          <p:cNvPr id="92" name="AutoShape 49"/>
          <p:cNvSpPr>
            <a:spLocks noChangeArrowheads="1"/>
          </p:cNvSpPr>
          <p:nvPr/>
        </p:nvSpPr>
        <p:spPr bwMode="auto">
          <a:xfrm rot="16200000">
            <a:off x="3308147" y="5337413"/>
            <a:ext cx="198438" cy="450850"/>
          </a:xfrm>
          <a:prstGeom prst="downArrow">
            <a:avLst>
              <a:gd name="adj1" fmla="val 45861"/>
              <a:gd name="adj2" fmla="val 80656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1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sz="26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Microcavity polaritons</a:t>
            </a:r>
            <a:endParaRPr lang="en-GB" sz="26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4" name="Groupe 93"/>
          <p:cNvGrpSpPr/>
          <p:nvPr/>
        </p:nvGrpSpPr>
        <p:grpSpPr>
          <a:xfrm>
            <a:off x="680462" y="764704"/>
            <a:ext cx="4179570" cy="2770982"/>
            <a:chOff x="1083016" y="908720"/>
            <a:chExt cx="4179570" cy="2770982"/>
          </a:xfrm>
        </p:grpSpPr>
        <p:sp>
          <p:nvSpPr>
            <p:cNvPr id="102" name="Line 26"/>
            <p:cNvSpPr>
              <a:spLocks noChangeShapeType="1"/>
            </p:cNvSpPr>
            <p:nvPr/>
          </p:nvSpPr>
          <p:spPr bwMode="auto">
            <a:xfrm flipV="1">
              <a:off x="2554504" y="1628775"/>
              <a:ext cx="505557" cy="10795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4" name="Text Box 27"/>
            <p:cNvSpPr txBox="1">
              <a:spLocks noChangeArrowheads="1"/>
            </p:cNvSpPr>
            <p:nvPr/>
          </p:nvSpPr>
          <p:spPr bwMode="auto">
            <a:xfrm rot="20870703">
              <a:off x="2516393" y="1628775"/>
              <a:ext cx="866042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rgbClr val="003366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3200">
                  <a:solidFill>
                    <a:srgbClr val="003366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3200">
                  <a:solidFill>
                    <a:srgbClr val="003366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3200">
                  <a:solidFill>
                    <a:srgbClr val="003366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3200">
                  <a:solidFill>
                    <a:srgbClr val="003366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66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66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66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66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sz="1600" i="1">
                  <a:solidFill>
                    <a:schemeClr val="bg1"/>
                  </a:solidFill>
                </a:rPr>
                <a:t>k</a:t>
              </a:r>
              <a:r>
                <a:rPr lang="es-ES" sz="1600" i="1" baseline="-25000">
                  <a:solidFill>
                    <a:schemeClr val="bg1"/>
                  </a:solidFill>
                </a:rPr>
                <a:t>in-plane</a:t>
              </a:r>
              <a:endParaRPr lang="el-GR" sz="1600" i="1">
                <a:solidFill>
                  <a:schemeClr val="bg1"/>
                </a:solidFill>
              </a:endParaRPr>
            </a:p>
          </p:txBody>
        </p:sp>
        <p:pic>
          <p:nvPicPr>
            <p:cNvPr id="105" name="Picture 2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3016" y="908720"/>
              <a:ext cx="3137269" cy="27709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6" name="ZoneTexte 105"/>
            <p:cNvSpPr txBox="1"/>
            <p:nvPr/>
          </p:nvSpPr>
          <p:spPr>
            <a:xfrm>
              <a:off x="1083017" y="1226984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bg1"/>
                  </a:solidFill>
                </a:rPr>
                <a:t>Mirror</a:t>
              </a:r>
              <a:endParaRPr lang="fr-FR" dirty="0">
                <a:solidFill>
                  <a:schemeClr val="bg1"/>
                </a:solidFill>
              </a:endParaRPr>
            </a:p>
          </p:txBody>
        </p:sp>
        <p:sp>
          <p:nvSpPr>
            <p:cNvPr id="107" name="ZoneTexte 106"/>
            <p:cNvSpPr txBox="1"/>
            <p:nvPr/>
          </p:nvSpPr>
          <p:spPr>
            <a:xfrm>
              <a:off x="1083017" y="2111202"/>
              <a:ext cx="825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>
                  <a:solidFill>
                    <a:schemeClr val="bg1"/>
                  </a:solidFill>
                </a:rPr>
                <a:t>Cavit</a:t>
              </a:r>
              <a:r>
                <a:rPr lang="fr-FR" dirty="0" err="1">
                  <a:solidFill>
                    <a:schemeClr val="bg1"/>
                  </a:solidFill>
                </a:rPr>
                <a:t>y</a:t>
              </a:r>
              <a:endParaRPr lang="fr-FR" dirty="0">
                <a:solidFill>
                  <a:schemeClr val="bg1"/>
                </a:solidFill>
              </a:endParaRPr>
            </a:p>
          </p:txBody>
        </p:sp>
        <p:sp>
          <p:nvSpPr>
            <p:cNvPr id="108" name="ZoneTexte 107"/>
            <p:cNvSpPr txBox="1"/>
            <p:nvPr/>
          </p:nvSpPr>
          <p:spPr>
            <a:xfrm>
              <a:off x="4175429" y="2003480"/>
              <a:ext cx="108715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dirty="0" smtClean="0"/>
                <a:t>Quantum </a:t>
              </a:r>
            </a:p>
            <a:p>
              <a:pPr algn="ctr"/>
              <a:r>
                <a:rPr lang="fr-FR" sz="1600" dirty="0" err="1" smtClean="0"/>
                <a:t>wells</a:t>
              </a:r>
              <a:endParaRPr lang="fr-FR" sz="1600" dirty="0"/>
            </a:p>
          </p:txBody>
        </p:sp>
        <p:cxnSp>
          <p:nvCxnSpPr>
            <p:cNvPr id="109" name="Connecteur droit avec flèche 108"/>
            <p:cNvCxnSpPr/>
            <p:nvPr/>
          </p:nvCxnSpPr>
          <p:spPr>
            <a:xfrm flipH="1" flipV="1">
              <a:off x="3646464" y="2111253"/>
              <a:ext cx="388881" cy="128299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cteur droit avec flèche 109"/>
            <p:cNvCxnSpPr/>
            <p:nvPr/>
          </p:nvCxnSpPr>
          <p:spPr>
            <a:xfrm flipH="1">
              <a:off x="3646464" y="2403352"/>
              <a:ext cx="388881" cy="355922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ZoneTexte 110"/>
            <p:cNvSpPr txBox="1"/>
            <p:nvPr/>
          </p:nvSpPr>
          <p:spPr>
            <a:xfrm>
              <a:off x="1104900" y="3102885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bg1"/>
                  </a:solidFill>
                </a:rPr>
                <a:t>Mirror</a:t>
              </a:r>
              <a:endParaRPr lang="fr-FR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690169" y="5340424"/>
            <a:ext cx="60855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smtClean="0"/>
              <a:t>Interactions </a:t>
            </a:r>
            <a:r>
              <a:rPr lang="en-GB" dirty="0"/>
              <a:t>-</a:t>
            </a:r>
            <a:r>
              <a:rPr lang="en-GB" dirty="0">
                <a:cs typeface="Times" panose="02020603050405020304" pitchFamily="18" charset="0"/>
              </a:rPr>
              <a:t> </a:t>
            </a:r>
            <a:r>
              <a:rPr lang="el-GR" dirty="0">
                <a:latin typeface="Times" panose="02020603050405020304" pitchFamily="18" charset="0"/>
                <a:cs typeface="Times" panose="02020603050405020304" pitchFamily="18" charset="0"/>
              </a:rPr>
              <a:t>χ</a:t>
            </a:r>
            <a:r>
              <a:rPr lang="en-US" baseline="30000" dirty="0">
                <a:latin typeface="Times" panose="02020603050405020304" pitchFamily="18" charset="0"/>
                <a:cs typeface="Times" panose="02020603050405020304" pitchFamily="18" charset="0"/>
              </a:rPr>
              <a:t>(3</a:t>
            </a:r>
            <a:r>
              <a:rPr lang="en-US" baseline="30000" dirty="0" smtClean="0">
                <a:latin typeface="Times" panose="02020603050405020304" pitchFamily="18" charset="0"/>
                <a:cs typeface="Times" panose="02020603050405020304" pitchFamily="18" charset="0"/>
              </a:rPr>
              <a:t>)</a:t>
            </a:r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 (dominated by exchange)</a:t>
            </a:r>
          </a:p>
          <a:p>
            <a:pPr marL="285744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Gain (lasing) </a:t>
            </a:r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285744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cs typeface="Times" panose="02020603050405020304" pitchFamily="18" charset="0"/>
              </a:rPr>
              <a:t>Sensitivity to magnetic field</a:t>
            </a:r>
            <a:endParaRPr lang="fr-FR" dirty="0"/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369" y="4125882"/>
            <a:ext cx="4279401" cy="342901"/>
          </a:xfrm>
          <a:prstGeom prst="rect">
            <a:avLst/>
          </a:prstGeom>
        </p:spPr>
      </p:pic>
      <p:sp>
        <p:nvSpPr>
          <p:cNvPr id="40" name="ZoneTexte 39"/>
          <p:cNvSpPr txBox="1"/>
          <p:nvPr/>
        </p:nvSpPr>
        <p:spPr>
          <a:xfrm>
            <a:off x="4184720" y="4412451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Photons</a:t>
            </a:r>
            <a:endParaRPr lang="fr-FR" sz="1200" dirty="0"/>
          </a:p>
        </p:txBody>
      </p:sp>
      <p:sp>
        <p:nvSpPr>
          <p:cNvPr id="41" name="ZoneTexte 40"/>
          <p:cNvSpPr txBox="1"/>
          <p:nvPr/>
        </p:nvSpPr>
        <p:spPr>
          <a:xfrm>
            <a:off x="5391223" y="4433356"/>
            <a:ext cx="7649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Excitons</a:t>
            </a:r>
            <a:endParaRPr lang="fr-FR" sz="1200" dirty="0"/>
          </a:p>
        </p:txBody>
      </p:sp>
      <p:sp>
        <p:nvSpPr>
          <p:cNvPr id="98" name="Text Box 17"/>
          <p:cNvSpPr txBox="1">
            <a:spLocks noChangeArrowheads="1"/>
          </p:cNvSpPr>
          <p:nvPr/>
        </p:nvSpPr>
        <p:spPr bwMode="auto">
          <a:xfrm>
            <a:off x="298450" y="3573016"/>
            <a:ext cx="52816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/>
            <a:r>
              <a:rPr lang="fr-FR" sz="16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Microcavity</a:t>
            </a:r>
            <a:r>
              <a:rPr lang="fr-FR" sz="1600" b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fr-FR" sz="16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polaritons</a:t>
            </a:r>
            <a:r>
              <a:rPr lang="fr-FR" sz="1600" b="1" dirty="0">
                <a:solidFill>
                  <a:srgbClr val="000000"/>
                </a:solidFill>
                <a:latin typeface="Arial" charset="0"/>
                <a:cs typeface="Arial" charset="0"/>
              </a:rPr>
              <a:t> : mixed exciton-photon states</a:t>
            </a:r>
            <a:endParaRPr lang="fr-FR" sz="16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7481" y="695995"/>
            <a:ext cx="3453614" cy="3137927"/>
          </a:xfrm>
          <a:prstGeom prst="rect">
            <a:avLst/>
          </a:prstGeom>
        </p:spPr>
      </p:pic>
      <p:sp>
        <p:nvSpPr>
          <p:cNvPr id="70" name="Rectangle 69"/>
          <p:cNvSpPr/>
          <p:nvPr/>
        </p:nvSpPr>
        <p:spPr>
          <a:xfrm>
            <a:off x="4355976" y="6505599"/>
            <a:ext cx="59766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2870" lvl="0"/>
            <a:r>
              <a:rPr lang="fr-FR" sz="1400" dirty="0">
                <a:solidFill>
                  <a:schemeClr val="accent2"/>
                </a:solidFill>
                <a:latin typeface="Arial"/>
              </a:rPr>
              <a:t>C. </a:t>
            </a:r>
            <a:r>
              <a:rPr lang="fr-FR" sz="1400" dirty="0" err="1">
                <a:solidFill>
                  <a:schemeClr val="accent2"/>
                </a:solidFill>
                <a:latin typeface="Arial"/>
              </a:rPr>
              <a:t>Ciuti</a:t>
            </a:r>
            <a:r>
              <a:rPr lang="fr-FR" sz="1400" dirty="0">
                <a:solidFill>
                  <a:schemeClr val="accent2"/>
                </a:solidFill>
                <a:latin typeface="Arial"/>
              </a:rPr>
              <a:t> &amp; I. </a:t>
            </a:r>
            <a:r>
              <a:rPr lang="fr-FR" sz="1400" dirty="0" err="1">
                <a:solidFill>
                  <a:schemeClr val="accent2"/>
                </a:solidFill>
                <a:latin typeface="Arial"/>
              </a:rPr>
              <a:t>Carusotto</a:t>
            </a:r>
            <a:r>
              <a:rPr lang="fr-FR" sz="1400" dirty="0">
                <a:solidFill>
                  <a:schemeClr val="accent2"/>
                </a:solidFill>
                <a:latin typeface="Arial"/>
              </a:rPr>
              <a:t>, </a:t>
            </a:r>
            <a:r>
              <a:rPr lang="fr-FR" sz="1400" dirty="0" err="1">
                <a:solidFill>
                  <a:schemeClr val="accent2"/>
                </a:solidFill>
                <a:latin typeface="Arial"/>
              </a:rPr>
              <a:t>Rev</a:t>
            </a:r>
            <a:r>
              <a:rPr lang="fr-FR" sz="1400" dirty="0">
                <a:solidFill>
                  <a:schemeClr val="accent2"/>
                </a:solidFill>
                <a:latin typeface="Arial"/>
              </a:rPr>
              <a:t>. </a:t>
            </a:r>
            <a:r>
              <a:rPr lang="fr-FR" sz="1400" dirty="0" err="1">
                <a:solidFill>
                  <a:schemeClr val="accent2"/>
                </a:solidFill>
                <a:latin typeface="Arial"/>
              </a:rPr>
              <a:t>Mod</a:t>
            </a:r>
            <a:r>
              <a:rPr lang="fr-FR" sz="1400" dirty="0">
                <a:solidFill>
                  <a:schemeClr val="accent2"/>
                </a:solidFill>
                <a:latin typeface="Arial"/>
              </a:rPr>
              <a:t>. Phys. </a:t>
            </a:r>
            <a:r>
              <a:rPr lang="fr-FR" sz="1400" b="1" dirty="0">
                <a:solidFill>
                  <a:schemeClr val="accent2"/>
                </a:solidFill>
                <a:latin typeface="Arial"/>
              </a:rPr>
              <a:t>85</a:t>
            </a:r>
            <a:r>
              <a:rPr lang="fr-FR" sz="1400" dirty="0">
                <a:solidFill>
                  <a:schemeClr val="accent2"/>
                </a:solidFill>
                <a:latin typeface="Arial"/>
              </a:rPr>
              <a:t>, 299 (</a:t>
            </a:r>
            <a:r>
              <a:rPr lang="fr-FR" sz="1400" dirty="0" smtClean="0">
                <a:solidFill>
                  <a:schemeClr val="accent2"/>
                </a:solidFill>
                <a:latin typeface="Arial"/>
              </a:rPr>
              <a:t>2013)</a:t>
            </a:r>
          </a:p>
        </p:txBody>
      </p:sp>
      <p:sp>
        <p:nvSpPr>
          <p:cNvPr id="71" name="Text Box 43"/>
          <p:cNvSpPr txBox="1">
            <a:spLocks noChangeArrowheads="1"/>
          </p:cNvSpPr>
          <p:nvPr/>
        </p:nvSpPr>
        <p:spPr bwMode="auto">
          <a:xfrm>
            <a:off x="-942546" y="6515088"/>
            <a:ext cx="587458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400" dirty="0" smtClean="0">
                <a:solidFill>
                  <a:schemeClr val="accent2"/>
                </a:solidFill>
              </a:rPr>
              <a:t>Claude </a:t>
            </a:r>
            <a:r>
              <a:rPr lang="en-US" sz="1400" dirty="0" err="1" smtClean="0">
                <a:solidFill>
                  <a:schemeClr val="accent2"/>
                </a:solidFill>
              </a:rPr>
              <a:t>Weisbuch</a:t>
            </a:r>
            <a:r>
              <a:rPr lang="en-US" sz="1400" dirty="0">
                <a:solidFill>
                  <a:schemeClr val="accent2"/>
                </a:solidFill>
              </a:rPr>
              <a:t> </a:t>
            </a:r>
            <a:r>
              <a:rPr lang="en-US" sz="1400" dirty="0" smtClean="0">
                <a:solidFill>
                  <a:schemeClr val="accent2"/>
                </a:solidFill>
              </a:rPr>
              <a:t>PRL </a:t>
            </a:r>
            <a:r>
              <a:rPr lang="en-US" sz="1400" b="1" dirty="0">
                <a:solidFill>
                  <a:schemeClr val="accent2"/>
                </a:solidFill>
              </a:rPr>
              <a:t>69</a:t>
            </a:r>
            <a:r>
              <a:rPr lang="en-US" sz="1400" dirty="0">
                <a:solidFill>
                  <a:schemeClr val="accent2"/>
                </a:solidFill>
              </a:rPr>
              <a:t>, 3314 (1992)</a:t>
            </a:r>
          </a:p>
        </p:txBody>
      </p:sp>
    </p:spTree>
    <p:extLst>
      <p:ext uri="{BB962C8B-B14F-4D97-AF65-F5344CB8AC3E}">
        <p14:creationId xmlns:p14="http://schemas.microsoft.com/office/powerpoint/2010/main" val="390100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48" y="1378381"/>
            <a:ext cx="2321684" cy="2050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341610" y="6167461"/>
            <a:ext cx="2910910" cy="7899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Freeform 49"/>
          <p:cNvSpPr>
            <a:spLocks/>
          </p:cNvSpPr>
          <p:nvPr/>
        </p:nvSpPr>
        <p:spPr bwMode="auto">
          <a:xfrm rot="13545936">
            <a:off x="1706793" y="1209145"/>
            <a:ext cx="471254" cy="442084"/>
          </a:xfrm>
          <a:custGeom>
            <a:avLst/>
            <a:gdLst>
              <a:gd name="T0" fmla="*/ 0 w 842"/>
              <a:gd name="T1" fmla="*/ 0 h 1004"/>
              <a:gd name="T2" fmla="*/ 0 w 842"/>
              <a:gd name="T3" fmla="*/ 0 h 1004"/>
              <a:gd name="T4" fmla="*/ 0 w 842"/>
              <a:gd name="T5" fmla="*/ 0 h 1004"/>
              <a:gd name="T6" fmla="*/ 0 w 842"/>
              <a:gd name="T7" fmla="*/ 0 h 1004"/>
              <a:gd name="T8" fmla="*/ 0 w 842"/>
              <a:gd name="T9" fmla="*/ 0 h 1004"/>
              <a:gd name="T10" fmla="*/ 0 w 842"/>
              <a:gd name="T11" fmla="*/ 0 h 1004"/>
              <a:gd name="T12" fmla="*/ 0 w 842"/>
              <a:gd name="T13" fmla="*/ 0 h 1004"/>
              <a:gd name="T14" fmla="*/ 0 w 842"/>
              <a:gd name="T15" fmla="*/ 0 h 1004"/>
              <a:gd name="T16" fmla="*/ 0 w 842"/>
              <a:gd name="T17" fmla="*/ 0 h 1004"/>
              <a:gd name="T18" fmla="*/ 0 w 842"/>
              <a:gd name="T19" fmla="*/ 0 h 1004"/>
              <a:gd name="T20" fmla="*/ 0 w 842"/>
              <a:gd name="T21" fmla="*/ 0 h 1004"/>
              <a:gd name="T22" fmla="*/ 0 w 842"/>
              <a:gd name="T23" fmla="*/ 0 h 1004"/>
              <a:gd name="T24" fmla="*/ 0 w 842"/>
              <a:gd name="T25" fmla="*/ 0 h 1004"/>
              <a:gd name="T26" fmla="*/ 0 w 842"/>
              <a:gd name="T27" fmla="*/ 0 h 1004"/>
              <a:gd name="T28" fmla="*/ 0 w 842"/>
              <a:gd name="T29" fmla="*/ 0 h 1004"/>
              <a:gd name="T30" fmla="*/ 0 w 842"/>
              <a:gd name="T31" fmla="*/ 0 h 100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842"/>
              <a:gd name="T49" fmla="*/ 0 h 1004"/>
              <a:gd name="T50" fmla="*/ 842 w 842"/>
              <a:gd name="T51" fmla="*/ 1004 h 100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842" h="1004">
                <a:moveTo>
                  <a:pt x="0" y="14"/>
                </a:moveTo>
                <a:cubicBezTo>
                  <a:pt x="55" y="0"/>
                  <a:pt x="91" y="0"/>
                  <a:pt x="149" y="6"/>
                </a:cubicBezTo>
                <a:cubicBezTo>
                  <a:pt x="178" y="26"/>
                  <a:pt x="187" y="45"/>
                  <a:pt x="203" y="77"/>
                </a:cubicBezTo>
                <a:cubicBezTo>
                  <a:pt x="187" y="140"/>
                  <a:pt x="210" y="78"/>
                  <a:pt x="149" y="139"/>
                </a:cubicBezTo>
                <a:cubicBezTo>
                  <a:pt x="133" y="155"/>
                  <a:pt x="102" y="186"/>
                  <a:pt x="102" y="186"/>
                </a:cubicBezTo>
                <a:cubicBezTo>
                  <a:pt x="68" y="283"/>
                  <a:pt x="86" y="369"/>
                  <a:pt x="187" y="404"/>
                </a:cubicBezTo>
                <a:cubicBezTo>
                  <a:pt x="213" y="401"/>
                  <a:pt x="239" y="400"/>
                  <a:pt x="265" y="396"/>
                </a:cubicBezTo>
                <a:cubicBezTo>
                  <a:pt x="312" y="389"/>
                  <a:pt x="351" y="359"/>
                  <a:pt x="398" y="349"/>
                </a:cubicBezTo>
                <a:cubicBezTo>
                  <a:pt x="419" y="352"/>
                  <a:pt x="440" y="350"/>
                  <a:pt x="460" y="357"/>
                </a:cubicBezTo>
                <a:cubicBezTo>
                  <a:pt x="495" y="370"/>
                  <a:pt x="496" y="436"/>
                  <a:pt x="507" y="466"/>
                </a:cubicBezTo>
                <a:cubicBezTo>
                  <a:pt x="500" y="510"/>
                  <a:pt x="503" y="527"/>
                  <a:pt x="468" y="552"/>
                </a:cubicBezTo>
                <a:cubicBezTo>
                  <a:pt x="438" y="595"/>
                  <a:pt x="415" y="634"/>
                  <a:pt x="398" y="684"/>
                </a:cubicBezTo>
                <a:cubicBezTo>
                  <a:pt x="431" y="843"/>
                  <a:pt x="534" y="811"/>
                  <a:pt x="686" y="817"/>
                </a:cubicBezTo>
                <a:cubicBezTo>
                  <a:pt x="720" y="850"/>
                  <a:pt x="725" y="891"/>
                  <a:pt x="756" y="926"/>
                </a:cubicBezTo>
                <a:cubicBezTo>
                  <a:pt x="773" y="945"/>
                  <a:pt x="790" y="966"/>
                  <a:pt x="811" y="981"/>
                </a:cubicBezTo>
                <a:cubicBezTo>
                  <a:pt x="821" y="989"/>
                  <a:pt x="842" y="1004"/>
                  <a:pt x="842" y="1004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8" name="Freeform 49"/>
          <p:cNvSpPr>
            <a:spLocks/>
          </p:cNvSpPr>
          <p:nvPr/>
        </p:nvSpPr>
        <p:spPr bwMode="auto">
          <a:xfrm rot="11935354">
            <a:off x="1288736" y="1246154"/>
            <a:ext cx="403367" cy="420777"/>
          </a:xfrm>
          <a:custGeom>
            <a:avLst/>
            <a:gdLst>
              <a:gd name="T0" fmla="*/ 0 w 842"/>
              <a:gd name="T1" fmla="*/ 0 h 1004"/>
              <a:gd name="T2" fmla="*/ 0 w 842"/>
              <a:gd name="T3" fmla="*/ 0 h 1004"/>
              <a:gd name="T4" fmla="*/ 0 w 842"/>
              <a:gd name="T5" fmla="*/ 0 h 1004"/>
              <a:gd name="T6" fmla="*/ 0 w 842"/>
              <a:gd name="T7" fmla="*/ 0 h 1004"/>
              <a:gd name="T8" fmla="*/ 0 w 842"/>
              <a:gd name="T9" fmla="*/ 0 h 1004"/>
              <a:gd name="T10" fmla="*/ 0 w 842"/>
              <a:gd name="T11" fmla="*/ 0 h 1004"/>
              <a:gd name="T12" fmla="*/ 0 w 842"/>
              <a:gd name="T13" fmla="*/ 0 h 1004"/>
              <a:gd name="T14" fmla="*/ 0 w 842"/>
              <a:gd name="T15" fmla="*/ 0 h 1004"/>
              <a:gd name="T16" fmla="*/ 0 w 842"/>
              <a:gd name="T17" fmla="*/ 0 h 1004"/>
              <a:gd name="T18" fmla="*/ 0 w 842"/>
              <a:gd name="T19" fmla="*/ 0 h 1004"/>
              <a:gd name="T20" fmla="*/ 0 w 842"/>
              <a:gd name="T21" fmla="*/ 0 h 1004"/>
              <a:gd name="T22" fmla="*/ 0 w 842"/>
              <a:gd name="T23" fmla="*/ 0 h 1004"/>
              <a:gd name="T24" fmla="*/ 0 w 842"/>
              <a:gd name="T25" fmla="*/ 0 h 1004"/>
              <a:gd name="T26" fmla="*/ 0 w 842"/>
              <a:gd name="T27" fmla="*/ 0 h 1004"/>
              <a:gd name="T28" fmla="*/ 0 w 842"/>
              <a:gd name="T29" fmla="*/ 0 h 1004"/>
              <a:gd name="T30" fmla="*/ 0 w 842"/>
              <a:gd name="T31" fmla="*/ 0 h 100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842"/>
              <a:gd name="T49" fmla="*/ 0 h 1004"/>
              <a:gd name="T50" fmla="*/ 842 w 842"/>
              <a:gd name="T51" fmla="*/ 1004 h 100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842" h="1004">
                <a:moveTo>
                  <a:pt x="0" y="14"/>
                </a:moveTo>
                <a:cubicBezTo>
                  <a:pt x="55" y="0"/>
                  <a:pt x="91" y="0"/>
                  <a:pt x="149" y="6"/>
                </a:cubicBezTo>
                <a:cubicBezTo>
                  <a:pt x="178" y="26"/>
                  <a:pt x="187" y="45"/>
                  <a:pt x="203" y="77"/>
                </a:cubicBezTo>
                <a:cubicBezTo>
                  <a:pt x="187" y="140"/>
                  <a:pt x="210" y="78"/>
                  <a:pt x="149" y="139"/>
                </a:cubicBezTo>
                <a:cubicBezTo>
                  <a:pt x="133" y="155"/>
                  <a:pt x="102" y="186"/>
                  <a:pt x="102" y="186"/>
                </a:cubicBezTo>
                <a:cubicBezTo>
                  <a:pt x="68" y="283"/>
                  <a:pt x="86" y="369"/>
                  <a:pt x="187" y="404"/>
                </a:cubicBezTo>
                <a:cubicBezTo>
                  <a:pt x="213" y="401"/>
                  <a:pt x="239" y="400"/>
                  <a:pt x="265" y="396"/>
                </a:cubicBezTo>
                <a:cubicBezTo>
                  <a:pt x="312" y="389"/>
                  <a:pt x="351" y="359"/>
                  <a:pt x="398" y="349"/>
                </a:cubicBezTo>
                <a:cubicBezTo>
                  <a:pt x="419" y="352"/>
                  <a:pt x="440" y="350"/>
                  <a:pt x="460" y="357"/>
                </a:cubicBezTo>
                <a:cubicBezTo>
                  <a:pt x="495" y="370"/>
                  <a:pt x="496" y="436"/>
                  <a:pt x="507" y="466"/>
                </a:cubicBezTo>
                <a:cubicBezTo>
                  <a:pt x="500" y="510"/>
                  <a:pt x="503" y="527"/>
                  <a:pt x="468" y="552"/>
                </a:cubicBezTo>
                <a:cubicBezTo>
                  <a:pt x="438" y="595"/>
                  <a:pt x="415" y="634"/>
                  <a:pt x="398" y="684"/>
                </a:cubicBezTo>
                <a:cubicBezTo>
                  <a:pt x="431" y="843"/>
                  <a:pt x="534" y="811"/>
                  <a:pt x="686" y="817"/>
                </a:cubicBezTo>
                <a:cubicBezTo>
                  <a:pt x="720" y="850"/>
                  <a:pt x="725" y="891"/>
                  <a:pt x="756" y="926"/>
                </a:cubicBezTo>
                <a:cubicBezTo>
                  <a:pt x="773" y="945"/>
                  <a:pt x="790" y="966"/>
                  <a:pt x="811" y="981"/>
                </a:cubicBezTo>
                <a:cubicBezTo>
                  <a:pt x="821" y="989"/>
                  <a:pt x="842" y="1004"/>
                  <a:pt x="842" y="1004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2" name="Text Box 56"/>
          <p:cNvSpPr txBox="1">
            <a:spLocks noChangeArrowheads="1"/>
          </p:cNvSpPr>
          <p:nvPr/>
        </p:nvSpPr>
        <p:spPr bwMode="auto">
          <a:xfrm>
            <a:off x="3522425" y="2306883"/>
            <a:ext cx="170751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1pPr>
            <a:lvl2pPr marL="742950" indent="-28575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2pPr>
            <a:lvl3pPr marL="1143000" indent="-22860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3pPr>
            <a:lvl4pPr marL="1600200" indent="-22860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4pPr>
            <a:lvl5pPr marL="2057400" indent="-22860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sz="2000" dirty="0">
                <a:solidFill>
                  <a:schemeClr val="accent2"/>
                </a:solidFill>
                <a:latin typeface="Times New Roman" pitchFamily="18" charset="0"/>
              </a:rPr>
              <a:t>k</a:t>
            </a:r>
            <a:r>
              <a:rPr lang="fr-FR" sz="2000" baseline="-25000" dirty="0">
                <a:solidFill>
                  <a:schemeClr val="accent2"/>
                </a:solidFill>
                <a:latin typeface="Times New Roman" pitchFamily="18" charset="0"/>
              </a:rPr>
              <a:t>//</a:t>
            </a:r>
            <a:r>
              <a:rPr lang="fr-FR" sz="2000" dirty="0">
                <a:solidFill>
                  <a:schemeClr val="accent2"/>
                </a:solidFill>
                <a:latin typeface="Times New Roman" pitchFamily="18" charset="0"/>
              </a:rPr>
              <a:t> = </a:t>
            </a:r>
            <a:r>
              <a:rPr lang="fr-FR" sz="2000" dirty="0">
                <a:solidFill>
                  <a:schemeClr val="accent2"/>
                </a:solidFill>
                <a:latin typeface="Symbol" pitchFamily="18" charset="2"/>
              </a:rPr>
              <a:t>w</a:t>
            </a:r>
            <a:r>
              <a:rPr lang="fr-FR" sz="2000" dirty="0">
                <a:solidFill>
                  <a:schemeClr val="accent2"/>
                </a:solidFill>
                <a:latin typeface="Times New Roman" pitchFamily="18" charset="0"/>
              </a:rPr>
              <a:t>/c sin(</a:t>
            </a:r>
            <a:r>
              <a:rPr lang="fr-FR" sz="2000" dirty="0">
                <a:solidFill>
                  <a:schemeClr val="accent2"/>
                </a:solidFill>
                <a:latin typeface="Symbol" pitchFamily="18" charset="2"/>
              </a:rPr>
              <a:t>q</a:t>
            </a:r>
            <a:r>
              <a:rPr lang="fr-FR" sz="2000" dirty="0">
                <a:solidFill>
                  <a:schemeClr val="accent2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623321" y="707054"/>
            <a:ext cx="23487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chemeClr val="accent2"/>
                </a:solidFill>
              </a:rPr>
              <a:t>Imaging of k-</a:t>
            </a:r>
            <a:r>
              <a:rPr lang="fr-FR" sz="2000" dirty="0" err="1" smtClean="0">
                <a:solidFill>
                  <a:schemeClr val="accent2"/>
                </a:solidFill>
              </a:rPr>
              <a:t>space</a:t>
            </a:r>
            <a:endParaRPr lang="fr-FR" sz="2000" dirty="0">
              <a:solidFill>
                <a:schemeClr val="accent2"/>
              </a:solidFill>
            </a:endParaRPr>
          </a:p>
        </p:txBody>
      </p:sp>
      <p:sp>
        <p:nvSpPr>
          <p:cNvPr id="54" name="Freeform 49"/>
          <p:cNvSpPr>
            <a:spLocks/>
          </p:cNvSpPr>
          <p:nvPr/>
        </p:nvSpPr>
        <p:spPr bwMode="auto">
          <a:xfrm rot="15918730">
            <a:off x="2186847" y="1251362"/>
            <a:ext cx="500208" cy="423964"/>
          </a:xfrm>
          <a:custGeom>
            <a:avLst/>
            <a:gdLst>
              <a:gd name="T0" fmla="*/ 0 w 842"/>
              <a:gd name="T1" fmla="*/ 0 h 1004"/>
              <a:gd name="T2" fmla="*/ 0 w 842"/>
              <a:gd name="T3" fmla="*/ 0 h 1004"/>
              <a:gd name="T4" fmla="*/ 0 w 842"/>
              <a:gd name="T5" fmla="*/ 0 h 1004"/>
              <a:gd name="T6" fmla="*/ 0 w 842"/>
              <a:gd name="T7" fmla="*/ 0 h 1004"/>
              <a:gd name="T8" fmla="*/ 0 w 842"/>
              <a:gd name="T9" fmla="*/ 0 h 1004"/>
              <a:gd name="T10" fmla="*/ 0 w 842"/>
              <a:gd name="T11" fmla="*/ 0 h 1004"/>
              <a:gd name="T12" fmla="*/ 0 w 842"/>
              <a:gd name="T13" fmla="*/ 0 h 1004"/>
              <a:gd name="T14" fmla="*/ 0 w 842"/>
              <a:gd name="T15" fmla="*/ 0 h 1004"/>
              <a:gd name="T16" fmla="*/ 0 w 842"/>
              <a:gd name="T17" fmla="*/ 0 h 1004"/>
              <a:gd name="T18" fmla="*/ 0 w 842"/>
              <a:gd name="T19" fmla="*/ 0 h 1004"/>
              <a:gd name="T20" fmla="*/ 0 w 842"/>
              <a:gd name="T21" fmla="*/ 0 h 1004"/>
              <a:gd name="T22" fmla="*/ 0 w 842"/>
              <a:gd name="T23" fmla="*/ 0 h 1004"/>
              <a:gd name="T24" fmla="*/ 0 w 842"/>
              <a:gd name="T25" fmla="*/ 0 h 1004"/>
              <a:gd name="T26" fmla="*/ 0 w 842"/>
              <a:gd name="T27" fmla="*/ 0 h 1004"/>
              <a:gd name="T28" fmla="*/ 0 w 842"/>
              <a:gd name="T29" fmla="*/ 0 h 1004"/>
              <a:gd name="T30" fmla="*/ 0 w 842"/>
              <a:gd name="T31" fmla="*/ 0 h 100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842"/>
              <a:gd name="T49" fmla="*/ 0 h 1004"/>
              <a:gd name="T50" fmla="*/ 842 w 842"/>
              <a:gd name="T51" fmla="*/ 1004 h 100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842" h="1004">
                <a:moveTo>
                  <a:pt x="0" y="14"/>
                </a:moveTo>
                <a:cubicBezTo>
                  <a:pt x="55" y="0"/>
                  <a:pt x="91" y="0"/>
                  <a:pt x="149" y="6"/>
                </a:cubicBezTo>
                <a:cubicBezTo>
                  <a:pt x="178" y="26"/>
                  <a:pt x="187" y="45"/>
                  <a:pt x="203" y="77"/>
                </a:cubicBezTo>
                <a:cubicBezTo>
                  <a:pt x="187" y="140"/>
                  <a:pt x="210" y="78"/>
                  <a:pt x="149" y="139"/>
                </a:cubicBezTo>
                <a:cubicBezTo>
                  <a:pt x="133" y="155"/>
                  <a:pt x="102" y="186"/>
                  <a:pt x="102" y="186"/>
                </a:cubicBezTo>
                <a:cubicBezTo>
                  <a:pt x="68" y="283"/>
                  <a:pt x="86" y="369"/>
                  <a:pt x="187" y="404"/>
                </a:cubicBezTo>
                <a:cubicBezTo>
                  <a:pt x="213" y="401"/>
                  <a:pt x="239" y="400"/>
                  <a:pt x="265" y="396"/>
                </a:cubicBezTo>
                <a:cubicBezTo>
                  <a:pt x="312" y="389"/>
                  <a:pt x="351" y="359"/>
                  <a:pt x="398" y="349"/>
                </a:cubicBezTo>
                <a:cubicBezTo>
                  <a:pt x="419" y="352"/>
                  <a:pt x="440" y="350"/>
                  <a:pt x="460" y="357"/>
                </a:cubicBezTo>
                <a:cubicBezTo>
                  <a:pt x="495" y="370"/>
                  <a:pt x="496" y="436"/>
                  <a:pt x="507" y="466"/>
                </a:cubicBezTo>
                <a:cubicBezTo>
                  <a:pt x="500" y="510"/>
                  <a:pt x="503" y="527"/>
                  <a:pt x="468" y="552"/>
                </a:cubicBezTo>
                <a:cubicBezTo>
                  <a:pt x="438" y="595"/>
                  <a:pt x="415" y="634"/>
                  <a:pt x="398" y="684"/>
                </a:cubicBezTo>
                <a:cubicBezTo>
                  <a:pt x="431" y="843"/>
                  <a:pt x="534" y="811"/>
                  <a:pt x="686" y="817"/>
                </a:cubicBezTo>
                <a:cubicBezTo>
                  <a:pt x="720" y="850"/>
                  <a:pt x="725" y="891"/>
                  <a:pt x="756" y="926"/>
                </a:cubicBezTo>
                <a:cubicBezTo>
                  <a:pt x="773" y="945"/>
                  <a:pt x="790" y="966"/>
                  <a:pt x="811" y="981"/>
                </a:cubicBezTo>
                <a:cubicBezTo>
                  <a:pt x="821" y="989"/>
                  <a:pt x="842" y="1004"/>
                  <a:pt x="842" y="1004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5" name="ZoneTexte 54"/>
          <p:cNvSpPr txBox="1"/>
          <p:nvPr/>
        </p:nvSpPr>
        <p:spPr>
          <a:xfrm>
            <a:off x="1367864" y="3673895"/>
            <a:ext cx="2634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chemeClr val="accent2"/>
                </a:solidFill>
              </a:rPr>
              <a:t>Imaging of real </a:t>
            </a:r>
            <a:r>
              <a:rPr lang="fr-FR" sz="2000" dirty="0" err="1" smtClean="0">
                <a:solidFill>
                  <a:schemeClr val="accent2"/>
                </a:solidFill>
              </a:rPr>
              <a:t>space</a:t>
            </a:r>
            <a:endParaRPr lang="fr-FR" sz="2000" dirty="0">
              <a:solidFill>
                <a:schemeClr val="accent2"/>
              </a:solidFill>
            </a:endParaRPr>
          </a:p>
        </p:txBody>
      </p:sp>
      <p:grpSp>
        <p:nvGrpSpPr>
          <p:cNvPr id="58" name="Group 13"/>
          <p:cNvGrpSpPr>
            <a:grpSpLocks/>
          </p:cNvGrpSpPr>
          <p:nvPr/>
        </p:nvGrpSpPr>
        <p:grpSpPr bwMode="auto">
          <a:xfrm>
            <a:off x="465063" y="4077072"/>
            <a:ext cx="4899025" cy="2268538"/>
            <a:chOff x="2693" y="527"/>
            <a:chExt cx="3086" cy="1429"/>
          </a:xfrm>
        </p:grpSpPr>
        <p:sp>
          <p:nvSpPr>
            <p:cNvPr id="61" name="Text Box 27"/>
            <p:cNvSpPr txBox="1">
              <a:spLocks noChangeAspect="1" noChangeArrowheads="1"/>
            </p:cNvSpPr>
            <p:nvPr/>
          </p:nvSpPr>
          <p:spPr bwMode="auto">
            <a:xfrm>
              <a:off x="3719" y="1462"/>
              <a:ext cx="102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s-ES" sz="1400" dirty="0" err="1" smtClean="0">
                  <a:solidFill>
                    <a:schemeClr val="tx2"/>
                  </a:solidFill>
                </a:rPr>
                <a:t>Interferometry</a:t>
              </a:r>
              <a:endParaRPr lang="fr-FR" sz="1400" dirty="0">
                <a:solidFill>
                  <a:schemeClr val="tx2"/>
                </a:solidFill>
              </a:endParaRPr>
            </a:p>
          </p:txBody>
        </p:sp>
        <p:sp>
          <p:nvSpPr>
            <p:cNvPr id="62" name="Text Box 28"/>
            <p:cNvSpPr txBox="1">
              <a:spLocks noChangeAspect="1" noChangeArrowheads="1"/>
            </p:cNvSpPr>
            <p:nvPr/>
          </p:nvSpPr>
          <p:spPr bwMode="auto">
            <a:xfrm>
              <a:off x="4740" y="1491"/>
              <a:ext cx="1025" cy="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s-ES" sz="1400" dirty="0" err="1" smtClean="0">
                  <a:solidFill>
                    <a:schemeClr val="tx2"/>
                  </a:solidFill>
                </a:rPr>
                <a:t>Coherence</a:t>
              </a:r>
              <a:r>
                <a:rPr lang="es-ES" sz="1400" dirty="0">
                  <a:solidFill>
                    <a:schemeClr val="tx2"/>
                  </a:solidFill>
                </a:rPr>
                <a:t/>
              </a:r>
              <a:br>
                <a:rPr lang="es-ES" sz="1400" dirty="0">
                  <a:solidFill>
                    <a:schemeClr val="tx2"/>
                  </a:solidFill>
                </a:rPr>
              </a:br>
              <a:r>
                <a:rPr lang="es-ES" sz="1400" dirty="0">
                  <a:solidFill>
                    <a:schemeClr val="tx2"/>
                  </a:solidFill>
                </a:rPr>
                <a:t>g</a:t>
              </a:r>
              <a:r>
                <a:rPr lang="es-ES" sz="1400" baseline="30000" dirty="0">
                  <a:solidFill>
                    <a:schemeClr val="tx2"/>
                  </a:solidFill>
                </a:rPr>
                <a:t>(1</a:t>
              </a:r>
              <a:r>
                <a:rPr lang="es-ES" sz="1400" baseline="30000" dirty="0" smtClean="0">
                  <a:solidFill>
                    <a:schemeClr val="tx2"/>
                  </a:solidFill>
                </a:rPr>
                <a:t>)</a:t>
              </a:r>
            </a:p>
            <a:p>
              <a:pPr algn="ctr"/>
              <a:r>
                <a:rPr lang="es-ES" sz="1400" dirty="0">
                  <a:solidFill>
                    <a:schemeClr val="tx2"/>
                  </a:solidFill>
                </a:rPr>
                <a:t>g</a:t>
              </a:r>
              <a:r>
                <a:rPr lang="es-ES" sz="1400" baseline="30000" dirty="0" smtClean="0">
                  <a:solidFill>
                    <a:schemeClr val="tx2"/>
                  </a:solidFill>
                </a:rPr>
                <a:t>(2)</a:t>
              </a:r>
              <a:endParaRPr lang="fr-FR" sz="1400" dirty="0">
                <a:solidFill>
                  <a:schemeClr val="tx2"/>
                </a:solidFill>
              </a:endParaRPr>
            </a:p>
          </p:txBody>
        </p:sp>
        <p:sp>
          <p:nvSpPr>
            <p:cNvPr id="63" name="Text Box 31"/>
            <p:cNvSpPr txBox="1">
              <a:spLocks noChangeAspect="1" noChangeArrowheads="1"/>
            </p:cNvSpPr>
            <p:nvPr/>
          </p:nvSpPr>
          <p:spPr bwMode="auto">
            <a:xfrm>
              <a:off x="5611" y="1119"/>
              <a:ext cx="16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s-ES" sz="1400">
                  <a:solidFill>
                    <a:schemeClr val="tx2"/>
                  </a:solidFill>
                </a:rPr>
                <a:t>0</a:t>
              </a:r>
              <a:endParaRPr lang="fr-FR" sz="1400">
                <a:solidFill>
                  <a:schemeClr val="tx2"/>
                </a:solidFill>
              </a:endParaRPr>
            </a:p>
          </p:txBody>
        </p:sp>
        <p:sp>
          <p:nvSpPr>
            <p:cNvPr id="64" name="Text Box 32"/>
            <p:cNvSpPr txBox="1">
              <a:spLocks noChangeAspect="1" noChangeArrowheads="1"/>
            </p:cNvSpPr>
            <p:nvPr/>
          </p:nvSpPr>
          <p:spPr bwMode="auto">
            <a:xfrm>
              <a:off x="5612" y="575"/>
              <a:ext cx="16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s-ES" sz="1400">
                  <a:solidFill>
                    <a:schemeClr val="tx2"/>
                  </a:solidFill>
                </a:rPr>
                <a:t>1</a:t>
              </a:r>
              <a:endParaRPr lang="fr-FR" sz="1400">
                <a:solidFill>
                  <a:schemeClr val="tx2"/>
                </a:solidFill>
              </a:endParaRPr>
            </a:p>
          </p:txBody>
        </p:sp>
        <p:sp>
          <p:nvSpPr>
            <p:cNvPr id="65" name="Text Box 33"/>
            <p:cNvSpPr txBox="1">
              <a:spLocks noChangeAspect="1" noChangeArrowheads="1"/>
            </p:cNvSpPr>
            <p:nvPr/>
          </p:nvSpPr>
          <p:spPr bwMode="auto">
            <a:xfrm>
              <a:off x="2693" y="1504"/>
              <a:ext cx="102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s-ES" sz="1400" dirty="0" err="1" smtClean="0">
                  <a:solidFill>
                    <a:schemeClr val="tx2"/>
                  </a:solidFill>
                </a:rPr>
                <a:t>Density</a:t>
              </a:r>
              <a:endParaRPr lang="fr-FR" sz="1400" dirty="0">
                <a:solidFill>
                  <a:schemeClr val="tx2"/>
                </a:solidFill>
              </a:endParaRPr>
            </a:p>
          </p:txBody>
        </p:sp>
        <p:pic>
          <p:nvPicPr>
            <p:cNvPr id="66" name="Picture 2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34" t="18506" r="31328" b="10989"/>
            <a:stretch>
              <a:fillRect/>
            </a:stretch>
          </p:blipFill>
          <p:spPr bwMode="auto">
            <a:xfrm>
              <a:off x="3791" y="527"/>
              <a:ext cx="887" cy="9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34734" t="18506" r="31328" b="10989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144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67" name="Line 25"/>
            <p:cNvSpPr>
              <a:spLocks noChangeAspect="1" noChangeShapeType="1"/>
            </p:cNvSpPr>
            <p:nvPr/>
          </p:nvSpPr>
          <p:spPr bwMode="auto">
            <a:xfrm>
              <a:off x="2883" y="1451"/>
              <a:ext cx="138" cy="1"/>
            </a:xfrm>
            <a:prstGeom prst="line">
              <a:avLst/>
            </a:prstGeom>
            <a:noFill/>
            <a:ln w="635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68" name="Text Box 26"/>
            <p:cNvSpPr txBox="1">
              <a:spLocks noChangeAspect="1" noChangeArrowheads="1"/>
            </p:cNvSpPr>
            <p:nvPr/>
          </p:nvSpPr>
          <p:spPr bwMode="auto">
            <a:xfrm>
              <a:off x="2791" y="1253"/>
              <a:ext cx="520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44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2640" rIns="90000" bIns="45000"/>
            <a:lstStyle>
              <a:lvl1pPr defTabSz="449263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49263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49263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49263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49263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GB" sz="1200" b="1" dirty="0">
                  <a:solidFill>
                    <a:schemeClr val="bg1"/>
                  </a:solidFill>
                  <a:ea typeface="SimSun" pitchFamily="2" charset="-122"/>
                </a:rPr>
                <a:t>10 </a:t>
              </a:r>
              <a:r>
                <a:rPr lang="en-GB" sz="1200" b="1" dirty="0">
                  <a:solidFill>
                    <a:schemeClr val="bg1"/>
                  </a:solidFill>
                  <a:latin typeface="Symbol" pitchFamily="18" charset="2"/>
                  <a:ea typeface="SimSun" pitchFamily="2" charset="-122"/>
                </a:rPr>
                <a:t>m</a:t>
              </a:r>
              <a:r>
                <a:rPr lang="en-GB" sz="1200" b="1" dirty="0">
                  <a:solidFill>
                    <a:schemeClr val="bg1"/>
                  </a:solidFill>
                  <a:ea typeface="SimSun" pitchFamily="2" charset="-122"/>
                </a:rPr>
                <a:t>m</a:t>
              </a:r>
            </a:p>
          </p:txBody>
        </p:sp>
        <p:pic>
          <p:nvPicPr>
            <p:cNvPr id="69" name="Picture 2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69" t="19269" r="32057"/>
            <a:stretch>
              <a:fillRect/>
            </a:stretch>
          </p:blipFill>
          <p:spPr bwMode="auto">
            <a:xfrm>
              <a:off x="4759" y="527"/>
              <a:ext cx="888" cy="9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0" name="Picture 28"/>
            <p:cNvPicPr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91" t="21802" r="41998" b="2124"/>
            <a:stretch>
              <a:fillRect/>
            </a:stretch>
          </p:blipFill>
          <p:spPr bwMode="auto">
            <a:xfrm>
              <a:off x="5664" y="744"/>
              <a:ext cx="74" cy="4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" name="AutoShape 29"/>
            <p:cNvSpPr>
              <a:spLocks noChangeAspect="1" noChangeArrowheads="1"/>
            </p:cNvSpPr>
            <p:nvPr/>
          </p:nvSpPr>
          <p:spPr bwMode="auto">
            <a:xfrm>
              <a:off x="4598" y="850"/>
              <a:ext cx="166" cy="103"/>
            </a:xfrm>
            <a:prstGeom prst="rightArrow">
              <a:avLst>
                <a:gd name="adj1" fmla="val 49685"/>
                <a:gd name="adj2" fmla="val 59251"/>
              </a:avLst>
            </a:prstGeom>
            <a:solidFill>
              <a:srgbClr val="85B6FF"/>
            </a:solidFill>
            <a:ln w="31750">
              <a:solidFill>
                <a:srgbClr val="5B7A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73" name="Text Box 35"/>
          <p:cNvSpPr txBox="1">
            <a:spLocks noChangeAspect="1" noChangeArrowheads="1"/>
          </p:cNvSpPr>
          <p:nvPr/>
        </p:nvSpPr>
        <p:spPr bwMode="auto">
          <a:xfrm>
            <a:off x="2416998" y="6073505"/>
            <a:ext cx="18097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1pPr>
            <a:lvl2pPr marL="742950" indent="-28575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2pPr>
            <a:lvl3pPr marL="1143000" indent="-22860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3pPr>
            <a:lvl4pPr marL="1600200" indent="-22860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4pPr>
            <a:lvl5pPr marL="2057400" indent="-228600"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s-ES" sz="1400" dirty="0" smtClean="0">
                <a:solidFill>
                  <a:schemeClr val="tx2"/>
                </a:solidFill>
              </a:rPr>
              <a:t>- </a:t>
            </a:r>
            <a:r>
              <a:rPr lang="es-ES" sz="1400" dirty="0" err="1" smtClean="0">
                <a:solidFill>
                  <a:schemeClr val="tx2"/>
                </a:solidFill>
              </a:rPr>
              <a:t>vortices</a:t>
            </a:r>
            <a:endParaRPr lang="es-ES" sz="1400" dirty="0">
              <a:solidFill>
                <a:schemeClr val="tx2"/>
              </a:solidFill>
            </a:endParaRPr>
          </a:p>
          <a:p>
            <a:r>
              <a:rPr lang="es-ES" sz="1400" dirty="0">
                <a:solidFill>
                  <a:schemeClr val="tx2"/>
                </a:solidFill>
              </a:rPr>
              <a:t>- </a:t>
            </a:r>
            <a:r>
              <a:rPr lang="es-ES" sz="1400" dirty="0" err="1">
                <a:solidFill>
                  <a:schemeClr val="tx2"/>
                </a:solidFill>
              </a:rPr>
              <a:t>solitons</a:t>
            </a:r>
            <a:endParaRPr lang="fr-FR" sz="1400" dirty="0">
              <a:solidFill>
                <a:schemeClr val="tx2"/>
              </a:solidFill>
            </a:endParaRPr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837" y="1107164"/>
            <a:ext cx="3252996" cy="2966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" name="AutoShape 29"/>
          <p:cNvSpPr>
            <a:spLocks noChangeAspect="1" noChangeArrowheads="1"/>
          </p:cNvSpPr>
          <p:nvPr/>
        </p:nvSpPr>
        <p:spPr bwMode="auto">
          <a:xfrm rot="5400000">
            <a:off x="2780431" y="5919366"/>
            <a:ext cx="263525" cy="163513"/>
          </a:xfrm>
          <a:prstGeom prst="rightArrow">
            <a:avLst>
              <a:gd name="adj1" fmla="val 49685"/>
              <a:gd name="adj2" fmla="val 59251"/>
            </a:avLst>
          </a:prstGeom>
          <a:solidFill>
            <a:srgbClr val="85B6FF"/>
          </a:solidFill>
          <a:ln w="31750">
            <a:solidFill>
              <a:srgbClr val="5B7A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9" name="Connecteur droit 8"/>
          <p:cNvCxnSpPr/>
          <p:nvPr/>
        </p:nvCxnSpPr>
        <p:spPr>
          <a:xfrm flipV="1">
            <a:off x="2246119" y="1107164"/>
            <a:ext cx="0" cy="56429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246118" y="980728"/>
            <a:ext cx="2669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tx2"/>
                </a:solidFill>
                <a:latin typeface="Symbol" pitchFamily="18" charset="2"/>
              </a:rPr>
              <a:t>q</a:t>
            </a:r>
            <a:endParaRPr lang="fr-FR" dirty="0"/>
          </a:p>
        </p:txBody>
      </p:sp>
      <p:sp>
        <p:nvSpPr>
          <p:cNvPr id="14" name="Arc 13"/>
          <p:cNvSpPr/>
          <p:nvPr/>
        </p:nvSpPr>
        <p:spPr>
          <a:xfrm rot="18721081">
            <a:off x="2200959" y="1283375"/>
            <a:ext cx="453165" cy="466263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5"/>
          <p:cNvSpPr>
            <a:spLocks noChangeArrowheads="1"/>
          </p:cNvSpPr>
          <p:nvPr/>
        </p:nvSpPr>
        <p:spPr bwMode="auto">
          <a:xfrm>
            <a:off x="0" y="7939"/>
            <a:ext cx="9144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2600" b="1" dirty="0" smtClean="0">
                <a:solidFill>
                  <a:schemeClr val="accent2"/>
                </a:solidFill>
                <a:cs typeface="Arial" pitchFamily="34" charset="0"/>
              </a:rPr>
              <a:t>Probing </a:t>
            </a:r>
            <a:r>
              <a:rPr lang="en-US" sz="2600" b="1" dirty="0" err="1" smtClean="0">
                <a:solidFill>
                  <a:schemeClr val="accent2"/>
                </a:solidFill>
                <a:cs typeface="Arial" pitchFamily="34" charset="0"/>
              </a:rPr>
              <a:t>polariton</a:t>
            </a:r>
            <a:r>
              <a:rPr lang="en-US" sz="2600" b="1" dirty="0" smtClean="0">
                <a:solidFill>
                  <a:schemeClr val="accent2"/>
                </a:solidFill>
                <a:cs typeface="Arial" pitchFamily="34" charset="0"/>
              </a:rPr>
              <a:t> states</a:t>
            </a:r>
            <a:endParaRPr lang="en-US" sz="2800" b="1" dirty="0">
              <a:solidFill>
                <a:schemeClr val="accent2"/>
              </a:solidFill>
              <a:cs typeface="Arial" pitchFamily="34" charset="0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5" t="9387" r="19679" b="16941"/>
          <a:stretch/>
        </p:blipFill>
        <p:spPr bwMode="auto">
          <a:xfrm>
            <a:off x="615039" y="4104270"/>
            <a:ext cx="1478799" cy="1490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426081" y="6330442"/>
            <a:ext cx="1667757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155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73" grpId="0"/>
      <p:bldP spid="10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185B217-32C8-4359-AF15-29B1D6DD89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11" r="42203" b="12071"/>
          <a:stretch/>
        </p:blipFill>
        <p:spPr>
          <a:xfrm>
            <a:off x="5076800" y="2060848"/>
            <a:ext cx="2277565" cy="345638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6247E6E-DA74-45DE-ACCF-A266FB69B1A0}"/>
              </a:ext>
            </a:extLst>
          </p:cNvPr>
          <p:cNvSpPr txBox="1"/>
          <p:nvPr/>
        </p:nvSpPr>
        <p:spPr>
          <a:xfrm rot="16200000">
            <a:off x="3954220" y="3431390"/>
            <a:ext cx="184505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Energy (</a:t>
            </a:r>
            <a:r>
              <a:rPr lang="fr-FR" sz="2000" dirty="0" err="1"/>
              <a:t>meV</a:t>
            </a:r>
            <a:r>
              <a:rPr lang="fr-FR" sz="2000" dirty="0"/>
              <a:t>)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259" y="2026819"/>
            <a:ext cx="3847771" cy="335721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1774" y="2280822"/>
            <a:ext cx="1944216" cy="284921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3AF2A96-E7F5-4912-B5C7-9908E466AB99}"/>
              </a:ext>
            </a:extLst>
          </p:cNvPr>
          <p:cNvSpPr txBox="1"/>
          <p:nvPr/>
        </p:nvSpPr>
        <p:spPr>
          <a:xfrm>
            <a:off x="5652120" y="5317177"/>
            <a:ext cx="1276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x (µm)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62395"/>
            <a:ext cx="9972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fr-FR" altLang="fr-FR" sz="2400" dirty="0" err="1" smtClean="0">
                <a:solidFill>
                  <a:schemeClr val="accent2"/>
                </a:solidFill>
              </a:rPr>
              <a:t>Lattices</a:t>
            </a:r>
            <a:r>
              <a:rPr lang="fr-FR" altLang="fr-FR" sz="2400" dirty="0" smtClean="0">
                <a:solidFill>
                  <a:schemeClr val="accent2"/>
                </a:solidFill>
              </a:rPr>
              <a:t> of </a:t>
            </a:r>
            <a:r>
              <a:rPr lang="fr-FR" altLang="fr-FR" sz="2400" dirty="0" err="1" smtClean="0">
                <a:solidFill>
                  <a:schemeClr val="accent2"/>
                </a:solidFill>
              </a:rPr>
              <a:t>coupled</a:t>
            </a:r>
            <a:r>
              <a:rPr lang="fr-FR" altLang="fr-FR" sz="2400" dirty="0" smtClean="0">
                <a:solidFill>
                  <a:schemeClr val="accent2"/>
                </a:solidFill>
              </a:rPr>
              <a:t> </a:t>
            </a:r>
            <a:r>
              <a:rPr lang="fr-FR" altLang="fr-FR" sz="2400" dirty="0" err="1" smtClean="0">
                <a:solidFill>
                  <a:schemeClr val="accent2"/>
                </a:solidFill>
              </a:rPr>
              <a:t>micropillars</a:t>
            </a:r>
            <a:endParaRPr lang="en-GB" sz="2400" dirty="0">
              <a:solidFill>
                <a:schemeClr val="accent2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65894"/>
            <a:ext cx="792088" cy="89440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1187624" y="980728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Building block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574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836712"/>
            <a:ext cx="7084660" cy="36606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95936" y="751535"/>
            <a:ext cx="4104456" cy="38164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685" y="870075"/>
            <a:ext cx="792088" cy="8944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603" y="866607"/>
            <a:ext cx="792088" cy="894400"/>
          </a:xfrm>
          <a:prstGeom prst="rect">
            <a:avLst/>
          </a:prstGeom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62395"/>
            <a:ext cx="9972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fr-FR" altLang="fr-FR" sz="2400" dirty="0" err="1" smtClean="0">
                <a:solidFill>
                  <a:schemeClr val="accent2"/>
                </a:solidFill>
              </a:rPr>
              <a:t>Lattices</a:t>
            </a:r>
            <a:r>
              <a:rPr lang="fr-FR" altLang="fr-FR" sz="2400" dirty="0" smtClean="0">
                <a:solidFill>
                  <a:schemeClr val="accent2"/>
                </a:solidFill>
              </a:rPr>
              <a:t> of </a:t>
            </a:r>
            <a:r>
              <a:rPr lang="fr-FR" altLang="fr-FR" sz="2400" dirty="0" err="1" smtClean="0">
                <a:solidFill>
                  <a:schemeClr val="accent2"/>
                </a:solidFill>
              </a:rPr>
              <a:t>coupled</a:t>
            </a:r>
            <a:r>
              <a:rPr lang="fr-FR" altLang="fr-FR" sz="2400" dirty="0" smtClean="0">
                <a:solidFill>
                  <a:schemeClr val="accent2"/>
                </a:solidFill>
              </a:rPr>
              <a:t> </a:t>
            </a:r>
            <a:r>
              <a:rPr lang="fr-FR" altLang="fr-FR" sz="2400" dirty="0" err="1" smtClean="0">
                <a:solidFill>
                  <a:schemeClr val="accent2"/>
                </a:solidFill>
              </a:rPr>
              <a:t>micropillars</a:t>
            </a:r>
            <a:endParaRPr lang="en-GB" sz="2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01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66992</TotalTime>
  <Words>2476</Words>
  <Application>Microsoft Office PowerPoint</Application>
  <PresentationFormat>Affichage à l'écran (4:3)</PresentationFormat>
  <Paragraphs>457</Paragraphs>
  <Slides>47</Slides>
  <Notes>23</Notes>
  <HiddenSlides>0</HiddenSlides>
  <MMClips>0</MMClips>
  <ScaleCrop>false</ScaleCrop>
  <HeadingPairs>
    <vt:vector size="8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47</vt:i4>
      </vt:variant>
    </vt:vector>
  </HeadingPairs>
  <TitlesOfParts>
    <vt:vector size="58" baseType="lpstr">
      <vt:lpstr>SimSun</vt:lpstr>
      <vt:lpstr>Arial</vt:lpstr>
      <vt:lpstr>Calibri</vt:lpstr>
      <vt:lpstr>Cambria Math</vt:lpstr>
      <vt:lpstr>Symbol</vt:lpstr>
      <vt:lpstr>Tahoma</vt:lpstr>
      <vt:lpstr>Times</vt:lpstr>
      <vt:lpstr>Times New Roman</vt:lpstr>
      <vt:lpstr>Wingdings</vt:lpstr>
      <vt:lpstr>Modèle par défaut</vt:lpstr>
      <vt:lpstr>Graph</vt:lpstr>
      <vt:lpstr>Présentation PowerPoint</vt:lpstr>
      <vt:lpstr>Présentation PowerPoint</vt:lpstr>
      <vt:lpstr>Outline of the talk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Outline of the talk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CNRS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PROPAGATION AND MANIPULATION  OF POLARITON CONDENSATES</dc:title>
  <dc:creator>LPN-Bloch</dc:creator>
  <cp:lastModifiedBy>Jacqueline Bloch</cp:lastModifiedBy>
  <cp:revision>944</cp:revision>
  <cp:lastPrinted>2021-02-08T14:36:29Z</cp:lastPrinted>
  <dcterms:created xsi:type="dcterms:W3CDTF">2011-05-02T12:31:40Z</dcterms:created>
  <dcterms:modified xsi:type="dcterms:W3CDTF">2023-07-06T15:13:26Z</dcterms:modified>
</cp:coreProperties>
</file>