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366" r:id="rId3"/>
    <p:sldId id="502" r:id="rId4"/>
    <p:sldId id="385" r:id="rId5"/>
    <p:sldId id="384" r:id="rId6"/>
    <p:sldId id="410" r:id="rId7"/>
    <p:sldId id="505" r:id="rId8"/>
    <p:sldId id="386" r:id="rId9"/>
    <p:sldId id="506" r:id="rId10"/>
    <p:sldId id="451" r:id="rId11"/>
    <p:sldId id="504" r:id="rId12"/>
    <p:sldId id="387" r:id="rId13"/>
    <p:sldId id="429" r:id="rId14"/>
    <p:sldId id="503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21FF06"/>
    <a:srgbClr val="FC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718"/>
    <p:restoredTop sz="86033" autoAdjust="0"/>
  </p:normalViewPr>
  <p:slideViewPr>
    <p:cSldViewPr snapToGrid="0" snapToObjects="1">
      <p:cViewPr>
        <p:scale>
          <a:sx n="118" d="100"/>
          <a:sy n="118" d="100"/>
        </p:scale>
        <p:origin x="89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AF7F-2DD3-0C45-8A6C-13D7683C10ED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00669-8B06-D946-B388-E63B2877CE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82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00669-8B06-D946-B388-E63B2877CE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7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00669-8B06-D946-B388-E63B2877CE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8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00669-8B06-D946-B388-E63B2877CE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5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00669-8B06-D946-B388-E63B2877CE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5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00669-8B06-D946-B388-E63B2877CE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1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00669-8B06-D946-B388-E63B2877CE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30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00669-8B06-D946-B388-E63B2877CE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89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00669-8B06-D946-B388-E63B2877CE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99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6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55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74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59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2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0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8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30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70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B7BE-0DF6-BA40-8F55-BAD9157F6E8B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5508-9DB6-844B-990C-1ACD58C7C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96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943647"/>
            <a:ext cx="9143999" cy="147002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 Neue"/>
                <a:cs typeface="Helvetica Neue"/>
              </a:rPr>
              <a:t>Cell lineage statistics and fitness </a:t>
            </a:r>
            <a:br>
              <a:rPr lang="en-US" sz="2800" b="1" dirty="0">
                <a:latin typeface="Helvetica Neue"/>
                <a:cs typeface="Helvetica Neue"/>
              </a:rPr>
            </a:br>
            <a:r>
              <a:rPr lang="en-US" sz="2800" b="1" dirty="0">
                <a:latin typeface="Helvetica Neue"/>
                <a:cs typeface="Helvetica Neue"/>
              </a:rPr>
              <a:t>with incomplete population trees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764815"/>
            <a:ext cx="9143999" cy="1793933"/>
          </a:xfrm>
        </p:spPr>
        <p:txBody>
          <a:bodyPr>
            <a:normAutofit/>
          </a:bodyPr>
          <a:lstStyle/>
          <a:p>
            <a:endParaRPr lang="en-US" sz="1800" kern="0" dirty="0">
              <a:solidFill>
                <a:srgbClr val="606060"/>
              </a:solidFill>
              <a:latin typeface="Helvetica Neue"/>
              <a:cs typeface="Helvetica Neue"/>
              <a:sym typeface="Helvetica Neue" charset="0"/>
            </a:endParaRPr>
          </a:p>
          <a:p>
            <a:r>
              <a:rPr lang="en-US" sz="1800" kern="0" dirty="0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		A. </a:t>
            </a:r>
            <a:r>
              <a:rPr lang="en-US" sz="1800" kern="0" dirty="0" err="1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Genthon</a:t>
            </a:r>
            <a:r>
              <a:rPr lang="en-US" sz="1800" kern="0" dirty="0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, L. </a:t>
            </a:r>
            <a:r>
              <a:rPr lang="en-US" sz="1800" kern="0" dirty="0" err="1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Peliti</a:t>
            </a:r>
            <a:r>
              <a:rPr lang="en-US" sz="1800" kern="0" dirty="0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, T. </a:t>
            </a:r>
            <a:r>
              <a:rPr lang="en-US" sz="1800" kern="0" dirty="0" err="1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Nozoe</a:t>
            </a:r>
            <a:r>
              <a:rPr lang="en-US" sz="1800" kern="0" dirty="0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 and </a:t>
            </a:r>
            <a:r>
              <a:rPr lang="en-US" sz="1800" u="sng" kern="0" dirty="0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D. Lacoste</a:t>
            </a:r>
          </a:p>
          <a:p>
            <a:r>
              <a:rPr lang="en-US" sz="1800" kern="0" dirty="0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		Laboratory Gulliver, ESPCI and Tokyo University</a:t>
            </a:r>
          </a:p>
          <a:p>
            <a:endParaRPr lang="en-US" sz="1800" kern="0" dirty="0">
              <a:solidFill>
                <a:srgbClr val="606060"/>
              </a:solidFill>
              <a:latin typeface="Helvetica Neue"/>
              <a:cs typeface="Helvetica Neue"/>
              <a:sym typeface="Helvetica Neue" charset="0"/>
            </a:endParaRPr>
          </a:p>
          <a:p>
            <a:r>
              <a:rPr lang="en-US" sz="1800" kern="0" dirty="0" err="1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Arxiv.org</a:t>
            </a:r>
            <a:r>
              <a:rPr lang="en-US" sz="1800" kern="0" dirty="0">
                <a:solidFill>
                  <a:srgbClr val="606060"/>
                </a:solidFill>
                <a:latin typeface="Helvetica Neue"/>
                <a:cs typeface="Helvetica Neue"/>
                <a:sym typeface="Helvetica Neue" charset="0"/>
              </a:rPr>
              <a:t>/abs/2305.05406 (under review)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4" y="5222445"/>
            <a:ext cx="3570038" cy="10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9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22394D1-08AD-B439-9BC5-9623E5032272}"/>
              </a:ext>
            </a:extLst>
          </p:cNvPr>
          <p:cNvSpPr txBox="1"/>
          <p:nvPr/>
        </p:nvSpPr>
        <p:spPr>
          <a:xfrm>
            <a:off x="476062" y="1474730"/>
            <a:ext cx="80590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  <a:cs typeface="Helvetica Neue"/>
              </a:rPr>
              <a:t>Given a trait s and n(</a:t>
            </a:r>
            <a:r>
              <a:rPr lang="en-US" sz="1400" dirty="0" err="1">
                <a:latin typeface="Helvetica Neue"/>
                <a:cs typeface="Helvetica Neue"/>
              </a:rPr>
              <a:t>s,t</a:t>
            </a:r>
            <a:r>
              <a:rPr lang="en-US" sz="1400" dirty="0">
                <a:latin typeface="Helvetica Neue"/>
                <a:cs typeface="Helvetica Neue"/>
              </a:rPr>
              <a:t>) the number of lineages displaying this trait at time t :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									</a:t>
            </a:r>
          </a:p>
          <a:p>
            <a:r>
              <a:rPr lang="en-US" sz="1400" dirty="0">
                <a:latin typeface="Helvetica Neue"/>
                <a:cs typeface="Helvetica Neue"/>
              </a:rPr>
              <a:t>									and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Fitness landscape h(s) ignores the distinction between dead and surviving lineages :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Proper fitness landscape :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		The survivor bias :</a:t>
            </a:r>
          </a:p>
          <a:p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55475A-A316-35BF-E4D0-AE21CEADCA6D}"/>
              </a:ext>
            </a:extLst>
          </p:cNvPr>
          <p:cNvSpPr txBox="1"/>
          <p:nvPr/>
        </p:nvSpPr>
        <p:spPr>
          <a:xfrm>
            <a:off x="6239145" y="3557014"/>
            <a:ext cx="1819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Helvetica Neue"/>
                <a:cs typeface="Helvetica Neue"/>
              </a:rPr>
              <a:t>T. </a:t>
            </a:r>
            <a:r>
              <a:rPr lang="en-US" sz="1400" dirty="0" err="1">
                <a:solidFill>
                  <a:srgbClr val="008000"/>
                </a:solidFill>
                <a:latin typeface="Helvetica Neue"/>
                <a:cs typeface="Helvetica Neue"/>
              </a:rPr>
              <a:t>Nozoe</a:t>
            </a:r>
            <a:r>
              <a:rPr lang="en-US" sz="1400" dirty="0">
                <a:solidFill>
                  <a:srgbClr val="008000"/>
                </a:solidFill>
                <a:latin typeface="Helvetica Neue"/>
                <a:cs typeface="Helvetica Neue"/>
              </a:rPr>
              <a:t> et al. 2017 </a:t>
            </a:r>
            <a:endParaRPr lang="fr-FR" sz="1400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F5845EC-0422-7E64-C412-2489C9C5A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103" y="2141722"/>
            <a:ext cx="2529674" cy="245665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9071E2E6-1AAB-0CB4-CA6F-24FD924E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6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The fitness landscape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4759D8-7985-3F8D-4D45-E879A72FB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058" y="4715304"/>
            <a:ext cx="3112869" cy="6697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610352-0B68-7A19-7394-68CDB6C1D2E4}"/>
              </a:ext>
            </a:extLst>
          </p:cNvPr>
          <p:cNvSpPr/>
          <p:nvPr/>
        </p:nvSpPr>
        <p:spPr>
          <a:xfrm>
            <a:off x="2194054" y="4622441"/>
            <a:ext cx="3481753" cy="863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E4ED31-1064-38EE-27F8-B6B5460F2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058" y="3429000"/>
            <a:ext cx="3209026" cy="6029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066BB0-757A-6FCB-E0CD-BD9E00B6A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542" y="5793003"/>
            <a:ext cx="4665633" cy="586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221E77-9FC4-800F-CF59-67DF6EF981D2}"/>
              </a:ext>
            </a:extLst>
          </p:cNvPr>
          <p:cNvSpPr/>
          <p:nvPr/>
        </p:nvSpPr>
        <p:spPr>
          <a:xfrm>
            <a:off x="3432379" y="5668272"/>
            <a:ext cx="4997943" cy="836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4621C49-302E-A9C3-8D00-ED8AA3ECC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432" y="1941570"/>
            <a:ext cx="3481753" cy="6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3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CDC4B6-BB7F-ADF4-21CD-8220189C8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74"/>
          <a:stretch/>
        </p:blipFill>
        <p:spPr>
          <a:xfrm>
            <a:off x="288834" y="1744841"/>
            <a:ext cx="3885815" cy="1793016"/>
          </a:xfrm>
          <a:prstGeom prst="rect">
            <a:avLst/>
          </a:prstGeom>
        </p:spPr>
      </p:pic>
      <p:sp>
        <p:nvSpPr>
          <p:cNvPr id="3" name="Text Box 47">
            <a:extLst>
              <a:ext uri="{FF2B5EF4-FFF2-40B4-BE49-F238E27FC236}">
                <a16:creationId xmlns:a16="http://schemas.microsoft.com/office/drawing/2014/main" id="{39C4651C-762E-D5E7-561D-A21F668C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8646"/>
            <a:ext cx="9144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 Neue"/>
                <a:cs typeface="Helvetica Neue"/>
              </a:rPr>
              <a:t>Cell death induced by drug exposure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AFA88EF-2ED7-46DC-7FF9-25E0965DCD92}"/>
              </a:ext>
            </a:extLst>
          </p:cNvPr>
          <p:cNvCxnSpPr>
            <a:cxnSpLocks/>
          </p:cNvCxnSpPr>
          <p:nvPr/>
        </p:nvCxnSpPr>
        <p:spPr>
          <a:xfrm>
            <a:off x="838152" y="3591041"/>
            <a:ext cx="0" cy="259036"/>
          </a:xfrm>
          <a:prstGeom prst="line">
            <a:avLst/>
          </a:prstGeom>
          <a:ln w="28575">
            <a:headEnd type="triangle" w="med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0022ED6A-572E-20D0-6415-EF581748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27"/>
          <a:stretch/>
        </p:blipFill>
        <p:spPr>
          <a:xfrm>
            <a:off x="4431997" y="1418030"/>
            <a:ext cx="4472365" cy="25814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E6A7B9-DD28-9755-A9D4-90C332244E99}"/>
              </a:ext>
            </a:extLst>
          </p:cNvPr>
          <p:cNvSpPr txBox="1"/>
          <p:nvPr/>
        </p:nvSpPr>
        <p:spPr>
          <a:xfrm>
            <a:off x="288834" y="3991896"/>
            <a:ext cx="162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  <a:cs typeface="Helvetica Neue"/>
              </a:rPr>
              <a:t>Drug exposure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7C4A1B-88FB-F721-2B6C-3FE6A410D44E}"/>
              </a:ext>
            </a:extLst>
          </p:cNvPr>
          <p:cNvSpPr txBox="1"/>
          <p:nvPr/>
        </p:nvSpPr>
        <p:spPr>
          <a:xfrm>
            <a:off x="6824857" y="4422978"/>
            <a:ext cx="220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Helvetica Neue"/>
                <a:cs typeface="Helvetica Neue"/>
              </a:rPr>
              <a:t>Pre-exposure single cell growth rate (trait 1)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4AFE1D-36E2-286B-4DEB-B54A98E01D44}"/>
              </a:ext>
            </a:extLst>
          </p:cNvPr>
          <p:cNvSpPr txBox="1"/>
          <p:nvPr/>
        </p:nvSpPr>
        <p:spPr>
          <a:xfrm>
            <a:off x="4703456" y="4415868"/>
            <a:ext cx="2206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Helvetica Neue"/>
                <a:cs typeface="Helvetica Neue"/>
              </a:rPr>
              <a:t>Logarithmic cell-size measured at the end of the lineage (trait 2)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9F76849-0D80-D995-9DE2-0B6639352357}"/>
              </a:ext>
            </a:extLst>
          </p:cNvPr>
          <p:cNvCxnSpPr>
            <a:cxnSpLocks/>
          </p:cNvCxnSpPr>
          <p:nvPr/>
        </p:nvCxnSpPr>
        <p:spPr>
          <a:xfrm flipV="1">
            <a:off x="5782142" y="4086600"/>
            <a:ext cx="0" cy="258968"/>
          </a:xfrm>
          <a:prstGeom prst="line">
            <a:avLst/>
          </a:prstGeom>
          <a:ln w="28575">
            <a:headEnd type="triangle" w="med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274B924-22C9-5E8B-0697-1A03BD778A69}"/>
              </a:ext>
            </a:extLst>
          </p:cNvPr>
          <p:cNvCxnSpPr>
            <a:cxnSpLocks/>
          </p:cNvCxnSpPr>
          <p:nvPr/>
        </p:nvCxnSpPr>
        <p:spPr>
          <a:xfrm flipV="1">
            <a:off x="7583460" y="4069595"/>
            <a:ext cx="0" cy="258968"/>
          </a:xfrm>
          <a:prstGeom prst="line">
            <a:avLst/>
          </a:prstGeom>
          <a:ln w="28575">
            <a:headEnd type="triangle" w="med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1E38946-695E-9484-C3B3-A6680BDA86B0}"/>
              </a:ext>
            </a:extLst>
          </p:cNvPr>
          <p:cNvSpPr txBox="1"/>
          <p:nvPr/>
        </p:nvSpPr>
        <p:spPr>
          <a:xfrm>
            <a:off x="426011" y="5189455"/>
            <a:ext cx="85548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>
                <a:latin typeface="Helvetica Neue"/>
                <a:cs typeface="Helvetica Neue"/>
              </a:rPr>
              <a:t>Results of the analysis :</a:t>
            </a:r>
          </a:p>
          <a:p>
            <a:endParaRPr lang="en-US" sz="140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 Neue"/>
                <a:cs typeface="Helvetica Neue"/>
              </a:rPr>
              <a:t>Independance of trait 1 with survival and with the fitness of lineages</a:t>
            </a:r>
          </a:p>
          <a:p>
            <a:endParaRPr lang="en-US" sz="140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 Neue"/>
                <a:cs typeface="Helvetica Neue"/>
              </a:rPr>
              <a:t>The decrease of the landscape of trait 2 is not meaningful but is mainly due to the survivor bias</a:t>
            </a:r>
          </a:p>
        </p:txBody>
      </p:sp>
    </p:spTree>
    <p:extLst>
      <p:ext uri="{BB962C8B-B14F-4D97-AF65-F5344CB8AC3E}">
        <p14:creationId xmlns:p14="http://schemas.microsoft.com/office/powerpoint/2010/main" val="200096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0" y="505405"/>
            <a:ext cx="91440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 Neue"/>
                <a:cs typeface="Helvetica Neue"/>
              </a:rPr>
              <a:t>Inference of division and death rates from fitness landscapes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6C22EA-8BB2-17DB-3DB0-8BE0C9AC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86" y="1903488"/>
            <a:ext cx="3679978" cy="369927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D5D523C-4751-B236-581B-C307D718E871}"/>
              </a:ext>
            </a:extLst>
          </p:cNvPr>
          <p:cNvSpPr txBox="1"/>
          <p:nvPr/>
        </p:nvSpPr>
        <p:spPr>
          <a:xfrm>
            <a:off x="719829" y="1406147"/>
            <a:ext cx="40089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  <a:cs typeface="Helvetica Neue"/>
              </a:rPr>
              <a:t>Using the time-averaged trait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					division rate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					death rate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u="sng" dirty="0">
                <a:latin typeface="Helvetica Neue"/>
                <a:cs typeface="Helvetica Neue"/>
              </a:rPr>
              <a:t>Conditions:</a:t>
            </a:r>
            <a:r>
              <a:rPr lang="en-US" sz="1400" dirty="0">
                <a:latin typeface="Helvetica Neue"/>
                <a:cs typeface="Helvetica Neue"/>
              </a:rPr>
              <a:t> 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400" dirty="0">
                <a:latin typeface="Helvetica Neue"/>
                <a:cs typeface="Helvetica Neue"/>
              </a:rPr>
              <a:t>trait can fluctuate in time but should be unaltered at division</a:t>
            </a:r>
          </a:p>
          <a:p>
            <a:pPr marL="400050" indent="-400050">
              <a:buFont typeface="+mj-lt"/>
              <a:buAutoNum type="romanLcPeriod"/>
            </a:pPr>
            <a:endParaRPr lang="en-US" sz="1400" dirty="0">
              <a:latin typeface="Helvetica Neue"/>
              <a:cs typeface="Helvetica Neue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400" dirty="0">
                <a:latin typeface="Helvetica Neue"/>
                <a:cs typeface="Helvetica Neue"/>
              </a:rPr>
              <a:t>Division rate is </a:t>
            </a:r>
            <a:r>
              <a:rPr lang="en-US" sz="1400" dirty="0" err="1">
                <a:latin typeface="Helvetica Neue"/>
                <a:cs typeface="Helvetica Neue"/>
              </a:rPr>
              <a:t>wealkly</a:t>
            </a:r>
            <a:r>
              <a:rPr lang="en-US" sz="1400" dirty="0">
                <a:latin typeface="Helvetica Neue"/>
                <a:cs typeface="Helvetica Neue"/>
              </a:rPr>
              <a:t> non-linear or the autocorrelation time of the trait is large with respect to observation time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 </a:t>
            </a:r>
          </a:p>
          <a:p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667C1E-1F63-32B3-2C8B-9DDA81E3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57" y="2116820"/>
            <a:ext cx="1426027" cy="282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B0A2E1-AD8F-137E-8003-EAE00FEF1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57" y="2627944"/>
            <a:ext cx="1617466" cy="3354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0AD4B3D-C0A0-8237-30D1-3C9D27CC0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393" y="1485496"/>
            <a:ext cx="116187" cy="1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2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1018" y="1293911"/>
            <a:ext cx="77415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Strength of selection acting on trait s in the absence of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     becomes in the presence of death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									and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												death induced part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Some observations : 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Selection can not be estimated only from growth rates, death rates matter too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Selection is increased by death only when cells that divide faster also die faster</a:t>
            </a:r>
          </a:p>
          <a:p>
            <a:r>
              <a:rPr lang="en-US" sz="1400" dirty="0">
                <a:latin typeface="Helvetica Neue"/>
                <a:cs typeface="Helvetica Neue"/>
              </a:rPr>
              <a:t>	but selection can be also decreased or be unaffected by death </a:t>
            </a:r>
          </a:p>
          <a:p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Variability of death rates among lineages leads to fitness gain for the population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59158" y="2044149"/>
            <a:ext cx="1819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Helvetica Neue"/>
                <a:cs typeface="Helvetica Neue"/>
              </a:rPr>
              <a:t>T. </a:t>
            </a:r>
            <a:r>
              <a:rPr lang="en-US" sz="1400" dirty="0" err="1">
                <a:solidFill>
                  <a:srgbClr val="008000"/>
                </a:solidFill>
                <a:latin typeface="Helvetica Neue"/>
                <a:cs typeface="Helvetica Neue"/>
              </a:rPr>
              <a:t>Nozoe</a:t>
            </a:r>
            <a:r>
              <a:rPr lang="en-US" sz="1400" dirty="0">
                <a:solidFill>
                  <a:srgbClr val="008000"/>
                </a:solidFill>
                <a:latin typeface="Helvetica Neue"/>
                <a:cs typeface="Helvetica Neue"/>
              </a:rPr>
              <a:t> et al. 2017 </a:t>
            </a:r>
            <a:endParaRPr lang="fr-FR" sz="1400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7D427B2-C013-7345-842F-3B949BAA5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6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Helvetica"/>
                <a:cs typeface="Helvetica"/>
              </a:rPr>
              <a:t>Strength of selection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602D17-9CF5-9B2D-7548-3DA59ED5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92" y="3045932"/>
            <a:ext cx="2476728" cy="2531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165923-27CD-468B-A3D5-38AAAD2E6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2" y="3057971"/>
            <a:ext cx="1932810" cy="2729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45144E-A453-4A16-F1D5-8D637A98A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334" y="2044150"/>
            <a:ext cx="3482466" cy="253146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611B58E-EAD0-CC6B-BE85-9E3D03467AB3}"/>
              </a:ext>
            </a:extLst>
          </p:cNvPr>
          <p:cNvCxnSpPr>
            <a:cxnSpLocks/>
          </p:cNvCxnSpPr>
          <p:nvPr/>
        </p:nvCxnSpPr>
        <p:spPr>
          <a:xfrm flipV="1">
            <a:off x="6859828" y="3330925"/>
            <a:ext cx="0" cy="258968"/>
          </a:xfrm>
          <a:prstGeom prst="line">
            <a:avLst/>
          </a:prstGeom>
          <a:ln w="28575">
            <a:headEnd type="triangle" w="med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0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" y="197603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Helvetica Neue"/>
                <a:cs typeface="Helvetica Neue"/>
              </a:rPr>
              <a:t>Conclusion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34346" y="1691513"/>
            <a:ext cx="6646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Neue"/>
                <a:cs typeface="Helvetica Neue"/>
              </a:rPr>
              <a:t>A general framework for the statistical lineage trees</a:t>
            </a:r>
          </a:p>
          <a:p>
            <a:endParaRPr lang="en-US" sz="1600" dirty="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Neue"/>
                <a:cs typeface="Helvetica Neue"/>
              </a:rPr>
              <a:t>Inference of selection and fitness from lineage trees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Neue"/>
                <a:cs typeface="Helvetica Neue"/>
              </a:rPr>
              <a:t>Inference of division rate and death rate from lineage statistics</a:t>
            </a:r>
          </a:p>
          <a:p>
            <a:endParaRPr lang="en-US" sz="1600" dirty="0">
              <a:latin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Neue"/>
                <a:cs typeface="Helvetica Neue"/>
              </a:rPr>
              <a:t>Death matters for measuring the strength of selection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44CCD4-D8A8-A7DE-A6C8-ABE338245B88}"/>
              </a:ext>
            </a:extLst>
          </p:cNvPr>
          <p:cNvSpPr txBox="1"/>
          <p:nvPr/>
        </p:nvSpPr>
        <p:spPr>
          <a:xfrm>
            <a:off x="2467806" y="3995139"/>
            <a:ext cx="5231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  <a:cs typeface="Helvetica Neue"/>
              </a:rPr>
              <a:t>A. </a:t>
            </a:r>
            <a:r>
              <a:rPr lang="en-US" sz="1400" dirty="0" err="1">
                <a:latin typeface="Helvetica Neue"/>
                <a:cs typeface="Helvetica Neue"/>
              </a:rPr>
              <a:t>Genthon</a:t>
            </a:r>
            <a:r>
              <a:rPr lang="en-US" sz="1400" dirty="0">
                <a:latin typeface="Helvetica Neue"/>
                <a:cs typeface="Helvetica Neue"/>
              </a:rPr>
              <a:t> et al., </a:t>
            </a:r>
            <a:r>
              <a:rPr lang="en-US" sz="1400" dirty="0" err="1">
                <a:latin typeface="Helvetica Neue"/>
                <a:cs typeface="Helvetica Neue"/>
              </a:rPr>
              <a:t>Arxiv.org</a:t>
            </a:r>
            <a:r>
              <a:rPr lang="en-US" sz="1400" dirty="0">
                <a:latin typeface="Helvetica Neue"/>
                <a:cs typeface="Helvetica Neue"/>
              </a:rPr>
              <a:t>/abs/2305.05406 (under review)</a:t>
            </a:r>
          </a:p>
          <a:p>
            <a:r>
              <a:rPr lang="en-US" sz="1400" dirty="0">
                <a:latin typeface="Helvetica Neue"/>
                <a:cs typeface="Helvetica Neue"/>
              </a:rPr>
              <a:t>R. Garcia-Garcia et al. Phys. Rev. E (2019)</a:t>
            </a:r>
          </a:p>
          <a:p>
            <a:r>
              <a:rPr lang="en-US" sz="1400" dirty="0">
                <a:latin typeface="Helvetica Neue"/>
                <a:cs typeface="Helvetica Neue"/>
              </a:rPr>
              <a:t>A. </a:t>
            </a:r>
            <a:r>
              <a:rPr lang="en-US" sz="1400" dirty="0" err="1">
                <a:latin typeface="Helvetica Neue"/>
                <a:cs typeface="Helvetica Neue"/>
              </a:rPr>
              <a:t>Genthon</a:t>
            </a:r>
            <a:r>
              <a:rPr lang="en-US" sz="1400" dirty="0">
                <a:latin typeface="Helvetica Neue"/>
                <a:cs typeface="Helvetica Neue"/>
              </a:rPr>
              <a:t> et al., Sci. Rep. (2020)</a:t>
            </a:r>
          </a:p>
          <a:p>
            <a:r>
              <a:rPr lang="en-US" sz="1400" dirty="0">
                <a:latin typeface="Helvetica Neue"/>
                <a:cs typeface="Helvetica Neue"/>
              </a:rPr>
              <a:t>A. </a:t>
            </a:r>
            <a:r>
              <a:rPr lang="en-US" sz="1400" dirty="0" err="1">
                <a:latin typeface="Helvetica Neue"/>
                <a:cs typeface="Helvetica Neue"/>
              </a:rPr>
              <a:t>Genthon</a:t>
            </a:r>
            <a:r>
              <a:rPr lang="en-US" sz="1400" dirty="0">
                <a:latin typeface="Helvetica Neue"/>
                <a:cs typeface="Helvetica Neue"/>
              </a:rPr>
              <a:t> et al., Phys. Rev. Res. (2021)</a:t>
            </a:r>
          </a:p>
          <a:p>
            <a:r>
              <a:rPr lang="en-US" sz="1400" dirty="0">
                <a:latin typeface="Helvetica Neue"/>
                <a:cs typeface="Helvetica Neue"/>
              </a:rPr>
              <a:t>A. </a:t>
            </a:r>
            <a:r>
              <a:rPr lang="en-US" sz="1400" dirty="0" err="1">
                <a:latin typeface="Helvetica Neue"/>
                <a:cs typeface="Helvetica Neue"/>
              </a:rPr>
              <a:t>Genthon</a:t>
            </a:r>
            <a:r>
              <a:rPr lang="en-US" sz="1400" dirty="0">
                <a:latin typeface="Helvetica Neue"/>
                <a:cs typeface="Helvetica Neue"/>
              </a:rPr>
              <a:t>, J. Roy. Soc. Interface (2022)</a:t>
            </a:r>
          </a:p>
          <a:p>
            <a:r>
              <a:rPr lang="en-US" sz="1400" dirty="0">
                <a:latin typeface="Helvetica Neue"/>
                <a:cs typeface="Helvetica Neue"/>
              </a:rPr>
              <a:t>A. </a:t>
            </a:r>
            <a:r>
              <a:rPr lang="en-US" sz="1400" dirty="0" err="1">
                <a:latin typeface="Helvetica Neue"/>
                <a:cs typeface="Helvetica Neue"/>
              </a:rPr>
              <a:t>Genthon</a:t>
            </a:r>
            <a:r>
              <a:rPr lang="en-US" sz="1400" dirty="0">
                <a:latin typeface="Helvetica Neue"/>
                <a:cs typeface="Helvetica Neue"/>
              </a:rPr>
              <a:t> et al., J. Phys. A (2022)</a:t>
            </a:r>
          </a:p>
        </p:txBody>
      </p:sp>
    </p:spTree>
    <p:extLst>
      <p:ext uri="{BB962C8B-B14F-4D97-AF65-F5344CB8AC3E}">
        <p14:creationId xmlns:p14="http://schemas.microsoft.com/office/powerpoint/2010/main" val="136116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84619BC-3C74-A246-BBB6-2A2B0395E56A}"/>
              </a:ext>
            </a:extLst>
          </p:cNvPr>
          <p:cNvSpPr txBox="1"/>
          <p:nvPr/>
        </p:nvSpPr>
        <p:spPr>
          <a:xfrm>
            <a:off x="830690" y="976988"/>
            <a:ext cx="7741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Helvetica Neue"/>
              <a:cs typeface="Helvetica Neue"/>
            </a:endParaRPr>
          </a:p>
          <a:p>
            <a:endParaRPr lang="en-US" sz="1400" dirty="0">
              <a:latin typeface="Helvetica Neue"/>
              <a:cs typeface="Helvetica Neue"/>
            </a:endParaRPr>
          </a:p>
          <a:p>
            <a:r>
              <a:rPr lang="en-US" sz="1600" b="1" dirty="0">
                <a:latin typeface="Helvetica Neue"/>
                <a:cs typeface="Helvetica Neue"/>
              </a:rPr>
              <a:t>	Time-lapse video-microscopy 			Mother machine : 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Helvetica Neue"/>
              <a:cs typeface="Helvetica Neue"/>
            </a:endParaRPr>
          </a:p>
          <a:p>
            <a:endParaRPr lang="en-US" sz="1600" b="1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Helvetica Neue"/>
              <a:cs typeface="Helvetica Neue"/>
            </a:endParaRPr>
          </a:p>
          <a:p>
            <a:endParaRPr lang="en-US" sz="1600" b="1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Helvetica Neue"/>
              <a:cs typeface="Helvetica Neue"/>
            </a:endParaRPr>
          </a:p>
          <a:p>
            <a:r>
              <a:rPr lang="en-US" sz="1600" b="1" dirty="0">
                <a:latin typeface="Helvetica Neue"/>
                <a:cs typeface="Helvetica Neue"/>
              </a:rPr>
              <a:t>	  Snapshot of live cells</a:t>
            </a:r>
          </a:p>
          <a:p>
            <a:endParaRPr lang="en-US" sz="1400" b="1" dirty="0">
              <a:latin typeface="Helvetica Neue"/>
              <a:cs typeface="Helvetica Neue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/>
          <a:srcRect r="57544"/>
          <a:stretch/>
        </p:blipFill>
        <p:spPr>
          <a:xfrm>
            <a:off x="5646059" y="4356968"/>
            <a:ext cx="2526152" cy="152404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967425" y="6153865"/>
            <a:ext cx="1715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Helvetica Neue"/>
                <a:cs typeface="Helvetica Neue"/>
              </a:rPr>
              <a:t>P. Wang et al. 2010</a:t>
            </a:r>
            <a:endParaRPr lang="fr-FR" sz="1400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pic>
        <p:nvPicPr>
          <p:cNvPr id="3" name="mother_machine 2.mp4" descr="mother_machine 2.mp4">
            <a:hlinkClick r:id="" action="ppaction://media"/>
            <a:extLst>
              <a:ext uri="{FF2B5EF4-FFF2-40B4-BE49-F238E27FC236}">
                <a16:creationId xmlns:a16="http://schemas.microsoft.com/office/drawing/2014/main" id="{83CBCC72-2640-4240-A248-9867194B4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/>
          <a:stretch/>
        </p:blipFill>
        <p:spPr>
          <a:xfrm>
            <a:off x="5337276" y="2082654"/>
            <a:ext cx="2976033" cy="1357815"/>
          </a:xfrm>
          <a:prstGeom prst="rect">
            <a:avLst/>
          </a:prstGeom>
        </p:spPr>
      </p:pic>
      <p:pic>
        <p:nvPicPr>
          <p:cNvPr id="4" name="bact_growth" descr="bact_growth">
            <a:hlinkClick r:id="" action="ppaction://media"/>
            <a:extLst>
              <a:ext uri="{FF2B5EF4-FFF2-40B4-BE49-F238E27FC236}">
                <a16:creationId xmlns:a16="http://schemas.microsoft.com/office/drawing/2014/main" id="{05A61B71-68B4-7840-A577-5E54D0A7551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2197" y="1872642"/>
            <a:ext cx="2208576" cy="1656432"/>
          </a:xfrm>
          <a:prstGeom prst="rect">
            <a:avLst/>
          </a:prstGeom>
        </p:spPr>
      </p:pic>
      <p:sp>
        <p:nvSpPr>
          <p:cNvPr id="14" name="Text Box 47">
            <a:extLst>
              <a:ext uri="{FF2B5EF4-FFF2-40B4-BE49-F238E27FC236}">
                <a16:creationId xmlns:a16="http://schemas.microsoft.com/office/drawing/2014/main" id="{2CF1C348-C69D-BCCB-0A21-5A3A1B0FD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8646"/>
            <a:ext cx="9144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Helvetica Neue"/>
                <a:cs typeface="Helvetica Neue"/>
              </a:rPr>
              <a:t>Various types of single-cell experiments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A62C09C-4106-CDD0-4BD2-65EAB5BA8F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459" t="50639"/>
          <a:stretch/>
        </p:blipFill>
        <p:spPr>
          <a:xfrm>
            <a:off x="1866076" y="4611112"/>
            <a:ext cx="1606109" cy="16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E745BE35-BD62-39AC-DB2F-4ACE41FB126A}"/>
              </a:ext>
            </a:extLst>
          </p:cNvPr>
          <p:cNvSpPr txBox="1"/>
          <p:nvPr/>
        </p:nvSpPr>
        <p:spPr>
          <a:xfrm>
            <a:off x="1541242" y="4285435"/>
            <a:ext cx="63148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>
                <a:latin typeface="Helvetica Neue"/>
                <a:cs typeface="Helvetica Neue"/>
              </a:rPr>
              <a:t>Powell </a:t>
            </a:r>
            <a:r>
              <a:rPr lang="fr-FR" sz="1400" dirty="0" err="1">
                <a:latin typeface="Helvetica Neue"/>
                <a:cs typeface="Helvetica Neue"/>
              </a:rPr>
              <a:t>inequalities</a:t>
            </a:r>
            <a:r>
              <a:rPr lang="fr-FR" sz="1400" dirty="0">
                <a:latin typeface="Helvetica Neue"/>
                <a:cs typeface="Helvetica Neue"/>
              </a:rPr>
              <a:t> :			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>
                <a:latin typeface="Helvetica Neue"/>
                <a:cs typeface="Helvetica Neue"/>
              </a:rPr>
              <a:t>					</a:t>
            </a:r>
            <a:r>
              <a:rPr lang="fr-FR" sz="1400" dirty="0" err="1">
                <a:latin typeface="Helvetica Neue"/>
                <a:cs typeface="Helvetica Neue"/>
              </a:rPr>
              <a:t>doubling</a:t>
            </a:r>
            <a:r>
              <a:rPr lang="fr-FR" sz="1400" dirty="0">
                <a:latin typeface="Helvetica Neue"/>
                <a:cs typeface="Helvetica Neue"/>
              </a:rPr>
              <a:t> time of the population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>
                <a:latin typeface="Helvetica Neue"/>
                <a:cs typeface="Helvetica Neue"/>
              </a:rPr>
              <a:t>  </a:t>
            </a:r>
            <a:r>
              <a:rPr lang="fr-FR" sz="1400" dirty="0" err="1">
                <a:latin typeface="Helvetica Neue"/>
                <a:cs typeface="Helvetica Neue"/>
              </a:rPr>
              <a:t>Stochasticity</a:t>
            </a:r>
            <a:r>
              <a:rPr lang="fr-FR" sz="1400" dirty="0">
                <a:latin typeface="Helvetica Neue"/>
                <a:cs typeface="Helvetica Neue"/>
              </a:rPr>
              <a:t> of division time affects the population </a:t>
            </a:r>
            <a:r>
              <a:rPr lang="fr-FR" sz="1400" dirty="0" err="1">
                <a:latin typeface="Helvetica Neue"/>
                <a:cs typeface="Helvetica Neue"/>
              </a:rPr>
              <a:t>growth</a:t>
            </a:r>
            <a:r>
              <a:rPr lang="fr-FR" sz="1400" dirty="0">
                <a:latin typeface="Helvetica Neue"/>
                <a:cs typeface="Helvetica Neue"/>
              </a:rPr>
              <a:t> rate</a:t>
            </a:r>
          </a:p>
          <a:p>
            <a:endParaRPr lang="fr-FR" sz="1600" dirty="0">
              <a:latin typeface="Helvetica Neue"/>
              <a:cs typeface="Helvetica Neue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BB571D-E22A-8AC5-E760-912AF27D5F55}"/>
              </a:ext>
            </a:extLst>
          </p:cNvPr>
          <p:cNvSpPr txBox="1"/>
          <p:nvPr/>
        </p:nvSpPr>
        <p:spPr>
          <a:xfrm>
            <a:off x="424030" y="281875"/>
            <a:ext cx="82959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latin typeface="Helvetica Neue"/>
              <a:cs typeface="Helvetica Neue"/>
            </a:endParaRPr>
          </a:p>
          <a:p>
            <a:pPr algn="ctr"/>
            <a:r>
              <a:rPr lang="fr-FR" sz="2000" b="1" dirty="0" err="1">
                <a:latin typeface="Helvetica Neue"/>
                <a:cs typeface="Helvetica Neue"/>
              </a:rPr>
              <a:t>Statistical</a:t>
            </a:r>
            <a:r>
              <a:rPr lang="fr-FR" sz="2000" b="1" dirty="0">
                <a:latin typeface="Helvetica Neue"/>
                <a:cs typeface="Helvetica Neue"/>
              </a:rPr>
              <a:t> biais in a population of </a:t>
            </a:r>
            <a:r>
              <a:rPr lang="fr-FR" sz="2000" b="1" dirty="0" err="1">
                <a:latin typeface="Helvetica Neue"/>
                <a:cs typeface="Helvetica Neue"/>
              </a:rPr>
              <a:t>cells</a:t>
            </a:r>
            <a:endParaRPr lang="fr-FR" sz="2000" dirty="0">
              <a:latin typeface="Helvetica Neue"/>
              <a:cs typeface="Helvetica Neue"/>
            </a:endParaRPr>
          </a:p>
          <a:p>
            <a:r>
              <a:rPr lang="fr-FR" sz="2000" dirty="0">
                <a:latin typeface="Helvetica Neue"/>
                <a:cs typeface="Helvetica Neue"/>
              </a:rPr>
              <a:t>					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745FB4-F4F4-2527-3FEC-FC581E27886F}"/>
              </a:ext>
            </a:extLst>
          </p:cNvPr>
          <p:cNvSpPr txBox="1"/>
          <p:nvPr/>
        </p:nvSpPr>
        <p:spPr>
          <a:xfrm>
            <a:off x="3825595" y="1501364"/>
            <a:ext cx="45868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Helvetica Neue"/>
                <a:cs typeface="Helvetica Neue"/>
              </a:rPr>
              <a:t>Powell relation (1956)</a:t>
            </a:r>
          </a:p>
          <a:p>
            <a:r>
              <a:rPr lang="fr-FR" sz="1400" dirty="0">
                <a:latin typeface="Helvetica Neue"/>
                <a:cs typeface="Helvetica Neue"/>
              </a:rPr>
              <a:t> 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600" dirty="0">
                <a:latin typeface="Helvetica Neue"/>
                <a:cs typeface="Helvetica Neue"/>
              </a:rPr>
              <a:t>	</a:t>
            </a:r>
            <a:r>
              <a:rPr lang="fr-FR" sz="1400" dirty="0">
                <a:latin typeface="Helvetica Neue"/>
                <a:cs typeface="Helvetica Neue"/>
              </a:rPr>
              <a:t>: population </a:t>
            </a:r>
            <a:r>
              <a:rPr lang="fr-FR" sz="1400" dirty="0" err="1">
                <a:latin typeface="Helvetica Neue"/>
                <a:cs typeface="Helvetica Neue"/>
              </a:rPr>
              <a:t>growth</a:t>
            </a:r>
            <a:r>
              <a:rPr lang="fr-FR" sz="1400" dirty="0">
                <a:latin typeface="Helvetica Neue"/>
                <a:cs typeface="Helvetica Neue"/>
              </a:rPr>
              <a:t> rate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 err="1">
                <a:latin typeface="Helvetica Neue"/>
                <a:cs typeface="Helvetica Neue"/>
              </a:rPr>
              <a:t>Two</a:t>
            </a:r>
            <a:r>
              <a:rPr lang="fr-FR" sz="1400" dirty="0">
                <a:latin typeface="Helvetica Neue"/>
                <a:cs typeface="Helvetica Neue"/>
              </a:rPr>
              <a:t> </a:t>
            </a:r>
            <a:r>
              <a:rPr lang="fr-FR" sz="1400" dirty="0" err="1">
                <a:latin typeface="Helvetica Neue"/>
                <a:cs typeface="Helvetica Neue"/>
              </a:rPr>
              <a:t>kinds</a:t>
            </a:r>
            <a:r>
              <a:rPr lang="fr-FR" sz="1400" dirty="0">
                <a:latin typeface="Helvetica Neue"/>
                <a:cs typeface="Helvetica Neue"/>
              </a:rPr>
              <a:t> of </a:t>
            </a:r>
            <a:r>
              <a:rPr lang="fr-FR" sz="1400" dirty="0" err="1">
                <a:latin typeface="Helvetica Neue"/>
                <a:cs typeface="Helvetica Neue"/>
              </a:rPr>
              <a:t>averages</a:t>
            </a:r>
            <a:r>
              <a:rPr lang="fr-FR" sz="1400" dirty="0">
                <a:latin typeface="Helvetica Neue"/>
                <a:cs typeface="Helvetica Neue"/>
              </a:rPr>
              <a:t>:</a:t>
            </a:r>
          </a:p>
          <a:p>
            <a:r>
              <a:rPr lang="fr-FR" sz="1400" dirty="0">
                <a:latin typeface="Helvetica Neue"/>
                <a:cs typeface="Helvetica Neue"/>
              </a:rPr>
              <a:t> </a:t>
            </a:r>
          </a:p>
          <a:p>
            <a:r>
              <a:rPr lang="fr-FR" sz="1400" i="1" dirty="0">
                <a:latin typeface="Helvetica Neue"/>
                <a:cs typeface="Helvetica Neue"/>
              </a:rPr>
              <a:t>pop</a:t>
            </a:r>
            <a:r>
              <a:rPr lang="fr-FR" sz="1400" dirty="0">
                <a:latin typeface="Helvetica Neue"/>
                <a:cs typeface="Helvetica Neue"/>
              </a:rPr>
              <a:t> :  « snapshot » </a:t>
            </a:r>
            <a:r>
              <a:rPr lang="fr-FR" sz="1400" dirty="0" err="1">
                <a:latin typeface="Helvetica Neue"/>
                <a:cs typeface="Helvetica Neue"/>
              </a:rPr>
              <a:t>average</a:t>
            </a:r>
            <a:r>
              <a:rPr lang="fr-FR" sz="1400" dirty="0">
                <a:latin typeface="Helvetica Neue"/>
                <a:cs typeface="Helvetica Neue"/>
              </a:rPr>
              <a:t> in a population</a:t>
            </a:r>
          </a:p>
          <a:p>
            <a:r>
              <a:rPr lang="fr-FR" sz="1400" i="1" dirty="0">
                <a:latin typeface="Helvetica Neue"/>
                <a:cs typeface="Helvetica Neue"/>
              </a:rPr>
              <a:t>lin</a:t>
            </a:r>
            <a:r>
              <a:rPr lang="fr-FR" sz="1400" dirty="0">
                <a:latin typeface="Helvetica Neue"/>
                <a:cs typeface="Helvetica Neue"/>
              </a:rPr>
              <a:t> : </a:t>
            </a:r>
            <a:r>
              <a:rPr lang="fr-FR" sz="1400" dirty="0" err="1">
                <a:latin typeface="Helvetica Neue"/>
                <a:cs typeface="Helvetica Neue"/>
              </a:rPr>
              <a:t>average</a:t>
            </a:r>
            <a:r>
              <a:rPr lang="fr-FR" sz="1400" dirty="0">
                <a:latin typeface="Helvetica Neue"/>
                <a:cs typeface="Helvetica Neue"/>
              </a:rPr>
              <a:t> </a:t>
            </a:r>
            <a:r>
              <a:rPr lang="fr-FR" sz="1400" dirty="0" err="1">
                <a:latin typeface="Helvetica Neue"/>
                <a:cs typeface="Helvetica Neue"/>
              </a:rPr>
              <a:t>along</a:t>
            </a:r>
            <a:r>
              <a:rPr lang="fr-FR" sz="1400" dirty="0">
                <a:latin typeface="Helvetica Neue"/>
                <a:cs typeface="Helvetica Neue"/>
              </a:rPr>
              <a:t> a </a:t>
            </a:r>
            <a:r>
              <a:rPr lang="fr-FR" sz="1400" dirty="0" err="1">
                <a:latin typeface="Helvetica Neue"/>
                <a:cs typeface="Helvetica Neue"/>
              </a:rPr>
              <a:t>lineage</a:t>
            </a:r>
            <a:r>
              <a:rPr lang="fr-FR" sz="1400" dirty="0">
                <a:latin typeface="Helvetica Neue"/>
                <a:cs typeface="Helvetica Neue"/>
              </a:rPr>
              <a:t> of </a:t>
            </a:r>
            <a:r>
              <a:rPr lang="fr-FR" sz="1400" dirty="0" err="1">
                <a:latin typeface="Helvetica Neue"/>
                <a:cs typeface="Helvetica Neue"/>
              </a:rPr>
              <a:t>cells</a:t>
            </a:r>
            <a:endParaRPr lang="fr-FR" sz="1400" dirty="0">
              <a:latin typeface="Helvetica Neue"/>
              <a:cs typeface="Helvetica Neu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36DD73-9994-527A-86AF-30C7BD73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69" y="2040956"/>
            <a:ext cx="2463460" cy="307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BD9A96-FCC8-FCBA-DF24-F99C1801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01" y="4525963"/>
            <a:ext cx="2390780" cy="2959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7F2DEB-0137-CEAD-3BCC-D0108B9A2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381" y="2675136"/>
            <a:ext cx="129555" cy="145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AAD498C-B5B8-8AFE-362F-234FDAB85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452" y="5163018"/>
            <a:ext cx="1280035" cy="2602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2A446D-C5E3-6C88-252C-37F89496C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734" y="1545993"/>
            <a:ext cx="2022914" cy="22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4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5395993" y="1562165"/>
            <a:ext cx="26324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Helvetica Neue"/>
                <a:cs typeface="Helvetica Neue"/>
              </a:rPr>
              <a:t>Weight</a:t>
            </a:r>
            <a:r>
              <a:rPr lang="fr-FR" sz="1400" dirty="0">
                <a:latin typeface="Helvetica Neue"/>
                <a:cs typeface="Helvetica Neue"/>
              </a:rPr>
              <a:t> :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 err="1">
                <a:latin typeface="Helvetica Neue"/>
                <a:cs typeface="Helvetica Neue"/>
              </a:rPr>
              <a:t>Probability</a:t>
            </a:r>
            <a:r>
              <a:rPr lang="fr-FR" sz="1400" dirty="0">
                <a:latin typeface="Helvetica Neue"/>
                <a:cs typeface="Helvetica Neue"/>
              </a:rPr>
              <a:t> to select a </a:t>
            </a:r>
            <a:r>
              <a:rPr lang="fr-FR" sz="1400" dirty="0" err="1">
                <a:latin typeface="Helvetica Neue"/>
                <a:cs typeface="Helvetica Neue"/>
              </a:rPr>
              <a:t>lineage</a:t>
            </a:r>
            <a:r>
              <a:rPr lang="fr-FR" sz="1400" dirty="0">
                <a:latin typeface="Helvetica Neue"/>
                <a:cs typeface="Helvetica Neue"/>
              </a:rPr>
              <a:t> :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>
                <a:latin typeface="Helvetica Neue"/>
                <a:cs typeface="Helvetica Neue"/>
              </a:rPr>
              <a:t>Population </a:t>
            </a:r>
            <a:r>
              <a:rPr lang="fr-FR" sz="1400" dirty="0" err="1">
                <a:latin typeface="Helvetica Neue"/>
                <a:cs typeface="Helvetica Neue"/>
              </a:rPr>
              <a:t>growth</a:t>
            </a:r>
            <a:r>
              <a:rPr lang="fr-FR" sz="1400" dirty="0">
                <a:latin typeface="Helvetica Neue"/>
                <a:cs typeface="Helvetica Neue"/>
              </a:rPr>
              <a:t> rate :</a:t>
            </a:r>
          </a:p>
        </p:txBody>
      </p:sp>
      <p:sp>
        <p:nvSpPr>
          <p:cNvPr id="2" name="Text Box 47"/>
          <p:cNvSpPr txBox="1">
            <a:spLocks noChangeArrowheads="1"/>
          </p:cNvSpPr>
          <p:nvPr/>
        </p:nvSpPr>
        <p:spPr bwMode="auto">
          <a:xfrm>
            <a:off x="0" y="448646"/>
            <a:ext cx="9144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Helvetica Neue"/>
                <a:cs typeface="Helvetica Neue"/>
              </a:rPr>
              <a:t>Backward (retrospective) sampling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060509" y="3385007"/>
            <a:ext cx="56749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1628001" y="2563224"/>
            <a:ext cx="18743" cy="829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632126" y="2563225"/>
            <a:ext cx="311185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1942961" y="2126344"/>
            <a:ext cx="18744" cy="8496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926765" y="2126344"/>
            <a:ext cx="293398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942961" y="2965819"/>
            <a:ext cx="920682" cy="1309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2205318" y="3824967"/>
            <a:ext cx="8918" cy="11248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1637372" y="3385007"/>
            <a:ext cx="18743" cy="82931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646744" y="4214322"/>
            <a:ext cx="567492" cy="0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196018" y="4949854"/>
            <a:ext cx="665332" cy="1837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2189728" y="3824966"/>
            <a:ext cx="18744" cy="41853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189728" y="3839007"/>
            <a:ext cx="3394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2230323" y="1650230"/>
            <a:ext cx="18743" cy="829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230323" y="1658735"/>
            <a:ext cx="633320" cy="360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249066" y="2479545"/>
            <a:ext cx="61457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2524174" y="3824966"/>
            <a:ext cx="5024" cy="67253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2524174" y="3542990"/>
            <a:ext cx="5024" cy="29601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2514621" y="3542990"/>
            <a:ext cx="328498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2524174" y="4497505"/>
            <a:ext cx="3394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3271018" y="3385007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00FF"/>
                </a:solidFill>
                <a:latin typeface="Helvetica Neue"/>
                <a:cs typeface="Helvetica Neue"/>
              </a:rPr>
              <a:t>History</a:t>
            </a:r>
            <a:endParaRPr lang="fr-FR" sz="1600" dirty="0">
              <a:solidFill>
                <a:srgbClr val="0000FF"/>
              </a:solidFill>
              <a:latin typeface="Helvetica Neue"/>
              <a:cs typeface="Helvetica Neue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879867" y="1658735"/>
            <a:ext cx="0" cy="33802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1073687" y="1640522"/>
            <a:ext cx="0" cy="33802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lèche vers la droite 41"/>
          <p:cNvSpPr/>
          <p:nvPr/>
        </p:nvSpPr>
        <p:spPr>
          <a:xfrm rot="10800000">
            <a:off x="3098560" y="4363637"/>
            <a:ext cx="987634" cy="255513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882953" y="5058785"/>
            <a:ext cx="24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Helvetica Neue"/>
                <a:cs typeface="Helvetica Neue"/>
              </a:rPr>
              <a:t>t</a:t>
            </a:r>
            <a:r>
              <a:rPr lang="fr-FR" dirty="0">
                <a:latin typeface="Helvetica Neue"/>
                <a:cs typeface="Helvetica Neue"/>
              </a:rPr>
              <a:t>=0</a:t>
            </a:r>
            <a:r>
              <a:rPr lang="fr-FR" baseline="-25000" dirty="0">
                <a:latin typeface="Helvetica Neue"/>
                <a:cs typeface="Helvetica Neue"/>
              </a:rPr>
              <a:t>				  </a:t>
            </a:r>
            <a:r>
              <a:rPr lang="fr-FR" dirty="0" err="1">
                <a:latin typeface="Helvetica Neue"/>
                <a:cs typeface="Helvetica Neue"/>
              </a:rPr>
              <a:t>t</a:t>
            </a:r>
            <a:endParaRPr lang="fr-FR" dirty="0">
              <a:latin typeface="Helvetica Neue"/>
              <a:cs typeface="Helvetica Neue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488" y="5545487"/>
            <a:ext cx="1525451" cy="5535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F977A08-032E-85E9-3160-C4ECC186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259" y="2126344"/>
            <a:ext cx="1529418" cy="6132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6CD2109-AFD5-EB11-61C5-921EFA020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993" y="3821998"/>
            <a:ext cx="1923245" cy="5928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8E24FE-8478-3326-B075-4725B24F9624}"/>
              </a:ext>
            </a:extLst>
          </p:cNvPr>
          <p:cNvSpPr/>
          <p:nvPr/>
        </p:nvSpPr>
        <p:spPr>
          <a:xfrm>
            <a:off x="5240250" y="5428117"/>
            <a:ext cx="2114707" cy="705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81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7"/>
          <p:cNvSpPr txBox="1">
            <a:spLocks noChangeArrowheads="1"/>
          </p:cNvSpPr>
          <p:nvPr/>
        </p:nvSpPr>
        <p:spPr bwMode="auto">
          <a:xfrm>
            <a:off x="0" y="448646"/>
            <a:ext cx="9144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Helvetica Neue"/>
                <a:cs typeface="Helvetica Neue"/>
              </a:rPr>
              <a:t>Forward (chronological) sampling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321430" y="3441589"/>
            <a:ext cx="5674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6888922" y="2619806"/>
            <a:ext cx="18743" cy="829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893047" y="2619807"/>
            <a:ext cx="311185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7203882" y="2182926"/>
            <a:ext cx="18744" cy="8496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187686" y="2182926"/>
            <a:ext cx="293398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203882" y="3022401"/>
            <a:ext cx="920682" cy="1309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7466239" y="3881549"/>
            <a:ext cx="8918" cy="11248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6898293" y="3441589"/>
            <a:ext cx="18743" cy="829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907665" y="4270904"/>
            <a:ext cx="567492" cy="0"/>
          </a:xfrm>
          <a:prstGeom prst="line">
            <a:avLst/>
          </a:prstGeom>
          <a:ln>
            <a:solidFill>
              <a:srgbClr val="FC0107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456939" y="5006436"/>
            <a:ext cx="665332" cy="1837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7450649" y="3881548"/>
            <a:ext cx="18744" cy="4185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450649" y="3895589"/>
            <a:ext cx="3394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7491244" y="1706812"/>
            <a:ext cx="18743" cy="829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7491244" y="1715317"/>
            <a:ext cx="633320" cy="360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509987" y="2536127"/>
            <a:ext cx="61457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7785095" y="3881548"/>
            <a:ext cx="5024" cy="6725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7785095" y="3599572"/>
            <a:ext cx="5024" cy="29601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7775542" y="3599572"/>
            <a:ext cx="328498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785095" y="4554087"/>
            <a:ext cx="3394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4437617" y="2737797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FF0000"/>
                </a:solidFill>
                <a:latin typeface="Helvetica Neue"/>
                <a:cs typeface="Helvetica Neue"/>
              </a:rPr>
              <a:t>Forward</a:t>
            </a:r>
            <a:r>
              <a:rPr lang="fr-FR" sz="14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fr-FR" sz="1400" dirty="0" err="1">
                <a:solidFill>
                  <a:srgbClr val="FF0000"/>
                </a:solidFill>
                <a:latin typeface="Helvetica Neue"/>
                <a:cs typeface="Helvetica Neue"/>
              </a:rPr>
              <a:t>lineage</a:t>
            </a:r>
            <a:endParaRPr lang="fr-FR" sz="14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93299" y="1814981"/>
            <a:ext cx="79757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Helvetica Neue"/>
                <a:cs typeface="Helvetica Neue"/>
              </a:rPr>
              <a:t>Weight</a:t>
            </a:r>
            <a:r>
              <a:rPr lang="fr-FR" sz="1400" dirty="0">
                <a:latin typeface="Helvetica Neue"/>
                <a:cs typeface="Helvetica Neue"/>
              </a:rPr>
              <a:t> on a </a:t>
            </a:r>
            <a:r>
              <a:rPr lang="fr-FR" sz="1400" dirty="0" err="1">
                <a:latin typeface="Helvetica Neue"/>
                <a:cs typeface="Helvetica Neue"/>
              </a:rPr>
              <a:t>lineage</a:t>
            </a:r>
            <a:r>
              <a:rPr lang="fr-FR" sz="1400" dirty="0">
                <a:latin typeface="Helvetica Neue"/>
                <a:cs typeface="Helvetica Neue"/>
              </a:rPr>
              <a:t> </a:t>
            </a:r>
            <a:r>
              <a:rPr lang="fr-FR" sz="1400" dirty="0" err="1">
                <a:latin typeface="Helvetica Neue"/>
                <a:cs typeface="Helvetica Neue"/>
              </a:rPr>
              <a:t>with</a:t>
            </a:r>
            <a:r>
              <a:rPr lang="fr-FR" sz="1400" dirty="0">
                <a:latin typeface="Helvetica Neue"/>
                <a:cs typeface="Helvetica Neue"/>
              </a:rPr>
              <a:t> K divisions :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 err="1">
                <a:latin typeface="Helvetica Neue"/>
                <a:cs typeface="Helvetica Neue"/>
              </a:rPr>
              <a:t>Probability</a:t>
            </a:r>
            <a:r>
              <a:rPr lang="fr-FR" sz="1400" dirty="0">
                <a:latin typeface="Helvetica Neue"/>
                <a:cs typeface="Helvetica Neue"/>
              </a:rPr>
              <a:t> of a </a:t>
            </a:r>
            <a:r>
              <a:rPr lang="fr-FR" sz="1400" dirty="0" err="1">
                <a:latin typeface="Helvetica Neue"/>
                <a:cs typeface="Helvetica Neue"/>
              </a:rPr>
              <a:t>lineage</a:t>
            </a:r>
            <a:r>
              <a:rPr lang="fr-FR" sz="1400" dirty="0">
                <a:latin typeface="Helvetica Neue"/>
                <a:cs typeface="Helvetica Neue"/>
              </a:rPr>
              <a:t> </a:t>
            </a:r>
            <a:r>
              <a:rPr lang="fr-FR" sz="1400" dirty="0" err="1">
                <a:latin typeface="Helvetica Neue"/>
                <a:cs typeface="Helvetica Neue"/>
              </a:rPr>
              <a:t>with</a:t>
            </a:r>
            <a:r>
              <a:rPr lang="fr-FR" sz="1400" dirty="0">
                <a:latin typeface="Helvetica Neue"/>
                <a:cs typeface="Helvetica Neue"/>
              </a:rPr>
              <a:t> K divisions :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>
                <a:latin typeface="Helvetica Neue"/>
                <a:cs typeface="Helvetica Neue"/>
              </a:rPr>
              <a:t>					</a:t>
            </a:r>
            <a:r>
              <a:rPr lang="fr-FR" sz="1400" dirty="0" err="1">
                <a:latin typeface="Helvetica Neue"/>
                <a:cs typeface="Helvetica Neue"/>
              </a:rPr>
              <a:t>number</a:t>
            </a:r>
            <a:r>
              <a:rPr lang="fr-FR" sz="1400" dirty="0">
                <a:latin typeface="Helvetica Neue"/>
                <a:cs typeface="Helvetica Neue"/>
              </a:rPr>
              <a:t> of </a:t>
            </a:r>
            <a:r>
              <a:rPr lang="fr-FR" sz="1400" dirty="0" err="1">
                <a:latin typeface="Helvetica Neue"/>
                <a:cs typeface="Helvetica Neue"/>
              </a:rPr>
              <a:t>cells</a:t>
            </a:r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>
                <a:latin typeface="Helvetica Neue"/>
                <a:cs typeface="Helvetica Neue"/>
              </a:rPr>
              <a:t>					</a:t>
            </a:r>
            <a:r>
              <a:rPr lang="fr-FR" sz="1400" dirty="0" err="1">
                <a:latin typeface="Helvetica Neue"/>
                <a:cs typeface="Helvetica Neue"/>
              </a:rPr>
              <a:t>at</a:t>
            </a:r>
            <a:r>
              <a:rPr lang="fr-FR" sz="1400" dirty="0">
                <a:latin typeface="Helvetica Neue"/>
                <a:cs typeface="Helvetica Neue"/>
              </a:rPr>
              <a:t> time </a:t>
            </a:r>
            <a:r>
              <a:rPr lang="fr-FR" sz="1400" dirty="0" err="1">
                <a:latin typeface="Helvetica Neue"/>
                <a:cs typeface="Helvetica Neue"/>
              </a:rPr>
              <a:t>t</a:t>
            </a:r>
            <a:r>
              <a:rPr lang="fr-FR" sz="1400" dirty="0">
                <a:latin typeface="Helvetica Neue"/>
                <a:cs typeface="Helvetica Neue"/>
              </a:rPr>
              <a:t> </a:t>
            </a:r>
            <a:r>
              <a:rPr lang="fr-FR" sz="1400" dirty="0" err="1">
                <a:latin typeface="Helvetica Neue"/>
                <a:cs typeface="Helvetica Neue"/>
              </a:rPr>
              <a:t>from</a:t>
            </a:r>
            <a:r>
              <a:rPr lang="fr-FR" sz="1400" dirty="0">
                <a:latin typeface="Helvetica Neue"/>
                <a:cs typeface="Helvetica Neue"/>
              </a:rPr>
              <a:t> </a:t>
            </a:r>
            <a:r>
              <a:rPr lang="fr-FR" sz="1400" dirty="0" err="1">
                <a:latin typeface="Helvetica Neue"/>
                <a:cs typeface="Helvetica Neue"/>
              </a:rPr>
              <a:t>lineages</a:t>
            </a:r>
            <a:r>
              <a:rPr lang="fr-FR" sz="1400" dirty="0">
                <a:latin typeface="Helvetica Neue"/>
                <a:cs typeface="Helvetica Neue"/>
              </a:rPr>
              <a:t> </a:t>
            </a:r>
          </a:p>
          <a:p>
            <a:r>
              <a:rPr lang="fr-FR" sz="1400" dirty="0">
                <a:latin typeface="Helvetica Neue"/>
                <a:cs typeface="Helvetica Neue"/>
              </a:rPr>
              <a:t>					</a:t>
            </a:r>
            <a:r>
              <a:rPr lang="fr-FR" sz="1400" dirty="0" err="1">
                <a:latin typeface="Helvetica Neue"/>
                <a:cs typeface="Helvetica Neue"/>
              </a:rPr>
              <a:t>with</a:t>
            </a:r>
            <a:r>
              <a:rPr lang="fr-FR" sz="1400" dirty="0">
                <a:latin typeface="Helvetica Neue"/>
                <a:cs typeface="Helvetica Neue"/>
              </a:rPr>
              <a:t> K divisions</a:t>
            </a:r>
          </a:p>
          <a:p>
            <a:endParaRPr lang="fr-FR" sz="1400" dirty="0">
              <a:latin typeface="Helvetica Neue"/>
              <a:cs typeface="Helvetica Neue"/>
            </a:endParaRPr>
          </a:p>
          <a:p>
            <a:endParaRPr lang="fr-FR" sz="1400" dirty="0">
              <a:latin typeface="Helvetica Neue"/>
              <a:cs typeface="Helvetica Neue"/>
            </a:endParaRPr>
          </a:p>
          <a:p>
            <a:r>
              <a:rPr lang="fr-FR" sz="1400" dirty="0">
                <a:latin typeface="Helvetica Neue"/>
                <a:cs typeface="Helvetica Neue"/>
              </a:rPr>
              <a:t>	</a:t>
            </a:r>
            <a:r>
              <a:rPr lang="fr-FR" sz="1400" dirty="0" err="1">
                <a:latin typeface="Helvetica Neue"/>
                <a:cs typeface="Helvetica Neue"/>
              </a:rPr>
              <a:t>Here</a:t>
            </a:r>
            <a:r>
              <a:rPr lang="fr-FR" sz="1400" dirty="0">
                <a:latin typeface="Helvetica Neue"/>
                <a:cs typeface="Helvetica Neue"/>
              </a:rPr>
              <a:t>						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8140788" y="1715317"/>
            <a:ext cx="0" cy="33802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7063263" y="3530960"/>
            <a:ext cx="0" cy="369775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7050041" y="3035495"/>
            <a:ext cx="11781" cy="375220"/>
          </a:xfrm>
          <a:prstGeom prst="line">
            <a:avLst/>
          </a:prstGeom>
          <a:ln>
            <a:solidFill>
              <a:srgbClr val="FC0107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6334608" y="1697104"/>
            <a:ext cx="0" cy="33802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lèche vers la droite 53"/>
          <p:cNvSpPr/>
          <p:nvPr/>
        </p:nvSpPr>
        <p:spPr>
          <a:xfrm>
            <a:off x="5012904" y="3294620"/>
            <a:ext cx="987634" cy="255513"/>
          </a:xfrm>
          <a:prstGeom prst="rightArrow">
            <a:avLst/>
          </a:prstGeom>
          <a:solidFill>
            <a:srgbClr val="FF0000"/>
          </a:solidFill>
          <a:ln>
            <a:solidFill>
              <a:srgbClr val="FC0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86" y="3090204"/>
            <a:ext cx="92154" cy="358917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386" y="3527964"/>
            <a:ext cx="92154" cy="358917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6154499" y="5177904"/>
            <a:ext cx="245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Helvetica Neue"/>
                <a:cs typeface="Helvetica Neue"/>
              </a:rPr>
              <a:t>t</a:t>
            </a:r>
            <a:r>
              <a:rPr lang="fr-FR" sz="1400" dirty="0">
                <a:latin typeface="Helvetica Neue"/>
                <a:cs typeface="Helvetica Neue"/>
              </a:rPr>
              <a:t>=0</a:t>
            </a:r>
            <a:r>
              <a:rPr lang="fr-FR" sz="1400" baseline="-25000" dirty="0">
                <a:latin typeface="Helvetica Neue"/>
                <a:cs typeface="Helvetica Neue"/>
              </a:rPr>
              <a:t>				  </a:t>
            </a:r>
            <a:r>
              <a:rPr lang="fr-FR" sz="1400" dirty="0" err="1">
                <a:latin typeface="Helvetica Neue"/>
                <a:cs typeface="Helvetica Neue"/>
              </a:rPr>
              <a:t>t</a:t>
            </a:r>
            <a:r>
              <a:rPr lang="fr-FR" sz="1400" baseline="-25000" dirty="0">
                <a:latin typeface="Helvetica Neue"/>
                <a:cs typeface="Helvetica Neue"/>
              </a:rPr>
              <a:t>   </a:t>
            </a:r>
            <a:r>
              <a:rPr lang="fr-FR" sz="1400" dirty="0">
                <a:latin typeface="Helvetica Neue"/>
                <a:cs typeface="Helvetica Neue"/>
              </a:rPr>
              <a:t> 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3738429" y="4396442"/>
            <a:ext cx="0" cy="41310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0D254DB-A6DF-7553-F116-6309CD56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36" y="2368503"/>
            <a:ext cx="1917611" cy="6538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40ACD9-D2B5-46ED-26A1-50F8A6214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95" y="3976080"/>
            <a:ext cx="3312116" cy="2900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2279CA-B882-8B41-2514-5E487FDC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040" y="5738759"/>
            <a:ext cx="6002228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C6A6C1D-FB61-9849-AAE8-A14B86D1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6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Helvetica"/>
                <a:cs typeface="Helvetica"/>
              </a:rPr>
              <a:t>Inference of population growth rate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F1E4F7-CD56-FB42-AB0E-C5F8AA6E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22" y="1489401"/>
            <a:ext cx="1890841" cy="5508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0E6E06-6961-1F43-9DBC-BA4CD8C2EEFB}"/>
              </a:ext>
            </a:extLst>
          </p:cNvPr>
          <p:cNvSpPr txBox="1"/>
          <p:nvPr/>
        </p:nvSpPr>
        <p:spPr>
          <a:xfrm>
            <a:off x="484480" y="2690336"/>
            <a:ext cx="86595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  <a:cs typeface="Helvetica Neue"/>
              </a:rPr>
              <a:t>	Mother machine data : </a:t>
            </a:r>
            <a:r>
              <a:rPr lang="en-US" sz="1400" dirty="0" err="1">
                <a:latin typeface="Helvetica Neue"/>
                <a:cs typeface="Helvetica Neue"/>
              </a:rPr>
              <a:t>Tanouchi</a:t>
            </a:r>
            <a:r>
              <a:rPr lang="en-US" sz="1400" dirty="0">
                <a:latin typeface="Helvetica Neue"/>
                <a:cs typeface="Helvetica Neue"/>
              </a:rPr>
              <a:t> et al. (2015)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	Convergence as function of time			Convergence as function of the number of samples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69F192-6901-C34C-B309-C30D221BA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80" y="3222406"/>
            <a:ext cx="3550483" cy="28687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D5B0D9-0768-9340-B52F-8E397DD15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816" y="3167858"/>
            <a:ext cx="3550483" cy="2866967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996C62AE-9E64-1343-8444-12188A1E0442}"/>
              </a:ext>
            </a:extLst>
          </p:cNvPr>
          <p:cNvSpPr txBox="1">
            <a:spLocks/>
          </p:cNvSpPr>
          <p:nvPr/>
        </p:nvSpPr>
        <p:spPr>
          <a:xfrm>
            <a:off x="4975978" y="1573058"/>
            <a:ext cx="2664592" cy="551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kern="0" dirty="0">
                <a:solidFill>
                  <a:srgbClr val="008000"/>
                </a:solidFill>
                <a:latin typeface="Helvetica Neue"/>
                <a:cs typeface="Helvetica Neue"/>
                <a:sym typeface="Helvetica Neue" charset="0"/>
              </a:rPr>
              <a:t>A. </a:t>
            </a:r>
            <a:r>
              <a:rPr lang="en-US" sz="1400" kern="0" dirty="0" err="1">
                <a:solidFill>
                  <a:srgbClr val="008000"/>
                </a:solidFill>
                <a:latin typeface="Helvetica Neue"/>
                <a:cs typeface="Helvetica Neue"/>
                <a:sym typeface="Helvetica Neue" charset="0"/>
              </a:rPr>
              <a:t>Genthon</a:t>
            </a:r>
            <a:r>
              <a:rPr lang="en-US" sz="1400" kern="0" dirty="0">
                <a:solidFill>
                  <a:srgbClr val="008000"/>
                </a:solidFill>
                <a:latin typeface="Helvetica Neue"/>
                <a:cs typeface="Helvetica Neue"/>
                <a:sym typeface="Helvetica Neue" charset="0"/>
              </a:rPr>
              <a:t> and D. L., </a:t>
            </a:r>
          </a:p>
          <a:p>
            <a:pPr marL="0" indent="0" algn="ctr">
              <a:buNone/>
            </a:pPr>
            <a:r>
              <a:rPr lang="en-US" sz="1400" kern="0" dirty="0">
                <a:solidFill>
                  <a:srgbClr val="008000"/>
                </a:solidFill>
                <a:latin typeface="Helvetica Neue"/>
                <a:cs typeface="Helvetica Neue"/>
                <a:sym typeface="Helvetica Neue" charset="0"/>
              </a:rPr>
              <a:t>Sci. Rep., </a:t>
            </a:r>
            <a:r>
              <a:rPr lang="en-US" sz="1400" b="1" kern="0" dirty="0">
                <a:solidFill>
                  <a:srgbClr val="008000"/>
                </a:solidFill>
                <a:latin typeface="Helvetica Neue"/>
                <a:cs typeface="Helvetica Neue"/>
                <a:sym typeface="Helvetica Neue" charset="0"/>
              </a:rPr>
              <a:t>10</a:t>
            </a:r>
            <a:r>
              <a:rPr lang="en-US" sz="1400" kern="0" dirty="0">
                <a:solidFill>
                  <a:srgbClr val="008000"/>
                </a:solidFill>
                <a:latin typeface="Helvetica Neue"/>
                <a:cs typeface="Helvetica Neue"/>
                <a:sym typeface="Helvetica Neue" charset="0"/>
              </a:rPr>
              <a:t>, 11889 (2020)</a:t>
            </a:r>
          </a:p>
        </p:txBody>
      </p:sp>
    </p:spTree>
    <p:extLst>
      <p:ext uri="{BB962C8B-B14F-4D97-AF65-F5344CB8AC3E}">
        <p14:creationId xmlns:p14="http://schemas.microsoft.com/office/powerpoint/2010/main" val="305428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E9B26D1-4A8D-A0FD-8C73-81827E0EFC7F}"/>
              </a:ext>
            </a:extLst>
          </p:cNvPr>
          <p:cNvSpPr txBox="1"/>
          <p:nvPr/>
        </p:nvSpPr>
        <p:spPr>
          <a:xfrm>
            <a:off x="940903" y="1073424"/>
            <a:ext cx="76262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Cells can stop dividing or die because of changes in their environment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Cells can be flushed away/diluted as in open microfluidic devices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In either cases, the corresponding cell lineages are incomplete :</a:t>
            </a:r>
          </a:p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lvl="1"/>
            <a:r>
              <a:rPr lang="en-US" sz="1400" dirty="0">
                <a:latin typeface="Helvetica Neue"/>
                <a:cs typeface="Helvetica Neue"/>
              </a:rPr>
              <a:t>		How should we treat dead lineages statistically ?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C2D74D-52AA-C67C-4A14-D13FE307B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812"/>
          <a:stretch/>
        </p:blipFill>
        <p:spPr>
          <a:xfrm>
            <a:off x="2362941" y="2445889"/>
            <a:ext cx="4957953" cy="1565548"/>
          </a:xfrm>
          <a:prstGeom prst="rect">
            <a:avLst/>
          </a:prstGeom>
        </p:spPr>
      </p:pic>
      <p:sp>
        <p:nvSpPr>
          <p:cNvPr id="2" name="Text Box 47">
            <a:extLst>
              <a:ext uri="{FF2B5EF4-FFF2-40B4-BE49-F238E27FC236}">
                <a16:creationId xmlns:a16="http://schemas.microsoft.com/office/drawing/2014/main" id="{FAAE94F8-8D23-B933-5C43-1ED44077A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652"/>
            <a:ext cx="9144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Helvetica Neue"/>
                <a:cs typeface="Helvetica Neue"/>
              </a:rPr>
              <a:t>Incomplete cell lineages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15764F-CF6A-B34A-A9A6-F96C6EF7A1B4}"/>
              </a:ext>
            </a:extLst>
          </p:cNvPr>
          <p:cNvSpPr/>
          <p:nvPr/>
        </p:nvSpPr>
        <p:spPr>
          <a:xfrm>
            <a:off x="2012109" y="4910356"/>
            <a:ext cx="4826014" cy="705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77754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65269" y="503677"/>
            <a:ext cx="77415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Dead lineages should have no weight for backward sampling :</a:t>
            </a: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Forward distribution conditioned on survival :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Forward probability of survival and its rate  </a:t>
            </a:r>
            <a:r>
              <a:rPr lang="en-US" sz="1600" dirty="0">
                <a:latin typeface="SymbolPi" panose="02000500070000020004" pitchFamily="2" charset="0"/>
                <a:cs typeface="Helvetica Neue"/>
              </a:rPr>
              <a:t>G</a:t>
            </a:r>
            <a:r>
              <a:rPr lang="en-US" sz="1600" baseline="-25000" dirty="0">
                <a:latin typeface="Helvetica Neue"/>
                <a:cs typeface="Helvetica Neue"/>
              </a:rPr>
              <a:t>t</a:t>
            </a:r>
            <a:endParaRPr lang="en-US" sz="1600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Helvetica Neue"/>
              <a:cs typeface="Helvetica Neue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7DF54F-7E23-FBEB-364E-05C87FCC9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" t="39356" r="-1766" b="2980"/>
          <a:stretch/>
        </p:blipFill>
        <p:spPr>
          <a:xfrm>
            <a:off x="634476" y="1088179"/>
            <a:ext cx="5374259" cy="246221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E5DDCFB-5217-BA2A-4CB2-E0F25CBF21F9}"/>
              </a:ext>
            </a:extLst>
          </p:cNvPr>
          <p:cNvSpPr txBox="1"/>
          <p:nvPr/>
        </p:nvSpPr>
        <p:spPr>
          <a:xfrm>
            <a:off x="6086008" y="1982227"/>
            <a:ext cx="2935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latin typeface="Helvetica Neue"/>
                <a:cs typeface="Helvetica Neue"/>
              </a:rPr>
              <a:t>lineage is alive at time t</a:t>
            </a: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r>
              <a:rPr lang="en-US" sz="1400" dirty="0">
                <a:latin typeface="Helvetica Neue"/>
                <a:cs typeface="Helvetica Neue"/>
              </a:rPr>
              <a:t>lineage is dead at time 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59E5ECE-8E3B-B55D-B117-6541E1BAA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004" y="2029465"/>
            <a:ext cx="681461" cy="63391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1C862B6-D060-D32D-39DF-8B0B7D69E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474" y="4199442"/>
            <a:ext cx="2712604" cy="2600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408107-934F-7F41-BC3A-30ABBBD52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901" y="5281075"/>
            <a:ext cx="3433753" cy="48874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4500F1D-CB57-52F2-451C-5CEE9C25D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472" y="5809498"/>
            <a:ext cx="2154953" cy="46088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8E25E1B-0F06-C33C-E3A7-AA9F06B8AE1E}"/>
              </a:ext>
            </a:extLst>
          </p:cNvPr>
          <p:cNvSpPr txBox="1"/>
          <p:nvPr/>
        </p:nvSpPr>
        <p:spPr>
          <a:xfrm>
            <a:off x="1730326" y="1152899"/>
            <a:ext cx="396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0789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62FF368-2011-8AA0-0124-F5909E304AF6}"/>
              </a:ext>
            </a:extLst>
          </p:cNvPr>
          <p:cNvSpPr txBox="1"/>
          <p:nvPr/>
        </p:nvSpPr>
        <p:spPr>
          <a:xfrm>
            <a:off x="325849" y="1401337"/>
            <a:ext cx="82387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r>
              <a:rPr lang="en-US" sz="1400" dirty="0">
                <a:latin typeface="Helvetica Neue"/>
                <a:cs typeface="Helvetica Neue"/>
              </a:rPr>
              <a:t>Data from					    in an open channel </a:t>
            </a:r>
          </a:p>
          <a:p>
            <a:pPr lvl="1"/>
            <a:r>
              <a:rPr lang="en-US" sz="1400" dirty="0">
                <a:latin typeface="Helvetica Neue"/>
                <a:cs typeface="Helvetica Neue"/>
              </a:rPr>
              <a:t>that maintains a population of about 40 cells constant </a:t>
            </a:r>
          </a:p>
          <a:p>
            <a:pPr lvl="1"/>
            <a:r>
              <a:rPr lang="en-US" sz="1400" dirty="0">
                <a:latin typeface="Helvetica Neue"/>
                <a:cs typeface="Helvetica Neue"/>
              </a:rPr>
              <a:t>despite the loss due to dilution</a:t>
            </a:r>
          </a:p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lvl="1"/>
            <a:r>
              <a:rPr lang="en-US" sz="1400" dirty="0">
                <a:latin typeface="Helvetica Neue"/>
                <a:cs typeface="Helvetica Neue"/>
              </a:rPr>
              <a:t>Death is equivalent to a reduction of fitness			Universal inequalities bound the </a:t>
            </a:r>
            <a:br>
              <a:rPr lang="en-US" sz="1400" dirty="0">
                <a:latin typeface="Helvetica Neue"/>
                <a:cs typeface="Helvetica Neue"/>
              </a:rPr>
            </a:br>
            <a:r>
              <a:rPr lang="en-US" sz="1400" dirty="0">
                <a:latin typeface="Helvetica Neue"/>
                <a:cs typeface="Helvetica Neue"/>
              </a:rPr>
              <a:t>											population growth rate</a:t>
            </a:r>
          </a:p>
          <a:p>
            <a:pPr lvl="1"/>
            <a:endParaRPr lang="en-US" sz="1400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lvl="1"/>
            <a:endParaRPr lang="en-US" sz="1400" b="1" dirty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Helvetica Neue"/>
              <a:cs typeface="Helvetica Neue"/>
            </a:endParaRPr>
          </a:p>
        </p:txBody>
      </p:sp>
      <p:sp>
        <p:nvSpPr>
          <p:cNvPr id="3" name="Text Box 47">
            <a:extLst>
              <a:ext uri="{FF2B5EF4-FFF2-40B4-BE49-F238E27FC236}">
                <a16:creationId xmlns:a16="http://schemas.microsoft.com/office/drawing/2014/main" id="{39C4651C-762E-D5E7-561D-A21F668C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08542"/>
            <a:ext cx="9144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Helvetica Neue"/>
                <a:cs typeface="Helvetica Neue"/>
              </a:rPr>
              <a:t>Cell death induced by dilution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B8904B-7455-4CB7-4C86-21B024D50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592"/>
          <a:stretch/>
        </p:blipFill>
        <p:spPr>
          <a:xfrm>
            <a:off x="5564931" y="3771023"/>
            <a:ext cx="2505525" cy="192001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C25B03F-678B-ABD1-8420-42DB73BE49D4}"/>
              </a:ext>
            </a:extLst>
          </p:cNvPr>
          <p:cNvSpPr txBox="1"/>
          <p:nvPr/>
        </p:nvSpPr>
        <p:spPr>
          <a:xfrm>
            <a:off x="1667594" y="1602443"/>
            <a:ext cx="2200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Helvetica Neue"/>
                <a:cs typeface="Helvetica Neue"/>
              </a:rPr>
              <a:t>M. Hashimoto et al. 2015</a:t>
            </a:r>
            <a:endParaRPr lang="fr-FR" sz="1400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3D00B62-7539-F7D7-2A52-20773E68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313" y="1174889"/>
            <a:ext cx="2383511" cy="15733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7DBEE5A-890C-1581-5EF9-0962EA461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592"/>
          <a:stretch/>
        </p:blipFill>
        <p:spPr>
          <a:xfrm>
            <a:off x="1259072" y="3744520"/>
            <a:ext cx="2505525" cy="192001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710CBBB-3FC0-2040-2456-D3355047A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469" y="5822015"/>
            <a:ext cx="1988730" cy="44194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C275A38-6E9C-09E7-5AA0-21B81437F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748" y="5887358"/>
            <a:ext cx="2933726" cy="4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891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58240</TotalTime>
  <Words>888</Words>
  <Application>Microsoft Macintosh PowerPoint</Application>
  <PresentationFormat>Affichage à l'écran (4:3)</PresentationFormat>
  <Paragraphs>280</Paragraphs>
  <Slides>14</Slides>
  <Notes>8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SymbolPi</vt:lpstr>
      <vt:lpstr>Thème Office</vt:lpstr>
      <vt:lpstr>Cell lineage statistics and fitness  with incomplete population trees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PCT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theoretic analysis of   cellular processes</dc:title>
  <dc:subject/>
  <dc:creator>David Lacoste</dc:creator>
  <cp:keywords/>
  <dc:description/>
  <cp:lastModifiedBy>David LACOSTE</cp:lastModifiedBy>
  <cp:revision>774</cp:revision>
  <dcterms:created xsi:type="dcterms:W3CDTF">2017-10-01T20:19:22Z</dcterms:created>
  <dcterms:modified xsi:type="dcterms:W3CDTF">2023-06-30T06:28:43Z</dcterms:modified>
  <cp:category/>
</cp:coreProperties>
</file>