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9"/>
  </p:notesMasterIdLst>
  <p:sldIdLst>
    <p:sldId id="256" r:id="rId2"/>
    <p:sldId id="445" r:id="rId3"/>
    <p:sldId id="389" r:id="rId4"/>
    <p:sldId id="390" r:id="rId5"/>
    <p:sldId id="530" r:id="rId6"/>
    <p:sldId id="535" r:id="rId7"/>
    <p:sldId id="422" r:id="rId8"/>
    <p:sldId id="418" r:id="rId9"/>
    <p:sldId id="430" r:id="rId10"/>
    <p:sldId id="517" r:id="rId11"/>
    <p:sldId id="447" r:id="rId12"/>
    <p:sldId id="531" r:id="rId13"/>
    <p:sldId id="528" r:id="rId14"/>
    <p:sldId id="533" r:id="rId15"/>
    <p:sldId id="532" r:id="rId16"/>
    <p:sldId id="536" r:id="rId17"/>
    <p:sldId id="529" r:id="rId18"/>
    <p:sldId id="392" r:id="rId19"/>
    <p:sldId id="393" r:id="rId20"/>
    <p:sldId id="534" r:id="rId21"/>
    <p:sldId id="522" r:id="rId22"/>
    <p:sldId id="261" r:id="rId23"/>
    <p:sldId id="449" r:id="rId24"/>
    <p:sldId id="465" r:id="rId25"/>
    <p:sldId id="518" r:id="rId26"/>
    <p:sldId id="503" r:id="rId27"/>
    <p:sldId id="519" r:id="rId28"/>
  </p:sldIdLst>
  <p:sldSz cx="12192000" cy="6858000"/>
  <p:notesSz cx="6858000" cy="9144000"/>
  <p:defaultTextStyle>
    <a:defPPr>
      <a:defRPr lang="en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958"/>
    <p:restoredTop sz="82864"/>
  </p:normalViewPr>
  <p:slideViewPr>
    <p:cSldViewPr snapToGrid="0">
      <p:cViewPr>
        <p:scale>
          <a:sx n="110" d="100"/>
          <a:sy n="110" d="100"/>
        </p:scale>
        <p:origin x="1152" y="4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9FBBDF-0E72-E14C-9CD0-E10C3F3AA1CA}" type="datetimeFigureOut">
              <a:rPr lang="en-US" smtClean="0"/>
              <a:t>6/28/23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17B886-915D-9941-9B7B-DB460907C8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4231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31F29E-9EBE-8D4A-AD01-176CCBC8D58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9337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These few slides are too busy, need to find a better way to make it easier to understand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31F29E-9EBE-8D4A-AD01-176CCBC8D58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5489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These few slides are too busy, need to find a better way to make it easier to understand</a:t>
            </a:r>
          </a:p>
          <a:p>
            <a:r>
              <a:rPr lang="en-US" dirty="0"/>
              <a:t>[Add some equations there]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31F29E-9EBE-8D4A-AD01-176CCBC8D589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8134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These few slides are too busy, need to find a better way to make it easier to understand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31F29E-9EBE-8D4A-AD01-176CCBC8D589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3033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17B886-915D-9941-9B7B-DB460907C8A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4138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[Say in 10 seconds. Suppress animation. Make the rest one. ]</a:t>
            </a:r>
          </a:p>
          <a:p>
            <a:endParaRPr lang="en-US" dirty="0"/>
          </a:p>
          <a:p>
            <a:r>
              <a:rPr lang="en-US" dirty="0"/>
              <a:t>Refer to </a:t>
            </a:r>
            <a:r>
              <a:rPr lang="en-US" dirty="0" err="1"/>
              <a:t>Zwanzig</a:t>
            </a:r>
            <a:r>
              <a:rPr lang="en-US" dirty="0"/>
              <a:t>, and refer to generalized Langevin dynamics.</a:t>
            </a:r>
          </a:p>
          <a:p>
            <a:endParaRPr lang="en-US" dirty="0"/>
          </a:p>
          <a:p>
            <a:r>
              <a:rPr lang="en-US" dirty="0"/>
              <a:t>Go with the integrating over oscillators to show the idea. For single </a:t>
            </a:r>
            <a:r>
              <a:rPr lang="en-US" dirty="0" err="1"/>
              <a:t>Ising</a:t>
            </a:r>
            <a:r>
              <a:rPr lang="en-US" dirty="0"/>
              <a:t> spin. </a:t>
            </a:r>
          </a:p>
          <a:p>
            <a:endParaRPr lang="en-US" dirty="0"/>
          </a:p>
          <a:p>
            <a:r>
              <a:rPr lang="en-US" dirty="0"/>
              <a:t>Show the figure.</a:t>
            </a:r>
          </a:p>
          <a:p>
            <a:endParaRPr lang="en-US" dirty="0"/>
          </a:p>
          <a:p>
            <a:r>
              <a:rPr lang="en-US" dirty="0"/>
              <a:t>Show the whole integration procedure… it’s helpful as a tutorial. At least I didn’t know it until I wrote it out. </a:t>
            </a:r>
          </a:p>
          <a:p>
            <a:endParaRPr lang="en-US" dirty="0"/>
          </a:p>
          <a:p>
            <a:r>
              <a:rPr lang="en-US" dirty="0"/>
              <a:t>Add some intuition.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21AF0F-B630-B643-973B-1A89D70F276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230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Combine 9 and 10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31F29E-9EBE-8D4A-AD01-176CCBC8D58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1675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 structure is actually cool. Should we show something to it? This is related to the waiting time. So maybe later? </a:t>
            </a:r>
          </a:p>
          <a:p>
            <a:r>
              <a:rPr lang="en-US" dirty="0"/>
              <a:t>[Title: the data: and we exclude latent variable]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27093C-2B33-B343-A5B3-864D39A30C0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0221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These few slides are too busy, need to find a better way to make it easier to understand</a:t>
            </a:r>
          </a:p>
          <a:p>
            <a:r>
              <a:rPr lang="en-US" dirty="0"/>
              <a:t>[Add some equations there]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31F29E-9EBE-8D4A-AD01-176CCBC8D58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0456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[Shorten this part. Just a very brief overview. March meeting tempo]</a:t>
            </a:r>
          </a:p>
          <a:p>
            <a:endParaRPr lang="en-US" dirty="0"/>
          </a:p>
          <a:p>
            <a:r>
              <a:rPr lang="en-US" dirty="0"/>
              <a:t>Delete everything above the box. Merge with the next slides.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27093C-2B33-B343-A5B3-864D39A30C0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0863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Using </a:t>
            </a:r>
            <a:r>
              <a:rPr lang="en-US" dirty="0" err="1"/>
              <a:t>Ising</a:t>
            </a:r>
            <a:r>
              <a:rPr lang="en-US" dirty="0"/>
              <a:t> spin as an example. (Maybe we go up to 10 spins to show the problem with GLM near criticality?)</a:t>
            </a:r>
          </a:p>
          <a:p>
            <a:endParaRPr lang="en-US" dirty="0"/>
          </a:p>
          <a:p>
            <a:r>
              <a:rPr lang="en-US" dirty="0"/>
              <a:t>GLM and other transition state model. What’s the issue?</a:t>
            </a:r>
          </a:p>
          <a:p>
            <a:endParaRPr lang="en-US" dirty="0"/>
          </a:p>
          <a:p>
            <a:r>
              <a:rPr lang="en-US" dirty="0"/>
              <a:t>Why don’t we like it. Maybe show some reasoning of why we started with GLM on social mice, but then stopped. Hard to tune the parameters.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21AF0F-B630-B643-973B-1A89D70F276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6427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Use animation</a:t>
            </a:r>
          </a:p>
          <a:p>
            <a:r>
              <a:rPr lang="en-US" dirty="0"/>
              <a:t>[can skip if not enough time]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21AF0F-B630-B643-973B-1A89D70F276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5693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B540B7-34F7-961E-74DA-062B8C89C0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5896CE0-D98B-F497-6F39-1EB4AB568C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2A39C9-E89C-778C-0209-623BB195F5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915D0-BF79-FA4D-8A1F-11C3C6F8F55D}" type="datetimeFigureOut">
              <a:rPr lang="en-US" smtClean="0"/>
              <a:t>6/28/23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639861-A0A6-50B2-7AF8-BDC11E243E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CF3BC9-5F42-A669-3E5C-49B67BDCB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A6915-F298-8E40-A069-CB2A72C8F7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6665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179773-1D81-A1D2-2335-A6D38228D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E6C29F7-BE59-53CF-9FA9-D853922E91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2BC513-4637-E226-531B-C93E9ABB17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915D0-BF79-FA4D-8A1F-11C3C6F8F55D}" type="datetimeFigureOut">
              <a:rPr lang="en-US" smtClean="0"/>
              <a:t>6/28/23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E8A8C8-B4CD-7B6F-9EEA-626AF3B394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D4AC02-DD03-72E3-60FE-E1CC6998E8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A6915-F298-8E40-A069-CB2A72C8F7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2372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948F4A5-CD5F-708E-9E5C-B7B1CB95713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2CA8A8-38C2-CE07-ED67-6D9D00ABE1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CE9D60-41DE-D7A8-048E-2C885CC301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915D0-BF79-FA4D-8A1F-11C3C6F8F55D}" type="datetimeFigureOut">
              <a:rPr lang="en-US" smtClean="0"/>
              <a:t>6/28/23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01CF58-1961-06B3-50B5-DBF7D1ED40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B3A685-4D08-BB03-4D8F-94CD5B85AF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A6915-F298-8E40-A069-CB2A72C8F7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3694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D08D06-93AF-963A-540A-B52D50C910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9F9998-BD01-C05D-7770-ADBF23FE46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DEFD2F-7D80-0086-96C4-673B378EBA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915D0-BF79-FA4D-8A1F-11C3C6F8F55D}" type="datetimeFigureOut">
              <a:rPr lang="en-US" smtClean="0"/>
              <a:t>6/28/23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219359-52DD-D977-C7E5-3CAC64AFC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D2A0CD-7F84-348D-BABD-11AA85C2E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A6915-F298-8E40-A069-CB2A72C8F7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4020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41C681-E6D2-43FB-2704-7E6CF6F565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414408-FEE3-59E3-618F-8E6533B6F0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1F9E4D-D271-45F3-5CCF-965A35C0EB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915D0-BF79-FA4D-8A1F-11C3C6F8F55D}" type="datetimeFigureOut">
              <a:rPr lang="en-US" smtClean="0"/>
              <a:t>6/28/23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96BB98-4673-BA6A-EC01-B75A364631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A88821-9284-3820-81A6-D9EA935274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A6915-F298-8E40-A069-CB2A72C8F7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3298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A093D5-8E40-32C1-E923-007FD778BF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C610EB-7385-ACC2-950B-FF5E69B8BC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C5542F-E8A4-E6A6-463D-E519F540C2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F1D000-B288-802F-871A-40A4F16A23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915D0-BF79-FA4D-8A1F-11C3C6F8F55D}" type="datetimeFigureOut">
              <a:rPr lang="en-US" smtClean="0"/>
              <a:t>6/28/23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43831B-E309-DF4A-DD9D-7BC2C293F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95D4D7-AB6A-8EBF-1499-79AC553121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A6915-F298-8E40-A069-CB2A72C8F7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1355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3D8DC6-7D1F-91CD-339C-B08229E90E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2938D8-8346-DC70-A85E-0A186A14EA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30F767-786F-7C59-F3F2-8C56CDA62A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FA39A7-667B-C845-B5BE-6E59E04039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D95478-347C-7892-EBCA-447C631876B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3D4D9D8-D1DA-A2C4-C4B5-D707381111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915D0-BF79-FA4D-8A1F-11C3C6F8F55D}" type="datetimeFigureOut">
              <a:rPr lang="en-US" smtClean="0"/>
              <a:t>6/28/23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F0B5A41-8330-10EF-1DFA-ED8B584A9B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9C5FAB-9BF6-43E6-E9AD-78D1451751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A6915-F298-8E40-A069-CB2A72C8F7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5697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504C24-0C3A-5111-DA82-224B030DF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68096D-F756-5A5C-6CC7-E49AB86AA2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915D0-BF79-FA4D-8A1F-11C3C6F8F55D}" type="datetimeFigureOut">
              <a:rPr lang="en-US" smtClean="0"/>
              <a:t>6/28/23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5F36039-43E2-43BE-AC52-6C0995A4FE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9901ED-7D23-7177-C2E6-377F18C526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A6915-F298-8E40-A069-CB2A72C8F7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0631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354FF46-0E9B-2FCD-1199-CA9908A6A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915D0-BF79-FA4D-8A1F-11C3C6F8F55D}" type="datetimeFigureOut">
              <a:rPr lang="en-US" smtClean="0"/>
              <a:t>6/28/23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A69B5F-1625-45DD-BC1A-63A1BD827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0CCD69-C13D-D907-D9B6-A2316EE2A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A6915-F298-8E40-A069-CB2A72C8F7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2383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6FDFC2-46EE-1AFE-C1BC-3861372403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ABE6B4-EFDE-0E74-9F96-8495195675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A9B54D-CB3C-9528-5C96-A325C21DDB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EAA7C4-020C-CD03-70C1-3C030AF0C6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915D0-BF79-FA4D-8A1F-11C3C6F8F55D}" type="datetimeFigureOut">
              <a:rPr lang="en-US" smtClean="0"/>
              <a:t>6/28/23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8C2955-AA8C-4E68-CAE1-3E7C9F985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96F68D-3EC0-15FB-167E-747B428D2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A6915-F298-8E40-A069-CB2A72C8F7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1226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F0BBAB-C2B7-E037-186E-DDD444CD4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BB6F787-3EA5-B2DA-9AF0-A8A7C490CCC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E77726-AC56-48C9-6A33-CBC488D71B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A8927C-AF04-FFDA-4839-70B1DC2FC3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915D0-BF79-FA4D-8A1F-11C3C6F8F55D}" type="datetimeFigureOut">
              <a:rPr lang="en-US" smtClean="0"/>
              <a:t>6/28/23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2572C6-A374-AF3E-0EE9-CAC8A37D5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CAEA5C-6514-1FCB-AAA0-5DE2E0D6BC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A6915-F298-8E40-A069-CB2A72C8F7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7465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401E24B-C325-087C-C7EB-587FA1AA40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04C577-AD79-0C78-B339-374F0C52D0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BB84CE-1324-5858-E308-78668E0D8C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3915D0-BF79-FA4D-8A1F-11C3C6F8F55D}" type="datetimeFigureOut">
              <a:rPr lang="en-US" smtClean="0"/>
              <a:t>6/28/23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06B07F-BAF0-FFB5-4E5A-AFC5B04560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12A8FB-7830-D5B7-64D3-4EFC5BC0E7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0A6915-F298-8E40-A069-CB2A72C8F7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066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emf"/><Relationship Id="rId5" Type="http://schemas.openxmlformats.org/officeDocument/2006/relationships/image" Target="../media/image37.png"/><Relationship Id="rId4" Type="http://schemas.openxmlformats.org/officeDocument/2006/relationships/image" Target="../media/image36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emf"/><Relationship Id="rId5" Type="http://schemas.openxmlformats.org/officeDocument/2006/relationships/image" Target="../media/image43.emf"/><Relationship Id="rId4" Type="http://schemas.openxmlformats.org/officeDocument/2006/relationships/image" Target="../media/image42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emf"/><Relationship Id="rId4" Type="http://schemas.openxmlformats.org/officeDocument/2006/relationships/image" Target="../media/image47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svg"/><Relationship Id="rId9" Type="http://schemas.openxmlformats.org/officeDocument/2006/relationships/image" Target="../media/image8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svg"/><Relationship Id="rId5" Type="http://schemas.openxmlformats.org/officeDocument/2006/relationships/image" Target="../media/image52.png"/><Relationship Id="rId4" Type="http://schemas.openxmlformats.org/officeDocument/2006/relationships/image" Target="../media/image51.svg"/><Relationship Id="rId9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emf"/><Relationship Id="rId3" Type="http://schemas.openxmlformats.org/officeDocument/2006/relationships/image" Target="../media/image57.emf"/><Relationship Id="rId7" Type="http://schemas.openxmlformats.org/officeDocument/2006/relationships/image" Target="../media/image59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emf"/><Relationship Id="rId5" Type="http://schemas.openxmlformats.org/officeDocument/2006/relationships/image" Target="../media/image22.emf"/><Relationship Id="rId10" Type="http://schemas.openxmlformats.org/officeDocument/2006/relationships/image" Target="../media/image21.png"/><Relationship Id="rId4" Type="http://schemas.openxmlformats.org/officeDocument/2006/relationships/image" Target="../media/image58.emf"/><Relationship Id="rId9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emf"/><Relationship Id="rId3" Type="http://schemas.openxmlformats.org/officeDocument/2006/relationships/image" Target="../media/image31.emf"/><Relationship Id="rId7" Type="http://schemas.openxmlformats.org/officeDocument/2006/relationships/image" Target="../media/image66.emf"/><Relationship Id="rId12" Type="http://schemas.openxmlformats.org/officeDocument/2006/relationships/image" Target="../media/image34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emf"/><Relationship Id="rId11" Type="http://schemas.openxmlformats.org/officeDocument/2006/relationships/image" Target="../media/image70.emf"/><Relationship Id="rId5" Type="http://schemas.openxmlformats.org/officeDocument/2006/relationships/image" Target="../media/image64.emf"/><Relationship Id="rId10" Type="http://schemas.openxmlformats.org/officeDocument/2006/relationships/image" Target="../media/image69.emf"/><Relationship Id="rId4" Type="http://schemas.openxmlformats.org/officeDocument/2006/relationships/image" Target="../media/image63.emf"/><Relationship Id="rId9" Type="http://schemas.openxmlformats.org/officeDocument/2006/relationships/image" Target="../media/image68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emf"/><Relationship Id="rId5" Type="http://schemas.openxmlformats.org/officeDocument/2006/relationships/image" Target="../media/image73.emf"/><Relationship Id="rId4" Type="http://schemas.openxmlformats.org/officeDocument/2006/relationships/image" Target="../media/image7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emf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svg"/><Relationship Id="rId5" Type="http://schemas.openxmlformats.org/officeDocument/2006/relationships/image" Target="../media/image52.png"/><Relationship Id="rId10" Type="http://schemas.openxmlformats.org/officeDocument/2006/relationships/image" Target="../media/image77.emf"/><Relationship Id="rId4" Type="http://schemas.openxmlformats.org/officeDocument/2006/relationships/image" Target="../media/image51.svg"/><Relationship Id="rId9" Type="http://schemas.openxmlformats.org/officeDocument/2006/relationships/image" Target="../media/image76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emf"/><Relationship Id="rId5" Type="http://schemas.openxmlformats.org/officeDocument/2006/relationships/image" Target="../media/image22.emf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emf"/><Relationship Id="rId4" Type="http://schemas.openxmlformats.org/officeDocument/2006/relationships/image" Target="../media/image22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emf"/><Relationship Id="rId3" Type="http://schemas.openxmlformats.org/officeDocument/2006/relationships/image" Target="../media/image27.png"/><Relationship Id="rId7" Type="http://schemas.openxmlformats.org/officeDocument/2006/relationships/image" Target="../media/image31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emf"/><Relationship Id="rId5" Type="http://schemas.openxmlformats.org/officeDocument/2006/relationships/image" Target="../media/image29.emf"/><Relationship Id="rId10" Type="http://schemas.openxmlformats.org/officeDocument/2006/relationships/image" Target="../media/image34.emf"/><Relationship Id="rId4" Type="http://schemas.openxmlformats.org/officeDocument/2006/relationships/image" Target="../media/image28.svg"/><Relationship Id="rId9" Type="http://schemas.openxmlformats.org/officeDocument/2006/relationships/image" Target="../media/image3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E260DDD-5C2F-0C9A-B21B-8F7879725E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5" y="-1609484"/>
            <a:ext cx="9144000" cy="2387600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bg1">
                    <a:lumMod val="8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Inferring collective behavior in social mice</a:t>
            </a:r>
          </a:p>
        </p:txBody>
      </p:sp>
      <p:pic>
        <p:nvPicPr>
          <p:cNvPr id="5" name="elife-19532-media1" descr="elife-19532-media1">
            <a:hlinkClick r:id="" action="ppaction://media"/>
            <a:extLst>
              <a:ext uri="{FF2B5EF4-FFF2-40B4-BE49-F238E27FC236}">
                <a16:creationId xmlns:a16="http://schemas.microsoft.com/office/drawing/2014/main" id="{FC9F7E83-0E2E-E335-E069-EA6043B8173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3351" r="16869"/>
          <a:stretch/>
        </p:blipFill>
        <p:spPr>
          <a:xfrm>
            <a:off x="3809791" y="924016"/>
            <a:ext cx="4572408" cy="46072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E972603-1EA3-8881-658C-1EFDB3C74258}"/>
              </a:ext>
            </a:extLst>
          </p:cNvPr>
          <p:cNvSpPr txBox="1"/>
          <p:nvPr/>
        </p:nvSpPr>
        <p:spPr>
          <a:xfrm>
            <a:off x="3616811" y="5823106"/>
            <a:ext cx="495840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Xiaowen Chen </a:t>
            </a:r>
          </a:p>
          <a:p>
            <a:pPr algn="ctr"/>
            <a:r>
              <a:rPr lang="en-US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LPENS, CNRS</a:t>
            </a:r>
          </a:p>
          <a:p>
            <a:pPr algn="ctr"/>
            <a:r>
              <a:rPr lang="en-US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3/7/2023 @ MC3, </a:t>
            </a:r>
            <a:r>
              <a:rPr lang="en-US" dirty="0" err="1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Congrès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 </a:t>
            </a:r>
            <a:r>
              <a:rPr lang="en-US" dirty="0" err="1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Général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 de la SFP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20A72F3-2BB7-C77C-CE1F-449683B6E4FA}"/>
              </a:ext>
            </a:extLst>
          </p:cNvPr>
          <p:cNvSpPr txBox="1"/>
          <p:nvPr/>
        </p:nvSpPr>
        <p:spPr>
          <a:xfrm>
            <a:off x="29779" y="5596115"/>
            <a:ext cx="23362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LPENS, CNRS</a:t>
            </a:r>
          </a:p>
          <a:p>
            <a:endParaRPr lang="en-US" dirty="0">
              <a:solidFill>
                <a:schemeClr val="bg1">
                  <a:lumMod val="85000"/>
                </a:schemeClr>
              </a:solidFill>
              <a:latin typeface="Helvetica" pitchFamily="2" charset="0"/>
            </a:endParaRP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Thierry Mora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Aleksandra Walczak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43381E9-24ED-41A1-F49A-D8FF003EA58E}"/>
              </a:ext>
            </a:extLst>
          </p:cNvPr>
          <p:cNvSpPr txBox="1"/>
          <p:nvPr/>
        </p:nvSpPr>
        <p:spPr>
          <a:xfrm>
            <a:off x="9099232" y="4549676"/>
            <a:ext cx="306298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Nencki Institute of Experimental Biology, </a:t>
            </a:r>
          </a:p>
          <a:p>
            <a:pPr algn="r"/>
            <a:r>
              <a:rPr lang="en-US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Polish Academy of Science</a:t>
            </a:r>
          </a:p>
          <a:p>
            <a:pPr algn="r"/>
            <a:endParaRPr lang="en-US" dirty="0">
              <a:solidFill>
                <a:schemeClr val="bg1">
                  <a:lumMod val="85000"/>
                </a:schemeClr>
              </a:solidFill>
              <a:latin typeface="Helvetica" pitchFamily="2" charset="0"/>
            </a:endParaRPr>
          </a:p>
          <a:p>
            <a:pPr algn="r"/>
            <a:endParaRPr lang="en-US" dirty="0">
              <a:solidFill>
                <a:schemeClr val="bg1">
                  <a:lumMod val="85000"/>
                </a:schemeClr>
              </a:solidFill>
              <a:latin typeface="Helvetica" pitchFamily="2" charset="0"/>
            </a:endParaRPr>
          </a:p>
          <a:p>
            <a:pPr algn="r"/>
            <a:r>
              <a:rPr lang="en-US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Maciej </a:t>
            </a:r>
            <a:r>
              <a:rPr lang="en-US" dirty="0" err="1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Winiarski</a:t>
            </a:r>
            <a:endParaRPr lang="en-US" baseline="30000" dirty="0">
              <a:solidFill>
                <a:schemeClr val="bg1">
                  <a:lumMod val="85000"/>
                </a:schemeClr>
              </a:solidFill>
              <a:latin typeface="Helvetica" pitchFamily="2" charset="0"/>
            </a:endParaRPr>
          </a:p>
          <a:p>
            <a:pPr algn="r"/>
            <a:r>
              <a:rPr lang="en-US" dirty="0" err="1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Alicja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 </a:t>
            </a:r>
            <a:r>
              <a:rPr lang="en-US" dirty="0" err="1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Puścian</a:t>
            </a:r>
            <a:endParaRPr lang="en-US" dirty="0">
              <a:solidFill>
                <a:schemeClr val="bg1">
                  <a:lumMod val="85000"/>
                </a:schemeClr>
              </a:solidFill>
              <a:latin typeface="Helvetica" pitchFamily="2" charset="0"/>
            </a:endParaRPr>
          </a:p>
          <a:p>
            <a:pPr algn="r"/>
            <a:r>
              <a:rPr lang="en-US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Ewelina </a:t>
            </a:r>
            <a:r>
              <a:rPr lang="en-US" dirty="0" err="1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Knapska</a:t>
            </a:r>
            <a:endParaRPr lang="en-US" dirty="0">
              <a:solidFill>
                <a:schemeClr val="bg1">
                  <a:lumMod val="85000"/>
                </a:schemeClr>
              </a:solidFill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578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7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E64675D-53E5-9A3A-A23D-51C583BD536B}"/>
              </a:ext>
            </a:extLst>
          </p:cNvPr>
          <p:cNvSpPr txBox="1"/>
          <p:nvPr/>
        </p:nvSpPr>
        <p:spPr>
          <a:xfrm>
            <a:off x="359209" y="1184156"/>
            <a:ext cx="11731707" cy="1421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AutoNum type="arabicPeriod"/>
            </a:pPr>
            <a:r>
              <a:rPr lang="en-US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Learn static parameters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en-US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Parametrize the memory kernel:</a:t>
            </a:r>
          </a:p>
          <a:p>
            <a:pPr marL="457200" indent="-457200">
              <a:lnSpc>
                <a:spcPct val="150000"/>
              </a:lnSpc>
              <a:buFontTx/>
              <a:buAutoNum type="arabicPeriod"/>
            </a:pPr>
            <a:r>
              <a:rPr lang="en-US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Learn </a:t>
            </a:r>
            <a:r>
              <a:rPr lang="en-US" sz="2000" i="1" dirty="0">
                <a:latin typeface="Times New Roman" panose="02020603050405020304" pitchFamily="18" charset="0"/>
                <a:ea typeface="Helvetica Neue" panose="02000503000000020004" pitchFamily="2" charset="0"/>
                <a:cs typeface="Times New Roman" panose="02020603050405020304" pitchFamily="18" charset="0"/>
              </a:rPr>
              <a:t>A, </a:t>
            </a:r>
            <a:r>
              <a:rPr lang="el-GR" sz="2000" i="1" dirty="0">
                <a:latin typeface="Times New Roman" panose="02020603050405020304" pitchFamily="18" charset="0"/>
                <a:ea typeface="Helvetica Neue" panose="02000503000000020004" pitchFamily="2" charset="0"/>
                <a:cs typeface="Times New Roman" panose="02020603050405020304" pitchFamily="18" charset="0"/>
              </a:rPr>
              <a:t>τ </a:t>
            </a:r>
            <a:r>
              <a:rPr lang="en-US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from observed waiting time distribution (heuristically minimizing KS distance / </a:t>
            </a:r>
            <a:r>
              <a:rPr lang="en-US" sz="2000" dirty="0">
                <a:solidFill>
                  <a:schemeClr val="bg2">
                    <a:lumMod val="7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EM</a:t>
            </a:r>
            <a:r>
              <a:rPr lang="en-US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41F1A77-0C28-BEC1-E9EE-802DC2C35B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5781" y="1826781"/>
            <a:ext cx="2178562" cy="26691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FAC1D188-14A6-535E-9DD2-6536BB55EBA4}"/>
              </a:ext>
            </a:extLst>
          </p:cNvPr>
          <p:cNvSpPr txBox="1">
            <a:spLocks/>
          </p:cNvSpPr>
          <p:nvPr/>
        </p:nvSpPr>
        <p:spPr>
          <a:xfrm>
            <a:off x="142455" y="-163592"/>
            <a:ext cx="1160743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2036763" algn="l"/>
              </a:tabLst>
            </a:pPr>
            <a:r>
              <a:rPr lang="en-US" sz="28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inference for collective dynamics in social mice</a:t>
            </a:r>
          </a:p>
        </p:txBody>
      </p:sp>
      <p:sp>
        <p:nvSpPr>
          <p:cNvPr id="12" name="Right Arrow 11">
            <a:extLst>
              <a:ext uri="{FF2B5EF4-FFF2-40B4-BE49-F238E27FC236}">
                <a16:creationId xmlns:a16="http://schemas.microsoft.com/office/drawing/2014/main" id="{A749279E-75D5-C2F8-2B7A-19339BBB8B21}"/>
              </a:ext>
            </a:extLst>
          </p:cNvPr>
          <p:cNvSpPr/>
          <p:nvPr/>
        </p:nvSpPr>
        <p:spPr>
          <a:xfrm>
            <a:off x="3904645" y="4607046"/>
            <a:ext cx="854439" cy="3101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D547EA9-8CD1-63CE-47F6-DCBEDE9D4349}"/>
              </a:ext>
            </a:extLst>
          </p:cNvPr>
          <p:cNvGrpSpPr/>
          <p:nvPr/>
        </p:nvGrpSpPr>
        <p:grpSpPr>
          <a:xfrm>
            <a:off x="318199" y="2835970"/>
            <a:ext cx="3222885" cy="3501632"/>
            <a:chOff x="359764" y="3168478"/>
            <a:chExt cx="3222885" cy="350163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1822EB8-FCB3-3D9A-BF76-AEC3201BE2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8041"/>
            <a:stretch/>
          </p:blipFill>
          <p:spPr>
            <a:xfrm>
              <a:off x="359764" y="3519098"/>
              <a:ext cx="3222885" cy="3151012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F4C079C-4627-B2C4-C750-E6B8D1D36026}"/>
                </a:ext>
              </a:extLst>
            </p:cNvPr>
            <p:cNvSpPr txBox="1"/>
            <p:nvPr/>
          </p:nvSpPr>
          <p:spPr>
            <a:xfrm>
              <a:off x="784630" y="3168478"/>
              <a:ext cx="26981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C00000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Naïve Glauber dynamics</a:t>
              </a:r>
            </a:p>
          </p:txBody>
        </p: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6AB5D5C7-34DA-22E1-9D40-CEB6BD8BA4A7}"/>
                </a:ext>
              </a:extLst>
            </p:cNvPr>
            <p:cNvSpPr/>
            <p:nvPr/>
          </p:nvSpPr>
          <p:spPr>
            <a:xfrm>
              <a:off x="359764" y="3429000"/>
              <a:ext cx="443468" cy="482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408A26E-4BD2-20F8-869F-5877B9FE0838}"/>
                </a:ext>
              </a:extLst>
            </p:cNvPr>
            <p:cNvSpPr/>
            <p:nvPr/>
          </p:nvSpPr>
          <p:spPr>
            <a:xfrm>
              <a:off x="359764" y="3411983"/>
              <a:ext cx="424866" cy="3148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4AEBF5F-D1C3-5855-FA08-8E39BCE78E2A}"/>
              </a:ext>
            </a:extLst>
          </p:cNvPr>
          <p:cNvGrpSpPr/>
          <p:nvPr/>
        </p:nvGrpSpPr>
        <p:grpSpPr>
          <a:xfrm>
            <a:off x="5302190" y="2867566"/>
            <a:ext cx="6848245" cy="3514450"/>
            <a:chOff x="5343755" y="3200074"/>
            <a:chExt cx="6848245" cy="351445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419FAD5-071E-E195-411C-78CF84A611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50616"/>
            <a:stretch/>
          </p:blipFill>
          <p:spPr>
            <a:xfrm>
              <a:off x="5343755" y="3579221"/>
              <a:ext cx="3366278" cy="3090889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75D5565-AA12-E692-AC4C-EF217B6D2B96}"/>
                </a:ext>
              </a:extLst>
            </p:cNvPr>
            <p:cNvSpPr txBox="1"/>
            <p:nvPr/>
          </p:nvSpPr>
          <p:spPr>
            <a:xfrm>
              <a:off x="5752417" y="3200074"/>
              <a:ext cx="64395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C00000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Generalized Glauber dynamics with single exponential decay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4B32A3D-4074-87BD-70DC-7F6DBA4E2EDC}"/>
                </a:ext>
              </a:extLst>
            </p:cNvPr>
            <p:cNvSpPr/>
            <p:nvPr/>
          </p:nvSpPr>
          <p:spPr>
            <a:xfrm>
              <a:off x="5343755" y="3539521"/>
              <a:ext cx="424866" cy="3987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BD8F3098-E6BC-618C-F631-FDE95131C09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683146" y="3534805"/>
              <a:ext cx="3408326" cy="3179719"/>
            </a:xfrm>
            <a:prstGeom prst="rect">
              <a:avLst/>
            </a:prstGeom>
          </p:spPr>
        </p:pic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817977D9-0132-5742-576D-3ED64211C566}"/>
              </a:ext>
            </a:extLst>
          </p:cNvPr>
          <p:cNvSpPr/>
          <p:nvPr/>
        </p:nvSpPr>
        <p:spPr>
          <a:xfrm>
            <a:off x="0" y="859911"/>
            <a:ext cx="12377738" cy="45719"/>
          </a:xfrm>
          <a:prstGeom prst="rect">
            <a:avLst/>
          </a:prstGeom>
          <a:gradFill flip="none" rotWithShape="1">
            <a:gsLst>
              <a:gs pos="0">
                <a:srgbClr val="0A2376"/>
              </a:gs>
              <a:gs pos="33000">
                <a:schemeClr val="accent1">
                  <a:lumMod val="45000"/>
                  <a:lumOff val="55000"/>
                </a:schemeClr>
              </a:gs>
              <a:gs pos="67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A53C3CF-D478-85FF-EA12-563A31A999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70993" y="923255"/>
            <a:ext cx="5286699" cy="783548"/>
          </a:xfrm>
          <a:prstGeom prst="rect">
            <a:avLst/>
          </a:prstGeom>
        </p:spPr>
      </p:pic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A7175C1C-39EC-E223-93C4-47F8D6349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EB66F-6DCE-2947-BAA2-BD97774BCE70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06784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347AEFA0-6797-8811-96D5-135E340D1F2D}"/>
              </a:ext>
            </a:extLst>
          </p:cNvPr>
          <p:cNvSpPr txBox="1">
            <a:spLocks/>
          </p:cNvSpPr>
          <p:nvPr/>
        </p:nvSpPr>
        <p:spPr>
          <a:xfrm>
            <a:off x="187602" y="-16271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2036763" algn="l"/>
              </a:tabLst>
            </a:pPr>
            <a:r>
              <a:rPr lang="en-US" sz="28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Interaction matrix -&gt; social network?</a:t>
            </a:r>
            <a:endParaRPr lang="en-US" sz="2800" dirty="0">
              <a:solidFill>
                <a:srgbClr val="C00000"/>
              </a:solidFill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6CD09B5-BA06-F68C-9152-C8D27CBC8A1C}"/>
              </a:ext>
            </a:extLst>
          </p:cNvPr>
          <p:cNvSpPr/>
          <p:nvPr/>
        </p:nvSpPr>
        <p:spPr>
          <a:xfrm>
            <a:off x="1110035" y="2179183"/>
            <a:ext cx="431800" cy="2886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13EF248-11B6-AD38-A332-74C14710CAB2}"/>
              </a:ext>
            </a:extLst>
          </p:cNvPr>
          <p:cNvGrpSpPr/>
          <p:nvPr/>
        </p:nvGrpSpPr>
        <p:grpSpPr>
          <a:xfrm>
            <a:off x="912819" y="2066427"/>
            <a:ext cx="3520406" cy="3164046"/>
            <a:chOff x="399684" y="2075064"/>
            <a:chExt cx="3520406" cy="3164046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8BC15D0E-6BBA-D6C5-1331-0F15E5210A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67707" b="51539"/>
            <a:stretch/>
          </p:blipFill>
          <p:spPr>
            <a:xfrm>
              <a:off x="596900" y="2187820"/>
              <a:ext cx="3323190" cy="305129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4098D15-0203-7A62-2D45-31BCD8849B39}"/>
                </a:ext>
              </a:extLst>
            </p:cNvPr>
            <p:cNvSpPr/>
            <p:nvPr/>
          </p:nvSpPr>
          <p:spPr>
            <a:xfrm>
              <a:off x="399684" y="2075064"/>
              <a:ext cx="528571" cy="4014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9E9714F9-4D98-FBFE-8DE2-29B3E5BD5E29}"/>
              </a:ext>
            </a:extLst>
          </p:cNvPr>
          <p:cNvSpPr txBox="1"/>
          <p:nvPr/>
        </p:nvSpPr>
        <p:spPr>
          <a:xfrm>
            <a:off x="1274030" y="1844010"/>
            <a:ext cx="3668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unstable specific interaction </a:t>
            </a:r>
            <a:r>
              <a:rPr lang="en-US" i="1" dirty="0" err="1">
                <a:solidFill>
                  <a:srgbClr val="C00000"/>
                </a:solidFill>
                <a:latin typeface="Times New Roman" panose="02020603050405020304" pitchFamily="18" charset="0"/>
                <a:ea typeface="Helvetica Neue" panose="02000503000000020004" pitchFamily="2" charset="0"/>
                <a:cs typeface="Times New Roman" panose="02020603050405020304" pitchFamily="18" charset="0"/>
              </a:rPr>
              <a:t>J</a:t>
            </a:r>
            <a:r>
              <a:rPr lang="en-US" i="1" baseline="-25000" dirty="0" err="1">
                <a:solidFill>
                  <a:srgbClr val="C00000"/>
                </a:solidFill>
                <a:latin typeface="Times New Roman" panose="02020603050405020304" pitchFamily="18" charset="0"/>
                <a:ea typeface="Helvetica Neue" panose="02000503000000020004" pitchFamily="2" charset="0"/>
                <a:cs typeface="Times New Roman" panose="02020603050405020304" pitchFamily="18" charset="0"/>
              </a:rPr>
              <a:t>ij</a:t>
            </a:r>
            <a:r>
              <a:rPr lang="en-US" i="1" baseline="-25000" dirty="0">
                <a:solidFill>
                  <a:srgbClr val="C00000"/>
                </a:solidFill>
                <a:latin typeface="Times New Roman" panose="02020603050405020304" pitchFamily="18" charset="0"/>
                <a:ea typeface="Helvetica Neue" panose="02000503000000020004" pitchFamily="2" charset="0"/>
                <a:cs typeface="Times New Roman" panose="02020603050405020304" pitchFamily="18" charset="0"/>
              </a:rPr>
              <a:t> </a:t>
            </a:r>
            <a:r>
              <a:rPr lang="en-US" i="1" dirty="0">
                <a:solidFill>
                  <a:srgbClr val="C00000"/>
                </a:solidFill>
                <a:latin typeface="Times New Roman" panose="02020603050405020304" pitchFamily="18" charset="0"/>
                <a:ea typeface="Helvetica Neue" panose="02000503000000020004" pitchFamily="2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C1CB65F-ACD8-5EB6-C056-A5166795919E}"/>
              </a:ext>
            </a:extLst>
          </p:cNvPr>
          <p:cNvSpPr/>
          <p:nvPr/>
        </p:nvSpPr>
        <p:spPr>
          <a:xfrm>
            <a:off x="0" y="859911"/>
            <a:ext cx="12377738" cy="45719"/>
          </a:xfrm>
          <a:prstGeom prst="rect">
            <a:avLst/>
          </a:prstGeom>
          <a:gradFill flip="none" rotWithShape="1">
            <a:gsLst>
              <a:gs pos="0">
                <a:srgbClr val="0A2376"/>
              </a:gs>
              <a:gs pos="33000">
                <a:schemeClr val="accent1">
                  <a:lumMod val="45000"/>
                  <a:lumOff val="55000"/>
                </a:schemeClr>
              </a:gs>
              <a:gs pos="67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4CB2256-1FC5-6738-9694-0DC338F6BAB6}"/>
              </a:ext>
            </a:extLst>
          </p:cNvPr>
          <p:cNvSpPr txBox="1"/>
          <p:nvPr/>
        </p:nvSpPr>
        <p:spPr>
          <a:xfrm>
            <a:off x="1541835" y="5268224"/>
            <a:ext cx="31642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-&gt; no inferred social network 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2C6EEC7-FFE7-E4AE-574D-B0E49EA0F9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12723" y="101934"/>
            <a:ext cx="2380958" cy="180988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29EA403-4BA7-D503-B35A-414B069E125B}"/>
              </a:ext>
            </a:extLst>
          </p:cNvPr>
          <p:cNvSpPr txBox="1"/>
          <p:nvPr/>
        </p:nvSpPr>
        <p:spPr>
          <a:xfrm>
            <a:off x="2565092" y="6004600"/>
            <a:ext cx="68226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Social information encoded in the ensemble statistics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A89E97A-45C7-43D7-18AE-9941315E21C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323" t="40048" b="33771"/>
          <a:stretch/>
        </p:blipFill>
        <p:spPr>
          <a:xfrm>
            <a:off x="5303305" y="2303055"/>
            <a:ext cx="6453207" cy="327916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4ADB840-1AE1-4A0A-8101-BC5BA29BC8A7}"/>
              </a:ext>
            </a:extLst>
          </p:cNvPr>
          <p:cNvSpPr txBox="1"/>
          <p:nvPr/>
        </p:nvSpPr>
        <p:spPr>
          <a:xfrm>
            <a:off x="5852412" y="1935438"/>
            <a:ext cx="53549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C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Jij</a:t>
            </a:r>
            <a:r>
              <a:rPr lang="en-US" dirty="0">
                <a:solidFill>
                  <a:srgbClr val="C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statistics consistent across days &amp; experiments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22015DA-11F4-E668-B095-E1F9ADEBDD68}"/>
              </a:ext>
            </a:extLst>
          </p:cNvPr>
          <p:cNvSpPr txBox="1"/>
          <p:nvPr/>
        </p:nvSpPr>
        <p:spPr>
          <a:xfrm>
            <a:off x="7805593" y="5481794"/>
            <a:ext cx="31642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-&gt; reproducibility</a:t>
            </a:r>
            <a:endParaRPr lang="en-US" dirty="0"/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90CFBA81-F75C-6160-C73D-302094C7ED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EB66F-6DCE-2947-BAA2-BD97774BCE7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1316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4F10A7-BF2F-9AEF-2EE5-1F94198D2C8E}"/>
              </a:ext>
            </a:extLst>
          </p:cNvPr>
          <p:cNvSpPr txBox="1">
            <a:spLocks/>
          </p:cNvSpPr>
          <p:nvPr/>
        </p:nvSpPr>
        <p:spPr>
          <a:xfrm>
            <a:off x="136448" y="-19640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2036763" algn="l"/>
              </a:tabLst>
            </a:pPr>
            <a:r>
              <a:rPr lang="en-US" sz="28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Encode social interactions in autistic mice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1DA760-C037-1866-8377-6D967573391D}"/>
              </a:ext>
            </a:extLst>
          </p:cNvPr>
          <p:cNvSpPr txBox="1"/>
          <p:nvPr/>
        </p:nvSpPr>
        <p:spPr>
          <a:xfrm>
            <a:off x="826225" y="6066921"/>
            <a:ext cx="57920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ea typeface="Helvetica Neue" panose="02000503000000020004" pitchFamily="2" charset="0"/>
                <a:cs typeface="Helvetica Neue" panose="02000503000000020004" pitchFamily="2" charset="0"/>
              </a:rPr>
              <a:t>Spread of interaction increase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ea typeface="Helvetica Neue" panose="02000503000000020004" pitchFamily="2" charset="0"/>
                <a:cs typeface="Helvetica Neue" panose="02000503000000020004" pitchFamily="2" charset="0"/>
              </a:rPr>
              <a:t>Effect of TIMP lasts for ~ 5 days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30404F3-E44E-B605-A315-BC2E8C0B57B9}"/>
              </a:ext>
            </a:extLst>
          </p:cNvPr>
          <p:cNvSpPr/>
          <p:nvPr/>
        </p:nvSpPr>
        <p:spPr>
          <a:xfrm>
            <a:off x="0" y="859911"/>
            <a:ext cx="12377738" cy="45719"/>
          </a:xfrm>
          <a:prstGeom prst="rect">
            <a:avLst/>
          </a:prstGeom>
          <a:gradFill flip="none" rotWithShape="1">
            <a:gsLst>
              <a:gs pos="0">
                <a:srgbClr val="0A2376"/>
              </a:gs>
              <a:gs pos="33000">
                <a:schemeClr val="accent1">
                  <a:lumMod val="45000"/>
                  <a:lumOff val="55000"/>
                </a:schemeClr>
              </a:gs>
              <a:gs pos="67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FF61D8-332B-CF19-F8B0-56F26F45D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EB66F-6DCE-2947-BAA2-BD97774BCE70}" type="slidenum">
              <a:rPr lang="en-US" smtClean="0"/>
              <a:t>12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47E4ED4-44ED-AC68-1F1E-4BCA6C75D4FC}"/>
              </a:ext>
            </a:extLst>
          </p:cNvPr>
          <p:cNvGrpSpPr/>
          <p:nvPr/>
        </p:nvGrpSpPr>
        <p:grpSpPr>
          <a:xfrm>
            <a:off x="69199" y="2845450"/>
            <a:ext cx="4896744" cy="3221471"/>
            <a:chOff x="150287" y="3134879"/>
            <a:chExt cx="4896744" cy="3221471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B7E2C50F-47E7-33B7-BA66-F87021620D1C}"/>
                </a:ext>
              </a:extLst>
            </p:cNvPr>
            <p:cNvGrpSpPr/>
            <p:nvPr/>
          </p:nvGrpSpPr>
          <p:grpSpPr>
            <a:xfrm>
              <a:off x="150287" y="3134879"/>
              <a:ext cx="4896744" cy="3221471"/>
              <a:chOff x="307593" y="3134879"/>
              <a:chExt cx="4896744" cy="3221471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40FBE0E4-C271-991E-5CEF-4E0416800A1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10671"/>
              <a:stretch/>
            </p:blipFill>
            <p:spPr>
              <a:xfrm>
                <a:off x="2032730" y="3134879"/>
                <a:ext cx="3171607" cy="3221471"/>
              </a:xfrm>
              <a:prstGeom prst="rect">
                <a:avLst/>
              </a:prstGeom>
            </p:spPr>
          </p:pic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DD27066A-8976-8410-9853-34C09945183D}"/>
                  </a:ext>
                </a:extLst>
              </p:cNvPr>
              <p:cNvSpPr/>
              <p:nvPr/>
            </p:nvSpPr>
            <p:spPr>
              <a:xfrm>
                <a:off x="1463343" y="3240664"/>
                <a:ext cx="419100" cy="44031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48AAB3B5-0672-0463-D509-AE06FB1177BD}"/>
                  </a:ext>
                </a:extLst>
              </p:cNvPr>
              <p:cNvSpPr txBox="1"/>
              <p:nvPr/>
            </p:nvSpPr>
            <p:spPr>
              <a:xfrm>
                <a:off x="307593" y="4376282"/>
                <a:ext cx="16257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Interaction, </a:t>
                </a:r>
                <a:r>
                  <a:rPr lang="en-US" dirty="0" err="1"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J</a:t>
                </a:r>
                <a:r>
                  <a:rPr lang="en-US" baseline="-25000" dirty="0" err="1"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ij</a:t>
                </a:r>
                <a:endParaRPr lang="en-US" baseline="-25000" dirty="0"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endParaRPr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7136DE1B-DE85-7C1C-641C-BBF57D49AED8}"/>
                  </a:ext>
                </a:extLst>
              </p:cNvPr>
              <p:cNvSpPr/>
              <p:nvPr/>
            </p:nvSpPr>
            <p:spPr>
              <a:xfrm>
                <a:off x="2934239" y="3240664"/>
                <a:ext cx="684294" cy="22015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78176FE9-47AA-A864-CAC3-D428147239D7}"/>
                  </a:ext>
                </a:extLst>
              </p:cNvPr>
              <p:cNvSpPr/>
              <p:nvPr/>
            </p:nvSpPr>
            <p:spPr>
              <a:xfrm>
                <a:off x="4277421" y="3244826"/>
                <a:ext cx="684294" cy="22015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23CEF0ED-D205-F370-1156-1A562C711403}"/>
                </a:ext>
              </a:extLst>
            </p:cNvPr>
            <p:cNvSpPr/>
            <p:nvPr/>
          </p:nvSpPr>
          <p:spPr>
            <a:xfrm>
              <a:off x="3481235" y="4560948"/>
              <a:ext cx="749482" cy="672117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01300589-21F4-BC36-2F9C-A1F42226ED87}"/>
              </a:ext>
            </a:extLst>
          </p:cNvPr>
          <p:cNvGrpSpPr/>
          <p:nvPr/>
        </p:nvGrpSpPr>
        <p:grpSpPr>
          <a:xfrm>
            <a:off x="5394248" y="2024144"/>
            <a:ext cx="6654730" cy="4473453"/>
            <a:chOff x="5394248" y="2024144"/>
            <a:chExt cx="6654730" cy="447345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58B8835-8CF2-C04F-9E16-6BF4C4270A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5718" r="49041" b="10114"/>
            <a:stretch/>
          </p:blipFill>
          <p:spPr>
            <a:xfrm>
              <a:off x="9977751" y="2024144"/>
              <a:ext cx="1348593" cy="1966364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CE0832D-330F-087A-947B-38EB889EC0B2}"/>
                </a:ext>
              </a:extLst>
            </p:cNvPr>
            <p:cNvSpPr txBox="1"/>
            <p:nvPr/>
          </p:nvSpPr>
          <p:spPr>
            <a:xfrm>
              <a:off x="7052445" y="6097487"/>
              <a:ext cx="317926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C00000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TIMP increases frustration</a:t>
              </a: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2FAA3DC3-970F-6546-7D62-B90AE6FCE424}"/>
                </a:ext>
              </a:extLst>
            </p:cNvPr>
            <p:cNvGrpSpPr/>
            <p:nvPr/>
          </p:nvGrpSpPr>
          <p:grpSpPr>
            <a:xfrm>
              <a:off x="5630866" y="4058368"/>
              <a:ext cx="2274695" cy="2050803"/>
              <a:chOff x="3581401" y="3616825"/>
              <a:chExt cx="2681430" cy="2417504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E85B6D50-DE2E-7DCC-7D03-2CDB6B1242BD}"/>
                  </a:ext>
                </a:extLst>
              </p:cNvPr>
              <p:cNvGrpSpPr/>
              <p:nvPr/>
            </p:nvGrpSpPr>
            <p:grpSpPr>
              <a:xfrm>
                <a:off x="3581401" y="3724254"/>
                <a:ext cx="2681430" cy="2310075"/>
                <a:chOff x="3612635" y="3578661"/>
                <a:chExt cx="2253129" cy="1941090"/>
              </a:xfrm>
            </p:grpSpPr>
            <p:grpSp>
              <p:nvGrpSpPr>
                <p:cNvPr id="22" name="Group 21">
                  <a:extLst>
                    <a:ext uri="{FF2B5EF4-FFF2-40B4-BE49-F238E27FC236}">
                      <a16:creationId xmlns:a16="http://schemas.microsoft.com/office/drawing/2014/main" id="{4EA12193-76B7-8258-2051-57547636119A}"/>
                    </a:ext>
                  </a:extLst>
                </p:cNvPr>
                <p:cNvGrpSpPr/>
                <p:nvPr/>
              </p:nvGrpSpPr>
              <p:grpSpPr>
                <a:xfrm>
                  <a:off x="3612635" y="3578661"/>
                  <a:ext cx="1956969" cy="1808164"/>
                  <a:chOff x="3612635" y="3711662"/>
                  <a:chExt cx="1956969" cy="1808164"/>
                </a:xfrm>
              </p:grpSpPr>
              <p:pic>
                <p:nvPicPr>
                  <p:cNvPr id="24" name="Picture 23">
                    <a:extLst>
                      <a:ext uri="{FF2B5EF4-FFF2-40B4-BE49-F238E27FC236}">
                        <a16:creationId xmlns:a16="http://schemas.microsoft.com/office/drawing/2014/main" id="{80967B1D-DD56-852E-6C70-FE8C5E11AB6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5"/>
                  <a:srcRect l="32846" t="38906" r="35279" b="34474"/>
                  <a:stretch/>
                </p:blipFill>
                <p:spPr>
                  <a:xfrm>
                    <a:off x="3612635" y="3731674"/>
                    <a:ext cx="1956969" cy="1788152"/>
                  </a:xfrm>
                  <a:prstGeom prst="rect">
                    <a:avLst/>
                  </a:prstGeom>
                </p:spPr>
              </p:pic>
              <p:sp>
                <p:nvSpPr>
                  <p:cNvPr id="26" name="Rectangle 25">
                    <a:extLst>
                      <a:ext uri="{FF2B5EF4-FFF2-40B4-BE49-F238E27FC236}">
                        <a16:creationId xmlns:a16="http://schemas.microsoft.com/office/drawing/2014/main" id="{E577DA50-42F8-EED7-541C-E531EB5D61CA}"/>
                      </a:ext>
                    </a:extLst>
                  </p:cNvPr>
                  <p:cNvSpPr/>
                  <p:nvPr/>
                </p:nvSpPr>
                <p:spPr>
                  <a:xfrm>
                    <a:off x="4227570" y="3711662"/>
                    <a:ext cx="1159077" cy="228571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A45A4FA4-0548-3149-3D6D-A0AE3580D00B}"/>
                    </a:ext>
                  </a:extLst>
                </p:cNvPr>
                <p:cNvSpPr/>
                <p:nvPr/>
              </p:nvSpPr>
              <p:spPr>
                <a:xfrm>
                  <a:off x="3663697" y="5150419"/>
                  <a:ext cx="2202067" cy="369332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89DF833A-BBC2-09C5-2405-D3B45A468B4D}"/>
                  </a:ext>
                </a:extLst>
              </p:cNvPr>
              <p:cNvSpPr txBox="1"/>
              <p:nvPr/>
            </p:nvSpPr>
            <p:spPr>
              <a:xfrm>
                <a:off x="4408197" y="3616825"/>
                <a:ext cx="114653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latin typeface="Helvetica" pitchFamily="2" charset="0"/>
                  </a:rPr>
                  <a:t>Male / TIMP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32BA6F5E-998B-0322-5245-C09BC797CD36}"/>
                  </a:ext>
                </a:extLst>
              </p:cNvPr>
              <p:cNvSpPr txBox="1"/>
              <p:nvPr/>
            </p:nvSpPr>
            <p:spPr>
              <a:xfrm>
                <a:off x="4748697" y="5659632"/>
                <a:ext cx="50847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latin typeface="Helvetica" pitchFamily="2" charset="0"/>
                  </a:rPr>
                  <a:t>days</a:t>
                </a:r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47357C7A-61A5-C68C-F37B-CCCB30EB3191}"/>
                </a:ext>
              </a:extLst>
            </p:cNvPr>
            <p:cNvGrpSpPr/>
            <p:nvPr/>
          </p:nvGrpSpPr>
          <p:grpSpPr>
            <a:xfrm>
              <a:off x="7849731" y="4072832"/>
              <a:ext cx="1984577" cy="1891352"/>
              <a:chOff x="6188869" y="3399579"/>
              <a:chExt cx="2339435" cy="2229541"/>
            </a:xfrm>
          </p:grpSpPr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EB0F0DFB-E93C-D6A3-7174-99D556DC23EC}"/>
                  </a:ext>
                </a:extLst>
              </p:cNvPr>
              <p:cNvGrpSpPr/>
              <p:nvPr/>
            </p:nvGrpSpPr>
            <p:grpSpPr>
              <a:xfrm>
                <a:off x="6188869" y="3711662"/>
                <a:ext cx="2339435" cy="1917458"/>
                <a:chOff x="6188869" y="3711662"/>
                <a:chExt cx="2339435" cy="1917458"/>
              </a:xfrm>
            </p:grpSpPr>
            <p:pic>
              <p:nvPicPr>
                <p:cNvPr id="31" name="Picture 30">
                  <a:extLst>
                    <a:ext uri="{FF2B5EF4-FFF2-40B4-BE49-F238E27FC236}">
                      <a16:creationId xmlns:a16="http://schemas.microsoft.com/office/drawing/2014/main" id="{ADF91287-D7C1-1369-7F47-ED41F4678F1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/>
                <a:srcRect l="-1354" t="41730" r="68697" b="34474"/>
                <a:stretch/>
              </p:blipFill>
              <p:spPr>
                <a:xfrm>
                  <a:off x="6188869" y="3711662"/>
                  <a:ext cx="2268060" cy="1808164"/>
                </a:xfrm>
                <a:prstGeom prst="rect">
                  <a:avLst/>
                </a:prstGeom>
              </p:spPr>
            </p:pic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2281A5C4-7B8D-D376-460C-25E1C285F047}"/>
                    </a:ext>
                  </a:extLst>
                </p:cNvPr>
                <p:cNvSpPr/>
                <p:nvPr/>
              </p:nvSpPr>
              <p:spPr>
                <a:xfrm>
                  <a:off x="6326237" y="5259788"/>
                  <a:ext cx="2202067" cy="369332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149F18B1-CFBB-6F6A-C101-00A3776B079D}"/>
                  </a:ext>
                </a:extLst>
              </p:cNvPr>
              <p:cNvSpPr txBox="1"/>
              <p:nvPr/>
            </p:nvSpPr>
            <p:spPr>
              <a:xfrm>
                <a:off x="6896744" y="3399579"/>
                <a:ext cx="129875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latin typeface="Helvetica" pitchFamily="2" charset="0"/>
                  </a:rPr>
                  <a:t>Male / Control</a:t>
                </a: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8263B3DE-689D-4FCF-9A2A-EEE391813C4C}"/>
                  </a:ext>
                </a:extLst>
              </p:cNvPr>
              <p:cNvSpPr txBox="1"/>
              <p:nvPr/>
            </p:nvSpPr>
            <p:spPr>
              <a:xfrm>
                <a:off x="7328260" y="5273604"/>
                <a:ext cx="50847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latin typeface="Helvetica" pitchFamily="2" charset="0"/>
                  </a:rPr>
                  <a:t>days</a:t>
                </a:r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2277F41E-9D65-4659-E4C6-C85AE60D2320}"/>
                </a:ext>
              </a:extLst>
            </p:cNvPr>
            <p:cNvGrpSpPr/>
            <p:nvPr/>
          </p:nvGrpSpPr>
          <p:grpSpPr>
            <a:xfrm>
              <a:off x="9982200" y="4076784"/>
              <a:ext cx="2066778" cy="1898189"/>
              <a:chOff x="8840403" y="3357418"/>
              <a:chExt cx="2436335" cy="2237601"/>
            </a:xfrm>
          </p:grpSpPr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2121C6CE-E72F-E30E-52DC-6623AE5043BA}"/>
                  </a:ext>
                </a:extLst>
              </p:cNvPr>
              <p:cNvGrpSpPr/>
              <p:nvPr/>
            </p:nvGrpSpPr>
            <p:grpSpPr>
              <a:xfrm>
                <a:off x="8840403" y="3490720"/>
                <a:ext cx="2436335" cy="2104299"/>
                <a:chOff x="8917465" y="3617793"/>
                <a:chExt cx="2202067" cy="1901958"/>
              </a:xfrm>
            </p:grpSpPr>
            <p:grpSp>
              <p:nvGrpSpPr>
                <p:cNvPr id="37" name="Group 36">
                  <a:extLst>
                    <a:ext uri="{FF2B5EF4-FFF2-40B4-BE49-F238E27FC236}">
                      <a16:creationId xmlns:a16="http://schemas.microsoft.com/office/drawing/2014/main" id="{BFEFD337-284A-0C60-A357-7E606FE03ED0}"/>
                    </a:ext>
                  </a:extLst>
                </p:cNvPr>
                <p:cNvGrpSpPr/>
                <p:nvPr/>
              </p:nvGrpSpPr>
              <p:grpSpPr>
                <a:xfrm>
                  <a:off x="9005540" y="3617793"/>
                  <a:ext cx="1953320" cy="1720034"/>
                  <a:chOff x="8845450" y="3743507"/>
                  <a:chExt cx="1953320" cy="1720034"/>
                </a:xfrm>
              </p:grpSpPr>
              <p:pic>
                <p:nvPicPr>
                  <p:cNvPr id="39" name="Picture 38">
                    <a:extLst>
                      <a:ext uri="{FF2B5EF4-FFF2-40B4-BE49-F238E27FC236}">
                        <a16:creationId xmlns:a16="http://schemas.microsoft.com/office/drawing/2014/main" id="{4BE7186C-CA59-04C2-89B7-CEAD41FC991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5"/>
                  <a:srcRect l="66526" t="39418" r="1660" b="35154"/>
                  <a:stretch/>
                </p:blipFill>
                <p:spPr>
                  <a:xfrm>
                    <a:off x="8845450" y="3755417"/>
                    <a:ext cx="1953320" cy="1708124"/>
                  </a:xfrm>
                  <a:prstGeom prst="rect">
                    <a:avLst/>
                  </a:prstGeom>
                </p:spPr>
              </p:pic>
              <p:sp>
                <p:nvSpPr>
                  <p:cNvPr id="40" name="Rectangle 39">
                    <a:extLst>
                      <a:ext uri="{FF2B5EF4-FFF2-40B4-BE49-F238E27FC236}">
                        <a16:creationId xmlns:a16="http://schemas.microsoft.com/office/drawing/2014/main" id="{2938CF9A-40CF-EC66-2D0B-40FA4E315599}"/>
                      </a:ext>
                    </a:extLst>
                  </p:cNvPr>
                  <p:cNvSpPr/>
                  <p:nvPr/>
                </p:nvSpPr>
                <p:spPr>
                  <a:xfrm>
                    <a:off x="9363906" y="3743507"/>
                    <a:ext cx="1309635" cy="17776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38" name="Rectangle 37">
                  <a:extLst>
                    <a:ext uri="{FF2B5EF4-FFF2-40B4-BE49-F238E27FC236}">
                      <a16:creationId xmlns:a16="http://schemas.microsoft.com/office/drawing/2014/main" id="{ED21C595-DEE2-7FA0-F5CE-0E0B14B13269}"/>
                    </a:ext>
                  </a:extLst>
                </p:cNvPr>
                <p:cNvSpPr/>
                <p:nvPr/>
              </p:nvSpPr>
              <p:spPr>
                <a:xfrm>
                  <a:off x="8917465" y="5150419"/>
                  <a:ext cx="2202067" cy="369332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3310F857-B059-B583-9D84-BA3FF022B750}"/>
                  </a:ext>
                </a:extLst>
              </p:cNvPr>
              <p:cNvSpPr txBox="1"/>
              <p:nvPr/>
            </p:nvSpPr>
            <p:spPr>
              <a:xfrm>
                <a:off x="9566290" y="3357418"/>
                <a:ext cx="135492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latin typeface="Helvetica" pitchFamily="2" charset="0"/>
                  </a:rPr>
                  <a:t>Female / TIMP</a:t>
                </a: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FDAE9716-B46C-4821-AF5B-A55346C120B3}"/>
                  </a:ext>
                </a:extLst>
              </p:cNvPr>
              <p:cNvSpPr txBox="1"/>
              <p:nvPr/>
            </p:nvSpPr>
            <p:spPr>
              <a:xfrm>
                <a:off x="9924575" y="5189046"/>
                <a:ext cx="50847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latin typeface="Helvetica" pitchFamily="2" charset="0"/>
                  </a:rPr>
                  <a:t>days</a:t>
                </a:r>
              </a:p>
            </p:txBody>
          </p:sp>
        </p:grp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0CF3131F-F046-8A81-CFF4-AFE4FC4E2118}"/>
                </a:ext>
              </a:extLst>
            </p:cNvPr>
            <p:cNvSpPr txBox="1"/>
            <p:nvPr/>
          </p:nvSpPr>
          <p:spPr>
            <a:xfrm>
              <a:off x="5394248" y="2588017"/>
              <a:ext cx="579204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rgbClr val="C00000"/>
                  </a:solidFill>
                  <a:ea typeface="Helvetica Neue" panose="02000503000000020004" pitchFamily="2" charset="0"/>
                  <a:cs typeface="Helvetica Neue" panose="02000503000000020004" pitchFamily="2" charset="0"/>
                </a:rPr>
                <a:t>Frustration</a:t>
              </a:r>
            </a:p>
            <a:p>
              <a:pPr marL="914400" lvl="1" indent="-457200"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rgbClr val="C00000"/>
                  </a:solidFill>
                  <a:ea typeface="Helvetica Neue" panose="02000503000000020004" pitchFamily="2" charset="0"/>
                  <a:cs typeface="Helvetica Neue" panose="02000503000000020004" pitchFamily="2" charset="0"/>
                </a:rPr>
                <a:t>Cannot communicate preferences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1A85C29E-F5AF-7017-BA5E-0100DE8E89B4}"/>
              </a:ext>
            </a:extLst>
          </p:cNvPr>
          <p:cNvGrpSpPr/>
          <p:nvPr/>
        </p:nvGrpSpPr>
        <p:grpSpPr>
          <a:xfrm>
            <a:off x="2825441" y="952340"/>
            <a:ext cx="6064512" cy="1534979"/>
            <a:chOff x="2825441" y="987065"/>
            <a:chExt cx="6064512" cy="1534979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3619ADFC-8F31-489D-ABDE-3E273E8F84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9943"/>
            <a:stretch/>
          </p:blipFill>
          <p:spPr>
            <a:xfrm>
              <a:off x="2825441" y="987065"/>
              <a:ext cx="6064512" cy="1534979"/>
            </a:xfrm>
            <a:prstGeom prst="rect">
              <a:avLst/>
            </a:prstGeom>
          </p:spPr>
        </p:pic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99E2165B-24BD-D3DE-1C33-E7F7059C4D13}"/>
                </a:ext>
              </a:extLst>
            </p:cNvPr>
            <p:cNvSpPr/>
            <p:nvPr/>
          </p:nvSpPr>
          <p:spPr>
            <a:xfrm>
              <a:off x="5775767" y="1033050"/>
              <a:ext cx="1006998" cy="99109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FB2846C2-A1A4-179C-D3A4-3A858F6A0CB3}"/>
              </a:ext>
            </a:extLst>
          </p:cNvPr>
          <p:cNvSpPr txBox="1"/>
          <p:nvPr/>
        </p:nvSpPr>
        <p:spPr>
          <a:xfrm>
            <a:off x="745785" y="2541023"/>
            <a:ext cx="57920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ea typeface="Helvetica Neue" panose="02000503000000020004" pitchFamily="2" charset="0"/>
                <a:cs typeface="Helvetica Neue" panose="02000503000000020004" pitchFamily="2" charset="0"/>
              </a:rPr>
              <a:t>TIMP reduces sociability in PFC</a:t>
            </a:r>
          </a:p>
        </p:txBody>
      </p:sp>
    </p:spTree>
    <p:extLst>
      <p:ext uri="{BB962C8B-B14F-4D97-AF65-F5344CB8AC3E}">
        <p14:creationId xmlns:p14="http://schemas.microsoft.com/office/powerpoint/2010/main" val="325150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BBC129B-4C76-808E-2CBB-488AFA7A7DF1}"/>
              </a:ext>
            </a:extLst>
          </p:cNvPr>
          <p:cNvSpPr txBox="1">
            <a:spLocks/>
          </p:cNvSpPr>
          <p:nvPr/>
        </p:nvSpPr>
        <p:spPr>
          <a:xfrm>
            <a:off x="136448" y="-19640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2036763" algn="l"/>
              </a:tabLst>
            </a:pPr>
            <a:r>
              <a:rPr lang="en-US" sz="28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Summary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E242455-A141-B2AC-D780-00080128523B}"/>
              </a:ext>
            </a:extLst>
          </p:cNvPr>
          <p:cNvSpPr/>
          <p:nvPr/>
        </p:nvSpPr>
        <p:spPr>
          <a:xfrm>
            <a:off x="0" y="859911"/>
            <a:ext cx="12377738" cy="45719"/>
          </a:xfrm>
          <a:prstGeom prst="rect">
            <a:avLst/>
          </a:prstGeom>
          <a:gradFill flip="none" rotWithShape="1">
            <a:gsLst>
              <a:gs pos="0">
                <a:srgbClr val="0A2376"/>
              </a:gs>
              <a:gs pos="33000">
                <a:schemeClr val="accent1">
                  <a:lumMod val="45000"/>
                  <a:lumOff val="55000"/>
                </a:schemeClr>
              </a:gs>
              <a:gs pos="67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6411190-F44B-31FB-8BC9-EEBB0D36D370}"/>
              </a:ext>
            </a:extLst>
          </p:cNvPr>
          <p:cNvSpPr txBox="1"/>
          <p:nvPr/>
        </p:nvSpPr>
        <p:spPr>
          <a:xfrm>
            <a:off x="1033810" y="5456347"/>
            <a:ext cx="68608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Chen, </a:t>
            </a:r>
            <a:r>
              <a:rPr lang="en-US" sz="16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Winiarski</a:t>
            </a:r>
            <a:r>
              <a:rPr lang="en-US" sz="16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US" sz="16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Puścian</a:t>
            </a:r>
            <a:r>
              <a:rPr lang="en-US" sz="16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US" sz="16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Knapska</a:t>
            </a:r>
            <a:r>
              <a:rPr lang="en-US" sz="16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Walczak, Mora, </a:t>
            </a:r>
          </a:p>
          <a:p>
            <a:r>
              <a:rPr lang="en-US" sz="16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“Generalized Glauber dynamics for inference in biology”, </a:t>
            </a:r>
          </a:p>
          <a:p>
            <a:r>
              <a:rPr lang="en-US" sz="1600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arxiv</a:t>
            </a:r>
            <a:r>
              <a:rPr lang="en-US" sz="1600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2208.03483</a:t>
            </a:r>
            <a:endParaRPr lang="en-US" sz="16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AAC31BD-09B0-8E71-8058-E7DD7DD2512D}"/>
              </a:ext>
            </a:extLst>
          </p:cNvPr>
          <p:cNvSpPr txBox="1"/>
          <p:nvPr/>
        </p:nvSpPr>
        <p:spPr>
          <a:xfrm>
            <a:off x="948224" y="2089271"/>
            <a:ext cx="774966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Helvetica" pitchFamily="2" charset="0"/>
              </a:rPr>
              <a:t>Generalized Glauber dynamics 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Helvetica" pitchFamily="2" charset="0"/>
              </a:rPr>
              <a:t>learn dynamics while keeping the statics fixed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Helvetica" pitchFamily="2" charset="0"/>
              </a:rPr>
              <a:t>Pairwise interaction model describes Eco-HAB mice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Helvetica" pitchFamily="2" charset="0"/>
              </a:rPr>
              <a:t>Socially impaired mice -&gt; quenched interactions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705AE73-5BEC-9004-BC07-D2AAAC8B3440}"/>
              </a:ext>
            </a:extLst>
          </p:cNvPr>
          <p:cNvSpPr txBox="1">
            <a:spLocks/>
          </p:cNvSpPr>
          <p:nvPr/>
        </p:nvSpPr>
        <p:spPr>
          <a:xfrm>
            <a:off x="8477968" y="454628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2036763" algn="l"/>
              </a:tabLst>
            </a:pPr>
            <a:r>
              <a:rPr lang="en-US" sz="28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709336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63B78E-26D9-C437-A4F9-7D96A7C08B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E2742B-B898-4FFD-C511-B259F0C071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3350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63B78E-26D9-C437-A4F9-7D96A7C08B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E2742B-B898-4FFD-C511-B259F0C071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0426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59B60A-A640-6E27-A56E-443DF5B679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689438-06F5-65D7-E492-D48DEEF6B2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0630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D4F71C-F2C0-2EDF-806E-C14E85E24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7799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66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Extra slides</a:t>
            </a:r>
          </a:p>
        </p:txBody>
      </p:sp>
    </p:spTree>
    <p:extLst>
      <p:ext uri="{BB962C8B-B14F-4D97-AF65-F5344CB8AC3E}">
        <p14:creationId xmlns:p14="http://schemas.microsoft.com/office/powerpoint/2010/main" val="32936208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400CF-0F40-E0FE-F98B-912329AED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038" y="-223227"/>
            <a:ext cx="10515600" cy="1325563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bg1">
                    <a:lumMod val="8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not all social behavior recorded</a:t>
            </a:r>
          </a:p>
        </p:txBody>
      </p:sp>
      <p:pic>
        <p:nvPicPr>
          <p:cNvPr id="4" name="VID_20220623_111154_DHVECi.mp4">
            <a:hlinkClick r:id="" action="ppaction://media"/>
            <a:extLst>
              <a:ext uri="{FF2B5EF4-FFF2-40B4-BE49-F238E27FC236}">
                <a16:creationId xmlns:a16="http://schemas.microsoft.com/office/drawing/2014/main" id="{E6B01B6E-F70C-CFBF-823B-7E18C3EE2BD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315.936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71336" y="1665926"/>
            <a:ext cx="8249327" cy="4640247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4464240-F53A-AAD4-66F9-ACCCD72E39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EB66F-6DCE-2947-BAA2-BD97774BCE7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73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624091B-B8B2-B43D-753E-55822D1620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802" y="-191656"/>
            <a:ext cx="10515600" cy="1325563"/>
          </a:xfrm>
        </p:spPr>
        <p:txBody>
          <a:bodyPr>
            <a:normAutofit/>
          </a:bodyPr>
          <a:lstStyle/>
          <a:p>
            <a:pPr>
              <a:tabLst>
                <a:tab pos="2036763" algn="l"/>
              </a:tabLst>
            </a:pPr>
            <a:r>
              <a:rPr lang="en-US" sz="28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data: co-localization of mice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FECD3F2-382E-D905-EF8C-5C5B9C9A4226}"/>
              </a:ext>
            </a:extLst>
          </p:cNvPr>
          <p:cNvSpPr txBox="1"/>
          <p:nvPr/>
        </p:nvSpPr>
        <p:spPr>
          <a:xfrm>
            <a:off x="1027775" y="4307650"/>
            <a:ext cx="50682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Latent variables (sleeping) create spurious correlation</a:t>
            </a:r>
          </a:p>
          <a:p>
            <a:endParaRPr lang="en-US" sz="20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19" name="Graphic 18" descr="Line arrow Straight">
            <a:extLst>
              <a:ext uri="{FF2B5EF4-FFF2-40B4-BE49-F238E27FC236}">
                <a16:creationId xmlns:a16="http://schemas.microsoft.com/office/drawing/2014/main" id="{919E18A4-137F-83BC-7EE8-762949B437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>
            <a:off x="1828019" y="5304347"/>
            <a:ext cx="641866" cy="64186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E3D2280-A340-F044-1F58-CE739BC7F333}"/>
              </a:ext>
            </a:extLst>
          </p:cNvPr>
          <p:cNvSpPr txBox="1"/>
          <p:nvPr/>
        </p:nvSpPr>
        <p:spPr>
          <a:xfrm>
            <a:off x="2443445" y="5440614"/>
            <a:ext cx="25244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Use only partial data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F9C134F-F08B-1066-A332-6DEC21947E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9211" y="1021313"/>
            <a:ext cx="9073577" cy="263912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38DC5D2-5F7B-9BEB-1CCE-506C66DDC947}"/>
              </a:ext>
            </a:extLst>
          </p:cNvPr>
          <p:cNvSpPr txBox="1"/>
          <p:nvPr/>
        </p:nvSpPr>
        <p:spPr>
          <a:xfrm>
            <a:off x="6171313" y="3915408"/>
            <a:ext cx="12002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Rate of activity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58D37FA-4448-8900-5289-06BA6215FDB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400" t="13103" b="6480"/>
          <a:stretch/>
        </p:blipFill>
        <p:spPr>
          <a:xfrm>
            <a:off x="7224063" y="3745431"/>
            <a:ext cx="4169343" cy="311256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1FFCD0F-F0FF-248E-BD21-DF45C16D1BD7}"/>
              </a:ext>
            </a:extLst>
          </p:cNvPr>
          <p:cNvSpPr/>
          <p:nvPr/>
        </p:nvSpPr>
        <p:spPr>
          <a:xfrm>
            <a:off x="0" y="859911"/>
            <a:ext cx="12377738" cy="45719"/>
          </a:xfrm>
          <a:prstGeom prst="rect">
            <a:avLst/>
          </a:prstGeom>
          <a:gradFill flip="none" rotWithShape="1">
            <a:gsLst>
              <a:gs pos="0">
                <a:srgbClr val="0A2376"/>
              </a:gs>
              <a:gs pos="33000">
                <a:schemeClr val="accent1">
                  <a:lumMod val="45000"/>
                  <a:lumOff val="55000"/>
                </a:schemeClr>
              </a:gs>
              <a:gs pos="67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069838-963E-56A0-52DE-63436357B3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EB66F-6DCE-2947-BAA2-BD97774BCE7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8415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8BD08B6-3B38-303F-2205-DEB2B11AD140}"/>
              </a:ext>
            </a:extLst>
          </p:cNvPr>
          <p:cNvSpPr txBox="1"/>
          <p:nvPr/>
        </p:nvSpPr>
        <p:spPr>
          <a:xfrm>
            <a:off x="141910" y="81911"/>
            <a:ext cx="30828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Collective behavior</a:t>
            </a:r>
          </a:p>
        </p:txBody>
      </p:sp>
      <p:pic>
        <p:nvPicPr>
          <p:cNvPr id="9" name="Graphic 8" descr="Hummingbird">
            <a:extLst>
              <a:ext uri="{FF2B5EF4-FFF2-40B4-BE49-F238E27FC236}">
                <a16:creationId xmlns:a16="http://schemas.microsoft.com/office/drawing/2014/main" id="{A9863601-2D43-A67B-43BA-05CB12F0B7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436951">
            <a:off x="6354619" y="912412"/>
            <a:ext cx="642342" cy="642342"/>
          </a:xfrm>
          <a:prstGeom prst="rect">
            <a:avLst/>
          </a:prstGeom>
        </p:spPr>
      </p:pic>
      <p:pic>
        <p:nvPicPr>
          <p:cNvPr id="10" name="Graphic 9" descr="Hummingbird">
            <a:extLst>
              <a:ext uri="{FF2B5EF4-FFF2-40B4-BE49-F238E27FC236}">
                <a16:creationId xmlns:a16="http://schemas.microsoft.com/office/drawing/2014/main" id="{BD9A5EFB-65E3-AD70-02E6-CA96A35D71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472992" flipH="1">
            <a:off x="5671607" y="1062013"/>
            <a:ext cx="642342" cy="642342"/>
          </a:xfrm>
          <a:prstGeom prst="rect">
            <a:avLst/>
          </a:prstGeom>
        </p:spPr>
      </p:pic>
      <p:sp>
        <p:nvSpPr>
          <p:cNvPr id="11" name="Down Arrow 10">
            <a:extLst>
              <a:ext uri="{FF2B5EF4-FFF2-40B4-BE49-F238E27FC236}">
                <a16:creationId xmlns:a16="http://schemas.microsoft.com/office/drawing/2014/main" id="{EE655682-D987-D082-009C-C4323FFE447D}"/>
              </a:ext>
            </a:extLst>
          </p:cNvPr>
          <p:cNvSpPr/>
          <p:nvPr/>
        </p:nvSpPr>
        <p:spPr>
          <a:xfrm>
            <a:off x="5959326" y="1917799"/>
            <a:ext cx="205191" cy="48613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FEEC03D-E28B-7792-CFBA-BE7C2302177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74698" y="2598872"/>
            <a:ext cx="1779640" cy="1645785"/>
          </a:xfrm>
          <a:prstGeom prst="rect">
            <a:avLst/>
          </a:prstGeom>
        </p:spPr>
      </p:pic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A78B4C6D-9C61-79DB-FB10-BCE3A2678F4E}"/>
              </a:ext>
            </a:extLst>
          </p:cNvPr>
          <p:cNvSpPr/>
          <p:nvPr/>
        </p:nvSpPr>
        <p:spPr>
          <a:xfrm>
            <a:off x="3514191" y="1185597"/>
            <a:ext cx="627750" cy="279872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EEF51E78-B4D0-2896-190F-06A3B7D94638}"/>
              </a:ext>
            </a:extLst>
          </p:cNvPr>
          <p:cNvSpPr/>
          <p:nvPr/>
        </p:nvSpPr>
        <p:spPr>
          <a:xfrm rot="19689646">
            <a:off x="4195703" y="1366609"/>
            <a:ext cx="627750" cy="279872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F6943563-29EC-2252-B74F-41B14AC2785E}"/>
              </a:ext>
            </a:extLst>
          </p:cNvPr>
          <p:cNvSpPr/>
          <p:nvPr/>
        </p:nvSpPr>
        <p:spPr>
          <a:xfrm rot="1907231">
            <a:off x="3311155" y="1621923"/>
            <a:ext cx="627750" cy="279872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Down Arrow 19">
            <a:extLst>
              <a:ext uri="{FF2B5EF4-FFF2-40B4-BE49-F238E27FC236}">
                <a16:creationId xmlns:a16="http://schemas.microsoft.com/office/drawing/2014/main" id="{7DEF5B26-1469-39C1-D1D4-7EC0AC17E1C7}"/>
              </a:ext>
            </a:extLst>
          </p:cNvPr>
          <p:cNvSpPr/>
          <p:nvPr/>
        </p:nvSpPr>
        <p:spPr>
          <a:xfrm>
            <a:off x="3952722" y="1917799"/>
            <a:ext cx="185475" cy="4394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Graphic 21" descr="Rat">
            <a:extLst>
              <a:ext uri="{FF2B5EF4-FFF2-40B4-BE49-F238E27FC236}">
                <a16:creationId xmlns:a16="http://schemas.microsoft.com/office/drawing/2014/main" id="{FA2EAA0F-B7F9-59F0-45A5-88882552EF5D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690466" y="1059750"/>
            <a:ext cx="507814" cy="507814"/>
          </a:xfrm>
          <a:prstGeom prst="rect">
            <a:avLst/>
          </a:prstGeom>
        </p:spPr>
      </p:pic>
      <p:sp>
        <p:nvSpPr>
          <p:cNvPr id="47" name="Down Arrow 46">
            <a:extLst>
              <a:ext uri="{FF2B5EF4-FFF2-40B4-BE49-F238E27FC236}">
                <a16:creationId xmlns:a16="http://schemas.microsoft.com/office/drawing/2014/main" id="{123E9798-11B2-AE09-5992-D19E4DA0BD48}"/>
              </a:ext>
            </a:extLst>
          </p:cNvPr>
          <p:cNvSpPr/>
          <p:nvPr/>
        </p:nvSpPr>
        <p:spPr>
          <a:xfrm>
            <a:off x="8203835" y="1861137"/>
            <a:ext cx="205191" cy="48613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AF45E099-737A-01E5-FBCE-0E86B6E00BAC}"/>
              </a:ext>
            </a:extLst>
          </p:cNvPr>
          <p:cNvCxnSpPr>
            <a:cxnSpLocks/>
          </p:cNvCxnSpPr>
          <p:nvPr/>
        </p:nvCxnSpPr>
        <p:spPr>
          <a:xfrm>
            <a:off x="3014363" y="5275238"/>
            <a:ext cx="630030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5" name="Graphic 54" descr="Rat">
            <a:extLst>
              <a:ext uri="{FF2B5EF4-FFF2-40B4-BE49-F238E27FC236}">
                <a16:creationId xmlns:a16="http://schemas.microsoft.com/office/drawing/2014/main" id="{D4D0BB70-C0EC-6839-820B-8A18DD42E6F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372914" y="1060379"/>
            <a:ext cx="507814" cy="507814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6873A7A7-518B-3684-8677-67D1DE235B4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05439" y="2713754"/>
            <a:ext cx="2134949" cy="1444230"/>
          </a:xfrm>
          <a:prstGeom prst="rect">
            <a:avLst/>
          </a:prstGeom>
        </p:spPr>
      </p:pic>
      <p:sp>
        <p:nvSpPr>
          <p:cNvPr id="65" name="TextBox 64">
            <a:extLst>
              <a:ext uri="{FF2B5EF4-FFF2-40B4-BE49-F238E27FC236}">
                <a16:creationId xmlns:a16="http://schemas.microsoft.com/office/drawing/2014/main" id="{FD11D8B1-564F-F964-4CC7-B2CF1851C22F}"/>
              </a:ext>
            </a:extLst>
          </p:cNvPr>
          <p:cNvSpPr txBox="1"/>
          <p:nvPr/>
        </p:nvSpPr>
        <p:spPr>
          <a:xfrm>
            <a:off x="5335822" y="4400725"/>
            <a:ext cx="198756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Bird flocks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F783E725-6305-9046-BA24-F32D96D890C6}"/>
              </a:ext>
            </a:extLst>
          </p:cNvPr>
          <p:cNvSpPr txBox="1"/>
          <p:nvPr/>
        </p:nvSpPr>
        <p:spPr>
          <a:xfrm>
            <a:off x="3115630" y="4371527"/>
            <a:ext cx="225184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Bacteria colony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EF13AF12-98BB-D25B-76D3-5177B94C5D5A}"/>
              </a:ext>
            </a:extLst>
          </p:cNvPr>
          <p:cNvSpPr txBox="1"/>
          <p:nvPr/>
        </p:nvSpPr>
        <p:spPr>
          <a:xfrm>
            <a:off x="7259422" y="4388650"/>
            <a:ext cx="230529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Social behavior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4E3EA6C-FE05-30DF-8EB2-89A38E8D3318}"/>
              </a:ext>
            </a:extLst>
          </p:cNvPr>
          <p:cNvSpPr txBox="1"/>
          <p:nvPr/>
        </p:nvSpPr>
        <p:spPr>
          <a:xfrm>
            <a:off x="3828066" y="4908446"/>
            <a:ext cx="45809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Complexity: </a:t>
            </a:r>
          </a:p>
          <a:p>
            <a:r>
              <a:rPr lang="en-US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e.g. heterogeneity, internal states</a:t>
            </a:r>
          </a:p>
        </p:txBody>
      </p:sp>
      <p:sp>
        <p:nvSpPr>
          <p:cNvPr id="5" name="Down Arrow 4">
            <a:extLst>
              <a:ext uri="{FF2B5EF4-FFF2-40B4-BE49-F238E27FC236}">
                <a16:creationId xmlns:a16="http://schemas.microsoft.com/office/drawing/2014/main" id="{6CBFF520-0970-F01E-D1C5-EF36D4B44603}"/>
              </a:ext>
            </a:extLst>
          </p:cNvPr>
          <p:cNvSpPr/>
          <p:nvPr/>
        </p:nvSpPr>
        <p:spPr>
          <a:xfrm rot="10800000">
            <a:off x="6188314" y="1893034"/>
            <a:ext cx="205191" cy="486137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Down Arrow 5">
            <a:extLst>
              <a:ext uri="{FF2B5EF4-FFF2-40B4-BE49-F238E27FC236}">
                <a16:creationId xmlns:a16="http://schemas.microsoft.com/office/drawing/2014/main" id="{C7C354B0-6E2F-8227-B3E9-24FE89873282}"/>
              </a:ext>
            </a:extLst>
          </p:cNvPr>
          <p:cNvSpPr/>
          <p:nvPr/>
        </p:nvSpPr>
        <p:spPr>
          <a:xfrm rot="10800000">
            <a:off x="8445093" y="1849484"/>
            <a:ext cx="205191" cy="486137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own Arrow 6">
            <a:extLst>
              <a:ext uri="{FF2B5EF4-FFF2-40B4-BE49-F238E27FC236}">
                <a16:creationId xmlns:a16="http://schemas.microsoft.com/office/drawing/2014/main" id="{88300AF9-A7B8-D099-9A3B-B3837DF36E1E}"/>
              </a:ext>
            </a:extLst>
          </p:cNvPr>
          <p:cNvSpPr/>
          <p:nvPr/>
        </p:nvSpPr>
        <p:spPr>
          <a:xfrm rot="10800000">
            <a:off x="4169109" y="1877670"/>
            <a:ext cx="205191" cy="486137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D3C17A-66EB-A8F0-CAD8-C7D233B3F735}"/>
              </a:ext>
            </a:extLst>
          </p:cNvPr>
          <p:cNvSpPr txBox="1"/>
          <p:nvPr/>
        </p:nvSpPr>
        <p:spPr>
          <a:xfrm>
            <a:off x="8935477" y="4709588"/>
            <a:ext cx="8320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rgbClr val="C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CD77552-B016-14EB-3E8E-D5B4C181CCC1}"/>
              </a:ext>
            </a:extLst>
          </p:cNvPr>
          <p:cNvSpPr txBox="1"/>
          <p:nvPr/>
        </p:nvSpPr>
        <p:spPr>
          <a:xfrm>
            <a:off x="6393505" y="6385792"/>
            <a:ext cx="53980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Need social animal in controlled environment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B7A21BC-0BB9-4EAB-95FD-592C20C5492F}"/>
              </a:ext>
            </a:extLst>
          </p:cNvPr>
          <p:cNvSpPr txBox="1"/>
          <p:nvPr/>
        </p:nvSpPr>
        <p:spPr>
          <a:xfrm>
            <a:off x="9150620" y="1589097"/>
            <a:ext cx="1686863" cy="830997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statistical inference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78FF73FA-7E8A-40D9-1A9E-B4D849A006C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06511" y="2669174"/>
            <a:ext cx="1828799" cy="1574799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D42697AA-8548-66CD-0295-02586B20B63A}"/>
              </a:ext>
            </a:extLst>
          </p:cNvPr>
          <p:cNvSpPr txBox="1"/>
          <p:nvPr/>
        </p:nvSpPr>
        <p:spPr>
          <a:xfrm>
            <a:off x="4447393" y="5640692"/>
            <a:ext cx="47371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Helvetica" pitchFamily="2" charset="0"/>
              </a:rPr>
              <a:t>Can we still explain the emergent complexity</a:t>
            </a:r>
          </a:p>
        </p:txBody>
      </p:sp>
      <p:sp>
        <p:nvSpPr>
          <p:cNvPr id="30" name="Right Arrow 29">
            <a:extLst>
              <a:ext uri="{FF2B5EF4-FFF2-40B4-BE49-F238E27FC236}">
                <a16:creationId xmlns:a16="http://schemas.microsoft.com/office/drawing/2014/main" id="{F963CF9E-5990-FCA2-9B7C-D3F79BB3710D}"/>
              </a:ext>
            </a:extLst>
          </p:cNvPr>
          <p:cNvSpPr/>
          <p:nvPr/>
        </p:nvSpPr>
        <p:spPr>
          <a:xfrm>
            <a:off x="11627214" y="6502097"/>
            <a:ext cx="328613" cy="1675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8EC0FB2-EFEA-439D-6AEE-F9BFFF178A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6A497-7F89-2547-A2D4-B1A0770B6D70}" type="slidenum">
              <a:rPr lang="en-US" smtClean="0"/>
              <a:t>2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B731A30-F9B7-D7AA-A52E-5193C092C7B7}"/>
              </a:ext>
            </a:extLst>
          </p:cNvPr>
          <p:cNvSpPr/>
          <p:nvPr/>
        </p:nvSpPr>
        <p:spPr>
          <a:xfrm>
            <a:off x="0" y="859911"/>
            <a:ext cx="12377738" cy="45719"/>
          </a:xfrm>
          <a:prstGeom prst="rect">
            <a:avLst/>
          </a:prstGeom>
          <a:gradFill flip="none" rotWithShape="1">
            <a:gsLst>
              <a:gs pos="0">
                <a:srgbClr val="0A2376"/>
              </a:gs>
              <a:gs pos="33000">
                <a:schemeClr val="accent1">
                  <a:lumMod val="45000"/>
                  <a:lumOff val="55000"/>
                </a:schemeClr>
              </a:gs>
              <a:gs pos="67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675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/>
      <p:bldP spid="13" grpId="0"/>
      <p:bldP spid="25" grpId="0" animBg="1"/>
      <p:bldP spid="29" grpId="0"/>
      <p:bldP spid="3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7D5D7A0D-D42D-15DE-215D-F539D7E523A5}"/>
              </a:ext>
            </a:extLst>
          </p:cNvPr>
          <p:cNvSpPr txBox="1">
            <a:spLocks/>
          </p:cNvSpPr>
          <p:nvPr/>
        </p:nvSpPr>
        <p:spPr>
          <a:xfrm>
            <a:off x="174023" y="-179015"/>
            <a:ext cx="1160743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2036763" algn="l"/>
                <a:tab pos="2976563" algn="l"/>
              </a:tabLst>
            </a:pPr>
            <a:r>
              <a:rPr lang="en-US" sz="28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Mice dynamics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86130E74-AA8D-1DEA-7D2C-158B52496D70}"/>
              </a:ext>
            </a:extLst>
          </p:cNvPr>
          <p:cNvGrpSpPr/>
          <p:nvPr/>
        </p:nvGrpSpPr>
        <p:grpSpPr>
          <a:xfrm>
            <a:off x="665627" y="1851780"/>
            <a:ext cx="4000962" cy="684329"/>
            <a:chOff x="6498309" y="1457522"/>
            <a:chExt cx="5497747" cy="832316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92F7F6B7-3AD4-73AB-F834-02E39437F6F2}"/>
                </a:ext>
              </a:extLst>
            </p:cNvPr>
            <p:cNvSpPr/>
            <p:nvPr/>
          </p:nvSpPr>
          <p:spPr>
            <a:xfrm>
              <a:off x="6614343" y="1693632"/>
              <a:ext cx="422910" cy="42291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F7F49FAE-1551-CC5E-B750-F52376BF5CD3}"/>
                </a:ext>
              </a:extLst>
            </p:cNvPr>
            <p:cNvSpPr/>
            <p:nvPr/>
          </p:nvSpPr>
          <p:spPr>
            <a:xfrm>
              <a:off x="7535860" y="1693632"/>
              <a:ext cx="422910" cy="42291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7B3EB631-A220-9278-16B0-3FF3D5B5E036}"/>
                </a:ext>
              </a:extLst>
            </p:cNvPr>
            <p:cNvCxnSpPr>
              <a:cxnSpLocks/>
            </p:cNvCxnSpPr>
            <p:nvPr/>
          </p:nvCxnSpPr>
          <p:spPr>
            <a:xfrm>
              <a:off x="7037254" y="1985097"/>
              <a:ext cx="498607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C242B318-D9C4-6791-6D8D-2B99C51C65BA}"/>
                </a:ext>
              </a:extLst>
            </p:cNvPr>
            <p:cNvCxnSpPr>
              <a:cxnSpLocks/>
            </p:cNvCxnSpPr>
            <p:nvPr/>
          </p:nvCxnSpPr>
          <p:spPr>
            <a:xfrm>
              <a:off x="7037254" y="1817457"/>
              <a:ext cx="498607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42" name="Graphic 41" descr="Rat">
              <a:extLst>
                <a:ext uri="{FF2B5EF4-FFF2-40B4-BE49-F238E27FC236}">
                  <a16:creationId xmlns:a16="http://schemas.microsoft.com/office/drawing/2014/main" id="{4017F496-D77E-2ABF-F188-D76A194A14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498309" y="1489901"/>
              <a:ext cx="507814" cy="507814"/>
            </a:xfrm>
            <a:prstGeom prst="rect">
              <a:avLst/>
            </a:prstGeom>
          </p:spPr>
        </p:pic>
        <p:pic>
          <p:nvPicPr>
            <p:cNvPr id="43" name="Graphic 42" descr="Rat">
              <a:extLst>
                <a:ext uri="{FF2B5EF4-FFF2-40B4-BE49-F238E27FC236}">
                  <a16:creationId xmlns:a16="http://schemas.microsoft.com/office/drawing/2014/main" id="{F7FECB6C-4708-1507-D587-A76800125DE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740894" y="1782024"/>
              <a:ext cx="507814" cy="507814"/>
            </a:xfrm>
            <a:prstGeom prst="rect">
              <a:avLst/>
            </a:prstGeom>
          </p:spPr>
        </p:pic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563B9862-156C-03F7-DA8B-CC9937DA1EF2}"/>
                </a:ext>
              </a:extLst>
            </p:cNvPr>
            <p:cNvSpPr/>
            <p:nvPr/>
          </p:nvSpPr>
          <p:spPr>
            <a:xfrm>
              <a:off x="8546555" y="1661253"/>
              <a:ext cx="422910" cy="42291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980E8F3C-4FE2-2616-5D8E-F4CAB22946FD}"/>
                </a:ext>
              </a:extLst>
            </p:cNvPr>
            <p:cNvSpPr/>
            <p:nvPr/>
          </p:nvSpPr>
          <p:spPr>
            <a:xfrm>
              <a:off x="9468072" y="1661253"/>
              <a:ext cx="422910" cy="42291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9657E73A-04B5-21E6-EE9C-3180341ECD28}"/>
                </a:ext>
              </a:extLst>
            </p:cNvPr>
            <p:cNvCxnSpPr>
              <a:cxnSpLocks/>
            </p:cNvCxnSpPr>
            <p:nvPr/>
          </p:nvCxnSpPr>
          <p:spPr>
            <a:xfrm>
              <a:off x="8969466" y="1952718"/>
              <a:ext cx="498607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9977C2A-3357-CD10-FB80-B21413DF72CE}"/>
                </a:ext>
              </a:extLst>
            </p:cNvPr>
            <p:cNvCxnSpPr>
              <a:cxnSpLocks/>
            </p:cNvCxnSpPr>
            <p:nvPr/>
          </p:nvCxnSpPr>
          <p:spPr>
            <a:xfrm>
              <a:off x="8969466" y="1785078"/>
              <a:ext cx="498607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48" name="Graphic 47" descr="Rat">
              <a:extLst>
                <a:ext uri="{FF2B5EF4-FFF2-40B4-BE49-F238E27FC236}">
                  <a16:creationId xmlns:a16="http://schemas.microsoft.com/office/drawing/2014/main" id="{9E0DC8C3-31D3-4AA3-830F-12E10F88D1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430521" y="1457522"/>
              <a:ext cx="507814" cy="507814"/>
            </a:xfrm>
            <a:prstGeom prst="rect">
              <a:avLst/>
            </a:prstGeom>
          </p:spPr>
        </p:pic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DC4A0485-0270-B4AC-C518-1257C82B6ED2}"/>
                </a:ext>
              </a:extLst>
            </p:cNvPr>
            <p:cNvSpPr/>
            <p:nvPr/>
          </p:nvSpPr>
          <p:spPr>
            <a:xfrm>
              <a:off x="10517093" y="1633966"/>
              <a:ext cx="422910" cy="42291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AC43DB03-5296-08DF-6132-CEAFFFEF7860}"/>
                </a:ext>
              </a:extLst>
            </p:cNvPr>
            <p:cNvSpPr/>
            <p:nvPr/>
          </p:nvSpPr>
          <p:spPr>
            <a:xfrm>
              <a:off x="11438610" y="1633966"/>
              <a:ext cx="422910" cy="42291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5E89FB35-B965-FFF8-0F35-CE7AD403765D}"/>
                </a:ext>
              </a:extLst>
            </p:cNvPr>
            <p:cNvCxnSpPr>
              <a:cxnSpLocks/>
            </p:cNvCxnSpPr>
            <p:nvPr/>
          </p:nvCxnSpPr>
          <p:spPr>
            <a:xfrm>
              <a:off x="10940004" y="1925431"/>
              <a:ext cx="498607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DADE58B1-7A83-1A41-0443-FACFE996F342}"/>
                </a:ext>
              </a:extLst>
            </p:cNvPr>
            <p:cNvCxnSpPr>
              <a:cxnSpLocks/>
            </p:cNvCxnSpPr>
            <p:nvPr/>
          </p:nvCxnSpPr>
          <p:spPr>
            <a:xfrm>
              <a:off x="10940004" y="1757791"/>
              <a:ext cx="498607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53" name="Graphic 52" descr="Rat">
              <a:extLst>
                <a:ext uri="{FF2B5EF4-FFF2-40B4-BE49-F238E27FC236}">
                  <a16:creationId xmlns:a16="http://schemas.microsoft.com/office/drawing/2014/main" id="{1C09AD54-653E-F2C2-81DF-8CC95D710B2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304074" y="1466247"/>
              <a:ext cx="507814" cy="507814"/>
            </a:xfrm>
            <a:prstGeom prst="rect">
              <a:avLst/>
            </a:prstGeom>
          </p:spPr>
        </p:pic>
        <p:pic>
          <p:nvPicPr>
            <p:cNvPr id="54" name="Graphic 53" descr="Rat">
              <a:extLst>
                <a:ext uri="{FF2B5EF4-FFF2-40B4-BE49-F238E27FC236}">
                  <a16:creationId xmlns:a16="http://schemas.microsoft.com/office/drawing/2014/main" id="{DB5ABDC3-190F-C2A4-0DD7-84E25235B23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436942" y="1651000"/>
              <a:ext cx="507814" cy="507814"/>
            </a:xfrm>
            <a:prstGeom prst="rect">
              <a:avLst/>
            </a:prstGeom>
          </p:spPr>
        </p:pic>
        <p:pic>
          <p:nvPicPr>
            <p:cNvPr id="55" name="Graphic 54" descr="Rat">
              <a:extLst>
                <a:ext uri="{FF2B5EF4-FFF2-40B4-BE49-F238E27FC236}">
                  <a16:creationId xmlns:a16="http://schemas.microsoft.com/office/drawing/2014/main" id="{162476FF-652A-C1FC-635B-7BE04B6CD0E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1488242" y="1667392"/>
              <a:ext cx="507814" cy="507814"/>
            </a:xfrm>
            <a:prstGeom prst="rect">
              <a:avLst/>
            </a:prstGeom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B3A3D327-215B-477B-5710-2B7FC4B69194}"/>
              </a:ext>
            </a:extLst>
          </p:cNvPr>
          <p:cNvSpPr/>
          <p:nvPr/>
        </p:nvSpPr>
        <p:spPr>
          <a:xfrm>
            <a:off x="0" y="859911"/>
            <a:ext cx="12377738" cy="45719"/>
          </a:xfrm>
          <a:prstGeom prst="rect">
            <a:avLst/>
          </a:prstGeom>
          <a:gradFill flip="none" rotWithShape="1">
            <a:gsLst>
              <a:gs pos="0">
                <a:srgbClr val="0A2376"/>
              </a:gs>
              <a:gs pos="33000">
                <a:schemeClr val="accent1">
                  <a:lumMod val="45000"/>
                  <a:lumOff val="55000"/>
                </a:schemeClr>
              </a:gs>
              <a:gs pos="67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1DAAB99-CC15-9A81-F610-4A53945B77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EB66F-6DCE-2947-BAA2-BD97774BCE70}" type="slidenum">
              <a:rPr lang="en-US" smtClean="0"/>
              <a:t>20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4D2BCC3-2F85-2A47-0A61-38053F0D42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70300" y="3233938"/>
            <a:ext cx="2957976" cy="2686246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4132FA0E-956B-27A5-F706-2B231AB449CF}"/>
              </a:ext>
            </a:extLst>
          </p:cNvPr>
          <p:cNvCxnSpPr>
            <a:cxnSpLocks/>
          </p:cNvCxnSpPr>
          <p:nvPr/>
        </p:nvCxnSpPr>
        <p:spPr>
          <a:xfrm>
            <a:off x="418546" y="2519807"/>
            <a:ext cx="463362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A533E513-032C-74CB-46EB-2710DAE44A7F}"/>
              </a:ext>
            </a:extLst>
          </p:cNvPr>
          <p:cNvSpPr txBox="1"/>
          <p:nvPr/>
        </p:nvSpPr>
        <p:spPr>
          <a:xfrm>
            <a:off x="846498" y="2610711"/>
            <a:ext cx="881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Time 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3FBD34B-AF07-965F-3DC4-C58E89B00FA3}"/>
              </a:ext>
            </a:extLst>
          </p:cNvPr>
          <p:cNvSpPr txBox="1"/>
          <p:nvPr/>
        </p:nvSpPr>
        <p:spPr>
          <a:xfrm>
            <a:off x="2342449" y="2623463"/>
            <a:ext cx="881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Time 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BBF6BDE-1F52-92FE-73BB-10E8372FB2AA}"/>
              </a:ext>
            </a:extLst>
          </p:cNvPr>
          <p:cNvSpPr txBox="1"/>
          <p:nvPr/>
        </p:nvSpPr>
        <p:spPr>
          <a:xfrm>
            <a:off x="3658182" y="2596019"/>
            <a:ext cx="881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Time 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53EA0F2-F6A6-9EA5-DB98-7E9C106A0843}"/>
              </a:ext>
            </a:extLst>
          </p:cNvPr>
          <p:cNvSpPr txBox="1"/>
          <p:nvPr/>
        </p:nvSpPr>
        <p:spPr>
          <a:xfrm>
            <a:off x="3285729" y="2807477"/>
            <a:ext cx="405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Δt</a:t>
            </a:r>
            <a:endParaRPr lang="en-US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AB399D8-FCA5-78A5-C0E8-FED197F2E9CF}"/>
              </a:ext>
            </a:extLst>
          </p:cNvPr>
          <p:cNvSpPr txBox="1"/>
          <p:nvPr/>
        </p:nvSpPr>
        <p:spPr>
          <a:xfrm>
            <a:off x="1929645" y="1206911"/>
            <a:ext cx="18582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Active chasing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2D442C6-4EF1-6855-DA7A-5C6744B12B47}"/>
              </a:ext>
            </a:extLst>
          </p:cNvPr>
          <p:cNvSpPr txBox="1"/>
          <p:nvPr/>
        </p:nvSpPr>
        <p:spPr>
          <a:xfrm>
            <a:off x="7961984" y="1185331"/>
            <a:ext cx="21709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Adventurousness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2A560C-CF0E-CE0F-3B8D-3B1C53C2110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34187" y="2153365"/>
            <a:ext cx="2904029" cy="1325563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07D39063-7483-5FD4-C2EC-C17AD0A0F4CC}"/>
              </a:ext>
            </a:extLst>
          </p:cNvPr>
          <p:cNvGrpSpPr/>
          <p:nvPr/>
        </p:nvGrpSpPr>
        <p:grpSpPr>
          <a:xfrm>
            <a:off x="6577307" y="3791746"/>
            <a:ext cx="3860909" cy="2363973"/>
            <a:chOff x="4654197" y="1203936"/>
            <a:chExt cx="5271258" cy="3227507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541EB8D-C545-E303-1773-A3940B4973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12061" r="-1"/>
            <a:stretch/>
          </p:blipFill>
          <p:spPr>
            <a:xfrm>
              <a:off x="6804215" y="1203936"/>
              <a:ext cx="3121240" cy="3227507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962F426-D7CF-D4EC-115C-9FB8F1035088}"/>
                </a:ext>
              </a:extLst>
            </p:cNvPr>
            <p:cNvSpPr txBox="1"/>
            <p:nvPr/>
          </p:nvSpPr>
          <p:spPr>
            <a:xfrm>
              <a:off x="4654197" y="2239816"/>
              <a:ext cx="1974522" cy="5042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P(A-&gt;B-&gt;C) 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2E31AE8B-E9CC-C315-48FC-A5D73F9EED1E}"/>
              </a:ext>
            </a:extLst>
          </p:cNvPr>
          <p:cNvSpPr txBox="1"/>
          <p:nvPr/>
        </p:nvSpPr>
        <p:spPr>
          <a:xfrm>
            <a:off x="8611270" y="2952018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0A9522C-A128-61CE-02D0-010940B16975}"/>
              </a:ext>
            </a:extLst>
          </p:cNvPr>
          <p:cNvSpPr txBox="1"/>
          <p:nvPr/>
        </p:nvSpPr>
        <p:spPr>
          <a:xfrm>
            <a:off x="8597414" y="2339939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8BF162F-119F-9623-3449-A5F3A26ED5C8}"/>
              </a:ext>
            </a:extLst>
          </p:cNvPr>
          <p:cNvSpPr txBox="1"/>
          <p:nvPr/>
        </p:nvSpPr>
        <p:spPr>
          <a:xfrm>
            <a:off x="10408711" y="2945641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B8A52F8-A56F-C815-FF24-1CDBD1541FF1}"/>
              </a:ext>
            </a:extLst>
          </p:cNvPr>
          <p:cNvSpPr txBox="1"/>
          <p:nvPr/>
        </p:nvSpPr>
        <p:spPr>
          <a:xfrm>
            <a:off x="10394855" y="2333562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04372B5-FD43-174C-C332-D7E505B0909C}"/>
              </a:ext>
            </a:extLst>
          </p:cNvPr>
          <p:cNvSpPr txBox="1"/>
          <p:nvPr/>
        </p:nvSpPr>
        <p:spPr>
          <a:xfrm>
            <a:off x="9466600" y="1945490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5AA72773-433F-3C47-FFB1-4EE805DB20B2}"/>
              </a:ext>
            </a:extLst>
          </p:cNvPr>
          <p:cNvSpPr/>
          <p:nvPr/>
        </p:nvSpPr>
        <p:spPr>
          <a:xfrm>
            <a:off x="8986200" y="1851969"/>
            <a:ext cx="1819325" cy="1939777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A166928-EFF4-62FC-C447-A25867EE5BED}"/>
              </a:ext>
            </a:extLst>
          </p:cNvPr>
          <p:cNvSpPr txBox="1"/>
          <p:nvPr/>
        </p:nvSpPr>
        <p:spPr>
          <a:xfrm>
            <a:off x="10120214" y="1809164"/>
            <a:ext cx="1219693" cy="338554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More likely!</a:t>
            </a:r>
          </a:p>
        </p:txBody>
      </p:sp>
    </p:spTree>
    <p:extLst>
      <p:ext uri="{BB962C8B-B14F-4D97-AF65-F5344CB8AC3E}">
        <p14:creationId xmlns:p14="http://schemas.microsoft.com/office/powerpoint/2010/main" val="2805521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D4108A9-A13E-EA6F-AB38-48D10A20E062}"/>
              </a:ext>
            </a:extLst>
          </p:cNvPr>
          <p:cNvSpPr txBox="1"/>
          <p:nvPr/>
        </p:nvSpPr>
        <p:spPr>
          <a:xfrm>
            <a:off x="261138" y="1287509"/>
            <a:ext cx="478013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Helvetica" pitchFamily="2" charset="0"/>
              </a:rPr>
              <a:t>position of mouse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u="sng" dirty="0">
                <a:solidFill>
                  <a:srgbClr val="C00000"/>
                </a:solidFill>
                <a:latin typeface="Helvetica" pitchFamily="2" charset="0"/>
              </a:rPr>
              <a:t>Maximum entropy model</a:t>
            </a:r>
            <a:r>
              <a:rPr lang="en-US" dirty="0">
                <a:solidFill>
                  <a:srgbClr val="C00000"/>
                </a:solidFill>
                <a:latin typeface="Helvetica" pitchFamily="2" charset="0"/>
              </a:rPr>
              <a:t> </a:t>
            </a:r>
            <a:r>
              <a:rPr lang="en-US" dirty="0">
                <a:latin typeface="Helvetica" pitchFamily="2" charset="0"/>
              </a:rPr>
              <a:t>constrains: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Helvetica" pitchFamily="2" charset="0"/>
            </a:endParaRPr>
          </a:p>
          <a:p>
            <a:endParaRPr lang="en-US" dirty="0">
              <a:latin typeface="Helvetica" pitchFamily="2" charset="0"/>
            </a:endParaRPr>
          </a:p>
          <a:p>
            <a:r>
              <a:rPr lang="en-US" dirty="0">
                <a:latin typeface="Helvetica" pitchFamily="2" charset="0"/>
              </a:rPr>
              <a:t>… while maximizing entropy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4627FFF-C998-FF46-3805-08ECAF8F56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138" y="-175250"/>
            <a:ext cx="10515600" cy="1325563"/>
          </a:xfrm>
        </p:spPr>
        <p:txBody>
          <a:bodyPr>
            <a:normAutofit/>
          </a:bodyPr>
          <a:lstStyle/>
          <a:p>
            <a:pPr>
              <a:tabLst>
                <a:tab pos="2036763" algn="l"/>
              </a:tabLst>
            </a:pPr>
            <a:r>
              <a:rPr lang="en-US" sz="28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learn the static interaction model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EDE917E-1D6E-8836-7645-02EDE3B50BE1}"/>
              </a:ext>
            </a:extLst>
          </p:cNvPr>
          <p:cNvSpPr txBox="1"/>
          <p:nvPr/>
        </p:nvSpPr>
        <p:spPr>
          <a:xfrm>
            <a:off x="1146317" y="2345040"/>
            <a:ext cx="2588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1. Pairwise correlation: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0FF581F-2AB8-4236-E61C-0086E4042E34}"/>
              </a:ext>
            </a:extLst>
          </p:cNvPr>
          <p:cNvSpPr txBox="1"/>
          <p:nvPr/>
        </p:nvSpPr>
        <p:spPr>
          <a:xfrm>
            <a:off x="1146317" y="2758319"/>
            <a:ext cx="3551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2. Probability of staying in a box: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EFB217D-9EE7-744F-FCDB-E41A7762BA07}"/>
              </a:ext>
            </a:extLst>
          </p:cNvPr>
          <p:cNvSpPr txBox="1"/>
          <p:nvPr/>
        </p:nvSpPr>
        <p:spPr>
          <a:xfrm>
            <a:off x="2877722" y="5956914"/>
            <a:ext cx="2198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Pairwise interaction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6A0F2DA-AD43-7203-A41D-B86D01C02A26}"/>
              </a:ext>
            </a:extLst>
          </p:cNvPr>
          <p:cNvSpPr txBox="1"/>
          <p:nvPr/>
        </p:nvSpPr>
        <p:spPr>
          <a:xfrm>
            <a:off x="5124341" y="5988078"/>
            <a:ext cx="17568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Box preference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AD9C2B7E-85BE-FCDB-FC10-1165B3D1DFCE}"/>
              </a:ext>
            </a:extLst>
          </p:cNvPr>
          <p:cNvCxnSpPr/>
          <p:nvPr/>
        </p:nvCxnSpPr>
        <p:spPr>
          <a:xfrm flipV="1">
            <a:off x="4156200" y="5470463"/>
            <a:ext cx="0" cy="4991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4CBC18C1-7507-1471-3DC2-FCBE51C98488}"/>
              </a:ext>
            </a:extLst>
          </p:cNvPr>
          <p:cNvCxnSpPr/>
          <p:nvPr/>
        </p:nvCxnSpPr>
        <p:spPr>
          <a:xfrm flipV="1">
            <a:off x="5546293" y="5457550"/>
            <a:ext cx="0" cy="4991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A906B2F0-AABE-7012-434D-2A9BF1969C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9327" y="2787312"/>
            <a:ext cx="2694745" cy="3113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98C5C0F-0C52-372B-4E2D-80DFAE5F33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5302" y="2330054"/>
            <a:ext cx="2299287" cy="28629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484F30A-47FA-D169-9A11-60EC7BDC5E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3550" y="4863450"/>
            <a:ext cx="5514630" cy="81733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A857762-661F-3BDF-FB15-4B0C6D8DA07B}"/>
              </a:ext>
            </a:extLst>
          </p:cNvPr>
          <p:cNvSpPr txBox="1"/>
          <p:nvPr/>
        </p:nvSpPr>
        <p:spPr>
          <a:xfrm>
            <a:off x="606587" y="5956701"/>
            <a:ext cx="2271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320FF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Parameters to learn: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1379C5B-10DF-AEA6-6066-39A57C81A0D6}"/>
              </a:ext>
            </a:extLst>
          </p:cNvPr>
          <p:cNvSpPr/>
          <p:nvPr/>
        </p:nvSpPr>
        <p:spPr>
          <a:xfrm>
            <a:off x="3739270" y="4897738"/>
            <a:ext cx="2374922" cy="817331"/>
          </a:xfrm>
          <a:prstGeom prst="rect">
            <a:avLst/>
          </a:prstGeom>
          <a:solidFill>
            <a:srgbClr val="E2F0D9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210F422-F955-DAE7-01DC-B38648B930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86676" y="4326637"/>
            <a:ext cx="1063008" cy="27117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16CD933-7FD6-E97B-77A2-D32005E4B0B1}"/>
              </a:ext>
            </a:extLst>
          </p:cNvPr>
          <p:cNvSpPr txBox="1"/>
          <p:nvPr/>
        </p:nvSpPr>
        <p:spPr>
          <a:xfrm>
            <a:off x="4779958" y="4232688"/>
            <a:ext cx="8168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Energy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5DD23A5-9E77-6D50-831E-55EC39395A84}"/>
              </a:ext>
            </a:extLst>
          </p:cNvPr>
          <p:cNvSpPr/>
          <p:nvPr/>
        </p:nvSpPr>
        <p:spPr>
          <a:xfrm>
            <a:off x="5686675" y="4232688"/>
            <a:ext cx="1063008" cy="365125"/>
          </a:xfrm>
          <a:prstGeom prst="rect">
            <a:avLst/>
          </a:prstGeom>
          <a:solidFill>
            <a:srgbClr val="E2F0D9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03AE6BC-3DCB-2450-9D5B-0EEFB59AB8F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60865" y="3440307"/>
            <a:ext cx="3926268" cy="482019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742A970A-1DC3-2EEF-90C9-A6FD88703B96}"/>
              </a:ext>
            </a:extLst>
          </p:cNvPr>
          <p:cNvSpPr/>
          <p:nvPr/>
        </p:nvSpPr>
        <p:spPr>
          <a:xfrm>
            <a:off x="504732" y="4653244"/>
            <a:ext cx="6278204" cy="120164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4C5A225-543B-EE6B-F5BC-EEE528248B0B}"/>
              </a:ext>
            </a:extLst>
          </p:cNvPr>
          <p:cNvSpPr/>
          <p:nvPr/>
        </p:nvSpPr>
        <p:spPr>
          <a:xfrm>
            <a:off x="0" y="859911"/>
            <a:ext cx="12377738" cy="45719"/>
          </a:xfrm>
          <a:prstGeom prst="rect">
            <a:avLst/>
          </a:prstGeom>
          <a:gradFill flip="none" rotWithShape="1">
            <a:gsLst>
              <a:gs pos="0">
                <a:srgbClr val="0A2376"/>
              </a:gs>
              <a:gs pos="33000">
                <a:schemeClr val="accent1">
                  <a:lumMod val="45000"/>
                  <a:lumOff val="55000"/>
                </a:schemeClr>
              </a:gs>
              <a:gs pos="67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B7D3B06-2881-B43A-05B2-5BBB6A417E8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24665" y="1287509"/>
            <a:ext cx="1661201" cy="268404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2293E3-01B5-494A-BC67-38913B776F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EB66F-6DCE-2947-BAA2-BD97774BCE70}" type="slidenum">
              <a:rPr lang="en-US" smtClean="0"/>
              <a:t>21</a:t>
            </a:fld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7BEC728-6955-1FCC-21EA-30D98BC500FB}"/>
              </a:ext>
            </a:extLst>
          </p:cNvPr>
          <p:cNvGrpSpPr/>
          <p:nvPr/>
        </p:nvGrpSpPr>
        <p:grpSpPr>
          <a:xfrm>
            <a:off x="6915963" y="279345"/>
            <a:ext cx="5014899" cy="2995388"/>
            <a:chOff x="6915963" y="279345"/>
            <a:chExt cx="5014899" cy="2995388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3098FB09-C0D7-8893-5DBB-20F47F70B7A3}"/>
                </a:ext>
              </a:extLst>
            </p:cNvPr>
            <p:cNvSpPr txBox="1"/>
            <p:nvPr/>
          </p:nvSpPr>
          <p:spPr>
            <a:xfrm>
              <a:off x="6915963" y="279345"/>
              <a:ext cx="50148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C00000"/>
                  </a:solidFill>
                </a:rPr>
                <a:t>Pairwise model can predict higher order correlation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6C8A9FAE-5745-F61A-DC64-F0C8505F1435}"/>
                </a:ext>
              </a:extLst>
            </p:cNvPr>
            <p:cNvSpPr txBox="1"/>
            <p:nvPr/>
          </p:nvSpPr>
          <p:spPr>
            <a:xfrm>
              <a:off x="8659161" y="671742"/>
              <a:ext cx="18596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C00000"/>
                  </a:solidFill>
                </a:rPr>
                <a:t>Triplet correlation</a:t>
              </a:r>
            </a:p>
          </p:txBody>
        </p: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4EFA9803-3D28-08CA-201F-13A206FBC46E}"/>
                </a:ext>
              </a:extLst>
            </p:cNvPr>
            <p:cNvGrpSpPr/>
            <p:nvPr/>
          </p:nvGrpSpPr>
          <p:grpSpPr>
            <a:xfrm>
              <a:off x="8433174" y="1059194"/>
              <a:ext cx="2743201" cy="2215539"/>
              <a:chOff x="8610599" y="2062869"/>
              <a:chExt cx="2743201" cy="2215539"/>
            </a:xfrm>
          </p:grpSpPr>
          <p:pic>
            <p:nvPicPr>
              <p:cNvPr id="44" name="Picture 43">
                <a:extLst>
                  <a:ext uri="{FF2B5EF4-FFF2-40B4-BE49-F238E27FC236}">
                    <a16:creationId xmlns:a16="http://schemas.microsoft.com/office/drawing/2014/main" id="{C9C69B78-9C3F-DF0B-30D2-F46E5A36F44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/>
              <a:srcRect l="4882" t="10606" r="46313"/>
              <a:stretch/>
            </p:blipFill>
            <p:spPr>
              <a:xfrm>
                <a:off x="8610599" y="2062869"/>
                <a:ext cx="2435083" cy="2215539"/>
              </a:xfrm>
              <a:prstGeom prst="rect">
                <a:avLst/>
              </a:prstGeom>
            </p:spPr>
          </p:pic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D0F035B6-44AF-6A40-114B-396D0A39876E}"/>
                  </a:ext>
                </a:extLst>
              </p:cNvPr>
              <p:cNvSpPr/>
              <p:nvPr/>
            </p:nvSpPr>
            <p:spPr>
              <a:xfrm>
                <a:off x="10945504" y="2758319"/>
                <a:ext cx="408296" cy="34033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C2B6966-8E84-485E-1C6F-784CD9BE294C}"/>
              </a:ext>
            </a:extLst>
          </p:cNvPr>
          <p:cNvGrpSpPr/>
          <p:nvPr/>
        </p:nvGrpSpPr>
        <p:grpSpPr>
          <a:xfrm>
            <a:off x="7765576" y="3440307"/>
            <a:ext cx="3864918" cy="3084626"/>
            <a:chOff x="7765576" y="3440307"/>
            <a:chExt cx="3864918" cy="308462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A9DD970-592A-9BB1-E693-B2480BC7D9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970710" y="3835599"/>
              <a:ext cx="2964016" cy="2689334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B643885-00EC-8E0B-013C-4618922130C5}"/>
                </a:ext>
              </a:extLst>
            </p:cNvPr>
            <p:cNvSpPr txBox="1"/>
            <p:nvPr/>
          </p:nvSpPr>
          <p:spPr>
            <a:xfrm>
              <a:off x="7970710" y="3440307"/>
              <a:ext cx="36597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C00000"/>
                  </a:solidFill>
                </a:rPr>
                <a:t>probability of K mice in the same box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024B2892-A616-D735-B0BA-07FF64EB6E6F}"/>
                </a:ext>
              </a:extLst>
            </p:cNvPr>
            <p:cNvSpPr/>
            <p:nvPr/>
          </p:nvSpPr>
          <p:spPr>
            <a:xfrm>
              <a:off x="7765576" y="5998089"/>
              <a:ext cx="436728" cy="526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87293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7DF7145-169D-6241-B9D3-276986FE7300}"/>
              </a:ext>
            </a:extLst>
          </p:cNvPr>
          <p:cNvSpPr txBox="1"/>
          <p:nvPr/>
        </p:nvSpPr>
        <p:spPr>
          <a:xfrm>
            <a:off x="1738940" y="1043551"/>
            <a:ext cx="871411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Maximum Caliber 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Constraining both the equal-time correlation, and cross-correlation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Difficult to train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Generalized linear model (GLM) 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Generate spikes based on self-memory and memory of other spins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No longer equilibrium dynamics, no energy landscape</a:t>
            </a:r>
          </a:p>
          <a:p>
            <a:pPr lvl="1"/>
            <a:endParaRPr lang="en-US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Not a good generative model &amp; doesn’t recover equal-time statistics well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3E683DC-AF93-E54F-A76E-D3D3741377C6}"/>
              </a:ext>
            </a:extLst>
          </p:cNvPr>
          <p:cNvGrpSpPr/>
          <p:nvPr/>
        </p:nvGrpSpPr>
        <p:grpSpPr>
          <a:xfrm>
            <a:off x="2766234" y="3622185"/>
            <a:ext cx="2353456" cy="2480703"/>
            <a:chOff x="571499" y="4995597"/>
            <a:chExt cx="1804550" cy="1933874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B6762A7B-8981-1746-8408-0995956026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53622" y="5124908"/>
              <a:ext cx="1522427" cy="1675253"/>
            </a:xfrm>
            <a:prstGeom prst="rect">
              <a:avLst/>
            </a:prstGeom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53F7A2A-8983-AA48-9303-2A3014D195B4}"/>
                </a:ext>
              </a:extLst>
            </p:cNvPr>
            <p:cNvSpPr/>
            <p:nvPr/>
          </p:nvSpPr>
          <p:spPr>
            <a:xfrm>
              <a:off x="571499" y="4995597"/>
              <a:ext cx="514350" cy="25862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D72FDE2F-8A13-AD46-9990-6508E67743C3}"/>
                </a:ext>
              </a:extLst>
            </p:cNvPr>
            <p:cNvSpPr/>
            <p:nvPr/>
          </p:nvSpPr>
          <p:spPr>
            <a:xfrm>
              <a:off x="699318" y="6550076"/>
              <a:ext cx="514350" cy="3793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19477863-7DC2-3F47-A4F0-B259DCC9D787}"/>
              </a:ext>
            </a:extLst>
          </p:cNvPr>
          <p:cNvSpPr txBox="1"/>
          <p:nvPr/>
        </p:nvSpPr>
        <p:spPr>
          <a:xfrm>
            <a:off x="9515005" y="5426640"/>
            <a:ext cx="19474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6">
                    <a:lumMod val="7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Gerhard et al. 2016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A62BCED-F58C-CC46-9C5D-6FF73122C709}"/>
              </a:ext>
            </a:extLst>
          </p:cNvPr>
          <p:cNvSpPr txBox="1"/>
          <p:nvPr/>
        </p:nvSpPr>
        <p:spPr>
          <a:xfrm>
            <a:off x="1630359" y="6237766"/>
            <a:ext cx="94740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Can we tune the dynamics while keep the steady state distribution?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6DF5623A-F0B2-9449-8B3D-3209A33BD43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57036" y="3540078"/>
            <a:ext cx="2400496" cy="2361388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DD5F23C-CE3C-DD50-7631-97416B8B7E08}"/>
              </a:ext>
            </a:extLst>
          </p:cNvPr>
          <p:cNvSpPr txBox="1">
            <a:spLocks/>
          </p:cNvSpPr>
          <p:nvPr/>
        </p:nvSpPr>
        <p:spPr>
          <a:xfrm>
            <a:off x="174830" y="-196173"/>
            <a:ext cx="1256680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2036763" algn="l"/>
              </a:tabLst>
            </a:pPr>
            <a:r>
              <a:rPr lang="en-US" sz="28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dynamical inference is difficult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09C4B7-3B5E-A43D-C6AE-E04184F2337D}"/>
              </a:ext>
            </a:extLst>
          </p:cNvPr>
          <p:cNvSpPr txBox="1"/>
          <p:nvPr/>
        </p:nvSpPr>
        <p:spPr>
          <a:xfrm>
            <a:off x="1996508" y="4300019"/>
            <a:ext cx="6655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Data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77450A7-77BE-10DA-8BCA-30153512A129}"/>
              </a:ext>
            </a:extLst>
          </p:cNvPr>
          <p:cNvSpPr txBox="1"/>
          <p:nvPr/>
        </p:nvSpPr>
        <p:spPr>
          <a:xfrm>
            <a:off x="5970490" y="4276310"/>
            <a:ext cx="829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Model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1D5421D-0B18-1C75-3608-5F3E0397D023}"/>
              </a:ext>
            </a:extLst>
          </p:cNvPr>
          <p:cNvSpPr/>
          <p:nvPr/>
        </p:nvSpPr>
        <p:spPr>
          <a:xfrm>
            <a:off x="0" y="859911"/>
            <a:ext cx="12377738" cy="45719"/>
          </a:xfrm>
          <a:prstGeom prst="rect">
            <a:avLst/>
          </a:prstGeom>
          <a:gradFill flip="none" rotWithShape="1">
            <a:gsLst>
              <a:gs pos="0">
                <a:srgbClr val="0A2376"/>
              </a:gs>
              <a:gs pos="33000">
                <a:schemeClr val="accent1">
                  <a:lumMod val="45000"/>
                  <a:lumOff val="55000"/>
                </a:schemeClr>
              </a:gs>
              <a:gs pos="67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E0F9501-491F-CB2F-5CF6-1502F5A63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6A497-7F89-2547-A2D4-B1A0770B6D7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758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8" grpId="0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>
            <a:extLst>
              <a:ext uri="{FF2B5EF4-FFF2-40B4-BE49-F238E27FC236}">
                <a16:creationId xmlns:a16="http://schemas.microsoft.com/office/drawing/2014/main" id="{EFC6902F-84F8-4A40-A3E8-E68B5854E8DC}"/>
              </a:ext>
            </a:extLst>
          </p:cNvPr>
          <p:cNvSpPr/>
          <p:nvPr/>
        </p:nvSpPr>
        <p:spPr>
          <a:xfrm>
            <a:off x="9953532" y="6198717"/>
            <a:ext cx="484503" cy="59414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227E47BB-CD4A-4C40-B5A7-7CAD99E2BF35}"/>
              </a:ext>
            </a:extLst>
          </p:cNvPr>
          <p:cNvSpPr/>
          <p:nvPr/>
        </p:nvSpPr>
        <p:spPr>
          <a:xfrm>
            <a:off x="7993380" y="6166573"/>
            <a:ext cx="1668780" cy="61717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Down Arrow 40">
            <a:extLst>
              <a:ext uri="{FF2B5EF4-FFF2-40B4-BE49-F238E27FC236}">
                <a16:creationId xmlns:a16="http://schemas.microsoft.com/office/drawing/2014/main" id="{070290D3-5838-1C47-9A68-D08B4E3FFFB1}"/>
              </a:ext>
            </a:extLst>
          </p:cNvPr>
          <p:cNvSpPr/>
          <p:nvPr/>
        </p:nvSpPr>
        <p:spPr>
          <a:xfrm>
            <a:off x="5914211" y="4224095"/>
            <a:ext cx="232589" cy="2051586"/>
          </a:xfrm>
          <a:prstGeom prst="downArrow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0C65B76-F6E4-A946-AB8B-0BB9D6A2D8FF}"/>
              </a:ext>
            </a:extLst>
          </p:cNvPr>
          <p:cNvSpPr/>
          <p:nvPr/>
        </p:nvSpPr>
        <p:spPr>
          <a:xfrm>
            <a:off x="7543800" y="4224096"/>
            <a:ext cx="3050628" cy="177712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4732D3CB-AAC6-4B4D-BC1D-461E52A4324F}"/>
              </a:ext>
            </a:extLst>
          </p:cNvPr>
          <p:cNvSpPr/>
          <p:nvPr/>
        </p:nvSpPr>
        <p:spPr>
          <a:xfrm>
            <a:off x="6862492" y="2910770"/>
            <a:ext cx="3427544" cy="49530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CF253B1-E9FE-FB4B-A06B-A8200ABFD721}"/>
              </a:ext>
            </a:extLst>
          </p:cNvPr>
          <p:cNvSpPr/>
          <p:nvPr/>
        </p:nvSpPr>
        <p:spPr>
          <a:xfrm>
            <a:off x="4873374" y="4814237"/>
            <a:ext cx="1897178" cy="61717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098FE57D-4DEC-E145-B912-40B52073CCE1}"/>
              </a:ext>
            </a:extLst>
          </p:cNvPr>
          <p:cNvSpPr/>
          <p:nvPr/>
        </p:nvSpPr>
        <p:spPr>
          <a:xfrm>
            <a:off x="6251225" y="3560796"/>
            <a:ext cx="2881972" cy="49530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AD181D5-9A2D-9C40-8A31-6D79F1DE29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2927" y="1086879"/>
            <a:ext cx="2992610" cy="982307"/>
          </a:xfrm>
          <a:prstGeom prst="rect">
            <a:avLst/>
          </a:prstGeom>
        </p:spPr>
      </p:pic>
      <p:sp>
        <p:nvSpPr>
          <p:cNvPr id="7" name="Down Arrow 6">
            <a:extLst>
              <a:ext uri="{FF2B5EF4-FFF2-40B4-BE49-F238E27FC236}">
                <a16:creationId xmlns:a16="http://schemas.microsoft.com/office/drawing/2014/main" id="{249B6737-3E51-1B41-A2B9-2278CD0C0A8D}"/>
              </a:ext>
            </a:extLst>
          </p:cNvPr>
          <p:cNvSpPr/>
          <p:nvPr/>
        </p:nvSpPr>
        <p:spPr>
          <a:xfrm>
            <a:off x="2048548" y="2414707"/>
            <a:ext cx="168668" cy="584775"/>
          </a:xfrm>
          <a:prstGeom prst="downArrow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0E9859E-5C97-FD4F-BBE7-3D5621E105DA}"/>
              </a:ext>
            </a:extLst>
          </p:cNvPr>
          <p:cNvSpPr txBox="1"/>
          <p:nvPr/>
        </p:nvSpPr>
        <p:spPr>
          <a:xfrm>
            <a:off x="2335909" y="2328858"/>
            <a:ext cx="24003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Assume spin is fixed, solve for the Hamiltonian dynamics of the oscillators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689D604-2ACD-DB44-90C7-28534F30AB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9675" y="3610693"/>
            <a:ext cx="1917700" cy="10414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7BE5B20-7D9D-0F41-9F31-88852E5CE7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5451" y="5495778"/>
            <a:ext cx="2990087" cy="101088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94114CA-7475-F447-B950-EB364240A5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03012" y="1323327"/>
            <a:ext cx="1750289" cy="484877"/>
          </a:xfrm>
          <a:prstGeom prst="rect">
            <a:avLst/>
          </a:prstGeom>
        </p:spPr>
      </p:pic>
      <p:sp>
        <p:nvSpPr>
          <p:cNvPr id="14" name="Down Arrow 13">
            <a:extLst>
              <a:ext uri="{FF2B5EF4-FFF2-40B4-BE49-F238E27FC236}">
                <a16:creationId xmlns:a16="http://schemas.microsoft.com/office/drawing/2014/main" id="{FCFC6501-4BFC-4E42-9CD4-654C16003A57}"/>
              </a:ext>
            </a:extLst>
          </p:cNvPr>
          <p:cNvSpPr/>
          <p:nvPr/>
        </p:nvSpPr>
        <p:spPr>
          <a:xfrm rot="16200000">
            <a:off x="5038880" y="1290261"/>
            <a:ext cx="210788" cy="358291"/>
          </a:xfrm>
          <a:prstGeom prst="downArrow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F9FAA11-7EA1-594E-8227-1849FFCDFA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63113" y="2258386"/>
            <a:ext cx="4699212" cy="1858799"/>
          </a:xfrm>
          <a:prstGeom prst="rect">
            <a:avLst/>
          </a:prstGeom>
        </p:spPr>
      </p:pic>
      <p:sp>
        <p:nvSpPr>
          <p:cNvPr id="17" name="Down Arrow 16">
            <a:extLst>
              <a:ext uri="{FF2B5EF4-FFF2-40B4-BE49-F238E27FC236}">
                <a16:creationId xmlns:a16="http://schemas.microsoft.com/office/drawing/2014/main" id="{022B646F-76A6-2147-BEE5-4D9C7812048C}"/>
              </a:ext>
            </a:extLst>
          </p:cNvPr>
          <p:cNvSpPr/>
          <p:nvPr/>
        </p:nvSpPr>
        <p:spPr>
          <a:xfrm>
            <a:off x="2048548" y="4901664"/>
            <a:ext cx="168668" cy="584775"/>
          </a:xfrm>
          <a:prstGeom prst="downArrow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D1F632F-7252-FE46-BCEA-B56690F4D82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27882" y="4806542"/>
            <a:ext cx="1745104" cy="57460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E1F0AE0-D82A-4145-A3A1-679736389ED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32309" y="4236546"/>
            <a:ext cx="2202662" cy="6171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74C1D83-4B0D-5948-80A1-4C3C862C37D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17343" y="5008437"/>
            <a:ext cx="978961" cy="23409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49D4867-4B8D-B740-A5B5-0FF9D8EBC98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641412" y="5388100"/>
            <a:ext cx="2883939" cy="613121"/>
          </a:xfrm>
          <a:prstGeom prst="rect">
            <a:avLst/>
          </a:prstGeom>
        </p:spPr>
      </p:pic>
      <p:sp>
        <p:nvSpPr>
          <p:cNvPr id="23" name="Down Arrow 22">
            <a:extLst>
              <a:ext uri="{FF2B5EF4-FFF2-40B4-BE49-F238E27FC236}">
                <a16:creationId xmlns:a16="http://schemas.microsoft.com/office/drawing/2014/main" id="{D123EF91-A52D-0D47-AF36-9656081863E3}"/>
              </a:ext>
            </a:extLst>
          </p:cNvPr>
          <p:cNvSpPr/>
          <p:nvPr/>
        </p:nvSpPr>
        <p:spPr>
          <a:xfrm>
            <a:off x="5984638" y="1794936"/>
            <a:ext cx="212962" cy="379364"/>
          </a:xfrm>
          <a:prstGeom prst="downArrow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 33">
            <a:extLst>
              <a:ext uri="{FF2B5EF4-FFF2-40B4-BE49-F238E27FC236}">
                <a16:creationId xmlns:a16="http://schemas.microsoft.com/office/drawing/2014/main" id="{A2198441-56F4-E941-9841-D6B1BD166836}"/>
              </a:ext>
            </a:extLst>
          </p:cNvPr>
          <p:cNvSpPr/>
          <p:nvPr/>
        </p:nvSpPr>
        <p:spPr>
          <a:xfrm>
            <a:off x="4229100" y="1989174"/>
            <a:ext cx="1587500" cy="3445156"/>
          </a:xfrm>
          <a:custGeom>
            <a:avLst/>
            <a:gdLst>
              <a:gd name="connsiteX0" fmla="*/ 0 w 1587500"/>
              <a:gd name="connsiteY0" fmla="*/ 3445156 h 3445156"/>
              <a:gd name="connsiteX1" fmla="*/ 762000 w 1587500"/>
              <a:gd name="connsiteY1" fmla="*/ 2073556 h 3445156"/>
              <a:gd name="connsiteX2" fmla="*/ 977900 w 1587500"/>
              <a:gd name="connsiteY2" fmla="*/ 676556 h 3445156"/>
              <a:gd name="connsiteX3" fmla="*/ 1104900 w 1587500"/>
              <a:gd name="connsiteY3" fmla="*/ 130456 h 3445156"/>
              <a:gd name="connsiteX4" fmla="*/ 1346200 w 1587500"/>
              <a:gd name="connsiteY4" fmla="*/ 16156 h 3445156"/>
              <a:gd name="connsiteX5" fmla="*/ 1587500 w 1587500"/>
              <a:gd name="connsiteY5" fmla="*/ 3456 h 3445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87500" h="3445156">
                <a:moveTo>
                  <a:pt x="0" y="3445156"/>
                </a:moveTo>
                <a:cubicBezTo>
                  <a:pt x="299508" y="2990072"/>
                  <a:pt x="599017" y="2534989"/>
                  <a:pt x="762000" y="2073556"/>
                </a:cubicBezTo>
                <a:cubicBezTo>
                  <a:pt x="924983" y="1612123"/>
                  <a:pt x="920750" y="1000406"/>
                  <a:pt x="977900" y="676556"/>
                </a:cubicBezTo>
                <a:cubicBezTo>
                  <a:pt x="1035050" y="352706"/>
                  <a:pt x="1043517" y="240523"/>
                  <a:pt x="1104900" y="130456"/>
                </a:cubicBezTo>
                <a:cubicBezTo>
                  <a:pt x="1166283" y="20389"/>
                  <a:pt x="1265767" y="37323"/>
                  <a:pt x="1346200" y="16156"/>
                </a:cubicBezTo>
                <a:cubicBezTo>
                  <a:pt x="1426633" y="-5011"/>
                  <a:pt x="1507066" y="-778"/>
                  <a:pt x="1587500" y="3456"/>
                </a:cubicBezTo>
              </a:path>
            </a:pathLst>
          </a:custGeom>
          <a:noFill/>
          <a:ln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2DA23419-728C-954C-817E-DBF1BA225AA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904718" y="6270581"/>
            <a:ext cx="4385318" cy="505998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EFBBEC9D-340C-22B1-E0F1-4332F5A2B3F6}"/>
              </a:ext>
            </a:extLst>
          </p:cNvPr>
          <p:cNvSpPr txBox="1">
            <a:spLocks/>
          </p:cNvSpPr>
          <p:nvPr/>
        </p:nvSpPr>
        <p:spPr>
          <a:xfrm>
            <a:off x="174023" y="-179015"/>
            <a:ext cx="1160743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2036763" algn="l"/>
              </a:tabLst>
            </a:pPr>
            <a:r>
              <a:rPr lang="en-US" sz="28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generalized Glauber dynamics (GGD): detailed derivation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E983CF8-F03C-0446-FACD-F1C8D94EDDBB}"/>
              </a:ext>
            </a:extLst>
          </p:cNvPr>
          <p:cNvSpPr txBox="1"/>
          <p:nvPr/>
        </p:nvSpPr>
        <p:spPr>
          <a:xfrm>
            <a:off x="6344133" y="4352105"/>
            <a:ext cx="7473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define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A68FE236-2626-BEA4-FC3F-32E8ABE997C2}"/>
              </a:ext>
            </a:extLst>
          </p:cNvPr>
          <p:cNvCxnSpPr/>
          <p:nvPr/>
        </p:nvCxnSpPr>
        <p:spPr>
          <a:xfrm flipH="1">
            <a:off x="6235309" y="4210822"/>
            <a:ext cx="233347" cy="4549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AD7C8525-CDC7-741F-E7AF-1C8CE37B8D55}"/>
              </a:ext>
            </a:extLst>
          </p:cNvPr>
          <p:cNvCxnSpPr/>
          <p:nvPr/>
        </p:nvCxnSpPr>
        <p:spPr>
          <a:xfrm>
            <a:off x="9953532" y="3585453"/>
            <a:ext cx="0" cy="5459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F367C3D0-81C2-C7A5-7D12-D863B33034D5}"/>
              </a:ext>
            </a:extLst>
          </p:cNvPr>
          <p:cNvSpPr txBox="1"/>
          <p:nvPr/>
        </p:nvSpPr>
        <p:spPr>
          <a:xfrm>
            <a:off x="10286156" y="3406076"/>
            <a:ext cx="17093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Equipartition </a:t>
            </a:r>
          </a:p>
          <a:p>
            <a:pPr algn="ctr"/>
            <a:r>
              <a:rPr lang="en-US" sz="16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+</a:t>
            </a:r>
          </a:p>
          <a:p>
            <a:pPr algn="ctr"/>
            <a:r>
              <a:rPr lang="en-US" sz="16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random initial conditions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780CF00-C244-E6FF-4AEC-CD28C2ED3315}"/>
              </a:ext>
            </a:extLst>
          </p:cNvPr>
          <p:cNvSpPr/>
          <p:nvPr/>
        </p:nvSpPr>
        <p:spPr>
          <a:xfrm>
            <a:off x="0" y="859911"/>
            <a:ext cx="12377738" cy="45719"/>
          </a:xfrm>
          <a:prstGeom prst="rect">
            <a:avLst/>
          </a:prstGeom>
          <a:gradFill flip="none" rotWithShape="1">
            <a:gsLst>
              <a:gs pos="0">
                <a:srgbClr val="0A2376"/>
              </a:gs>
              <a:gs pos="33000">
                <a:schemeClr val="accent1">
                  <a:lumMod val="45000"/>
                  <a:lumOff val="55000"/>
                </a:schemeClr>
              </a:gs>
              <a:gs pos="67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EF7F88F-EE3B-B50E-0D8F-8A6FC71C6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EB66F-6DCE-2947-BAA2-BD97774BCE7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042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48" grpId="0" animBg="1"/>
      <p:bldP spid="41" grpId="0" animBg="1"/>
      <p:bldP spid="40" grpId="0" animBg="1"/>
      <p:bldP spid="37" grpId="0" animBg="1"/>
      <p:bldP spid="36" grpId="0" animBg="1"/>
      <p:bldP spid="35" grpId="0" animBg="1"/>
      <p:bldP spid="7" grpId="0" animBg="1"/>
      <p:bldP spid="8" grpId="0"/>
      <p:bldP spid="14" grpId="0" animBg="1"/>
      <p:bldP spid="17" grpId="0" animBg="1"/>
      <p:bldP spid="23" grpId="0" animBg="1"/>
      <p:bldP spid="34" grpId="0" animBg="1"/>
      <p:bldP spid="12" grpId="0"/>
      <p:bldP spid="2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24B3F510-CC31-6FF5-3D9B-A95D42FDFBC9}"/>
              </a:ext>
            </a:extLst>
          </p:cNvPr>
          <p:cNvSpPr txBox="1"/>
          <p:nvPr/>
        </p:nvSpPr>
        <p:spPr>
          <a:xfrm>
            <a:off x="1576992" y="1657955"/>
            <a:ext cx="4395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Memory kernel: single exponential decay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FEFF1E1-C171-F1BD-3C1E-D63E140BF3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6429" y="1657954"/>
            <a:ext cx="2122037" cy="321964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7D5D7A0D-D42D-15DE-215D-F539D7E523A5}"/>
              </a:ext>
            </a:extLst>
          </p:cNvPr>
          <p:cNvSpPr txBox="1">
            <a:spLocks/>
          </p:cNvSpPr>
          <p:nvPr/>
        </p:nvSpPr>
        <p:spPr>
          <a:xfrm>
            <a:off x="174023" y="-179015"/>
            <a:ext cx="1160743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2036763" algn="l"/>
              </a:tabLst>
            </a:pPr>
            <a:r>
              <a:rPr lang="en-US" sz="28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Test GGD on single </a:t>
            </a:r>
            <a:r>
              <a:rPr lang="en-US" sz="2800" dirty="0" err="1">
                <a:latin typeface="Helvetica Neue Light" panose="02000403000000020004" pitchFamily="2" charset="0"/>
                <a:ea typeface="Helvetica Neue Light" panose="02000403000000020004" pitchFamily="2" charset="0"/>
              </a:rPr>
              <a:t>Ising</a:t>
            </a:r>
            <a:r>
              <a:rPr lang="en-US" sz="28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 spin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C165DEB-F463-1880-944E-61240208B2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5242" y="2846247"/>
            <a:ext cx="3746009" cy="3619739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8A2B3C09-0C07-28D4-E606-808CB9FEB7BB}"/>
              </a:ext>
            </a:extLst>
          </p:cNvPr>
          <p:cNvGrpSpPr/>
          <p:nvPr/>
        </p:nvGrpSpPr>
        <p:grpSpPr>
          <a:xfrm>
            <a:off x="5937826" y="3071891"/>
            <a:ext cx="3569346" cy="3304778"/>
            <a:chOff x="6622473" y="1146548"/>
            <a:chExt cx="3250770" cy="3009816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482099D-6639-6034-4D3D-6EBED83DDE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50539" b="51025"/>
            <a:stretch/>
          </p:blipFill>
          <p:spPr>
            <a:xfrm>
              <a:off x="6819554" y="1189816"/>
              <a:ext cx="3053689" cy="2924984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D632C69-D2F4-A7DE-6AC0-3C090E225BF0}"/>
                </a:ext>
              </a:extLst>
            </p:cNvPr>
            <p:cNvSpPr/>
            <p:nvPr/>
          </p:nvSpPr>
          <p:spPr>
            <a:xfrm>
              <a:off x="6622473" y="1146548"/>
              <a:ext cx="346363" cy="29344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B1CED962-2448-76D7-3BAE-4A9358D937E4}"/>
                </a:ext>
              </a:extLst>
            </p:cNvPr>
            <p:cNvSpPr/>
            <p:nvPr/>
          </p:nvSpPr>
          <p:spPr>
            <a:xfrm>
              <a:off x="6636761" y="3862915"/>
              <a:ext cx="365586" cy="29344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5576D161-E053-B70A-4300-4C6A2819CFB4}"/>
              </a:ext>
            </a:extLst>
          </p:cNvPr>
          <p:cNvSpPr txBox="1"/>
          <p:nvPr/>
        </p:nvSpPr>
        <p:spPr>
          <a:xfrm>
            <a:off x="3617134" y="2246995"/>
            <a:ext cx="47099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-&gt; Fatter tails in the waiting time distribution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976139D-FF34-39F6-3052-287C51ADC3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94052" y="981560"/>
            <a:ext cx="5290617" cy="61045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9FB2B0E-4A8D-327B-B4E3-E70305B29A3D}"/>
              </a:ext>
            </a:extLst>
          </p:cNvPr>
          <p:cNvSpPr/>
          <p:nvPr/>
        </p:nvSpPr>
        <p:spPr>
          <a:xfrm>
            <a:off x="0" y="859911"/>
            <a:ext cx="12377738" cy="45719"/>
          </a:xfrm>
          <a:prstGeom prst="rect">
            <a:avLst/>
          </a:prstGeom>
          <a:gradFill flip="none" rotWithShape="1">
            <a:gsLst>
              <a:gs pos="0">
                <a:srgbClr val="0A2376"/>
              </a:gs>
              <a:gs pos="33000">
                <a:schemeClr val="accent1">
                  <a:lumMod val="45000"/>
                  <a:lumOff val="55000"/>
                </a:schemeClr>
              </a:gs>
              <a:gs pos="67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DBF55F-3599-1C85-9505-A496838E8D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EB66F-6DCE-2947-BAA2-BD97774BCE7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6461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9534C9-3B32-AADA-3281-D18B2F55F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EB66F-6DCE-2947-BAA2-BD97774BCE70}" type="slidenum">
              <a:rPr lang="en-US" smtClean="0"/>
              <a:t>25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44F7F96-8D14-4FDB-C9B4-E07AB3EE6D4E}"/>
              </a:ext>
            </a:extLst>
          </p:cNvPr>
          <p:cNvSpPr txBox="1">
            <a:spLocks/>
          </p:cNvSpPr>
          <p:nvPr/>
        </p:nvSpPr>
        <p:spPr>
          <a:xfrm>
            <a:off x="174023" y="-179015"/>
            <a:ext cx="1160743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2036763" algn="l"/>
              </a:tabLst>
            </a:pPr>
            <a:r>
              <a:rPr lang="en-US" sz="28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Autocorrelation of microstate not reproduced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2B8373D-02ED-89F7-21E0-A8F646313280}"/>
              </a:ext>
            </a:extLst>
          </p:cNvPr>
          <p:cNvSpPr/>
          <p:nvPr/>
        </p:nvSpPr>
        <p:spPr>
          <a:xfrm>
            <a:off x="0" y="859911"/>
            <a:ext cx="12377738" cy="45719"/>
          </a:xfrm>
          <a:prstGeom prst="rect">
            <a:avLst/>
          </a:prstGeom>
          <a:gradFill flip="none" rotWithShape="1">
            <a:gsLst>
              <a:gs pos="0">
                <a:srgbClr val="0A2376"/>
              </a:gs>
              <a:gs pos="33000">
                <a:schemeClr val="accent1">
                  <a:lumMod val="45000"/>
                  <a:lumOff val="55000"/>
                </a:schemeClr>
              </a:gs>
              <a:gs pos="67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CDDD36D-776A-07EB-F33A-E4DC2AC534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46" t="6934"/>
          <a:stretch/>
        </p:blipFill>
        <p:spPr>
          <a:xfrm>
            <a:off x="3197732" y="1666554"/>
            <a:ext cx="4495491" cy="388027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D36A527-479B-4E6E-AFB0-217014B520B1}"/>
              </a:ext>
            </a:extLst>
          </p:cNvPr>
          <p:cNvSpPr txBox="1"/>
          <p:nvPr/>
        </p:nvSpPr>
        <p:spPr>
          <a:xfrm>
            <a:off x="2687196" y="1311176"/>
            <a:ext cx="59477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Autocorrelation of # of mice in each box </a:t>
            </a:r>
            <a:r>
              <a:rPr lang="en-US" dirty="0">
                <a:solidFill>
                  <a:srgbClr val="0A2376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not</a:t>
            </a:r>
            <a:r>
              <a:rPr lang="en-US" dirty="0">
                <a:solidFill>
                  <a:srgbClr val="C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reproduced</a:t>
            </a:r>
          </a:p>
        </p:txBody>
      </p:sp>
    </p:spTree>
    <p:extLst>
      <p:ext uri="{BB962C8B-B14F-4D97-AF65-F5344CB8AC3E}">
        <p14:creationId xmlns:p14="http://schemas.microsoft.com/office/powerpoint/2010/main" val="12982473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7D5D7A0D-D42D-15DE-215D-F539D7E523A5}"/>
              </a:ext>
            </a:extLst>
          </p:cNvPr>
          <p:cNvSpPr txBox="1">
            <a:spLocks/>
          </p:cNvSpPr>
          <p:nvPr/>
        </p:nvSpPr>
        <p:spPr>
          <a:xfrm>
            <a:off x="174023" y="-179015"/>
            <a:ext cx="1160743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2036763" algn="l"/>
                <a:tab pos="2976563" algn="l"/>
              </a:tabLst>
            </a:pPr>
            <a:r>
              <a:rPr lang="en-US" sz="28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Active chasing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86130E74-AA8D-1DEA-7D2C-158B52496D70}"/>
              </a:ext>
            </a:extLst>
          </p:cNvPr>
          <p:cNvGrpSpPr/>
          <p:nvPr/>
        </p:nvGrpSpPr>
        <p:grpSpPr>
          <a:xfrm>
            <a:off x="665627" y="1851780"/>
            <a:ext cx="4000962" cy="684329"/>
            <a:chOff x="6498309" y="1457522"/>
            <a:chExt cx="5497747" cy="832316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92F7F6B7-3AD4-73AB-F834-02E39437F6F2}"/>
                </a:ext>
              </a:extLst>
            </p:cNvPr>
            <p:cNvSpPr/>
            <p:nvPr/>
          </p:nvSpPr>
          <p:spPr>
            <a:xfrm>
              <a:off x="6614343" y="1693632"/>
              <a:ext cx="422910" cy="42291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F7F49FAE-1551-CC5E-B750-F52376BF5CD3}"/>
                </a:ext>
              </a:extLst>
            </p:cNvPr>
            <p:cNvSpPr/>
            <p:nvPr/>
          </p:nvSpPr>
          <p:spPr>
            <a:xfrm>
              <a:off x="7535860" y="1693632"/>
              <a:ext cx="422910" cy="42291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7B3EB631-A220-9278-16B0-3FF3D5B5E036}"/>
                </a:ext>
              </a:extLst>
            </p:cNvPr>
            <p:cNvCxnSpPr>
              <a:cxnSpLocks/>
            </p:cNvCxnSpPr>
            <p:nvPr/>
          </p:nvCxnSpPr>
          <p:spPr>
            <a:xfrm>
              <a:off x="7037254" y="1985097"/>
              <a:ext cx="498607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C242B318-D9C4-6791-6D8D-2B99C51C65BA}"/>
                </a:ext>
              </a:extLst>
            </p:cNvPr>
            <p:cNvCxnSpPr>
              <a:cxnSpLocks/>
            </p:cNvCxnSpPr>
            <p:nvPr/>
          </p:nvCxnSpPr>
          <p:spPr>
            <a:xfrm>
              <a:off x="7037254" y="1817457"/>
              <a:ext cx="498607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42" name="Graphic 41" descr="Rat">
              <a:extLst>
                <a:ext uri="{FF2B5EF4-FFF2-40B4-BE49-F238E27FC236}">
                  <a16:creationId xmlns:a16="http://schemas.microsoft.com/office/drawing/2014/main" id="{4017F496-D77E-2ABF-F188-D76A194A14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498309" y="1489901"/>
              <a:ext cx="507814" cy="507814"/>
            </a:xfrm>
            <a:prstGeom prst="rect">
              <a:avLst/>
            </a:prstGeom>
          </p:spPr>
        </p:pic>
        <p:pic>
          <p:nvPicPr>
            <p:cNvPr id="43" name="Graphic 42" descr="Rat">
              <a:extLst>
                <a:ext uri="{FF2B5EF4-FFF2-40B4-BE49-F238E27FC236}">
                  <a16:creationId xmlns:a16="http://schemas.microsoft.com/office/drawing/2014/main" id="{F7FECB6C-4708-1507-D587-A76800125DE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740894" y="1782024"/>
              <a:ext cx="507814" cy="507814"/>
            </a:xfrm>
            <a:prstGeom prst="rect">
              <a:avLst/>
            </a:prstGeom>
          </p:spPr>
        </p:pic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563B9862-156C-03F7-DA8B-CC9937DA1EF2}"/>
                </a:ext>
              </a:extLst>
            </p:cNvPr>
            <p:cNvSpPr/>
            <p:nvPr/>
          </p:nvSpPr>
          <p:spPr>
            <a:xfrm>
              <a:off x="8546555" y="1661253"/>
              <a:ext cx="422910" cy="42291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980E8F3C-4FE2-2616-5D8E-F4CAB22946FD}"/>
                </a:ext>
              </a:extLst>
            </p:cNvPr>
            <p:cNvSpPr/>
            <p:nvPr/>
          </p:nvSpPr>
          <p:spPr>
            <a:xfrm>
              <a:off x="9468072" y="1661253"/>
              <a:ext cx="422910" cy="42291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9657E73A-04B5-21E6-EE9C-3180341ECD28}"/>
                </a:ext>
              </a:extLst>
            </p:cNvPr>
            <p:cNvCxnSpPr>
              <a:cxnSpLocks/>
            </p:cNvCxnSpPr>
            <p:nvPr/>
          </p:nvCxnSpPr>
          <p:spPr>
            <a:xfrm>
              <a:off x="8969466" y="1952718"/>
              <a:ext cx="498607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9977C2A-3357-CD10-FB80-B21413DF72CE}"/>
                </a:ext>
              </a:extLst>
            </p:cNvPr>
            <p:cNvCxnSpPr>
              <a:cxnSpLocks/>
            </p:cNvCxnSpPr>
            <p:nvPr/>
          </p:nvCxnSpPr>
          <p:spPr>
            <a:xfrm>
              <a:off x="8969466" y="1785078"/>
              <a:ext cx="498607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48" name="Graphic 47" descr="Rat">
              <a:extLst>
                <a:ext uri="{FF2B5EF4-FFF2-40B4-BE49-F238E27FC236}">
                  <a16:creationId xmlns:a16="http://schemas.microsoft.com/office/drawing/2014/main" id="{9E0DC8C3-31D3-4AA3-830F-12E10F88D1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430521" y="1457522"/>
              <a:ext cx="507814" cy="507814"/>
            </a:xfrm>
            <a:prstGeom prst="rect">
              <a:avLst/>
            </a:prstGeom>
          </p:spPr>
        </p:pic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DC4A0485-0270-B4AC-C518-1257C82B6ED2}"/>
                </a:ext>
              </a:extLst>
            </p:cNvPr>
            <p:cNvSpPr/>
            <p:nvPr/>
          </p:nvSpPr>
          <p:spPr>
            <a:xfrm>
              <a:off x="10517093" y="1633966"/>
              <a:ext cx="422910" cy="42291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AC43DB03-5296-08DF-6132-CEAFFFEF7860}"/>
                </a:ext>
              </a:extLst>
            </p:cNvPr>
            <p:cNvSpPr/>
            <p:nvPr/>
          </p:nvSpPr>
          <p:spPr>
            <a:xfrm>
              <a:off x="11438610" y="1633966"/>
              <a:ext cx="422910" cy="42291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5E89FB35-B965-FFF8-0F35-CE7AD403765D}"/>
                </a:ext>
              </a:extLst>
            </p:cNvPr>
            <p:cNvCxnSpPr>
              <a:cxnSpLocks/>
            </p:cNvCxnSpPr>
            <p:nvPr/>
          </p:nvCxnSpPr>
          <p:spPr>
            <a:xfrm>
              <a:off x="10940004" y="1925431"/>
              <a:ext cx="498607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DADE58B1-7A83-1A41-0443-FACFE996F342}"/>
                </a:ext>
              </a:extLst>
            </p:cNvPr>
            <p:cNvCxnSpPr>
              <a:cxnSpLocks/>
            </p:cNvCxnSpPr>
            <p:nvPr/>
          </p:nvCxnSpPr>
          <p:spPr>
            <a:xfrm>
              <a:off x="10940004" y="1757791"/>
              <a:ext cx="498607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53" name="Graphic 52" descr="Rat">
              <a:extLst>
                <a:ext uri="{FF2B5EF4-FFF2-40B4-BE49-F238E27FC236}">
                  <a16:creationId xmlns:a16="http://schemas.microsoft.com/office/drawing/2014/main" id="{1C09AD54-653E-F2C2-81DF-8CC95D710B2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304074" y="1466247"/>
              <a:ext cx="507814" cy="507814"/>
            </a:xfrm>
            <a:prstGeom prst="rect">
              <a:avLst/>
            </a:prstGeom>
          </p:spPr>
        </p:pic>
        <p:pic>
          <p:nvPicPr>
            <p:cNvPr id="54" name="Graphic 53" descr="Rat">
              <a:extLst>
                <a:ext uri="{FF2B5EF4-FFF2-40B4-BE49-F238E27FC236}">
                  <a16:creationId xmlns:a16="http://schemas.microsoft.com/office/drawing/2014/main" id="{DB5ABDC3-190F-C2A4-0DD7-84E25235B23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436942" y="1651000"/>
              <a:ext cx="507814" cy="507814"/>
            </a:xfrm>
            <a:prstGeom prst="rect">
              <a:avLst/>
            </a:prstGeom>
          </p:spPr>
        </p:pic>
        <p:pic>
          <p:nvPicPr>
            <p:cNvPr id="55" name="Graphic 54" descr="Rat">
              <a:extLst>
                <a:ext uri="{FF2B5EF4-FFF2-40B4-BE49-F238E27FC236}">
                  <a16:creationId xmlns:a16="http://schemas.microsoft.com/office/drawing/2014/main" id="{162476FF-652A-C1FC-635B-7BE04B6CD0E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1488242" y="1667392"/>
              <a:ext cx="507814" cy="507814"/>
            </a:xfrm>
            <a:prstGeom prst="rect">
              <a:avLst/>
            </a:prstGeom>
          </p:spPr>
        </p:pic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EDA961B4-F365-6BB1-57D0-542258DEF417}"/>
              </a:ext>
            </a:extLst>
          </p:cNvPr>
          <p:cNvSpPr txBox="1"/>
          <p:nvPr/>
        </p:nvSpPr>
        <p:spPr>
          <a:xfrm>
            <a:off x="4183228" y="6352143"/>
            <a:ext cx="49044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Limitation: GGD has symmetric interaction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3A3D327-215B-477B-5710-2B7FC4B69194}"/>
              </a:ext>
            </a:extLst>
          </p:cNvPr>
          <p:cNvSpPr/>
          <p:nvPr/>
        </p:nvSpPr>
        <p:spPr>
          <a:xfrm>
            <a:off x="0" y="859911"/>
            <a:ext cx="12377738" cy="45719"/>
          </a:xfrm>
          <a:prstGeom prst="rect">
            <a:avLst/>
          </a:prstGeom>
          <a:gradFill flip="none" rotWithShape="1">
            <a:gsLst>
              <a:gs pos="0">
                <a:srgbClr val="0A2376"/>
              </a:gs>
              <a:gs pos="33000">
                <a:schemeClr val="accent1">
                  <a:lumMod val="45000"/>
                  <a:lumOff val="55000"/>
                </a:schemeClr>
              </a:gs>
              <a:gs pos="67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1DAAB99-CC15-9A81-F610-4A53945B77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EB66F-6DCE-2947-BAA2-BD97774BCE70}" type="slidenum">
              <a:rPr lang="en-US" smtClean="0"/>
              <a:t>26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4D2BCC3-2F85-2A47-0A61-38053F0D42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70300" y="3233938"/>
            <a:ext cx="2957976" cy="2686246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4132FA0E-956B-27A5-F706-2B231AB449CF}"/>
              </a:ext>
            </a:extLst>
          </p:cNvPr>
          <p:cNvCxnSpPr>
            <a:cxnSpLocks/>
          </p:cNvCxnSpPr>
          <p:nvPr/>
        </p:nvCxnSpPr>
        <p:spPr>
          <a:xfrm>
            <a:off x="418546" y="2519807"/>
            <a:ext cx="463362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A533E513-032C-74CB-46EB-2710DAE44A7F}"/>
              </a:ext>
            </a:extLst>
          </p:cNvPr>
          <p:cNvSpPr txBox="1"/>
          <p:nvPr/>
        </p:nvSpPr>
        <p:spPr>
          <a:xfrm>
            <a:off x="846498" y="2610711"/>
            <a:ext cx="881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Time 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3FBD34B-AF07-965F-3DC4-C58E89B00FA3}"/>
              </a:ext>
            </a:extLst>
          </p:cNvPr>
          <p:cNvSpPr txBox="1"/>
          <p:nvPr/>
        </p:nvSpPr>
        <p:spPr>
          <a:xfrm>
            <a:off x="2342449" y="2623463"/>
            <a:ext cx="881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Time 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BBF6BDE-1F52-92FE-73BB-10E8372FB2AA}"/>
              </a:ext>
            </a:extLst>
          </p:cNvPr>
          <p:cNvSpPr txBox="1"/>
          <p:nvPr/>
        </p:nvSpPr>
        <p:spPr>
          <a:xfrm>
            <a:off x="3658182" y="2596019"/>
            <a:ext cx="881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Time 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53EA0F2-F6A6-9EA5-DB98-7E9C106A0843}"/>
              </a:ext>
            </a:extLst>
          </p:cNvPr>
          <p:cNvSpPr txBox="1"/>
          <p:nvPr/>
        </p:nvSpPr>
        <p:spPr>
          <a:xfrm>
            <a:off x="3285729" y="2807477"/>
            <a:ext cx="405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Δt</a:t>
            </a:r>
            <a:endParaRPr lang="en-US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BC6556A-C1A9-AACB-85D8-E50F63FA98C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0299" t="54963" r="1150" b="29129"/>
          <a:stretch/>
        </p:blipFill>
        <p:spPr>
          <a:xfrm>
            <a:off x="9552788" y="287703"/>
            <a:ext cx="1357745" cy="112633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AB399D8-FCA5-78A5-C0E8-FED197F2E9CF}"/>
              </a:ext>
            </a:extLst>
          </p:cNvPr>
          <p:cNvSpPr txBox="1"/>
          <p:nvPr/>
        </p:nvSpPr>
        <p:spPr>
          <a:xfrm>
            <a:off x="1498424" y="1277801"/>
            <a:ext cx="26180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Mice actively chase others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893D8B8-31CA-3E7D-0B63-F09C1BCA283F}"/>
              </a:ext>
            </a:extLst>
          </p:cNvPr>
          <p:cNvGrpSpPr/>
          <p:nvPr/>
        </p:nvGrpSpPr>
        <p:grpSpPr>
          <a:xfrm>
            <a:off x="7576035" y="2886554"/>
            <a:ext cx="3100980" cy="2999723"/>
            <a:chOff x="6957420" y="2387192"/>
            <a:chExt cx="3659563" cy="354006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C609F71-C2C8-D541-02B0-DCD43808BA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50000" t="50000"/>
            <a:stretch/>
          </p:blipFill>
          <p:spPr>
            <a:xfrm>
              <a:off x="6957420" y="2387192"/>
              <a:ext cx="3659563" cy="3540066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89CD9A6B-5DE6-91AE-D928-64D2BD531E83}"/>
                </a:ext>
              </a:extLst>
            </p:cNvPr>
            <p:cNvSpPr/>
            <p:nvPr/>
          </p:nvSpPr>
          <p:spPr>
            <a:xfrm>
              <a:off x="9130352" y="2748623"/>
              <a:ext cx="1351129" cy="104545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BE50651E-2807-D7E4-DAC4-214F6C50665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50324" y="1557627"/>
            <a:ext cx="795353" cy="26511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7A35C79-D4EE-2D4B-6B77-2DB4EBDFDD8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78612" y="1966340"/>
            <a:ext cx="2760643" cy="920214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15CFF831-B14C-BA0C-EBB0-F54280303C70}"/>
              </a:ext>
            </a:extLst>
          </p:cNvPr>
          <p:cNvSpPr txBox="1"/>
          <p:nvPr/>
        </p:nvSpPr>
        <p:spPr>
          <a:xfrm>
            <a:off x="6483803" y="1081668"/>
            <a:ext cx="22461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GGD on 10 </a:t>
            </a:r>
            <a:r>
              <a:rPr lang="en-US" sz="1600" dirty="0" err="1">
                <a:solidFill>
                  <a:srgbClr val="C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Ising</a:t>
            </a:r>
            <a:r>
              <a:rPr lang="en-US" sz="1600" dirty="0">
                <a:solidFill>
                  <a:srgbClr val="C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spins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CB1059A-95BF-C619-0F42-2422A1EE7766}"/>
              </a:ext>
            </a:extLst>
          </p:cNvPr>
          <p:cNvSpPr txBox="1"/>
          <p:nvPr/>
        </p:nvSpPr>
        <p:spPr>
          <a:xfrm>
            <a:off x="6647358" y="1489622"/>
            <a:ext cx="1463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Equal-time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EEA3504-D609-B1E7-FF7C-0E0982A4CFF0}"/>
              </a:ext>
            </a:extLst>
          </p:cNvPr>
          <p:cNvSpPr txBox="1"/>
          <p:nvPr/>
        </p:nvSpPr>
        <p:spPr>
          <a:xfrm>
            <a:off x="6665916" y="2171796"/>
            <a:ext cx="18410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Memory kernel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6D8B993-79CF-B425-589E-F1F80F29A464}"/>
              </a:ext>
            </a:extLst>
          </p:cNvPr>
          <p:cNvSpPr txBox="1"/>
          <p:nvPr/>
        </p:nvSpPr>
        <p:spPr>
          <a:xfrm>
            <a:off x="6188869" y="5932012"/>
            <a:ext cx="57732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Coupled memory kernel -&gt; transition depends on other spins</a:t>
            </a:r>
          </a:p>
        </p:txBody>
      </p:sp>
    </p:spTree>
    <p:extLst>
      <p:ext uri="{BB962C8B-B14F-4D97-AF65-F5344CB8AC3E}">
        <p14:creationId xmlns:p14="http://schemas.microsoft.com/office/powerpoint/2010/main" val="3522863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  <p:bldP spid="24" grpId="0"/>
      <p:bldP spid="25" grpId="0"/>
      <p:bldP spid="26" grpId="0"/>
      <p:bldP spid="2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7D5D7A0D-D42D-15DE-215D-F539D7E523A5}"/>
              </a:ext>
            </a:extLst>
          </p:cNvPr>
          <p:cNvSpPr txBox="1">
            <a:spLocks/>
          </p:cNvSpPr>
          <p:nvPr/>
        </p:nvSpPr>
        <p:spPr>
          <a:xfrm>
            <a:off x="174023" y="-179015"/>
            <a:ext cx="1160743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2036763" algn="l"/>
              </a:tabLst>
            </a:pPr>
            <a:r>
              <a:rPr lang="en-US" sz="28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Inertia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3DF15E0-0727-D2E6-DDB8-6468449BA0D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0000" r="50000"/>
          <a:stretch/>
        </p:blipFill>
        <p:spPr>
          <a:xfrm>
            <a:off x="8639580" y="2641403"/>
            <a:ext cx="3337074" cy="3228109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BB9E85CD-4140-C723-8839-EEF3A28201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6880" y="2185474"/>
            <a:ext cx="2904029" cy="132556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3A53BD8-A343-9429-FF03-450624B60DD0}"/>
              </a:ext>
            </a:extLst>
          </p:cNvPr>
          <p:cNvSpPr/>
          <p:nvPr/>
        </p:nvSpPr>
        <p:spPr>
          <a:xfrm>
            <a:off x="0" y="859911"/>
            <a:ext cx="12377738" cy="45719"/>
          </a:xfrm>
          <a:prstGeom prst="rect">
            <a:avLst/>
          </a:prstGeom>
          <a:gradFill flip="none" rotWithShape="1">
            <a:gsLst>
              <a:gs pos="0">
                <a:srgbClr val="0A2376"/>
              </a:gs>
              <a:gs pos="33000">
                <a:schemeClr val="accent1">
                  <a:lumMod val="45000"/>
                  <a:lumOff val="55000"/>
                </a:schemeClr>
              </a:gs>
              <a:gs pos="67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2A9938-6A81-7337-DAD9-058204FE07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EB66F-6DCE-2947-BAA2-BD97774BCE70}" type="slidenum">
              <a:rPr lang="en-US" smtClean="0"/>
              <a:t>27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F34DC39-F5FA-08EB-1D5C-67F7A589E8C2}"/>
              </a:ext>
            </a:extLst>
          </p:cNvPr>
          <p:cNvGrpSpPr/>
          <p:nvPr/>
        </p:nvGrpSpPr>
        <p:grpSpPr>
          <a:xfrm>
            <a:off x="0" y="3823855"/>
            <a:ext cx="3860909" cy="2363973"/>
            <a:chOff x="4654197" y="1203936"/>
            <a:chExt cx="5271258" cy="322750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547AC6D-EF99-9401-F129-C9B87939CA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2061" r="-1"/>
            <a:stretch/>
          </p:blipFill>
          <p:spPr>
            <a:xfrm>
              <a:off x="6804215" y="1203936"/>
              <a:ext cx="3121240" cy="3227507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646F2D3-CA27-3F83-E91E-D4B3C9BA47F3}"/>
                </a:ext>
              </a:extLst>
            </p:cNvPr>
            <p:cNvSpPr txBox="1"/>
            <p:nvPr/>
          </p:nvSpPr>
          <p:spPr>
            <a:xfrm>
              <a:off x="4654197" y="2239816"/>
              <a:ext cx="1974522" cy="5042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P(A-&gt;B-&gt;C) 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04572F6A-A9D8-EA1D-685B-5D19A4C819E4}"/>
              </a:ext>
            </a:extLst>
          </p:cNvPr>
          <p:cNvSpPr txBox="1"/>
          <p:nvPr/>
        </p:nvSpPr>
        <p:spPr>
          <a:xfrm>
            <a:off x="282767" y="1330647"/>
            <a:ext cx="42189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Each mouse has its own “adventurousness”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FAFD2E-EAC6-D524-165A-6C5D535BA0C5}"/>
              </a:ext>
            </a:extLst>
          </p:cNvPr>
          <p:cNvSpPr txBox="1"/>
          <p:nvPr/>
        </p:nvSpPr>
        <p:spPr>
          <a:xfrm>
            <a:off x="2033963" y="2984127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701D9F1-6224-6093-FBA4-D3D66E1A38C2}"/>
              </a:ext>
            </a:extLst>
          </p:cNvPr>
          <p:cNvSpPr txBox="1"/>
          <p:nvPr/>
        </p:nvSpPr>
        <p:spPr>
          <a:xfrm>
            <a:off x="2020107" y="2372048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C4A0496-AFB9-DAC6-6B28-CA5A3BEA90C5}"/>
              </a:ext>
            </a:extLst>
          </p:cNvPr>
          <p:cNvSpPr txBox="1"/>
          <p:nvPr/>
        </p:nvSpPr>
        <p:spPr>
          <a:xfrm>
            <a:off x="3831404" y="2977750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8084650-5ACF-D59F-534F-7B6B447AE308}"/>
              </a:ext>
            </a:extLst>
          </p:cNvPr>
          <p:cNvSpPr txBox="1"/>
          <p:nvPr/>
        </p:nvSpPr>
        <p:spPr>
          <a:xfrm>
            <a:off x="3817548" y="2365671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00F3A08-BF80-03EE-9750-934481B7E912}"/>
              </a:ext>
            </a:extLst>
          </p:cNvPr>
          <p:cNvSpPr txBox="1"/>
          <p:nvPr/>
        </p:nvSpPr>
        <p:spPr>
          <a:xfrm>
            <a:off x="2889293" y="1977599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8A260A88-3A46-AE43-E186-136C7BC9E548}"/>
              </a:ext>
            </a:extLst>
          </p:cNvPr>
          <p:cNvSpPr/>
          <p:nvPr/>
        </p:nvSpPr>
        <p:spPr>
          <a:xfrm>
            <a:off x="2408893" y="1884078"/>
            <a:ext cx="1819325" cy="1939777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F78008C-0EA8-53D9-7C1A-5A7FCDDC36CF}"/>
              </a:ext>
            </a:extLst>
          </p:cNvPr>
          <p:cNvSpPr txBox="1"/>
          <p:nvPr/>
        </p:nvSpPr>
        <p:spPr>
          <a:xfrm>
            <a:off x="3542907" y="1841273"/>
            <a:ext cx="1219693" cy="338554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More likely!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39B172C-E1D5-4315-61B3-1AFA8A21E1F9}"/>
              </a:ext>
            </a:extLst>
          </p:cNvPr>
          <p:cNvSpPr txBox="1"/>
          <p:nvPr/>
        </p:nvSpPr>
        <p:spPr>
          <a:xfrm>
            <a:off x="6609164" y="1146548"/>
            <a:ext cx="50658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GGD on Potts spins couples each state (box)  -&gt; flow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CB7D0E5-1677-6D21-3BD6-2672F1826CE9}"/>
              </a:ext>
            </a:extLst>
          </p:cNvPr>
          <p:cNvSpPr txBox="1"/>
          <p:nvPr/>
        </p:nvSpPr>
        <p:spPr>
          <a:xfrm>
            <a:off x="6248027" y="1971489"/>
            <a:ext cx="22512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 4-state Potts spin</a:t>
            </a:r>
            <a:endParaRPr lang="en-US" i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1040E4D3-7C60-4DD2-2F02-AA3E9C7E08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11296" y="1524303"/>
            <a:ext cx="3070166" cy="112873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EFCA379-D2CE-4D06-6E2B-AF4C608F5C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88869" y="3279493"/>
            <a:ext cx="2083402" cy="1155154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E3DA6F5D-F6CC-DCEB-359E-92FB1482293E}"/>
              </a:ext>
            </a:extLst>
          </p:cNvPr>
          <p:cNvSpPr txBox="1"/>
          <p:nvPr/>
        </p:nvSpPr>
        <p:spPr>
          <a:xfrm>
            <a:off x="6030580" y="2845627"/>
            <a:ext cx="25800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Memory kernel matrix</a:t>
            </a:r>
            <a:endParaRPr lang="en-US" i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F8BADC2-832B-19FD-BB9A-06049E53C639}"/>
              </a:ext>
            </a:extLst>
          </p:cNvPr>
          <p:cNvSpPr txBox="1"/>
          <p:nvPr/>
        </p:nvSpPr>
        <p:spPr>
          <a:xfrm>
            <a:off x="7470648" y="5869512"/>
            <a:ext cx="36188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Limitation: P(A-&gt;B-&gt;C)</a:t>
            </a:r>
            <a:r>
              <a:rPr lang="en-US" sz="1600" baseline="-25000" dirty="0">
                <a:solidFill>
                  <a:srgbClr val="C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GGD</a:t>
            </a:r>
            <a:r>
              <a:rPr lang="en-US" sz="1600" dirty="0">
                <a:solidFill>
                  <a:srgbClr val="C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&lt; 0.5</a:t>
            </a:r>
          </a:p>
        </p:txBody>
      </p:sp>
    </p:spTree>
    <p:extLst>
      <p:ext uri="{BB962C8B-B14F-4D97-AF65-F5344CB8AC3E}">
        <p14:creationId xmlns:p14="http://schemas.microsoft.com/office/powerpoint/2010/main" val="3250720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/>
      <p:bldP spid="21" grpId="0"/>
      <p:bldP spid="24" grpId="0"/>
      <p:bldP spid="2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E62245-2471-66ED-8B95-80ABB7E597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261" y="-288834"/>
            <a:ext cx="10515600" cy="1325563"/>
          </a:xfrm>
        </p:spPr>
        <p:txBody>
          <a:bodyPr>
            <a:normAutofit/>
          </a:bodyPr>
          <a:lstStyle/>
          <a:p>
            <a:pPr>
              <a:tabLst>
                <a:tab pos="2036763" algn="l"/>
              </a:tabLst>
            </a:pPr>
            <a:r>
              <a:rPr lang="en-US" sz="28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the Eco-HAB experiment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87564BC-B7D1-B6AC-9963-4FBD55B90947}"/>
              </a:ext>
            </a:extLst>
          </p:cNvPr>
          <p:cNvSpPr/>
          <p:nvPr/>
        </p:nvSpPr>
        <p:spPr>
          <a:xfrm>
            <a:off x="3320037" y="5187195"/>
            <a:ext cx="1402102" cy="7283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E4C32FF-8AFC-AEB5-D210-7CF70724E69E}"/>
              </a:ext>
            </a:extLst>
          </p:cNvPr>
          <p:cNvSpPr txBox="1"/>
          <p:nvPr/>
        </p:nvSpPr>
        <p:spPr>
          <a:xfrm>
            <a:off x="5093806" y="4321079"/>
            <a:ext cx="16761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Antenna ~ kHz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4E63403F-78C9-5C61-745B-28BDC164DA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5516" y="3082056"/>
            <a:ext cx="3558912" cy="3558912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9B119EB0-41A9-73D3-4C4A-C754CD83C745}"/>
              </a:ext>
            </a:extLst>
          </p:cNvPr>
          <p:cNvSpPr txBox="1"/>
          <p:nvPr/>
        </p:nvSpPr>
        <p:spPr>
          <a:xfrm>
            <a:off x="713447" y="2689504"/>
            <a:ext cx="43524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" pitchFamily="2" charset="0"/>
              </a:rPr>
              <a:t>15 mice, longitudinally tested for 10 days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BDA56CDB-A3A8-4E5B-8DC4-F158752E3345}"/>
              </a:ext>
            </a:extLst>
          </p:cNvPr>
          <p:cNvCxnSpPr>
            <a:cxnSpLocks/>
          </p:cNvCxnSpPr>
          <p:nvPr/>
        </p:nvCxnSpPr>
        <p:spPr>
          <a:xfrm flipH="1">
            <a:off x="4238033" y="4586906"/>
            <a:ext cx="76725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" name="Picture 55">
            <a:extLst>
              <a:ext uri="{FF2B5EF4-FFF2-40B4-BE49-F238E27FC236}">
                <a16:creationId xmlns:a16="http://schemas.microsoft.com/office/drawing/2014/main" id="{717D3BA8-7315-966F-B061-6B2766286A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6328" y="2874170"/>
            <a:ext cx="5127707" cy="384578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D9D586E2-EE62-D9B9-3581-390B2471B382}"/>
              </a:ext>
            </a:extLst>
          </p:cNvPr>
          <p:cNvGrpSpPr/>
          <p:nvPr/>
        </p:nvGrpSpPr>
        <p:grpSpPr>
          <a:xfrm>
            <a:off x="927788" y="1102011"/>
            <a:ext cx="5798898" cy="1487715"/>
            <a:chOff x="220682" y="1018825"/>
            <a:chExt cx="5778500" cy="148248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2D24772-AC9B-0F8F-6509-328EC5300F8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52582" y="1036999"/>
              <a:ext cx="4546600" cy="132080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8CC5146-5AD2-2C37-E785-0A9F11ADA64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97656" y="2310807"/>
              <a:ext cx="1917700" cy="19050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8CF64E3-5FAB-008B-5133-0E6EEBC23E1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0682" y="1018825"/>
              <a:ext cx="1231900" cy="596900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C4B3932A-CE15-CB48-9C01-10EE25571C66}"/>
              </a:ext>
            </a:extLst>
          </p:cNvPr>
          <p:cNvSpPr txBox="1"/>
          <p:nvPr/>
        </p:nvSpPr>
        <p:spPr>
          <a:xfrm>
            <a:off x="9410307" y="1797432"/>
            <a:ext cx="20143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Helvetica" pitchFamily="2" charset="0"/>
              </a:rPr>
              <a:t>Maciej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Helvetica" pitchFamily="2" charset="0"/>
              </a:rPr>
              <a:t>Winiarski</a:t>
            </a:r>
            <a:endParaRPr lang="en-US" sz="1800" baseline="30000" dirty="0">
              <a:solidFill>
                <a:schemeClr val="tx1">
                  <a:lumMod val="95000"/>
                  <a:lumOff val="5000"/>
                </a:schemeClr>
              </a:solidFill>
              <a:latin typeface="Helvetica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7A75EE2-DB06-7EB0-23DD-A59AC4BF8EC5}"/>
              </a:ext>
            </a:extLst>
          </p:cNvPr>
          <p:cNvSpPr txBox="1"/>
          <p:nvPr/>
        </p:nvSpPr>
        <p:spPr>
          <a:xfrm>
            <a:off x="8579005" y="1476537"/>
            <a:ext cx="18022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Helvetica" pitchFamily="2" charset="0"/>
              </a:rPr>
              <a:t>Alicja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Helvetica" pitchFamily="2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Helvetica" pitchFamily="2" charset="0"/>
              </a:rPr>
              <a:t>Puścian</a:t>
            </a:r>
            <a:endParaRPr lang="en-US" sz="1800" dirty="0">
              <a:solidFill>
                <a:schemeClr val="tx1">
                  <a:lumMod val="95000"/>
                  <a:lumOff val="5000"/>
                </a:schemeClr>
              </a:solidFill>
              <a:latin typeface="Helvetica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06175C5-7514-D53A-5846-3BF35E77D533}"/>
              </a:ext>
            </a:extLst>
          </p:cNvPr>
          <p:cNvSpPr txBox="1"/>
          <p:nvPr/>
        </p:nvSpPr>
        <p:spPr>
          <a:xfrm>
            <a:off x="10283713" y="1476537"/>
            <a:ext cx="19878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Helvetica" pitchFamily="2" charset="0"/>
              </a:rPr>
              <a:t>Ewelina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Helvetica" pitchFamily="2" charset="0"/>
              </a:rPr>
              <a:t>Knapska</a:t>
            </a:r>
            <a:endParaRPr lang="en-US" sz="1800" dirty="0">
              <a:solidFill>
                <a:schemeClr val="tx1">
                  <a:lumMod val="95000"/>
                  <a:lumOff val="5000"/>
                </a:schemeClr>
              </a:solidFill>
              <a:latin typeface="Helvetica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AA2AF6B-42BB-03F0-DDC0-2AC3228A5C87}"/>
              </a:ext>
            </a:extLst>
          </p:cNvPr>
          <p:cNvSpPr txBox="1"/>
          <p:nvPr/>
        </p:nvSpPr>
        <p:spPr>
          <a:xfrm>
            <a:off x="5093806" y="3578288"/>
            <a:ext cx="7672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Helvetica" pitchFamily="2" charset="0"/>
              </a:rPr>
              <a:t>RFID</a:t>
            </a:r>
            <a:endParaRPr lang="en-US" dirty="0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BE3F8C0-F39C-9D5A-7E41-A6F92D8B28E6}"/>
              </a:ext>
            </a:extLst>
          </p:cNvPr>
          <p:cNvCxnSpPr>
            <a:cxnSpLocks/>
          </p:cNvCxnSpPr>
          <p:nvPr/>
        </p:nvCxnSpPr>
        <p:spPr>
          <a:xfrm flipH="1">
            <a:off x="4292648" y="3762954"/>
            <a:ext cx="70915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645E7596-E5B6-9DFE-00E6-C59902118119}"/>
              </a:ext>
            </a:extLst>
          </p:cNvPr>
          <p:cNvSpPr/>
          <p:nvPr/>
        </p:nvSpPr>
        <p:spPr>
          <a:xfrm>
            <a:off x="0" y="859911"/>
            <a:ext cx="12377738" cy="45719"/>
          </a:xfrm>
          <a:prstGeom prst="rect">
            <a:avLst/>
          </a:prstGeom>
          <a:gradFill flip="none" rotWithShape="1">
            <a:gsLst>
              <a:gs pos="0">
                <a:srgbClr val="0A2376"/>
              </a:gs>
              <a:gs pos="33000">
                <a:schemeClr val="accent1">
                  <a:lumMod val="45000"/>
                  <a:lumOff val="55000"/>
                </a:schemeClr>
              </a:gs>
              <a:gs pos="67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3DE8D82-0546-CFE0-923F-F26D9A1FD2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17472" y="49282"/>
            <a:ext cx="1422400" cy="1422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B2FC71C-7F5A-A281-649C-ADBCCCE30F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1313" y="49282"/>
            <a:ext cx="1422400" cy="1422400"/>
          </a:xfrm>
          <a:prstGeom prst="rect">
            <a:avLst/>
          </a:prstGeom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7842178-CE3F-74DF-409D-1AC5D733C6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EB66F-6DCE-2947-BAA2-BD97774BCE7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0824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ocial_mice_annotated">
            <a:hlinkClick r:id="" action="ppaction://media"/>
            <a:extLst>
              <a:ext uri="{FF2B5EF4-FFF2-40B4-BE49-F238E27FC236}">
                <a16:creationId xmlns:a16="http://schemas.microsoft.com/office/drawing/2014/main" id="{533BE828-7681-F740-4F3B-C3EEBD3AAAE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/>
          <a:stretch/>
        </p:blipFill>
        <p:spPr>
          <a:xfrm>
            <a:off x="1971336" y="1690690"/>
            <a:ext cx="8249327" cy="4640247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EC424D80-6EF4-0A6C-6075-B875149A02D2}"/>
              </a:ext>
            </a:extLst>
          </p:cNvPr>
          <p:cNvSpPr txBox="1">
            <a:spLocks/>
          </p:cNvSpPr>
          <p:nvPr/>
        </p:nvSpPr>
        <p:spPr>
          <a:xfrm>
            <a:off x="157164" y="-22565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>
                    <a:lumMod val="8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mice exhibits complex social behavior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412CEC4-71F6-86DC-3B05-94BAECF292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EB66F-6DCE-2947-BAA2-BD97774BCE7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146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31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7CD26860-73BB-2454-B881-522AC5ED7878}"/>
              </a:ext>
            </a:extLst>
          </p:cNvPr>
          <p:cNvGrpSpPr/>
          <p:nvPr/>
        </p:nvGrpSpPr>
        <p:grpSpPr>
          <a:xfrm>
            <a:off x="83778" y="1734209"/>
            <a:ext cx="4042590" cy="3605619"/>
            <a:chOff x="3087974" y="1421719"/>
            <a:chExt cx="5926556" cy="528594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18FD984-4D6E-6015-1009-D4D1733068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370710" y="1586612"/>
              <a:ext cx="5450580" cy="5121052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0A9C8D3-73B7-E81B-60A5-7A727034DD74}"/>
                </a:ext>
              </a:extLst>
            </p:cNvPr>
            <p:cNvSpPr/>
            <p:nvPr/>
          </p:nvSpPr>
          <p:spPr>
            <a:xfrm>
              <a:off x="3087974" y="1421719"/>
              <a:ext cx="794478" cy="7968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E3E0223-33B3-AC1C-67D1-4F745C065462}"/>
                </a:ext>
              </a:extLst>
            </p:cNvPr>
            <p:cNvSpPr/>
            <p:nvPr/>
          </p:nvSpPr>
          <p:spPr>
            <a:xfrm>
              <a:off x="8220052" y="1421719"/>
              <a:ext cx="794478" cy="4616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itle 1">
            <a:extLst>
              <a:ext uri="{FF2B5EF4-FFF2-40B4-BE49-F238E27FC236}">
                <a16:creationId xmlns:a16="http://schemas.microsoft.com/office/drawing/2014/main" id="{53F1BB94-9DB5-EEBE-B60A-F83801B1FA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802" y="-191656"/>
            <a:ext cx="10515600" cy="1325563"/>
          </a:xfrm>
        </p:spPr>
        <p:txBody>
          <a:bodyPr>
            <a:normAutofit/>
          </a:bodyPr>
          <a:lstStyle/>
          <a:p>
            <a:pPr>
              <a:tabLst>
                <a:tab pos="2036763" algn="l"/>
              </a:tabLst>
            </a:pPr>
            <a:r>
              <a:rPr lang="en-US" sz="28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signatures of collective behavior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790A43C-B7AD-B956-BDA7-2B43B5944C44}"/>
              </a:ext>
            </a:extLst>
          </p:cNvPr>
          <p:cNvSpPr/>
          <p:nvPr/>
        </p:nvSpPr>
        <p:spPr>
          <a:xfrm>
            <a:off x="0" y="859911"/>
            <a:ext cx="12377738" cy="45719"/>
          </a:xfrm>
          <a:prstGeom prst="rect">
            <a:avLst/>
          </a:prstGeom>
          <a:gradFill flip="none" rotWithShape="1">
            <a:gsLst>
              <a:gs pos="0">
                <a:srgbClr val="0A2376"/>
              </a:gs>
              <a:gs pos="33000">
                <a:schemeClr val="accent1">
                  <a:lumMod val="45000"/>
                  <a:lumOff val="55000"/>
                </a:schemeClr>
              </a:gs>
              <a:gs pos="67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6EA674B-1136-8CCE-1976-BE6F33EE1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6A497-7F89-2547-A2D4-B1A0770B6D70}" type="slidenum">
              <a:rPr lang="en-US" smtClean="0"/>
              <a:t>5</a:t>
            </a:fld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DB4EC95-E6E4-29C8-319A-EB9B105AC8A8}"/>
              </a:ext>
            </a:extLst>
          </p:cNvPr>
          <p:cNvGrpSpPr/>
          <p:nvPr/>
        </p:nvGrpSpPr>
        <p:grpSpPr>
          <a:xfrm>
            <a:off x="4233555" y="1326563"/>
            <a:ext cx="3854131" cy="4517907"/>
            <a:chOff x="4418755" y="1326563"/>
            <a:chExt cx="3854131" cy="4517907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486086A0-A2F8-6343-55D0-F904D5757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9684" t="39985" r="29889"/>
            <a:stretch/>
          </p:blipFill>
          <p:spPr>
            <a:xfrm>
              <a:off x="5003530" y="1822631"/>
              <a:ext cx="3269356" cy="4021839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59C1412-0671-42A1-43ED-FEA1D6254B7E}"/>
                </a:ext>
              </a:extLst>
            </p:cNvPr>
            <p:cNvSpPr txBox="1"/>
            <p:nvPr/>
          </p:nvSpPr>
          <p:spPr>
            <a:xfrm rot="16200000">
              <a:off x="3611733" y="3179350"/>
              <a:ext cx="219881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Autocorrelation of # of mice in each box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8088A76-6C82-BA69-2132-2855DEB3A9CC}"/>
                </a:ext>
              </a:extLst>
            </p:cNvPr>
            <p:cNvSpPr txBox="1"/>
            <p:nvPr/>
          </p:nvSpPr>
          <p:spPr>
            <a:xfrm>
              <a:off x="5135342" y="1326563"/>
              <a:ext cx="307188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C00000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long correlation time (0.5hr) for the </a:t>
              </a:r>
              <a:r>
                <a:rPr lang="en-US" dirty="0" err="1">
                  <a:solidFill>
                    <a:srgbClr val="C00000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macrostates</a:t>
              </a:r>
              <a:endParaRPr lang="en-US" dirty="0">
                <a:solidFill>
                  <a:srgbClr val="C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AEDC223-AC39-A410-8AD6-50ACFC182E96}"/>
              </a:ext>
            </a:extLst>
          </p:cNvPr>
          <p:cNvGrpSpPr/>
          <p:nvPr/>
        </p:nvGrpSpPr>
        <p:grpSpPr>
          <a:xfrm>
            <a:off x="8372383" y="1357340"/>
            <a:ext cx="3675973" cy="3919641"/>
            <a:chOff x="8372383" y="1357340"/>
            <a:chExt cx="3675973" cy="391964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D11CD075-D885-D71F-5CE6-424624FA399C}"/>
                </a:ext>
              </a:extLst>
            </p:cNvPr>
            <p:cNvGrpSpPr/>
            <p:nvPr/>
          </p:nvGrpSpPr>
          <p:grpSpPr>
            <a:xfrm>
              <a:off x="8372383" y="2173871"/>
              <a:ext cx="3397184" cy="3103110"/>
              <a:chOff x="11227631" y="3429000"/>
              <a:chExt cx="3852464" cy="3492500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0547980B-4B45-F1E4-C6EB-AEFC3E640B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409795" y="3429000"/>
                <a:ext cx="3670300" cy="3492500"/>
              </a:xfrm>
              <a:prstGeom prst="rect">
                <a:avLst/>
              </a:prstGeom>
            </p:spPr>
          </p:pic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660527F0-12FE-3DCA-42D8-6FACCC1888AD}"/>
                  </a:ext>
                </a:extLst>
              </p:cNvPr>
              <p:cNvSpPr/>
              <p:nvPr/>
            </p:nvSpPr>
            <p:spPr>
              <a:xfrm>
                <a:off x="11227631" y="6453536"/>
                <a:ext cx="461111" cy="46796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652A556-2775-480B-F42D-CAA09215AF23}"/>
                </a:ext>
              </a:extLst>
            </p:cNvPr>
            <p:cNvSpPr txBox="1"/>
            <p:nvPr/>
          </p:nvSpPr>
          <p:spPr>
            <a:xfrm>
              <a:off x="8779000" y="1357340"/>
              <a:ext cx="326935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rgbClr val="C00000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 fat tail in the waiting time distribution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D52F4C48-DC12-AE5E-9396-8C3022CBA262}"/>
              </a:ext>
            </a:extLst>
          </p:cNvPr>
          <p:cNvSpPr txBox="1"/>
          <p:nvPr/>
        </p:nvSpPr>
        <p:spPr>
          <a:xfrm>
            <a:off x="1210478" y="1477353"/>
            <a:ext cx="3071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In-cohort sociability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4A8BDB1-E97C-DCF6-AC11-55D5FBAF7F8E}"/>
              </a:ext>
            </a:extLst>
          </p:cNvPr>
          <p:cNvSpPr txBox="1"/>
          <p:nvPr/>
        </p:nvSpPr>
        <p:spPr>
          <a:xfrm>
            <a:off x="3615641" y="5802624"/>
            <a:ext cx="49607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Can we learn the interaction rules?</a:t>
            </a:r>
          </a:p>
        </p:txBody>
      </p:sp>
    </p:spTree>
    <p:extLst>
      <p:ext uri="{BB962C8B-B14F-4D97-AF65-F5344CB8AC3E}">
        <p14:creationId xmlns:p14="http://schemas.microsoft.com/office/powerpoint/2010/main" val="2242357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67D3FC82-7769-9CD1-3BF2-9E0FF67C67D9}"/>
              </a:ext>
            </a:extLst>
          </p:cNvPr>
          <p:cNvSpPr txBox="1">
            <a:spLocks/>
          </p:cNvSpPr>
          <p:nvPr/>
        </p:nvSpPr>
        <p:spPr>
          <a:xfrm>
            <a:off x="0" y="-211529"/>
            <a:ext cx="1013840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2036763" algn="l"/>
              </a:tabLst>
            </a:pPr>
            <a:r>
              <a:rPr lang="en-US" sz="28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Model co-localization patterns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BAAF615-4102-AE13-6BF0-C7790C96284C}"/>
              </a:ext>
            </a:extLst>
          </p:cNvPr>
          <p:cNvSpPr/>
          <p:nvPr/>
        </p:nvSpPr>
        <p:spPr>
          <a:xfrm>
            <a:off x="0" y="859911"/>
            <a:ext cx="12377738" cy="45719"/>
          </a:xfrm>
          <a:prstGeom prst="rect">
            <a:avLst/>
          </a:prstGeom>
          <a:gradFill flip="none" rotWithShape="1">
            <a:gsLst>
              <a:gs pos="0">
                <a:srgbClr val="0A2376"/>
              </a:gs>
              <a:gs pos="33000">
                <a:schemeClr val="accent1">
                  <a:lumMod val="45000"/>
                  <a:lumOff val="55000"/>
                </a:schemeClr>
              </a:gs>
              <a:gs pos="67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B78C9A62-0C14-0CD9-B245-58F7AE622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EB66F-6DCE-2947-BAA2-BD97774BCE70}" type="slidenum">
              <a:rPr lang="en-US" smtClean="0"/>
              <a:t>6</a:t>
            </a:fld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A719FCC-1920-6B81-71B8-B416BA7F5E27}"/>
              </a:ext>
            </a:extLst>
          </p:cNvPr>
          <p:cNvGrpSpPr/>
          <p:nvPr/>
        </p:nvGrpSpPr>
        <p:grpSpPr>
          <a:xfrm>
            <a:off x="1026218" y="2975423"/>
            <a:ext cx="5014899" cy="2995388"/>
            <a:chOff x="6915963" y="279345"/>
            <a:chExt cx="5014899" cy="2995388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9D925BB-DC9D-E98B-AD78-0DDC3E48ECDF}"/>
                </a:ext>
              </a:extLst>
            </p:cNvPr>
            <p:cNvSpPr txBox="1"/>
            <p:nvPr/>
          </p:nvSpPr>
          <p:spPr>
            <a:xfrm>
              <a:off x="6915963" y="279345"/>
              <a:ext cx="50148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C00000"/>
                  </a:solidFill>
                </a:rPr>
                <a:t>Pairwise model can predict higher order correlation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808C7E0-BF73-1FEB-C458-10EA6B5D5C0E}"/>
                </a:ext>
              </a:extLst>
            </p:cNvPr>
            <p:cNvSpPr txBox="1"/>
            <p:nvPr/>
          </p:nvSpPr>
          <p:spPr>
            <a:xfrm>
              <a:off x="8659161" y="671742"/>
              <a:ext cx="18596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C00000"/>
                  </a:solidFill>
                </a:rPr>
                <a:t>Triplet correlation</a:t>
              </a:r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9716AF33-9904-D2DF-E58B-ABA81AEFA7AC}"/>
                </a:ext>
              </a:extLst>
            </p:cNvPr>
            <p:cNvGrpSpPr/>
            <p:nvPr/>
          </p:nvGrpSpPr>
          <p:grpSpPr>
            <a:xfrm>
              <a:off x="8433174" y="1059194"/>
              <a:ext cx="2743201" cy="2215539"/>
              <a:chOff x="8610599" y="2062869"/>
              <a:chExt cx="2743201" cy="2215539"/>
            </a:xfrm>
          </p:grpSpPr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AE45E2FD-D1F1-DD14-1F1F-96615763646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4882" t="10606" r="46313"/>
              <a:stretch/>
            </p:blipFill>
            <p:spPr>
              <a:xfrm>
                <a:off x="8610599" y="2062869"/>
                <a:ext cx="2435083" cy="2215539"/>
              </a:xfrm>
              <a:prstGeom prst="rect">
                <a:avLst/>
              </a:prstGeom>
            </p:spPr>
          </p:pic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DF364E0B-2D55-743C-9675-FCB79B1DE5C7}"/>
                  </a:ext>
                </a:extLst>
              </p:cNvPr>
              <p:cNvSpPr/>
              <p:nvPr/>
            </p:nvSpPr>
            <p:spPr>
              <a:xfrm>
                <a:off x="10945504" y="2758319"/>
                <a:ext cx="408296" cy="34033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60A4931-2DE5-74D0-EB86-C382E3A27B97}"/>
              </a:ext>
            </a:extLst>
          </p:cNvPr>
          <p:cNvGrpSpPr/>
          <p:nvPr/>
        </p:nvGrpSpPr>
        <p:grpSpPr>
          <a:xfrm>
            <a:off x="6963997" y="2908409"/>
            <a:ext cx="3864918" cy="3084626"/>
            <a:chOff x="7765576" y="3440307"/>
            <a:chExt cx="3864918" cy="3084626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BDCE8FF1-7B99-CBED-9ADB-6ADAD8A8501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970710" y="3835599"/>
              <a:ext cx="2964016" cy="2689334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44CF1ED-8176-6E0C-915A-32C8B8C30679}"/>
                </a:ext>
              </a:extLst>
            </p:cNvPr>
            <p:cNvSpPr txBox="1"/>
            <p:nvPr/>
          </p:nvSpPr>
          <p:spPr>
            <a:xfrm>
              <a:off x="7970710" y="3440307"/>
              <a:ext cx="36597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C00000"/>
                  </a:solidFill>
                </a:rPr>
                <a:t>probability of K mice in the same box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43380D5F-1FAE-5150-B6C5-734E37023F8C}"/>
                </a:ext>
              </a:extLst>
            </p:cNvPr>
            <p:cNvSpPr/>
            <p:nvPr/>
          </p:nvSpPr>
          <p:spPr>
            <a:xfrm>
              <a:off x="7765576" y="5998089"/>
              <a:ext cx="436728" cy="526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6B4E7F8A-B483-C257-6D76-D7F89850002F}"/>
              </a:ext>
            </a:extLst>
          </p:cNvPr>
          <p:cNvGrpSpPr/>
          <p:nvPr/>
        </p:nvGrpSpPr>
        <p:grpSpPr>
          <a:xfrm>
            <a:off x="3351163" y="1261675"/>
            <a:ext cx="7827062" cy="1154591"/>
            <a:chOff x="1990673" y="-1227117"/>
            <a:chExt cx="7827062" cy="1154591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5066FE9D-66C2-DDE2-ADF6-B2D850BF385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067059" y="-1033599"/>
              <a:ext cx="5835828" cy="864935"/>
            </a:xfrm>
            <a:prstGeom prst="rect">
              <a:avLst/>
            </a:prstGeom>
          </p:spPr>
        </p:pic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ACAE65D2-2A9F-D90B-24D6-C2E4321D336E}"/>
                </a:ext>
              </a:extLst>
            </p:cNvPr>
            <p:cNvSpPr/>
            <p:nvPr/>
          </p:nvSpPr>
          <p:spPr>
            <a:xfrm>
              <a:off x="5142873" y="-997997"/>
              <a:ext cx="2555039" cy="857386"/>
            </a:xfrm>
            <a:prstGeom prst="rect">
              <a:avLst/>
            </a:prstGeom>
            <a:solidFill>
              <a:srgbClr val="E2F0D9">
                <a:alpha val="3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00560E11-595E-CA85-1F48-C01EB4F0D1A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510769" y="-798491"/>
              <a:ext cx="1079501" cy="275383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59A42FC-AB47-68FA-CAF9-A506F3C8FC8C}"/>
                </a:ext>
              </a:extLst>
            </p:cNvPr>
            <p:cNvSpPr txBox="1"/>
            <p:nvPr/>
          </p:nvSpPr>
          <p:spPr>
            <a:xfrm>
              <a:off x="8527457" y="-1227117"/>
              <a:ext cx="8963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Energy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1FA28E41-FAD7-5281-9414-FEEBA9DC3A22}"/>
                </a:ext>
              </a:extLst>
            </p:cNvPr>
            <p:cNvSpPr/>
            <p:nvPr/>
          </p:nvSpPr>
          <p:spPr>
            <a:xfrm>
              <a:off x="8593674" y="-859333"/>
              <a:ext cx="1079500" cy="369332"/>
            </a:xfrm>
            <a:prstGeom prst="rect">
              <a:avLst/>
            </a:prstGeom>
            <a:solidFill>
              <a:srgbClr val="E2F0D9">
                <a:alpha val="3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B544E2B0-EA25-C23F-36F6-36E5BDE34193}"/>
                </a:ext>
              </a:extLst>
            </p:cNvPr>
            <p:cNvSpPr/>
            <p:nvPr/>
          </p:nvSpPr>
          <p:spPr>
            <a:xfrm>
              <a:off x="1990673" y="-1167823"/>
              <a:ext cx="7827062" cy="1095297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6C3B6A49-C4BC-0EBB-671D-F7A5B83BB52E}"/>
              </a:ext>
            </a:extLst>
          </p:cNvPr>
          <p:cNvSpPr txBox="1"/>
          <p:nvPr/>
        </p:nvSpPr>
        <p:spPr>
          <a:xfrm>
            <a:off x="412945" y="1689128"/>
            <a:ext cx="275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Maximum entropy model</a:t>
            </a:r>
          </a:p>
        </p:txBody>
      </p:sp>
    </p:spTree>
    <p:extLst>
      <p:ext uri="{BB962C8B-B14F-4D97-AF65-F5344CB8AC3E}">
        <p14:creationId xmlns:p14="http://schemas.microsoft.com/office/powerpoint/2010/main" val="23898448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67D3FC82-7769-9CD1-3BF2-9E0FF67C67D9}"/>
              </a:ext>
            </a:extLst>
          </p:cNvPr>
          <p:cNvSpPr txBox="1">
            <a:spLocks/>
          </p:cNvSpPr>
          <p:nvPr/>
        </p:nvSpPr>
        <p:spPr>
          <a:xfrm>
            <a:off x="0" y="-211529"/>
            <a:ext cx="1013840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2036763" algn="l"/>
              </a:tabLst>
            </a:pPr>
            <a:r>
              <a:rPr lang="en-US" sz="28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Model dynamics using transition probabilities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21C31DC-950B-8FAB-B859-7A0B5ECD71C7}"/>
              </a:ext>
            </a:extLst>
          </p:cNvPr>
          <p:cNvGrpSpPr/>
          <p:nvPr/>
        </p:nvGrpSpPr>
        <p:grpSpPr>
          <a:xfrm>
            <a:off x="7272046" y="2027898"/>
            <a:ext cx="4148921" cy="4160956"/>
            <a:chOff x="858599" y="2179952"/>
            <a:chExt cx="4679856" cy="450565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9523D15-81F8-F895-8564-C1B36079E6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51570"/>
            <a:stretch/>
          </p:blipFill>
          <p:spPr>
            <a:xfrm>
              <a:off x="1112420" y="2535188"/>
              <a:ext cx="3956781" cy="4150423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9C4C4A3-C375-2DBE-BCBD-33D03CB2659D}"/>
                </a:ext>
              </a:extLst>
            </p:cNvPr>
            <p:cNvSpPr/>
            <p:nvPr/>
          </p:nvSpPr>
          <p:spPr>
            <a:xfrm>
              <a:off x="858599" y="2179952"/>
              <a:ext cx="680930" cy="6745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Dynamic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A1914E7-DE92-96C8-DD45-D47658CAA891}"/>
                </a:ext>
              </a:extLst>
            </p:cNvPr>
            <p:cNvSpPr/>
            <p:nvPr/>
          </p:nvSpPr>
          <p:spPr>
            <a:xfrm>
              <a:off x="5069201" y="2225149"/>
              <a:ext cx="469254" cy="633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BC5CEA1C-C26F-0B14-0D87-083DF4063711}"/>
              </a:ext>
            </a:extLst>
          </p:cNvPr>
          <p:cNvSpPr txBox="1"/>
          <p:nvPr/>
        </p:nvSpPr>
        <p:spPr>
          <a:xfrm>
            <a:off x="1436870" y="4387444"/>
            <a:ext cx="28969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Assume detailed balance: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225A0A0-A592-98E8-435D-17A05E769CAE}"/>
              </a:ext>
            </a:extLst>
          </p:cNvPr>
          <p:cNvSpPr txBox="1"/>
          <p:nvPr/>
        </p:nvSpPr>
        <p:spPr>
          <a:xfrm>
            <a:off x="1309801" y="3419028"/>
            <a:ext cx="5835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Static energy -&gt; predict transition rates between boxes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530A485-A1C7-48CE-1E25-C77DDD7A46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5321" y="5059956"/>
            <a:ext cx="3998926" cy="68987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3B02292-7C0B-CB51-75C7-9CD6D09C5E17}"/>
              </a:ext>
            </a:extLst>
          </p:cNvPr>
          <p:cNvSpPr txBox="1"/>
          <p:nvPr/>
        </p:nvSpPr>
        <p:spPr>
          <a:xfrm>
            <a:off x="6474016" y="6198791"/>
            <a:ext cx="30796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Glauber dynamics predicts the mean transition rate!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BAAF615-4102-AE13-6BF0-C7790C96284C}"/>
              </a:ext>
            </a:extLst>
          </p:cNvPr>
          <p:cNvSpPr/>
          <p:nvPr/>
        </p:nvSpPr>
        <p:spPr>
          <a:xfrm>
            <a:off x="0" y="859911"/>
            <a:ext cx="12377738" cy="45719"/>
          </a:xfrm>
          <a:prstGeom prst="rect">
            <a:avLst/>
          </a:prstGeom>
          <a:gradFill flip="none" rotWithShape="1">
            <a:gsLst>
              <a:gs pos="0">
                <a:srgbClr val="0A2376"/>
              </a:gs>
              <a:gs pos="33000">
                <a:schemeClr val="accent1">
                  <a:lumMod val="45000"/>
                  <a:lumOff val="55000"/>
                </a:schemeClr>
              </a:gs>
              <a:gs pos="67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B78C9A62-0C14-0CD9-B245-58F7AE622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EB66F-6DCE-2947-BAA2-BD97774BCE70}" type="slidenum">
              <a:rPr lang="en-US" smtClean="0"/>
              <a:t>7</a:t>
            </a:fld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93A4291-BCB0-AD1C-9AF9-0090AC64EFDE}"/>
              </a:ext>
            </a:extLst>
          </p:cNvPr>
          <p:cNvGrpSpPr/>
          <p:nvPr/>
        </p:nvGrpSpPr>
        <p:grpSpPr>
          <a:xfrm>
            <a:off x="3351163" y="1261675"/>
            <a:ext cx="7827062" cy="1154591"/>
            <a:chOff x="1990673" y="-1227117"/>
            <a:chExt cx="7827062" cy="1154591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0EFEE23-6929-BCFD-8E73-74F04D6F4A9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67059" y="-1033599"/>
              <a:ext cx="5835828" cy="864935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7DFDAD2-2FE8-D08F-1996-E123775EF15A}"/>
                </a:ext>
              </a:extLst>
            </p:cNvPr>
            <p:cNvSpPr/>
            <p:nvPr/>
          </p:nvSpPr>
          <p:spPr>
            <a:xfrm>
              <a:off x="5142873" y="-997997"/>
              <a:ext cx="2555039" cy="857386"/>
            </a:xfrm>
            <a:prstGeom prst="rect">
              <a:avLst/>
            </a:prstGeom>
            <a:solidFill>
              <a:srgbClr val="E2F0D9">
                <a:alpha val="3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1601FED3-BB19-1791-22FF-70017E96D03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510769" y="-798491"/>
              <a:ext cx="1079501" cy="275383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F3797C2-0458-035C-04E4-AC0D7ACBFB76}"/>
                </a:ext>
              </a:extLst>
            </p:cNvPr>
            <p:cNvSpPr txBox="1"/>
            <p:nvPr/>
          </p:nvSpPr>
          <p:spPr>
            <a:xfrm>
              <a:off x="8527457" y="-1227117"/>
              <a:ext cx="8963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Energy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06440D18-4F48-72BB-BB76-E260CEC5AEB9}"/>
                </a:ext>
              </a:extLst>
            </p:cNvPr>
            <p:cNvSpPr/>
            <p:nvPr/>
          </p:nvSpPr>
          <p:spPr>
            <a:xfrm>
              <a:off x="8593674" y="-859333"/>
              <a:ext cx="1079500" cy="369332"/>
            </a:xfrm>
            <a:prstGeom prst="rect">
              <a:avLst/>
            </a:prstGeom>
            <a:solidFill>
              <a:srgbClr val="E2F0D9">
                <a:alpha val="3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8B25DBB1-5AC1-83C1-7234-830AE8F7A86F}"/>
                </a:ext>
              </a:extLst>
            </p:cNvPr>
            <p:cNvSpPr/>
            <p:nvPr/>
          </p:nvSpPr>
          <p:spPr>
            <a:xfrm>
              <a:off x="1990673" y="-1167823"/>
              <a:ext cx="7827062" cy="1095297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686A68EC-59E9-AB99-E97F-923238D90F99}"/>
              </a:ext>
            </a:extLst>
          </p:cNvPr>
          <p:cNvSpPr txBox="1"/>
          <p:nvPr/>
        </p:nvSpPr>
        <p:spPr>
          <a:xfrm>
            <a:off x="412945" y="1689128"/>
            <a:ext cx="275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Maximum entropy model</a:t>
            </a:r>
          </a:p>
        </p:txBody>
      </p:sp>
    </p:spTree>
    <p:extLst>
      <p:ext uri="{BB962C8B-B14F-4D97-AF65-F5344CB8AC3E}">
        <p14:creationId xmlns:p14="http://schemas.microsoft.com/office/powerpoint/2010/main" val="20275884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4">
            <a:extLst>
              <a:ext uri="{FF2B5EF4-FFF2-40B4-BE49-F238E27FC236}">
                <a16:creationId xmlns:a16="http://schemas.microsoft.com/office/drawing/2014/main" id="{822321A6-81BA-CC40-BAD2-CD28B2CDA9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621" t="33346" r="23095" b="32131"/>
          <a:stretch/>
        </p:blipFill>
        <p:spPr>
          <a:xfrm>
            <a:off x="7332307" y="2939088"/>
            <a:ext cx="4250093" cy="3971331"/>
          </a:xfr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AAAAB714-47D7-F569-6351-936790863D3F}"/>
              </a:ext>
            </a:extLst>
          </p:cNvPr>
          <p:cNvSpPr txBox="1">
            <a:spLocks/>
          </p:cNvSpPr>
          <p:nvPr/>
        </p:nvSpPr>
        <p:spPr>
          <a:xfrm>
            <a:off x="174830" y="-196173"/>
            <a:ext cx="1160743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2036763" algn="l"/>
              </a:tabLst>
            </a:pPr>
            <a:r>
              <a:rPr lang="en-US" sz="28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… but not the fat tail in waiting time distribution, needs </a:t>
            </a:r>
            <a:r>
              <a:rPr lang="en-US" sz="2800" dirty="0">
                <a:solidFill>
                  <a:srgbClr val="C00000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memory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4240263-BDA5-AD9B-F9EA-3658616A91CE}"/>
              </a:ext>
            </a:extLst>
          </p:cNvPr>
          <p:cNvSpPr/>
          <p:nvPr/>
        </p:nvSpPr>
        <p:spPr>
          <a:xfrm>
            <a:off x="4584700" y="1473200"/>
            <a:ext cx="3771900" cy="317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2883687-F2E4-9B23-6CC5-235117881253}"/>
              </a:ext>
            </a:extLst>
          </p:cNvPr>
          <p:cNvSpPr txBox="1"/>
          <p:nvPr/>
        </p:nvSpPr>
        <p:spPr>
          <a:xfrm>
            <a:off x="5709380" y="4143971"/>
            <a:ext cx="16229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elvetica" pitchFamily="2" charset="0"/>
              </a:rPr>
              <a:t>Probability of transition (leaving a box)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2422D96-7480-7A1E-984E-1E6661FB96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925"/>
          <a:stretch/>
        </p:blipFill>
        <p:spPr>
          <a:xfrm>
            <a:off x="1214583" y="1091856"/>
            <a:ext cx="3771900" cy="383289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1C8C357-BC14-5B54-6B04-261FA131D5CE}"/>
              </a:ext>
            </a:extLst>
          </p:cNvPr>
          <p:cNvSpPr/>
          <p:nvPr/>
        </p:nvSpPr>
        <p:spPr>
          <a:xfrm>
            <a:off x="1117601" y="870772"/>
            <a:ext cx="517235" cy="5172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2543198-1D5E-B3E6-4976-9A9F86E4F949}"/>
              </a:ext>
            </a:extLst>
          </p:cNvPr>
          <p:cNvSpPr txBox="1"/>
          <p:nvPr/>
        </p:nvSpPr>
        <p:spPr>
          <a:xfrm>
            <a:off x="5918429" y="2121565"/>
            <a:ext cx="58961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Hints from the data: </a:t>
            </a:r>
          </a:p>
          <a:p>
            <a:r>
              <a:rPr lang="en-US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 longer one stays, the less likely is one to leave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701C5BA-C321-F5AD-5260-D8F5D814AA3B}"/>
              </a:ext>
            </a:extLst>
          </p:cNvPr>
          <p:cNvSpPr/>
          <p:nvPr/>
        </p:nvSpPr>
        <p:spPr>
          <a:xfrm>
            <a:off x="0" y="859911"/>
            <a:ext cx="12377738" cy="45719"/>
          </a:xfrm>
          <a:prstGeom prst="rect">
            <a:avLst/>
          </a:prstGeom>
          <a:gradFill flip="none" rotWithShape="1">
            <a:gsLst>
              <a:gs pos="0">
                <a:srgbClr val="0A2376"/>
              </a:gs>
              <a:gs pos="33000">
                <a:schemeClr val="accent1">
                  <a:lumMod val="45000"/>
                  <a:lumOff val="55000"/>
                </a:schemeClr>
              </a:gs>
              <a:gs pos="67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28804B5-2E04-9EFD-CB1F-874381BCC9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EB66F-6DCE-2947-BAA2-BD97774BCE7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1125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F271ECF-9609-B4B3-2573-5B3B8677808B}"/>
              </a:ext>
            </a:extLst>
          </p:cNvPr>
          <p:cNvSpPr/>
          <p:nvPr/>
        </p:nvSpPr>
        <p:spPr>
          <a:xfrm>
            <a:off x="6104668" y="6218538"/>
            <a:ext cx="2016713" cy="49530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382A24F6-5E13-CD49-BA3A-87FFB466C071}"/>
              </a:ext>
            </a:extLst>
          </p:cNvPr>
          <p:cNvSpPr/>
          <p:nvPr/>
        </p:nvSpPr>
        <p:spPr>
          <a:xfrm>
            <a:off x="10285512" y="5257969"/>
            <a:ext cx="287897" cy="49530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D5A8E1ED-AB62-424F-8B2E-A8338C7CFC3D}"/>
              </a:ext>
            </a:extLst>
          </p:cNvPr>
          <p:cNvSpPr/>
          <p:nvPr/>
        </p:nvSpPr>
        <p:spPr>
          <a:xfrm>
            <a:off x="7165918" y="5268479"/>
            <a:ext cx="2881972" cy="49530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AD931B92-D0B2-C84B-AAC4-0C19496C9994}"/>
              </a:ext>
            </a:extLst>
          </p:cNvPr>
          <p:cNvSpPr/>
          <p:nvPr/>
        </p:nvSpPr>
        <p:spPr>
          <a:xfrm>
            <a:off x="6669314" y="5268479"/>
            <a:ext cx="249235" cy="51557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645C1EBD-DAA8-BF48-8BC1-8B3F243E52AE}"/>
              </a:ext>
            </a:extLst>
          </p:cNvPr>
          <p:cNvGrpSpPr/>
          <p:nvPr/>
        </p:nvGrpSpPr>
        <p:grpSpPr>
          <a:xfrm>
            <a:off x="3630861" y="1723607"/>
            <a:ext cx="738061" cy="603158"/>
            <a:chOff x="588584" y="1393986"/>
            <a:chExt cx="738061" cy="603158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22081522-FCBE-0B40-88D9-E6630618C88B}"/>
                </a:ext>
              </a:extLst>
            </p:cNvPr>
            <p:cNvSpPr/>
            <p:nvPr/>
          </p:nvSpPr>
          <p:spPr>
            <a:xfrm>
              <a:off x="588584" y="1587068"/>
              <a:ext cx="220710" cy="22071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9C7824A1-7228-2943-A4E1-C4581352805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8939" y="1393986"/>
              <a:ext cx="0" cy="588579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Graphic 14" descr="Line arrow Rotate right">
              <a:extLst>
                <a:ext uri="{FF2B5EF4-FFF2-40B4-BE49-F238E27FC236}">
                  <a16:creationId xmlns:a16="http://schemas.microsoft.com/office/drawing/2014/main" id="{58576220-0A18-D04C-8EDA-17B36841616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6300000">
              <a:off x="767075" y="1437574"/>
              <a:ext cx="559570" cy="559570"/>
            </a:xfrm>
            <a:prstGeom prst="rect">
              <a:avLst/>
            </a:prstGeom>
          </p:spPr>
        </p:pic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15A53113-5401-DC43-AC8D-B38074E01803}"/>
              </a:ext>
            </a:extLst>
          </p:cNvPr>
          <p:cNvSpPr txBox="1"/>
          <p:nvPr/>
        </p:nvSpPr>
        <p:spPr>
          <a:xfrm>
            <a:off x="7323420" y="3824560"/>
            <a:ext cx="28294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Integrate over the Hamiltonian dynamics for the oscillators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47B05C76-7FB8-E84C-9EC3-87D864ACF4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04668" y="4577584"/>
            <a:ext cx="2646605" cy="481201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95F8A2EF-2134-A24F-9798-C1CE69E7B1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25844" y="6351620"/>
            <a:ext cx="1878975" cy="229143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E2D3DB3D-871D-964B-853F-BB13E601F849}"/>
              </a:ext>
            </a:extLst>
          </p:cNvPr>
          <p:cNvSpPr txBox="1"/>
          <p:nvPr/>
        </p:nvSpPr>
        <p:spPr>
          <a:xfrm>
            <a:off x="1544549" y="2703120"/>
            <a:ext cx="1333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Hamiltonian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6BE43F5-38F9-2640-AF2C-3D54C7F3EE74}"/>
              </a:ext>
            </a:extLst>
          </p:cNvPr>
          <p:cNvSpPr txBox="1"/>
          <p:nvPr/>
        </p:nvSpPr>
        <p:spPr>
          <a:xfrm>
            <a:off x="1612620" y="4602343"/>
            <a:ext cx="10887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Dynamics</a:t>
            </a: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2A2C9345-FB97-1E49-B7C0-7A3B289E8595}"/>
              </a:ext>
            </a:extLst>
          </p:cNvPr>
          <p:cNvCxnSpPr/>
          <p:nvPr/>
        </p:nvCxnSpPr>
        <p:spPr>
          <a:xfrm>
            <a:off x="3016469" y="1256720"/>
            <a:ext cx="0" cy="5121175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CE8D122F-EE9E-2A40-8706-FE5431107425}"/>
              </a:ext>
            </a:extLst>
          </p:cNvPr>
          <p:cNvCxnSpPr/>
          <p:nvPr/>
        </p:nvCxnSpPr>
        <p:spPr>
          <a:xfrm>
            <a:off x="5912069" y="1287940"/>
            <a:ext cx="0" cy="5121175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Down Arrow 47">
            <a:extLst>
              <a:ext uri="{FF2B5EF4-FFF2-40B4-BE49-F238E27FC236}">
                <a16:creationId xmlns:a16="http://schemas.microsoft.com/office/drawing/2014/main" id="{36FF49AB-4504-494C-8D73-593E08B423B5}"/>
              </a:ext>
            </a:extLst>
          </p:cNvPr>
          <p:cNvSpPr/>
          <p:nvPr/>
        </p:nvSpPr>
        <p:spPr>
          <a:xfrm>
            <a:off x="6749881" y="3922149"/>
            <a:ext cx="168668" cy="584775"/>
          </a:xfrm>
          <a:prstGeom prst="downArrow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D304C40-B8A1-AD44-98E1-C904F7C721DB}"/>
              </a:ext>
            </a:extLst>
          </p:cNvPr>
          <p:cNvSpPr txBox="1"/>
          <p:nvPr/>
        </p:nvSpPr>
        <p:spPr>
          <a:xfrm>
            <a:off x="7974152" y="5793760"/>
            <a:ext cx="12655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accent2">
                    <a:lumMod val="75000"/>
                  </a:schemeClr>
                </a:solidFill>
              </a:rPr>
              <a:t>memory</a:t>
            </a: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6735EB87-9688-724C-A849-67F4632CC71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33382" y="2759565"/>
            <a:ext cx="2992610" cy="982307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B57E8A66-678E-9F43-B6AD-002216310CD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33969" y="2759564"/>
            <a:ext cx="1130300" cy="203200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8490A601-1977-6646-8AEB-73BD060ABD4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09068" y="4577584"/>
            <a:ext cx="2473597" cy="483215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31725022-DBFB-4E4B-8F6C-27B2E50B5254}"/>
              </a:ext>
            </a:extLst>
          </p:cNvPr>
          <p:cNvSpPr txBox="1"/>
          <p:nvPr/>
        </p:nvSpPr>
        <p:spPr>
          <a:xfrm>
            <a:off x="5977743" y="5813813"/>
            <a:ext cx="16831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accent6">
                    <a:lumMod val="75000"/>
                  </a:schemeClr>
                </a:solidFill>
              </a:rPr>
              <a:t>‘static' local field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834DDE9D-D4A7-D341-908E-EB55DED9E89C}"/>
              </a:ext>
            </a:extLst>
          </p:cNvPr>
          <p:cNvSpPr txBox="1"/>
          <p:nvPr/>
        </p:nvSpPr>
        <p:spPr>
          <a:xfrm>
            <a:off x="9660454" y="5780635"/>
            <a:ext cx="12921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accent4">
                    <a:lumMod val="75000"/>
                  </a:schemeClr>
                </a:solidFill>
              </a:rPr>
              <a:t>colored noise</a:t>
            </a: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56796FAE-789D-5842-97C4-055CCC80451C}"/>
              </a:ext>
            </a:extLst>
          </p:cNvPr>
          <p:cNvGrpSpPr/>
          <p:nvPr/>
        </p:nvGrpSpPr>
        <p:grpSpPr>
          <a:xfrm>
            <a:off x="6920021" y="1366760"/>
            <a:ext cx="2923773" cy="1431848"/>
            <a:chOff x="4926120" y="1036560"/>
            <a:chExt cx="2923773" cy="1431848"/>
          </a:xfrm>
        </p:grpSpPr>
        <p:sp>
          <p:nvSpPr>
            <p:cNvPr id="60" name="Cloud 59">
              <a:extLst>
                <a:ext uri="{FF2B5EF4-FFF2-40B4-BE49-F238E27FC236}">
                  <a16:creationId xmlns:a16="http://schemas.microsoft.com/office/drawing/2014/main" id="{936C6ED6-124A-8D49-BD9A-53D32E13821D}"/>
                </a:ext>
              </a:extLst>
            </p:cNvPr>
            <p:cNvSpPr/>
            <p:nvPr/>
          </p:nvSpPr>
          <p:spPr>
            <a:xfrm>
              <a:off x="4926120" y="1036560"/>
              <a:ext cx="2647155" cy="1337837"/>
            </a:xfrm>
            <a:prstGeom prst="cloud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59000">
                  <a:schemeClr val="bg1">
                    <a:lumMod val="92227"/>
                  </a:schemeClr>
                </a:gs>
                <a:gs pos="92000">
                  <a:schemeClr val="bg1"/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A6E4729F-6810-FD48-914D-D89CF0F7EBC0}"/>
                </a:ext>
              </a:extLst>
            </p:cNvPr>
            <p:cNvGrpSpPr/>
            <p:nvPr/>
          </p:nvGrpSpPr>
          <p:grpSpPr>
            <a:xfrm>
              <a:off x="5493888" y="1256719"/>
              <a:ext cx="1843739" cy="1211689"/>
              <a:chOff x="1008473" y="2531733"/>
              <a:chExt cx="1843739" cy="1211689"/>
            </a:xfrm>
          </p:grpSpPr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31770CB2-A6C7-FD47-9A28-5E4D7FEF503C}"/>
                  </a:ext>
                </a:extLst>
              </p:cNvPr>
              <p:cNvSpPr/>
              <p:nvPr/>
            </p:nvSpPr>
            <p:spPr>
              <a:xfrm>
                <a:off x="2631502" y="2860942"/>
                <a:ext cx="220710" cy="22071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2" name="Straight Arrow Connector 11">
                <a:extLst>
                  <a:ext uri="{FF2B5EF4-FFF2-40B4-BE49-F238E27FC236}">
                    <a16:creationId xmlns:a16="http://schemas.microsoft.com/office/drawing/2014/main" id="{72BAE294-E470-A945-AB76-C86474B6F06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747115" y="2661238"/>
                <a:ext cx="0" cy="588579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92A09AA2-6E92-4744-8551-82BE716D288C}"/>
                  </a:ext>
                </a:extLst>
              </p:cNvPr>
              <p:cNvGrpSpPr/>
              <p:nvPr/>
            </p:nvGrpSpPr>
            <p:grpSpPr>
              <a:xfrm>
                <a:off x="1008473" y="2808822"/>
                <a:ext cx="485567" cy="178684"/>
                <a:chOff x="2127264" y="3300236"/>
                <a:chExt cx="485567" cy="178684"/>
              </a:xfrm>
              <a:solidFill>
                <a:schemeClr val="bg2">
                  <a:lumMod val="50000"/>
                </a:schemeClr>
              </a:solidFill>
            </p:grpSpPr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23A1BD10-4401-6F42-BAFE-C8D054589FD4}"/>
                    </a:ext>
                  </a:extLst>
                </p:cNvPr>
                <p:cNvSpPr/>
                <p:nvPr/>
              </p:nvSpPr>
              <p:spPr>
                <a:xfrm>
                  <a:off x="2459422" y="3300236"/>
                  <a:ext cx="153409" cy="178684"/>
                </a:xfrm>
                <a:prstGeom prst="rect">
                  <a:avLst/>
                </a:prstGeom>
                <a:grpFill/>
                <a:ln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E78A2F11-4EB1-324B-9A94-CCBB0F080FA7}"/>
                    </a:ext>
                  </a:extLst>
                </p:cNvPr>
                <p:cNvSpPr/>
                <p:nvPr/>
              </p:nvSpPr>
              <p:spPr>
                <a:xfrm>
                  <a:off x="2127264" y="3331456"/>
                  <a:ext cx="332157" cy="144525"/>
                </a:xfrm>
                <a:custGeom>
                  <a:avLst/>
                  <a:gdLst>
                    <a:gd name="connsiteX0" fmla="*/ 0 w 861849"/>
                    <a:gd name="connsiteY0" fmla="*/ 178676 h 346842"/>
                    <a:gd name="connsiteX1" fmla="*/ 210207 w 861849"/>
                    <a:gd name="connsiteY1" fmla="*/ 178676 h 346842"/>
                    <a:gd name="connsiteX2" fmla="*/ 304800 w 861849"/>
                    <a:gd name="connsiteY2" fmla="*/ 0 h 346842"/>
                    <a:gd name="connsiteX3" fmla="*/ 420414 w 861849"/>
                    <a:gd name="connsiteY3" fmla="*/ 336331 h 346842"/>
                    <a:gd name="connsiteX4" fmla="*/ 515007 w 861849"/>
                    <a:gd name="connsiteY4" fmla="*/ 21021 h 346842"/>
                    <a:gd name="connsiteX5" fmla="*/ 609600 w 861849"/>
                    <a:gd name="connsiteY5" fmla="*/ 346842 h 346842"/>
                    <a:gd name="connsiteX6" fmla="*/ 672662 w 861849"/>
                    <a:gd name="connsiteY6" fmla="*/ 136635 h 346842"/>
                    <a:gd name="connsiteX7" fmla="*/ 861849 w 861849"/>
                    <a:gd name="connsiteY7" fmla="*/ 136635 h 3468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861849" h="346842">
                      <a:moveTo>
                        <a:pt x="0" y="178676"/>
                      </a:moveTo>
                      <a:lnTo>
                        <a:pt x="210207" y="178676"/>
                      </a:lnTo>
                      <a:lnTo>
                        <a:pt x="304800" y="0"/>
                      </a:lnTo>
                      <a:lnTo>
                        <a:pt x="420414" y="336331"/>
                      </a:lnTo>
                      <a:lnTo>
                        <a:pt x="515007" y="21021"/>
                      </a:lnTo>
                      <a:lnTo>
                        <a:pt x="609600" y="346842"/>
                      </a:lnTo>
                      <a:lnTo>
                        <a:pt x="672662" y="136635"/>
                      </a:lnTo>
                      <a:lnTo>
                        <a:pt x="861849" y="136635"/>
                      </a:lnTo>
                    </a:path>
                  </a:pathLst>
                </a:custGeom>
                <a:noFill/>
                <a:ln w="28575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C383011E-658C-8A46-B992-C6630C3DA91A}"/>
                  </a:ext>
                </a:extLst>
              </p:cNvPr>
              <p:cNvGrpSpPr/>
              <p:nvPr/>
            </p:nvGrpSpPr>
            <p:grpSpPr>
              <a:xfrm>
                <a:off x="1156503" y="3150157"/>
                <a:ext cx="485567" cy="178684"/>
                <a:chOff x="2127264" y="3300236"/>
                <a:chExt cx="485567" cy="178684"/>
              </a:xfrm>
              <a:solidFill>
                <a:schemeClr val="bg2">
                  <a:lumMod val="50000"/>
                </a:schemeClr>
              </a:solidFill>
            </p:grpSpPr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F5B34C47-6621-7040-BD3F-97C10916BEE3}"/>
                    </a:ext>
                  </a:extLst>
                </p:cNvPr>
                <p:cNvSpPr/>
                <p:nvPr/>
              </p:nvSpPr>
              <p:spPr>
                <a:xfrm>
                  <a:off x="2459422" y="3300236"/>
                  <a:ext cx="153409" cy="178684"/>
                </a:xfrm>
                <a:prstGeom prst="rect">
                  <a:avLst/>
                </a:prstGeom>
                <a:grpFill/>
                <a:ln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3CC834F1-028C-6D40-AA72-6B6F2A910A78}"/>
                    </a:ext>
                  </a:extLst>
                </p:cNvPr>
                <p:cNvSpPr/>
                <p:nvPr/>
              </p:nvSpPr>
              <p:spPr>
                <a:xfrm>
                  <a:off x="2127264" y="3331456"/>
                  <a:ext cx="332157" cy="144525"/>
                </a:xfrm>
                <a:custGeom>
                  <a:avLst/>
                  <a:gdLst>
                    <a:gd name="connsiteX0" fmla="*/ 0 w 861849"/>
                    <a:gd name="connsiteY0" fmla="*/ 178676 h 346842"/>
                    <a:gd name="connsiteX1" fmla="*/ 210207 w 861849"/>
                    <a:gd name="connsiteY1" fmla="*/ 178676 h 346842"/>
                    <a:gd name="connsiteX2" fmla="*/ 304800 w 861849"/>
                    <a:gd name="connsiteY2" fmla="*/ 0 h 346842"/>
                    <a:gd name="connsiteX3" fmla="*/ 420414 w 861849"/>
                    <a:gd name="connsiteY3" fmla="*/ 336331 h 346842"/>
                    <a:gd name="connsiteX4" fmla="*/ 515007 w 861849"/>
                    <a:gd name="connsiteY4" fmla="*/ 21021 h 346842"/>
                    <a:gd name="connsiteX5" fmla="*/ 609600 w 861849"/>
                    <a:gd name="connsiteY5" fmla="*/ 346842 h 346842"/>
                    <a:gd name="connsiteX6" fmla="*/ 672662 w 861849"/>
                    <a:gd name="connsiteY6" fmla="*/ 136635 h 346842"/>
                    <a:gd name="connsiteX7" fmla="*/ 861849 w 861849"/>
                    <a:gd name="connsiteY7" fmla="*/ 136635 h 3468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861849" h="346842">
                      <a:moveTo>
                        <a:pt x="0" y="178676"/>
                      </a:moveTo>
                      <a:lnTo>
                        <a:pt x="210207" y="178676"/>
                      </a:lnTo>
                      <a:lnTo>
                        <a:pt x="304800" y="0"/>
                      </a:lnTo>
                      <a:lnTo>
                        <a:pt x="420414" y="336331"/>
                      </a:lnTo>
                      <a:lnTo>
                        <a:pt x="515007" y="21021"/>
                      </a:lnTo>
                      <a:lnTo>
                        <a:pt x="609600" y="346842"/>
                      </a:lnTo>
                      <a:lnTo>
                        <a:pt x="672662" y="136635"/>
                      </a:lnTo>
                      <a:lnTo>
                        <a:pt x="861849" y="136635"/>
                      </a:lnTo>
                    </a:path>
                  </a:pathLst>
                </a:custGeom>
                <a:noFill/>
                <a:ln w="28575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EAFEA0EE-7011-DB40-9DA1-5026418D5DFE}"/>
                  </a:ext>
                </a:extLst>
              </p:cNvPr>
              <p:cNvGrpSpPr/>
              <p:nvPr/>
            </p:nvGrpSpPr>
            <p:grpSpPr>
              <a:xfrm>
                <a:off x="1642070" y="2840731"/>
                <a:ext cx="485567" cy="178684"/>
                <a:chOff x="2127264" y="3300236"/>
                <a:chExt cx="485567" cy="178684"/>
              </a:xfrm>
              <a:solidFill>
                <a:schemeClr val="bg2">
                  <a:lumMod val="50000"/>
                </a:schemeClr>
              </a:solidFill>
            </p:grpSpPr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F8642D31-600E-9241-92AB-B067C59CAF75}"/>
                    </a:ext>
                  </a:extLst>
                </p:cNvPr>
                <p:cNvSpPr/>
                <p:nvPr/>
              </p:nvSpPr>
              <p:spPr>
                <a:xfrm>
                  <a:off x="2459422" y="3300236"/>
                  <a:ext cx="153409" cy="178684"/>
                </a:xfrm>
                <a:prstGeom prst="rect">
                  <a:avLst/>
                </a:prstGeom>
                <a:grpFill/>
                <a:ln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8F80CEA3-29B3-7E49-9274-9BA66314D6C7}"/>
                    </a:ext>
                  </a:extLst>
                </p:cNvPr>
                <p:cNvSpPr/>
                <p:nvPr/>
              </p:nvSpPr>
              <p:spPr>
                <a:xfrm>
                  <a:off x="2127264" y="3331456"/>
                  <a:ext cx="332157" cy="144525"/>
                </a:xfrm>
                <a:custGeom>
                  <a:avLst/>
                  <a:gdLst>
                    <a:gd name="connsiteX0" fmla="*/ 0 w 861849"/>
                    <a:gd name="connsiteY0" fmla="*/ 178676 h 346842"/>
                    <a:gd name="connsiteX1" fmla="*/ 210207 w 861849"/>
                    <a:gd name="connsiteY1" fmla="*/ 178676 h 346842"/>
                    <a:gd name="connsiteX2" fmla="*/ 304800 w 861849"/>
                    <a:gd name="connsiteY2" fmla="*/ 0 h 346842"/>
                    <a:gd name="connsiteX3" fmla="*/ 420414 w 861849"/>
                    <a:gd name="connsiteY3" fmla="*/ 336331 h 346842"/>
                    <a:gd name="connsiteX4" fmla="*/ 515007 w 861849"/>
                    <a:gd name="connsiteY4" fmla="*/ 21021 h 346842"/>
                    <a:gd name="connsiteX5" fmla="*/ 609600 w 861849"/>
                    <a:gd name="connsiteY5" fmla="*/ 346842 h 346842"/>
                    <a:gd name="connsiteX6" fmla="*/ 672662 w 861849"/>
                    <a:gd name="connsiteY6" fmla="*/ 136635 h 346842"/>
                    <a:gd name="connsiteX7" fmla="*/ 861849 w 861849"/>
                    <a:gd name="connsiteY7" fmla="*/ 136635 h 3468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861849" h="346842">
                      <a:moveTo>
                        <a:pt x="0" y="178676"/>
                      </a:moveTo>
                      <a:lnTo>
                        <a:pt x="210207" y="178676"/>
                      </a:lnTo>
                      <a:lnTo>
                        <a:pt x="304800" y="0"/>
                      </a:lnTo>
                      <a:lnTo>
                        <a:pt x="420414" y="336331"/>
                      </a:lnTo>
                      <a:lnTo>
                        <a:pt x="515007" y="21021"/>
                      </a:lnTo>
                      <a:lnTo>
                        <a:pt x="609600" y="346842"/>
                      </a:lnTo>
                      <a:lnTo>
                        <a:pt x="672662" y="136635"/>
                      </a:lnTo>
                      <a:lnTo>
                        <a:pt x="861849" y="136635"/>
                      </a:lnTo>
                    </a:path>
                  </a:pathLst>
                </a:custGeom>
                <a:noFill/>
                <a:ln w="28575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AFE58039-9747-FC4D-B11D-00E4A545D3F8}"/>
                  </a:ext>
                </a:extLst>
              </p:cNvPr>
              <p:cNvGrpSpPr/>
              <p:nvPr/>
            </p:nvGrpSpPr>
            <p:grpSpPr>
              <a:xfrm>
                <a:off x="1829325" y="3147218"/>
                <a:ext cx="485567" cy="178684"/>
                <a:chOff x="2127264" y="3300236"/>
                <a:chExt cx="485567" cy="178684"/>
              </a:xfrm>
              <a:solidFill>
                <a:schemeClr val="bg2">
                  <a:lumMod val="50000"/>
                </a:schemeClr>
              </a:solidFill>
            </p:grpSpPr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550547AF-9A69-8F4F-B1C2-968C1D5A88E1}"/>
                    </a:ext>
                  </a:extLst>
                </p:cNvPr>
                <p:cNvSpPr/>
                <p:nvPr/>
              </p:nvSpPr>
              <p:spPr>
                <a:xfrm>
                  <a:off x="2459422" y="3300236"/>
                  <a:ext cx="153409" cy="178684"/>
                </a:xfrm>
                <a:prstGeom prst="rect">
                  <a:avLst/>
                </a:prstGeom>
                <a:grpFill/>
                <a:ln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C9B20F99-8DDE-8D4C-ABF9-D2840438B20D}"/>
                    </a:ext>
                  </a:extLst>
                </p:cNvPr>
                <p:cNvSpPr/>
                <p:nvPr/>
              </p:nvSpPr>
              <p:spPr>
                <a:xfrm>
                  <a:off x="2127264" y="3331456"/>
                  <a:ext cx="332157" cy="144525"/>
                </a:xfrm>
                <a:custGeom>
                  <a:avLst/>
                  <a:gdLst>
                    <a:gd name="connsiteX0" fmla="*/ 0 w 861849"/>
                    <a:gd name="connsiteY0" fmla="*/ 178676 h 346842"/>
                    <a:gd name="connsiteX1" fmla="*/ 210207 w 861849"/>
                    <a:gd name="connsiteY1" fmla="*/ 178676 h 346842"/>
                    <a:gd name="connsiteX2" fmla="*/ 304800 w 861849"/>
                    <a:gd name="connsiteY2" fmla="*/ 0 h 346842"/>
                    <a:gd name="connsiteX3" fmla="*/ 420414 w 861849"/>
                    <a:gd name="connsiteY3" fmla="*/ 336331 h 346842"/>
                    <a:gd name="connsiteX4" fmla="*/ 515007 w 861849"/>
                    <a:gd name="connsiteY4" fmla="*/ 21021 h 346842"/>
                    <a:gd name="connsiteX5" fmla="*/ 609600 w 861849"/>
                    <a:gd name="connsiteY5" fmla="*/ 346842 h 346842"/>
                    <a:gd name="connsiteX6" fmla="*/ 672662 w 861849"/>
                    <a:gd name="connsiteY6" fmla="*/ 136635 h 346842"/>
                    <a:gd name="connsiteX7" fmla="*/ 861849 w 861849"/>
                    <a:gd name="connsiteY7" fmla="*/ 136635 h 3468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861849" h="346842">
                      <a:moveTo>
                        <a:pt x="0" y="178676"/>
                      </a:moveTo>
                      <a:lnTo>
                        <a:pt x="210207" y="178676"/>
                      </a:lnTo>
                      <a:lnTo>
                        <a:pt x="304800" y="0"/>
                      </a:lnTo>
                      <a:lnTo>
                        <a:pt x="420414" y="336331"/>
                      </a:lnTo>
                      <a:lnTo>
                        <a:pt x="515007" y="21021"/>
                      </a:lnTo>
                      <a:lnTo>
                        <a:pt x="609600" y="346842"/>
                      </a:lnTo>
                      <a:lnTo>
                        <a:pt x="672662" y="136635"/>
                      </a:lnTo>
                      <a:lnTo>
                        <a:pt x="861849" y="136635"/>
                      </a:lnTo>
                    </a:path>
                  </a:pathLst>
                </a:custGeom>
                <a:noFill/>
                <a:ln w="28575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17385BF6-2C45-EB46-89D5-B2F0F0BD4E96}"/>
                  </a:ext>
                </a:extLst>
              </p:cNvPr>
              <p:cNvGrpSpPr/>
              <p:nvPr/>
            </p:nvGrpSpPr>
            <p:grpSpPr>
              <a:xfrm>
                <a:off x="1346052" y="2531733"/>
                <a:ext cx="485567" cy="178684"/>
                <a:chOff x="2127264" y="3300236"/>
                <a:chExt cx="485567" cy="178684"/>
              </a:xfrm>
              <a:solidFill>
                <a:schemeClr val="bg2">
                  <a:lumMod val="50000"/>
                </a:schemeClr>
              </a:solidFill>
            </p:grpSpPr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ED822C0B-C643-8944-9436-36EE7A7758DB}"/>
                    </a:ext>
                  </a:extLst>
                </p:cNvPr>
                <p:cNvSpPr/>
                <p:nvPr/>
              </p:nvSpPr>
              <p:spPr>
                <a:xfrm>
                  <a:off x="2459422" y="3300236"/>
                  <a:ext cx="153409" cy="178684"/>
                </a:xfrm>
                <a:prstGeom prst="rect">
                  <a:avLst/>
                </a:prstGeom>
                <a:grpFill/>
                <a:ln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33955661-9480-AC43-B8F5-AD7268535648}"/>
                    </a:ext>
                  </a:extLst>
                </p:cNvPr>
                <p:cNvSpPr/>
                <p:nvPr/>
              </p:nvSpPr>
              <p:spPr>
                <a:xfrm>
                  <a:off x="2127264" y="3331456"/>
                  <a:ext cx="332157" cy="144525"/>
                </a:xfrm>
                <a:custGeom>
                  <a:avLst/>
                  <a:gdLst>
                    <a:gd name="connsiteX0" fmla="*/ 0 w 861849"/>
                    <a:gd name="connsiteY0" fmla="*/ 178676 h 346842"/>
                    <a:gd name="connsiteX1" fmla="*/ 210207 w 861849"/>
                    <a:gd name="connsiteY1" fmla="*/ 178676 h 346842"/>
                    <a:gd name="connsiteX2" fmla="*/ 304800 w 861849"/>
                    <a:gd name="connsiteY2" fmla="*/ 0 h 346842"/>
                    <a:gd name="connsiteX3" fmla="*/ 420414 w 861849"/>
                    <a:gd name="connsiteY3" fmla="*/ 336331 h 346842"/>
                    <a:gd name="connsiteX4" fmla="*/ 515007 w 861849"/>
                    <a:gd name="connsiteY4" fmla="*/ 21021 h 346842"/>
                    <a:gd name="connsiteX5" fmla="*/ 609600 w 861849"/>
                    <a:gd name="connsiteY5" fmla="*/ 346842 h 346842"/>
                    <a:gd name="connsiteX6" fmla="*/ 672662 w 861849"/>
                    <a:gd name="connsiteY6" fmla="*/ 136635 h 346842"/>
                    <a:gd name="connsiteX7" fmla="*/ 861849 w 861849"/>
                    <a:gd name="connsiteY7" fmla="*/ 136635 h 3468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861849" h="346842">
                      <a:moveTo>
                        <a:pt x="0" y="178676"/>
                      </a:moveTo>
                      <a:lnTo>
                        <a:pt x="210207" y="178676"/>
                      </a:lnTo>
                      <a:lnTo>
                        <a:pt x="304800" y="0"/>
                      </a:lnTo>
                      <a:lnTo>
                        <a:pt x="420414" y="336331"/>
                      </a:lnTo>
                      <a:lnTo>
                        <a:pt x="515007" y="21021"/>
                      </a:lnTo>
                      <a:lnTo>
                        <a:pt x="609600" y="346842"/>
                      </a:lnTo>
                      <a:lnTo>
                        <a:pt x="672662" y="136635"/>
                      </a:lnTo>
                      <a:lnTo>
                        <a:pt x="861849" y="136635"/>
                      </a:lnTo>
                    </a:path>
                  </a:pathLst>
                </a:custGeom>
                <a:noFill/>
                <a:ln w="28575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190ABE88-144E-134A-ACBF-1332D68DCF18}"/>
                  </a:ext>
                </a:extLst>
              </p:cNvPr>
              <p:cNvSpPr txBox="1"/>
              <p:nvPr/>
            </p:nvSpPr>
            <p:spPr>
              <a:xfrm>
                <a:off x="1056357" y="3404868"/>
                <a:ext cx="139711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Oscillator bath</a:t>
                </a:r>
              </a:p>
            </p:txBody>
          </p:sp>
        </p:grpSp>
        <p:pic>
          <p:nvPicPr>
            <p:cNvPr id="59" name="Graphic 58" descr="Line arrow Rotate right">
              <a:extLst>
                <a:ext uri="{FF2B5EF4-FFF2-40B4-BE49-F238E27FC236}">
                  <a16:creationId xmlns:a16="http://schemas.microsoft.com/office/drawing/2014/main" id="{20EDE8B6-E6BC-EA47-A477-D21FFFD0A56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6300000">
              <a:off x="7290323" y="1432708"/>
              <a:ext cx="559570" cy="559570"/>
            </a:xfrm>
            <a:prstGeom prst="rect">
              <a:avLst/>
            </a:prstGeom>
          </p:spPr>
        </p:pic>
      </p:grpSp>
      <p:pic>
        <p:nvPicPr>
          <p:cNvPr id="64" name="Picture 63">
            <a:extLst>
              <a:ext uri="{FF2B5EF4-FFF2-40B4-BE49-F238E27FC236}">
                <a16:creationId xmlns:a16="http://schemas.microsoft.com/office/drawing/2014/main" id="{1CE2CC82-BA22-AB49-BDDF-0990E9940E3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79904" y="5278089"/>
            <a:ext cx="4385318" cy="505998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68D95761-9868-38E3-DBB0-3FAEAB70EF21}"/>
              </a:ext>
            </a:extLst>
          </p:cNvPr>
          <p:cNvSpPr txBox="1">
            <a:spLocks/>
          </p:cNvSpPr>
          <p:nvPr/>
        </p:nvSpPr>
        <p:spPr>
          <a:xfrm>
            <a:off x="174023" y="-179015"/>
            <a:ext cx="1160743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2036763" algn="l"/>
              </a:tabLst>
            </a:pPr>
            <a:r>
              <a:rPr lang="en-US" sz="28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generalized Glauber dynamics (GGD)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E72F0CA-5AC6-789A-86F3-4E0FFB80EB92}"/>
              </a:ext>
            </a:extLst>
          </p:cNvPr>
          <p:cNvSpPr txBox="1"/>
          <p:nvPr/>
        </p:nvSpPr>
        <p:spPr>
          <a:xfrm>
            <a:off x="788070" y="898475"/>
            <a:ext cx="105022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Inspired by generalized Langevin dynamics &amp; the </a:t>
            </a:r>
            <a:r>
              <a:rPr lang="en-US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Caldeira</a:t>
            </a: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-Leggett model for quantum dissipation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9D8584E-D860-969B-CB91-8B04BEB946D6}"/>
              </a:ext>
            </a:extLst>
          </p:cNvPr>
          <p:cNvSpPr/>
          <p:nvPr/>
        </p:nvSpPr>
        <p:spPr>
          <a:xfrm>
            <a:off x="0" y="859911"/>
            <a:ext cx="12377738" cy="45719"/>
          </a:xfrm>
          <a:prstGeom prst="rect">
            <a:avLst/>
          </a:prstGeom>
          <a:gradFill flip="none" rotWithShape="1">
            <a:gsLst>
              <a:gs pos="0">
                <a:srgbClr val="0A2376"/>
              </a:gs>
              <a:gs pos="33000">
                <a:schemeClr val="accent1">
                  <a:lumMod val="45000"/>
                  <a:lumOff val="55000"/>
                </a:schemeClr>
              </a:gs>
              <a:gs pos="67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36F90F-D836-4478-AF66-888B2847F6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EB66F-6DCE-2947-BAA2-BD97774BCE7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762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8" grpId="0" animBg="1"/>
      <p:bldP spid="56" grpId="0" animBg="1"/>
      <p:bldP spid="55" grpId="0" animBg="1"/>
      <p:bldP spid="37" grpId="0"/>
      <p:bldP spid="48" grpId="0" animBg="1"/>
      <p:bldP spid="49" grpId="0"/>
      <p:bldP spid="53" grpId="0"/>
      <p:bldP spid="5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4371</TotalTime>
  <Words>1121</Words>
  <Application>Microsoft Macintosh PowerPoint</Application>
  <PresentationFormat>Widescreen</PresentationFormat>
  <Paragraphs>253</Paragraphs>
  <Slides>27</Slides>
  <Notes>12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6" baseType="lpstr">
      <vt:lpstr>Arial</vt:lpstr>
      <vt:lpstr>Calibri</vt:lpstr>
      <vt:lpstr>Calibri Light</vt:lpstr>
      <vt:lpstr>Helvetica</vt:lpstr>
      <vt:lpstr>Helvetica Neue</vt:lpstr>
      <vt:lpstr>HELVETICA NEUE LIGHT</vt:lpstr>
      <vt:lpstr>HELVETICA NEUE LIGHT</vt:lpstr>
      <vt:lpstr>Times New Roman</vt:lpstr>
      <vt:lpstr>Office Theme</vt:lpstr>
      <vt:lpstr>Inferring collective behavior in social mice</vt:lpstr>
      <vt:lpstr>PowerPoint Presentation</vt:lpstr>
      <vt:lpstr>the Eco-HAB experiment</vt:lpstr>
      <vt:lpstr>PowerPoint Presentation</vt:lpstr>
      <vt:lpstr>signatures of collective behavior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Extra slides</vt:lpstr>
      <vt:lpstr>not all social behavior recorded</vt:lpstr>
      <vt:lpstr>data: co-localization of mice</vt:lpstr>
      <vt:lpstr>PowerPoint Presentation</vt:lpstr>
      <vt:lpstr>learn the static interaction model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Inferring collective behavior in social mice</dc:title>
  <dc:creator>Xiaowen Chen</dc:creator>
  <cp:lastModifiedBy>Xiaowen Chen</cp:lastModifiedBy>
  <cp:revision>17</cp:revision>
  <dcterms:created xsi:type="dcterms:W3CDTF">2023-06-28T14:48:24Z</dcterms:created>
  <dcterms:modified xsi:type="dcterms:W3CDTF">2023-07-01T15:40:10Z</dcterms:modified>
</cp:coreProperties>
</file>