
<file path=[Content_Types].xml><?xml version="1.0" encoding="utf-8"?>
<Types xmlns="http://schemas.openxmlformats.org/package/2006/content-types">
  <Default Extension="emf" ContentType="image/x-emf"/>
  <Default Extension="jpeg" ContentType="image/jpeg"/>
  <Default Extension="m4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8" r:id="rId2"/>
    <p:sldId id="853" r:id="rId3"/>
    <p:sldId id="854" r:id="rId4"/>
    <p:sldId id="870" r:id="rId5"/>
    <p:sldId id="872" r:id="rId6"/>
    <p:sldId id="871" r:id="rId7"/>
    <p:sldId id="855" r:id="rId8"/>
    <p:sldId id="883" r:id="rId9"/>
    <p:sldId id="856" r:id="rId10"/>
    <p:sldId id="858" r:id="rId11"/>
    <p:sldId id="887" r:id="rId12"/>
    <p:sldId id="859" r:id="rId13"/>
    <p:sldId id="857" r:id="rId14"/>
    <p:sldId id="873" r:id="rId15"/>
    <p:sldId id="839" r:id="rId16"/>
    <p:sldId id="890" r:id="rId17"/>
    <p:sldId id="891" r:id="rId18"/>
    <p:sldId id="884" r:id="rId19"/>
    <p:sldId id="874" r:id="rId20"/>
    <p:sldId id="885" r:id="rId21"/>
    <p:sldId id="886" r:id="rId22"/>
    <p:sldId id="876" r:id="rId23"/>
    <p:sldId id="888" r:id="rId24"/>
    <p:sldId id="811" r:id="rId25"/>
    <p:sldId id="878" r:id="rId26"/>
    <p:sldId id="889" r:id="rId27"/>
    <p:sldId id="893" r:id="rId28"/>
    <p:sldId id="894" r:id="rId29"/>
    <p:sldId id="895" r:id="rId30"/>
    <p:sldId id="880" r:id="rId31"/>
    <p:sldId id="881" r:id="rId32"/>
    <p:sldId id="882" r:id="rId33"/>
    <p:sldId id="831" r:id="rId34"/>
    <p:sldId id="877" r:id="rId35"/>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57143"/>
  </p:normalViewPr>
  <p:slideViewPr>
    <p:cSldViewPr snapToGrid="0" snapToObjects="1">
      <p:cViewPr varScale="1">
        <p:scale>
          <a:sx n="70" d="100"/>
          <a:sy n="70" d="100"/>
        </p:scale>
        <p:origin x="1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B0C1-E8EC-764C-8245-BDEE5D6F081D}" type="datetimeFigureOut">
              <a:rPr lang="en-FR" smtClean="0"/>
              <a:t>03/07/2023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8A2FF-05A9-AE43-AD92-F27574644637}" type="slidenum">
              <a:rPr lang="en-FR" smtClean="0"/>
              <a:t>‹#›</a:t>
            </a:fld>
            <a:endParaRPr lang="en-FR"/>
          </a:p>
        </p:txBody>
      </p:sp>
    </p:spTree>
    <p:extLst>
      <p:ext uri="{BB962C8B-B14F-4D97-AF65-F5344CB8AC3E}">
        <p14:creationId xmlns:p14="http://schemas.microsoft.com/office/powerpoint/2010/main" val="381186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Hi everyone, I’m Antonio, I’m a JRC fellow at ENS in Paris, and today I’ll be telling you about some aspects of the modelling of animal behavior and in particular how the multiplicity of scales that is inherent to behavior gives rise to nontrivial and rather universal statistical properties.</a:t>
            </a:r>
          </a:p>
          <a:p>
            <a:pPr marL="0" indent="0">
              <a:buFont typeface="Arial" panose="020B0604020202020204" pitchFamily="34" charset="0"/>
              <a:buNone/>
            </a:pPr>
            <a:endParaRPr lang="en-US" dirty="0"/>
          </a:p>
          <a:p>
            <a:r>
              <a:rPr lang="en-US" dirty="0"/>
              <a:t>Even in the case of this simple nematode worm searching for food in an empty plate, behavior exhibits multiple time scales:</a:t>
            </a:r>
          </a:p>
          <a:p>
            <a:endParaRPr lang="en-US" dirty="0"/>
          </a:p>
          <a:p>
            <a:r>
              <a:rPr lang="en-US" dirty="0"/>
              <a:t>So on the one hand we can quantify the fine scale details of how the shape of the animal changes over time, and the waves that propagate through the worms body, and on the other hand we can also study the resulting navigation trajectories on much larger spatiotemporal scales</a:t>
            </a:r>
          </a:p>
        </p:txBody>
      </p:sp>
      <p:sp>
        <p:nvSpPr>
          <p:cNvPr id="4" name="Slide Number Placeholder 3"/>
          <p:cNvSpPr>
            <a:spLocks noGrp="1"/>
          </p:cNvSpPr>
          <p:nvPr>
            <p:ph type="sldNum" sz="quarter" idx="5"/>
          </p:nvPr>
        </p:nvSpPr>
        <p:spPr/>
        <p:txBody>
          <a:bodyPr/>
          <a:lstStyle/>
          <a:p>
            <a:fld id="{EDE65011-86BA-1E40-AC9E-31F555C26ADD}" type="slidenum">
              <a:rPr lang="en-US" smtClean="0"/>
              <a:t>1</a:t>
            </a:fld>
            <a:endParaRPr lang="en-US"/>
          </a:p>
        </p:txBody>
      </p:sp>
    </p:spTree>
    <p:extLst>
      <p:ext uri="{BB962C8B-B14F-4D97-AF65-F5344CB8AC3E}">
        <p14:creationId xmlns:p14="http://schemas.microsoft.com/office/powerpoint/2010/main" val="1742142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we apply this formalism to the time series of C. elegans postures we find that the behavioral state space, where each point now corresponds to a short sequence of postures, naturally distinguish different short-time behaviors.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Markov chain built from these microscopic states results in a powerful predictive model of the worm behavior across scales. It captures the </a:t>
            </a:r>
            <a:r>
              <a:rPr lang="en-US" dirty="0" err="1"/>
              <a:t>finescale</a:t>
            </a:r>
            <a:r>
              <a:rPr lang="en-US" dirty="0"/>
              <a:t> details of the posture dynamics, making it difficult to distinguish data with simulations.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way in which these waves propel the animal to give rise to different navigation strategies.</a:t>
            </a:r>
          </a:p>
        </p:txBody>
      </p:sp>
      <p:sp>
        <p:nvSpPr>
          <p:cNvPr id="4" name="Slide Number Placeholder 3"/>
          <p:cNvSpPr>
            <a:spLocks noGrp="1"/>
          </p:cNvSpPr>
          <p:nvPr>
            <p:ph type="sldNum" sz="quarter" idx="5"/>
          </p:nvPr>
        </p:nvSpPr>
        <p:spPr/>
        <p:txBody>
          <a:bodyPr/>
          <a:lstStyle/>
          <a:p>
            <a:fld id="{74D12A3B-418F-CE4C-9E53-71074A90F5F1}" type="slidenum">
              <a:rPr lang="en-FR" smtClean="0"/>
              <a:t>10</a:t>
            </a:fld>
            <a:endParaRPr lang="en-FR"/>
          </a:p>
        </p:txBody>
      </p:sp>
    </p:spTree>
    <p:extLst>
      <p:ext uri="{BB962C8B-B14F-4D97-AF65-F5344CB8AC3E}">
        <p14:creationId xmlns:p14="http://schemas.microsoft.com/office/powerpoint/2010/main" val="420816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Markov chain built from these microscopic states results in a powerful predictive model of the worm behavior across scales. It captures the </a:t>
            </a:r>
            <a:r>
              <a:rPr lang="en-US" dirty="0" err="1"/>
              <a:t>finescale</a:t>
            </a:r>
            <a:r>
              <a:rPr lang="en-US" dirty="0"/>
              <a:t> details of the posture dynamics, making it difficult to distinguish data with simulations (click).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way in which these waves propel the animal to give rise to different navigation strategies</a:t>
            </a:r>
          </a:p>
        </p:txBody>
      </p:sp>
      <p:sp>
        <p:nvSpPr>
          <p:cNvPr id="4" name="Slide Number Placeholder 3"/>
          <p:cNvSpPr>
            <a:spLocks noGrp="1"/>
          </p:cNvSpPr>
          <p:nvPr>
            <p:ph type="sldNum" sz="quarter" idx="5"/>
          </p:nvPr>
        </p:nvSpPr>
        <p:spPr/>
        <p:txBody>
          <a:bodyPr/>
          <a:lstStyle/>
          <a:p>
            <a:fld id="{74D12A3B-418F-CE4C-9E53-71074A90F5F1}" type="slidenum">
              <a:rPr lang="en-FR" smtClean="0"/>
              <a:t>11</a:t>
            </a:fld>
            <a:endParaRPr lang="en-FR"/>
          </a:p>
        </p:txBody>
      </p:sp>
    </p:spTree>
    <p:extLst>
      <p:ext uri="{BB962C8B-B14F-4D97-AF65-F5344CB8AC3E}">
        <p14:creationId xmlns:p14="http://schemas.microsoft.com/office/powerpoint/2010/main" val="424717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the way in which these waves propel the animal to give rise to different navigation strategies on much longer time scales: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not only we get simulations that qualitatively resemble what is observed in real worms, but we can obtain quantitative agreement over multiple orders of magnitude in space and time.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besides being an accurate predictive model, the Markov evolution operator also provides a means for a principled coarse-graining of the dynamics through its </a:t>
            </a:r>
            <a:r>
              <a:rPr lang="en-US" dirty="0" err="1"/>
              <a:t>eigenspectrum</a:t>
            </a:r>
            <a:r>
              <a:rPr lang="en-US" dirty="0"/>
              <a:t>, revealing the multiple scales of C. elegans foraging behavior.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74D12A3B-418F-CE4C-9E53-71074A90F5F1}" type="slidenum">
              <a:rPr lang="en-FR" smtClean="0"/>
              <a:t>12</a:t>
            </a:fld>
            <a:endParaRPr lang="en-FR"/>
          </a:p>
        </p:txBody>
      </p:sp>
    </p:spTree>
    <p:extLst>
      <p:ext uri="{BB962C8B-B14F-4D97-AF65-F5344CB8AC3E}">
        <p14:creationId xmlns:p14="http://schemas.microsoft.com/office/powerpoint/2010/main" val="328898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besides being an accurate predictive model, the Markov evolution operator also provides a means for a principled coarse-graining of the dynamics through its </a:t>
            </a:r>
            <a:r>
              <a:rPr lang="en-US" dirty="0" err="1"/>
              <a:t>eigenspectrum</a:t>
            </a:r>
            <a:r>
              <a:rPr lang="en-US" dirty="0"/>
              <a:t>, revealing the multiple scales of C. elegans foraging behavior.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particular, the slowest mode identifies long-lived states that correspond to sequences of shorter time scale movements: </a:t>
            </a:r>
            <a:r>
              <a:rPr lang="en-FR" dirty="0"/>
              <a:t>so what I'm showing here on the left is a sketch of the free energy landscape</a:t>
            </a:r>
            <a:r>
              <a:rPr lang="en-US" dirty="0"/>
              <a:t> </a:t>
            </a:r>
            <a:r>
              <a:rPr lang="en-FR" dirty="0"/>
              <a:t>along the slowest mode of the dynamics, and captures transitions between relatively straight paths and more abrupt reorientation events, a bit like in e coli but here for a much more complex organism where this subdivision is a much more subtle.</a:t>
            </a:r>
          </a:p>
        </p:txBody>
      </p:sp>
      <p:sp>
        <p:nvSpPr>
          <p:cNvPr id="4" name="Slide Number Placeholder 3"/>
          <p:cNvSpPr>
            <a:spLocks noGrp="1"/>
          </p:cNvSpPr>
          <p:nvPr>
            <p:ph type="sldNum" sz="quarter" idx="5"/>
          </p:nvPr>
        </p:nvSpPr>
        <p:spPr/>
        <p:txBody>
          <a:bodyPr/>
          <a:lstStyle/>
          <a:p>
            <a:fld id="{74D12A3B-418F-CE4C-9E53-71074A90F5F1}" type="slidenum">
              <a:rPr lang="en-FR" smtClean="0"/>
              <a:t>13</a:t>
            </a:fld>
            <a:endParaRPr lang="en-FR"/>
          </a:p>
        </p:txBody>
      </p:sp>
    </p:spTree>
    <p:extLst>
      <p:ext uri="{BB962C8B-B14F-4D97-AF65-F5344CB8AC3E}">
        <p14:creationId xmlns:p14="http://schemas.microsoft.com/office/powerpoint/2010/main" val="252924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besides being an accurate predictive model, the Markov evolution operator also provides a means for a principled coarse-graining of the dynamics through its </a:t>
            </a:r>
            <a:r>
              <a:rPr lang="en-US" dirty="0" err="1"/>
              <a:t>eigenspectrum</a:t>
            </a:r>
            <a:r>
              <a:rPr lang="en-US" dirty="0"/>
              <a:t>, revealing the multiple scales of C. elegans foraging behavior.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particular, the slowest mode identifies long-lived states that correspond to sequences of shorter time scale movements: </a:t>
            </a:r>
            <a:r>
              <a:rPr lang="en-FR" dirty="0"/>
              <a:t>so what I'm showing here on the left is a sketch of the free energy landscape</a:t>
            </a:r>
            <a:r>
              <a:rPr lang="en-US" dirty="0"/>
              <a:t> </a:t>
            </a:r>
            <a:r>
              <a:rPr lang="en-FR" dirty="0"/>
              <a:t>along the slowest mode of the dynamics, and captures transitions between relatively straight paths and more abrupt reorientation events, a bit like in e coli but here for a much more complex organism where this subdivision is a much more subtle.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FR" dirty="0"/>
              <a:t>Now if we focus on the hopping between these two states, what we find is that </a:t>
            </a: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R" dirty="0"/>
          </a:p>
        </p:txBody>
      </p:sp>
      <p:sp>
        <p:nvSpPr>
          <p:cNvPr id="4" name="Slide Number Placeholder 3"/>
          <p:cNvSpPr>
            <a:spLocks noGrp="1"/>
          </p:cNvSpPr>
          <p:nvPr>
            <p:ph type="sldNum" sz="quarter" idx="5"/>
          </p:nvPr>
        </p:nvSpPr>
        <p:spPr/>
        <p:txBody>
          <a:bodyPr/>
          <a:lstStyle/>
          <a:p>
            <a:fld id="{74D12A3B-418F-CE4C-9E53-71074A90F5F1}" type="slidenum">
              <a:rPr lang="en-FR" smtClean="0"/>
              <a:t>14</a:t>
            </a:fld>
            <a:endParaRPr lang="en-FR"/>
          </a:p>
        </p:txBody>
      </p:sp>
    </p:spTree>
    <p:extLst>
      <p:ext uri="{BB962C8B-B14F-4D97-AF65-F5344CB8AC3E}">
        <p14:creationId xmlns:p14="http://schemas.microsoft.com/office/powerpoint/2010/main" val="425348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R" dirty="0"/>
              <a:t>Now if we focus on the hopping between these two states, what we find is that </a:t>
            </a:r>
            <a:r>
              <a:rPr lang="en-US" dirty="0"/>
              <a:t>(click)</a:t>
            </a:r>
          </a:p>
          <a:p>
            <a:endParaRPr lang="en-US" dirty="0"/>
          </a:p>
          <a:p>
            <a:r>
              <a:rPr lang="en-US" dirty="0"/>
              <a:t>The distribution of the time spent in these two states exhibits two main exponential time scales: a longer one that corresponds to the runs, and a shorter on that corresponds to the tumbles. The predictions of our model (here in orange) accurately capture these time scales, but the data also exhibits a heavier tail that we couldn't predict. So even though our model captures a lot of C. elegans foraging behavior, it seems to be incomplete. So what are we missing?</a:t>
            </a:r>
          </a:p>
          <a:p>
            <a:endParaRPr lang="en-US" dirty="0"/>
          </a:p>
          <a:p>
            <a:r>
              <a:rPr lang="en-US" dirty="0"/>
              <a:t>(click)</a:t>
            </a:r>
          </a:p>
          <a:p>
            <a:endParaRPr lang="en-US" dirty="0"/>
          </a:p>
          <a:p>
            <a:r>
              <a:rPr lang="en-US" dirty="0"/>
              <a:t>Well, our model can only account for stationary dynamics that admit a steady-state solution, (click) so one hypothesis is that maybe the evolution operator itself is time dependent.</a:t>
            </a:r>
          </a:p>
          <a:p>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15</a:t>
            </a:fld>
            <a:endParaRPr lang="en-US"/>
          </a:p>
        </p:txBody>
      </p:sp>
    </p:spTree>
    <p:extLst>
      <p:ext uri="{BB962C8B-B14F-4D97-AF65-F5344CB8AC3E}">
        <p14:creationId xmlns:p14="http://schemas.microsoft.com/office/powerpoint/2010/main" val="40996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our model can only account for stationary dynamics that admit a steady-state solution, (click) so one hypothesis is that the steady-state itself is time dependent, which would mean that the evolution operator itself is time dependent.</a:t>
            </a:r>
          </a:p>
          <a:p>
            <a:endParaRPr lang="en-US" dirty="0"/>
          </a:p>
          <a:p>
            <a:r>
              <a:rPr lang="en-US" dirty="0"/>
              <a:t>(click)</a:t>
            </a:r>
          </a:p>
          <a:p>
            <a:endParaRPr lang="en-US" dirty="0"/>
          </a:p>
          <a:p>
            <a:r>
              <a:rPr lang="en-US" dirty="0"/>
              <a:t>In fact, in these experiments the worms are in a plate where there is no food, and so as they gather information about the environment their prior over the spatial distribution of food changes slowly over time, resulting in an adaptation of their search strategy.</a:t>
            </a:r>
          </a:p>
          <a:p>
            <a:pPr marL="0" indent="0">
              <a:buFont typeface="Arial" panose="020B0604020202020204" pitchFamily="34" charset="0"/>
              <a:buNone/>
            </a:pPr>
            <a:endParaRPr lang="en-US" dirty="0"/>
          </a:p>
          <a:p>
            <a:r>
              <a:rPr lang="en-US" dirty="0"/>
              <a:t>In order to capture the influence of this slowly varying internal state, we introduced a time-dependent potential landscape for the dynamics of this slow mode (click)</a:t>
            </a:r>
          </a:p>
          <a:p>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16</a:t>
            </a:fld>
            <a:endParaRPr lang="en-US"/>
          </a:p>
        </p:txBody>
      </p:sp>
    </p:spTree>
    <p:extLst>
      <p:ext uri="{BB962C8B-B14F-4D97-AF65-F5344CB8AC3E}">
        <p14:creationId xmlns:p14="http://schemas.microsoft.com/office/powerpoint/2010/main" val="188187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our model can only account for stationary dynamics that admit a steady-state solution, (click) so one hypothesis is that the steady-state itself is time dependent, which would mean that the evolution operator itself is time dependent.</a:t>
            </a:r>
          </a:p>
          <a:p>
            <a:endParaRPr lang="en-US" dirty="0"/>
          </a:p>
          <a:p>
            <a:r>
              <a:rPr lang="en-US" dirty="0"/>
              <a:t>(click)</a:t>
            </a:r>
          </a:p>
          <a:p>
            <a:endParaRPr lang="en-US" dirty="0"/>
          </a:p>
          <a:p>
            <a:r>
              <a:rPr lang="en-US" dirty="0"/>
              <a:t>In fact, in these experiments the worms are in a plate where there is no food, and so as they gather information about the environment their prior over the spatial distribution of food changes slowly over time, resulting in an adaptation of their search strategy.</a:t>
            </a:r>
          </a:p>
          <a:p>
            <a:pPr marL="0" indent="0">
              <a:buFont typeface="Arial" panose="020B0604020202020204" pitchFamily="34" charset="0"/>
              <a:buNone/>
            </a:pPr>
            <a:endParaRPr lang="en-US" dirty="0"/>
          </a:p>
          <a:p>
            <a:r>
              <a:rPr lang="en-US" dirty="0"/>
              <a:t>In order to capture the influence of this slowly varying internal state, we introduced a time-dependent potential landscape for the dynamics of this slow mode (click)</a:t>
            </a:r>
          </a:p>
          <a:p>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17</a:t>
            </a:fld>
            <a:endParaRPr lang="en-US"/>
          </a:p>
        </p:txBody>
      </p:sp>
    </p:spTree>
    <p:extLst>
      <p:ext uri="{BB962C8B-B14F-4D97-AF65-F5344CB8AC3E}">
        <p14:creationId xmlns:p14="http://schemas.microsoft.com/office/powerpoint/2010/main" val="2388767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our model can only account for stationary dynamics that admit a steady-state solution, (click) so one hypothesis is that the steady-state itself is time dependent, which would mean that the evolution operator itself is time dependent.</a:t>
            </a:r>
          </a:p>
          <a:p>
            <a:endParaRPr lang="en-US" dirty="0"/>
          </a:p>
          <a:p>
            <a:r>
              <a:rPr lang="en-US" dirty="0"/>
              <a:t>(click)</a:t>
            </a:r>
          </a:p>
          <a:p>
            <a:endParaRPr lang="en-US" dirty="0"/>
          </a:p>
          <a:p>
            <a:r>
              <a:rPr lang="en-US" dirty="0"/>
              <a:t>In fact, in these experiments the worms are in a plate where there is no food, and so as they gather information about the environment their prior over the spatial distribution of food changes slowly over time, resulting in an adaptation of their search strategy.</a:t>
            </a:r>
          </a:p>
          <a:p>
            <a:pPr marL="0" indent="0">
              <a:buFont typeface="Arial" panose="020B0604020202020204" pitchFamily="34" charset="0"/>
              <a:buNone/>
            </a:pPr>
            <a:endParaRPr lang="en-US" dirty="0"/>
          </a:p>
          <a:p>
            <a:r>
              <a:rPr lang="en-US" dirty="0"/>
              <a:t>In order to capture the influence of this slowly varying internal state, we introduced a time-dependent potential landscape for the dynamics of this slow mode (click)</a:t>
            </a:r>
          </a:p>
          <a:p>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18</a:t>
            </a:fld>
            <a:endParaRPr lang="en-US"/>
          </a:p>
        </p:txBody>
      </p:sp>
    </p:spTree>
    <p:extLst>
      <p:ext uri="{BB962C8B-B14F-4D97-AF65-F5344CB8AC3E}">
        <p14:creationId xmlns:p14="http://schemas.microsoft.com/office/powerpoint/2010/main" val="747057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capture the influence of this slowly varying internal state, we introduced a time-dependent potential landscape for the dynamics of this slow mode (click)</a:t>
            </a:r>
          </a:p>
          <a:p>
            <a:endParaRPr lang="en-US" dirty="0"/>
          </a:p>
          <a:p>
            <a:r>
              <a:rPr lang="en-FR" dirty="0"/>
              <a:t>So now we allow the parameters to change over time and what we find is that as time passes we observe a biasing of the worm behavior to increasingly perform runs, which is probably driven by the fact that the animal is getting hungrier as time goes on: they can’t find food so they increase the time spent in the run state to explore more of the space. </a:t>
            </a:r>
          </a:p>
          <a:p>
            <a:endParaRPr lang="en-FR" dirty="0"/>
          </a:p>
          <a:p>
            <a:r>
              <a:rPr lang="en-FR" dirty="0"/>
              <a:t>(click)</a:t>
            </a:r>
          </a:p>
          <a:p>
            <a:endParaRPr lang="en-FR" dirty="0"/>
          </a:p>
          <a:p>
            <a:r>
              <a:rPr lang="en-FR" dirty="0"/>
              <a:t>Now, to test whether this might account for the heavy-tailed distributions, we can make simulations. </a:t>
            </a:r>
          </a:p>
          <a:p>
            <a:endParaRPr lang="en-FR" dirty="0"/>
          </a:p>
          <a:p>
            <a:r>
              <a:rPr lang="en-FR" dirty="0"/>
              <a:t>(click)</a:t>
            </a:r>
          </a:p>
          <a:p>
            <a:endParaRPr lang="en-FR" dirty="0"/>
          </a:p>
          <a:p>
            <a:r>
              <a:rPr lang="en-FR" dirty="0"/>
              <a:t>What we find is that if we now allow the potential to change in time</a:t>
            </a:r>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19</a:t>
            </a:fld>
            <a:endParaRPr lang="en-US"/>
          </a:p>
        </p:txBody>
      </p:sp>
    </p:spTree>
    <p:extLst>
      <p:ext uri="{BB962C8B-B14F-4D97-AF65-F5344CB8AC3E}">
        <p14:creationId xmlns:p14="http://schemas.microsoft.com/office/powerpoint/2010/main" val="56496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the case of this simple nematode worm searching for food in an empty plate, behavior exhibits multiple time scales:</a:t>
            </a:r>
          </a:p>
          <a:p>
            <a:endParaRPr lang="en-US" dirty="0"/>
          </a:p>
          <a:p>
            <a:r>
              <a:rPr lang="en-US" dirty="0"/>
              <a:t>So on the one hand we can quantify the fine scale details of how the shape of the animal changes over time, and the waves that propagate through the worms body, and on the other hand we can also study the resulting navigation trajectories on much larger spatiotemporal scales</a:t>
            </a:r>
          </a:p>
          <a:p>
            <a:endParaRPr lang="en-US" dirty="0"/>
          </a:p>
          <a:p>
            <a:pPr marL="0" indent="0">
              <a:buFont typeface="Arial" panose="020B0604020202020204" pitchFamily="34" charset="0"/>
              <a:buNone/>
            </a:pPr>
            <a:r>
              <a:rPr lang="en-US" dirty="0"/>
              <a:t>Now, even though it is clear that foraging strategies result from combining a large number of shorter timescale movements,  (click) it is far less obvious how to bridge across these scales in a quantitative fashion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we need is a predictive model that accurately captures the statistics of long time scale behaviors from the fine scale posture dynamics.</a:t>
            </a:r>
          </a:p>
        </p:txBody>
      </p:sp>
      <p:sp>
        <p:nvSpPr>
          <p:cNvPr id="4" name="Slide Number Placeholder 3"/>
          <p:cNvSpPr>
            <a:spLocks noGrp="1"/>
          </p:cNvSpPr>
          <p:nvPr>
            <p:ph type="sldNum" sz="quarter" idx="5"/>
          </p:nvPr>
        </p:nvSpPr>
        <p:spPr/>
        <p:txBody>
          <a:bodyPr/>
          <a:lstStyle/>
          <a:p>
            <a:fld id="{74D12A3B-418F-CE4C-9E53-71074A90F5F1}" type="slidenum">
              <a:rPr lang="en-FR" smtClean="0"/>
              <a:t>2</a:t>
            </a:fld>
            <a:endParaRPr lang="en-FR"/>
          </a:p>
        </p:txBody>
      </p:sp>
    </p:spTree>
    <p:extLst>
      <p:ext uri="{BB962C8B-B14F-4D97-AF65-F5344CB8AC3E}">
        <p14:creationId xmlns:p14="http://schemas.microsoft.com/office/powerpoint/2010/main" val="204181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capture the influence of this slowly varying internal state, we introduced a time-dependent potential landscape for the dynamics of this slow mode (click)</a:t>
            </a:r>
          </a:p>
          <a:p>
            <a:endParaRPr lang="en-US" dirty="0"/>
          </a:p>
          <a:p>
            <a:r>
              <a:rPr lang="en-FR" dirty="0"/>
              <a:t>So now we allow the parameters to change over time and what we find is that as time passes we observe a biasing of the worm behavior to increasingly perform runs, which is probably driven by the fact that the animal is getting hungrier as time goes on: they can’t find food so they increase the time spent in the run state to explore more of the space. </a:t>
            </a:r>
          </a:p>
          <a:p>
            <a:endParaRPr lang="en-FR" dirty="0"/>
          </a:p>
          <a:p>
            <a:r>
              <a:rPr lang="en-FR" dirty="0"/>
              <a:t>(click)</a:t>
            </a:r>
          </a:p>
          <a:p>
            <a:endParaRPr lang="en-FR" dirty="0"/>
          </a:p>
          <a:p>
            <a:r>
              <a:rPr lang="en-FR" dirty="0"/>
              <a:t>Now, to test whether this might account for the heavy-tailed distributions, we can make simulations. </a:t>
            </a:r>
          </a:p>
          <a:p>
            <a:endParaRPr lang="en-FR" dirty="0"/>
          </a:p>
          <a:p>
            <a:r>
              <a:rPr lang="en-FR" dirty="0"/>
              <a:t>(click)</a:t>
            </a:r>
          </a:p>
          <a:p>
            <a:endParaRPr lang="en-FR" dirty="0"/>
          </a:p>
          <a:p>
            <a:r>
              <a:rPr lang="en-FR" dirty="0"/>
              <a:t>What we find is that if we now allow the potential to change in time</a:t>
            </a:r>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20</a:t>
            </a:fld>
            <a:endParaRPr lang="en-US"/>
          </a:p>
        </p:txBody>
      </p:sp>
    </p:spTree>
    <p:extLst>
      <p:ext uri="{BB962C8B-B14F-4D97-AF65-F5344CB8AC3E}">
        <p14:creationId xmlns:p14="http://schemas.microsoft.com/office/powerpoint/2010/main" val="995965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What we find is that if we now allow the potential to change in time we are able to capture the nontrivial heavy tail of the distribution</a:t>
            </a:r>
          </a:p>
          <a:p>
            <a:endParaRPr lang="en-FR" dirty="0"/>
          </a:p>
          <a:p>
            <a:r>
              <a:rPr lang="en-FR" dirty="0"/>
              <a:t>So it seems as if having such an explicit time-dependence to the model parameters allows us to capture these changing internal states that give rise to heavy tailed dwell time distributions.</a:t>
            </a:r>
          </a:p>
          <a:p>
            <a:endParaRPr lang="en-FR" dirty="0"/>
          </a:p>
          <a:p>
            <a:r>
              <a:rPr lang="en-FR" dirty="0"/>
              <a:t>Now, could this actually be a general property of behavior? </a:t>
            </a:r>
          </a:p>
          <a:p>
            <a:endParaRPr lang="en-FR" dirty="0"/>
          </a:p>
          <a:p>
            <a:r>
              <a:rPr lang="en-FR" dirty="0"/>
              <a:t>(click)</a:t>
            </a:r>
          </a:p>
          <a:p>
            <a:endParaRPr lang="en-FR" dirty="0"/>
          </a:p>
          <a:p>
            <a:r>
              <a:rPr lang="en-FR" dirty="0"/>
              <a:t>Well, let’s consider a conceptual picture of behavior as evolving on a complex potential landscape, where each well corresponds to a different stereotyped behavior and the barrier heights set the probability of transitioning among different states.</a:t>
            </a:r>
          </a:p>
          <a:p>
            <a:endParaRPr lang="en-FR" dirty="0"/>
          </a:p>
          <a:p>
            <a:endParaRPr lang="en-FR" dirty="0"/>
          </a:p>
          <a:p>
            <a:endParaRPr lang="en-FR" dirty="0"/>
          </a:p>
        </p:txBody>
      </p:sp>
      <p:sp>
        <p:nvSpPr>
          <p:cNvPr id="4" name="Slide Number Placeholder 3"/>
          <p:cNvSpPr>
            <a:spLocks noGrp="1"/>
          </p:cNvSpPr>
          <p:nvPr>
            <p:ph type="sldNum" sz="quarter" idx="5"/>
          </p:nvPr>
        </p:nvSpPr>
        <p:spPr/>
        <p:txBody>
          <a:bodyPr/>
          <a:lstStyle/>
          <a:p>
            <a:fld id="{31CB5709-0336-6748-B9BE-FD398B0F3786}" type="slidenum">
              <a:rPr lang="en-US" smtClean="0"/>
              <a:t>21</a:t>
            </a:fld>
            <a:endParaRPr lang="en-US"/>
          </a:p>
        </p:txBody>
      </p:sp>
    </p:spTree>
    <p:extLst>
      <p:ext uri="{BB962C8B-B14F-4D97-AF65-F5344CB8AC3E}">
        <p14:creationId xmlns:p14="http://schemas.microsoft.com/office/powerpoint/2010/main" val="136965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Well, let’s consider a conceptual picture of behavior as evolving on a complex potential landscape, where each well corresponds to a different stereotyped behavior and the barrier heights set the probability of transitioning among different states.</a:t>
            </a:r>
          </a:p>
          <a:p>
            <a:endParaRPr lang="en-FR" dirty="0"/>
          </a:p>
          <a:p>
            <a:r>
              <a:rPr lang="en-FR" dirty="0"/>
              <a:t>Now, to account for slowly varying internal states, like the animal getting hungry, let’s assume that the potential landscape can fluctuate over time, such that </a:t>
            </a:r>
            <a:r>
              <a:rPr lang="en-US" dirty="0"/>
              <a:t>while the animal hops among stereotyped behaviors, the probability of transitioning among different behaviors changes slowly </a:t>
            </a:r>
            <a:r>
              <a:rPr lang="en-FR"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we basically get a phenomenological picture of behavior in which we decompose the dynamics into ergodic/mixing terms, x, that admit a quasi-stationary description within the experimental time scales and a slower non-ergodic mode lambda that modulates the potential landscape U on a slow time scale </a:t>
            </a:r>
            <a:r>
              <a:rPr lang="en-US" dirty="0" err="1"/>
              <a:t>tau_lambda</a:t>
            </a:r>
            <a:r>
              <a:rPr lang="en-US" dirty="0"/>
              <a:t> comparable to the observation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so in this picture, the time spent in a given behavior is given by the time it takes to escape from a potential well, which is a problem that has been extensively studied in </a:t>
            </a:r>
            <a:r>
              <a:rPr lang="en-US" dirty="0" err="1"/>
              <a:t>statmech</a:t>
            </a:r>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22</a:t>
            </a:fld>
            <a:endParaRPr lang="en-US"/>
          </a:p>
        </p:txBody>
      </p:sp>
    </p:spTree>
    <p:extLst>
      <p:ext uri="{BB962C8B-B14F-4D97-AF65-F5344CB8AC3E}">
        <p14:creationId xmlns:p14="http://schemas.microsoft.com/office/powerpoint/2010/main" val="334650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Well, let’s consider a general picture of behavior as evolving on a complex potential landscape, where each well corresponds to a different stereotyped behavior and the barrier heights set the probability of transitioning among different states.</a:t>
            </a:r>
          </a:p>
          <a:p>
            <a:endParaRPr lang="en-FR" dirty="0"/>
          </a:p>
          <a:p>
            <a:r>
              <a:rPr lang="en-FR" dirty="0"/>
              <a:t>Now, to account for slowly varying internal states, like the animal getting hungry, let’s assume that the potential landscape can fluctuate over time, such that </a:t>
            </a:r>
            <a:r>
              <a:rPr lang="en-US" dirty="0"/>
              <a:t>while the animal hops among stereotyped behaviors, the probability of transitioning among different behaviors changes slowly </a:t>
            </a:r>
            <a:r>
              <a:rPr lang="en-FR"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we basically get a phenomenological picture of behavior in which we decompose the dynamics into ergodic/mixing terms, x, that admit a quasi-stationary description within the experimental time scales and a slower non-ergodic mode lambda that modulates the potential landscape U on a slow time scale </a:t>
            </a:r>
            <a:r>
              <a:rPr lang="en-US" dirty="0" err="1"/>
              <a:t>tau_lambda</a:t>
            </a:r>
            <a:r>
              <a:rPr lang="en-US" dirty="0"/>
              <a:t> comparable to the observation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so in this picture, the time spent in a given behavior is given by the time it takes to escape from a potential well, which is a problem that has been extensively studied in </a:t>
            </a:r>
            <a:r>
              <a:rPr lang="en-US" dirty="0" err="1"/>
              <a:t>statmech</a:t>
            </a:r>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23</a:t>
            </a:fld>
            <a:endParaRPr lang="en-US"/>
          </a:p>
        </p:txBody>
      </p:sp>
    </p:spTree>
    <p:extLst>
      <p:ext uri="{BB962C8B-B14F-4D97-AF65-F5344CB8AC3E}">
        <p14:creationId xmlns:p14="http://schemas.microsoft.com/office/powerpoint/2010/main" val="940594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so in this picture, the time spent in a given behavior is given by the time it takes to escape from a potential well, which is a problem that has been extensively studied in </a:t>
            </a:r>
            <a:r>
              <a:rPr lang="en-US" dirty="0" err="1"/>
              <a:t>statmech</a:t>
            </a: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For a static potential, when the potential is deep enough with the respect to the level of fluctuations, the distribution of FPT, so the time it takes to escape the potential well, is exponential, with a decay rate that is given by </a:t>
            </a:r>
            <a:r>
              <a:rPr lang="en-US" dirty="0" err="1"/>
              <a:t>Kramers</a:t>
            </a:r>
            <a:r>
              <a:rPr lang="en-US" dirty="0"/>
              <a:t> formula, which equates the hopping rate with the ratio between the barrier height and the temperature: the higher the barrier height and the lower the noise, the longer it takes for the particle to reach the energy barrier and escape the well. (click)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instead of a stationary potential, let’s consider that the barrier height can fluctuate according to the slow parameter lambda. </a:t>
            </a:r>
          </a:p>
        </p:txBody>
      </p:sp>
      <p:sp>
        <p:nvSpPr>
          <p:cNvPr id="4" name="Slide Number Placeholder 3"/>
          <p:cNvSpPr>
            <a:spLocks noGrp="1"/>
          </p:cNvSpPr>
          <p:nvPr>
            <p:ph type="sldNum" sz="quarter" idx="5"/>
          </p:nvPr>
        </p:nvSpPr>
        <p:spPr/>
        <p:txBody>
          <a:bodyPr/>
          <a:lstStyle/>
          <a:p>
            <a:fld id="{31CB5709-0336-6748-B9BE-FD398B0F3786}" type="slidenum">
              <a:rPr lang="en-US" smtClean="0"/>
              <a:t>24</a:t>
            </a:fld>
            <a:endParaRPr lang="en-US"/>
          </a:p>
        </p:txBody>
      </p:sp>
    </p:spTree>
    <p:extLst>
      <p:ext uri="{BB962C8B-B14F-4D97-AF65-F5344CB8AC3E}">
        <p14:creationId xmlns:p14="http://schemas.microsoft.com/office/powerpoint/2010/main" val="3584952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Now instead of a stationary potential, let’s consider that the barrier height can fluctuate according to the slow parameter lambda.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Assuming that the modulation of the landscape is much slower than the characteristic time it takes to escape the well, we can take an adiabatic approximation and consider that each escape event occurs within a nearly static potential.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So over time we get a whole distribution of hopping rates, which we essentially need to integrate out in order to obtain the final distribution of first passage times.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and so from this we can derive that asymptotic behavior at large times is indeed heavy-tailed, and in the limit of slow and large enough fluctuations it is dominated by a power law with an exponent of -2.</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Interestingly, it turns out that this type of distribution has been found extensively across multiple organisms (click): from bacteria to ants, rats, marine animals and even humans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25</a:t>
            </a:fld>
            <a:endParaRPr lang="en-US"/>
          </a:p>
        </p:txBody>
      </p:sp>
    </p:spTree>
    <p:extLst>
      <p:ext uri="{BB962C8B-B14F-4D97-AF65-F5344CB8AC3E}">
        <p14:creationId xmlns:p14="http://schemas.microsoft.com/office/powerpoint/2010/main" val="2191153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Now instead of a stationary potential, let’s consider that the barrier height can fluctuate according to the slow parameter lambda.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Assuming that the modulation of the landscape is much slower than the characteristic time it takes to escape the well, we can take an adiabatic approximation and consider that each escape event occurs within a nearly static potential.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So over time we get a whole distribution of hopping rates, which we essentially need to integrate out in order to obtain the final distribution of first passage times.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and so from this we can derive that asymptotic behavior at large times is indeed heavy-tailed, and in the limit of slow and large enough fluctuations it is dominated by a power law with an exponent of -2.</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Interestingly, it turns out that this type of distribution has been found extensively across multiple organisms (click): from bacteria to ants, rats, marine animals and even humans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31CB5709-0336-6748-B9BE-FD398B0F3786}" type="slidenum">
              <a:rPr lang="en-US" smtClean="0"/>
              <a:t>26</a:t>
            </a:fld>
            <a:endParaRPr lang="en-US"/>
          </a:p>
        </p:txBody>
      </p:sp>
    </p:spTree>
    <p:extLst>
      <p:ext uri="{BB962C8B-B14F-4D97-AF65-F5344CB8AC3E}">
        <p14:creationId xmlns:p14="http://schemas.microsoft.com/office/powerpoint/2010/main" val="991289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Interestingly, it turns out that this type of distribution has been found extensively across multiple organisms (click): from bacteria to ants, rats, marine animals and even humans</a:t>
            </a:r>
          </a:p>
          <a:p>
            <a:pPr marL="0" indent="0">
              <a:buFont typeface="+mj-lt"/>
              <a:buNone/>
            </a:pPr>
            <a:endParaRPr lang="en-US" dirty="0"/>
          </a:p>
          <a:p>
            <a:r>
              <a:rPr lang="en-US" dirty="0"/>
              <a:t>And it has been hypothesized that power laws with particular exponent of -2 result in optimal search strategies, and so it has been argued that this particular distribution must therefore somehow result from (click)  evolution, because it allows animals to efficiently explore space in search for food</a:t>
            </a:r>
          </a:p>
          <a:p>
            <a:endParaRPr lang="en-US" dirty="0"/>
          </a:p>
          <a:p>
            <a:r>
              <a:rPr lang="en-US" dirty="0"/>
              <a:t>We here show these power laws can actually emerge simply from the fact that the animal slowly adapts its behavior over time as they gather information about the environment (click)</a:t>
            </a:r>
          </a:p>
          <a:p>
            <a:endParaRPr lang="en-US" dirty="0"/>
          </a:p>
          <a:p>
            <a:r>
              <a:rPr lang="en-US" dirty="0"/>
              <a:t>In fact, I’d argue that this is probably a general property of multiscale systems that extends beyond the realm of animal behavior</a:t>
            </a:r>
          </a:p>
          <a:p>
            <a:endParaRPr lang="en-US" dirty="0"/>
          </a:p>
          <a:p>
            <a:r>
              <a:rPr lang="en-US" dirty="0"/>
              <a:t>(click) Okay so, I’ve shown you how we can leverage a first principles approach to quantitatively bridge across scales in animal behavior, </a:t>
            </a:r>
          </a:p>
        </p:txBody>
      </p:sp>
      <p:sp>
        <p:nvSpPr>
          <p:cNvPr id="4" name="Slide Number Placeholder 3"/>
          <p:cNvSpPr>
            <a:spLocks noGrp="1"/>
          </p:cNvSpPr>
          <p:nvPr>
            <p:ph type="sldNum" sz="quarter" idx="5"/>
          </p:nvPr>
        </p:nvSpPr>
        <p:spPr/>
        <p:txBody>
          <a:bodyPr/>
          <a:lstStyle/>
          <a:p>
            <a:fld id="{31CB5709-0336-6748-B9BE-FD398B0F3786}" type="slidenum">
              <a:rPr lang="en-US" smtClean="0"/>
              <a:t>27</a:t>
            </a:fld>
            <a:endParaRPr lang="en-US"/>
          </a:p>
        </p:txBody>
      </p:sp>
    </p:spTree>
    <p:extLst>
      <p:ext uri="{BB962C8B-B14F-4D97-AF65-F5344CB8AC3E}">
        <p14:creationId xmlns:p14="http://schemas.microsoft.com/office/powerpoint/2010/main" val="613369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Interestingly, it turns out that this type of distribution has been found extensively across multiple organisms (click): from bacteria to ants, rats, marine animals and even humans</a:t>
            </a:r>
          </a:p>
          <a:p>
            <a:pPr marL="0" indent="0">
              <a:buFont typeface="+mj-lt"/>
              <a:buNone/>
            </a:pPr>
            <a:endParaRPr lang="en-US" dirty="0"/>
          </a:p>
          <a:p>
            <a:r>
              <a:rPr lang="en-US" dirty="0"/>
              <a:t>And it has been hypothesized that power laws with particular exponent of -2 result in optimal search strategies, and so it has been argued that this particular distribution must therefore somehow result from (click)  evolution, because it allows animals to efficiently explore space in search for food</a:t>
            </a:r>
          </a:p>
          <a:p>
            <a:endParaRPr lang="en-US" dirty="0"/>
          </a:p>
          <a:p>
            <a:r>
              <a:rPr lang="en-US" dirty="0"/>
              <a:t>We here show these power laws can actually emerge simply from the fact that the animal slowly adapts its behavior over time as they gather information about the environment (click)</a:t>
            </a:r>
          </a:p>
          <a:p>
            <a:endParaRPr lang="en-US" dirty="0"/>
          </a:p>
          <a:p>
            <a:r>
              <a:rPr lang="en-US" dirty="0"/>
              <a:t>In fact, I’d argue that this is probably a general property of multiscale systems that extends beyond the realm of animal behavior</a:t>
            </a:r>
          </a:p>
          <a:p>
            <a:endParaRPr lang="en-US" dirty="0"/>
          </a:p>
          <a:p>
            <a:r>
              <a:rPr lang="en-US" dirty="0"/>
              <a:t>(click) Okay so, I’ve shown you how we can leverage a first principles approach to quantitatively bridge across scales in animal behavior, </a:t>
            </a:r>
          </a:p>
        </p:txBody>
      </p:sp>
      <p:sp>
        <p:nvSpPr>
          <p:cNvPr id="4" name="Slide Number Placeholder 3"/>
          <p:cNvSpPr>
            <a:spLocks noGrp="1"/>
          </p:cNvSpPr>
          <p:nvPr>
            <p:ph type="sldNum" sz="quarter" idx="5"/>
          </p:nvPr>
        </p:nvSpPr>
        <p:spPr/>
        <p:txBody>
          <a:bodyPr/>
          <a:lstStyle/>
          <a:p>
            <a:fld id="{31CB5709-0336-6748-B9BE-FD398B0F3786}" type="slidenum">
              <a:rPr lang="en-US" smtClean="0"/>
              <a:t>28</a:t>
            </a:fld>
            <a:endParaRPr lang="en-US"/>
          </a:p>
        </p:txBody>
      </p:sp>
    </p:spTree>
    <p:extLst>
      <p:ext uri="{BB962C8B-B14F-4D97-AF65-F5344CB8AC3E}">
        <p14:creationId xmlns:p14="http://schemas.microsoft.com/office/powerpoint/2010/main" val="2892739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Interestingly, it turns out that this type of distribution has been found extensively across multiple organisms (click): from bacteria to ants, rats, marine animals and even humans</a:t>
            </a:r>
          </a:p>
          <a:p>
            <a:pPr marL="0" indent="0">
              <a:buFont typeface="+mj-lt"/>
              <a:buNone/>
            </a:pPr>
            <a:endParaRPr lang="en-US" dirty="0"/>
          </a:p>
          <a:p>
            <a:r>
              <a:rPr lang="en-US" dirty="0"/>
              <a:t>And it has been hypothesized that power laws with particular exponent of -2 result in optimal search strategies, and so it has been argued that this particular distribution must therefore somehow result from (click)  evolution, because it allows animals to efficiently explore space in search for food</a:t>
            </a:r>
          </a:p>
          <a:p>
            <a:endParaRPr lang="en-US" dirty="0"/>
          </a:p>
          <a:p>
            <a:r>
              <a:rPr lang="en-US" dirty="0"/>
              <a:t>We here show these power laws can actually emerge simply from the fact that the animal slowly adapts its behavior over time as they gather information about the environment (click)</a:t>
            </a:r>
          </a:p>
          <a:p>
            <a:endParaRPr lang="en-US" dirty="0"/>
          </a:p>
          <a:p>
            <a:r>
              <a:rPr lang="en-US" dirty="0"/>
              <a:t>In fact, I’d argue that this is probably a general property of multiscale systems that extends beyond the realm of animal behavior</a:t>
            </a:r>
          </a:p>
          <a:p>
            <a:endParaRPr lang="en-US" dirty="0"/>
          </a:p>
          <a:p>
            <a:r>
              <a:rPr lang="en-US" dirty="0"/>
              <a:t>(click) Okay so, I’ve shown you how we can leverage a first principles approach to quantitatively bridge across scales in animal behavior, </a:t>
            </a:r>
          </a:p>
        </p:txBody>
      </p:sp>
      <p:sp>
        <p:nvSpPr>
          <p:cNvPr id="4" name="Slide Number Placeholder 3"/>
          <p:cNvSpPr>
            <a:spLocks noGrp="1"/>
          </p:cNvSpPr>
          <p:nvPr>
            <p:ph type="sldNum" sz="quarter" idx="5"/>
          </p:nvPr>
        </p:nvSpPr>
        <p:spPr/>
        <p:txBody>
          <a:bodyPr/>
          <a:lstStyle/>
          <a:p>
            <a:fld id="{31CB5709-0336-6748-B9BE-FD398B0F3786}" type="slidenum">
              <a:rPr lang="en-US" smtClean="0"/>
              <a:t>29</a:t>
            </a:fld>
            <a:endParaRPr lang="en-US"/>
          </a:p>
        </p:txBody>
      </p:sp>
    </p:spTree>
    <p:extLst>
      <p:ext uri="{BB962C8B-B14F-4D97-AF65-F5344CB8AC3E}">
        <p14:creationId xmlns:p14="http://schemas.microsoft.com/office/powerpoint/2010/main" val="330936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the case of this simple nematode worm searching for food in an empty plate, behavior exhibits multiple time scales:</a:t>
            </a:r>
          </a:p>
          <a:p>
            <a:endParaRPr lang="en-US" dirty="0"/>
          </a:p>
          <a:p>
            <a:r>
              <a:rPr lang="en-US" dirty="0"/>
              <a:t>So on the one hand we can quantify the fine scale details of how the shape of the animal changes over time, and the waves that propagate through the worms body, and on the other hand we can also study the resulting navigation trajectories on much larger spatiotemporal scales</a:t>
            </a:r>
          </a:p>
          <a:p>
            <a:endParaRPr lang="en-US" dirty="0"/>
          </a:p>
          <a:p>
            <a:pPr marL="0" indent="0">
              <a:buFont typeface="Arial" panose="020B0604020202020204" pitchFamily="34" charset="0"/>
              <a:buNone/>
            </a:pPr>
            <a:r>
              <a:rPr lang="en-US" dirty="0"/>
              <a:t>Now, even though it is clear that foraging strategies result from combining a large number of shorter timescale movements,  (click) it is far less obvious how to bridge across these scales in a quantitative fashion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we need is a predictive model that accurately captures the statistics of long time scale behaviors from the fine scale changes in the animal’s posture</a:t>
            </a:r>
          </a:p>
        </p:txBody>
      </p:sp>
      <p:sp>
        <p:nvSpPr>
          <p:cNvPr id="4" name="Slide Number Placeholder 3"/>
          <p:cNvSpPr>
            <a:spLocks noGrp="1"/>
          </p:cNvSpPr>
          <p:nvPr>
            <p:ph type="sldNum" sz="quarter" idx="5"/>
          </p:nvPr>
        </p:nvSpPr>
        <p:spPr/>
        <p:txBody>
          <a:bodyPr/>
          <a:lstStyle/>
          <a:p>
            <a:fld id="{74D12A3B-418F-CE4C-9E53-71074A90F5F1}" type="slidenum">
              <a:rPr lang="en-FR" smtClean="0"/>
              <a:t>3</a:t>
            </a:fld>
            <a:endParaRPr lang="en-FR"/>
          </a:p>
        </p:txBody>
      </p:sp>
    </p:spTree>
    <p:extLst>
      <p:ext uri="{BB962C8B-B14F-4D97-AF65-F5344CB8AC3E}">
        <p14:creationId xmlns:p14="http://schemas.microsoft.com/office/powerpoint/2010/main" val="222998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Okay so, I’ve shown you how we can leverage a first principles approach to quantitatively bridge across scales in animal behavior, </a:t>
            </a:r>
          </a:p>
          <a:p>
            <a:endParaRPr lang="en-US" dirty="0"/>
          </a:p>
          <a:p>
            <a:pPr marL="0" indent="0">
              <a:buFont typeface="Arial" panose="020B0604020202020204" pitchFamily="34" charset="0"/>
              <a:buNone/>
            </a:pPr>
            <a:r>
              <a:rPr lang="en-US" dirty="0"/>
              <a:t>I’ve also showed that how we can capture the effects of adaptation in a behaving animal through an explicit time-dependent model</a:t>
            </a:r>
          </a:p>
          <a:p>
            <a:pPr marL="0" indent="0">
              <a:buFont typeface="Arial" panose="020B0604020202020204" pitchFamily="34" charset="0"/>
              <a:buNone/>
            </a:pPr>
            <a:endParaRPr lang="en-FR" dirty="0"/>
          </a:p>
          <a:p>
            <a:r>
              <a:rPr lang="en-FR" dirty="0"/>
              <a:t>And, how we can draw inspiration from animal behavior to derive new theory: finding that power laws are ubiquitous in the presence of slow non-ergodic drives</a:t>
            </a:r>
          </a:p>
          <a:p>
            <a:endParaRPr lang="en-FR" dirty="0"/>
          </a:p>
          <a:p>
            <a:r>
              <a:rPr lang="en-FR" dirty="0"/>
              <a:t>With that, I’d just like to thank everyone involved in these projects, and I’d be happy to take any questio</a:t>
            </a:r>
            <a:r>
              <a:rPr lang="en-GB" dirty="0"/>
              <a:t>ns</a:t>
            </a:r>
            <a:r>
              <a:rPr lang="en-FR" dirty="0"/>
              <a:t>.</a:t>
            </a:r>
          </a:p>
        </p:txBody>
      </p:sp>
      <p:sp>
        <p:nvSpPr>
          <p:cNvPr id="4" name="Slide Number Placeholder 3"/>
          <p:cNvSpPr>
            <a:spLocks noGrp="1"/>
          </p:cNvSpPr>
          <p:nvPr>
            <p:ph type="sldNum" sz="quarter" idx="5"/>
          </p:nvPr>
        </p:nvSpPr>
        <p:spPr/>
        <p:txBody>
          <a:bodyPr/>
          <a:lstStyle/>
          <a:p>
            <a:fld id="{31CB5709-0336-6748-B9BE-FD398B0F3786}" type="slidenum">
              <a:rPr lang="en-US" smtClean="0"/>
              <a:t>30</a:t>
            </a:fld>
            <a:endParaRPr lang="en-US"/>
          </a:p>
        </p:txBody>
      </p:sp>
    </p:spTree>
    <p:extLst>
      <p:ext uri="{BB962C8B-B14F-4D97-AF65-F5344CB8AC3E}">
        <p14:creationId xmlns:p14="http://schemas.microsoft.com/office/powerpoint/2010/main" val="1740523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Okay so, I’ve shown you how we can leverage a first principles approach to quantitatively bridge across scales in animal behavior, </a:t>
            </a:r>
          </a:p>
          <a:p>
            <a:endParaRPr lang="en-US" dirty="0"/>
          </a:p>
          <a:p>
            <a:pPr marL="0" indent="0">
              <a:buFont typeface="Arial" panose="020B0604020202020204" pitchFamily="34" charset="0"/>
              <a:buNone/>
            </a:pPr>
            <a:r>
              <a:rPr lang="en-US" dirty="0"/>
              <a:t>I’ve also showed that how we can capture the effects of adaptation in a behaving animal through an explicit time-dependent potential landscape model</a:t>
            </a:r>
          </a:p>
          <a:p>
            <a:pPr marL="0" indent="0">
              <a:buFont typeface="Arial" panose="020B0604020202020204" pitchFamily="34" charset="0"/>
              <a:buNone/>
            </a:pPr>
            <a:endParaRPr lang="en-FR" dirty="0"/>
          </a:p>
          <a:p>
            <a:r>
              <a:rPr lang="en-FR" dirty="0"/>
              <a:t>And, how we can draw inspiration from animal behavior to derive new theory: finding that power laws are ubiquitous in the presence of slow non-ergodic drives</a:t>
            </a:r>
          </a:p>
          <a:p>
            <a:endParaRPr lang="en-FR" dirty="0"/>
          </a:p>
          <a:p>
            <a:r>
              <a:rPr lang="en-FR" dirty="0"/>
              <a:t>With that, I’d just like to thank everyone involved in these projects, and I’d be happy to take any questio</a:t>
            </a:r>
            <a:r>
              <a:rPr lang="en-GB" dirty="0"/>
              <a:t>ns</a:t>
            </a:r>
            <a:r>
              <a:rPr lang="en-FR" dirty="0"/>
              <a:t>.</a:t>
            </a:r>
          </a:p>
        </p:txBody>
      </p:sp>
      <p:sp>
        <p:nvSpPr>
          <p:cNvPr id="4" name="Slide Number Placeholder 3"/>
          <p:cNvSpPr>
            <a:spLocks noGrp="1"/>
          </p:cNvSpPr>
          <p:nvPr>
            <p:ph type="sldNum" sz="quarter" idx="5"/>
          </p:nvPr>
        </p:nvSpPr>
        <p:spPr/>
        <p:txBody>
          <a:bodyPr/>
          <a:lstStyle/>
          <a:p>
            <a:fld id="{31CB5709-0336-6748-B9BE-FD398B0F3786}" type="slidenum">
              <a:rPr lang="en-US" smtClean="0"/>
              <a:t>31</a:t>
            </a:fld>
            <a:endParaRPr lang="en-US"/>
          </a:p>
        </p:txBody>
      </p:sp>
    </p:spTree>
    <p:extLst>
      <p:ext uri="{BB962C8B-B14F-4D97-AF65-F5344CB8AC3E}">
        <p14:creationId xmlns:p14="http://schemas.microsoft.com/office/powerpoint/2010/main" val="3898217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Okay so, I’ve shown you how we can leverage a first principles approach to quantitatively bridge across scales in animal behavior, </a:t>
            </a:r>
          </a:p>
          <a:p>
            <a:endParaRPr lang="en-US" dirty="0"/>
          </a:p>
          <a:p>
            <a:pPr marL="0" indent="0">
              <a:buFont typeface="Arial" panose="020B0604020202020204" pitchFamily="34" charset="0"/>
              <a:buNone/>
            </a:pPr>
            <a:r>
              <a:rPr lang="en-US" dirty="0"/>
              <a:t>I’ve also showed that how we can capture the effects of adaptation in a behaving animal through an explicit time-dependent model</a:t>
            </a:r>
          </a:p>
          <a:p>
            <a:pPr marL="0" indent="0">
              <a:buFont typeface="Arial" panose="020B0604020202020204" pitchFamily="34" charset="0"/>
              <a:buNone/>
            </a:pPr>
            <a:endParaRPr lang="en-FR" dirty="0"/>
          </a:p>
          <a:p>
            <a:r>
              <a:rPr lang="en-FR" dirty="0"/>
              <a:t>And, how we can draw inspiration from animal behavior to derive new theory: finding that power laws are ubiquitous in the presence of slow non-ergodic drives</a:t>
            </a:r>
          </a:p>
          <a:p>
            <a:endParaRPr lang="en-FR" dirty="0"/>
          </a:p>
          <a:p>
            <a:r>
              <a:rPr lang="en-FR" dirty="0"/>
              <a:t>With that, I’d just like to thank everyone involved in these projects, thank the organizers for the opportunity to speak ehre today and I’d be happy to take questio</a:t>
            </a:r>
            <a:r>
              <a:rPr lang="en-GB" dirty="0"/>
              <a:t>ns</a:t>
            </a:r>
            <a:r>
              <a:rPr lang="en-FR" dirty="0"/>
              <a:t>.</a:t>
            </a:r>
          </a:p>
        </p:txBody>
      </p:sp>
      <p:sp>
        <p:nvSpPr>
          <p:cNvPr id="4" name="Slide Number Placeholder 3"/>
          <p:cNvSpPr>
            <a:spLocks noGrp="1"/>
          </p:cNvSpPr>
          <p:nvPr>
            <p:ph type="sldNum" sz="quarter" idx="5"/>
          </p:nvPr>
        </p:nvSpPr>
        <p:spPr/>
        <p:txBody>
          <a:bodyPr/>
          <a:lstStyle/>
          <a:p>
            <a:fld id="{31CB5709-0336-6748-B9BE-FD398B0F3786}" type="slidenum">
              <a:rPr lang="en-US" smtClean="0"/>
              <a:t>32</a:t>
            </a:fld>
            <a:endParaRPr lang="en-US"/>
          </a:p>
        </p:txBody>
      </p:sp>
    </p:spTree>
    <p:extLst>
      <p:ext uri="{BB962C8B-B14F-4D97-AF65-F5344CB8AC3E}">
        <p14:creationId xmlns:p14="http://schemas.microsoft.com/office/powerpoint/2010/main" val="1310883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With that, I’d just like to thank everyone involved in these projects, thank the organizers for the opportunity to speak ehre today and I’d be happy to take questio</a:t>
            </a:r>
            <a:r>
              <a:rPr lang="en-GB" dirty="0"/>
              <a:t>ns</a:t>
            </a:r>
            <a:r>
              <a:rPr lang="en-FR" dirty="0"/>
              <a:t>.</a:t>
            </a:r>
          </a:p>
        </p:txBody>
      </p:sp>
      <p:sp>
        <p:nvSpPr>
          <p:cNvPr id="4" name="Slide Number Placeholder 3"/>
          <p:cNvSpPr>
            <a:spLocks noGrp="1"/>
          </p:cNvSpPr>
          <p:nvPr>
            <p:ph type="sldNum" sz="quarter" idx="10"/>
          </p:nvPr>
        </p:nvSpPr>
        <p:spPr/>
        <p:txBody>
          <a:bodyPr/>
          <a:lstStyle/>
          <a:p>
            <a:fld id="{9E7632D3-CAA1-5C44-883B-7F8A8F909CAF}" type="slidenum">
              <a:rPr lang="en-US" smtClean="0"/>
              <a:t>33</a:t>
            </a:fld>
            <a:endParaRPr lang="en-US"/>
          </a:p>
        </p:txBody>
      </p:sp>
    </p:spTree>
    <p:extLst>
      <p:ext uri="{BB962C8B-B14F-4D97-AF65-F5344CB8AC3E}">
        <p14:creationId xmlns:p14="http://schemas.microsoft.com/office/powerpoint/2010/main" val="427478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we need is a predictive model that accurately captures the statistics of long time scale behaviors from the fine scale changes in the animal’s posture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from equations of motion like these it's not obvious what the long-term behavior of the system is, specially in such complex systems where the solutions are only available through simulations. In order to access long timescales more directly, I trade the nonlinear and noisy functions that evolve the behavior of the worm, for an equivalent representation in terms of the Markov operator for the evolution of probability distributions. In this way the full nonlinear dynamics are encoded into a linear operator, (click)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whose </a:t>
            </a:r>
            <a:r>
              <a:rPr lang="en-US" dirty="0" err="1"/>
              <a:t>eigenspectrum</a:t>
            </a:r>
            <a:r>
              <a:rPr lang="en-US" dirty="0"/>
              <a:t> provides a direct means to extract modes that evolve on different timescales, revealing the longer timescale behaviors and separating them from the faster posture dynamics.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4D12A3B-418F-CE4C-9E53-71074A90F5F1}" type="slidenum">
              <a:rPr lang="en-FR" smtClean="0"/>
              <a:t>4</a:t>
            </a:fld>
            <a:endParaRPr lang="en-FR"/>
          </a:p>
        </p:txBody>
      </p:sp>
    </p:spTree>
    <p:extLst>
      <p:ext uri="{BB962C8B-B14F-4D97-AF65-F5344CB8AC3E}">
        <p14:creationId xmlns:p14="http://schemas.microsoft.com/office/powerpoint/2010/main" val="38208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we need is a predictive model that accurately captures the statistics of long time scale behaviors from the fine scale changes in the animal’s posture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from equations of motion like these it's not obvious what the long-term behavior of the system is, particularly in such complex systems where the solutions are only available through simulations. In order to access long timescales more directly, I trade the nonlinear and noisy functions that evolve the behavior of the worm, for an equivalent representation in terms of the Markov operator for the evolution of probability distributions. In this way the full nonlinear dynamics are encoded into a linear operator, (click)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whose </a:t>
            </a:r>
            <a:r>
              <a:rPr lang="en-US" dirty="0" err="1"/>
              <a:t>eigenspectrum</a:t>
            </a:r>
            <a:r>
              <a:rPr lang="en-US" dirty="0"/>
              <a:t> provides a direct means to extract modes that evolve on different timescales, revealing the longer timescale behaviors and separating them from the faster posture dynamics.</a:t>
            </a:r>
          </a:p>
        </p:txBody>
      </p:sp>
      <p:sp>
        <p:nvSpPr>
          <p:cNvPr id="4" name="Slide Number Placeholder 3"/>
          <p:cNvSpPr>
            <a:spLocks noGrp="1"/>
          </p:cNvSpPr>
          <p:nvPr>
            <p:ph type="sldNum" sz="quarter" idx="5"/>
          </p:nvPr>
        </p:nvSpPr>
        <p:spPr/>
        <p:txBody>
          <a:bodyPr/>
          <a:lstStyle/>
          <a:p>
            <a:fld id="{74D12A3B-418F-CE4C-9E53-71074A90F5F1}" type="slidenum">
              <a:rPr lang="en-FR" smtClean="0"/>
              <a:t>5</a:t>
            </a:fld>
            <a:endParaRPr lang="en-FR"/>
          </a:p>
        </p:txBody>
      </p:sp>
    </p:spTree>
    <p:extLst>
      <p:ext uri="{BB962C8B-B14F-4D97-AF65-F5344CB8AC3E}">
        <p14:creationId xmlns:p14="http://schemas.microsoft.com/office/powerpoint/2010/main" val="302107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we need is a predictive model that accurately captures the statistics of long time scale behaviors from the fine scale changes in the animal’s posture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But from equations of motion like these it's not obvious what the long-term behavior of the system is, particularly in such complex systems where the solutions are only available through simulations. In order to access long timescales more directly, I trade the nonlinear and noisy functions that evolve the behavior of the worm, for an equivalent representation in terms of the Markov operator for the evolution of probability distributions. In this way the full nonlinear dynamics are encoded into a linear operator, (click)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whose </a:t>
            </a:r>
            <a:r>
              <a:rPr lang="en-US" dirty="0" err="1"/>
              <a:t>eigenspectrum</a:t>
            </a:r>
            <a:r>
              <a:rPr lang="en-US" dirty="0"/>
              <a:t> provides a direct means to extract modes that evolve on different timescales, revealing the longer timescale behaviors and separating them from the faster posture dynamics.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practice, to find an accurate Markovian approximation of the dynamics, I leverage a time-delay embedding of the time series of postures and redefine the behavioral state (click)</a:t>
            </a:r>
          </a:p>
        </p:txBody>
      </p:sp>
      <p:sp>
        <p:nvSpPr>
          <p:cNvPr id="4" name="Slide Number Placeholder 3"/>
          <p:cNvSpPr>
            <a:spLocks noGrp="1"/>
          </p:cNvSpPr>
          <p:nvPr>
            <p:ph type="sldNum" sz="quarter" idx="5"/>
          </p:nvPr>
        </p:nvSpPr>
        <p:spPr/>
        <p:txBody>
          <a:bodyPr/>
          <a:lstStyle/>
          <a:p>
            <a:fld id="{74D12A3B-418F-CE4C-9E53-71074A90F5F1}" type="slidenum">
              <a:rPr lang="en-FR" smtClean="0"/>
              <a:t>6</a:t>
            </a:fld>
            <a:endParaRPr lang="en-FR"/>
          </a:p>
        </p:txBody>
      </p:sp>
    </p:spTree>
    <p:extLst>
      <p:ext uri="{BB962C8B-B14F-4D97-AF65-F5344CB8AC3E}">
        <p14:creationId xmlns:p14="http://schemas.microsoft.com/office/powerpoint/2010/main" val="140807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practice, to find an accurate Markovian approximation of the dynamics, I leverage a time-delay embedding to redefine the behavioral state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a short-time sequence of postures. The intuition is that while the instantaneous posture isn’t enough to predict where the animal is going, including past time delays helps narrow down the prediction of the future. In other words, the instantaneous posture measurements yield non-Markovian dynamics, but if we change our representation to include time delays and obtain a maximally predictive state, then the time evolution becomes closer to Markovian.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Using such maximally predictive states we can accurately approximate the dynamics through a carefully crafted Markov chain, which we can then use both as a predictive model and as a means to identify long lived behavioral states through the eigenvalue spectrum. (click)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74D12A3B-418F-CE4C-9E53-71074A90F5F1}" type="slidenum">
              <a:rPr lang="en-FR" smtClean="0"/>
              <a:t>7</a:t>
            </a:fld>
            <a:endParaRPr lang="en-FR"/>
          </a:p>
        </p:txBody>
      </p:sp>
    </p:spTree>
    <p:extLst>
      <p:ext uri="{BB962C8B-B14F-4D97-AF65-F5344CB8AC3E}">
        <p14:creationId xmlns:p14="http://schemas.microsoft.com/office/powerpoint/2010/main" val="282694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practice, to find an accurate Markovian approximation of the dynamics, I leverage a time-delay embedding of the time series of postures and redefine the behavioral state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a short-time sequence of postures. The intuition is that while the instantaneous posture isn’t enough to predict where the animal is going, including past time delays helps narrow down the prediction of the future. In other words, the instantaneous posture measurements yield non-Markovian dynamics, but if we change our representation to include time delays and obtain a maximally predictive state, then the time evolution becomes closer to Markovian.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Using such maximally predictive states we can accurately approximate the dynamics through a carefully crafted Markov chain, which we can then use both as a predictive model and as a means to identify long lived behavioral states through the eigenvalue spectrum. (click)</a:t>
            </a:r>
          </a:p>
        </p:txBody>
      </p:sp>
      <p:sp>
        <p:nvSpPr>
          <p:cNvPr id="4" name="Slide Number Placeholder 3"/>
          <p:cNvSpPr>
            <a:spLocks noGrp="1"/>
          </p:cNvSpPr>
          <p:nvPr>
            <p:ph type="sldNum" sz="quarter" idx="5"/>
          </p:nvPr>
        </p:nvSpPr>
        <p:spPr/>
        <p:txBody>
          <a:bodyPr/>
          <a:lstStyle/>
          <a:p>
            <a:fld id="{74D12A3B-418F-CE4C-9E53-71074A90F5F1}" type="slidenum">
              <a:rPr lang="en-FR" smtClean="0"/>
              <a:t>8</a:t>
            </a:fld>
            <a:endParaRPr lang="en-FR"/>
          </a:p>
        </p:txBody>
      </p:sp>
    </p:spTree>
    <p:extLst>
      <p:ext uri="{BB962C8B-B14F-4D97-AF65-F5344CB8AC3E}">
        <p14:creationId xmlns:p14="http://schemas.microsoft.com/office/powerpoint/2010/main" val="309770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Using such maximally predictive states we can accurately approximate the dynamics through a carefully crafted Markov chain, which can then be used both as a predictive model and as a means to identify long lived behavioral states through the eigenvalue spectrum. (click)</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we apply this formalism to the time series of C. elegans postures we find that the behavioral state space, where each point now corresponds to a short sequence of postures, naturally distinguish different short-time behaviors. </a:t>
            </a:r>
          </a:p>
        </p:txBody>
      </p:sp>
      <p:sp>
        <p:nvSpPr>
          <p:cNvPr id="4" name="Slide Number Placeholder 3"/>
          <p:cNvSpPr>
            <a:spLocks noGrp="1"/>
          </p:cNvSpPr>
          <p:nvPr>
            <p:ph type="sldNum" sz="quarter" idx="5"/>
          </p:nvPr>
        </p:nvSpPr>
        <p:spPr/>
        <p:txBody>
          <a:bodyPr/>
          <a:lstStyle/>
          <a:p>
            <a:fld id="{74D12A3B-418F-CE4C-9E53-71074A90F5F1}" type="slidenum">
              <a:rPr lang="en-FR" smtClean="0"/>
              <a:t>9</a:t>
            </a:fld>
            <a:endParaRPr lang="en-FR"/>
          </a:p>
        </p:txBody>
      </p:sp>
    </p:spTree>
    <p:extLst>
      <p:ext uri="{BB962C8B-B14F-4D97-AF65-F5344CB8AC3E}">
        <p14:creationId xmlns:p14="http://schemas.microsoft.com/office/powerpoint/2010/main" val="246295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18B4-3047-5F53-D049-86A3E80D42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E7563BA2-A0F9-4B66-B660-2C3C8B0BF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5DD78655-E7B8-6C02-42EB-D52CCB4C2521}"/>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3ED8927C-FD37-69FC-A563-9B7839681264}"/>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7FACDF7-CB57-843D-43E0-BEBC074803E3}"/>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65287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C4BB-C3B5-A58D-DB02-7A5B24797D7A}"/>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125B7B59-D19A-BCBA-20DA-95FDCB785BD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6B915B8A-F41A-588A-1C7D-2FA72EB220ED}"/>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ADA92769-0CF7-D3E9-9A0B-8F74A3F97E54}"/>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A35C0454-7B68-F62D-600C-7B76F1C944FA}"/>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83010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2330A-0588-61D5-6C46-B670B369E4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913E1CE9-40B0-E568-5FE9-9C57E5C9086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DBDD73B0-DA79-4DBD-7799-8780489F3DE6}"/>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F70D78D4-6F13-9B6D-17BB-CA54C7C491CE}"/>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C5DE51AB-054C-EC6E-E5C1-033D75A654AA}"/>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61675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A799-5A41-9C97-977A-CE124B87DCA1}"/>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ADC349EB-7169-C5BA-38FB-81C06BCF540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477B902-8A53-344D-1D41-6DA492D992C4}"/>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16196BF0-1EFB-4342-9357-6E1205BEBD8A}"/>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DD14644C-B8B8-15BA-F08A-A5AD4AFD1D45}"/>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150720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1A01-6EFC-9DE6-34D2-DA538803D4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195E7AF3-1345-959F-B3BE-332453C8D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6B8BAD-223C-0669-0521-5830CDAED549}"/>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DB7A8BF3-D959-2770-9587-19500B0A31A3}"/>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53FDB54E-267A-63C9-B599-391BB8E1DFA3}"/>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5845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2391-CE74-02B8-8178-B9C9C8040A73}"/>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20ACEF5-BDE6-7CF9-DA72-4E97D32AD9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F5FFB-717F-903B-111F-DEE6429E9C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47877365-5A7B-0D41-AAC1-D8F469C43F4B}"/>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6" name="Footer Placeholder 5">
            <a:extLst>
              <a:ext uri="{FF2B5EF4-FFF2-40B4-BE49-F238E27FC236}">
                <a16:creationId xmlns:a16="http://schemas.microsoft.com/office/drawing/2014/main" id="{BE633742-0B93-25C8-1552-65A25C069EE0}"/>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AAE3C16E-2695-644A-4C55-DEA44339C809}"/>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29553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B424-F273-26E5-5BFB-72F742E19021}"/>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F28A7581-378D-825E-BF02-EE62F4062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3FCA6-9967-363E-4C79-5C2C15BCAE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69D334F5-4CB9-1A8F-7498-EEF23C738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836B2B-2A70-8EB0-4861-243537A90C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339D3164-0C4B-374E-A6FE-AD9A7EC9F3C9}"/>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8" name="Footer Placeholder 7">
            <a:extLst>
              <a:ext uri="{FF2B5EF4-FFF2-40B4-BE49-F238E27FC236}">
                <a16:creationId xmlns:a16="http://schemas.microsoft.com/office/drawing/2014/main" id="{A45C6B75-6FD4-1518-033E-FDDE93BCEB9A}"/>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610D49E1-BBBC-E24F-B3BE-E3609E113EC1}"/>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88846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259A6-F355-BB9D-E02E-E3522C6C9987}"/>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EBBBFC27-C478-2391-E4D2-09B9594D6CD5}"/>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4" name="Footer Placeholder 3">
            <a:extLst>
              <a:ext uri="{FF2B5EF4-FFF2-40B4-BE49-F238E27FC236}">
                <a16:creationId xmlns:a16="http://schemas.microsoft.com/office/drawing/2014/main" id="{E7E90DDF-4CE5-AB41-2C2C-3AA377CF1378}"/>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C7C87467-CE6E-60E4-2290-4DA51B610824}"/>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39931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C7BD6-9509-598C-3891-EC99289E4689}"/>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3" name="Footer Placeholder 2">
            <a:extLst>
              <a:ext uri="{FF2B5EF4-FFF2-40B4-BE49-F238E27FC236}">
                <a16:creationId xmlns:a16="http://schemas.microsoft.com/office/drawing/2014/main" id="{ACB9CC4D-4E7B-5A71-CF1E-65707CE5873A}"/>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DEC1B1BB-E150-8A63-3BB0-49B5DD00E1DE}"/>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39973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9D8E-AC81-33E4-80F3-04494F99FC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7B35CCD2-B31C-5CC2-3B3C-2D1E36D339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CB2B8D1C-E1F6-E85D-ED67-72C8DDEA7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761538-E5A5-8859-A552-F76E9C74CC38}"/>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6" name="Footer Placeholder 5">
            <a:extLst>
              <a:ext uri="{FF2B5EF4-FFF2-40B4-BE49-F238E27FC236}">
                <a16:creationId xmlns:a16="http://schemas.microsoft.com/office/drawing/2014/main" id="{55A48828-37A4-A2AF-71D0-6DC988F5FC80}"/>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E2051E4F-6278-2FBB-CD48-CEA497E8E26C}"/>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4135136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61F-1B5C-A6C8-3E76-490324C1A4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F2C0E86C-C631-8690-36BC-50B386A4A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FE6D229F-759B-D192-B96D-3E48A9A18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C2286F-9C33-F85C-4DD1-4DE4F9AF2A17}"/>
              </a:ext>
            </a:extLst>
          </p:cNvPr>
          <p:cNvSpPr>
            <a:spLocks noGrp="1"/>
          </p:cNvSpPr>
          <p:nvPr>
            <p:ph type="dt" sz="half" idx="10"/>
          </p:nvPr>
        </p:nvSpPr>
        <p:spPr/>
        <p:txBody>
          <a:bodyPr/>
          <a:lstStyle/>
          <a:p>
            <a:fld id="{3203ED03-B109-2F42-B5DB-695AD7ADE9FF}" type="datetimeFigureOut">
              <a:rPr lang="en-FR" smtClean="0"/>
              <a:t>03/07/2023</a:t>
            </a:fld>
            <a:endParaRPr lang="en-FR"/>
          </a:p>
        </p:txBody>
      </p:sp>
      <p:sp>
        <p:nvSpPr>
          <p:cNvPr id="6" name="Footer Placeholder 5">
            <a:extLst>
              <a:ext uri="{FF2B5EF4-FFF2-40B4-BE49-F238E27FC236}">
                <a16:creationId xmlns:a16="http://schemas.microsoft.com/office/drawing/2014/main" id="{E84C85C8-2D7D-0244-EF94-05B8EC2270E7}"/>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7029754A-2031-031C-E27F-FA77FC89D7C1}"/>
              </a:ext>
            </a:extLst>
          </p:cNvPr>
          <p:cNvSpPr>
            <a:spLocks noGrp="1"/>
          </p:cNvSpPr>
          <p:nvPr>
            <p:ph type="sldNum" sz="quarter" idx="12"/>
          </p:nvPr>
        </p:nvSpPr>
        <p:spPr/>
        <p:txBody>
          <a:bodyPr/>
          <a:lstStyle/>
          <a:p>
            <a:fld id="{D80ECFDA-8B8B-004E-B888-A364A97EB349}" type="slidenum">
              <a:rPr lang="en-FR" smtClean="0"/>
              <a:t>‹#›</a:t>
            </a:fld>
            <a:endParaRPr lang="en-FR"/>
          </a:p>
        </p:txBody>
      </p:sp>
    </p:spTree>
    <p:extLst>
      <p:ext uri="{BB962C8B-B14F-4D97-AF65-F5344CB8AC3E}">
        <p14:creationId xmlns:p14="http://schemas.microsoft.com/office/powerpoint/2010/main" val="2204730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404E6-3E0B-2234-2C8C-BB2458CCE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8F435210-B4D8-64A9-CC2B-E9DB7C298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8A61CC64-918C-35D5-1E8A-476C1B21E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3ED03-B109-2F42-B5DB-695AD7ADE9FF}" type="datetimeFigureOut">
              <a:rPr lang="en-FR" smtClean="0"/>
              <a:t>03/07/2023</a:t>
            </a:fld>
            <a:endParaRPr lang="en-FR"/>
          </a:p>
        </p:txBody>
      </p:sp>
      <p:sp>
        <p:nvSpPr>
          <p:cNvPr id="5" name="Footer Placeholder 4">
            <a:extLst>
              <a:ext uri="{FF2B5EF4-FFF2-40B4-BE49-F238E27FC236}">
                <a16:creationId xmlns:a16="http://schemas.microsoft.com/office/drawing/2014/main" id="{5AFA95F8-3E26-E557-029B-95F073A74B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7D8CB5E4-DC0F-133B-155C-EBD8A7354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ECFDA-8B8B-004E-B888-A364A97EB349}" type="slidenum">
              <a:rPr lang="en-FR" smtClean="0"/>
              <a:t>‹#›</a:t>
            </a:fld>
            <a:endParaRPr lang="en-FR"/>
          </a:p>
        </p:txBody>
      </p:sp>
    </p:spTree>
    <p:extLst>
      <p:ext uri="{BB962C8B-B14F-4D97-AF65-F5344CB8AC3E}">
        <p14:creationId xmlns:p14="http://schemas.microsoft.com/office/powerpoint/2010/main" val="176421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9.png"/><Relationship Id="rId3" Type="http://schemas.microsoft.com/office/2007/relationships/media" Target="../media/media5.m4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notesSlide" Target="../notesSlides/notesSlide14.xml"/><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video" Target="../media/media5.m4v"/><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notesSlide" Target="../notesSlides/notesSlide33.xml"/><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8D092F-B89F-9382-6D57-08318270A2B4}"/>
              </a:ext>
            </a:extLst>
          </p:cNvPr>
          <p:cNvSpPr>
            <a:spLocks noGrp="1"/>
          </p:cNvSpPr>
          <p:nvPr>
            <p:ph type="title"/>
          </p:nvPr>
        </p:nvSpPr>
        <p:spPr>
          <a:xfrm>
            <a:off x="199293" y="-191258"/>
            <a:ext cx="11793415" cy="2133129"/>
          </a:xfrm>
        </p:spPr>
        <p:txBody>
          <a:bodyPr>
            <a:normAutofit/>
          </a:bodyPr>
          <a:lstStyle/>
          <a:p>
            <a:pPr algn="ctr"/>
            <a:r>
              <a:rPr lang="en-GB" b="1" i="0" dirty="0">
                <a:solidFill>
                  <a:srgbClr val="960000"/>
                </a:solidFill>
                <a:effectLst/>
                <a:latin typeface="Arial" panose="020B0604020202020204" pitchFamily="34" charset="0"/>
                <a:cs typeface="Arial" panose="020B0604020202020204" pitchFamily="34" charset="0"/>
              </a:rPr>
              <a:t>Physics of </a:t>
            </a:r>
            <a:r>
              <a:rPr lang="en-GB" b="1" i="0" dirty="0" err="1">
                <a:solidFill>
                  <a:srgbClr val="960000"/>
                </a:solidFill>
                <a:effectLst/>
                <a:latin typeface="Arial" panose="020B0604020202020204" pitchFamily="34" charset="0"/>
                <a:cs typeface="Arial" panose="020B0604020202020204" pitchFamily="34" charset="0"/>
              </a:rPr>
              <a:t>behavior</a:t>
            </a:r>
            <a:r>
              <a:rPr lang="en-GB" b="1" i="0" dirty="0">
                <a:solidFill>
                  <a:srgbClr val="960000"/>
                </a:solidFill>
                <a:effectLst/>
                <a:latin typeface="Arial" panose="020B0604020202020204" pitchFamily="34" charset="0"/>
                <a:cs typeface="Arial" panose="020B0604020202020204" pitchFamily="34" charset="0"/>
              </a:rPr>
              <a:t> across scales</a:t>
            </a:r>
          </a:p>
        </p:txBody>
      </p:sp>
      <p:sp>
        <p:nvSpPr>
          <p:cNvPr id="9" name="TextBox 8">
            <a:extLst>
              <a:ext uri="{FF2B5EF4-FFF2-40B4-BE49-F238E27FC236}">
                <a16:creationId xmlns:a16="http://schemas.microsoft.com/office/drawing/2014/main" id="{CE32D18A-CAFA-4751-1ED4-7E47A33F2901}"/>
              </a:ext>
            </a:extLst>
          </p:cNvPr>
          <p:cNvSpPr txBox="1"/>
          <p:nvPr/>
        </p:nvSpPr>
        <p:spPr>
          <a:xfrm>
            <a:off x="897369" y="6336830"/>
            <a:ext cx="10397261" cy="461665"/>
          </a:xfrm>
          <a:prstGeom prst="rect">
            <a:avLst/>
          </a:prstGeom>
          <a:noFill/>
        </p:spPr>
        <p:txBody>
          <a:bodyPr wrap="square">
            <a:spAutoFit/>
          </a:bodyPr>
          <a:lstStyle/>
          <a:p>
            <a:pPr algn="ctr"/>
            <a:r>
              <a:rPr lang="en-FR" sz="2400" dirty="0">
                <a:latin typeface="Arial" panose="020B0604020202020204" pitchFamily="34" charset="0"/>
                <a:cs typeface="Arial" panose="020B0604020202020204" pitchFamily="34" charset="0"/>
              </a:rPr>
              <a:t>Congrès Général SFP 202</a:t>
            </a:r>
            <a:r>
              <a:rPr lang="en-GB" sz="2400" dirty="0">
                <a:latin typeface="Arial" panose="020B0604020202020204" pitchFamily="34" charset="0"/>
                <a:cs typeface="Arial" panose="020B0604020202020204" pitchFamily="34" charset="0"/>
              </a:rPr>
              <a:t>3 - </a:t>
            </a:r>
            <a:r>
              <a:rPr lang="en-FR" sz="2400" b="1" dirty="0">
                <a:latin typeface="Arial" panose="020B0604020202020204" pitchFamily="34" charset="0"/>
                <a:cs typeface="Arial" panose="020B0604020202020204" pitchFamily="34" charset="0"/>
              </a:rPr>
              <a:t>Antonio Carlos Costa - </a:t>
            </a:r>
            <a:r>
              <a:rPr lang="en-FR" sz="2400" dirty="0">
                <a:latin typeface="Arial" panose="020B0604020202020204" pitchFamily="34" charset="0"/>
                <a:cs typeface="Arial" panose="020B0604020202020204" pitchFamily="34" charset="0"/>
              </a:rPr>
              <a:t>JRC @ ENS Paris</a:t>
            </a:r>
          </a:p>
        </p:txBody>
      </p:sp>
      <p:pic>
        <p:nvPicPr>
          <p:cNvPr id="3" name="Picture 2">
            <a:extLst>
              <a:ext uri="{FF2B5EF4-FFF2-40B4-BE49-F238E27FC236}">
                <a16:creationId xmlns:a16="http://schemas.microsoft.com/office/drawing/2014/main" id="{FBCB11D6-35ED-8041-AAB7-0B09AE9C8056}"/>
              </a:ext>
            </a:extLst>
          </p:cNvPr>
          <p:cNvPicPr>
            <a:picLocks noChangeAspect="1"/>
          </p:cNvPicPr>
          <p:nvPr/>
        </p:nvPicPr>
        <p:blipFill>
          <a:blip r:embed="rId5"/>
          <a:stretch>
            <a:fillRect/>
          </a:stretch>
        </p:blipFill>
        <p:spPr>
          <a:xfrm>
            <a:off x="5645717" y="5499893"/>
            <a:ext cx="566625" cy="779905"/>
          </a:xfrm>
          <a:prstGeom prst="rect">
            <a:avLst/>
          </a:prstGeom>
        </p:spPr>
      </p:pic>
      <p:pic>
        <p:nvPicPr>
          <p:cNvPr id="6" name="celegans_posture.m4v" descr="celegans_posture.m4v">
            <a:hlinkClick r:id="" action="ppaction://media"/>
            <a:extLst>
              <a:ext uri="{FF2B5EF4-FFF2-40B4-BE49-F238E27FC236}">
                <a16:creationId xmlns:a16="http://schemas.microsoft.com/office/drawing/2014/main" id="{82F00323-84C4-B464-ECE2-6C22C9CCA5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05957" y="2754322"/>
            <a:ext cx="4646147" cy="2323073"/>
          </a:xfrm>
          <a:prstGeom prst="rect">
            <a:avLst/>
          </a:prstGeom>
        </p:spPr>
      </p:pic>
    </p:spTree>
    <p:extLst>
      <p:ext uri="{BB962C8B-B14F-4D97-AF65-F5344CB8AC3E}">
        <p14:creationId xmlns:p14="http://schemas.microsoft.com/office/powerpoint/2010/main" val="29794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3</a:t>
            </a:r>
          </a:p>
        </p:txBody>
      </p:sp>
      <p:sp>
        <p:nvSpPr>
          <p:cNvPr id="16" name="Rectangle 15">
            <a:extLst>
              <a:ext uri="{FF2B5EF4-FFF2-40B4-BE49-F238E27FC236}">
                <a16:creationId xmlns:a16="http://schemas.microsoft.com/office/drawing/2014/main" id="{8574E968-049A-A5D8-CF5C-3A8C27C55704}"/>
              </a:ext>
            </a:extLst>
          </p:cNvPr>
          <p:cNvSpPr/>
          <p:nvPr/>
        </p:nvSpPr>
        <p:spPr>
          <a:xfrm>
            <a:off x="3149902" y="3348306"/>
            <a:ext cx="3071729" cy="404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17" name="Rectangle 16">
            <a:extLst>
              <a:ext uri="{FF2B5EF4-FFF2-40B4-BE49-F238E27FC236}">
                <a16:creationId xmlns:a16="http://schemas.microsoft.com/office/drawing/2014/main" id="{D56CB976-7BD5-D71B-3AB4-CABA137E5DBD}"/>
              </a:ext>
            </a:extLst>
          </p:cNvPr>
          <p:cNvSpPr/>
          <p:nvPr/>
        </p:nvSpPr>
        <p:spPr>
          <a:xfrm>
            <a:off x="3024272" y="5660744"/>
            <a:ext cx="3071729" cy="404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4" name="TextBox 3">
            <a:extLst>
              <a:ext uri="{FF2B5EF4-FFF2-40B4-BE49-F238E27FC236}">
                <a16:creationId xmlns:a16="http://schemas.microsoft.com/office/drawing/2014/main" id="{92D14A2D-DA40-5719-C4E3-91FB28944323}"/>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maximally predictive states naturally distinguish different behaviors</a:t>
            </a:r>
          </a:p>
        </p:txBody>
      </p:sp>
      <p:sp>
        <p:nvSpPr>
          <p:cNvPr id="9" name="TextBox 8">
            <a:extLst>
              <a:ext uri="{FF2B5EF4-FFF2-40B4-BE49-F238E27FC236}">
                <a16:creationId xmlns:a16="http://schemas.microsoft.com/office/drawing/2014/main" id="{000C238A-4FAB-5553-A893-29C8321CF8A4}"/>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6" name="Picture 5" descr="A picture containing text, indoor&#10;&#10;Description automatically generated">
            <a:extLst>
              <a:ext uri="{FF2B5EF4-FFF2-40B4-BE49-F238E27FC236}">
                <a16:creationId xmlns:a16="http://schemas.microsoft.com/office/drawing/2014/main" id="{3C1C30AA-7C74-008C-5613-9B4275FC269F}"/>
              </a:ext>
            </a:extLst>
          </p:cNvPr>
          <p:cNvPicPr>
            <a:picLocks noChangeAspect="1"/>
          </p:cNvPicPr>
          <p:nvPr/>
        </p:nvPicPr>
        <p:blipFill>
          <a:blip r:embed="rId3"/>
          <a:stretch>
            <a:fillRect/>
          </a:stretch>
        </p:blipFill>
        <p:spPr>
          <a:xfrm>
            <a:off x="195799" y="1477174"/>
            <a:ext cx="11812131" cy="4827073"/>
          </a:xfrm>
          <a:prstGeom prst="rect">
            <a:avLst/>
          </a:prstGeom>
        </p:spPr>
      </p:pic>
    </p:spTree>
    <p:extLst>
      <p:ext uri="{BB962C8B-B14F-4D97-AF65-F5344CB8AC3E}">
        <p14:creationId xmlns:p14="http://schemas.microsoft.com/office/powerpoint/2010/main" val="353244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oject_lab.mp4" descr="project_lab.mp4">
            <a:hlinkClick r:id="" action="ppaction://media"/>
            <a:extLst>
              <a:ext uri="{FF2B5EF4-FFF2-40B4-BE49-F238E27FC236}">
                <a16:creationId xmlns:a16="http://schemas.microsoft.com/office/drawing/2014/main" id="{C84A87A2-B834-AB42-9254-18AEAD76D2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9265" b="15294"/>
          <a:stretch/>
        </p:blipFill>
        <p:spPr>
          <a:xfrm>
            <a:off x="2257993" y="1408871"/>
            <a:ext cx="7428116" cy="4861060"/>
          </a:xfrm>
          <a:prstGeom prst="rect">
            <a:avLst/>
          </a:prstGeom>
        </p:spPr>
      </p:pic>
      <p:sp>
        <p:nvSpPr>
          <p:cNvPr id="5" name="TextBox 4">
            <a:extLst>
              <a:ext uri="{FF2B5EF4-FFF2-40B4-BE49-F238E27FC236}">
                <a16:creationId xmlns:a16="http://schemas.microsoft.com/office/drawing/2014/main" id="{B6762A1C-9FBC-EF5B-7CD8-3796D46AC04C}"/>
              </a:ext>
            </a:extLst>
          </p:cNvPr>
          <p:cNvSpPr txBox="1"/>
          <p:nvPr/>
        </p:nvSpPr>
        <p:spPr>
          <a:xfrm>
            <a:off x="6708278" y="1430811"/>
            <a:ext cx="1573465" cy="379656"/>
          </a:xfrm>
          <a:prstGeom prst="rect">
            <a:avLst/>
          </a:prstGeom>
          <a:noFill/>
        </p:spPr>
        <p:txBody>
          <a:bodyPr wrap="square" rtlCol="0">
            <a:spAutoFit/>
          </a:bodyPr>
          <a:lstStyle/>
          <a:p>
            <a:pPr algn="ctr"/>
            <a:r>
              <a:rPr lang="en-FR" sz="1867" dirty="0">
                <a:latin typeface="Arial" panose="020B0604020202020204" pitchFamily="34" charset="0"/>
                <a:cs typeface="Arial" panose="020B0604020202020204" pitchFamily="34" charset="0"/>
              </a:rPr>
              <a:t>simulation</a:t>
            </a:r>
          </a:p>
        </p:txBody>
      </p:sp>
      <p:sp>
        <p:nvSpPr>
          <p:cNvPr id="7" name="TextBox 6">
            <a:extLst>
              <a:ext uri="{FF2B5EF4-FFF2-40B4-BE49-F238E27FC236}">
                <a16:creationId xmlns:a16="http://schemas.microsoft.com/office/drawing/2014/main" id="{38354FEE-70AA-0462-0F6D-6D2986A70255}"/>
              </a:ext>
            </a:extLst>
          </p:cNvPr>
          <p:cNvSpPr txBox="1"/>
          <p:nvPr/>
        </p:nvSpPr>
        <p:spPr>
          <a:xfrm>
            <a:off x="6939285" y="3582837"/>
            <a:ext cx="1111448" cy="379656"/>
          </a:xfrm>
          <a:prstGeom prst="rect">
            <a:avLst/>
          </a:prstGeom>
          <a:noFill/>
        </p:spPr>
        <p:txBody>
          <a:bodyPr wrap="square" rtlCol="0">
            <a:spAutoFit/>
          </a:bodyPr>
          <a:lstStyle/>
          <a:p>
            <a:pPr algn="ctr"/>
            <a:r>
              <a:rPr lang="en-FR" sz="1867" dirty="0">
                <a:latin typeface="Arial" panose="020B0604020202020204" pitchFamily="34" charset="0"/>
                <a:cs typeface="Arial" panose="020B0604020202020204" pitchFamily="34" charset="0"/>
              </a:rPr>
              <a:t>data</a:t>
            </a:r>
          </a:p>
        </p:txBody>
      </p:sp>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65394461-C5AD-371B-127B-CE9D237C5038}"/>
              </a:ext>
            </a:extLst>
          </p:cNvPr>
          <p:cNvSpPr txBox="1"/>
          <p:nvPr/>
        </p:nvSpPr>
        <p:spPr>
          <a:xfrm rot="16200000">
            <a:off x="2073296" y="2309725"/>
            <a:ext cx="1824993" cy="379656"/>
          </a:xfrm>
          <a:prstGeom prst="rect">
            <a:avLst/>
          </a:prstGeom>
          <a:solidFill>
            <a:schemeClr val="bg1"/>
          </a:solidFill>
        </p:spPr>
        <p:txBody>
          <a:bodyPr wrap="square" rtlCol="0">
            <a:spAutoFit/>
          </a:bodyPr>
          <a:lstStyle/>
          <a:p>
            <a:pPr algn="ctr"/>
            <a:r>
              <a:rPr lang="en-FR" sz="1867" dirty="0">
                <a:latin typeface="Arial" panose="020B0604020202020204" pitchFamily="34" charset="0"/>
                <a:cs typeface="Arial" panose="020B0604020202020204" pitchFamily="34" charset="0"/>
              </a:rPr>
              <a:t>curvature</a:t>
            </a:r>
          </a:p>
        </p:txBody>
      </p:sp>
      <p:sp>
        <p:nvSpPr>
          <p:cNvPr id="12" name="TextBox 11">
            <a:extLst>
              <a:ext uri="{FF2B5EF4-FFF2-40B4-BE49-F238E27FC236}">
                <a16:creationId xmlns:a16="http://schemas.microsoft.com/office/drawing/2014/main" id="{A5C1708B-B3FC-8076-EA78-612148427E45}"/>
              </a:ext>
            </a:extLst>
          </p:cNvPr>
          <p:cNvSpPr txBox="1"/>
          <p:nvPr/>
        </p:nvSpPr>
        <p:spPr>
          <a:xfrm rot="16200000">
            <a:off x="2073296" y="4610452"/>
            <a:ext cx="1824993" cy="379656"/>
          </a:xfrm>
          <a:prstGeom prst="rect">
            <a:avLst/>
          </a:prstGeom>
          <a:solidFill>
            <a:schemeClr val="bg1"/>
          </a:solidFill>
        </p:spPr>
        <p:txBody>
          <a:bodyPr wrap="square" rtlCol="0">
            <a:spAutoFit/>
          </a:bodyPr>
          <a:lstStyle/>
          <a:p>
            <a:pPr algn="ctr"/>
            <a:r>
              <a:rPr lang="en-FR" sz="1867" dirty="0">
                <a:latin typeface="Arial" panose="020B0604020202020204" pitchFamily="34" charset="0"/>
                <a:cs typeface="Arial" panose="020B0604020202020204" pitchFamily="34" charset="0"/>
              </a:rPr>
              <a:t>curvature</a:t>
            </a:r>
            <a:endParaRPr lang="en-FR" sz="2133"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574E968-049A-A5D8-CF5C-3A8C27C55704}"/>
              </a:ext>
            </a:extLst>
          </p:cNvPr>
          <p:cNvSpPr/>
          <p:nvPr/>
        </p:nvSpPr>
        <p:spPr>
          <a:xfrm>
            <a:off x="3149902" y="3348306"/>
            <a:ext cx="3071729" cy="404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17" name="Rectangle 16">
            <a:extLst>
              <a:ext uri="{FF2B5EF4-FFF2-40B4-BE49-F238E27FC236}">
                <a16:creationId xmlns:a16="http://schemas.microsoft.com/office/drawing/2014/main" id="{D56CB976-7BD5-D71B-3AB4-CABA137E5DBD}"/>
              </a:ext>
            </a:extLst>
          </p:cNvPr>
          <p:cNvSpPr/>
          <p:nvPr/>
        </p:nvSpPr>
        <p:spPr>
          <a:xfrm>
            <a:off x="3024272" y="5660744"/>
            <a:ext cx="3071729" cy="404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14" name="TextBox 13">
            <a:extLst>
              <a:ext uri="{FF2B5EF4-FFF2-40B4-BE49-F238E27FC236}">
                <a16:creationId xmlns:a16="http://schemas.microsoft.com/office/drawing/2014/main" id="{2727F774-468F-AF28-D9E9-64AF1D1B18D5}"/>
              </a:ext>
            </a:extLst>
          </p:cNvPr>
          <p:cNvSpPr txBox="1"/>
          <p:nvPr/>
        </p:nvSpPr>
        <p:spPr>
          <a:xfrm>
            <a:off x="3780986" y="5761175"/>
            <a:ext cx="1824993" cy="379656"/>
          </a:xfrm>
          <a:prstGeom prst="rect">
            <a:avLst/>
          </a:prstGeom>
          <a:solidFill>
            <a:schemeClr val="bg1"/>
          </a:solidFill>
        </p:spPr>
        <p:txBody>
          <a:bodyPr wrap="square" rtlCol="0">
            <a:spAutoFit/>
          </a:bodyPr>
          <a:lstStyle/>
          <a:p>
            <a:pPr algn="ctr"/>
            <a:r>
              <a:rPr lang="en-GB" sz="1867" dirty="0">
                <a:latin typeface="Arial" panose="020B0604020202020204" pitchFamily="34" charset="0"/>
                <a:cs typeface="Arial" panose="020B0604020202020204" pitchFamily="34" charset="0"/>
              </a:rPr>
              <a:t>t</a:t>
            </a:r>
            <a:r>
              <a:rPr lang="en-FR" sz="1867" dirty="0">
                <a:latin typeface="Arial" panose="020B0604020202020204" pitchFamily="34" charset="0"/>
                <a:cs typeface="Arial" panose="020B0604020202020204" pitchFamily="34" charset="0"/>
              </a:rPr>
              <a:t>ime</a:t>
            </a:r>
          </a:p>
        </p:txBody>
      </p:sp>
      <p:cxnSp>
        <p:nvCxnSpPr>
          <p:cNvPr id="19" name="Straight Arrow Connector 18">
            <a:extLst>
              <a:ext uri="{FF2B5EF4-FFF2-40B4-BE49-F238E27FC236}">
                <a16:creationId xmlns:a16="http://schemas.microsoft.com/office/drawing/2014/main" id="{47392DD1-8753-0D84-1DBE-51DC38CF0E8B}"/>
              </a:ext>
            </a:extLst>
          </p:cNvPr>
          <p:cNvCxnSpPr/>
          <p:nvPr/>
        </p:nvCxnSpPr>
        <p:spPr>
          <a:xfrm>
            <a:off x="4039016" y="5761175"/>
            <a:ext cx="13468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2D14A2D-DA40-5719-C4E3-91FB28944323}"/>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maximally predictive states yield an accurate generative model</a:t>
            </a:r>
          </a:p>
        </p:txBody>
      </p:sp>
      <p:sp>
        <p:nvSpPr>
          <p:cNvPr id="9" name="TextBox 8">
            <a:extLst>
              <a:ext uri="{FF2B5EF4-FFF2-40B4-BE49-F238E27FC236}">
                <a16:creationId xmlns:a16="http://schemas.microsoft.com/office/drawing/2014/main" id="{000C238A-4FAB-5553-A893-29C8321CF8A4}"/>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6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3</a:t>
            </a:r>
          </a:p>
        </p:txBody>
      </p:sp>
      <p:pic>
        <p:nvPicPr>
          <p:cNvPr id="8" name="centroid_animation.mp4" descr="centroid_animation.mp4">
            <a:hlinkClick r:id="" action="ppaction://media"/>
            <a:extLst>
              <a:ext uri="{FF2B5EF4-FFF2-40B4-BE49-F238E27FC236}">
                <a16:creationId xmlns:a16="http://schemas.microsoft.com/office/drawing/2014/main" id="{E6D5580F-C45C-5657-F677-9D321EB72E31}"/>
              </a:ext>
            </a:extLst>
          </p:cNvPr>
          <p:cNvPicPr>
            <a:picLocks noChangeAspect="1"/>
          </p:cNvPicPr>
          <p:nvPr>
            <a:videoFile r:link="rId1"/>
            <p:extLst>
              <p:ext uri="{DAA4B4D4-6D71-4841-9C94-3DE7FCFB9230}">
                <p14:media xmlns:p14="http://schemas.microsoft.com/office/powerpoint/2010/main" r:embed="rId2">
                  <p14:trim st="17544.8078"/>
                </p14:media>
              </p:ext>
            </p:extLst>
          </p:nvPr>
        </p:nvPicPr>
        <p:blipFill>
          <a:blip r:embed="rId5"/>
          <a:stretch>
            <a:fillRect/>
          </a:stretch>
        </p:blipFill>
        <p:spPr>
          <a:xfrm>
            <a:off x="422657" y="2189509"/>
            <a:ext cx="6370305" cy="3539059"/>
          </a:xfrm>
          <a:prstGeom prst="rect">
            <a:avLst/>
          </a:prstGeom>
        </p:spPr>
      </p:pic>
      <p:sp>
        <p:nvSpPr>
          <p:cNvPr id="9" name="TextBox 8">
            <a:extLst>
              <a:ext uri="{FF2B5EF4-FFF2-40B4-BE49-F238E27FC236}">
                <a16:creationId xmlns:a16="http://schemas.microsoft.com/office/drawing/2014/main" id="{C00274B8-C507-CAFA-5DF6-FEAD18523F8F}"/>
              </a:ext>
            </a:extLst>
          </p:cNvPr>
          <p:cNvSpPr txBox="1"/>
          <p:nvPr/>
        </p:nvSpPr>
        <p:spPr>
          <a:xfrm>
            <a:off x="1142425" y="1490580"/>
            <a:ext cx="5084824" cy="748795"/>
          </a:xfrm>
          <a:prstGeom prst="rect">
            <a:avLst/>
          </a:prstGeom>
          <a:noFill/>
        </p:spPr>
        <p:txBody>
          <a:bodyPr wrap="square" rtlCol="0">
            <a:spAutoFit/>
          </a:bodyPr>
          <a:lstStyle/>
          <a:p>
            <a:pPr algn="ctr"/>
            <a:r>
              <a:rPr lang="en-US" sz="2133" dirty="0">
                <a:solidFill>
                  <a:schemeClr val="bg2">
                    <a:lumMod val="25000"/>
                  </a:schemeClr>
                </a:solidFill>
                <a:latin typeface="Arial" panose="020B0604020202020204" pitchFamily="34" charset="0"/>
                <a:cs typeface="Arial" panose="020B0604020202020204" pitchFamily="34" charset="0"/>
              </a:rPr>
              <a:t>predicting foraging trajectory from simulated pose dynamics</a:t>
            </a:r>
            <a:endParaRPr lang="en-FR" sz="2133" dirty="0">
              <a:solidFill>
                <a:schemeClr val="bg2">
                  <a:lumMod val="2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E3430CE-D7C8-DBB9-6512-CF56F4A1EECB}"/>
              </a:ext>
            </a:extLst>
          </p:cNvPr>
          <p:cNvPicPr>
            <a:picLocks noChangeAspect="1"/>
          </p:cNvPicPr>
          <p:nvPr/>
        </p:nvPicPr>
        <p:blipFill rotWithShape="1">
          <a:blip r:embed="rId6">
            <a:extLst>
              <a:ext uri="{28A0092B-C50C-407E-A947-70E740481C1C}">
                <a14:useLocalDpi xmlns:a14="http://schemas.microsoft.com/office/drawing/2010/main"/>
              </a:ext>
            </a:extLst>
          </a:blip>
          <a:srcRect r="50008"/>
          <a:stretch/>
        </p:blipFill>
        <p:spPr>
          <a:xfrm>
            <a:off x="7410863" y="1864978"/>
            <a:ext cx="4621139" cy="4260333"/>
          </a:xfrm>
          <a:prstGeom prst="rect">
            <a:avLst/>
          </a:prstGeom>
        </p:spPr>
      </p:pic>
      <p:sp>
        <p:nvSpPr>
          <p:cNvPr id="10" name="TextBox 9">
            <a:extLst>
              <a:ext uri="{FF2B5EF4-FFF2-40B4-BE49-F238E27FC236}">
                <a16:creationId xmlns:a16="http://schemas.microsoft.com/office/drawing/2014/main" id="{09FD94B6-1E94-82A5-3D47-83BA4C102577}"/>
              </a:ext>
            </a:extLst>
          </p:cNvPr>
          <p:cNvSpPr txBox="1"/>
          <p:nvPr/>
        </p:nvSpPr>
        <p:spPr>
          <a:xfrm>
            <a:off x="11157489" y="4554469"/>
            <a:ext cx="747319" cy="420564"/>
          </a:xfrm>
          <a:prstGeom prst="rect">
            <a:avLst/>
          </a:prstGeom>
          <a:noFill/>
        </p:spPr>
        <p:txBody>
          <a:bodyPr wrap="none" rtlCol="0">
            <a:spAutoFit/>
          </a:bodyPr>
          <a:lstStyle/>
          <a:p>
            <a:pPr algn="r"/>
            <a:r>
              <a:rPr lang="en-FR" sz="2133" b="1" dirty="0">
                <a:latin typeface="Arial" panose="020B0604020202020204" pitchFamily="34" charset="0"/>
                <a:cs typeface="Arial" panose="020B0604020202020204" pitchFamily="34" charset="0"/>
              </a:rPr>
              <a:t>data</a:t>
            </a:r>
          </a:p>
        </p:txBody>
      </p:sp>
      <p:sp>
        <p:nvSpPr>
          <p:cNvPr id="11" name="TextBox 10">
            <a:extLst>
              <a:ext uri="{FF2B5EF4-FFF2-40B4-BE49-F238E27FC236}">
                <a16:creationId xmlns:a16="http://schemas.microsoft.com/office/drawing/2014/main" id="{36986B7C-275C-AB38-7983-1C2AF4011555}"/>
              </a:ext>
            </a:extLst>
          </p:cNvPr>
          <p:cNvSpPr txBox="1"/>
          <p:nvPr/>
        </p:nvSpPr>
        <p:spPr>
          <a:xfrm>
            <a:off x="10395360" y="4932440"/>
            <a:ext cx="1550424" cy="420564"/>
          </a:xfrm>
          <a:prstGeom prst="rect">
            <a:avLst/>
          </a:prstGeom>
          <a:noFill/>
        </p:spPr>
        <p:txBody>
          <a:bodyPr wrap="none" rtlCol="0">
            <a:spAutoFit/>
          </a:bodyPr>
          <a:lstStyle/>
          <a:p>
            <a:pPr algn="r"/>
            <a:r>
              <a:rPr lang="en-FR" sz="2133" b="1" dirty="0">
                <a:solidFill>
                  <a:schemeClr val="accent1"/>
                </a:solidFill>
                <a:latin typeface="Arial" panose="020B0604020202020204" pitchFamily="34" charset="0"/>
                <a:cs typeface="Arial" panose="020B0604020202020204" pitchFamily="34" charset="0"/>
              </a:rPr>
              <a:t>simulation</a:t>
            </a:r>
          </a:p>
        </p:txBody>
      </p:sp>
      <p:sp>
        <p:nvSpPr>
          <p:cNvPr id="5" name="TextBox 4">
            <a:extLst>
              <a:ext uri="{FF2B5EF4-FFF2-40B4-BE49-F238E27FC236}">
                <a16:creationId xmlns:a16="http://schemas.microsoft.com/office/drawing/2014/main" id="{774ADE08-AFAA-D5FD-767B-AAF40336E791}"/>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maximally predictive states yield an accurate generative model</a:t>
            </a:r>
          </a:p>
        </p:txBody>
      </p:sp>
      <p:sp>
        <p:nvSpPr>
          <p:cNvPr id="14" name="TextBox 13">
            <a:extLst>
              <a:ext uri="{FF2B5EF4-FFF2-40B4-BE49-F238E27FC236}">
                <a16:creationId xmlns:a16="http://schemas.microsoft.com/office/drawing/2014/main" id="{490122D2-84E0-31BB-394A-5A1C58BD98CF}"/>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7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4</a:t>
            </a:r>
          </a:p>
        </p:txBody>
      </p:sp>
      <p:pic>
        <p:nvPicPr>
          <p:cNvPr id="5" name="Picture 4" descr="A picture containing text, indoor&#10;&#10;Description automatically generated">
            <a:extLst>
              <a:ext uri="{FF2B5EF4-FFF2-40B4-BE49-F238E27FC236}">
                <a16:creationId xmlns:a16="http://schemas.microsoft.com/office/drawing/2014/main" id="{705FA6FE-0BD4-A3BC-E635-C1022B0F8E2C}"/>
              </a:ext>
            </a:extLst>
          </p:cNvPr>
          <p:cNvPicPr>
            <a:picLocks noChangeAspect="1"/>
          </p:cNvPicPr>
          <p:nvPr/>
        </p:nvPicPr>
        <p:blipFill>
          <a:blip r:embed="rId3"/>
          <a:stretch>
            <a:fillRect/>
          </a:stretch>
        </p:blipFill>
        <p:spPr>
          <a:xfrm>
            <a:off x="584139" y="2254946"/>
            <a:ext cx="10300737" cy="4026652"/>
          </a:xfrm>
          <a:prstGeom prst="rect">
            <a:avLst/>
          </a:prstGeom>
        </p:spPr>
      </p:pic>
      <p:sp>
        <p:nvSpPr>
          <p:cNvPr id="4" name="TextBox 3">
            <a:extLst>
              <a:ext uri="{FF2B5EF4-FFF2-40B4-BE49-F238E27FC236}">
                <a16:creationId xmlns:a16="http://schemas.microsoft.com/office/drawing/2014/main" id="{BB0BFD04-EFB7-7F59-3242-E0A70CE40930}"/>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err="1">
                <a:solidFill>
                  <a:schemeClr val="bg2">
                    <a:lumMod val="25000"/>
                  </a:schemeClr>
                </a:solidFill>
                <a:latin typeface="Arial" panose="020B0604020202020204" pitchFamily="34" charset="0"/>
                <a:cs typeface="Arial" panose="020B0604020202020204" pitchFamily="34" charset="0"/>
              </a:rPr>
              <a:t>eigenspectrum</a:t>
            </a:r>
            <a:r>
              <a:rPr lang="en-US" sz="2800" dirty="0">
                <a:solidFill>
                  <a:schemeClr val="bg2">
                    <a:lumMod val="25000"/>
                  </a:schemeClr>
                </a:solidFill>
                <a:latin typeface="Arial" panose="020B0604020202020204" pitchFamily="34" charset="0"/>
                <a:cs typeface="Arial" panose="020B0604020202020204" pitchFamily="34" charset="0"/>
              </a:rPr>
              <a:t> reveals multiple scales of behavior</a:t>
            </a:r>
          </a:p>
        </p:txBody>
      </p:sp>
      <p:pic>
        <p:nvPicPr>
          <p:cNvPr id="7" name="Picture 6">
            <a:extLst>
              <a:ext uri="{FF2B5EF4-FFF2-40B4-BE49-F238E27FC236}">
                <a16:creationId xmlns:a16="http://schemas.microsoft.com/office/drawing/2014/main" id="{29E7093F-593A-D4C0-8DE6-3AB8BD7F80DB}"/>
              </a:ext>
            </a:extLst>
          </p:cNvPr>
          <p:cNvPicPr>
            <a:picLocks noChangeAspect="1"/>
          </p:cNvPicPr>
          <p:nvPr/>
        </p:nvPicPr>
        <p:blipFill rotWithShape="1">
          <a:blip r:embed="rId4"/>
          <a:srcRect l="46035" b="-2634"/>
          <a:stretch/>
        </p:blipFill>
        <p:spPr>
          <a:xfrm>
            <a:off x="2072452" y="1300372"/>
            <a:ext cx="3203741" cy="792000"/>
          </a:xfrm>
          <a:prstGeom prst="rect">
            <a:avLst/>
          </a:prstGeom>
        </p:spPr>
      </p:pic>
      <p:grpSp>
        <p:nvGrpSpPr>
          <p:cNvPr id="8" name="Group 7">
            <a:extLst>
              <a:ext uri="{FF2B5EF4-FFF2-40B4-BE49-F238E27FC236}">
                <a16:creationId xmlns:a16="http://schemas.microsoft.com/office/drawing/2014/main" id="{63D6D045-FBA0-B0E5-D8FC-1CE2B06E9C1D}"/>
              </a:ext>
            </a:extLst>
          </p:cNvPr>
          <p:cNvGrpSpPr/>
          <p:nvPr/>
        </p:nvGrpSpPr>
        <p:grpSpPr>
          <a:xfrm>
            <a:off x="6346104" y="1339762"/>
            <a:ext cx="2919116" cy="700052"/>
            <a:chOff x="2684712" y="2455318"/>
            <a:chExt cx="2142067" cy="513703"/>
          </a:xfrm>
        </p:grpSpPr>
        <p:pic>
          <p:nvPicPr>
            <p:cNvPr id="9" name="Picture 8" descr="Diagram&#10;&#10;Description automatically generated">
              <a:extLst>
                <a:ext uri="{FF2B5EF4-FFF2-40B4-BE49-F238E27FC236}">
                  <a16:creationId xmlns:a16="http://schemas.microsoft.com/office/drawing/2014/main" id="{AFC521A1-E317-655B-A2FF-8DF99C6FC30F}"/>
                </a:ext>
              </a:extLst>
            </p:cNvPr>
            <p:cNvPicPr>
              <a:picLocks noChangeAspect="1"/>
            </p:cNvPicPr>
            <p:nvPr/>
          </p:nvPicPr>
          <p:blipFill rotWithShape="1">
            <a:blip r:embed="rId5"/>
            <a:srcRect l="22515" t="88178" r="13838"/>
            <a:stretch/>
          </p:blipFill>
          <p:spPr>
            <a:xfrm>
              <a:off x="2684712" y="2500659"/>
              <a:ext cx="2142067" cy="369332"/>
            </a:xfrm>
            <a:prstGeom prst="rect">
              <a:avLst/>
            </a:prstGeom>
          </p:spPr>
        </p:pic>
        <p:sp>
          <p:nvSpPr>
            <p:cNvPr id="10" name="Rectangle 9">
              <a:extLst>
                <a:ext uri="{FF2B5EF4-FFF2-40B4-BE49-F238E27FC236}">
                  <a16:creationId xmlns:a16="http://schemas.microsoft.com/office/drawing/2014/main" id="{EAD2CEB0-CC31-0124-63EA-64FAECCE3060}"/>
                </a:ext>
              </a:extLst>
            </p:cNvPr>
            <p:cNvSpPr/>
            <p:nvPr/>
          </p:nvSpPr>
          <p:spPr>
            <a:xfrm>
              <a:off x="2725625" y="2455318"/>
              <a:ext cx="2078850" cy="513703"/>
            </a:xfrm>
            <a:prstGeom prst="rect">
              <a:avLst/>
            </a:prstGeom>
            <a:solidFill>
              <a:srgbClr val="960000">
                <a:alpha val="10000"/>
              </a:srgbClr>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dirty="0"/>
            </a:p>
          </p:txBody>
        </p:sp>
      </p:grpSp>
      <p:pic>
        <p:nvPicPr>
          <p:cNvPr id="12" name="Picture 11">
            <a:extLst>
              <a:ext uri="{FF2B5EF4-FFF2-40B4-BE49-F238E27FC236}">
                <a16:creationId xmlns:a16="http://schemas.microsoft.com/office/drawing/2014/main" id="{8D3B42E2-80DE-C6F6-9990-6BA93687896A}"/>
              </a:ext>
            </a:extLst>
          </p:cNvPr>
          <p:cNvPicPr>
            <a:picLocks noChangeAspect="1"/>
          </p:cNvPicPr>
          <p:nvPr/>
        </p:nvPicPr>
        <p:blipFill>
          <a:blip r:embed="rId6"/>
          <a:stretch>
            <a:fillRect/>
          </a:stretch>
        </p:blipFill>
        <p:spPr>
          <a:xfrm>
            <a:off x="7805662" y="3147036"/>
            <a:ext cx="360000" cy="360000"/>
          </a:xfrm>
          <a:prstGeom prst="rect">
            <a:avLst/>
          </a:prstGeom>
        </p:spPr>
      </p:pic>
      <p:sp>
        <p:nvSpPr>
          <p:cNvPr id="14" name="TextBox 13">
            <a:extLst>
              <a:ext uri="{FF2B5EF4-FFF2-40B4-BE49-F238E27FC236}">
                <a16:creationId xmlns:a16="http://schemas.microsoft.com/office/drawing/2014/main" id="{1B5356B9-7CBE-C423-4102-8D398E3FC0CE}"/>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93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4</a:t>
            </a:r>
          </a:p>
        </p:txBody>
      </p:sp>
      <p:pic>
        <p:nvPicPr>
          <p:cNvPr id="5" name="Picture 4" descr="A picture containing text, indoor&#10;&#10;Description automatically generated">
            <a:extLst>
              <a:ext uri="{FF2B5EF4-FFF2-40B4-BE49-F238E27FC236}">
                <a16:creationId xmlns:a16="http://schemas.microsoft.com/office/drawing/2014/main" id="{705FA6FE-0BD4-A3BC-E635-C1022B0F8E2C}"/>
              </a:ext>
            </a:extLst>
          </p:cNvPr>
          <p:cNvPicPr>
            <a:picLocks noChangeAspect="1"/>
          </p:cNvPicPr>
          <p:nvPr/>
        </p:nvPicPr>
        <p:blipFill rotWithShape="1">
          <a:blip r:embed="rId7"/>
          <a:srcRect l="58858"/>
          <a:stretch/>
        </p:blipFill>
        <p:spPr>
          <a:xfrm>
            <a:off x="6646985" y="2254946"/>
            <a:ext cx="4237891" cy="4026652"/>
          </a:xfrm>
          <a:prstGeom prst="rect">
            <a:avLst/>
          </a:prstGeom>
        </p:spPr>
      </p:pic>
      <p:sp>
        <p:nvSpPr>
          <p:cNvPr id="4" name="TextBox 3">
            <a:extLst>
              <a:ext uri="{FF2B5EF4-FFF2-40B4-BE49-F238E27FC236}">
                <a16:creationId xmlns:a16="http://schemas.microsoft.com/office/drawing/2014/main" id="{BB0BFD04-EFB7-7F59-3242-E0A70CE40930}"/>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err="1">
                <a:solidFill>
                  <a:schemeClr val="bg2">
                    <a:lumMod val="25000"/>
                  </a:schemeClr>
                </a:solidFill>
                <a:latin typeface="Arial" panose="020B0604020202020204" pitchFamily="34" charset="0"/>
                <a:cs typeface="Arial" panose="020B0604020202020204" pitchFamily="34" charset="0"/>
              </a:rPr>
              <a:t>eigenspectrum</a:t>
            </a:r>
            <a:r>
              <a:rPr lang="en-US" sz="2800" dirty="0">
                <a:solidFill>
                  <a:schemeClr val="bg2">
                    <a:lumMod val="25000"/>
                  </a:schemeClr>
                </a:solidFill>
                <a:latin typeface="Arial" panose="020B0604020202020204" pitchFamily="34" charset="0"/>
                <a:cs typeface="Arial" panose="020B0604020202020204" pitchFamily="34" charset="0"/>
              </a:rPr>
              <a:t> reveals multiple scales of behavior</a:t>
            </a:r>
          </a:p>
        </p:txBody>
      </p:sp>
      <p:pic>
        <p:nvPicPr>
          <p:cNvPr id="7" name="Picture 6">
            <a:extLst>
              <a:ext uri="{FF2B5EF4-FFF2-40B4-BE49-F238E27FC236}">
                <a16:creationId xmlns:a16="http://schemas.microsoft.com/office/drawing/2014/main" id="{29E7093F-593A-D4C0-8DE6-3AB8BD7F80DB}"/>
              </a:ext>
            </a:extLst>
          </p:cNvPr>
          <p:cNvPicPr>
            <a:picLocks noChangeAspect="1"/>
          </p:cNvPicPr>
          <p:nvPr/>
        </p:nvPicPr>
        <p:blipFill rotWithShape="1">
          <a:blip r:embed="rId8"/>
          <a:srcRect l="46035" b="-2634"/>
          <a:stretch/>
        </p:blipFill>
        <p:spPr>
          <a:xfrm>
            <a:off x="2072452" y="1300372"/>
            <a:ext cx="3203741" cy="792000"/>
          </a:xfrm>
          <a:prstGeom prst="rect">
            <a:avLst/>
          </a:prstGeom>
        </p:spPr>
      </p:pic>
      <p:grpSp>
        <p:nvGrpSpPr>
          <p:cNvPr id="8" name="Group 7">
            <a:extLst>
              <a:ext uri="{FF2B5EF4-FFF2-40B4-BE49-F238E27FC236}">
                <a16:creationId xmlns:a16="http://schemas.microsoft.com/office/drawing/2014/main" id="{63D6D045-FBA0-B0E5-D8FC-1CE2B06E9C1D}"/>
              </a:ext>
            </a:extLst>
          </p:cNvPr>
          <p:cNvGrpSpPr/>
          <p:nvPr/>
        </p:nvGrpSpPr>
        <p:grpSpPr>
          <a:xfrm>
            <a:off x="6346104" y="1339762"/>
            <a:ext cx="2919116" cy="700052"/>
            <a:chOff x="2684712" y="2455318"/>
            <a:chExt cx="2142067" cy="513703"/>
          </a:xfrm>
        </p:grpSpPr>
        <p:pic>
          <p:nvPicPr>
            <p:cNvPr id="9" name="Picture 8" descr="Diagram&#10;&#10;Description automatically generated">
              <a:extLst>
                <a:ext uri="{FF2B5EF4-FFF2-40B4-BE49-F238E27FC236}">
                  <a16:creationId xmlns:a16="http://schemas.microsoft.com/office/drawing/2014/main" id="{AFC521A1-E317-655B-A2FF-8DF99C6FC30F}"/>
                </a:ext>
              </a:extLst>
            </p:cNvPr>
            <p:cNvPicPr>
              <a:picLocks noChangeAspect="1"/>
            </p:cNvPicPr>
            <p:nvPr/>
          </p:nvPicPr>
          <p:blipFill rotWithShape="1">
            <a:blip r:embed="rId9"/>
            <a:srcRect l="22515" t="88178" r="13838"/>
            <a:stretch/>
          </p:blipFill>
          <p:spPr>
            <a:xfrm>
              <a:off x="2684712" y="2500659"/>
              <a:ext cx="2142067" cy="369332"/>
            </a:xfrm>
            <a:prstGeom prst="rect">
              <a:avLst/>
            </a:prstGeom>
          </p:spPr>
        </p:pic>
        <p:sp>
          <p:nvSpPr>
            <p:cNvPr id="10" name="Rectangle 9">
              <a:extLst>
                <a:ext uri="{FF2B5EF4-FFF2-40B4-BE49-F238E27FC236}">
                  <a16:creationId xmlns:a16="http://schemas.microsoft.com/office/drawing/2014/main" id="{EAD2CEB0-CC31-0124-63EA-64FAECCE3060}"/>
                </a:ext>
              </a:extLst>
            </p:cNvPr>
            <p:cNvSpPr/>
            <p:nvPr/>
          </p:nvSpPr>
          <p:spPr>
            <a:xfrm>
              <a:off x="2725625" y="2455318"/>
              <a:ext cx="2078850" cy="513703"/>
            </a:xfrm>
            <a:prstGeom prst="rect">
              <a:avLst/>
            </a:prstGeom>
            <a:solidFill>
              <a:srgbClr val="960000">
                <a:alpha val="10000"/>
              </a:srgbClr>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dirty="0"/>
            </a:p>
          </p:txBody>
        </p:sp>
      </p:grpSp>
      <p:pic>
        <p:nvPicPr>
          <p:cNvPr id="12" name="Picture 11">
            <a:extLst>
              <a:ext uri="{FF2B5EF4-FFF2-40B4-BE49-F238E27FC236}">
                <a16:creationId xmlns:a16="http://schemas.microsoft.com/office/drawing/2014/main" id="{8D3B42E2-80DE-C6F6-9990-6BA93687896A}"/>
              </a:ext>
            </a:extLst>
          </p:cNvPr>
          <p:cNvPicPr>
            <a:picLocks noChangeAspect="1"/>
          </p:cNvPicPr>
          <p:nvPr/>
        </p:nvPicPr>
        <p:blipFill>
          <a:blip r:embed="rId10"/>
          <a:stretch>
            <a:fillRect/>
          </a:stretch>
        </p:blipFill>
        <p:spPr>
          <a:xfrm>
            <a:off x="7805662" y="3147036"/>
            <a:ext cx="360000" cy="360000"/>
          </a:xfrm>
          <a:prstGeom prst="rect">
            <a:avLst/>
          </a:prstGeom>
        </p:spPr>
      </p:pic>
      <p:pic>
        <p:nvPicPr>
          <p:cNvPr id="2" name="phi2_x_faster.m4v">
            <a:hlinkClick r:id="" action="ppaction://media"/>
            <a:extLst>
              <a:ext uri="{FF2B5EF4-FFF2-40B4-BE49-F238E27FC236}">
                <a16:creationId xmlns:a16="http://schemas.microsoft.com/office/drawing/2014/main" id="{0DD72910-515B-60AD-1159-3536493C6FC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74276" y="3967025"/>
            <a:ext cx="3597886" cy="3597886"/>
          </a:xfrm>
          <a:prstGeom prst="rect">
            <a:avLst/>
          </a:prstGeom>
        </p:spPr>
      </p:pic>
      <p:pic>
        <p:nvPicPr>
          <p:cNvPr id="3" name="Picture 2">
            <a:extLst>
              <a:ext uri="{FF2B5EF4-FFF2-40B4-BE49-F238E27FC236}">
                <a16:creationId xmlns:a16="http://schemas.microsoft.com/office/drawing/2014/main" id="{78E05337-1491-335C-E020-51E8FFAF404A}"/>
              </a:ext>
            </a:extLst>
          </p:cNvPr>
          <p:cNvPicPr>
            <a:picLocks noChangeAspect="1"/>
          </p:cNvPicPr>
          <p:nvPr/>
        </p:nvPicPr>
        <p:blipFill>
          <a:blip r:embed="rId12"/>
          <a:stretch>
            <a:fillRect/>
          </a:stretch>
        </p:blipFill>
        <p:spPr>
          <a:xfrm>
            <a:off x="1307124" y="2167806"/>
            <a:ext cx="3744719" cy="4055783"/>
          </a:xfrm>
          <a:prstGeom prst="rect">
            <a:avLst/>
          </a:prstGeom>
        </p:spPr>
      </p:pic>
      <p:pic>
        <p:nvPicPr>
          <p:cNvPr id="6" name="phi2_animation_faster.m4v">
            <a:hlinkClick r:id="" action="ppaction://media"/>
            <a:extLst>
              <a:ext uri="{FF2B5EF4-FFF2-40B4-BE49-F238E27FC236}">
                <a16:creationId xmlns:a16="http://schemas.microsoft.com/office/drawing/2014/main" id="{C0604958-E9E8-4882-4681-BA1CEF859C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6169" t="24527" r="19651" b="23663"/>
          <a:stretch/>
        </p:blipFill>
        <p:spPr>
          <a:xfrm>
            <a:off x="4440113" y="3757097"/>
            <a:ext cx="1905991" cy="1822692"/>
          </a:xfrm>
          <a:prstGeom prst="rect">
            <a:avLst/>
          </a:prstGeom>
        </p:spPr>
      </p:pic>
      <p:sp>
        <p:nvSpPr>
          <p:cNvPr id="13" name="TextBox 12">
            <a:extLst>
              <a:ext uri="{FF2B5EF4-FFF2-40B4-BE49-F238E27FC236}">
                <a16:creationId xmlns:a16="http://schemas.microsoft.com/office/drawing/2014/main" id="{C7F60755-856B-CE44-25D1-1F07C704D3B4}"/>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37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18" fill="hold"/>
                                        <p:tgtEl>
                                          <p:spTgt spid="6"/>
                                        </p:tgtEl>
                                      </p:cBhvr>
                                    </p:cmd>
                                  </p:childTnLst>
                                </p:cTn>
                              </p:par>
                              <p:par>
                                <p:cTn id="7" presetID="1" presetClass="mediacall" presetSubtype="0" fill="hold" nodeType="withEffect">
                                  <p:stCondLst>
                                    <p:cond delay="0"/>
                                  </p:stCondLst>
                                  <p:childTnLst>
                                    <p:cmd type="call" cmd="playFrom(0.0)">
                                      <p:cBhvr>
                                        <p:cTn id="8" dur="18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video>
              <p:cMediaNode vol="80000">
                <p:cTn id="10" repeatCount="indefinite"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a:t>
            </a:r>
          </a:p>
        </p:txBody>
      </p:sp>
      <p:pic>
        <p:nvPicPr>
          <p:cNvPr id="5" name="Picture 4" descr="A picture containing graphical user interface&#10;&#10;Description automatically generated">
            <a:extLst>
              <a:ext uri="{FF2B5EF4-FFF2-40B4-BE49-F238E27FC236}">
                <a16:creationId xmlns:a16="http://schemas.microsoft.com/office/drawing/2014/main" id="{58CDFF73-906C-1364-FF53-C3C38214A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20" y="1334512"/>
            <a:ext cx="5411586" cy="5432400"/>
          </a:xfrm>
          <a:prstGeom prst="rect">
            <a:avLst/>
          </a:prstGeom>
        </p:spPr>
      </p:pic>
      <p:sp>
        <p:nvSpPr>
          <p:cNvPr id="7" name="TextBox 6">
            <a:extLst>
              <a:ext uri="{FF2B5EF4-FFF2-40B4-BE49-F238E27FC236}">
                <a16:creationId xmlns:a16="http://schemas.microsoft.com/office/drawing/2014/main" id="{092A57A7-53EF-3C69-837D-5748AF87EAA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459087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a:t>
            </a:r>
          </a:p>
        </p:txBody>
      </p:sp>
      <p:pic>
        <p:nvPicPr>
          <p:cNvPr id="5" name="Picture 4" descr="A picture containing graphical user interface&#10;&#10;Description automatically generated">
            <a:extLst>
              <a:ext uri="{FF2B5EF4-FFF2-40B4-BE49-F238E27FC236}">
                <a16:creationId xmlns:a16="http://schemas.microsoft.com/office/drawing/2014/main" id="{58CDFF73-906C-1364-FF53-C3C38214A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20" y="1334512"/>
            <a:ext cx="5411586" cy="5432400"/>
          </a:xfrm>
          <a:prstGeom prst="rect">
            <a:avLst/>
          </a:prstGeom>
        </p:spPr>
      </p:pic>
      <p:sp>
        <p:nvSpPr>
          <p:cNvPr id="7" name="TextBox 6">
            <a:extLst>
              <a:ext uri="{FF2B5EF4-FFF2-40B4-BE49-F238E27FC236}">
                <a16:creationId xmlns:a16="http://schemas.microsoft.com/office/drawing/2014/main" id="{092A57A7-53EF-3C69-837D-5748AF87EAA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pic>
        <p:nvPicPr>
          <p:cNvPr id="2" name="Picture 1">
            <a:extLst>
              <a:ext uri="{FF2B5EF4-FFF2-40B4-BE49-F238E27FC236}">
                <a16:creationId xmlns:a16="http://schemas.microsoft.com/office/drawing/2014/main" id="{87111A01-6E5B-A33D-13B7-A3F082A85685}"/>
              </a:ext>
            </a:extLst>
          </p:cNvPr>
          <p:cNvPicPr>
            <a:picLocks noChangeAspect="1"/>
          </p:cNvPicPr>
          <p:nvPr/>
        </p:nvPicPr>
        <p:blipFill rotWithShape="1">
          <a:blip r:embed="rId4"/>
          <a:srcRect l="46035" b="-2634"/>
          <a:stretch/>
        </p:blipFill>
        <p:spPr>
          <a:xfrm>
            <a:off x="7534138" y="542512"/>
            <a:ext cx="3203741" cy="792000"/>
          </a:xfrm>
          <a:prstGeom prst="rect">
            <a:avLst/>
          </a:prstGeom>
        </p:spPr>
      </p:pic>
    </p:spTree>
    <p:extLst>
      <p:ext uri="{BB962C8B-B14F-4D97-AF65-F5344CB8AC3E}">
        <p14:creationId xmlns:p14="http://schemas.microsoft.com/office/powerpoint/2010/main" val="174334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500ADC-0EB9-B5EA-A4CC-819BB2518DE7}"/>
              </a:ext>
            </a:extLst>
          </p:cNvPr>
          <p:cNvPicPr>
            <a:picLocks noChangeAspect="1"/>
          </p:cNvPicPr>
          <p:nvPr/>
        </p:nvPicPr>
        <p:blipFill>
          <a:blip r:embed="rId3"/>
          <a:stretch>
            <a:fillRect/>
          </a:stretch>
        </p:blipFill>
        <p:spPr>
          <a:xfrm>
            <a:off x="7645418" y="542512"/>
            <a:ext cx="3541200" cy="795600"/>
          </a:xfrm>
          <a:prstGeom prst="rect">
            <a:avLst/>
          </a:prstGeom>
        </p:spPr>
      </p:pic>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a:t>
            </a:r>
          </a:p>
        </p:txBody>
      </p:sp>
      <p:pic>
        <p:nvPicPr>
          <p:cNvPr id="5" name="Picture 4" descr="A picture containing graphical user interface&#10;&#10;Description automatically generated">
            <a:extLst>
              <a:ext uri="{FF2B5EF4-FFF2-40B4-BE49-F238E27FC236}">
                <a16:creationId xmlns:a16="http://schemas.microsoft.com/office/drawing/2014/main" id="{58CDFF73-906C-1364-FF53-C3C38214AB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520" y="1334512"/>
            <a:ext cx="5411586" cy="5432400"/>
          </a:xfrm>
          <a:prstGeom prst="rect">
            <a:avLst/>
          </a:prstGeom>
        </p:spPr>
      </p:pic>
      <p:sp>
        <p:nvSpPr>
          <p:cNvPr id="7" name="TextBox 6">
            <a:extLst>
              <a:ext uri="{FF2B5EF4-FFF2-40B4-BE49-F238E27FC236}">
                <a16:creationId xmlns:a16="http://schemas.microsoft.com/office/drawing/2014/main" id="{092A57A7-53EF-3C69-837D-5748AF87EAA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147377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067E15-9BE4-FC47-E115-BD362CF4D473}"/>
              </a:ext>
            </a:extLst>
          </p:cNvPr>
          <p:cNvSpPr/>
          <p:nvPr/>
        </p:nvSpPr>
        <p:spPr>
          <a:xfrm>
            <a:off x="6158346" y="2186918"/>
            <a:ext cx="4215161" cy="4148254"/>
          </a:xfrm>
          <a:prstGeom prst="ellipse">
            <a:avLst/>
          </a:prstGeom>
          <a:solidFill>
            <a:schemeClr val="bg2">
              <a:lumMod val="50000"/>
              <a:alpha val="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a:t>
            </a:r>
          </a:p>
        </p:txBody>
      </p:sp>
      <p:pic>
        <p:nvPicPr>
          <p:cNvPr id="5" name="Picture 4" descr="A picture containing graphical user interface&#10;&#10;Description automatically generated">
            <a:extLst>
              <a:ext uri="{FF2B5EF4-FFF2-40B4-BE49-F238E27FC236}">
                <a16:creationId xmlns:a16="http://schemas.microsoft.com/office/drawing/2014/main" id="{58CDFF73-906C-1364-FF53-C3C38214A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20" y="1334512"/>
            <a:ext cx="5411586" cy="5432400"/>
          </a:xfrm>
          <a:prstGeom prst="rect">
            <a:avLst/>
          </a:prstGeom>
        </p:spPr>
      </p:pic>
      <p:sp>
        <p:nvSpPr>
          <p:cNvPr id="7" name="TextBox 6">
            <a:extLst>
              <a:ext uri="{FF2B5EF4-FFF2-40B4-BE49-F238E27FC236}">
                <a16:creationId xmlns:a16="http://schemas.microsoft.com/office/drawing/2014/main" id="{092A57A7-53EF-3C69-837D-5748AF87EAA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67CD8FC1-C81A-9068-BD20-FE3CC481FE5B}"/>
              </a:ext>
            </a:extLst>
          </p:cNvPr>
          <p:cNvSpPr/>
          <p:nvPr/>
        </p:nvSpPr>
        <p:spPr>
          <a:xfrm>
            <a:off x="9356878" y="3339000"/>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5" name="Straight Connector 14">
            <a:extLst>
              <a:ext uri="{FF2B5EF4-FFF2-40B4-BE49-F238E27FC236}">
                <a16:creationId xmlns:a16="http://schemas.microsoft.com/office/drawing/2014/main" id="{FBC443D5-DB9F-ED69-7519-6DD9EAA7D84F}"/>
              </a:ext>
            </a:extLst>
          </p:cNvPr>
          <p:cNvCxnSpPr>
            <a:cxnSpLocks/>
            <a:stCxn id="10" idx="6"/>
          </p:cNvCxnSpPr>
          <p:nvPr/>
        </p:nvCxnSpPr>
        <p:spPr>
          <a:xfrm flipV="1">
            <a:off x="9536878" y="2790753"/>
            <a:ext cx="1646234" cy="6382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C8192C-ACC4-6925-BB3E-CBE7EB2E5115}"/>
              </a:ext>
            </a:extLst>
          </p:cNvPr>
          <p:cNvCxnSpPr>
            <a:stCxn id="10" idx="1"/>
            <a:endCxn id="11" idx="2"/>
          </p:cNvCxnSpPr>
          <p:nvPr/>
        </p:nvCxnSpPr>
        <p:spPr>
          <a:xfrm flipV="1">
            <a:off x="9383238" y="2045223"/>
            <a:ext cx="580141" cy="1320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B6934F-B9AB-FCE8-F283-0969F3FAEA31}"/>
              </a:ext>
            </a:extLst>
          </p:cNvPr>
          <p:cNvSpPr txBox="1"/>
          <p:nvPr/>
        </p:nvSpPr>
        <p:spPr>
          <a:xfrm>
            <a:off x="10279065" y="3142553"/>
            <a:ext cx="1951448"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W</a:t>
            </a:r>
            <a:r>
              <a:rPr lang="en-FR" sz="2400" dirty="0">
                <a:latin typeface="Arial" panose="020B0604020202020204" pitchFamily="34" charset="0"/>
                <a:cs typeface="Arial" panose="020B0604020202020204" pitchFamily="34" charset="0"/>
              </a:rPr>
              <a:t>ait, there’s no food?</a:t>
            </a:r>
          </a:p>
        </p:txBody>
      </p:sp>
      <p:grpSp>
        <p:nvGrpSpPr>
          <p:cNvPr id="18" name="Group 17">
            <a:extLst>
              <a:ext uri="{FF2B5EF4-FFF2-40B4-BE49-F238E27FC236}">
                <a16:creationId xmlns:a16="http://schemas.microsoft.com/office/drawing/2014/main" id="{4BB7AC10-1DE3-366E-698A-7D1ABB3522C7}"/>
              </a:ext>
            </a:extLst>
          </p:cNvPr>
          <p:cNvGrpSpPr/>
          <p:nvPr/>
        </p:nvGrpSpPr>
        <p:grpSpPr>
          <a:xfrm>
            <a:off x="9963379" y="1145223"/>
            <a:ext cx="1800000" cy="1800000"/>
            <a:chOff x="8828659" y="951426"/>
            <a:chExt cx="1800000" cy="1800000"/>
          </a:xfrm>
        </p:grpSpPr>
        <p:sp>
          <p:nvSpPr>
            <p:cNvPr id="11" name="Oval 10">
              <a:extLst>
                <a:ext uri="{FF2B5EF4-FFF2-40B4-BE49-F238E27FC236}">
                  <a16:creationId xmlns:a16="http://schemas.microsoft.com/office/drawing/2014/main" id="{F2200611-7ADA-62E7-CBC1-1A86DBA7FCD3}"/>
                </a:ext>
              </a:extLst>
            </p:cNvPr>
            <p:cNvSpPr/>
            <p:nvPr/>
          </p:nvSpPr>
          <p:spPr>
            <a:xfrm>
              <a:off x="8828659" y="951426"/>
              <a:ext cx="1800000" cy="18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6" name="Picture 5" descr="Icon&#10;&#10;Description automatically generated with low confidence">
              <a:extLst>
                <a:ext uri="{FF2B5EF4-FFF2-40B4-BE49-F238E27FC236}">
                  <a16:creationId xmlns:a16="http://schemas.microsoft.com/office/drawing/2014/main" id="{956D2568-D0E6-1D1C-CCAC-60A02597CC49}"/>
                </a:ext>
              </a:extLst>
            </p:cNvPr>
            <p:cNvPicPr>
              <a:picLocks noChangeAspect="1"/>
            </p:cNvPicPr>
            <p:nvPr/>
          </p:nvPicPr>
          <p:blipFill>
            <a:blip r:embed="rId4"/>
            <a:stretch>
              <a:fillRect/>
            </a:stretch>
          </p:blipFill>
          <p:spPr>
            <a:xfrm rot="4503987">
              <a:off x="9149949" y="1271829"/>
              <a:ext cx="1308546" cy="1101935"/>
            </a:xfrm>
            <a:prstGeom prst="rect">
              <a:avLst/>
            </a:prstGeom>
          </p:spPr>
        </p:pic>
      </p:grpSp>
      <p:pic>
        <p:nvPicPr>
          <p:cNvPr id="23" name="Picture 22">
            <a:extLst>
              <a:ext uri="{FF2B5EF4-FFF2-40B4-BE49-F238E27FC236}">
                <a16:creationId xmlns:a16="http://schemas.microsoft.com/office/drawing/2014/main" id="{71199BFD-23F9-8F09-73AD-F9544FE16C61}"/>
              </a:ext>
            </a:extLst>
          </p:cNvPr>
          <p:cNvPicPr>
            <a:picLocks noChangeAspect="1"/>
          </p:cNvPicPr>
          <p:nvPr/>
        </p:nvPicPr>
        <p:blipFill>
          <a:blip r:embed="rId5"/>
          <a:stretch>
            <a:fillRect/>
          </a:stretch>
        </p:blipFill>
        <p:spPr>
          <a:xfrm>
            <a:off x="7645418" y="542512"/>
            <a:ext cx="3541200" cy="795600"/>
          </a:xfrm>
          <a:prstGeom prst="rect">
            <a:avLst/>
          </a:prstGeom>
        </p:spPr>
      </p:pic>
      <p:pic>
        <p:nvPicPr>
          <p:cNvPr id="25" name="Picture 24" descr="A picture containing text, dark&#10;&#10;Description automatically generated">
            <a:extLst>
              <a:ext uri="{FF2B5EF4-FFF2-40B4-BE49-F238E27FC236}">
                <a16:creationId xmlns:a16="http://schemas.microsoft.com/office/drawing/2014/main" id="{8788A127-D475-0B02-19CF-AEF912ED9FB1}"/>
              </a:ext>
            </a:extLst>
          </p:cNvPr>
          <p:cNvPicPr>
            <a:picLocks noChangeAspect="1"/>
          </p:cNvPicPr>
          <p:nvPr/>
        </p:nvPicPr>
        <p:blipFill>
          <a:blip r:embed="rId6"/>
          <a:stretch>
            <a:fillRect/>
          </a:stretch>
        </p:blipFill>
        <p:spPr>
          <a:xfrm>
            <a:off x="6701096" y="3062204"/>
            <a:ext cx="3348409" cy="2437877"/>
          </a:xfrm>
          <a:prstGeom prst="rect">
            <a:avLst/>
          </a:prstGeom>
        </p:spPr>
      </p:pic>
    </p:spTree>
    <p:extLst>
      <p:ext uri="{BB962C8B-B14F-4D97-AF65-F5344CB8AC3E}">
        <p14:creationId xmlns:p14="http://schemas.microsoft.com/office/powerpoint/2010/main" val="26159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 reflects strategy adaptation</a:t>
            </a:r>
          </a:p>
        </p:txBody>
      </p:sp>
      <p:sp>
        <p:nvSpPr>
          <p:cNvPr id="9" name="TextBox 8">
            <a:extLst>
              <a:ext uri="{FF2B5EF4-FFF2-40B4-BE49-F238E27FC236}">
                <a16:creationId xmlns:a16="http://schemas.microsoft.com/office/drawing/2014/main" id="{15272F42-618B-5011-8CA0-6FE7255F16AC}"/>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pic>
        <p:nvPicPr>
          <p:cNvPr id="10" name="Picture 9" descr="Chart, surface chart&#10;&#10;Description automatically generated">
            <a:extLst>
              <a:ext uri="{FF2B5EF4-FFF2-40B4-BE49-F238E27FC236}">
                <a16:creationId xmlns:a16="http://schemas.microsoft.com/office/drawing/2014/main" id="{88DEF5B8-5EDD-5497-E404-5E97CFF7B2CC}"/>
              </a:ext>
            </a:extLst>
          </p:cNvPr>
          <p:cNvPicPr>
            <a:picLocks noChangeAspect="1"/>
          </p:cNvPicPr>
          <p:nvPr/>
        </p:nvPicPr>
        <p:blipFill>
          <a:blip r:embed="rId3"/>
          <a:stretch>
            <a:fillRect/>
          </a:stretch>
        </p:blipFill>
        <p:spPr>
          <a:xfrm>
            <a:off x="34830" y="1134858"/>
            <a:ext cx="5692364" cy="5692364"/>
          </a:xfrm>
          <a:prstGeom prst="rect">
            <a:avLst/>
          </a:prstGeom>
        </p:spPr>
      </p:pic>
      <p:pic>
        <p:nvPicPr>
          <p:cNvPr id="11" name="Picture 10">
            <a:extLst>
              <a:ext uri="{FF2B5EF4-FFF2-40B4-BE49-F238E27FC236}">
                <a16:creationId xmlns:a16="http://schemas.microsoft.com/office/drawing/2014/main" id="{22EFE372-A1D3-106B-80B2-001001347785}"/>
              </a:ext>
            </a:extLst>
          </p:cNvPr>
          <p:cNvPicPr>
            <a:picLocks noChangeAspect="1"/>
          </p:cNvPicPr>
          <p:nvPr/>
        </p:nvPicPr>
        <p:blipFill>
          <a:blip r:embed="rId4"/>
          <a:stretch>
            <a:fillRect/>
          </a:stretch>
        </p:blipFill>
        <p:spPr>
          <a:xfrm>
            <a:off x="1051255" y="1145223"/>
            <a:ext cx="4279900" cy="558800"/>
          </a:xfrm>
          <a:prstGeom prst="rect">
            <a:avLst/>
          </a:prstGeom>
        </p:spPr>
      </p:pic>
    </p:spTree>
    <p:extLst>
      <p:ext uri="{BB962C8B-B14F-4D97-AF65-F5344CB8AC3E}">
        <p14:creationId xmlns:p14="http://schemas.microsoft.com/office/powerpoint/2010/main" val="711800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1</a:t>
            </a:r>
          </a:p>
        </p:txBody>
      </p:sp>
      <p:pic>
        <p:nvPicPr>
          <p:cNvPr id="4" name="celegans_posture.m4v" descr="celegans_posture.m4v">
            <a:hlinkClick r:id="" action="ppaction://media"/>
            <a:extLst>
              <a:ext uri="{FF2B5EF4-FFF2-40B4-BE49-F238E27FC236}">
                <a16:creationId xmlns:a16="http://schemas.microsoft.com/office/drawing/2014/main" id="{A597810F-4BE4-39A5-3AD8-EEB2C67292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05957" y="2754322"/>
            <a:ext cx="4646147" cy="2323073"/>
          </a:xfrm>
          <a:prstGeom prst="rect">
            <a:avLst/>
          </a:prstGeom>
        </p:spPr>
      </p:pic>
      <p:pic>
        <p:nvPicPr>
          <p:cNvPr id="20" name="Picture 19" descr="A computer screen capture&#10;&#10;Description automatically generated with low confidence">
            <a:extLst>
              <a:ext uri="{FF2B5EF4-FFF2-40B4-BE49-F238E27FC236}">
                <a16:creationId xmlns:a16="http://schemas.microsoft.com/office/drawing/2014/main" id="{84439404-C8B7-4C03-0EF1-D7E81F8F490D}"/>
              </a:ext>
            </a:extLst>
          </p:cNvPr>
          <p:cNvPicPr>
            <a:picLocks noChangeAspect="1"/>
          </p:cNvPicPr>
          <p:nvPr/>
        </p:nvPicPr>
        <p:blipFill>
          <a:blip r:embed="rId6"/>
          <a:stretch>
            <a:fillRect/>
          </a:stretch>
        </p:blipFill>
        <p:spPr>
          <a:xfrm>
            <a:off x="350323" y="2392071"/>
            <a:ext cx="2990405" cy="2951229"/>
          </a:xfrm>
          <a:prstGeom prst="rect">
            <a:avLst/>
          </a:prstGeom>
        </p:spPr>
      </p:pic>
      <p:sp>
        <p:nvSpPr>
          <p:cNvPr id="44" name="TextBox 43">
            <a:extLst>
              <a:ext uri="{FF2B5EF4-FFF2-40B4-BE49-F238E27FC236}">
                <a16:creationId xmlns:a16="http://schemas.microsoft.com/office/drawing/2014/main" id="{D327C293-7D1C-29BD-0F20-743CC6254E55}"/>
              </a:ext>
            </a:extLst>
          </p:cNvPr>
          <p:cNvSpPr txBox="1"/>
          <p:nvPr/>
        </p:nvSpPr>
        <p:spPr>
          <a:xfrm>
            <a:off x="1303050" y="1711767"/>
            <a:ext cx="3697437" cy="400110"/>
          </a:xfrm>
          <a:prstGeom prst="rect">
            <a:avLst/>
          </a:prstGeom>
          <a:noFill/>
        </p:spPr>
        <p:txBody>
          <a:bodyPr wrap="square" rtlCol="0">
            <a:spAutoFit/>
          </a:bodyPr>
          <a:lstStyle/>
          <a:p>
            <a:pPr>
              <a:spcAft>
                <a:spcPts val="300"/>
              </a:spcAft>
            </a:pPr>
            <a:r>
              <a:rPr lang="en-US" sz="2000" dirty="0">
                <a:solidFill>
                  <a:schemeClr val="bg2">
                    <a:lumMod val="25000"/>
                  </a:schemeClr>
                </a:solidFill>
                <a:latin typeface="Arial" panose="020B0604020202020204" pitchFamily="34" charset="0"/>
                <a:cs typeface="Arial" panose="020B0604020202020204" pitchFamily="34" charset="0"/>
              </a:rPr>
              <a:t>small scales: pose dynamics</a:t>
            </a:r>
          </a:p>
        </p:txBody>
      </p:sp>
      <p:sp>
        <p:nvSpPr>
          <p:cNvPr id="45" name="TextBox 44">
            <a:extLst>
              <a:ext uri="{FF2B5EF4-FFF2-40B4-BE49-F238E27FC236}">
                <a16:creationId xmlns:a16="http://schemas.microsoft.com/office/drawing/2014/main" id="{2483D41A-CB56-6E7B-B512-5C6F62424E0D}"/>
              </a:ext>
            </a:extLst>
          </p:cNvPr>
          <p:cNvSpPr txBox="1"/>
          <p:nvPr/>
        </p:nvSpPr>
        <p:spPr>
          <a:xfrm>
            <a:off x="6929581" y="1711767"/>
            <a:ext cx="4518804" cy="400110"/>
          </a:xfrm>
          <a:prstGeom prst="rect">
            <a:avLst/>
          </a:prstGeom>
          <a:noFill/>
        </p:spPr>
        <p:txBody>
          <a:bodyPr wrap="square" rtlCol="0">
            <a:spAutoFit/>
          </a:bodyPr>
          <a:lstStyle/>
          <a:p>
            <a:pPr>
              <a:spcAft>
                <a:spcPts val="300"/>
              </a:spcAft>
            </a:pPr>
            <a:r>
              <a:rPr lang="en-US" sz="2000" dirty="0">
                <a:solidFill>
                  <a:schemeClr val="bg2">
                    <a:lumMod val="25000"/>
                  </a:schemeClr>
                </a:solidFill>
                <a:latin typeface="Arial" panose="020B0604020202020204" pitchFamily="34" charset="0"/>
                <a:cs typeface="Arial" panose="020B0604020202020204" pitchFamily="34" charset="0"/>
              </a:rPr>
              <a:t>large scales: navigation strategies</a:t>
            </a:r>
          </a:p>
        </p:txBody>
      </p:sp>
      <p:cxnSp>
        <p:nvCxnSpPr>
          <p:cNvPr id="47" name="Straight Connector 46">
            <a:extLst>
              <a:ext uri="{FF2B5EF4-FFF2-40B4-BE49-F238E27FC236}">
                <a16:creationId xmlns:a16="http://schemas.microsoft.com/office/drawing/2014/main" id="{2A52110F-BC2B-46A9-0A47-E18FE66A02CF}"/>
              </a:ext>
            </a:extLst>
          </p:cNvPr>
          <p:cNvCxnSpPr>
            <a:cxnSpLocks/>
          </p:cNvCxnSpPr>
          <p:nvPr/>
        </p:nvCxnSpPr>
        <p:spPr>
          <a:xfrm flipH="1">
            <a:off x="350323" y="2219731"/>
            <a:ext cx="5578708" cy="0"/>
          </a:xfrm>
          <a:prstGeom prst="line">
            <a:avLst/>
          </a:prstGeom>
          <a:ln w="25400">
            <a:solidFill>
              <a:schemeClr val="bg2">
                <a:lumMod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370B65-5B42-1C6E-51A3-133DCA2AFCAC}"/>
              </a:ext>
            </a:extLst>
          </p:cNvPr>
          <p:cNvCxnSpPr>
            <a:cxnSpLocks/>
          </p:cNvCxnSpPr>
          <p:nvPr/>
        </p:nvCxnSpPr>
        <p:spPr>
          <a:xfrm flipH="1">
            <a:off x="5929031" y="2219731"/>
            <a:ext cx="5867735" cy="0"/>
          </a:xfrm>
          <a:prstGeom prst="line">
            <a:avLst/>
          </a:prstGeom>
          <a:ln w="25400">
            <a:solidFill>
              <a:schemeClr val="bg2">
                <a:lumMod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39344E-A823-F221-2613-12F502E1842E}"/>
              </a:ext>
            </a:extLst>
          </p:cNvPr>
          <p:cNvCxnSpPr>
            <a:cxnSpLocks/>
          </p:cNvCxnSpPr>
          <p:nvPr/>
        </p:nvCxnSpPr>
        <p:spPr>
          <a:xfrm flipV="1">
            <a:off x="5929031" y="1595554"/>
            <a:ext cx="0" cy="3573305"/>
          </a:xfrm>
          <a:prstGeom prst="line">
            <a:avLst/>
          </a:prstGeom>
          <a:ln w="25400">
            <a:solidFill>
              <a:schemeClr val="bg2">
                <a:lumMod val="25000"/>
                <a:alpha val="99000"/>
              </a:schemeClr>
            </a:solidFill>
            <a:prstDash val="dash"/>
          </a:ln>
        </p:spPr>
        <p:style>
          <a:lnRef idx="1">
            <a:schemeClr val="accent1"/>
          </a:lnRef>
          <a:fillRef idx="0">
            <a:schemeClr val="accent1"/>
          </a:fillRef>
          <a:effectRef idx="0">
            <a:schemeClr val="accent1"/>
          </a:effectRef>
          <a:fontRef idx="minor">
            <a:schemeClr val="tx1"/>
          </a:fontRef>
        </p:style>
      </p:cxnSp>
      <p:pic>
        <p:nvPicPr>
          <p:cNvPr id="56" name="Picture 55" descr="A picture containing text&#10;&#10;Description automatically generated">
            <a:extLst>
              <a:ext uri="{FF2B5EF4-FFF2-40B4-BE49-F238E27FC236}">
                <a16:creationId xmlns:a16="http://schemas.microsoft.com/office/drawing/2014/main" id="{A839424C-6CDA-8899-9181-0F2DF004F9ED}"/>
              </a:ext>
            </a:extLst>
          </p:cNvPr>
          <p:cNvPicPr>
            <a:picLocks noChangeAspect="1"/>
          </p:cNvPicPr>
          <p:nvPr/>
        </p:nvPicPr>
        <p:blipFill>
          <a:blip r:embed="rId7"/>
          <a:stretch>
            <a:fillRect/>
          </a:stretch>
        </p:blipFill>
        <p:spPr>
          <a:xfrm>
            <a:off x="8438914" y="2584368"/>
            <a:ext cx="3599527" cy="2790937"/>
          </a:xfrm>
          <a:prstGeom prst="rect">
            <a:avLst/>
          </a:prstGeom>
        </p:spPr>
      </p:pic>
      <p:sp>
        <p:nvSpPr>
          <p:cNvPr id="6" name="TextBox 5">
            <a:extLst>
              <a:ext uri="{FF2B5EF4-FFF2-40B4-BE49-F238E27FC236}">
                <a16:creationId xmlns:a16="http://schemas.microsoft.com/office/drawing/2014/main" id="{0490DD69-7F94-E316-00A8-2A7093E79BB2}"/>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8" name="TextBox 7">
            <a:extLst>
              <a:ext uri="{FF2B5EF4-FFF2-40B4-BE49-F238E27FC236}">
                <a16:creationId xmlns:a16="http://schemas.microsoft.com/office/drawing/2014/main" id="{839019F6-6FC5-5D6B-C598-7274B00466BC}"/>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B7967-1215-ACD2-2C24-FF25BBC33D2D}"/>
              </a:ext>
            </a:extLst>
          </p:cNvPr>
          <p:cNvSpPr txBox="1"/>
          <p:nvPr/>
        </p:nvSpPr>
        <p:spPr>
          <a:xfrm>
            <a:off x="173585" y="5335395"/>
            <a:ext cx="5659105" cy="338554"/>
          </a:xfrm>
          <a:prstGeom prst="rect">
            <a:avLst/>
          </a:prstGeom>
          <a:noFill/>
        </p:spPr>
        <p:txBody>
          <a:bodyPr wrap="square" rtlCol="0">
            <a:spAutoFit/>
          </a:bodyPr>
          <a:lstStyle/>
          <a:p>
            <a:pPr>
              <a:spcAft>
                <a:spcPts val="300"/>
              </a:spcAft>
            </a:pPr>
            <a:r>
              <a:rPr lang="en-US" sz="1600" dirty="0">
                <a:solidFill>
                  <a:schemeClr val="bg2">
                    <a:lumMod val="25000"/>
                  </a:schemeClr>
                </a:solidFill>
                <a:latin typeface="Arial" panose="020B0604020202020204" pitchFamily="34" charset="0"/>
                <a:cs typeface="Arial" panose="020B0604020202020204" pitchFamily="34" charset="0"/>
              </a:rPr>
              <a:t>Hebert*, …, </a:t>
            </a:r>
            <a:r>
              <a:rPr lang="en-US" sz="1600" b="1" dirty="0">
                <a:solidFill>
                  <a:schemeClr val="bg2">
                    <a:lumMod val="25000"/>
                  </a:schemeClr>
                </a:solidFill>
                <a:latin typeface="Arial" panose="020B0604020202020204" pitchFamily="34" charset="0"/>
                <a:cs typeface="Arial" panose="020B0604020202020204" pitchFamily="34" charset="0"/>
              </a:rPr>
              <a:t>Costa*, </a:t>
            </a:r>
            <a:r>
              <a:rPr lang="en-US" sz="1600" dirty="0">
                <a:solidFill>
                  <a:schemeClr val="bg2">
                    <a:lumMod val="25000"/>
                  </a:schemeClr>
                </a:solidFill>
                <a:latin typeface="Arial" panose="020B0604020202020204" pitchFamily="34" charset="0"/>
                <a:cs typeface="Arial" panose="020B0604020202020204" pitchFamily="34" charset="0"/>
              </a:rPr>
              <a:t>Stephens (2021) </a:t>
            </a:r>
            <a:r>
              <a:rPr lang="en-US" sz="1600" dirty="0" err="1">
                <a:solidFill>
                  <a:schemeClr val="bg2">
                    <a:lumMod val="25000"/>
                  </a:schemeClr>
                </a:solidFill>
                <a:latin typeface="Arial" panose="020B0604020202020204" pitchFamily="34" charset="0"/>
                <a:cs typeface="Arial" panose="020B0604020202020204" pitchFamily="34" charset="0"/>
              </a:rPr>
              <a:t>PLoS</a:t>
            </a:r>
            <a:r>
              <a:rPr lang="en-US" sz="1600"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Comput</a:t>
            </a:r>
            <a:r>
              <a:rPr lang="en-US" sz="1600" dirty="0">
                <a:solidFill>
                  <a:schemeClr val="bg2">
                    <a:lumMod val="25000"/>
                  </a:schemeClr>
                </a:solidFill>
                <a:latin typeface="Arial" panose="020B0604020202020204" pitchFamily="34" charset="0"/>
                <a:cs typeface="Arial" panose="020B0604020202020204" pitchFamily="34" charset="0"/>
              </a:rPr>
              <a:t> Biol</a:t>
            </a:r>
            <a:endParaRPr lang="en-US" sz="1600" b="1" dirty="0">
              <a:solidFill>
                <a:schemeClr val="bg2">
                  <a:lumMod val="2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B7BCF56-32A4-6C72-3DAA-A5055E535052}"/>
              </a:ext>
            </a:extLst>
          </p:cNvPr>
          <p:cNvSpPr txBox="1"/>
          <p:nvPr/>
        </p:nvSpPr>
        <p:spPr>
          <a:xfrm>
            <a:off x="6702072" y="5336059"/>
            <a:ext cx="5659105" cy="338554"/>
          </a:xfrm>
          <a:prstGeom prst="rect">
            <a:avLst/>
          </a:prstGeom>
          <a:noFill/>
        </p:spPr>
        <p:txBody>
          <a:bodyPr wrap="square" rtlCol="0">
            <a:spAutoFit/>
          </a:bodyPr>
          <a:lstStyle/>
          <a:p>
            <a:pPr>
              <a:spcAft>
                <a:spcPts val="300"/>
              </a:spcAft>
            </a:pPr>
            <a:r>
              <a:rPr lang="en-US" sz="1600" dirty="0">
                <a:solidFill>
                  <a:schemeClr val="bg2">
                    <a:lumMod val="25000"/>
                  </a:schemeClr>
                </a:solidFill>
                <a:latin typeface="Arial" panose="020B0604020202020204" pitchFamily="34" charset="0"/>
                <a:cs typeface="Arial" panose="020B0604020202020204" pitchFamily="34" charset="0"/>
              </a:rPr>
              <a:t>Helms*, …, </a:t>
            </a:r>
            <a:r>
              <a:rPr lang="en-US" sz="1600" b="1" dirty="0">
                <a:solidFill>
                  <a:schemeClr val="bg2">
                    <a:lumMod val="25000"/>
                  </a:schemeClr>
                </a:solidFill>
                <a:latin typeface="Arial" panose="020B0604020202020204" pitchFamily="34" charset="0"/>
                <a:cs typeface="Arial" panose="020B0604020202020204" pitchFamily="34" charset="0"/>
              </a:rPr>
              <a:t>Costa*, …, </a:t>
            </a:r>
            <a:r>
              <a:rPr lang="en-US" sz="1600" dirty="0">
                <a:solidFill>
                  <a:schemeClr val="bg2">
                    <a:lumMod val="25000"/>
                  </a:schemeClr>
                </a:solidFill>
                <a:latin typeface="Arial" panose="020B0604020202020204" pitchFamily="34" charset="0"/>
                <a:cs typeface="Arial" panose="020B0604020202020204" pitchFamily="34" charset="0"/>
              </a:rPr>
              <a:t>Shimizu (2019) J. R. Soc. Interface</a:t>
            </a:r>
            <a:endParaRPr lang="en-US" sz="16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63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 captures heavy-tails</a:t>
            </a:r>
          </a:p>
        </p:txBody>
      </p:sp>
      <p:pic>
        <p:nvPicPr>
          <p:cNvPr id="8" name="Picture 7" descr="A picture containing graphical user interface&#10;&#10;Description automatically generated">
            <a:extLst>
              <a:ext uri="{FF2B5EF4-FFF2-40B4-BE49-F238E27FC236}">
                <a16:creationId xmlns:a16="http://schemas.microsoft.com/office/drawing/2014/main" id="{252DA593-AD2B-53F8-5737-4710C4669C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7580" y="1134858"/>
            <a:ext cx="5411586" cy="5432400"/>
          </a:xfrm>
          <a:prstGeom prst="rect">
            <a:avLst/>
          </a:prstGeom>
        </p:spPr>
      </p:pic>
      <p:sp>
        <p:nvSpPr>
          <p:cNvPr id="9" name="TextBox 8">
            <a:extLst>
              <a:ext uri="{FF2B5EF4-FFF2-40B4-BE49-F238E27FC236}">
                <a16:creationId xmlns:a16="http://schemas.microsoft.com/office/drawing/2014/main" id="{15272F42-618B-5011-8CA0-6FE7255F16AC}"/>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pic>
        <p:nvPicPr>
          <p:cNvPr id="10" name="Picture 9" descr="Chart, surface chart&#10;&#10;Description automatically generated">
            <a:extLst>
              <a:ext uri="{FF2B5EF4-FFF2-40B4-BE49-F238E27FC236}">
                <a16:creationId xmlns:a16="http://schemas.microsoft.com/office/drawing/2014/main" id="{88DEF5B8-5EDD-5497-E404-5E97CFF7B2CC}"/>
              </a:ext>
            </a:extLst>
          </p:cNvPr>
          <p:cNvPicPr>
            <a:picLocks noChangeAspect="1"/>
          </p:cNvPicPr>
          <p:nvPr/>
        </p:nvPicPr>
        <p:blipFill>
          <a:blip r:embed="rId4"/>
          <a:stretch>
            <a:fillRect/>
          </a:stretch>
        </p:blipFill>
        <p:spPr>
          <a:xfrm>
            <a:off x="34830" y="1134858"/>
            <a:ext cx="5692364" cy="5692364"/>
          </a:xfrm>
          <a:prstGeom prst="rect">
            <a:avLst/>
          </a:prstGeom>
        </p:spPr>
      </p:pic>
      <p:pic>
        <p:nvPicPr>
          <p:cNvPr id="11" name="Picture 10">
            <a:extLst>
              <a:ext uri="{FF2B5EF4-FFF2-40B4-BE49-F238E27FC236}">
                <a16:creationId xmlns:a16="http://schemas.microsoft.com/office/drawing/2014/main" id="{22EFE372-A1D3-106B-80B2-001001347785}"/>
              </a:ext>
            </a:extLst>
          </p:cNvPr>
          <p:cNvPicPr>
            <a:picLocks noChangeAspect="1"/>
          </p:cNvPicPr>
          <p:nvPr/>
        </p:nvPicPr>
        <p:blipFill>
          <a:blip r:embed="rId5"/>
          <a:stretch>
            <a:fillRect/>
          </a:stretch>
        </p:blipFill>
        <p:spPr>
          <a:xfrm>
            <a:off x="1051255" y="1145223"/>
            <a:ext cx="4279900" cy="558800"/>
          </a:xfrm>
          <a:prstGeom prst="rect">
            <a:avLst/>
          </a:prstGeom>
        </p:spPr>
      </p:pic>
    </p:spTree>
    <p:extLst>
      <p:ext uri="{BB962C8B-B14F-4D97-AF65-F5344CB8AC3E}">
        <p14:creationId xmlns:p14="http://schemas.microsoft.com/office/powerpoint/2010/main" val="2560164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22D54A75-F1B5-E130-FEA9-86D5A08B2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9818" y="1134858"/>
            <a:ext cx="5411586" cy="5432400"/>
          </a:xfrm>
          <a:prstGeom prst="rect">
            <a:avLst/>
          </a:prstGeom>
        </p:spPr>
      </p:pic>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heavy-tailed hopping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slowly varying landscape picture captures heavy-tails</a:t>
            </a:r>
          </a:p>
        </p:txBody>
      </p:sp>
      <p:sp>
        <p:nvSpPr>
          <p:cNvPr id="9" name="TextBox 8">
            <a:extLst>
              <a:ext uri="{FF2B5EF4-FFF2-40B4-BE49-F238E27FC236}">
                <a16:creationId xmlns:a16="http://schemas.microsoft.com/office/drawing/2014/main" id="{15272F42-618B-5011-8CA0-6FE7255F16AC}"/>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5</a:t>
            </a:r>
          </a:p>
        </p:txBody>
      </p:sp>
      <p:pic>
        <p:nvPicPr>
          <p:cNvPr id="10" name="Picture 9" descr="Chart, surface chart&#10;&#10;Description automatically generated">
            <a:extLst>
              <a:ext uri="{FF2B5EF4-FFF2-40B4-BE49-F238E27FC236}">
                <a16:creationId xmlns:a16="http://schemas.microsoft.com/office/drawing/2014/main" id="{88DEF5B8-5EDD-5497-E404-5E97CFF7B2CC}"/>
              </a:ext>
            </a:extLst>
          </p:cNvPr>
          <p:cNvPicPr>
            <a:picLocks noChangeAspect="1"/>
          </p:cNvPicPr>
          <p:nvPr/>
        </p:nvPicPr>
        <p:blipFill>
          <a:blip r:embed="rId4"/>
          <a:stretch>
            <a:fillRect/>
          </a:stretch>
        </p:blipFill>
        <p:spPr>
          <a:xfrm>
            <a:off x="34830" y="1134858"/>
            <a:ext cx="5692364" cy="5692364"/>
          </a:xfrm>
          <a:prstGeom prst="rect">
            <a:avLst/>
          </a:prstGeom>
        </p:spPr>
      </p:pic>
      <p:pic>
        <p:nvPicPr>
          <p:cNvPr id="11" name="Picture 10">
            <a:extLst>
              <a:ext uri="{FF2B5EF4-FFF2-40B4-BE49-F238E27FC236}">
                <a16:creationId xmlns:a16="http://schemas.microsoft.com/office/drawing/2014/main" id="{22EFE372-A1D3-106B-80B2-001001347785}"/>
              </a:ext>
            </a:extLst>
          </p:cNvPr>
          <p:cNvPicPr>
            <a:picLocks noChangeAspect="1"/>
          </p:cNvPicPr>
          <p:nvPr/>
        </p:nvPicPr>
        <p:blipFill>
          <a:blip r:embed="rId5"/>
          <a:stretch>
            <a:fillRect/>
          </a:stretch>
        </p:blipFill>
        <p:spPr>
          <a:xfrm>
            <a:off x="1051255" y="1145223"/>
            <a:ext cx="4279900" cy="558800"/>
          </a:xfrm>
          <a:prstGeom prst="rect">
            <a:avLst/>
          </a:prstGeom>
        </p:spPr>
      </p:pic>
    </p:spTree>
    <p:extLst>
      <p:ext uri="{BB962C8B-B14F-4D97-AF65-F5344CB8AC3E}">
        <p14:creationId xmlns:p14="http://schemas.microsoft.com/office/powerpoint/2010/main" val="32481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general picture of behavior </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evolving in a slowly varying potential landscape</a:t>
            </a:r>
          </a:p>
        </p:txBody>
      </p:sp>
      <p:pic>
        <p:nvPicPr>
          <p:cNvPr id="2" name="Picture 1">
            <a:extLst>
              <a:ext uri="{FF2B5EF4-FFF2-40B4-BE49-F238E27FC236}">
                <a16:creationId xmlns:a16="http://schemas.microsoft.com/office/drawing/2014/main" id="{1DE921D5-F9F1-5E4C-0CB4-A2211FBAC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644" y="843619"/>
            <a:ext cx="6521694" cy="6521694"/>
          </a:xfrm>
          <a:prstGeom prst="rect">
            <a:avLst/>
          </a:prstGeom>
        </p:spPr>
      </p:pic>
      <p:sp>
        <p:nvSpPr>
          <p:cNvPr id="12" name="TextBox 11">
            <a:extLst>
              <a:ext uri="{FF2B5EF4-FFF2-40B4-BE49-F238E27FC236}">
                <a16:creationId xmlns:a16="http://schemas.microsoft.com/office/drawing/2014/main" id="{BBCC0D96-3396-736F-AB11-3E58866A17F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6</a:t>
            </a:r>
          </a:p>
        </p:txBody>
      </p:sp>
      <p:sp>
        <p:nvSpPr>
          <p:cNvPr id="13" name="TextBox 12">
            <a:extLst>
              <a:ext uri="{FF2B5EF4-FFF2-40B4-BE49-F238E27FC236}">
                <a16:creationId xmlns:a16="http://schemas.microsoft.com/office/drawing/2014/main" id="{0BD3E5FC-C930-4592-F0F9-9A4D9A9044B8}"/>
              </a:ext>
            </a:extLst>
          </p:cNvPr>
          <p:cNvSpPr txBox="1"/>
          <p:nvPr/>
        </p:nvSpPr>
        <p:spPr>
          <a:xfrm>
            <a:off x="150451" y="6397580"/>
            <a:ext cx="3820966" cy="369332"/>
          </a:xfrm>
          <a:prstGeom prst="rect">
            <a:avLst/>
          </a:prstGeom>
          <a:noFill/>
          <a:ln>
            <a:noFill/>
          </a:ln>
        </p:spPr>
        <p:txBody>
          <a:bodyPr wrap="square" rtlCol="0">
            <a:spAutoFit/>
          </a:bodyPr>
          <a:lstStyle/>
          <a:p>
            <a:r>
              <a:rPr lang="en-US" b="1"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Costa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Vergassola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(2023)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arXiv</a:t>
            </a:r>
            <a:endPar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endParaRPr>
          </a:p>
        </p:txBody>
      </p:sp>
    </p:spTree>
    <p:extLst>
      <p:ext uri="{BB962C8B-B14F-4D97-AF65-F5344CB8AC3E}">
        <p14:creationId xmlns:p14="http://schemas.microsoft.com/office/powerpoint/2010/main" val="257197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BE53D-EB16-0D83-35EE-03CD2D1BA69B}"/>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general picture of behavior </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evolving in a slowly varying potential landscape</a:t>
            </a:r>
          </a:p>
        </p:txBody>
      </p:sp>
      <p:pic>
        <p:nvPicPr>
          <p:cNvPr id="2" name="Picture 1">
            <a:extLst>
              <a:ext uri="{FF2B5EF4-FFF2-40B4-BE49-F238E27FC236}">
                <a16:creationId xmlns:a16="http://schemas.microsoft.com/office/drawing/2014/main" id="{1DE921D5-F9F1-5E4C-0CB4-A2211FBAC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644" y="843619"/>
            <a:ext cx="6521694" cy="6521694"/>
          </a:xfrm>
          <a:prstGeom prst="rect">
            <a:avLst/>
          </a:prstGeom>
        </p:spPr>
      </p:pic>
      <p:grpSp>
        <p:nvGrpSpPr>
          <p:cNvPr id="5" name="Group 4">
            <a:extLst>
              <a:ext uri="{FF2B5EF4-FFF2-40B4-BE49-F238E27FC236}">
                <a16:creationId xmlns:a16="http://schemas.microsoft.com/office/drawing/2014/main" id="{4434A760-C07E-5E75-0FFE-30DCAA696F2F}"/>
              </a:ext>
            </a:extLst>
          </p:cNvPr>
          <p:cNvGrpSpPr/>
          <p:nvPr/>
        </p:nvGrpSpPr>
        <p:grpSpPr>
          <a:xfrm>
            <a:off x="5748040" y="3373793"/>
            <a:ext cx="5773783" cy="844731"/>
            <a:chOff x="5468983" y="4476206"/>
            <a:chExt cx="5773783" cy="844731"/>
          </a:xfrm>
        </p:grpSpPr>
        <p:sp>
          <p:nvSpPr>
            <p:cNvPr id="8" name="Rectangle 7">
              <a:extLst>
                <a:ext uri="{FF2B5EF4-FFF2-40B4-BE49-F238E27FC236}">
                  <a16:creationId xmlns:a16="http://schemas.microsoft.com/office/drawing/2014/main" id="{CB35D77E-E6E1-2BE1-7F71-9F7592EAE5AE}"/>
                </a:ext>
              </a:extLst>
            </p:cNvPr>
            <p:cNvSpPr/>
            <p:nvPr/>
          </p:nvSpPr>
          <p:spPr>
            <a:xfrm>
              <a:off x="5468983" y="4476206"/>
              <a:ext cx="5773783" cy="84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9" name="Picture 8">
              <a:extLst>
                <a:ext uri="{FF2B5EF4-FFF2-40B4-BE49-F238E27FC236}">
                  <a16:creationId xmlns:a16="http://schemas.microsoft.com/office/drawing/2014/main" id="{858FBEE3-37E9-5E55-9AAB-0E7B33C05049}"/>
                </a:ext>
              </a:extLst>
            </p:cNvPr>
            <p:cNvPicPr>
              <a:picLocks noChangeAspect="1"/>
            </p:cNvPicPr>
            <p:nvPr/>
          </p:nvPicPr>
          <p:blipFill>
            <a:blip r:embed="rId4"/>
            <a:stretch>
              <a:fillRect/>
            </a:stretch>
          </p:blipFill>
          <p:spPr>
            <a:xfrm>
              <a:off x="5578171" y="4529236"/>
              <a:ext cx="5580589" cy="677643"/>
            </a:xfrm>
            <a:prstGeom prst="rect">
              <a:avLst/>
            </a:prstGeom>
          </p:spPr>
        </p:pic>
      </p:grpSp>
      <p:pic>
        <p:nvPicPr>
          <p:cNvPr id="10" name="Picture 9">
            <a:extLst>
              <a:ext uri="{FF2B5EF4-FFF2-40B4-BE49-F238E27FC236}">
                <a16:creationId xmlns:a16="http://schemas.microsoft.com/office/drawing/2014/main" id="{EA4D7D1B-C35B-6560-38C5-50A3613745BE}"/>
              </a:ext>
            </a:extLst>
          </p:cNvPr>
          <p:cNvPicPr>
            <a:picLocks noChangeAspect="1"/>
          </p:cNvPicPr>
          <p:nvPr/>
        </p:nvPicPr>
        <p:blipFill>
          <a:blip r:embed="rId5"/>
          <a:stretch>
            <a:fillRect/>
          </a:stretch>
        </p:blipFill>
        <p:spPr>
          <a:xfrm>
            <a:off x="7787764" y="4464512"/>
            <a:ext cx="1764000" cy="432000"/>
          </a:xfrm>
          <a:prstGeom prst="rect">
            <a:avLst/>
          </a:prstGeom>
        </p:spPr>
      </p:pic>
      <p:pic>
        <p:nvPicPr>
          <p:cNvPr id="11" name="Picture 10">
            <a:extLst>
              <a:ext uri="{FF2B5EF4-FFF2-40B4-BE49-F238E27FC236}">
                <a16:creationId xmlns:a16="http://schemas.microsoft.com/office/drawing/2014/main" id="{7BAB13D0-8E83-82BA-5FC9-D3D2BEB0DDE8}"/>
              </a:ext>
            </a:extLst>
          </p:cNvPr>
          <p:cNvPicPr>
            <a:picLocks noChangeAspect="1"/>
          </p:cNvPicPr>
          <p:nvPr/>
        </p:nvPicPr>
        <p:blipFill>
          <a:blip r:embed="rId6"/>
          <a:stretch>
            <a:fillRect/>
          </a:stretch>
        </p:blipFill>
        <p:spPr>
          <a:xfrm>
            <a:off x="6375055" y="2640873"/>
            <a:ext cx="4730214" cy="451762"/>
          </a:xfrm>
          <a:prstGeom prst="rect">
            <a:avLst/>
          </a:prstGeom>
        </p:spPr>
      </p:pic>
      <p:sp>
        <p:nvSpPr>
          <p:cNvPr id="12" name="TextBox 11">
            <a:extLst>
              <a:ext uri="{FF2B5EF4-FFF2-40B4-BE49-F238E27FC236}">
                <a16:creationId xmlns:a16="http://schemas.microsoft.com/office/drawing/2014/main" id="{BBCC0D96-3396-736F-AB11-3E58866A17FF}"/>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6</a:t>
            </a:r>
          </a:p>
        </p:txBody>
      </p:sp>
      <p:sp>
        <p:nvSpPr>
          <p:cNvPr id="13" name="TextBox 12">
            <a:extLst>
              <a:ext uri="{FF2B5EF4-FFF2-40B4-BE49-F238E27FC236}">
                <a16:creationId xmlns:a16="http://schemas.microsoft.com/office/drawing/2014/main" id="{0BD3E5FC-C930-4592-F0F9-9A4D9A9044B8}"/>
              </a:ext>
            </a:extLst>
          </p:cNvPr>
          <p:cNvSpPr txBox="1"/>
          <p:nvPr/>
        </p:nvSpPr>
        <p:spPr>
          <a:xfrm>
            <a:off x="150451" y="6397580"/>
            <a:ext cx="3820966" cy="369332"/>
          </a:xfrm>
          <a:prstGeom prst="rect">
            <a:avLst/>
          </a:prstGeom>
          <a:noFill/>
          <a:ln>
            <a:noFill/>
          </a:ln>
        </p:spPr>
        <p:txBody>
          <a:bodyPr wrap="square" rtlCol="0">
            <a:spAutoFit/>
          </a:bodyPr>
          <a:lstStyle/>
          <a:p>
            <a:r>
              <a:rPr lang="en-US" b="1"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Costa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Vergassola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(2023)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arXiv</a:t>
            </a:r>
            <a:endPar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endParaRPr>
          </a:p>
        </p:txBody>
      </p:sp>
    </p:spTree>
    <p:extLst>
      <p:ext uri="{BB962C8B-B14F-4D97-AF65-F5344CB8AC3E}">
        <p14:creationId xmlns:p14="http://schemas.microsoft.com/office/powerpoint/2010/main" val="2003405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C2D56B4-8B85-EC0D-315E-111560C151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794" y="1325142"/>
            <a:ext cx="6352099" cy="3116051"/>
          </a:xfrm>
          <a:prstGeom prst="rect">
            <a:avLst/>
          </a:prstGeom>
        </p:spPr>
      </p:pic>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yields heavy-tailed first-passage time distributions</a:t>
            </a:r>
          </a:p>
        </p:txBody>
      </p:sp>
      <p:sp>
        <p:nvSpPr>
          <p:cNvPr id="9" name="TextBox 8">
            <a:extLst>
              <a:ext uri="{FF2B5EF4-FFF2-40B4-BE49-F238E27FC236}">
                <a16:creationId xmlns:a16="http://schemas.microsoft.com/office/drawing/2014/main" id="{A3F08CCA-C648-765F-23CB-71A8DF6741FF}"/>
              </a:ext>
            </a:extLst>
          </p:cNvPr>
          <p:cNvSpPr txBox="1"/>
          <p:nvPr/>
        </p:nvSpPr>
        <p:spPr>
          <a:xfrm>
            <a:off x="150451" y="6397580"/>
            <a:ext cx="3820966" cy="369332"/>
          </a:xfrm>
          <a:prstGeom prst="rect">
            <a:avLst/>
          </a:prstGeom>
          <a:noFill/>
          <a:ln>
            <a:noFill/>
          </a:ln>
        </p:spPr>
        <p:txBody>
          <a:bodyPr wrap="square" rtlCol="0">
            <a:spAutoFit/>
          </a:bodyPr>
          <a:lstStyle/>
          <a:p>
            <a:r>
              <a:rPr lang="en-US" b="1"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Costa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Vergassola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(2023)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arXiv</a:t>
            </a:r>
            <a:endPar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D00EF919-8E5B-C14A-0E5A-3713AB156908}"/>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80372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C2D56B4-8B85-EC0D-315E-111560C151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794" y="1325142"/>
            <a:ext cx="6352099" cy="3116051"/>
          </a:xfrm>
          <a:prstGeom prst="rect">
            <a:avLst/>
          </a:prstGeom>
        </p:spPr>
      </p:pic>
      <p:sp>
        <p:nvSpPr>
          <p:cNvPr id="2" name="TextBox 1">
            <a:extLst>
              <a:ext uri="{FF2B5EF4-FFF2-40B4-BE49-F238E27FC236}">
                <a16:creationId xmlns:a16="http://schemas.microsoft.com/office/drawing/2014/main" id="{205F7127-F0C5-C9E9-C0CE-71CBDAC8CB96}"/>
              </a:ext>
            </a:extLst>
          </p:cNvPr>
          <p:cNvSpPr txBox="1"/>
          <p:nvPr/>
        </p:nvSpPr>
        <p:spPr>
          <a:xfrm>
            <a:off x="150451" y="6397580"/>
            <a:ext cx="3820966" cy="369332"/>
          </a:xfrm>
          <a:prstGeom prst="rect">
            <a:avLst/>
          </a:prstGeom>
          <a:noFill/>
          <a:ln>
            <a:noFill/>
          </a:ln>
        </p:spPr>
        <p:txBody>
          <a:bodyPr wrap="square" rtlCol="0">
            <a:spAutoFit/>
          </a:bodyPr>
          <a:lstStyle/>
          <a:p>
            <a:r>
              <a:rPr lang="en-US" b="1"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Costa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Vergassola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(2023)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arXiv</a:t>
            </a:r>
            <a:endPar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yields heavy-tailed first-passage time distributions</a:t>
            </a:r>
          </a:p>
        </p:txBody>
      </p:sp>
      <p:grpSp>
        <p:nvGrpSpPr>
          <p:cNvPr id="6" name="Group 5">
            <a:extLst>
              <a:ext uri="{FF2B5EF4-FFF2-40B4-BE49-F238E27FC236}">
                <a16:creationId xmlns:a16="http://schemas.microsoft.com/office/drawing/2014/main" id="{EA58E345-613D-930F-1CE9-C223C758FCF9}"/>
              </a:ext>
            </a:extLst>
          </p:cNvPr>
          <p:cNvGrpSpPr/>
          <p:nvPr/>
        </p:nvGrpSpPr>
        <p:grpSpPr>
          <a:xfrm>
            <a:off x="6279816" y="1325142"/>
            <a:ext cx="5774635" cy="2955939"/>
            <a:chOff x="6231798" y="1151764"/>
            <a:chExt cx="5774635" cy="2955939"/>
          </a:xfrm>
        </p:grpSpPr>
        <p:pic>
          <p:nvPicPr>
            <p:cNvPr id="7" name="Picture 6" descr="A picture containing text&#10;&#10;Description automatically generated">
              <a:extLst>
                <a:ext uri="{FF2B5EF4-FFF2-40B4-BE49-F238E27FC236}">
                  <a16:creationId xmlns:a16="http://schemas.microsoft.com/office/drawing/2014/main" id="{58459766-986D-6A84-88EE-9FBD23F1BEF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31798" y="1151764"/>
              <a:ext cx="5774635" cy="2955939"/>
            </a:xfrm>
            <a:prstGeom prst="rect">
              <a:avLst/>
            </a:prstGeom>
          </p:spPr>
        </p:pic>
        <p:sp>
          <p:nvSpPr>
            <p:cNvPr id="8" name="Rectangle 7">
              <a:extLst>
                <a:ext uri="{FF2B5EF4-FFF2-40B4-BE49-F238E27FC236}">
                  <a16:creationId xmlns:a16="http://schemas.microsoft.com/office/drawing/2014/main" id="{EA12713D-73E9-95C9-03DE-8A521E08D212}"/>
                </a:ext>
              </a:extLst>
            </p:cNvPr>
            <p:cNvSpPr/>
            <p:nvPr/>
          </p:nvSpPr>
          <p:spPr>
            <a:xfrm>
              <a:off x="9425354" y="1441938"/>
              <a:ext cx="2567353" cy="116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9" name="TextBox 8">
            <a:extLst>
              <a:ext uri="{FF2B5EF4-FFF2-40B4-BE49-F238E27FC236}">
                <a16:creationId xmlns:a16="http://schemas.microsoft.com/office/drawing/2014/main" id="{273293F1-3F11-BA68-B3D8-F509F10A07C2}"/>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4202265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C2D56B4-8B85-EC0D-315E-111560C151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794" y="1325142"/>
            <a:ext cx="6352099" cy="3116051"/>
          </a:xfrm>
          <a:prstGeom prst="rect">
            <a:avLst/>
          </a:prstGeom>
        </p:spPr>
      </p:pic>
      <p:sp>
        <p:nvSpPr>
          <p:cNvPr id="2" name="TextBox 1">
            <a:extLst>
              <a:ext uri="{FF2B5EF4-FFF2-40B4-BE49-F238E27FC236}">
                <a16:creationId xmlns:a16="http://schemas.microsoft.com/office/drawing/2014/main" id="{205F7127-F0C5-C9E9-C0CE-71CBDAC8CB96}"/>
              </a:ext>
            </a:extLst>
          </p:cNvPr>
          <p:cNvSpPr txBox="1"/>
          <p:nvPr/>
        </p:nvSpPr>
        <p:spPr>
          <a:xfrm>
            <a:off x="150451" y="6397580"/>
            <a:ext cx="3820966" cy="369332"/>
          </a:xfrm>
          <a:prstGeom prst="rect">
            <a:avLst/>
          </a:prstGeom>
          <a:noFill/>
          <a:ln>
            <a:noFill/>
          </a:ln>
        </p:spPr>
        <p:txBody>
          <a:bodyPr wrap="square" rtlCol="0">
            <a:spAutoFit/>
          </a:bodyPr>
          <a:lstStyle/>
          <a:p>
            <a:r>
              <a:rPr lang="en-US" b="1"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Costa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Vergassola</a:t>
            </a:r>
            <a:r>
              <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 (2023) </a:t>
            </a:r>
            <a:r>
              <a:rPr lang="en-US" dirty="0" err="1">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rPr>
              <a:t>arXiv</a:t>
            </a:r>
            <a:endParaRPr lang="en-US" dirty="0">
              <a:solidFill>
                <a:schemeClr val="bg2">
                  <a:lumMod val="25000"/>
                </a:schemeClr>
              </a:solidFill>
              <a:latin typeface="Arial" panose="020B0604020202020204" pitchFamily="34" charset="0"/>
              <a:ea typeface="CMU Serif Roman" panose="02000603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yields heavy-tailed first-passage time distributions</a:t>
            </a:r>
          </a:p>
        </p:txBody>
      </p:sp>
      <p:grpSp>
        <p:nvGrpSpPr>
          <p:cNvPr id="6" name="Group 5">
            <a:extLst>
              <a:ext uri="{FF2B5EF4-FFF2-40B4-BE49-F238E27FC236}">
                <a16:creationId xmlns:a16="http://schemas.microsoft.com/office/drawing/2014/main" id="{EA58E345-613D-930F-1CE9-C223C758FCF9}"/>
              </a:ext>
            </a:extLst>
          </p:cNvPr>
          <p:cNvGrpSpPr/>
          <p:nvPr/>
        </p:nvGrpSpPr>
        <p:grpSpPr>
          <a:xfrm>
            <a:off x="6279816" y="1325142"/>
            <a:ext cx="5774635" cy="2955939"/>
            <a:chOff x="6231798" y="1151764"/>
            <a:chExt cx="5774635" cy="2955939"/>
          </a:xfrm>
        </p:grpSpPr>
        <p:pic>
          <p:nvPicPr>
            <p:cNvPr id="7" name="Picture 6" descr="A picture containing text&#10;&#10;Description automatically generated">
              <a:extLst>
                <a:ext uri="{FF2B5EF4-FFF2-40B4-BE49-F238E27FC236}">
                  <a16:creationId xmlns:a16="http://schemas.microsoft.com/office/drawing/2014/main" id="{58459766-986D-6A84-88EE-9FBD23F1BEF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31798" y="1151764"/>
              <a:ext cx="5774635" cy="2955939"/>
            </a:xfrm>
            <a:prstGeom prst="rect">
              <a:avLst/>
            </a:prstGeom>
          </p:spPr>
        </p:pic>
        <p:sp>
          <p:nvSpPr>
            <p:cNvPr id="8" name="Rectangle 7">
              <a:extLst>
                <a:ext uri="{FF2B5EF4-FFF2-40B4-BE49-F238E27FC236}">
                  <a16:creationId xmlns:a16="http://schemas.microsoft.com/office/drawing/2014/main" id="{EA12713D-73E9-95C9-03DE-8A521E08D212}"/>
                </a:ext>
              </a:extLst>
            </p:cNvPr>
            <p:cNvSpPr/>
            <p:nvPr/>
          </p:nvSpPr>
          <p:spPr>
            <a:xfrm>
              <a:off x="9425354" y="1441938"/>
              <a:ext cx="2567353" cy="116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pic>
        <p:nvPicPr>
          <p:cNvPr id="3" name="Picture 2">
            <a:extLst>
              <a:ext uri="{FF2B5EF4-FFF2-40B4-BE49-F238E27FC236}">
                <a16:creationId xmlns:a16="http://schemas.microsoft.com/office/drawing/2014/main" id="{CECE1696-B636-0D34-D1B2-2B9A4DF0395A}"/>
              </a:ext>
            </a:extLst>
          </p:cNvPr>
          <p:cNvPicPr>
            <a:picLocks noChangeAspect="1"/>
          </p:cNvPicPr>
          <p:nvPr/>
        </p:nvPicPr>
        <p:blipFill rotWithShape="1">
          <a:blip r:embed="rId5">
            <a:extLst>
              <a:ext uri="{28A0092B-C50C-407E-A947-70E740481C1C}">
                <a14:useLocalDpi xmlns:a14="http://schemas.microsoft.com/office/drawing/2010/main"/>
              </a:ext>
            </a:extLst>
          </a:blip>
          <a:srcRect r="72413"/>
          <a:stretch/>
        </p:blipFill>
        <p:spPr>
          <a:xfrm>
            <a:off x="5004708" y="4994129"/>
            <a:ext cx="2182584" cy="1403451"/>
          </a:xfrm>
          <a:prstGeom prst="rect">
            <a:avLst/>
          </a:prstGeom>
        </p:spPr>
      </p:pic>
      <p:sp>
        <p:nvSpPr>
          <p:cNvPr id="4" name="TextBox 3">
            <a:extLst>
              <a:ext uri="{FF2B5EF4-FFF2-40B4-BE49-F238E27FC236}">
                <a16:creationId xmlns:a16="http://schemas.microsoft.com/office/drawing/2014/main" id="{CA2DD6DF-7C80-E8D4-FA0A-67462F5C6B7D}"/>
              </a:ext>
            </a:extLst>
          </p:cNvPr>
          <p:cNvSpPr txBox="1"/>
          <p:nvPr/>
        </p:nvSpPr>
        <p:spPr>
          <a:xfrm>
            <a:off x="150451" y="4726889"/>
            <a:ext cx="12162694" cy="461665"/>
          </a:xfrm>
          <a:prstGeom prst="rect">
            <a:avLst/>
          </a:prstGeom>
          <a:noFill/>
        </p:spPr>
        <p:txBody>
          <a:bodyPr wrap="square" rtlCol="0">
            <a:spAutoFit/>
          </a:bodyPr>
          <a:lstStyle/>
          <a:p>
            <a:r>
              <a:rPr lang="en-GB" sz="2400" dirty="0">
                <a:solidFill>
                  <a:schemeClr val="bg2">
                    <a:lumMod val="25000"/>
                  </a:schemeClr>
                </a:solidFill>
                <a:latin typeface="Arial" panose="020B0604020202020204" pitchFamily="34" charset="0"/>
                <a:cs typeface="Arial" panose="020B0604020202020204" pitchFamily="34" charset="0"/>
              </a:rPr>
              <a:t>large and slow enough fluctuations: emergent power law </a:t>
            </a:r>
            <a:r>
              <a:rPr lang="en-GB" sz="2400" dirty="0" err="1">
                <a:solidFill>
                  <a:schemeClr val="bg2">
                    <a:lumMod val="25000"/>
                  </a:schemeClr>
                </a:solidFill>
                <a:latin typeface="Arial" panose="020B0604020202020204" pitchFamily="34" charset="0"/>
                <a:cs typeface="Arial" panose="020B0604020202020204" pitchFamily="34" charset="0"/>
              </a:rPr>
              <a:t>behavior</a:t>
            </a:r>
            <a:endParaRPr lang="en-GB" sz="2400" dirty="0">
              <a:solidFill>
                <a:schemeClr val="bg2">
                  <a:lumMod val="2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3293F1-3F11-BA68-B3D8-F509F10A07C2}"/>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68666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tx1">
                    <a:lumMod val="75000"/>
                    <a:lumOff val="25000"/>
                  </a:schemeClr>
                </a:solidFill>
                <a:latin typeface="Arial" panose="020B0604020202020204" pitchFamily="34" charset="0"/>
                <a:cs typeface="Arial" panose="020B0604020202020204" pitchFamily="34" charset="0"/>
              </a:rPr>
              <a:t>recovers phenomena found across species</a:t>
            </a:r>
          </a:p>
        </p:txBody>
      </p:sp>
      <p:pic>
        <p:nvPicPr>
          <p:cNvPr id="9" name="Picture 8" descr="Chart, scatter chart&#10;&#10;Description automatically generated">
            <a:extLst>
              <a:ext uri="{FF2B5EF4-FFF2-40B4-BE49-F238E27FC236}">
                <a16:creationId xmlns:a16="http://schemas.microsoft.com/office/drawing/2014/main" id="{EEA8E2C8-EF2B-DE80-ADE3-35DFA7EA2CA7}"/>
              </a:ext>
            </a:extLst>
          </p:cNvPr>
          <p:cNvPicPr>
            <a:picLocks noChangeAspect="1"/>
          </p:cNvPicPr>
          <p:nvPr/>
        </p:nvPicPr>
        <p:blipFill rotWithShape="1">
          <a:blip r:embed="rId3">
            <a:extLst>
              <a:ext uri="{28A0092B-C50C-407E-A947-70E740481C1C}">
                <a14:useLocalDpi xmlns:a14="http://schemas.microsoft.com/office/drawing/2010/main"/>
              </a:ext>
            </a:extLst>
          </a:blip>
          <a:srcRect b="1470"/>
          <a:stretch/>
        </p:blipFill>
        <p:spPr>
          <a:xfrm>
            <a:off x="264725" y="1424329"/>
            <a:ext cx="3187334" cy="2392002"/>
          </a:xfrm>
          <a:prstGeom prst="rect">
            <a:avLst/>
          </a:prstGeom>
        </p:spPr>
      </p:pic>
      <p:pic>
        <p:nvPicPr>
          <p:cNvPr id="10" name="Picture 9" descr="Diagram&#10;&#10;Description automatically generated">
            <a:extLst>
              <a:ext uri="{FF2B5EF4-FFF2-40B4-BE49-F238E27FC236}">
                <a16:creationId xmlns:a16="http://schemas.microsoft.com/office/drawing/2014/main" id="{1440C944-7F43-B0F6-5131-45989560E5A2}"/>
              </a:ext>
            </a:extLst>
          </p:cNvPr>
          <p:cNvPicPr>
            <a:picLocks noChangeAspect="1"/>
          </p:cNvPicPr>
          <p:nvPr/>
        </p:nvPicPr>
        <p:blipFill rotWithShape="1">
          <a:blip r:embed="rId4">
            <a:extLst>
              <a:ext uri="{28A0092B-C50C-407E-A947-70E740481C1C}">
                <a14:useLocalDpi xmlns:a14="http://schemas.microsoft.com/office/drawing/2010/main"/>
              </a:ext>
            </a:extLst>
          </a:blip>
          <a:srcRect r="30856"/>
          <a:stretch/>
        </p:blipFill>
        <p:spPr>
          <a:xfrm>
            <a:off x="3538939" y="1672290"/>
            <a:ext cx="5361261" cy="4590665"/>
          </a:xfrm>
          <a:prstGeom prst="rect">
            <a:avLst/>
          </a:prstGeom>
        </p:spPr>
      </p:pic>
      <p:grpSp>
        <p:nvGrpSpPr>
          <p:cNvPr id="11" name="Group 10">
            <a:extLst>
              <a:ext uri="{FF2B5EF4-FFF2-40B4-BE49-F238E27FC236}">
                <a16:creationId xmlns:a16="http://schemas.microsoft.com/office/drawing/2014/main" id="{AD3FC0FB-0DC8-E28E-2B72-6668ABD9CB84}"/>
              </a:ext>
            </a:extLst>
          </p:cNvPr>
          <p:cNvGrpSpPr/>
          <p:nvPr/>
        </p:nvGrpSpPr>
        <p:grpSpPr>
          <a:xfrm>
            <a:off x="-64578" y="3644353"/>
            <a:ext cx="3517900" cy="2709690"/>
            <a:chOff x="793289" y="3577267"/>
            <a:chExt cx="3517900" cy="2709690"/>
          </a:xfrm>
        </p:grpSpPr>
        <p:pic>
          <p:nvPicPr>
            <p:cNvPr id="12" name="Picture 11" descr="Chart&#10;&#10;Description automatically generated">
              <a:extLst>
                <a:ext uri="{FF2B5EF4-FFF2-40B4-BE49-F238E27FC236}">
                  <a16:creationId xmlns:a16="http://schemas.microsoft.com/office/drawing/2014/main" id="{34039B93-6D21-EAD9-3506-8950BE56E8FB}"/>
                </a:ext>
              </a:extLst>
            </p:cNvPr>
            <p:cNvPicPr>
              <a:picLocks noChangeAspect="1"/>
            </p:cNvPicPr>
            <p:nvPr/>
          </p:nvPicPr>
          <p:blipFill rotWithShape="1">
            <a:blip r:embed="rId5"/>
            <a:srcRect t="4213"/>
            <a:stretch/>
          </p:blipFill>
          <p:spPr>
            <a:xfrm>
              <a:off x="793289" y="3768804"/>
              <a:ext cx="3517900" cy="2518153"/>
            </a:xfrm>
            <a:prstGeom prst="rect">
              <a:avLst/>
            </a:prstGeom>
          </p:spPr>
        </p:pic>
        <p:sp>
          <p:nvSpPr>
            <p:cNvPr id="13" name="Rectangle 12">
              <a:extLst>
                <a:ext uri="{FF2B5EF4-FFF2-40B4-BE49-F238E27FC236}">
                  <a16:creationId xmlns:a16="http://schemas.microsoft.com/office/drawing/2014/main" id="{408A59A1-8512-8ED7-1106-BC8217EFEF52}"/>
                </a:ext>
              </a:extLst>
            </p:cNvPr>
            <p:cNvSpPr/>
            <p:nvPr/>
          </p:nvSpPr>
          <p:spPr>
            <a:xfrm>
              <a:off x="793289" y="3577267"/>
              <a:ext cx="408717" cy="481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4" name="TextBox 13">
            <a:extLst>
              <a:ext uri="{FF2B5EF4-FFF2-40B4-BE49-F238E27FC236}">
                <a16:creationId xmlns:a16="http://schemas.microsoft.com/office/drawing/2014/main" id="{0E21E0D7-A105-FF9F-6ED0-A44431460379}"/>
              </a:ext>
            </a:extLst>
          </p:cNvPr>
          <p:cNvSpPr txBox="1"/>
          <p:nvPr/>
        </p:nvSpPr>
        <p:spPr>
          <a:xfrm>
            <a:off x="8944329" y="2907142"/>
            <a:ext cx="2965700"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associated with optimal search strategies</a:t>
            </a:r>
          </a:p>
        </p:txBody>
      </p:sp>
      <p:pic>
        <p:nvPicPr>
          <p:cNvPr id="15" name="Picture 14">
            <a:extLst>
              <a:ext uri="{FF2B5EF4-FFF2-40B4-BE49-F238E27FC236}">
                <a16:creationId xmlns:a16="http://schemas.microsoft.com/office/drawing/2014/main" id="{94010BB9-C7A3-1ED4-9E40-4C0885D8DD7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82072" y="2315162"/>
            <a:ext cx="1690215" cy="591980"/>
          </a:xfrm>
          <a:prstGeom prst="rect">
            <a:avLst/>
          </a:prstGeom>
        </p:spPr>
      </p:pic>
      <p:sp>
        <p:nvSpPr>
          <p:cNvPr id="16" name="TextBox 15">
            <a:extLst>
              <a:ext uri="{FF2B5EF4-FFF2-40B4-BE49-F238E27FC236}">
                <a16:creationId xmlns:a16="http://schemas.microsoft.com/office/drawing/2014/main" id="{ECD29095-5404-6AE4-03F1-28307ED5C349}"/>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8</a:t>
            </a:r>
          </a:p>
        </p:txBody>
      </p:sp>
      <p:sp>
        <p:nvSpPr>
          <p:cNvPr id="2" name="TextBox 1">
            <a:extLst>
              <a:ext uri="{FF2B5EF4-FFF2-40B4-BE49-F238E27FC236}">
                <a16:creationId xmlns:a16="http://schemas.microsoft.com/office/drawing/2014/main" id="{5E59965F-FBD8-FC07-5A2E-A81579A06229}"/>
              </a:ext>
            </a:extLst>
          </p:cNvPr>
          <p:cNvSpPr txBox="1"/>
          <p:nvPr/>
        </p:nvSpPr>
        <p:spPr>
          <a:xfrm>
            <a:off x="62132" y="6436329"/>
            <a:ext cx="9151864" cy="369332"/>
          </a:xfrm>
          <a:prstGeom prst="rect">
            <a:avLst/>
          </a:prstGeom>
          <a:noFill/>
        </p:spPr>
        <p:txBody>
          <a:bodyPr wrap="none" rtlCol="0">
            <a:spAutoFit/>
          </a:bodyPr>
          <a:lstStyle/>
          <a:p>
            <a:r>
              <a:rPr lang="en-GB" sz="1800" dirty="0">
                <a:effectLst/>
                <a:latin typeface="Arial" panose="020B0604020202020204" pitchFamily="34" charset="0"/>
                <a:cs typeface="Arial" panose="020B0604020202020204" pitchFamily="34" charset="0"/>
              </a:rPr>
              <a:t>Viswanathan et al. Nature 1996;</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Korobkova</a:t>
            </a:r>
            <a:r>
              <a:rPr lang="en-FR" dirty="0">
                <a:effectLst/>
                <a:latin typeface="Arial" panose="020B0604020202020204" pitchFamily="34" charset="0"/>
                <a:cs typeface="Arial" panose="020B0604020202020204" pitchFamily="34" charset="0"/>
              </a:rPr>
              <a:t> et al. Nature 2004;</a:t>
            </a:r>
            <a:r>
              <a:rPr lang="en-GB" sz="1800" dirty="0">
                <a:effectLst/>
                <a:latin typeface="Arial" panose="020B0604020202020204" pitchFamily="34" charset="0"/>
                <a:cs typeface="Arial" panose="020B0604020202020204" pitchFamily="34" charset="0"/>
              </a:rPr>
              <a:t> Sims et al. Nature 200</a:t>
            </a:r>
            <a:r>
              <a:rPr lang="en-GB" dirty="0">
                <a:latin typeface="Arial" panose="020B0604020202020204" pitchFamily="34" charset="0"/>
                <a:cs typeface="Arial" panose="020B0604020202020204" pitchFamily="34" charset="0"/>
              </a:rPr>
              <a:t>8</a:t>
            </a:r>
            <a:r>
              <a:rPr lang="en-GB" sz="1800" dirty="0">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521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tx1">
                    <a:lumMod val="75000"/>
                    <a:lumOff val="25000"/>
                  </a:schemeClr>
                </a:solidFill>
                <a:latin typeface="Arial" panose="020B0604020202020204" pitchFamily="34" charset="0"/>
                <a:cs typeface="Arial" panose="020B0604020202020204" pitchFamily="34" charset="0"/>
              </a:rPr>
              <a:t>recovers phenomena found across species</a:t>
            </a:r>
          </a:p>
        </p:txBody>
      </p:sp>
      <p:pic>
        <p:nvPicPr>
          <p:cNvPr id="9" name="Picture 8" descr="Chart, scatter chart&#10;&#10;Description automatically generated">
            <a:extLst>
              <a:ext uri="{FF2B5EF4-FFF2-40B4-BE49-F238E27FC236}">
                <a16:creationId xmlns:a16="http://schemas.microsoft.com/office/drawing/2014/main" id="{EEA8E2C8-EF2B-DE80-ADE3-35DFA7EA2CA7}"/>
              </a:ext>
            </a:extLst>
          </p:cNvPr>
          <p:cNvPicPr>
            <a:picLocks noChangeAspect="1"/>
          </p:cNvPicPr>
          <p:nvPr/>
        </p:nvPicPr>
        <p:blipFill rotWithShape="1">
          <a:blip r:embed="rId3">
            <a:extLst>
              <a:ext uri="{28A0092B-C50C-407E-A947-70E740481C1C}">
                <a14:useLocalDpi xmlns:a14="http://schemas.microsoft.com/office/drawing/2010/main"/>
              </a:ext>
            </a:extLst>
          </a:blip>
          <a:srcRect b="1470"/>
          <a:stretch/>
        </p:blipFill>
        <p:spPr>
          <a:xfrm>
            <a:off x="264725" y="1424329"/>
            <a:ext cx="3187334" cy="2392002"/>
          </a:xfrm>
          <a:prstGeom prst="rect">
            <a:avLst/>
          </a:prstGeom>
        </p:spPr>
      </p:pic>
      <p:pic>
        <p:nvPicPr>
          <p:cNvPr id="10" name="Picture 9" descr="Diagram&#10;&#10;Description automatically generated">
            <a:extLst>
              <a:ext uri="{FF2B5EF4-FFF2-40B4-BE49-F238E27FC236}">
                <a16:creationId xmlns:a16="http://schemas.microsoft.com/office/drawing/2014/main" id="{1440C944-7F43-B0F6-5131-45989560E5A2}"/>
              </a:ext>
            </a:extLst>
          </p:cNvPr>
          <p:cNvPicPr>
            <a:picLocks noChangeAspect="1"/>
          </p:cNvPicPr>
          <p:nvPr/>
        </p:nvPicPr>
        <p:blipFill rotWithShape="1">
          <a:blip r:embed="rId4">
            <a:extLst>
              <a:ext uri="{28A0092B-C50C-407E-A947-70E740481C1C}">
                <a14:useLocalDpi xmlns:a14="http://schemas.microsoft.com/office/drawing/2010/main"/>
              </a:ext>
            </a:extLst>
          </a:blip>
          <a:srcRect r="30856"/>
          <a:stretch/>
        </p:blipFill>
        <p:spPr>
          <a:xfrm>
            <a:off x="3538939" y="1672290"/>
            <a:ext cx="5361261" cy="4590665"/>
          </a:xfrm>
          <a:prstGeom prst="rect">
            <a:avLst/>
          </a:prstGeom>
        </p:spPr>
      </p:pic>
      <p:grpSp>
        <p:nvGrpSpPr>
          <p:cNvPr id="11" name="Group 10">
            <a:extLst>
              <a:ext uri="{FF2B5EF4-FFF2-40B4-BE49-F238E27FC236}">
                <a16:creationId xmlns:a16="http://schemas.microsoft.com/office/drawing/2014/main" id="{AD3FC0FB-0DC8-E28E-2B72-6668ABD9CB84}"/>
              </a:ext>
            </a:extLst>
          </p:cNvPr>
          <p:cNvGrpSpPr/>
          <p:nvPr/>
        </p:nvGrpSpPr>
        <p:grpSpPr>
          <a:xfrm>
            <a:off x="-64578" y="3644353"/>
            <a:ext cx="3517900" cy="2709690"/>
            <a:chOff x="793289" y="3577267"/>
            <a:chExt cx="3517900" cy="2709690"/>
          </a:xfrm>
        </p:grpSpPr>
        <p:pic>
          <p:nvPicPr>
            <p:cNvPr id="12" name="Picture 11" descr="Chart&#10;&#10;Description automatically generated">
              <a:extLst>
                <a:ext uri="{FF2B5EF4-FFF2-40B4-BE49-F238E27FC236}">
                  <a16:creationId xmlns:a16="http://schemas.microsoft.com/office/drawing/2014/main" id="{34039B93-6D21-EAD9-3506-8950BE56E8FB}"/>
                </a:ext>
              </a:extLst>
            </p:cNvPr>
            <p:cNvPicPr>
              <a:picLocks noChangeAspect="1"/>
            </p:cNvPicPr>
            <p:nvPr/>
          </p:nvPicPr>
          <p:blipFill rotWithShape="1">
            <a:blip r:embed="rId5"/>
            <a:srcRect t="4213"/>
            <a:stretch/>
          </p:blipFill>
          <p:spPr>
            <a:xfrm>
              <a:off x="793289" y="3768804"/>
              <a:ext cx="3517900" cy="2518153"/>
            </a:xfrm>
            <a:prstGeom prst="rect">
              <a:avLst/>
            </a:prstGeom>
          </p:spPr>
        </p:pic>
        <p:sp>
          <p:nvSpPr>
            <p:cNvPr id="13" name="Rectangle 12">
              <a:extLst>
                <a:ext uri="{FF2B5EF4-FFF2-40B4-BE49-F238E27FC236}">
                  <a16:creationId xmlns:a16="http://schemas.microsoft.com/office/drawing/2014/main" id="{408A59A1-8512-8ED7-1106-BC8217EFEF52}"/>
                </a:ext>
              </a:extLst>
            </p:cNvPr>
            <p:cNvSpPr/>
            <p:nvPr/>
          </p:nvSpPr>
          <p:spPr>
            <a:xfrm>
              <a:off x="793289" y="3577267"/>
              <a:ext cx="408717" cy="481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4" name="TextBox 13">
            <a:extLst>
              <a:ext uri="{FF2B5EF4-FFF2-40B4-BE49-F238E27FC236}">
                <a16:creationId xmlns:a16="http://schemas.microsoft.com/office/drawing/2014/main" id="{0E21E0D7-A105-FF9F-6ED0-A44431460379}"/>
              </a:ext>
            </a:extLst>
          </p:cNvPr>
          <p:cNvSpPr txBox="1"/>
          <p:nvPr/>
        </p:nvSpPr>
        <p:spPr>
          <a:xfrm>
            <a:off x="8944329" y="2907142"/>
            <a:ext cx="2965700"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associated with optimal search strategies</a:t>
            </a:r>
          </a:p>
        </p:txBody>
      </p:sp>
      <p:pic>
        <p:nvPicPr>
          <p:cNvPr id="15" name="Picture 14">
            <a:extLst>
              <a:ext uri="{FF2B5EF4-FFF2-40B4-BE49-F238E27FC236}">
                <a16:creationId xmlns:a16="http://schemas.microsoft.com/office/drawing/2014/main" id="{94010BB9-C7A3-1ED4-9E40-4C0885D8DD7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82072" y="2315162"/>
            <a:ext cx="1690215" cy="591980"/>
          </a:xfrm>
          <a:prstGeom prst="rect">
            <a:avLst/>
          </a:prstGeom>
        </p:spPr>
      </p:pic>
      <p:sp>
        <p:nvSpPr>
          <p:cNvPr id="16" name="TextBox 15">
            <a:extLst>
              <a:ext uri="{FF2B5EF4-FFF2-40B4-BE49-F238E27FC236}">
                <a16:creationId xmlns:a16="http://schemas.microsoft.com/office/drawing/2014/main" id="{ECD29095-5404-6AE4-03F1-28307ED5C349}"/>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8</a:t>
            </a:r>
          </a:p>
        </p:txBody>
      </p:sp>
      <p:sp>
        <p:nvSpPr>
          <p:cNvPr id="2" name="TextBox 1">
            <a:extLst>
              <a:ext uri="{FF2B5EF4-FFF2-40B4-BE49-F238E27FC236}">
                <a16:creationId xmlns:a16="http://schemas.microsoft.com/office/drawing/2014/main" id="{5E59965F-FBD8-FC07-5A2E-A81579A06229}"/>
              </a:ext>
            </a:extLst>
          </p:cNvPr>
          <p:cNvSpPr txBox="1"/>
          <p:nvPr/>
        </p:nvSpPr>
        <p:spPr>
          <a:xfrm>
            <a:off x="62132" y="6436329"/>
            <a:ext cx="9151864" cy="369332"/>
          </a:xfrm>
          <a:prstGeom prst="rect">
            <a:avLst/>
          </a:prstGeom>
          <a:noFill/>
        </p:spPr>
        <p:txBody>
          <a:bodyPr wrap="none" rtlCol="0">
            <a:spAutoFit/>
          </a:bodyPr>
          <a:lstStyle/>
          <a:p>
            <a:r>
              <a:rPr lang="en-GB" sz="1800" dirty="0">
                <a:effectLst/>
                <a:latin typeface="Arial" panose="020B0604020202020204" pitchFamily="34" charset="0"/>
                <a:cs typeface="Arial" panose="020B0604020202020204" pitchFamily="34" charset="0"/>
              </a:rPr>
              <a:t>Viswanathan et al. Nature 1996;</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Korobkova</a:t>
            </a:r>
            <a:r>
              <a:rPr lang="en-FR" dirty="0">
                <a:effectLst/>
                <a:latin typeface="Arial" panose="020B0604020202020204" pitchFamily="34" charset="0"/>
                <a:cs typeface="Arial" panose="020B0604020202020204" pitchFamily="34" charset="0"/>
              </a:rPr>
              <a:t> et al. Nature 2004;</a:t>
            </a:r>
            <a:r>
              <a:rPr lang="en-GB" sz="1800" dirty="0">
                <a:effectLst/>
                <a:latin typeface="Arial" panose="020B0604020202020204" pitchFamily="34" charset="0"/>
                <a:cs typeface="Arial" panose="020B0604020202020204" pitchFamily="34" charset="0"/>
              </a:rPr>
              <a:t> Sims et al. Nature 200</a:t>
            </a:r>
            <a:r>
              <a:rPr lang="en-GB" dirty="0">
                <a:latin typeface="Arial" panose="020B0604020202020204" pitchFamily="34" charset="0"/>
                <a:cs typeface="Arial" panose="020B0604020202020204" pitchFamily="34" charset="0"/>
              </a:rPr>
              <a:t>8</a:t>
            </a:r>
            <a:r>
              <a:rPr lang="en-GB" sz="1800" dirty="0">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8CE369-8DEC-71B7-99C4-CBB81C04D183}"/>
              </a:ext>
            </a:extLst>
          </p:cNvPr>
          <p:cNvSpPr txBox="1"/>
          <p:nvPr/>
        </p:nvSpPr>
        <p:spPr>
          <a:xfrm>
            <a:off x="8944329" y="4650294"/>
            <a:ext cx="2965700"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evolution?</a:t>
            </a:r>
          </a:p>
        </p:txBody>
      </p:sp>
    </p:spTree>
    <p:extLst>
      <p:ext uri="{BB962C8B-B14F-4D97-AF65-F5344CB8AC3E}">
        <p14:creationId xmlns:p14="http://schemas.microsoft.com/office/powerpoint/2010/main" val="2101828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Fluctuating landscape dynamics</a:t>
            </a:r>
          </a:p>
          <a:p>
            <a:pPr>
              <a:spcAft>
                <a:spcPts val="300"/>
              </a:spcAft>
            </a:pPr>
            <a:r>
              <a:rPr lang="en-US" sz="2800" dirty="0">
                <a:solidFill>
                  <a:schemeClr val="tx1">
                    <a:lumMod val="75000"/>
                    <a:lumOff val="25000"/>
                  </a:schemeClr>
                </a:solidFill>
                <a:latin typeface="Arial" panose="020B0604020202020204" pitchFamily="34" charset="0"/>
                <a:cs typeface="Arial" panose="020B0604020202020204" pitchFamily="34" charset="0"/>
              </a:rPr>
              <a:t>recovers phenomena found across species</a:t>
            </a:r>
          </a:p>
        </p:txBody>
      </p:sp>
      <p:pic>
        <p:nvPicPr>
          <p:cNvPr id="9" name="Picture 8" descr="Chart, scatter chart&#10;&#10;Description automatically generated">
            <a:extLst>
              <a:ext uri="{FF2B5EF4-FFF2-40B4-BE49-F238E27FC236}">
                <a16:creationId xmlns:a16="http://schemas.microsoft.com/office/drawing/2014/main" id="{EEA8E2C8-EF2B-DE80-ADE3-35DFA7EA2CA7}"/>
              </a:ext>
            </a:extLst>
          </p:cNvPr>
          <p:cNvPicPr>
            <a:picLocks noChangeAspect="1"/>
          </p:cNvPicPr>
          <p:nvPr/>
        </p:nvPicPr>
        <p:blipFill rotWithShape="1">
          <a:blip r:embed="rId3">
            <a:extLst>
              <a:ext uri="{28A0092B-C50C-407E-A947-70E740481C1C}">
                <a14:useLocalDpi xmlns:a14="http://schemas.microsoft.com/office/drawing/2010/main"/>
              </a:ext>
            </a:extLst>
          </a:blip>
          <a:srcRect b="1470"/>
          <a:stretch/>
        </p:blipFill>
        <p:spPr>
          <a:xfrm>
            <a:off x="264725" y="1424329"/>
            <a:ext cx="3187334" cy="2392002"/>
          </a:xfrm>
          <a:prstGeom prst="rect">
            <a:avLst/>
          </a:prstGeom>
        </p:spPr>
      </p:pic>
      <p:pic>
        <p:nvPicPr>
          <p:cNvPr id="10" name="Picture 9" descr="Diagram&#10;&#10;Description automatically generated">
            <a:extLst>
              <a:ext uri="{FF2B5EF4-FFF2-40B4-BE49-F238E27FC236}">
                <a16:creationId xmlns:a16="http://schemas.microsoft.com/office/drawing/2014/main" id="{1440C944-7F43-B0F6-5131-45989560E5A2}"/>
              </a:ext>
            </a:extLst>
          </p:cNvPr>
          <p:cNvPicPr>
            <a:picLocks noChangeAspect="1"/>
          </p:cNvPicPr>
          <p:nvPr/>
        </p:nvPicPr>
        <p:blipFill rotWithShape="1">
          <a:blip r:embed="rId4">
            <a:extLst>
              <a:ext uri="{28A0092B-C50C-407E-A947-70E740481C1C}">
                <a14:useLocalDpi xmlns:a14="http://schemas.microsoft.com/office/drawing/2010/main"/>
              </a:ext>
            </a:extLst>
          </a:blip>
          <a:srcRect r="30856"/>
          <a:stretch/>
        </p:blipFill>
        <p:spPr>
          <a:xfrm>
            <a:off x="3538939" y="1672290"/>
            <a:ext cx="5361261" cy="4590665"/>
          </a:xfrm>
          <a:prstGeom prst="rect">
            <a:avLst/>
          </a:prstGeom>
        </p:spPr>
      </p:pic>
      <p:grpSp>
        <p:nvGrpSpPr>
          <p:cNvPr id="11" name="Group 10">
            <a:extLst>
              <a:ext uri="{FF2B5EF4-FFF2-40B4-BE49-F238E27FC236}">
                <a16:creationId xmlns:a16="http://schemas.microsoft.com/office/drawing/2014/main" id="{AD3FC0FB-0DC8-E28E-2B72-6668ABD9CB84}"/>
              </a:ext>
            </a:extLst>
          </p:cNvPr>
          <p:cNvGrpSpPr/>
          <p:nvPr/>
        </p:nvGrpSpPr>
        <p:grpSpPr>
          <a:xfrm>
            <a:off x="-64578" y="3644353"/>
            <a:ext cx="3517900" cy="2709690"/>
            <a:chOff x="793289" y="3577267"/>
            <a:chExt cx="3517900" cy="2709690"/>
          </a:xfrm>
        </p:grpSpPr>
        <p:pic>
          <p:nvPicPr>
            <p:cNvPr id="12" name="Picture 11" descr="Chart&#10;&#10;Description automatically generated">
              <a:extLst>
                <a:ext uri="{FF2B5EF4-FFF2-40B4-BE49-F238E27FC236}">
                  <a16:creationId xmlns:a16="http://schemas.microsoft.com/office/drawing/2014/main" id="{34039B93-6D21-EAD9-3506-8950BE56E8FB}"/>
                </a:ext>
              </a:extLst>
            </p:cNvPr>
            <p:cNvPicPr>
              <a:picLocks noChangeAspect="1"/>
            </p:cNvPicPr>
            <p:nvPr/>
          </p:nvPicPr>
          <p:blipFill rotWithShape="1">
            <a:blip r:embed="rId5"/>
            <a:srcRect t="4213"/>
            <a:stretch/>
          </p:blipFill>
          <p:spPr>
            <a:xfrm>
              <a:off x="793289" y="3768804"/>
              <a:ext cx="3517900" cy="2518153"/>
            </a:xfrm>
            <a:prstGeom prst="rect">
              <a:avLst/>
            </a:prstGeom>
          </p:spPr>
        </p:pic>
        <p:sp>
          <p:nvSpPr>
            <p:cNvPr id="13" name="Rectangle 12">
              <a:extLst>
                <a:ext uri="{FF2B5EF4-FFF2-40B4-BE49-F238E27FC236}">
                  <a16:creationId xmlns:a16="http://schemas.microsoft.com/office/drawing/2014/main" id="{408A59A1-8512-8ED7-1106-BC8217EFEF52}"/>
                </a:ext>
              </a:extLst>
            </p:cNvPr>
            <p:cNvSpPr/>
            <p:nvPr/>
          </p:nvSpPr>
          <p:spPr>
            <a:xfrm>
              <a:off x="793289" y="3577267"/>
              <a:ext cx="408717" cy="481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4" name="TextBox 13">
            <a:extLst>
              <a:ext uri="{FF2B5EF4-FFF2-40B4-BE49-F238E27FC236}">
                <a16:creationId xmlns:a16="http://schemas.microsoft.com/office/drawing/2014/main" id="{0E21E0D7-A105-FF9F-6ED0-A44431460379}"/>
              </a:ext>
            </a:extLst>
          </p:cNvPr>
          <p:cNvSpPr txBox="1"/>
          <p:nvPr/>
        </p:nvSpPr>
        <p:spPr>
          <a:xfrm>
            <a:off x="8944329" y="2907142"/>
            <a:ext cx="2965700"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associated with optimal search strategies</a:t>
            </a:r>
          </a:p>
        </p:txBody>
      </p:sp>
      <p:pic>
        <p:nvPicPr>
          <p:cNvPr id="15" name="Picture 14">
            <a:extLst>
              <a:ext uri="{FF2B5EF4-FFF2-40B4-BE49-F238E27FC236}">
                <a16:creationId xmlns:a16="http://schemas.microsoft.com/office/drawing/2014/main" id="{94010BB9-C7A3-1ED4-9E40-4C0885D8DD7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82072" y="2315162"/>
            <a:ext cx="1690215" cy="591980"/>
          </a:xfrm>
          <a:prstGeom prst="rect">
            <a:avLst/>
          </a:prstGeom>
        </p:spPr>
      </p:pic>
      <p:sp>
        <p:nvSpPr>
          <p:cNvPr id="16" name="TextBox 15">
            <a:extLst>
              <a:ext uri="{FF2B5EF4-FFF2-40B4-BE49-F238E27FC236}">
                <a16:creationId xmlns:a16="http://schemas.microsoft.com/office/drawing/2014/main" id="{ECD29095-5404-6AE4-03F1-28307ED5C349}"/>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8</a:t>
            </a:r>
          </a:p>
        </p:txBody>
      </p:sp>
      <p:sp>
        <p:nvSpPr>
          <p:cNvPr id="2" name="TextBox 1">
            <a:extLst>
              <a:ext uri="{FF2B5EF4-FFF2-40B4-BE49-F238E27FC236}">
                <a16:creationId xmlns:a16="http://schemas.microsoft.com/office/drawing/2014/main" id="{5E59965F-FBD8-FC07-5A2E-A81579A06229}"/>
              </a:ext>
            </a:extLst>
          </p:cNvPr>
          <p:cNvSpPr txBox="1"/>
          <p:nvPr/>
        </p:nvSpPr>
        <p:spPr>
          <a:xfrm>
            <a:off x="62132" y="6436329"/>
            <a:ext cx="9151864" cy="369332"/>
          </a:xfrm>
          <a:prstGeom prst="rect">
            <a:avLst/>
          </a:prstGeom>
          <a:noFill/>
        </p:spPr>
        <p:txBody>
          <a:bodyPr wrap="none" rtlCol="0">
            <a:spAutoFit/>
          </a:bodyPr>
          <a:lstStyle/>
          <a:p>
            <a:r>
              <a:rPr lang="en-GB" sz="1800" dirty="0">
                <a:effectLst/>
                <a:latin typeface="Arial" panose="020B0604020202020204" pitchFamily="34" charset="0"/>
                <a:cs typeface="Arial" panose="020B0604020202020204" pitchFamily="34" charset="0"/>
              </a:rPr>
              <a:t>Viswanathan et al. Nature 1996;</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Korobkova</a:t>
            </a:r>
            <a:r>
              <a:rPr lang="en-FR" dirty="0">
                <a:effectLst/>
                <a:latin typeface="Arial" panose="020B0604020202020204" pitchFamily="34" charset="0"/>
                <a:cs typeface="Arial" panose="020B0604020202020204" pitchFamily="34" charset="0"/>
              </a:rPr>
              <a:t> et al. Nature 2004;</a:t>
            </a:r>
            <a:r>
              <a:rPr lang="en-GB" sz="1800" dirty="0">
                <a:effectLst/>
                <a:latin typeface="Arial" panose="020B0604020202020204" pitchFamily="34" charset="0"/>
                <a:cs typeface="Arial" panose="020B0604020202020204" pitchFamily="34" charset="0"/>
              </a:rPr>
              <a:t> Sims et al. Nature 200</a:t>
            </a:r>
            <a:r>
              <a:rPr lang="en-GB" dirty="0">
                <a:latin typeface="Arial" panose="020B0604020202020204" pitchFamily="34" charset="0"/>
                <a:cs typeface="Arial" panose="020B0604020202020204" pitchFamily="34" charset="0"/>
              </a:rPr>
              <a:t>8</a:t>
            </a:r>
            <a:r>
              <a:rPr lang="en-GB" sz="1800" dirty="0">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8CE369-8DEC-71B7-99C4-CBB81C04D183}"/>
              </a:ext>
            </a:extLst>
          </p:cNvPr>
          <p:cNvSpPr txBox="1"/>
          <p:nvPr/>
        </p:nvSpPr>
        <p:spPr>
          <a:xfrm>
            <a:off x="8944329" y="4650294"/>
            <a:ext cx="2965700"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evolution?</a:t>
            </a:r>
          </a:p>
        </p:txBody>
      </p:sp>
      <p:cxnSp>
        <p:nvCxnSpPr>
          <p:cNvPr id="6" name="Straight Connector 5">
            <a:extLst>
              <a:ext uri="{FF2B5EF4-FFF2-40B4-BE49-F238E27FC236}">
                <a16:creationId xmlns:a16="http://schemas.microsoft.com/office/drawing/2014/main" id="{D9C8C822-5E6E-25C0-1736-E5E72BB809E9}"/>
              </a:ext>
            </a:extLst>
          </p:cNvPr>
          <p:cNvCxnSpPr/>
          <p:nvPr/>
        </p:nvCxnSpPr>
        <p:spPr>
          <a:xfrm flipH="1">
            <a:off x="9582072" y="4374292"/>
            <a:ext cx="1690215" cy="988540"/>
          </a:xfrm>
          <a:prstGeom prst="line">
            <a:avLst/>
          </a:prstGeom>
          <a:ln w="25400">
            <a:solidFill>
              <a:srgbClr val="96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3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1</a:t>
            </a:r>
          </a:p>
        </p:txBody>
      </p:sp>
      <p:pic>
        <p:nvPicPr>
          <p:cNvPr id="4" name="celegans_posture.m4v" descr="celegans_posture.m4v">
            <a:hlinkClick r:id="" action="ppaction://media"/>
            <a:extLst>
              <a:ext uri="{FF2B5EF4-FFF2-40B4-BE49-F238E27FC236}">
                <a16:creationId xmlns:a16="http://schemas.microsoft.com/office/drawing/2014/main" id="{A597810F-4BE4-39A5-3AD8-EEB2C67292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05957" y="2754322"/>
            <a:ext cx="4646147" cy="2323073"/>
          </a:xfrm>
          <a:prstGeom prst="rect">
            <a:avLst/>
          </a:prstGeom>
        </p:spPr>
      </p:pic>
      <p:pic>
        <p:nvPicPr>
          <p:cNvPr id="20" name="Picture 19" descr="A computer screen capture&#10;&#10;Description automatically generated with low confidence">
            <a:extLst>
              <a:ext uri="{FF2B5EF4-FFF2-40B4-BE49-F238E27FC236}">
                <a16:creationId xmlns:a16="http://schemas.microsoft.com/office/drawing/2014/main" id="{84439404-C8B7-4C03-0EF1-D7E81F8F490D}"/>
              </a:ext>
            </a:extLst>
          </p:cNvPr>
          <p:cNvPicPr>
            <a:picLocks noChangeAspect="1"/>
          </p:cNvPicPr>
          <p:nvPr/>
        </p:nvPicPr>
        <p:blipFill>
          <a:blip r:embed="rId6"/>
          <a:stretch>
            <a:fillRect/>
          </a:stretch>
        </p:blipFill>
        <p:spPr>
          <a:xfrm>
            <a:off x="350323" y="2392071"/>
            <a:ext cx="2990405" cy="2951229"/>
          </a:xfrm>
          <a:prstGeom prst="rect">
            <a:avLst/>
          </a:prstGeom>
        </p:spPr>
      </p:pic>
      <p:sp>
        <p:nvSpPr>
          <p:cNvPr id="44" name="TextBox 43">
            <a:extLst>
              <a:ext uri="{FF2B5EF4-FFF2-40B4-BE49-F238E27FC236}">
                <a16:creationId xmlns:a16="http://schemas.microsoft.com/office/drawing/2014/main" id="{D327C293-7D1C-29BD-0F20-743CC6254E55}"/>
              </a:ext>
            </a:extLst>
          </p:cNvPr>
          <p:cNvSpPr txBox="1"/>
          <p:nvPr/>
        </p:nvSpPr>
        <p:spPr>
          <a:xfrm>
            <a:off x="1303050" y="1711767"/>
            <a:ext cx="3697437" cy="400110"/>
          </a:xfrm>
          <a:prstGeom prst="rect">
            <a:avLst/>
          </a:prstGeom>
          <a:noFill/>
        </p:spPr>
        <p:txBody>
          <a:bodyPr wrap="square" rtlCol="0">
            <a:spAutoFit/>
          </a:bodyPr>
          <a:lstStyle/>
          <a:p>
            <a:pPr>
              <a:spcAft>
                <a:spcPts val="300"/>
              </a:spcAft>
            </a:pPr>
            <a:r>
              <a:rPr lang="en-US" sz="2000" dirty="0">
                <a:solidFill>
                  <a:schemeClr val="bg2">
                    <a:lumMod val="25000"/>
                  </a:schemeClr>
                </a:solidFill>
                <a:latin typeface="Arial" panose="020B0604020202020204" pitchFamily="34" charset="0"/>
                <a:cs typeface="Arial" panose="020B0604020202020204" pitchFamily="34" charset="0"/>
              </a:rPr>
              <a:t>small scales: pose dynamics</a:t>
            </a:r>
          </a:p>
        </p:txBody>
      </p:sp>
      <p:sp>
        <p:nvSpPr>
          <p:cNvPr id="45" name="TextBox 44">
            <a:extLst>
              <a:ext uri="{FF2B5EF4-FFF2-40B4-BE49-F238E27FC236}">
                <a16:creationId xmlns:a16="http://schemas.microsoft.com/office/drawing/2014/main" id="{2483D41A-CB56-6E7B-B512-5C6F62424E0D}"/>
              </a:ext>
            </a:extLst>
          </p:cNvPr>
          <p:cNvSpPr txBox="1"/>
          <p:nvPr/>
        </p:nvSpPr>
        <p:spPr>
          <a:xfrm>
            <a:off x="6929581" y="1711767"/>
            <a:ext cx="4518804" cy="400110"/>
          </a:xfrm>
          <a:prstGeom prst="rect">
            <a:avLst/>
          </a:prstGeom>
          <a:noFill/>
        </p:spPr>
        <p:txBody>
          <a:bodyPr wrap="square" rtlCol="0">
            <a:spAutoFit/>
          </a:bodyPr>
          <a:lstStyle/>
          <a:p>
            <a:pPr>
              <a:spcAft>
                <a:spcPts val="300"/>
              </a:spcAft>
            </a:pPr>
            <a:r>
              <a:rPr lang="en-US" sz="2000" dirty="0">
                <a:solidFill>
                  <a:schemeClr val="bg2">
                    <a:lumMod val="25000"/>
                  </a:schemeClr>
                </a:solidFill>
                <a:latin typeface="Arial" panose="020B0604020202020204" pitchFamily="34" charset="0"/>
                <a:cs typeface="Arial" panose="020B0604020202020204" pitchFamily="34" charset="0"/>
              </a:rPr>
              <a:t>large scales: navigation strategies</a:t>
            </a:r>
          </a:p>
        </p:txBody>
      </p:sp>
      <p:cxnSp>
        <p:nvCxnSpPr>
          <p:cNvPr id="47" name="Straight Connector 46">
            <a:extLst>
              <a:ext uri="{FF2B5EF4-FFF2-40B4-BE49-F238E27FC236}">
                <a16:creationId xmlns:a16="http://schemas.microsoft.com/office/drawing/2014/main" id="{2A52110F-BC2B-46A9-0A47-E18FE66A02CF}"/>
              </a:ext>
            </a:extLst>
          </p:cNvPr>
          <p:cNvCxnSpPr>
            <a:cxnSpLocks/>
          </p:cNvCxnSpPr>
          <p:nvPr/>
        </p:nvCxnSpPr>
        <p:spPr>
          <a:xfrm flipH="1">
            <a:off x="350323" y="2219731"/>
            <a:ext cx="5578708" cy="0"/>
          </a:xfrm>
          <a:prstGeom prst="line">
            <a:avLst/>
          </a:prstGeom>
          <a:ln w="25400">
            <a:solidFill>
              <a:schemeClr val="bg2">
                <a:lumMod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370B65-5B42-1C6E-51A3-133DCA2AFCAC}"/>
              </a:ext>
            </a:extLst>
          </p:cNvPr>
          <p:cNvCxnSpPr>
            <a:cxnSpLocks/>
          </p:cNvCxnSpPr>
          <p:nvPr/>
        </p:nvCxnSpPr>
        <p:spPr>
          <a:xfrm flipH="1">
            <a:off x="5929031" y="2219731"/>
            <a:ext cx="5867735" cy="0"/>
          </a:xfrm>
          <a:prstGeom prst="line">
            <a:avLst/>
          </a:prstGeom>
          <a:ln w="25400">
            <a:solidFill>
              <a:schemeClr val="bg2">
                <a:lumMod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39344E-A823-F221-2613-12F502E1842E}"/>
              </a:ext>
            </a:extLst>
          </p:cNvPr>
          <p:cNvCxnSpPr>
            <a:cxnSpLocks/>
          </p:cNvCxnSpPr>
          <p:nvPr/>
        </p:nvCxnSpPr>
        <p:spPr>
          <a:xfrm flipV="1">
            <a:off x="5929031" y="1595554"/>
            <a:ext cx="0" cy="3573305"/>
          </a:xfrm>
          <a:prstGeom prst="line">
            <a:avLst/>
          </a:prstGeom>
          <a:ln w="25400">
            <a:solidFill>
              <a:schemeClr val="bg2">
                <a:lumMod val="25000"/>
                <a:alpha val="99000"/>
              </a:schemeClr>
            </a:solidFill>
            <a:prstDash val="dash"/>
          </a:ln>
        </p:spPr>
        <p:style>
          <a:lnRef idx="1">
            <a:schemeClr val="accent1"/>
          </a:lnRef>
          <a:fillRef idx="0">
            <a:schemeClr val="accent1"/>
          </a:fillRef>
          <a:effectRef idx="0">
            <a:schemeClr val="accent1"/>
          </a:effectRef>
          <a:fontRef idx="minor">
            <a:schemeClr val="tx1"/>
          </a:fontRef>
        </p:style>
      </p:cxnSp>
      <p:pic>
        <p:nvPicPr>
          <p:cNvPr id="56" name="Picture 55" descr="A picture containing text&#10;&#10;Description automatically generated">
            <a:extLst>
              <a:ext uri="{FF2B5EF4-FFF2-40B4-BE49-F238E27FC236}">
                <a16:creationId xmlns:a16="http://schemas.microsoft.com/office/drawing/2014/main" id="{A839424C-6CDA-8899-9181-0F2DF004F9ED}"/>
              </a:ext>
            </a:extLst>
          </p:cNvPr>
          <p:cNvPicPr>
            <a:picLocks noChangeAspect="1"/>
          </p:cNvPicPr>
          <p:nvPr/>
        </p:nvPicPr>
        <p:blipFill>
          <a:blip r:embed="rId7"/>
          <a:stretch>
            <a:fillRect/>
          </a:stretch>
        </p:blipFill>
        <p:spPr>
          <a:xfrm>
            <a:off x="8438914" y="2584368"/>
            <a:ext cx="3599527" cy="2790937"/>
          </a:xfrm>
          <a:prstGeom prst="rect">
            <a:avLst/>
          </a:prstGeom>
        </p:spPr>
      </p:pic>
      <p:sp>
        <p:nvSpPr>
          <p:cNvPr id="69" name="TextBox 68">
            <a:extLst>
              <a:ext uri="{FF2B5EF4-FFF2-40B4-BE49-F238E27FC236}">
                <a16:creationId xmlns:a16="http://schemas.microsoft.com/office/drawing/2014/main" id="{55A9D9D6-BB69-A00F-E628-63EB714594AF}"/>
              </a:ext>
            </a:extLst>
          </p:cNvPr>
          <p:cNvSpPr txBox="1"/>
          <p:nvPr/>
        </p:nvSpPr>
        <p:spPr>
          <a:xfrm>
            <a:off x="3412831" y="5303229"/>
            <a:ext cx="5424263" cy="420564"/>
          </a:xfrm>
          <a:prstGeom prst="rect">
            <a:avLst/>
          </a:prstGeom>
          <a:noFill/>
        </p:spPr>
        <p:txBody>
          <a:bodyPr wrap="square" rtlCol="0">
            <a:spAutoFit/>
          </a:bodyPr>
          <a:lstStyle/>
          <a:p>
            <a:pPr algn="ctr">
              <a:spcAft>
                <a:spcPts val="300"/>
              </a:spcAft>
            </a:pPr>
            <a:r>
              <a:rPr lang="en-US" sz="2133" b="1" dirty="0">
                <a:solidFill>
                  <a:srgbClr val="960000"/>
                </a:solidFill>
                <a:latin typeface="Arial" panose="020B0604020202020204" pitchFamily="34" charset="0"/>
                <a:cs typeface="Arial" panose="020B0604020202020204" pitchFamily="34" charset="0"/>
              </a:rPr>
              <a:t>how can we bridge across scales?</a:t>
            </a:r>
          </a:p>
        </p:txBody>
      </p:sp>
      <p:sp>
        <p:nvSpPr>
          <p:cNvPr id="70" name="Freeform 69">
            <a:extLst>
              <a:ext uri="{FF2B5EF4-FFF2-40B4-BE49-F238E27FC236}">
                <a16:creationId xmlns:a16="http://schemas.microsoft.com/office/drawing/2014/main" id="{51369012-AC99-F727-589B-DDCD0AC9E433}"/>
              </a:ext>
            </a:extLst>
          </p:cNvPr>
          <p:cNvSpPr/>
          <p:nvPr/>
        </p:nvSpPr>
        <p:spPr>
          <a:xfrm>
            <a:off x="1923090" y="5310155"/>
            <a:ext cx="8183740" cy="576620"/>
          </a:xfrm>
          <a:custGeom>
            <a:avLst/>
            <a:gdLst>
              <a:gd name="connsiteX0" fmla="*/ 0 w 6015790"/>
              <a:gd name="connsiteY0" fmla="*/ 0 h 261609"/>
              <a:gd name="connsiteX1" fmla="*/ 3064042 w 6015790"/>
              <a:gd name="connsiteY1" fmla="*/ 256674 h 261609"/>
              <a:gd name="connsiteX2" fmla="*/ 6015790 w 6015790"/>
              <a:gd name="connsiteY2" fmla="*/ 144379 h 261609"/>
              <a:gd name="connsiteX0" fmla="*/ 0 w 6043781"/>
              <a:gd name="connsiteY0" fmla="*/ 0 h 258977"/>
              <a:gd name="connsiteX1" fmla="*/ 3064042 w 6043781"/>
              <a:gd name="connsiteY1" fmla="*/ 256674 h 258977"/>
              <a:gd name="connsiteX2" fmla="*/ 6043781 w 6043781"/>
              <a:gd name="connsiteY2" fmla="*/ 41743 h 258977"/>
              <a:gd name="connsiteX0" fmla="*/ 0 w 6043781"/>
              <a:gd name="connsiteY0" fmla="*/ 0 h 263617"/>
              <a:gd name="connsiteX1" fmla="*/ 3064042 w 6043781"/>
              <a:gd name="connsiteY1" fmla="*/ 256674 h 263617"/>
              <a:gd name="connsiteX2" fmla="*/ 6043781 w 6043781"/>
              <a:gd name="connsiteY2" fmla="*/ 41743 h 263617"/>
              <a:gd name="connsiteX0" fmla="*/ 0 w 6043781"/>
              <a:gd name="connsiteY0" fmla="*/ 0 h 263617"/>
              <a:gd name="connsiteX1" fmla="*/ 3064042 w 6043781"/>
              <a:gd name="connsiteY1" fmla="*/ 256674 h 263617"/>
              <a:gd name="connsiteX2" fmla="*/ 6043781 w 6043781"/>
              <a:gd name="connsiteY2" fmla="*/ 41743 h 263617"/>
              <a:gd name="connsiteX0" fmla="*/ 0 w 5997128"/>
              <a:gd name="connsiteY0" fmla="*/ 0 h 319601"/>
              <a:gd name="connsiteX1" fmla="*/ 3017389 w 5997128"/>
              <a:gd name="connsiteY1" fmla="*/ 312658 h 319601"/>
              <a:gd name="connsiteX2" fmla="*/ 5997128 w 5997128"/>
              <a:gd name="connsiteY2" fmla="*/ 97727 h 319601"/>
              <a:gd name="connsiteX0" fmla="*/ 0 w 5997128"/>
              <a:gd name="connsiteY0" fmla="*/ 0 h 319601"/>
              <a:gd name="connsiteX1" fmla="*/ 3017389 w 5997128"/>
              <a:gd name="connsiteY1" fmla="*/ 312658 h 319601"/>
              <a:gd name="connsiteX2" fmla="*/ 5997128 w 5997128"/>
              <a:gd name="connsiteY2" fmla="*/ 97727 h 319601"/>
              <a:gd name="connsiteX0" fmla="*/ 0 w 5997138"/>
              <a:gd name="connsiteY0" fmla="*/ 0 h 332570"/>
              <a:gd name="connsiteX1" fmla="*/ 3017389 w 5997138"/>
              <a:gd name="connsiteY1" fmla="*/ 312658 h 332570"/>
              <a:gd name="connsiteX2" fmla="*/ 5997128 w 5997138"/>
              <a:gd name="connsiteY2" fmla="*/ 97727 h 332570"/>
              <a:gd name="connsiteX0" fmla="*/ 0 w 5997128"/>
              <a:gd name="connsiteY0" fmla="*/ 0 h 316963"/>
              <a:gd name="connsiteX1" fmla="*/ 3017389 w 5997128"/>
              <a:gd name="connsiteY1" fmla="*/ 312658 h 316963"/>
              <a:gd name="connsiteX2" fmla="*/ 5997128 w 5997128"/>
              <a:gd name="connsiteY2" fmla="*/ 97727 h 316963"/>
              <a:gd name="connsiteX0" fmla="*/ 0 w 5997128"/>
              <a:gd name="connsiteY0" fmla="*/ 0 h 316963"/>
              <a:gd name="connsiteX1" fmla="*/ 3017389 w 5997128"/>
              <a:gd name="connsiteY1" fmla="*/ 312658 h 316963"/>
              <a:gd name="connsiteX2" fmla="*/ 5997128 w 5997128"/>
              <a:gd name="connsiteY2" fmla="*/ 97727 h 316963"/>
              <a:gd name="connsiteX0" fmla="*/ 0 w 5997128"/>
              <a:gd name="connsiteY0" fmla="*/ 0 h 316963"/>
              <a:gd name="connsiteX1" fmla="*/ 3017389 w 5997128"/>
              <a:gd name="connsiteY1" fmla="*/ 312658 h 316963"/>
              <a:gd name="connsiteX2" fmla="*/ 5997128 w 5997128"/>
              <a:gd name="connsiteY2" fmla="*/ 97727 h 316963"/>
              <a:gd name="connsiteX0" fmla="*/ 0 w 5997128"/>
              <a:gd name="connsiteY0" fmla="*/ 0 h 314634"/>
              <a:gd name="connsiteX1" fmla="*/ 3017389 w 5997128"/>
              <a:gd name="connsiteY1" fmla="*/ 312658 h 314634"/>
              <a:gd name="connsiteX2" fmla="*/ 5997128 w 5997128"/>
              <a:gd name="connsiteY2" fmla="*/ 97727 h 314634"/>
              <a:gd name="connsiteX0" fmla="*/ 0 w 5997128"/>
              <a:gd name="connsiteY0" fmla="*/ 0 h 432754"/>
              <a:gd name="connsiteX1" fmla="*/ 3017389 w 5997128"/>
              <a:gd name="connsiteY1" fmla="*/ 431928 h 432754"/>
              <a:gd name="connsiteX2" fmla="*/ 5997128 w 5997128"/>
              <a:gd name="connsiteY2" fmla="*/ 97727 h 432754"/>
              <a:gd name="connsiteX0" fmla="*/ 0 w 5997128"/>
              <a:gd name="connsiteY0" fmla="*/ 0 h 431928"/>
              <a:gd name="connsiteX1" fmla="*/ 3017389 w 5997128"/>
              <a:gd name="connsiteY1" fmla="*/ 431928 h 431928"/>
              <a:gd name="connsiteX2" fmla="*/ 5997128 w 5997128"/>
              <a:gd name="connsiteY2" fmla="*/ 97727 h 431928"/>
              <a:gd name="connsiteX0" fmla="*/ 0 w 5997128"/>
              <a:gd name="connsiteY0" fmla="*/ 0 h 431995"/>
              <a:gd name="connsiteX1" fmla="*/ 3017389 w 5997128"/>
              <a:gd name="connsiteY1" fmla="*/ 431928 h 431995"/>
              <a:gd name="connsiteX2" fmla="*/ 5997128 w 5997128"/>
              <a:gd name="connsiteY2" fmla="*/ 97727 h 431995"/>
              <a:gd name="connsiteX0" fmla="*/ 0 w 6137805"/>
              <a:gd name="connsiteY0" fmla="*/ 0 h 431995"/>
              <a:gd name="connsiteX1" fmla="*/ 3017389 w 6137805"/>
              <a:gd name="connsiteY1" fmla="*/ 431928 h 431995"/>
              <a:gd name="connsiteX2" fmla="*/ 6137805 w 6137805"/>
              <a:gd name="connsiteY2" fmla="*/ 11758 h 431995"/>
              <a:gd name="connsiteX0" fmla="*/ 0 w 6137805"/>
              <a:gd name="connsiteY0" fmla="*/ 0 h 431995"/>
              <a:gd name="connsiteX1" fmla="*/ 3017389 w 6137805"/>
              <a:gd name="connsiteY1" fmla="*/ 431928 h 431995"/>
              <a:gd name="connsiteX2" fmla="*/ 6137805 w 6137805"/>
              <a:gd name="connsiteY2" fmla="*/ 11758 h 431995"/>
              <a:gd name="connsiteX0" fmla="*/ 0 w 6137805"/>
              <a:gd name="connsiteY0" fmla="*/ 0 h 432465"/>
              <a:gd name="connsiteX1" fmla="*/ 3017389 w 6137805"/>
              <a:gd name="connsiteY1" fmla="*/ 431928 h 432465"/>
              <a:gd name="connsiteX2" fmla="*/ 6137805 w 6137805"/>
              <a:gd name="connsiteY2" fmla="*/ 11758 h 432465"/>
              <a:gd name="connsiteX0" fmla="*/ 0 w 6137805"/>
              <a:gd name="connsiteY0" fmla="*/ 0 h 432465"/>
              <a:gd name="connsiteX1" fmla="*/ 3017389 w 6137805"/>
              <a:gd name="connsiteY1" fmla="*/ 431928 h 432465"/>
              <a:gd name="connsiteX2" fmla="*/ 6137805 w 6137805"/>
              <a:gd name="connsiteY2" fmla="*/ 11758 h 432465"/>
            </a:gdLst>
            <a:ahLst/>
            <a:cxnLst>
              <a:cxn ang="0">
                <a:pos x="connsiteX0" y="connsiteY0"/>
              </a:cxn>
              <a:cxn ang="0">
                <a:pos x="connsiteX1" y="connsiteY1"/>
              </a:cxn>
              <a:cxn ang="0">
                <a:pos x="connsiteX2" y="connsiteY2"/>
              </a:cxn>
            </a:cxnLst>
            <a:rect l="l" t="t" r="r" b="b"/>
            <a:pathLst>
              <a:path w="6137805" h="432465">
                <a:moveTo>
                  <a:pt x="0" y="0"/>
                </a:moveTo>
                <a:cubicBezTo>
                  <a:pt x="698646" y="446488"/>
                  <a:pt x="2344294" y="434289"/>
                  <a:pt x="3017389" y="431928"/>
                </a:cubicBezTo>
                <a:cubicBezTo>
                  <a:pt x="3768291" y="423416"/>
                  <a:pt x="5962171" y="384257"/>
                  <a:pt x="6137805" y="11758"/>
                </a:cubicBezTo>
              </a:path>
            </a:pathLst>
          </a:custGeom>
          <a:noFill/>
          <a:ln w="25400">
            <a:solidFill>
              <a:srgbClr val="960000"/>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6" name="TextBox 5">
            <a:extLst>
              <a:ext uri="{FF2B5EF4-FFF2-40B4-BE49-F238E27FC236}">
                <a16:creationId xmlns:a16="http://schemas.microsoft.com/office/drawing/2014/main" id="{3587525D-AD51-B4B0-034E-2E061C85F3C7}"/>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9" name="TextBox 8">
            <a:extLst>
              <a:ext uri="{FF2B5EF4-FFF2-40B4-BE49-F238E27FC236}">
                <a16:creationId xmlns:a16="http://schemas.microsoft.com/office/drawing/2014/main" id="{AC28EC6D-7C36-7EB3-934E-80BC2D9D0173}"/>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(2021) </a:t>
            </a:r>
            <a:r>
              <a:rPr lang="en-US" b="1" dirty="0" err="1">
                <a:solidFill>
                  <a:schemeClr val="bg2">
                    <a:lumMod val="25000"/>
                  </a:schemeClr>
                </a:solidFill>
                <a:latin typeface="Arial" panose="020B0604020202020204" pitchFamily="34" charset="0"/>
                <a:cs typeface="Arial" panose="020B0604020202020204" pitchFamily="34" charset="0"/>
              </a:rPr>
              <a:t>bioRxiv</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3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B9E5B-F0E0-55E6-DB4E-C0F9EE970D6D}"/>
              </a:ext>
            </a:extLst>
          </p:cNvPr>
          <p:cNvSpPr txBox="1"/>
          <p:nvPr/>
        </p:nvSpPr>
        <p:spPr>
          <a:xfrm>
            <a:off x="160460" y="91088"/>
            <a:ext cx="11623181" cy="707886"/>
          </a:xfrm>
          <a:prstGeom prst="rect">
            <a:avLst/>
          </a:prstGeom>
          <a:noFill/>
        </p:spPr>
        <p:txBody>
          <a:bodyPr wrap="square" rtlCol="0">
            <a:spAutoFit/>
          </a:bodyPr>
          <a:lstStyle/>
          <a:p>
            <a:pPr>
              <a:spcAft>
                <a:spcPts val="300"/>
              </a:spcAft>
            </a:pPr>
            <a:r>
              <a:rPr lang="en-US" sz="4000" b="1" dirty="0">
                <a:solidFill>
                  <a:srgbClr val="960000"/>
                </a:solidFill>
                <a:latin typeface="Arial" panose="020B0604020202020204" pitchFamily="34" charset="0"/>
                <a:cs typeface="Arial" panose="020B0604020202020204" pitchFamily="34" charset="0"/>
              </a:rPr>
              <a:t>summary</a:t>
            </a:r>
          </a:p>
        </p:txBody>
      </p:sp>
      <p:sp>
        <p:nvSpPr>
          <p:cNvPr id="3" name="TextBox 2">
            <a:extLst>
              <a:ext uri="{FF2B5EF4-FFF2-40B4-BE49-F238E27FC236}">
                <a16:creationId xmlns:a16="http://schemas.microsoft.com/office/drawing/2014/main" id="{71FD8F48-E2D9-DFE7-5996-D9EA44E52A7A}"/>
              </a:ext>
            </a:extLst>
          </p:cNvPr>
          <p:cNvSpPr txBox="1"/>
          <p:nvPr/>
        </p:nvSpPr>
        <p:spPr>
          <a:xfrm>
            <a:off x="445994" y="1241103"/>
            <a:ext cx="771326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bridge across scales in animal </a:t>
            </a:r>
            <a:r>
              <a:rPr lang="en-GB" sz="2800" b="1" dirty="0" err="1">
                <a:latin typeface="Arial" panose="020B0604020202020204" pitchFamily="34" charset="0"/>
                <a:cs typeface="Arial" panose="020B0604020202020204" pitchFamily="34" charset="0"/>
              </a:rPr>
              <a:t>behavior</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82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FD8F48-E2D9-DFE7-5996-D9EA44E52A7A}"/>
              </a:ext>
            </a:extLst>
          </p:cNvPr>
          <p:cNvSpPr txBox="1"/>
          <p:nvPr/>
        </p:nvSpPr>
        <p:spPr>
          <a:xfrm>
            <a:off x="445994" y="1241103"/>
            <a:ext cx="771326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bridge across scales in animal </a:t>
            </a:r>
            <a:r>
              <a:rPr lang="en-GB" sz="2800" b="1" dirty="0" err="1">
                <a:latin typeface="Arial" panose="020B0604020202020204" pitchFamily="34" charset="0"/>
                <a:cs typeface="Arial" panose="020B0604020202020204" pitchFamily="34" charset="0"/>
              </a:rPr>
              <a:t>behavior</a:t>
            </a:r>
            <a:endParaRPr lang="en-GB"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605EF0-036D-E288-F50F-7DD048A46793}"/>
              </a:ext>
            </a:extLst>
          </p:cNvPr>
          <p:cNvSpPr txBox="1"/>
          <p:nvPr/>
        </p:nvSpPr>
        <p:spPr>
          <a:xfrm>
            <a:off x="445994" y="2798959"/>
            <a:ext cx="7836360" cy="954107"/>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time-dependent potential landscape </a:t>
            </a:r>
            <a:r>
              <a:rPr lang="en-GB" sz="2800" dirty="0">
                <a:latin typeface="Arial" panose="020B0604020202020204" pitchFamily="34" charset="0"/>
                <a:cs typeface="Arial" panose="020B0604020202020204" pitchFamily="34" charset="0"/>
              </a:rPr>
              <a:t>adaptation/neuromodulation</a:t>
            </a:r>
          </a:p>
        </p:txBody>
      </p:sp>
      <p:sp>
        <p:nvSpPr>
          <p:cNvPr id="2" name="TextBox 1">
            <a:extLst>
              <a:ext uri="{FF2B5EF4-FFF2-40B4-BE49-F238E27FC236}">
                <a16:creationId xmlns:a16="http://schemas.microsoft.com/office/drawing/2014/main" id="{38E6A75C-757D-68B0-6B2D-11A6AEE4728D}"/>
              </a:ext>
            </a:extLst>
          </p:cNvPr>
          <p:cNvSpPr txBox="1"/>
          <p:nvPr/>
        </p:nvSpPr>
        <p:spPr>
          <a:xfrm>
            <a:off x="160460" y="91088"/>
            <a:ext cx="11623181" cy="707886"/>
          </a:xfrm>
          <a:prstGeom prst="rect">
            <a:avLst/>
          </a:prstGeom>
          <a:noFill/>
        </p:spPr>
        <p:txBody>
          <a:bodyPr wrap="square" rtlCol="0">
            <a:spAutoFit/>
          </a:bodyPr>
          <a:lstStyle/>
          <a:p>
            <a:pPr>
              <a:spcAft>
                <a:spcPts val="300"/>
              </a:spcAft>
            </a:pPr>
            <a:r>
              <a:rPr lang="en-US" sz="4000" b="1" dirty="0">
                <a:solidFill>
                  <a:srgbClr val="960000"/>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1435214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FD8F48-E2D9-DFE7-5996-D9EA44E52A7A}"/>
              </a:ext>
            </a:extLst>
          </p:cNvPr>
          <p:cNvSpPr txBox="1"/>
          <p:nvPr/>
        </p:nvSpPr>
        <p:spPr>
          <a:xfrm>
            <a:off x="445994" y="1241103"/>
            <a:ext cx="771326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bridge across scales in animal </a:t>
            </a:r>
            <a:r>
              <a:rPr lang="en-GB" sz="2800" b="1" dirty="0" err="1">
                <a:latin typeface="Arial" panose="020B0604020202020204" pitchFamily="34" charset="0"/>
                <a:cs typeface="Arial" panose="020B0604020202020204" pitchFamily="34" charset="0"/>
              </a:rPr>
              <a:t>behavior</a:t>
            </a:r>
            <a:endParaRPr lang="en-GB"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605EF0-036D-E288-F50F-7DD048A46793}"/>
              </a:ext>
            </a:extLst>
          </p:cNvPr>
          <p:cNvSpPr txBox="1"/>
          <p:nvPr/>
        </p:nvSpPr>
        <p:spPr>
          <a:xfrm>
            <a:off x="445994" y="2798959"/>
            <a:ext cx="7836360" cy="954107"/>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time-dependent potential landscape </a:t>
            </a:r>
            <a:r>
              <a:rPr lang="en-GB" sz="2800" dirty="0">
                <a:latin typeface="Arial" panose="020B0604020202020204" pitchFamily="34" charset="0"/>
                <a:cs typeface="Arial" panose="020B0604020202020204" pitchFamily="34" charset="0"/>
              </a:rPr>
              <a:t>adaptation/neuromodulation</a:t>
            </a:r>
          </a:p>
        </p:txBody>
      </p:sp>
      <p:sp>
        <p:nvSpPr>
          <p:cNvPr id="8" name="TextBox 7">
            <a:extLst>
              <a:ext uri="{FF2B5EF4-FFF2-40B4-BE49-F238E27FC236}">
                <a16:creationId xmlns:a16="http://schemas.microsoft.com/office/drawing/2014/main" id="{D545C011-9A97-B19A-C42A-5670CCA233BA}"/>
              </a:ext>
            </a:extLst>
          </p:cNvPr>
          <p:cNvSpPr txBox="1"/>
          <p:nvPr/>
        </p:nvSpPr>
        <p:spPr>
          <a:xfrm>
            <a:off x="298614" y="4849240"/>
            <a:ext cx="7350694" cy="954107"/>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inspiration from </a:t>
            </a:r>
            <a:r>
              <a:rPr lang="en-GB" sz="2800" b="1" dirty="0" err="1">
                <a:latin typeface="Arial" panose="020B0604020202020204" pitchFamily="34" charset="0"/>
                <a:cs typeface="Arial" panose="020B0604020202020204" pitchFamily="34" charset="0"/>
              </a:rPr>
              <a:t>behavior</a:t>
            </a:r>
            <a:r>
              <a:rPr lang="en-GB" sz="2800" b="1" dirty="0">
                <a:latin typeface="Arial" panose="020B0604020202020204" pitchFamily="34" charset="0"/>
                <a:cs typeface="Arial" panose="020B0604020202020204" pitchFamily="34" charset="0"/>
              </a:rPr>
              <a:t> for new theory</a:t>
            </a:r>
          </a:p>
          <a:p>
            <a:r>
              <a:rPr lang="en-GB" sz="2800" dirty="0">
                <a:latin typeface="Arial" panose="020B0604020202020204" pitchFamily="34" charset="0"/>
                <a:cs typeface="Arial" panose="020B0604020202020204" pitchFamily="34" charset="0"/>
              </a:rPr>
              <a:t>non-ergodic dynamics; power laws</a:t>
            </a:r>
          </a:p>
        </p:txBody>
      </p:sp>
      <p:sp>
        <p:nvSpPr>
          <p:cNvPr id="2" name="TextBox 1">
            <a:extLst>
              <a:ext uri="{FF2B5EF4-FFF2-40B4-BE49-F238E27FC236}">
                <a16:creationId xmlns:a16="http://schemas.microsoft.com/office/drawing/2014/main" id="{1D9D6BEE-DEAA-299D-355C-9B18EDFA87ED}"/>
              </a:ext>
            </a:extLst>
          </p:cNvPr>
          <p:cNvSpPr txBox="1"/>
          <p:nvPr/>
        </p:nvSpPr>
        <p:spPr>
          <a:xfrm>
            <a:off x="160460" y="91088"/>
            <a:ext cx="11623181" cy="707886"/>
          </a:xfrm>
          <a:prstGeom prst="rect">
            <a:avLst/>
          </a:prstGeom>
          <a:noFill/>
        </p:spPr>
        <p:txBody>
          <a:bodyPr wrap="square" rtlCol="0">
            <a:spAutoFit/>
          </a:bodyPr>
          <a:lstStyle/>
          <a:p>
            <a:pPr>
              <a:spcAft>
                <a:spcPts val="300"/>
              </a:spcAft>
            </a:pPr>
            <a:r>
              <a:rPr lang="en-US" sz="4000" b="1" dirty="0">
                <a:solidFill>
                  <a:srgbClr val="960000"/>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1708378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422329-BCA5-7677-3D80-D60DB764B85B}"/>
              </a:ext>
            </a:extLst>
          </p:cNvPr>
          <p:cNvPicPr>
            <a:picLocks noChangeAspect="1"/>
          </p:cNvPicPr>
          <p:nvPr/>
        </p:nvPicPr>
        <p:blipFill>
          <a:blip r:embed="rId5">
            <a:alphaModFix amt="41000"/>
            <a:extLst>
              <a:ext uri="{28A0092B-C50C-407E-A947-70E740481C1C}">
                <a14:useLocalDpi xmlns:a14="http://schemas.microsoft.com/office/drawing/2010/main"/>
              </a:ext>
            </a:extLst>
          </a:blip>
          <a:stretch>
            <a:fillRect/>
          </a:stretch>
        </p:blipFill>
        <p:spPr>
          <a:xfrm rot="19616641">
            <a:off x="2281831" y="1725758"/>
            <a:ext cx="6619417" cy="3406483"/>
          </a:xfrm>
          <a:prstGeom prst="rect">
            <a:avLst/>
          </a:prstGeom>
        </p:spPr>
      </p:pic>
      <p:sp>
        <p:nvSpPr>
          <p:cNvPr id="4" name="Title 1"/>
          <p:cNvSpPr>
            <a:spLocks noGrp="1"/>
          </p:cNvSpPr>
          <p:nvPr>
            <p:ph type="title"/>
          </p:nvPr>
        </p:nvSpPr>
        <p:spPr>
          <a:xfrm>
            <a:off x="170102" y="-259864"/>
            <a:ext cx="11441430" cy="1835604"/>
          </a:xfrm>
        </p:spPr>
        <p:txBody>
          <a:bodyPr>
            <a:normAutofit/>
          </a:bodyPr>
          <a:lstStyle/>
          <a:p>
            <a:r>
              <a:rPr lang="en-US" sz="4000" dirty="0" err="1">
                <a:latin typeface="Arial" panose="020B0604020202020204" pitchFamily="34" charset="0"/>
                <a:ea typeface="CMU Serif Roman" panose="02000603000000000000" pitchFamily="2" charset="0"/>
                <a:cs typeface="Arial" panose="020B0604020202020204" pitchFamily="34" charset="0"/>
              </a:rPr>
              <a:t>acknowdgements</a:t>
            </a:r>
            <a:endParaRPr lang="en-US" sz="4000" dirty="0">
              <a:latin typeface="Arial" panose="020B0604020202020204" pitchFamily="34" charset="0"/>
              <a:ea typeface="CMU Serif Roman" panose="02000603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2ABA8BD1-7079-5241-BF84-D5C26FE41C15}"/>
              </a:ext>
            </a:extLst>
          </p:cNvPr>
          <p:cNvSpPr txBox="1"/>
          <p:nvPr/>
        </p:nvSpPr>
        <p:spPr>
          <a:xfrm>
            <a:off x="9550327" y="1261620"/>
            <a:ext cx="2382383" cy="1446550"/>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AMOLF</a:t>
            </a:r>
          </a:p>
          <a:p>
            <a:r>
              <a:rPr lang="en-US" sz="2400" b="1" dirty="0">
                <a:latin typeface="Arial" panose="020B0604020202020204" pitchFamily="34" charset="0"/>
                <a:ea typeface="CMU Serif Roman" panose="02000603000000000000" pitchFamily="2" charset="0"/>
                <a:cs typeface="Arial" panose="020B0604020202020204" pitchFamily="34" charset="0"/>
              </a:rPr>
              <a:t>Tom Shimizu</a:t>
            </a:r>
          </a:p>
          <a:p>
            <a:r>
              <a:rPr lang="en-US" sz="2000" dirty="0" err="1">
                <a:latin typeface="Arial" panose="020B0604020202020204" pitchFamily="34" charset="0"/>
                <a:ea typeface="CMU Serif Roman" panose="02000603000000000000" pitchFamily="2" charset="0"/>
                <a:cs typeface="Arial" panose="020B0604020202020204" pitchFamily="34" charset="0"/>
              </a:rPr>
              <a:t>Mathijs</a:t>
            </a:r>
            <a:r>
              <a:rPr lang="en-US" sz="2000" dirty="0">
                <a:latin typeface="Arial" panose="020B0604020202020204" pitchFamily="34" charset="0"/>
                <a:ea typeface="CMU Serif Roman" panose="02000603000000000000" pitchFamily="2" charset="0"/>
                <a:cs typeface="Arial" panose="020B0604020202020204" pitchFamily="34" charset="0"/>
              </a:rPr>
              <a:t> </a:t>
            </a:r>
            <a:r>
              <a:rPr lang="en-US" sz="2000" dirty="0" err="1">
                <a:latin typeface="Arial" panose="020B0604020202020204" pitchFamily="34" charset="0"/>
                <a:ea typeface="CMU Serif Roman" panose="02000603000000000000" pitchFamily="2" charset="0"/>
                <a:cs typeface="Arial" panose="020B0604020202020204" pitchFamily="34" charset="0"/>
              </a:rPr>
              <a:t>Rozemuller</a:t>
            </a:r>
            <a:endParaRPr lang="en-US" sz="2000" dirty="0">
              <a:latin typeface="Arial" panose="020B0604020202020204" pitchFamily="34" charset="0"/>
              <a:ea typeface="CMU Serif Roman" panose="02000603000000000000" pitchFamily="2" charset="0"/>
              <a:cs typeface="Arial" panose="020B0604020202020204" pitchFamily="34" charset="0"/>
            </a:endParaRPr>
          </a:p>
          <a:p>
            <a:r>
              <a:rPr lang="en-US" sz="2000" dirty="0">
                <a:latin typeface="Arial" panose="020B0604020202020204" pitchFamily="34" charset="0"/>
                <a:ea typeface="CMU Serif Roman" panose="02000603000000000000" pitchFamily="2" charset="0"/>
                <a:cs typeface="Arial" panose="020B0604020202020204" pitchFamily="34" charset="0"/>
              </a:rPr>
              <a:t>Stephen Helms</a:t>
            </a:r>
            <a:endParaRPr lang="en-US" dirty="0">
              <a:latin typeface="Arial" panose="020B0604020202020204" pitchFamily="34" charset="0"/>
              <a:ea typeface="CMU Serif Roman" panose="02000603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A38FAC3D-DDC4-E140-B6F8-207DD90EC28B}"/>
              </a:ext>
            </a:extLst>
          </p:cNvPr>
          <p:cNvSpPr txBox="1"/>
          <p:nvPr/>
        </p:nvSpPr>
        <p:spPr>
          <a:xfrm>
            <a:off x="6583564" y="1261620"/>
            <a:ext cx="2480166" cy="1138773"/>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VU Amsterdam</a:t>
            </a:r>
          </a:p>
          <a:p>
            <a:r>
              <a:rPr lang="en-US" sz="2400" b="1" dirty="0">
                <a:latin typeface="Arial" panose="020B0604020202020204" pitchFamily="34" charset="0"/>
                <a:ea typeface="CMU Serif Roman" panose="02000603000000000000" pitchFamily="2" charset="0"/>
                <a:cs typeface="Arial" panose="020B0604020202020204" pitchFamily="34" charset="0"/>
              </a:rPr>
              <a:t>Greg Stephens</a:t>
            </a:r>
          </a:p>
          <a:p>
            <a:r>
              <a:rPr lang="en-US" sz="2000" dirty="0">
                <a:latin typeface="Arial" panose="020B0604020202020204" pitchFamily="34" charset="0"/>
                <a:ea typeface="CMU Serif Roman" panose="02000603000000000000" pitchFamily="2" charset="0"/>
                <a:cs typeface="Arial" panose="020B0604020202020204" pitchFamily="34" charset="0"/>
              </a:rPr>
              <a:t>Liam </a:t>
            </a:r>
            <a:r>
              <a:rPr lang="en-US" sz="2000" dirty="0" err="1">
                <a:latin typeface="Arial" panose="020B0604020202020204" pitchFamily="34" charset="0"/>
                <a:ea typeface="CMU Serif Roman" panose="02000603000000000000" pitchFamily="2" charset="0"/>
                <a:cs typeface="Arial" panose="020B0604020202020204" pitchFamily="34" charset="0"/>
              </a:rPr>
              <a:t>O’Shaugnessy</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34A122C7-9198-3E4F-A305-FB8C05BD7A9D}"/>
              </a:ext>
            </a:extLst>
          </p:cNvPr>
          <p:cNvSpPr txBox="1"/>
          <p:nvPr/>
        </p:nvSpPr>
        <p:spPr>
          <a:xfrm>
            <a:off x="141382" y="3105054"/>
            <a:ext cx="2159566" cy="830997"/>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U. Cambridge</a:t>
            </a:r>
          </a:p>
          <a:p>
            <a:r>
              <a:rPr lang="en-US" sz="2400" b="1" dirty="0">
                <a:latin typeface="Arial" panose="020B0604020202020204" pitchFamily="34" charset="0"/>
                <a:ea typeface="CMU Serif Roman" panose="02000603000000000000" pitchFamily="2" charset="0"/>
                <a:cs typeface="Arial" panose="020B0604020202020204" pitchFamily="34" charset="0"/>
              </a:rPr>
              <a:t>David Jordan</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9158C02F-DCD6-B341-B6A3-A60A265D7E42}"/>
              </a:ext>
            </a:extLst>
          </p:cNvPr>
          <p:cNvSpPr txBox="1"/>
          <p:nvPr/>
        </p:nvSpPr>
        <p:spPr>
          <a:xfrm>
            <a:off x="180360" y="1261620"/>
            <a:ext cx="3213380" cy="830997"/>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ENS Paris</a:t>
            </a:r>
          </a:p>
          <a:p>
            <a:r>
              <a:rPr lang="en-US" sz="2400" b="1" dirty="0">
                <a:latin typeface="Arial" panose="020B0604020202020204" pitchFamily="34" charset="0"/>
                <a:ea typeface="CMU Serif Roman" panose="02000603000000000000" pitchFamily="2" charset="0"/>
                <a:cs typeface="Arial" panose="020B0604020202020204" pitchFamily="34" charset="0"/>
              </a:rPr>
              <a:t>Massimo </a:t>
            </a:r>
            <a:r>
              <a:rPr lang="en-US" sz="2400" b="1" dirty="0" err="1">
                <a:latin typeface="Arial" panose="020B0604020202020204" pitchFamily="34" charset="0"/>
                <a:ea typeface="CMU Serif Roman" panose="02000603000000000000" pitchFamily="2" charset="0"/>
                <a:cs typeface="Arial" panose="020B0604020202020204" pitchFamily="34" charset="0"/>
              </a:rPr>
              <a:t>Vergassola</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E83F6265-1D30-B24A-9C8E-8F3B1B3A261B}"/>
              </a:ext>
            </a:extLst>
          </p:cNvPr>
          <p:cNvSpPr txBox="1"/>
          <p:nvPr/>
        </p:nvSpPr>
        <p:spPr>
          <a:xfrm>
            <a:off x="163030" y="4580056"/>
            <a:ext cx="2303836" cy="830997"/>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OIST Okinawa</a:t>
            </a:r>
          </a:p>
          <a:p>
            <a:r>
              <a:rPr lang="en-US" sz="2400" b="1" dirty="0">
                <a:latin typeface="Arial" panose="020B0604020202020204" pitchFamily="34" charset="0"/>
                <a:ea typeface="CMU Serif Roman" panose="02000603000000000000" pitchFamily="2" charset="0"/>
                <a:cs typeface="Arial" panose="020B0604020202020204" pitchFamily="34" charset="0"/>
              </a:rPr>
              <a:t>Laetitia Hebert</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pic>
        <p:nvPicPr>
          <p:cNvPr id="3" name="Picture 2" descr="A picture containing ax, tool, vector graphics, pinwheel&#10;&#10;Description automatically generated">
            <a:extLst>
              <a:ext uri="{FF2B5EF4-FFF2-40B4-BE49-F238E27FC236}">
                <a16:creationId xmlns:a16="http://schemas.microsoft.com/office/drawing/2014/main" id="{C5C1FC84-213E-2C4A-9598-077149B0CBE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8228" y="6343914"/>
            <a:ext cx="437647" cy="360000"/>
          </a:xfrm>
          <a:prstGeom prst="rect">
            <a:avLst/>
          </a:prstGeom>
        </p:spPr>
      </p:pic>
      <p:sp>
        <p:nvSpPr>
          <p:cNvPr id="5" name="TextBox 4">
            <a:extLst>
              <a:ext uri="{FF2B5EF4-FFF2-40B4-BE49-F238E27FC236}">
                <a16:creationId xmlns:a16="http://schemas.microsoft.com/office/drawing/2014/main" id="{98E935BD-C448-2C47-954B-B6ECB91CF6D6}"/>
              </a:ext>
            </a:extLst>
          </p:cNvPr>
          <p:cNvSpPr txBox="1"/>
          <p:nvPr/>
        </p:nvSpPr>
        <p:spPr>
          <a:xfrm>
            <a:off x="655875" y="6339248"/>
            <a:ext cx="2297424" cy="400110"/>
          </a:xfrm>
          <a:prstGeom prst="rect">
            <a:avLst/>
          </a:prstGeom>
          <a:noFill/>
        </p:spPr>
        <p:txBody>
          <a:bodyPr wrap="none" rtlCol="0">
            <a:spAutoFit/>
          </a:bodyPr>
          <a:lstStyle/>
          <a:p>
            <a:r>
              <a:rPr lang="en-FR" sz="2000" dirty="0">
                <a:latin typeface="Arial" panose="020B0604020202020204" pitchFamily="34" charset="0"/>
                <a:cs typeface="Arial" panose="020B0604020202020204" pitchFamily="34" charset="0"/>
              </a:rPr>
              <a:t>@antoniocbscosta</a:t>
            </a:r>
          </a:p>
        </p:txBody>
      </p:sp>
      <p:sp>
        <p:nvSpPr>
          <p:cNvPr id="13" name="TextBox 12">
            <a:extLst>
              <a:ext uri="{FF2B5EF4-FFF2-40B4-BE49-F238E27FC236}">
                <a16:creationId xmlns:a16="http://schemas.microsoft.com/office/drawing/2014/main" id="{0F4C6857-3041-1B4F-9068-0DB5B1680C7A}"/>
              </a:ext>
            </a:extLst>
          </p:cNvPr>
          <p:cNvSpPr txBox="1"/>
          <p:nvPr/>
        </p:nvSpPr>
        <p:spPr>
          <a:xfrm>
            <a:off x="8869051" y="6339248"/>
            <a:ext cx="3220753"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a</a:t>
            </a:r>
            <a:r>
              <a:rPr lang="en-FR" sz="2000" dirty="0">
                <a:latin typeface="Arial" panose="020B0604020202020204" pitchFamily="34" charset="0"/>
                <a:cs typeface="Arial" panose="020B0604020202020204" pitchFamily="34" charset="0"/>
              </a:rPr>
              <a:t>ntonio.costa@phys.ens.fr</a:t>
            </a:r>
          </a:p>
        </p:txBody>
      </p:sp>
      <p:pic>
        <p:nvPicPr>
          <p:cNvPr id="18" name="project_lab.mp4" descr="project_lab.mp4">
            <a:hlinkClick r:id="" action="ppaction://media"/>
            <a:extLst>
              <a:ext uri="{FF2B5EF4-FFF2-40B4-BE49-F238E27FC236}">
                <a16:creationId xmlns:a16="http://schemas.microsoft.com/office/drawing/2014/main" id="{B7028467-2D75-6BDD-52BB-0CBE94CEB1DC}"/>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l="55973" t="21000" r="17123" b="52681"/>
          <a:stretch/>
        </p:blipFill>
        <p:spPr>
          <a:xfrm>
            <a:off x="9075430" y="3374791"/>
            <a:ext cx="3076431" cy="3009537"/>
          </a:xfrm>
        </p:spPr>
      </p:pic>
      <p:sp>
        <p:nvSpPr>
          <p:cNvPr id="19" name="TextBox 18">
            <a:extLst>
              <a:ext uri="{FF2B5EF4-FFF2-40B4-BE49-F238E27FC236}">
                <a16:creationId xmlns:a16="http://schemas.microsoft.com/office/drawing/2014/main" id="{3495A2D7-5977-4B41-A2D0-1A5834B0BF63}"/>
              </a:ext>
            </a:extLst>
          </p:cNvPr>
          <p:cNvSpPr txBox="1"/>
          <p:nvPr/>
        </p:nvSpPr>
        <p:spPr>
          <a:xfrm>
            <a:off x="2849248" y="3105054"/>
            <a:ext cx="3884397" cy="830997"/>
          </a:xfrm>
          <a:prstGeom prst="rect">
            <a:avLst/>
          </a:prstGeom>
          <a:noFill/>
        </p:spPr>
        <p:txBody>
          <a:bodyPr wrap="none" rtlCol="0">
            <a:spAutoFit/>
          </a:bodyPr>
          <a:lstStyle/>
          <a:p>
            <a:r>
              <a:rPr lang="en-US" sz="2400" u="sng" dirty="0" err="1">
                <a:latin typeface="Arial" panose="020B0604020202020204" pitchFamily="34" charset="0"/>
                <a:ea typeface="CMU Serif Roman" panose="02000603000000000000" pitchFamily="2" charset="0"/>
                <a:cs typeface="Arial" panose="020B0604020202020204" pitchFamily="34" charset="0"/>
              </a:rPr>
              <a:t>Janelia</a:t>
            </a:r>
            <a:r>
              <a:rPr lang="en-US" sz="2400" u="sng" dirty="0">
                <a:latin typeface="Arial" panose="020B0604020202020204" pitchFamily="34" charset="0"/>
                <a:ea typeface="CMU Serif Roman" panose="02000603000000000000" pitchFamily="2" charset="0"/>
                <a:cs typeface="Arial" panose="020B0604020202020204" pitchFamily="34" charset="0"/>
              </a:rPr>
              <a:t> Research Campus</a:t>
            </a:r>
          </a:p>
          <a:p>
            <a:r>
              <a:rPr lang="en-US" sz="2400" b="1" dirty="0" err="1">
                <a:latin typeface="Arial" panose="020B0604020202020204" pitchFamily="34" charset="0"/>
                <a:ea typeface="CMU Serif Roman" panose="02000603000000000000" pitchFamily="2" charset="0"/>
                <a:cs typeface="Arial" panose="020B0604020202020204" pitchFamily="34" charset="0"/>
              </a:rPr>
              <a:t>Tosif</a:t>
            </a:r>
            <a:r>
              <a:rPr lang="en-US" sz="2400" b="1" dirty="0">
                <a:latin typeface="Arial" panose="020B0604020202020204" pitchFamily="34" charset="0"/>
                <a:ea typeface="CMU Serif Roman" panose="02000603000000000000" pitchFamily="2" charset="0"/>
                <a:cs typeface="Arial" panose="020B0604020202020204" pitchFamily="34" charset="0"/>
              </a:rPr>
              <a:t> Ahamed</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FB927596-989F-408A-EDBC-95BFF22CE3BA}"/>
              </a:ext>
            </a:extLst>
          </p:cNvPr>
          <p:cNvPicPr>
            <a:picLocks noChangeAspect="1"/>
          </p:cNvPicPr>
          <p:nvPr/>
        </p:nvPicPr>
        <p:blipFill>
          <a:blip r:embed="rId8"/>
          <a:stretch>
            <a:fillRect/>
          </a:stretch>
        </p:blipFill>
        <p:spPr>
          <a:xfrm>
            <a:off x="3336564" y="5742281"/>
            <a:ext cx="755795" cy="1040279"/>
          </a:xfrm>
          <a:prstGeom prst="rect">
            <a:avLst/>
          </a:prstGeom>
        </p:spPr>
      </p:pic>
      <p:pic>
        <p:nvPicPr>
          <p:cNvPr id="8" name="Picture 7">
            <a:extLst>
              <a:ext uri="{FF2B5EF4-FFF2-40B4-BE49-F238E27FC236}">
                <a16:creationId xmlns:a16="http://schemas.microsoft.com/office/drawing/2014/main" id="{6FA06C28-47E2-B7A3-E2E3-F06CC95638F4}"/>
              </a:ext>
            </a:extLst>
          </p:cNvPr>
          <p:cNvPicPr>
            <a:picLocks noChangeAspect="1"/>
          </p:cNvPicPr>
          <p:nvPr/>
        </p:nvPicPr>
        <p:blipFill>
          <a:blip r:embed="rId9"/>
          <a:stretch>
            <a:fillRect/>
          </a:stretch>
        </p:blipFill>
        <p:spPr>
          <a:xfrm>
            <a:off x="4417814" y="5811570"/>
            <a:ext cx="1454150" cy="901700"/>
          </a:xfrm>
          <a:prstGeom prst="rect">
            <a:avLst/>
          </a:prstGeom>
        </p:spPr>
      </p:pic>
      <p:pic>
        <p:nvPicPr>
          <p:cNvPr id="9" name="Picture 8">
            <a:extLst>
              <a:ext uri="{FF2B5EF4-FFF2-40B4-BE49-F238E27FC236}">
                <a16:creationId xmlns:a16="http://schemas.microsoft.com/office/drawing/2014/main" id="{D09BBB62-7202-833F-5C81-01267A55B175}"/>
              </a:ext>
            </a:extLst>
          </p:cNvPr>
          <p:cNvPicPr>
            <a:picLocks noChangeAspect="1"/>
          </p:cNvPicPr>
          <p:nvPr/>
        </p:nvPicPr>
        <p:blipFill>
          <a:blip r:embed="rId10"/>
          <a:stretch>
            <a:fillRect/>
          </a:stretch>
        </p:blipFill>
        <p:spPr>
          <a:xfrm>
            <a:off x="5901280" y="5833846"/>
            <a:ext cx="2746689" cy="815227"/>
          </a:xfrm>
          <a:prstGeom prst="rect">
            <a:avLst/>
          </a:prstGeom>
        </p:spPr>
      </p:pic>
      <p:sp>
        <p:nvSpPr>
          <p:cNvPr id="7" name="TextBox 6">
            <a:extLst>
              <a:ext uri="{FF2B5EF4-FFF2-40B4-BE49-F238E27FC236}">
                <a16:creationId xmlns:a16="http://schemas.microsoft.com/office/drawing/2014/main" id="{3DA3EA29-292A-A686-D7B6-A6A5FDF09A31}"/>
              </a:ext>
            </a:extLst>
          </p:cNvPr>
          <p:cNvSpPr txBox="1"/>
          <p:nvPr/>
        </p:nvSpPr>
        <p:spPr>
          <a:xfrm>
            <a:off x="3639244" y="1261620"/>
            <a:ext cx="2492990" cy="1569660"/>
          </a:xfrm>
          <a:prstGeom prst="rect">
            <a:avLst/>
          </a:prstGeom>
          <a:noFill/>
        </p:spPr>
        <p:txBody>
          <a:bodyPr wrap="none" rtlCol="0">
            <a:spAutoFit/>
          </a:bodyPr>
          <a:lstStyle/>
          <a:p>
            <a:r>
              <a:rPr lang="en-US" sz="2400" u="sng" dirty="0">
                <a:latin typeface="Arial" panose="020B0604020202020204" pitchFamily="34" charset="0"/>
                <a:ea typeface="CMU Serif Roman" panose="02000603000000000000" pitchFamily="2" charset="0"/>
                <a:cs typeface="Arial" panose="020B0604020202020204" pitchFamily="34" charset="0"/>
              </a:rPr>
              <a:t>ICM Paris</a:t>
            </a:r>
          </a:p>
          <a:p>
            <a:r>
              <a:rPr lang="en-US" sz="2400" b="1" dirty="0">
                <a:latin typeface="Arial" panose="020B0604020202020204" pitchFamily="34" charset="0"/>
                <a:ea typeface="CMU Serif Roman" panose="02000603000000000000" pitchFamily="2" charset="0"/>
                <a:cs typeface="Arial" panose="020B0604020202020204" pitchFamily="34" charset="0"/>
              </a:rPr>
              <a:t>Claire </a:t>
            </a:r>
            <a:r>
              <a:rPr lang="en-US" sz="2400" b="1" dirty="0" err="1">
                <a:latin typeface="Arial" panose="020B0604020202020204" pitchFamily="34" charset="0"/>
                <a:ea typeface="CMU Serif Roman" panose="02000603000000000000" pitchFamily="2" charset="0"/>
                <a:cs typeface="Arial" panose="020B0604020202020204" pitchFamily="34" charset="0"/>
              </a:rPr>
              <a:t>Wyart</a:t>
            </a:r>
            <a:endParaRPr lang="en-US" sz="2400" b="1" dirty="0">
              <a:latin typeface="Arial" panose="020B0604020202020204" pitchFamily="34" charset="0"/>
              <a:ea typeface="CMU Serif Roman" panose="02000603000000000000" pitchFamily="2" charset="0"/>
              <a:cs typeface="Arial" panose="020B0604020202020204" pitchFamily="34" charset="0"/>
            </a:endParaRPr>
          </a:p>
          <a:p>
            <a:r>
              <a:rPr lang="en-US" sz="2400" b="1" dirty="0">
                <a:latin typeface="Arial" panose="020B0604020202020204" pitchFamily="34" charset="0"/>
                <a:ea typeface="CMU Serif Roman" panose="02000603000000000000" pitchFamily="2" charset="0"/>
                <a:cs typeface="Arial" panose="020B0604020202020204" pitchFamily="34" charset="0"/>
              </a:rPr>
              <a:t>Gautam Sridhar</a:t>
            </a:r>
          </a:p>
          <a:p>
            <a:r>
              <a:rPr lang="en-US" sz="2400" b="1" dirty="0">
                <a:latin typeface="Arial" panose="020B0604020202020204" pitchFamily="34" charset="0"/>
                <a:ea typeface="CMU Serif Roman" panose="02000603000000000000" pitchFamily="2" charset="0"/>
                <a:cs typeface="Arial" panose="020B0604020202020204" pitchFamily="34" charset="0"/>
              </a:rPr>
              <a:t> </a:t>
            </a:r>
            <a:endParaRPr lang="en-US" sz="2000" dirty="0">
              <a:latin typeface="Arial" panose="020B0604020202020204" pitchFamily="34" charset="0"/>
              <a:ea typeface="CMU Serif Roman" panose="02000603000000000000" pitchFamily="2" charset="0"/>
              <a:cs typeface="Arial" panose="020B0604020202020204" pitchFamily="34" charset="0"/>
            </a:endParaRPr>
          </a:p>
        </p:txBody>
      </p:sp>
    </p:spTree>
    <p:extLst>
      <p:ext uri="{BB962C8B-B14F-4D97-AF65-F5344CB8AC3E}">
        <p14:creationId xmlns:p14="http://schemas.microsoft.com/office/powerpoint/2010/main" val="3139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18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F28472AD-A0A8-949B-306F-CAABA178E679}"/>
              </a:ext>
            </a:extLst>
          </p:cNvPr>
          <p:cNvSpPr txBox="1"/>
          <p:nvPr/>
        </p:nvSpPr>
        <p:spPr>
          <a:xfrm>
            <a:off x="79661" y="1591332"/>
            <a:ext cx="751808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infer dynamical model: predict long-time statistics </a:t>
            </a:r>
            <a:endParaRPr lang="en-FR" sz="2133" dirty="0">
              <a:solidFill>
                <a:schemeClr val="bg2">
                  <a:lumMod val="25000"/>
                </a:schemeClr>
              </a:solidFill>
              <a:latin typeface="Arial" panose="020B0604020202020204" pitchFamily="34" charset="0"/>
              <a:cs typeface="Arial" panose="020B0604020202020204" pitchFamily="34" charset="0"/>
            </a:endParaRPr>
          </a:p>
        </p:txBody>
      </p:sp>
      <p:pic>
        <p:nvPicPr>
          <p:cNvPr id="99" name="Picture 98">
            <a:extLst>
              <a:ext uri="{FF2B5EF4-FFF2-40B4-BE49-F238E27FC236}">
                <a16:creationId xmlns:a16="http://schemas.microsoft.com/office/drawing/2014/main" id="{B1AE5D11-5CF3-B612-1F22-1E61853449D1}"/>
              </a:ext>
            </a:extLst>
          </p:cNvPr>
          <p:cNvPicPr>
            <a:picLocks noChangeAspect="1"/>
          </p:cNvPicPr>
          <p:nvPr/>
        </p:nvPicPr>
        <p:blipFill rotWithShape="1">
          <a:blip r:embed="rId3"/>
          <a:srcRect r="61072"/>
          <a:stretch/>
        </p:blipFill>
        <p:spPr>
          <a:xfrm>
            <a:off x="1982630" y="2155116"/>
            <a:ext cx="2491068" cy="831771"/>
          </a:xfrm>
          <a:prstGeom prst="rect">
            <a:avLst/>
          </a:prstGeom>
        </p:spPr>
      </p:pic>
      <p:sp>
        <p:nvSpPr>
          <p:cNvPr id="2" name="TextBox 1">
            <a:extLst>
              <a:ext uri="{FF2B5EF4-FFF2-40B4-BE49-F238E27FC236}">
                <a16:creationId xmlns:a16="http://schemas.microsoft.com/office/drawing/2014/main" id="{7AB5B413-8C83-6061-54C9-3B08A3B03AE4}"/>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4" name="TextBox 3">
            <a:extLst>
              <a:ext uri="{FF2B5EF4-FFF2-40B4-BE49-F238E27FC236}">
                <a16:creationId xmlns:a16="http://schemas.microsoft.com/office/drawing/2014/main" id="{4090AE8D-CAC9-6DDF-B8BE-E8128E3FFB55}"/>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 </a:t>
            </a:r>
            <a:r>
              <a:rPr lang="en-US" b="1" dirty="0">
                <a:solidFill>
                  <a:schemeClr val="bg2">
                    <a:lumMod val="25000"/>
                  </a:schemeClr>
                </a:solidFill>
                <a:latin typeface="Arial" panose="020B0604020202020204" pitchFamily="34" charset="0"/>
                <a:cs typeface="Arial" panose="020B0604020202020204" pitchFamily="34" charset="0"/>
              </a:rPr>
              <a:t>Chaos</a:t>
            </a:r>
          </a:p>
        </p:txBody>
      </p:sp>
    </p:spTree>
    <p:extLst>
      <p:ext uri="{BB962C8B-B14F-4D97-AF65-F5344CB8AC3E}">
        <p14:creationId xmlns:p14="http://schemas.microsoft.com/office/powerpoint/2010/main" val="281436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F28472AD-A0A8-949B-306F-CAABA178E679}"/>
              </a:ext>
            </a:extLst>
          </p:cNvPr>
          <p:cNvSpPr txBox="1"/>
          <p:nvPr/>
        </p:nvSpPr>
        <p:spPr>
          <a:xfrm>
            <a:off x="79661" y="1591332"/>
            <a:ext cx="751808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infer dynamical model: predict long-time statistics </a:t>
            </a:r>
            <a:endParaRPr lang="en-FR" sz="2133" dirty="0">
              <a:solidFill>
                <a:schemeClr val="bg2">
                  <a:lumMod val="25000"/>
                </a:schemeClr>
              </a:solidFill>
              <a:latin typeface="Arial" panose="020B060402020202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B61D39F7-7FF4-6F93-8BD3-CFEF831656FC}"/>
              </a:ext>
            </a:extLst>
          </p:cNvPr>
          <p:cNvPicPr>
            <a:picLocks noChangeAspect="1"/>
          </p:cNvPicPr>
          <p:nvPr/>
        </p:nvPicPr>
        <p:blipFill rotWithShape="1">
          <a:blip r:embed="rId3"/>
          <a:srcRect l="46035" b="-2634"/>
          <a:stretch/>
        </p:blipFill>
        <p:spPr>
          <a:xfrm>
            <a:off x="1501542" y="3350820"/>
            <a:ext cx="3453244" cy="853680"/>
          </a:xfrm>
          <a:prstGeom prst="rect">
            <a:avLst/>
          </a:prstGeom>
        </p:spPr>
      </p:pic>
      <p:pic>
        <p:nvPicPr>
          <p:cNvPr id="99" name="Picture 98">
            <a:extLst>
              <a:ext uri="{FF2B5EF4-FFF2-40B4-BE49-F238E27FC236}">
                <a16:creationId xmlns:a16="http://schemas.microsoft.com/office/drawing/2014/main" id="{B1AE5D11-5CF3-B612-1F22-1E61853449D1}"/>
              </a:ext>
            </a:extLst>
          </p:cNvPr>
          <p:cNvPicPr>
            <a:picLocks noChangeAspect="1"/>
          </p:cNvPicPr>
          <p:nvPr/>
        </p:nvPicPr>
        <p:blipFill rotWithShape="1">
          <a:blip r:embed="rId3"/>
          <a:srcRect r="61072"/>
          <a:stretch/>
        </p:blipFill>
        <p:spPr>
          <a:xfrm>
            <a:off x="1982630" y="2155116"/>
            <a:ext cx="2491068" cy="831771"/>
          </a:xfrm>
          <a:prstGeom prst="rect">
            <a:avLst/>
          </a:prstGeom>
        </p:spPr>
      </p:pic>
      <p:sp>
        <p:nvSpPr>
          <p:cNvPr id="100" name="Down Arrow 99">
            <a:extLst>
              <a:ext uri="{FF2B5EF4-FFF2-40B4-BE49-F238E27FC236}">
                <a16:creationId xmlns:a16="http://schemas.microsoft.com/office/drawing/2014/main" id="{E75C9668-3FE9-766A-872D-6E712D20147B}"/>
              </a:ext>
            </a:extLst>
          </p:cNvPr>
          <p:cNvSpPr/>
          <p:nvPr/>
        </p:nvSpPr>
        <p:spPr>
          <a:xfrm>
            <a:off x="3050264" y="2999329"/>
            <a:ext cx="355801" cy="479652"/>
          </a:xfrm>
          <a:prstGeom prst="downArrow">
            <a:avLst/>
          </a:prstGeom>
          <a:solidFill>
            <a:srgbClr val="960000">
              <a:alpha val="10000"/>
            </a:srgbClr>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sp>
        <p:nvSpPr>
          <p:cNvPr id="2" name="TextBox 1">
            <a:extLst>
              <a:ext uri="{FF2B5EF4-FFF2-40B4-BE49-F238E27FC236}">
                <a16:creationId xmlns:a16="http://schemas.microsoft.com/office/drawing/2014/main" id="{B118AF2E-707A-C6AD-E8B0-DCCBBB476D27}"/>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4" name="TextBox 3">
            <a:extLst>
              <a:ext uri="{FF2B5EF4-FFF2-40B4-BE49-F238E27FC236}">
                <a16:creationId xmlns:a16="http://schemas.microsoft.com/office/drawing/2014/main" id="{91CB2570-1AC2-0DA6-8E63-85256753F4ED}"/>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a:t>
            </a:r>
            <a:r>
              <a:rPr lang="en-US">
                <a:solidFill>
                  <a:schemeClr val="bg2">
                    <a:lumMod val="25000"/>
                  </a:schemeClr>
                </a:solidFill>
                <a:latin typeface="Arial" panose="020B0604020202020204" pitchFamily="34" charset="0"/>
                <a:cs typeface="Arial" panose="020B0604020202020204" pitchFamily="34" charset="0"/>
              </a:rPr>
              <a:t>) </a:t>
            </a:r>
            <a:r>
              <a:rPr lang="en-US" b="1">
                <a:solidFill>
                  <a:schemeClr val="bg2">
                    <a:lumMod val="25000"/>
                  </a:schemeClr>
                </a:solidFill>
                <a:latin typeface="Arial" panose="020B0604020202020204" pitchFamily="34" charset="0"/>
                <a:cs typeface="Arial" panose="020B0604020202020204" pitchFamily="34" charset="0"/>
              </a:rPr>
              <a:t>Chaos</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651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F28472AD-A0A8-949B-306F-CAABA178E679}"/>
              </a:ext>
            </a:extLst>
          </p:cNvPr>
          <p:cNvSpPr txBox="1"/>
          <p:nvPr/>
        </p:nvSpPr>
        <p:spPr>
          <a:xfrm>
            <a:off x="79661" y="1591332"/>
            <a:ext cx="751808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infer dynamical model: predict long-time statistics </a:t>
            </a:r>
            <a:endParaRPr lang="en-FR" sz="2133" dirty="0">
              <a:solidFill>
                <a:schemeClr val="bg2">
                  <a:lumMod val="25000"/>
                </a:schemeClr>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EF05306-37FD-21A6-BE65-42653F0B1C26}"/>
              </a:ext>
            </a:extLst>
          </p:cNvPr>
          <p:cNvSpPr txBox="1"/>
          <p:nvPr/>
        </p:nvSpPr>
        <p:spPr>
          <a:xfrm>
            <a:off x="67218" y="4332566"/>
            <a:ext cx="7210645" cy="420564"/>
          </a:xfrm>
          <a:prstGeom prst="rect">
            <a:avLst/>
          </a:prstGeom>
          <a:noFill/>
          <a:ln w="19050">
            <a:noFill/>
          </a:ln>
        </p:spPr>
        <p:txBody>
          <a:bodyPr wrap="square" rtlCol="0">
            <a:spAutoFit/>
          </a:bodyPr>
          <a:lstStyle/>
          <a:p>
            <a:r>
              <a:rPr lang="en-US" sz="2133" dirty="0" err="1">
                <a:solidFill>
                  <a:schemeClr val="bg2">
                    <a:lumMod val="25000"/>
                  </a:schemeClr>
                </a:solidFill>
                <a:latin typeface="Arial" panose="020B0604020202020204" pitchFamily="34" charset="0"/>
                <a:cs typeface="Arial" panose="020B0604020202020204" pitchFamily="34" charset="0"/>
              </a:rPr>
              <a:t>eigenspectrum</a:t>
            </a:r>
            <a:r>
              <a:rPr lang="en-US" sz="2133" dirty="0">
                <a:solidFill>
                  <a:schemeClr val="bg2">
                    <a:lumMod val="25000"/>
                  </a:schemeClr>
                </a:solidFill>
                <a:latin typeface="Arial" panose="020B0604020202020204" pitchFamily="34" charset="0"/>
                <a:cs typeface="Arial" panose="020B0604020202020204" pitchFamily="34" charset="0"/>
              </a:rPr>
              <a:t>: behavioral modes across scales</a:t>
            </a:r>
            <a:endParaRPr lang="en-FR" sz="2133" dirty="0">
              <a:solidFill>
                <a:schemeClr val="bg2">
                  <a:lumMod val="25000"/>
                </a:schemeClr>
              </a:solidFill>
              <a:latin typeface="Arial" panose="020B060402020202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B61D39F7-7FF4-6F93-8BD3-CFEF831656FC}"/>
              </a:ext>
            </a:extLst>
          </p:cNvPr>
          <p:cNvPicPr>
            <a:picLocks noChangeAspect="1"/>
          </p:cNvPicPr>
          <p:nvPr/>
        </p:nvPicPr>
        <p:blipFill rotWithShape="1">
          <a:blip r:embed="rId3"/>
          <a:srcRect l="46035" b="-2634"/>
          <a:stretch/>
        </p:blipFill>
        <p:spPr>
          <a:xfrm>
            <a:off x="1501542" y="3350820"/>
            <a:ext cx="3453244" cy="853680"/>
          </a:xfrm>
          <a:prstGeom prst="rect">
            <a:avLst/>
          </a:prstGeom>
        </p:spPr>
      </p:pic>
      <p:grpSp>
        <p:nvGrpSpPr>
          <p:cNvPr id="98" name="Group 97">
            <a:extLst>
              <a:ext uri="{FF2B5EF4-FFF2-40B4-BE49-F238E27FC236}">
                <a16:creationId xmlns:a16="http://schemas.microsoft.com/office/drawing/2014/main" id="{DC3F86FF-7E10-A4CA-B2F8-4730DD5DA967}"/>
              </a:ext>
            </a:extLst>
          </p:cNvPr>
          <p:cNvGrpSpPr/>
          <p:nvPr/>
        </p:nvGrpSpPr>
        <p:grpSpPr>
          <a:xfrm>
            <a:off x="1834746" y="4981181"/>
            <a:ext cx="2856089" cy="684937"/>
            <a:chOff x="2684712" y="2455318"/>
            <a:chExt cx="2142067" cy="513703"/>
          </a:xfrm>
        </p:grpSpPr>
        <p:pic>
          <p:nvPicPr>
            <p:cNvPr id="95" name="Picture 94" descr="Diagram&#10;&#10;Description automatically generated">
              <a:extLst>
                <a:ext uri="{FF2B5EF4-FFF2-40B4-BE49-F238E27FC236}">
                  <a16:creationId xmlns:a16="http://schemas.microsoft.com/office/drawing/2014/main" id="{00ED2636-860D-241B-52F7-632BBCA38FCA}"/>
                </a:ext>
              </a:extLst>
            </p:cNvPr>
            <p:cNvPicPr>
              <a:picLocks noChangeAspect="1"/>
            </p:cNvPicPr>
            <p:nvPr/>
          </p:nvPicPr>
          <p:blipFill rotWithShape="1">
            <a:blip r:embed="rId4"/>
            <a:srcRect l="22515" t="88178" r="13838"/>
            <a:stretch/>
          </p:blipFill>
          <p:spPr>
            <a:xfrm>
              <a:off x="2684712" y="2500659"/>
              <a:ext cx="2142067" cy="369332"/>
            </a:xfrm>
            <a:prstGeom prst="rect">
              <a:avLst/>
            </a:prstGeom>
          </p:spPr>
        </p:pic>
        <p:sp>
          <p:nvSpPr>
            <p:cNvPr id="97" name="Rectangle 96">
              <a:extLst>
                <a:ext uri="{FF2B5EF4-FFF2-40B4-BE49-F238E27FC236}">
                  <a16:creationId xmlns:a16="http://schemas.microsoft.com/office/drawing/2014/main" id="{91292A7A-8C30-CDCA-5711-477065630C64}"/>
                </a:ext>
              </a:extLst>
            </p:cNvPr>
            <p:cNvSpPr/>
            <p:nvPr/>
          </p:nvSpPr>
          <p:spPr>
            <a:xfrm>
              <a:off x="2725625" y="2455318"/>
              <a:ext cx="2078850" cy="513703"/>
            </a:xfrm>
            <a:prstGeom prst="rect">
              <a:avLst/>
            </a:prstGeom>
            <a:solidFill>
              <a:srgbClr val="960000">
                <a:alpha val="10000"/>
              </a:srgbClr>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dirty="0"/>
            </a:p>
          </p:txBody>
        </p:sp>
      </p:grpSp>
      <p:pic>
        <p:nvPicPr>
          <p:cNvPr id="99" name="Picture 98">
            <a:extLst>
              <a:ext uri="{FF2B5EF4-FFF2-40B4-BE49-F238E27FC236}">
                <a16:creationId xmlns:a16="http://schemas.microsoft.com/office/drawing/2014/main" id="{B1AE5D11-5CF3-B612-1F22-1E61853449D1}"/>
              </a:ext>
            </a:extLst>
          </p:cNvPr>
          <p:cNvPicPr>
            <a:picLocks noChangeAspect="1"/>
          </p:cNvPicPr>
          <p:nvPr/>
        </p:nvPicPr>
        <p:blipFill rotWithShape="1">
          <a:blip r:embed="rId3"/>
          <a:srcRect r="61072"/>
          <a:stretch/>
        </p:blipFill>
        <p:spPr>
          <a:xfrm>
            <a:off x="1982630" y="2155116"/>
            <a:ext cx="2491068" cy="831771"/>
          </a:xfrm>
          <a:prstGeom prst="rect">
            <a:avLst/>
          </a:prstGeom>
        </p:spPr>
      </p:pic>
      <p:sp>
        <p:nvSpPr>
          <p:cNvPr id="100" name="Down Arrow 99">
            <a:extLst>
              <a:ext uri="{FF2B5EF4-FFF2-40B4-BE49-F238E27FC236}">
                <a16:creationId xmlns:a16="http://schemas.microsoft.com/office/drawing/2014/main" id="{E75C9668-3FE9-766A-872D-6E712D20147B}"/>
              </a:ext>
            </a:extLst>
          </p:cNvPr>
          <p:cNvSpPr/>
          <p:nvPr/>
        </p:nvSpPr>
        <p:spPr>
          <a:xfrm>
            <a:off x="3050264" y="2999329"/>
            <a:ext cx="355801" cy="479652"/>
          </a:xfrm>
          <a:prstGeom prst="downArrow">
            <a:avLst/>
          </a:prstGeom>
          <a:solidFill>
            <a:srgbClr val="960000">
              <a:alpha val="10000"/>
            </a:srgbClr>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pic>
        <p:nvPicPr>
          <p:cNvPr id="102" name="Picture 101" descr="A picture containing diagram&#10;&#10;Description automatically generated">
            <a:extLst>
              <a:ext uri="{FF2B5EF4-FFF2-40B4-BE49-F238E27FC236}">
                <a16:creationId xmlns:a16="http://schemas.microsoft.com/office/drawing/2014/main" id="{4A7BDFFA-A5BC-613D-0349-F35D99AAE8C8}"/>
              </a:ext>
            </a:extLst>
          </p:cNvPr>
          <p:cNvPicPr>
            <a:picLocks noChangeAspect="1"/>
          </p:cNvPicPr>
          <p:nvPr/>
        </p:nvPicPr>
        <p:blipFill rotWithShape="1">
          <a:blip r:embed="rId5"/>
          <a:srcRect b="12659"/>
          <a:stretch/>
        </p:blipFill>
        <p:spPr>
          <a:xfrm>
            <a:off x="7011532" y="1797938"/>
            <a:ext cx="4978368" cy="4299100"/>
          </a:xfrm>
          <a:prstGeom prst="rect">
            <a:avLst/>
          </a:prstGeom>
        </p:spPr>
      </p:pic>
      <p:sp>
        <p:nvSpPr>
          <p:cNvPr id="2" name="TextBox 1">
            <a:extLst>
              <a:ext uri="{FF2B5EF4-FFF2-40B4-BE49-F238E27FC236}">
                <a16:creationId xmlns:a16="http://schemas.microsoft.com/office/drawing/2014/main" id="{51312E4D-7F4D-8CAA-9F05-E347A7D0EEE9}"/>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5" name="TextBox 4">
            <a:extLst>
              <a:ext uri="{FF2B5EF4-FFF2-40B4-BE49-F238E27FC236}">
                <a16:creationId xmlns:a16="http://schemas.microsoft.com/office/drawing/2014/main" id="{514CD96D-83CB-96B4-8082-58087C39B4ED}"/>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a:t>
            </a:r>
            <a:r>
              <a:rPr lang="en-US">
                <a:solidFill>
                  <a:schemeClr val="bg2">
                    <a:lumMod val="25000"/>
                  </a:schemeClr>
                </a:solidFill>
                <a:latin typeface="Arial" panose="020B0604020202020204" pitchFamily="34" charset="0"/>
                <a:cs typeface="Arial" panose="020B0604020202020204" pitchFamily="34" charset="0"/>
              </a:rPr>
              <a:t>) </a:t>
            </a:r>
            <a:r>
              <a:rPr lang="en-US" b="1">
                <a:solidFill>
                  <a:schemeClr val="bg2">
                    <a:lumMod val="25000"/>
                  </a:schemeClr>
                </a:solidFill>
                <a:latin typeface="Arial" panose="020B0604020202020204" pitchFamily="34" charset="0"/>
                <a:cs typeface="Arial" panose="020B0604020202020204" pitchFamily="34" charset="0"/>
              </a:rPr>
              <a:t>Chaos</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19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pic>
        <p:nvPicPr>
          <p:cNvPr id="5" name="Picture 4" descr="Diagram&#10;&#10;Description automatically generated">
            <a:extLst>
              <a:ext uri="{FF2B5EF4-FFF2-40B4-BE49-F238E27FC236}">
                <a16:creationId xmlns:a16="http://schemas.microsoft.com/office/drawing/2014/main" id="{218B8594-7BE5-BDCF-A81E-B3D5609D023C}"/>
              </a:ext>
            </a:extLst>
          </p:cNvPr>
          <p:cNvPicPr>
            <a:picLocks noChangeAspect="1"/>
          </p:cNvPicPr>
          <p:nvPr/>
        </p:nvPicPr>
        <p:blipFill rotWithShape="1">
          <a:blip r:embed="rId3"/>
          <a:srcRect l="14518"/>
          <a:stretch/>
        </p:blipFill>
        <p:spPr>
          <a:xfrm>
            <a:off x="200220" y="2267679"/>
            <a:ext cx="4572617" cy="3724939"/>
          </a:xfrm>
          <a:prstGeom prst="rect">
            <a:avLst/>
          </a:prstGeom>
        </p:spPr>
      </p:pic>
      <p:sp>
        <p:nvSpPr>
          <p:cNvPr id="2" name="TextBox 1">
            <a:extLst>
              <a:ext uri="{FF2B5EF4-FFF2-40B4-BE49-F238E27FC236}">
                <a16:creationId xmlns:a16="http://schemas.microsoft.com/office/drawing/2014/main" id="{8E2C0739-932F-E294-E5DD-F2EE6B05F592}"/>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4" name="TextBox 3">
            <a:extLst>
              <a:ext uri="{FF2B5EF4-FFF2-40B4-BE49-F238E27FC236}">
                <a16:creationId xmlns:a16="http://schemas.microsoft.com/office/drawing/2014/main" id="{8716F869-E4EF-EE86-822C-3181C902867B}"/>
              </a:ext>
            </a:extLst>
          </p:cNvPr>
          <p:cNvSpPr txBox="1"/>
          <p:nvPr/>
        </p:nvSpPr>
        <p:spPr>
          <a:xfrm>
            <a:off x="147602" y="1435360"/>
            <a:ext cx="1124816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use time delays to maximize predictive information - accurate Markov model</a:t>
            </a:r>
            <a:endParaRPr lang="en-FR" sz="2133" dirty="0">
              <a:solidFill>
                <a:schemeClr val="bg2">
                  <a:lumMod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535C6A7-A3F0-E5AB-8D4B-251CD258991F}"/>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a:t>
            </a:r>
            <a:r>
              <a:rPr lang="en-US">
                <a:solidFill>
                  <a:schemeClr val="bg2">
                    <a:lumMod val="25000"/>
                  </a:schemeClr>
                </a:solidFill>
                <a:latin typeface="Arial" panose="020B0604020202020204" pitchFamily="34" charset="0"/>
                <a:cs typeface="Arial" panose="020B0604020202020204" pitchFamily="34" charset="0"/>
              </a:rPr>
              <a:t>) </a:t>
            </a:r>
            <a:r>
              <a:rPr lang="en-US" b="1">
                <a:solidFill>
                  <a:schemeClr val="bg2">
                    <a:lumMod val="25000"/>
                  </a:schemeClr>
                </a:solidFill>
                <a:latin typeface="Arial" panose="020B0604020202020204" pitchFamily="34" charset="0"/>
                <a:cs typeface="Arial" panose="020B0604020202020204" pitchFamily="34" charset="0"/>
              </a:rPr>
              <a:t>Chaos</a:t>
            </a:r>
            <a:endParaRPr lang="en-US"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38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pic>
        <p:nvPicPr>
          <p:cNvPr id="5" name="Picture 4" descr="Diagram&#10;&#10;Description automatically generated">
            <a:extLst>
              <a:ext uri="{FF2B5EF4-FFF2-40B4-BE49-F238E27FC236}">
                <a16:creationId xmlns:a16="http://schemas.microsoft.com/office/drawing/2014/main" id="{218B8594-7BE5-BDCF-A81E-B3D5609D023C}"/>
              </a:ext>
            </a:extLst>
          </p:cNvPr>
          <p:cNvPicPr>
            <a:picLocks noChangeAspect="1"/>
          </p:cNvPicPr>
          <p:nvPr/>
        </p:nvPicPr>
        <p:blipFill rotWithShape="1">
          <a:blip r:embed="rId3"/>
          <a:srcRect l="14518"/>
          <a:stretch/>
        </p:blipFill>
        <p:spPr>
          <a:xfrm>
            <a:off x="200220" y="2267679"/>
            <a:ext cx="4572617" cy="3724939"/>
          </a:xfrm>
          <a:prstGeom prst="rect">
            <a:avLst/>
          </a:prstGeom>
        </p:spPr>
      </p:pic>
      <p:sp>
        <p:nvSpPr>
          <p:cNvPr id="2" name="TextBox 1">
            <a:extLst>
              <a:ext uri="{FF2B5EF4-FFF2-40B4-BE49-F238E27FC236}">
                <a16:creationId xmlns:a16="http://schemas.microsoft.com/office/drawing/2014/main" id="{8E2C0739-932F-E294-E5DD-F2EE6B05F592}"/>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4" name="TextBox 3">
            <a:extLst>
              <a:ext uri="{FF2B5EF4-FFF2-40B4-BE49-F238E27FC236}">
                <a16:creationId xmlns:a16="http://schemas.microsoft.com/office/drawing/2014/main" id="{8716F869-E4EF-EE86-822C-3181C902867B}"/>
              </a:ext>
            </a:extLst>
          </p:cNvPr>
          <p:cNvSpPr txBox="1"/>
          <p:nvPr/>
        </p:nvSpPr>
        <p:spPr>
          <a:xfrm>
            <a:off x="147602" y="1435360"/>
            <a:ext cx="1124816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use time delays to maximize predictive information - accurate Markov model</a:t>
            </a:r>
            <a:endParaRPr lang="en-FR" sz="2133" dirty="0">
              <a:solidFill>
                <a:schemeClr val="bg2">
                  <a:lumMod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535C6A7-A3F0-E5AB-8D4B-251CD258991F}"/>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a:t>
            </a:r>
            <a:r>
              <a:rPr lang="en-US">
                <a:solidFill>
                  <a:schemeClr val="bg2">
                    <a:lumMod val="25000"/>
                  </a:schemeClr>
                </a:solidFill>
                <a:latin typeface="Arial" panose="020B0604020202020204" pitchFamily="34" charset="0"/>
                <a:cs typeface="Arial" panose="020B0604020202020204" pitchFamily="34" charset="0"/>
              </a:rPr>
              <a:t>) </a:t>
            </a:r>
            <a:r>
              <a:rPr lang="en-US" b="1">
                <a:solidFill>
                  <a:schemeClr val="bg2">
                    <a:lumMod val="25000"/>
                  </a:schemeClr>
                </a:solidFill>
                <a:latin typeface="Arial" panose="020B0604020202020204" pitchFamily="34" charset="0"/>
                <a:cs typeface="Arial" panose="020B0604020202020204" pitchFamily="34" charset="0"/>
              </a:rPr>
              <a:t>Chaos</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942655-C673-61C4-31A6-71B494308679}"/>
              </a:ext>
            </a:extLst>
          </p:cNvPr>
          <p:cNvPicPr>
            <a:picLocks noChangeAspect="1"/>
          </p:cNvPicPr>
          <p:nvPr/>
        </p:nvPicPr>
        <p:blipFill>
          <a:blip r:embed="rId4"/>
          <a:stretch>
            <a:fillRect/>
          </a:stretch>
        </p:blipFill>
        <p:spPr>
          <a:xfrm>
            <a:off x="4772837" y="3832968"/>
            <a:ext cx="599189" cy="283826"/>
          </a:xfrm>
          <a:prstGeom prst="rect">
            <a:avLst/>
          </a:prstGeom>
        </p:spPr>
      </p:pic>
    </p:spTree>
    <p:extLst>
      <p:ext uri="{BB962C8B-B14F-4D97-AF65-F5344CB8AC3E}">
        <p14:creationId xmlns:p14="http://schemas.microsoft.com/office/powerpoint/2010/main" val="178814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804A1D-9882-9987-1835-E353F75A82A3}"/>
              </a:ext>
            </a:extLst>
          </p:cNvPr>
          <p:cNvSpPr txBox="1"/>
          <p:nvPr/>
        </p:nvSpPr>
        <p:spPr>
          <a:xfrm>
            <a:off x="11858690" y="6488668"/>
            <a:ext cx="298480" cy="338554"/>
          </a:xfrm>
          <a:prstGeom prst="rect">
            <a:avLst/>
          </a:prstGeom>
          <a:noFill/>
        </p:spPr>
        <p:txBody>
          <a:bodyPr wrap="none" rtlCol="0">
            <a:spAutoFit/>
          </a:bodyPr>
          <a:lstStyle/>
          <a:p>
            <a:r>
              <a:rPr lang="en-FR" sz="1600" dirty="0">
                <a:latin typeface="Arial" panose="020B0604020202020204" pitchFamily="34" charset="0"/>
                <a:cs typeface="Arial" panose="020B0604020202020204" pitchFamily="34" charset="0"/>
              </a:rPr>
              <a:t>2</a:t>
            </a:r>
          </a:p>
        </p:txBody>
      </p:sp>
      <p:pic>
        <p:nvPicPr>
          <p:cNvPr id="2" name="Picture 1" descr="Background pattern&#10;&#10;Description automatically generated">
            <a:extLst>
              <a:ext uri="{FF2B5EF4-FFF2-40B4-BE49-F238E27FC236}">
                <a16:creationId xmlns:a16="http://schemas.microsoft.com/office/drawing/2014/main" id="{82026E2B-536C-F3C4-6341-9743FD3C0536}"/>
              </a:ext>
            </a:extLst>
          </p:cNvPr>
          <p:cNvPicPr>
            <a:picLocks noChangeAspect="1"/>
          </p:cNvPicPr>
          <p:nvPr/>
        </p:nvPicPr>
        <p:blipFill rotWithShape="1">
          <a:blip r:embed="rId3"/>
          <a:srcRect t="43829"/>
          <a:stretch/>
        </p:blipFill>
        <p:spPr>
          <a:xfrm>
            <a:off x="5749383" y="2481587"/>
            <a:ext cx="6357429" cy="3091997"/>
          </a:xfrm>
          <a:prstGeom prst="rect">
            <a:avLst/>
          </a:prstGeom>
        </p:spPr>
      </p:pic>
      <p:pic>
        <p:nvPicPr>
          <p:cNvPr id="5" name="Picture 4" descr="Diagram&#10;&#10;Description automatically generated">
            <a:extLst>
              <a:ext uri="{FF2B5EF4-FFF2-40B4-BE49-F238E27FC236}">
                <a16:creationId xmlns:a16="http://schemas.microsoft.com/office/drawing/2014/main" id="{218B8594-7BE5-BDCF-A81E-B3D5609D023C}"/>
              </a:ext>
            </a:extLst>
          </p:cNvPr>
          <p:cNvPicPr>
            <a:picLocks noChangeAspect="1"/>
          </p:cNvPicPr>
          <p:nvPr/>
        </p:nvPicPr>
        <p:blipFill rotWithShape="1">
          <a:blip r:embed="rId4"/>
          <a:srcRect l="14518"/>
          <a:stretch/>
        </p:blipFill>
        <p:spPr>
          <a:xfrm>
            <a:off x="200220" y="2267679"/>
            <a:ext cx="4572617" cy="3724939"/>
          </a:xfrm>
          <a:prstGeom prst="rect">
            <a:avLst/>
          </a:prstGeom>
        </p:spPr>
      </p:pic>
      <p:sp>
        <p:nvSpPr>
          <p:cNvPr id="4" name="TextBox 3">
            <a:extLst>
              <a:ext uri="{FF2B5EF4-FFF2-40B4-BE49-F238E27FC236}">
                <a16:creationId xmlns:a16="http://schemas.microsoft.com/office/drawing/2014/main" id="{97B68D85-FEFE-0D79-4476-C44D7C719056}"/>
              </a:ext>
            </a:extLst>
          </p:cNvPr>
          <p:cNvSpPr txBox="1"/>
          <p:nvPr/>
        </p:nvSpPr>
        <p:spPr>
          <a:xfrm>
            <a:off x="147602" y="1435360"/>
            <a:ext cx="11248167" cy="420564"/>
          </a:xfrm>
          <a:prstGeom prst="rect">
            <a:avLst/>
          </a:prstGeom>
          <a:noFill/>
          <a:ln w="19050">
            <a:noFill/>
          </a:ln>
        </p:spPr>
        <p:txBody>
          <a:bodyPr wrap="square" rtlCol="0">
            <a:spAutoFit/>
          </a:bodyPr>
          <a:lstStyle/>
          <a:p>
            <a:r>
              <a:rPr lang="en-US" sz="2133" dirty="0">
                <a:solidFill>
                  <a:schemeClr val="bg2">
                    <a:lumMod val="25000"/>
                  </a:schemeClr>
                </a:solidFill>
                <a:latin typeface="Arial" panose="020B0604020202020204" pitchFamily="34" charset="0"/>
                <a:cs typeface="Arial" panose="020B0604020202020204" pitchFamily="34" charset="0"/>
              </a:rPr>
              <a:t>use time delays to maximize predictive information - accurate Markov model</a:t>
            </a:r>
            <a:endParaRPr lang="en-FR" sz="2133" dirty="0">
              <a:solidFill>
                <a:schemeClr val="bg2">
                  <a:lumMod val="2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2A9C4A9-69F0-F75D-43AB-92DD1F1643B7}"/>
              </a:ext>
            </a:extLst>
          </p:cNvPr>
          <p:cNvSpPr txBox="1"/>
          <p:nvPr/>
        </p:nvSpPr>
        <p:spPr>
          <a:xfrm>
            <a:off x="173585" y="236899"/>
            <a:ext cx="11623181" cy="1054135"/>
          </a:xfrm>
          <a:prstGeom prst="rect">
            <a:avLst/>
          </a:prstGeom>
          <a:noFill/>
        </p:spPr>
        <p:txBody>
          <a:bodyPr wrap="square" rtlCol="0">
            <a:spAutoFit/>
          </a:bodyPr>
          <a:lstStyle/>
          <a:p>
            <a:pPr>
              <a:spcAft>
                <a:spcPts val="300"/>
              </a:spcAft>
            </a:pPr>
            <a:r>
              <a:rPr lang="en-US" sz="3200" b="1" dirty="0">
                <a:solidFill>
                  <a:srgbClr val="960000"/>
                </a:solidFill>
                <a:latin typeface="Arial" panose="020B0604020202020204" pitchFamily="34" charset="0"/>
                <a:cs typeface="Arial" panose="020B0604020202020204" pitchFamily="34" charset="0"/>
              </a:rPr>
              <a:t>bridging scales in animal behavior</a:t>
            </a:r>
          </a:p>
          <a:p>
            <a:pPr>
              <a:spcAft>
                <a:spcPts val="300"/>
              </a:spcAft>
            </a:pPr>
            <a:r>
              <a:rPr lang="en-US" sz="2800" dirty="0">
                <a:solidFill>
                  <a:schemeClr val="bg2">
                    <a:lumMod val="25000"/>
                  </a:schemeClr>
                </a:solidFill>
                <a:latin typeface="Arial" panose="020B0604020202020204" pitchFamily="34" charset="0"/>
                <a:cs typeface="Arial" panose="020B0604020202020204" pitchFamily="34" charset="0"/>
              </a:rPr>
              <a:t>an unsupervised approach</a:t>
            </a:r>
          </a:p>
        </p:txBody>
      </p:sp>
      <p:sp>
        <p:nvSpPr>
          <p:cNvPr id="8" name="TextBox 7">
            <a:extLst>
              <a:ext uri="{FF2B5EF4-FFF2-40B4-BE49-F238E27FC236}">
                <a16:creationId xmlns:a16="http://schemas.microsoft.com/office/drawing/2014/main" id="{55E7C114-F825-BF22-6E7D-CBEB3A302CB4}"/>
              </a:ext>
            </a:extLst>
          </p:cNvPr>
          <p:cNvSpPr txBox="1"/>
          <p:nvPr/>
        </p:nvSpPr>
        <p:spPr>
          <a:xfrm>
            <a:off x="52066" y="6397088"/>
            <a:ext cx="5659105" cy="369332"/>
          </a:xfrm>
          <a:prstGeom prst="rect">
            <a:avLst/>
          </a:prstGeom>
          <a:noFill/>
        </p:spPr>
        <p:txBody>
          <a:bodyPr wrap="square" rtlCol="0">
            <a:spAutoFit/>
          </a:bodyPr>
          <a:lstStyle/>
          <a:p>
            <a:pPr>
              <a:spcAft>
                <a:spcPts val="300"/>
              </a:spcAft>
            </a:pPr>
            <a:r>
              <a:rPr lang="en-US" b="1" dirty="0">
                <a:solidFill>
                  <a:schemeClr val="bg2">
                    <a:lumMod val="25000"/>
                  </a:schemeClr>
                </a:solidFill>
                <a:latin typeface="Arial" panose="020B0604020202020204" pitchFamily="34" charset="0"/>
                <a:cs typeface="Arial" panose="020B0604020202020204" pitchFamily="34" charset="0"/>
              </a:rPr>
              <a:t>Costa</a:t>
            </a:r>
            <a:r>
              <a:rPr lang="en-US" dirty="0">
                <a:solidFill>
                  <a:schemeClr val="bg2">
                    <a:lumMod val="25000"/>
                  </a:schemeClr>
                </a:solidFill>
                <a:latin typeface="Arial" panose="020B0604020202020204" pitchFamily="34" charset="0"/>
                <a:cs typeface="Arial" panose="020B0604020202020204" pitchFamily="34" charset="0"/>
              </a:rPr>
              <a:t>, Ahamed, Jordan, Stephens (2023</a:t>
            </a:r>
            <a:r>
              <a:rPr lang="en-US">
                <a:solidFill>
                  <a:schemeClr val="bg2">
                    <a:lumMod val="25000"/>
                  </a:schemeClr>
                </a:solidFill>
                <a:latin typeface="Arial" panose="020B0604020202020204" pitchFamily="34" charset="0"/>
                <a:cs typeface="Arial" panose="020B0604020202020204" pitchFamily="34" charset="0"/>
              </a:rPr>
              <a:t>) </a:t>
            </a:r>
            <a:r>
              <a:rPr lang="en-US" b="1">
                <a:solidFill>
                  <a:schemeClr val="bg2">
                    <a:lumMod val="25000"/>
                  </a:schemeClr>
                </a:solidFill>
                <a:latin typeface="Arial" panose="020B0604020202020204" pitchFamily="34" charset="0"/>
                <a:cs typeface="Arial" panose="020B0604020202020204" pitchFamily="34" charset="0"/>
              </a:rPr>
              <a:t>Chaos</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3151626-773D-F075-0581-C78F72D32A41}"/>
              </a:ext>
            </a:extLst>
          </p:cNvPr>
          <p:cNvPicPr>
            <a:picLocks noChangeAspect="1"/>
          </p:cNvPicPr>
          <p:nvPr/>
        </p:nvPicPr>
        <p:blipFill>
          <a:blip r:embed="rId5"/>
          <a:stretch>
            <a:fillRect/>
          </a:stretch>
        </p:blipFill>
        <p:spPr>
          <a:xfrm>
            <a:off x="4772837" y="3832968"/>
            <a:ext cx="599189" cy="283826"/>
          </a:xfrm>
          <a:prstGeom prst="rect">
            <a:avLst/>
          </a:prstGeom>
        </p:spPr>
      </p:pic>
    </p:spTree>
    <p:extLst>
      <p:ext uri="{BB962C8B-B14F-4D97-AF65-F5344CB8AC3E}">
        <p14:creationId xmlns:p14="http://schemas.microsoft.com/office/powerpoint/2010/main" val="772787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23859</TotalTime>
  <Words>5231</Words>
  <Application>Microsoft Macintosh PowerPoint</Application>
  <PresentationFormat>Widescreen</PresentationFormat>
  <Paragraphs>431</Paragraphs>
  <Slides>34</Slides>
  <Notes>33</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Physics of behavior across scales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Costa</dc:creator>
  <cp:lastModifiedBy>Antonio Costa</cp:lastModifiedBy>
  <cp:revision>187</cp:revision>
  <dcterms:created xsi:type="dcterms:W3CDTF">2022-05-28T11:55:07Z</dcterms:created>
  <dcterms:modified xsi:type="dcterms:W3CDTF">2023-07-03T11:31:30Z</dcterms:modified>
</cp:coreProperties>
</file>