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30"/>
  </p:notesMasterIdLst>
  <p:sldIdLst>
    <p:sldId id="256" r:id="rId2"/>
    <p:sldId id="310" r:id="rId3"/>
    <p:sldId id="311" r:id="rId4"/>
    <p:sldId id="291" r:id="rId5"/>
    <p:sldId id="264" r:id="rId6"/>
    <p:sldId id="299" r:id="rId7"/>
    <p:sldId id="301" r:id="rId8"/>
    <p:sldId id="286" r:id="rId9"/>
    <p:sldId id="307" r:id="rId10"/>
    <p:sldId id="308" r:id="rId11"/>
    <p:sldId id="314" r:id="rId12"/>
    <p:sldId id="315" r:id="rId13"/>
    <p:sldId id="288" r:id="rId14"/>
    <p:sldId id="305" r:id="rId15"/>
    <p:sldId id="287" r:id="rId16"/>
    <p:sldId id="297" r:id="rId17"/>
    <p:sldId id="298" r:id="rId18"/>
    <p:sldId id="269" r:id="rId19"/>
    <p:sldId id="309" r:id="rId20"/>
    <p:sldId id="284" r:id="rId21"/>
    <p:sldId id="300" r:id="rId22"/>
    <p:sldId id="282" r:id="rId23"/>
    <p:sldId id="277" r:id="rId24"/>
    <p:sldId id="272" r:id="rId25"/>
    <p:sldId id="281" r:id="rId26"/>
    <p:sldId id="283" r:id="rId27"/>
    <p:sldId id="312" r:id="rId28"/>
    <p:sldId id="313" r:id="rId2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BDF37F7-4DD2-440A-838B-59B1C6322A40}">
          <p14:sldIdLst>
            <p14:sldId id="256"/>
            <p14:sldId id="310"/>
            <p14:sldId id="311"/>
            <p14:sldId id="291"/>
            <p14:sldId id="264"/>
          </p14:sldIdLst>
        </p14:section>
        <p14:section name="génération stabilité" id="{027771FA-FED1-4C46-BA16-132722B932E8}">
          <p14:sldIdLst>
            <p14:sldId id="299"/>
            <p14:sldId id="301"/>
            <p14:sldId id="286"/>
          </p14:sldIdLst>
        </p14:section>
        <p14:section name="rhéologie" id="{730001B6-C2B1-4F5F-8004-9E5B9AC4A97E}">
          <p14:sldIdLst>
            <p14:sldId id="307"/>
            <p14:sldId id="308"/>
            <p14:sldId id="314"/>
            <p14:sldId id="315"/>
            <p14:sldId id="288"/>
            <p14:sldId id="305"/>
            <p14:sldId id="287"/>
            <p14:sldId id="297"/>
          </p14:sldIdLst>
        </p14:section>
        <p14:section name="questions" id="{C833B0B2-045B-4D9F-811C-E7A8DB6BB601}">
          <p14:sldIdLst>
            <p14:sldId id="298"/>
            <p14:sldId id="269"/>
            <p14:sldId id="309"/>
            <p14:sldId id="284"/>
            <p14:sldId id="300"/>
            <p14:sldId id="282"/>
            <p14:sldId id="277"/>
            <p14:sldId id="272"/>
            <p14:sldId id="281"/>
            <p14:sldId id="283"/>
            <p14:sldId id="312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26"/>
    <a:srgbClr val="AABB0D"/>
    <a:srgbClr val="FFBF00"/>
    <a:srgbClr val="FF8C00"/>
    <a:srgbClr val="ED3102"/>
    <a:srgbClr val="E40303"/>
    <a:srgbClr val="097C46"/>
    <a:srgbClr val="FF7AC1"/>
    <a:srgbClr val="FEF9E2"/>
    <a:srgbClr val="F6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4328" autoAdjust="0"/>
  </p:normalViewPr>
  <p:slideViewPr>
    <p:cSldViewPr snapToGrid="0">
      <p:cViewPr>
        <p:scale>
          <a:sx n="125" d="100"/>
          <a:sy n="125" d="100"/>
        </p:scale>
        <p:origin x="1332" y="6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BA69DD-CB10-4783-93E3-AED7CA21688C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5446C-C446-486C-AA42-5153F3E768D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7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Need to </a:t>
            </a:r>
            <a:r>
              <a:rPr lang="fr-FR" dirty="0" err="1"/>
              <a:t>take</a:t>
            </a:r>
            <a:r>
              <a:rPr lang="fr-FR" dirty="0"/>
              <a:t> a </a:t>
            </a:r>
            <a:r>
              <a:rPr lang="fr-FR" dirty="0" err="1"/>
              <a:t>step</a:t>
            </a:r>
            <a:r>
              <a:rPr lang="fr-FR" dirty="0"/>
              <a:t> back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broader</a:t>
            </a:r>
            <a:r>
              <a:rPr lang="fr-FR" dirty="0">
                <a:sym typeface="Wingdings" panose="05000000000000000000" pitchFamily="2" charset="2"/>
              </a:rPr>
              <a:t> point of </a:t>
            </a:r>
            <a:r>
              <a:rPr lang="fr-FR" dirty="0" err="1">
                <a:sym typeface="Wingdings" panose="05000000000000000000" pitchFamily="2" charset="2"/>
              </a:rPr>
              <a:t>view</a:t>
            </a:r>
            <a:endParaRPr lang="fr-FR" dirty="0">
              <a:sym typeface="Wingdings" panose="05000000000000000000" pitchFamily="2" charset="2"/>
            </a:endParaRP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>
                <a:sym typeface="Wingdings" panose="05000000000000000000" pitchFamily="2" charset="2"/>
              </a:rPr>
              <a:t>Phases </a:t>
            </a:r>
            <a:r>
              <a:rPr lang="fr-FR" dirty="0" err="1">
                <a:sym typeface="Wingdings" panose="05000000000000000000" pitchFamily="2" charset="2"/>
              </a:rPr>
              <a:t>with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different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degrees</a:t>
            </a:r>
            <a:r>
              <a:rPr lang="fr-FR" dirty="0">
                <a:sym typeface="Wingdings" panose="05000000000000000000" pitchFamily="2" charset="2"/>
              </a:rPr>
              <a:t> of condensation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053C6-09F8-4F6A-BF52-0A993CF4C5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8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Confrontation </a:t>
            </a:r>
            <a:r>
              <a:rPr lang="fr-FR" dirty="0" err="1"/>
              <a:t>experiments</a:t>
            </a:r>
            <a:r>
              <a:rPr lang="fr-FR" dirty="0"/>
              <a:t> (</a:t>
            </a:r>
            <a:r>
              <a:rPr lang="fr-FR" dirty="0" err="1"/>
              <a:t>emulsion</a:t>
            </a:r>
            <a:r>
              <a:rPr lang="fr-FR" dirty="0"/>
              <a:t> + </a:t>
            </a:r>
            <a:r>
              <a:rPr lang="fr-FR" dirty="0" err="1"/>
              <a:t>bubbly</a:t>
            </a:r>
            <a:r>
              <a:rPr lang="fr-FR" dirty="0"/>
              <a:t> mat)</a:t>
            </a:r>
          </a:p>
          <a:p>
            <a:r>
              <a:rPr lang="fr-FR" dirty="0"/>
              <a:t>Correspond ok</a:t>
            </a:r>
          </a:p>
          <a:p>
            <a:endParaRPr lang="fr-FR" dirty="0"/>
          </a:p>
          <a:p>
            <a:r>
              <a:rPr lang="fr-FR" dirty="0" err="1"/>
              <a:t>Monodisperse</a:t>
            </a:r>
            <a:endParaRPr lang="fr-FR" dirty="0"/>
          </a:p>
          <a:p>
            <a:r>
              <a:rPr lang="fr-FR" dirty="0"/>
              <a:t>G’</a:t>
            </a:r>
          </a:p>
          <a:p>
            <a:endParaRPr lang="fr-FR" dirty="0"/>
          </a:p>
          <a:p>
            <a:r>
              <a:rPr lang="fr-FR" dirty="0"/>
              <a:t>=&gt; </a:t>
            </a:r>
            <a:r>
              <a:rPr lang="fr-FR" dirty="0" err="1"/>
              <a:t>What</a:t>
            </a:r>
            <a:r>
              <a:rPr lang="fr-FR" dirty="0"/>
              <a:t> about G’ AND G’’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053C6-09F8-4F6A-BF52-0A993CF4C5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38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My</a:t>
            </a:r>
            <a:r>
              <a:rPr lang="fr-FR" dirty="0"/>
              <a:t>: </a:t>
            </a:r>
            <a:r>
              <a:rPr lang="fr-FR" dirty="0" err="1"/>
              <a:t>peg</a:t>
            </a:r>
            <a:r>
              <a:rPr lang="fr-FR" dirty="0"/>
              <a:t> in silicone</a:t>
            </a:r>
          </a:p>
          <a:p>
            <a:endParaRPr lang="fr-FR" dirty="0"/>
          </a:p>
          <a:p>
            <a:r>
              <a:rPr lang="fr-FR" dirty="0" err="1"/>
              <a:t>Peg</a:t>
            </a:r>
            <a:r>
              <a:rPr lang="fr-FR" dirty="0"/>
              <a:t> 600 </a:t>
            </a:r>
            <a:r>
              <a:rPr lang="fr-FR" dirty="0" err="1"/>
              <a:t>small</a:t>
            </a:r>
            <a:r>
              <a:rPr lang="fr-FR" dirty="0"/>
              <a:t>, </a:t>
            </a:r>
            <a:r>
              <a:rPr lang="fr-FR" dirty="0" err="1"/>
              <a:t>Tcryst</a:t>
            </a:r>
            <a:r>
              <a:rPr lang="fr-FR" dirty="0"/>
              <a:t>=18°C</a:t>
            </a:r>
          </a:p>
          <a:p>
            <a:endParaRPr lang="fr-FR" dirty="0"/>
          </a:p>
          <a:p>
            <a:r>
              <a:rPr lang="fr-FR" dirty="0"/>
              <a:t>Mix </a:t>
            </a:r>
            <a:r>
              <a:rPr lang="fr-FR" dirty="0" err="1"/>
              <a:t>sylgard</a:t>
            </a:r>
            <a:r>
              <a:rPr lang="fr-FR" dirty="0"/>
              <a:t>: </a:t>
            </a:r>
            <a:r>
              <a:rPr lang="fr-FR" dirty="0" err="1"/>
              <a:t>lower</a:t>
            </a:r>
            <a:r>
              <a:rPr lang="fr-FR" dirty="0"/>
              <a:t> </a:t>
            </a:r>
            <a:r>
              <a:rPr lang="fr-FR" dirty="0" err="1"/>
              <a:t>modulus</a:t>
            </a:r>
            <a:r>
              <a:rPr lang="fr-FR" dirty="0" err="1">
                <a:sym typeface="Wingdings" panose="05000000000000000000" pitchFamily="2" charset="2"/>
              </a:rPr>
              <a:t>eCainfluence</a:t>
            </a:r>
            <a:r>
              <a:rPr lang="fr-FR" dirty="0">
                <a:sym typeface="Wingdings" panose="05000000000000000000" pitchFamily="2" charset="2"/>
              </a:rPr>
              <a:t> droplets</a:t>
            </a:r>
          </a:p>
          <a:p>
            <a:endParaRPr lang="fr-FR" dirty="0">
              <a:sym typeface="Wingdings" panose="05000000000000000000" pitchFamily="2" charset="2"/>
            </a:endParaRPr>
          </a:p>
          <a:p>
            <a:r>
              <a:rPr lang="fr-FR" dirty="0" err="1">
                <a:sym typeface="Wingdings" panose="05000000000000000000" pitchFamily="2" charset="2"/>
              </a:rPr>
              <a:t>Parameters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studied</a:t>
            </a:r>
            <a:r>
              <a:rPr lang="fr-FR" dirty="0">
                <a:sym typeface="Wingdings" panose="05000000000000000000" pitchFamily="2" charset="2"/>
              </a:rPr>
              <a:t>: Phi, R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053C6-09F8-4F6A-BF52-0A993CF4C5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2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053C6-09F8-4F6A-BF52-0A993CF4C5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36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Extension to </a:t>
            </a:r>
            <a:r>
              <a:rPr lang="fr-FR" dirty="0" err="1"/>
              <a:t>oscillatory</a:t>
            </a:r>
            <a:r>
              <a:rPr lang="fr-FR" dirty="0"/>
              <a:t> + </a:t>
            </a:r>
            <a:r>
              <a:rPr lang="fr-FR" dirty="0" err="1"/>
              <a:t>viscoelastic</a:t>
            </a:r>
            <a:r>
              <a:rPr lang="fr-FR" dirty="0"/>
              <a:t> : </a:t>
            </a:r>
            <a:r>
              <a:rPr lang="fr-FR" dirty="0" err="1"/>
              <a:t>Palierne</a:t>
            </a:r>
            <a:endParaRPr lang="fr-FR" dirty="0"/>
          </a:p>
          <a:p>
            <a:endParaRPr lang="fr-FR" dirty="0"/>
          </a:p>
          <a:p>
            <a:r>
              <a:rPr lang="fr-FR" dirty="0"/>
              <a:t>! ECA ! </a:t>
            </a:r>
            <a:r>
              <a:rPr lang="fr-FR" dirty="0" err="1"/>
              <a:t>Elastic</a:t>
            </a:r>
            <a:r>
              <a:rPr lang="fr-FR" dirty="0"/>
              <a:t> </a:t>
            </a:r>
            <a:r>
              <a:rPr lang="fr-FR" dirty="0" err="1"/>
              <a:t>modulus</a:t>
            </a:r>
            <a:r>
              <a:rPr lang="fr-FR" dirty="0"/>
              <a:t> vs </a:t>
            </a:r>
            <a:r>
              <a:rPr lang="fr-FR" dirty="0" err="1"/>
              <a:t>capillary</a:t>
            </a:r>
            <a:r>
              <a:rPr lang="fr-FR" dirty="0"/>
              <a:t> pressure</a:t>
            </a:r>
          </a:p>
          <a:p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 err="1">
                <a:sym typeface="Wingdings" panose="05000000000000000000" pitchFamily="2" charset="2"/>
              </a:rPr>
              <a:t>Determine</a:t>
            </a:r>
            <a:r>
              <a:rPr lang="fr-FR" dirty="0">
                <a:sym typeface="Wingdings" panose="05000000000000000000" pitchFamily="2" charset="2"/>
              </a:rPr>
              <a:t> influence inclusions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053C6-09F8-4F6A-BF52-0A993CF4C5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02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053C6-09F8-4F6A-BF52-0A993CF4C5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27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053C6-09F8-4F6A-BF52-0A993CF4C5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6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>
                <a:solidFill>
                  <a:schemeClr val="accent6"/>
                </a:solidFill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BD564-2EC9-4C10-ADE7-F81FF975319A}"/>
              </a:ext>
            </a:extLst>
          </p:cNvPr>
          <p:cNvSpPr/>
          <p:nvPr/>
        </p:nvSpPr>
        <p:spPr>
          <a:xfrm>
            <a:off x="198784" y="0"/>
            <a:ext cx="429867" cy="43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92B5A-DE1F-413E-ABF2-F951CC3F8C00}"/>
              </a:ext>
            </a:extLst>
          </p:cNvPr>
          <p:cNvSpPr/>
          <p:nvPr userDrawn="1"/>
        </p:nvSpPr>
        <p:spPr>
          <a:xfrm>
            <a:off x="198785" y="0"/>
            <a:ext cx="429867" cy="43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17100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186916F-596B-4490-A3A5-216E2178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8" y="102393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83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20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BE868F6-F8D8-488F-8AEA-92DB5151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9" y="102393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95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BDA863-3B0B-4F36-BBA1-4E6714899760}"/>
              </a:ext>
            </a:extLst>
          </p:cNvPr>
          <p:cNvSpPr/>
          <p:nvPr userDrawn="1"/>
        </p:nvSpPr>
        <p:spPr>
          <a:xfrm>
            <a:off x="198785" y="0"/>
            <a:ext cx="429867" cy="43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EBE7893-9A97-4566-8057-322863A6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9" y="102393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019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2A984FF-50D1-49C1-8F2C-9678AFAA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9" y="102393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519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186916F-596B-4490-A3A5-216E21789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9" y="102393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1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BE868F6-F8D8-488F-8AEA-92DB5151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8" y="102393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6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162AC0-AAF3-4123-A265-835D23701F69}"/>
              </a:ext>
            </a:extLst>
          </p:cNvPr>
          <p:cNvSpPr/>
          <p:nvPr/>
        </p:nvSpPr>
        <p:spPr>
          <a:xfrm>
            <a:off x="198784" y="0"/>
            <a:ext cx="429867" cy="43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00CE58-713E-4D58-8A3D-6DD82BEEBAEF}"/>
              </a:ext>
            </a:extLst>
          </p:cNvPr>
          <p:cNvSpPr/>
          <p:nvPr userDrawn="1"/>
        </p:nvSpPr>
        <p:spPr>
          <a:xfrm>
            <a:off x="198785" y="0"/>
            <a:ext cx="429867" cy="43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03771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BDA863-3B0B-4F36-BBA1-4E6714899760}"/>
              </a:ext>
            </a:extLst>
          </p:cNvPr>
          <p:cNvSpPr/>
          <p:nvPr/>
        </p:nvSpPr>
        <p:spPr>
          <a:xfrm>
            <a:off x="198784" y="0"/>
            <a:ext cx="429867" cy="43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EBE7893-9A97-4566-8057-322863A6A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8" y="102393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D01A-C4A0-4101-AD36-59400B9D3ADE}"/>
              </a:ext>
            </a:extLst>
          </p:cNvPr>
          <p:cNvSpPr/>
          <p:nvPr userDrawn="1"/>
        </p:nvSpPr>
        <p:spPr>
          <a:xfrm>
            <a:off x="198785" y="0"/>
            <a:ext cx="429867" cy="433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70656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2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2A984FF-50D1-49C1-8F2C-9678AFAA3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8" y="102393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5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57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2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9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E935-7A57-4E36-89CB-DB39C62701E0}"/>
              </a:ext>
            </a:extLst>
          </p:cNvPr>
          <p:cNvSpPr/>
          <p:nvPr userDrawn="1"/>
        </p:nvSpPr>
        <p:spPr>
          <a:xfrm>
            <a:off x="628653" y="89455"/>
            <a:ext cx="8543925" cy="325121"/>
          </a:xfrm>
          <a:prstGeom prst="rect">
            <a:avLst/>
          </a:prstGeom>
          <a:gradFill flip="none" rotWithShape="1">
            <a:gsLst>
              <a:gs pos="24300">
                <a:schemeClr val="accent2">
                  <a:lumMod val="20000"/>
                  <a:lumOff val="80000"/>
                  <a:alpha val="30000"/>
                </a:schemeClr>
              </a:gs>
              <a:gs pos="50000">
                <a:srgbClr val="92C2C6"/>
              </a:gs>
              <a:gs pos="0">
                <a:schemeClr val="bg1"/>
              </a:gs>
              <a:gs pos="100000">
                <a:schemeClr val="accent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effectLst>
                <a:outerShdw dist="1409700" dir="14760000" sx="101000" sy="101000" algn="l" rotWithShape="0">
                  <a:schemeClr val="accent6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9F3744-1304-4D30-B887-FCE9CF253BD0}"/>
              </a:ext>
            </a:extLst>
          </p:cNvPr>
          <p:cNvSpPr/>
          <p:nvPr/>
        </p:nvSpPr>
        <p:spPr>
          <a:xfrm>
            <a:off x="628650" y="4763918"/>
            <a:ext cx="7886700" cy="273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104695"/>
            <a:ext cx="8543925" cy="328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</a:t>
            </a:r>
            <a:r>
              <a:rPr lang="fr-FR" dirty="0" err="1"/>
              <a:t>titreeeeeeeeeeeeeeeeeeeeeeeeee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564357"/>
            <a:ext cx="7886700" cy="4068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SFP 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Elina Gilbert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7D399E79-6C0B-49FE-8E87-7C97302B720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F47D09-26B7-43A5-954D-0402633C3F54}"/>
              </a:ext>
            </a:extLst>
          </p:cNvPr>
          <p:cNvSpPr/>
          <p:nvPr userDrawn="1"/>
        </p:nvSpPr>
        <p:spPr>
          <a:xfrm>
            <a:off x="628650" y="4763919"/>
            <a:ext cx="7886700" cy="273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45876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62" r:id="rId12"/>
    <p:sldLayoutId id="2147483664" r:id="rId13"/>
    <p:sldLayoutId id="2147483666" r:id="rId14"/>
    <p:sldLayoutId id="2147483670" r:id="rId15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950" kern="1200">
          <a:solidFill>
            <a:schemeClr val="bg1"/>
          </a:solidFill>
          <a:effectLst>
            <a:outerShdw blurRad="76200" dist="25400" dir="10800000" sx="101000" sy="101000" algn="r" rotWithShape="0">
              <a:schemeClr val="accent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mailto:elina.gilbert@universite-paris-saclay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63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3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0.png"/><Relationship Id="rId7" Type="http://schemas.openxmlformats.org/officeDocument/2006/relationships/image" Target="../media/image2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63.svg"/><Relationship Id="rId5" Type="http://schemas.openxmlformats.org/officeDocument/2006/relationships/image" Target="../media/image61.svg"/><Relationship Id="rId10" Type="http://schemas.openxmlformats.org/officeDocument/2006/relationships/image" Target="../media/image62.png"/><Relationship Id="rId4" Type="http://schemas.openxmlformats.org/officeDocument/2006/relationships/image" Target="../media/image60.png"/><Relationship Id="rId9" Type="http://schemas.openxmlformats.org/officeDocument/2006/relationships/image" Target="../media/image2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68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3.svg"/><Relationship Id="rId7" Type="http://schemas.openxmlformats.org/officeDocument/2006/relationships/image" Target="../media/image9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75.svg"/><Relationship Id="rId10" Type="http://schemas.openxmlformats.org/officeDocument/2006/relationships/image" Target="../media/image100.png"/><Relationship Id="rId4" Type="http://schemas.openxmlformats.org/officeDocument/2006/relationships/image" Target="../media/image74.png"/><Relationship Id="rId9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7" Type="http://schemas.openxmlformats.org/officeDocument/2006/relationships/image" Target="../media/image83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png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4.png"/><Relationship Id="rId7" Type="http://schemas.microsoft.com/office/2007/relationships/hdphoto" Target="../media/hdphoto7.wdp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11" Type="http://schemas.microsoft.com/office/2007/relationships/hdphoto" Target="../media/hdphoto9.wdp"/><Relationship Id="rId5" Type="http://schemas.openxmlformats.org/officeDocument/2006/relationships/image" Target="../media/image85.jpeg"/><Relationship Id="rId10" Type="http://schemas.openxmlformats.org/officeDocument/2006/relationships/image" Target="../media/image88.pn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3.png"/><Relationship Id="rId3" Type="http://schemas.openxmlformats.org/officeDocument/2006/relationships/image" Target="../media/image104.png"/><Relationship Id="rId7" Type="http://schemas.openxmlformats.org/officeDocument/2006/relationships/image" Target="../media/image22.svg"/><Relationship Id="rId12" Type="http://schemas.openxmlformats.org/officeDocument/2006/relationships/image" Target="../media/image11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111.sv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660.png"/><Relationship Id="rId9" Type="http://schemas.openxmlformats.org/officeDocument/2006/relationships/image" Target="../media/image107.svg"/><Relationship Id="rId1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6.png"/><Relationship Id="rId7" Type="http://schemas.openxmlformats.org/officeDocument/2006/relationships/image" Target="../media/image120.svg"/><Relationship Id="rId12" Type="http://schemas.openxmlformats.org/officeDocument/2006/relationships/image" Target="../media/image12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11" Type="http://schemas.openxmlformats.org/officeDocument/2006/relationships/image" Target="../media/image125.svg"/><Relationship Id="rId5" Type="http://schemas.openxmlformats.org/officeDocument/2006/relationships/image" Target="../media/image118.png"/><Relationship Id="rId10" Type="http://schemas.openxmlformats.org/officeDocument/2006/relationships/image" Target="../media/image124.png"/><Relationship Id="rId4" Type="http://schemas.openxmlformats.org/officeDocument/2006/relationships/image" Target="../media/image117.png"/><Relationship Id="rId9" Type="http://schemas.openxmlformats.org/officeDocument/2006/relationships/image" Target="../media/image123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9.svg"/><Relationship Id="rId4" Type="http://schemas.openxmlformats.org/officeDocument/2006/relationships/image" Target="../media/image31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0D087D90-23F9-4BD6-B419-B799EB9F4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8000"/>
                    </a14:imgEffect>
                    <a14:imgEffect>
                      <a14:brightnessContrast brigh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" r="50"/>
          <a:stretch/>
        </p:blipFill>
        <p:spPr>
          <a:xfrm>
            <a:off x="1610818" y="494483"/>
            <a:ext cx="5915024" cy="5915024"/>
          </a:xfrm>
          <a:prstGeom prst="ellipse">
            <a:avLst/>
          </a:prstGeom>
          <a:noFill/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411B2CE-C809-4E3F-87E4-A31BA8A591B0}"/>
              </a:ext>
            </a:extLst>
          </p:cNvPr>
          <p:cNvSpPr/>
          <p:nvPr/>
        </p:nvSpPr>
        <p:spPr>
          <a:xfrm rot="19052476">
            <a:off x="1596598" y="494483"/>
            <a:ext cx="5936586" cy="591502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42000">
                <a:srgbClr val="FFFFFF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40CCDA1-B344-435F-87FE-0986DDFD3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719" y="1150959"/>
            <a:ext cx="8530563" cy="1790700"/>
          </a:xfrm>
        </p:spPr>
        <p:txBody>
          <a:bodyPr>
            <a:normAutofit fontScale="90000"/>
          </a:bodyPr>
          <a:lstStyle/>
          <a:p>
            <a:r>
              <a:rPr lang="fr-FR" dirty="0"/>
              <a:t>Perles liquides dans une matrice solide : </a:t>
            </a:r>
            <a:br>
              <a:rPr lang="fr-FR" dirty="0"/>
            </a:br>
            <a:r>
              <a:rPr lang="fr-FR" dirty="0"/>
              <a:t>rhéologie des émulsions solides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302A81-587A-4AE1-A5D3-40577BB974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10715"/>
            <a:ext cx="6858000" cy="1241822"/>
          </a:xfrm>
        </p:spPr>
        <p:txBody>
          <a:bodyPr/>
          <a:lstStyle/>
          <a:p>
            <a:r>
              <a:rPr lang="fr-FR" sz="2100" dirty="0">
                <a:latin typeface="+mj-lt"/>
              </a:rPr>
              <a:t>Elina Gilbert, </a:t>
            </a:r>
            <a:r>
              <a:rPr lang="fr-FR" sz="2100" dirty="0" err="1">
                <a:latin typeface="+mj-lt"/>
              </a:rPr>
              <a:t>Anniina</a:t>
            </a:r>
            <a:r>
              <a:rPr lang="fr-FR" sz="2100" dirty="0">
                <a:latin typeface="+mj-lt"/>
              </a:rPr>
              <a:t> </a:t>
            </a:r>
            <a:r>
              <a:rPr lang="fr-FR" sz="2100" dirty="0" err="1">
                <a:latin typeface="+mj-lt"/>
              </a:rPr>
              <a:t>Salonen</a:t>
            </a:r>
            <a:r>
              <a:rPr lang="fr-FR" sz="2100" dirty="0">
                <a:latin typeface="+mj-lt"/>
              </a:rPr>
              <a:t>, Christophe </a:t>
            </a:r>
            <a:r>
              <a:rPr lang="fr-FR" sz="2100" dirty="0" err="1">
                <a:latin typeface="+mj-lt"/>
              </a:rPr>
              <a:t>Poulard</a:t>
            </a:r>
            <a:endParaRPr lang="fr-FR" sz="2100" dirty="0">
              <a:latin typeface="+mj-lt"/>
            </a:endParaRPr>
          </a:p>
          <a:p>
            <a:r>
              <a:rPr lang="fr-FR" sz="13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elina.gilbert@universite-paris-saclay.fr</a:t>
            </a:r>
            <a:r>
              <a:rPr lang="fr-FR" sz="1350" dirty="0"/>
              <a:t> </a:t>
            </a:r>
          </a:p>
          <a:p>
            <a:r>
              <a:rPr lang="fr-FR" sz="1350" dirty="0"/>
              <a:t>Laboratoire de Physique des Solides, CNRS, Université Paris-Saclay, France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A035D4-677E-4B54-AF09-116AF832F5C9}"/>
              </a:ext>
            </a:extLst>
          </p:cNvPr>
          <p:cNvSpPr/>
          <p:nvPr/>
        </p:nvSpPr>
        <p:spPr>
          <a:xfrm>
            <a:off x="605214" y="4711000"/>
            <a:ext cx="7929186" cy="329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23F82C-A46A-463F-8BB1-D0B761018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634" y="4781596"/>
            <a:ext cx="410747" cy="19813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DEC53A-2270-4BB1-98D6-AD4FF2D22A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245" y="4764630"/>
            <a:ext cx="554192" cy="279773"/>
          </a:xfrm>
          <a:prstGeom prst="rect">
            <a:avLst/>
          </a:prstGeom>
        </p:spPr>
      </p:pic>
      <p:pic>
        <p:nvPicPr>
          <p:cNvPr id="7" name="Image 6" descr="Charte-graphique-UniversiteParisSaclay.pdf - Adobe Acrobat Reader DC (32-bit)">
            <a:extLst>
              <a:ext uri="{FF2B5EF4-FFF2-40B4-BE49-F238E27FC236}">
                <a16:creationId xmlns:a16="http://schemas.microsoft.com/office/drawing/2014/main" id="{509CF23E-37D1-485C-8F28-ED1D1088D4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AEEF0"/>
              </a:clrFrom>
              <a:clrTo>
                <a:srgbClr val="EAE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930" y="4762936"/>
            <a:ext cx="742603" cy="271238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9D99831-C5B0-4AEC-A056-202F42D89912}"/>
              </a:ext>
            </a:extLst>
          </p:cNvPr>
          <p:cNvGrpSpPr/>
          <p:nvPr/>
        </p:nvGrpSpPr>
        <p:grpSpPr>
          <a:xfrm>
            <a:off x="3338294" y="4711000"/>
            <a:ext cx="339332" cy="339332"/>
            <a:chOff x="3616044" y="5925325"/>
            <a:chExt cx="836584" cy="836584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498FA22E-212E-4DF3-BF8A-66A8745C91EA}"/>
                </a:ext>
              </a:extLst>
            </p:cNvPr>
            <p:cNvSpPr/>
            <p:nvPr/>
          </p:nvSpPr>
          <p:spPr>
            <a:xfrm>
              <a:off x="3768725" y="6156325"/>
              <a:ext cx="508000" cy="4372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0EDC1EF-31AD-4105-A4BC-91DB1C5B31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6044" y="5925325"/>
              <a:ext cx="836584" cy="836584"/>
            </a:xfrm>
            <a:prstGeom prst="rect">
              <a:avLst/>
            </a:prstGeom>
          </p:spPr>
        </p:pic>
      </p:grpSp>
      <p:sp>
        <p:nvSpPr>
          <p:cNvPr id="23" name="Titre 7">
            <a:extLst>
              <a:ext uri="{FF2B5EF4-FFF2-40B4-BE49-F238E27FC236}">
                <a16:creationId xmlns:a16="http://schemas.microsoft.com/office/drawing/2014/main" id="{EAD031A4-C541-4657-A0A2-C62822C39CD8}"/>
              </a:ext>
            </a:extLst>
          </p:cNvPr>
          <p:cNvSpPr txBox="1">
            <a:spLocks/>
          </p:cNvSpPr>
          <p:nvPr/>
        </p:nvSpPr>
        <p:spPr>
          <a:xfrm>
            <a:off x="1596600" y="102393"/>
            <a:ext cx="6407944" cy="328467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950" dirty="0">
              <a:solidFill>
                <a:schemeClr val="bg1"/>
              </a:solidFill>
              <a:effectLst>
                <a:outerShdw blurRad="76200" dist="25400" dir="10800000" sx="101000" sy="101000" algn="r" rotWithShape="0">
                  <a:schemeClr val="accent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A553549D-0F72-43A9-9920-9A3E6E3991AC}"/>
              </a:ext>
            </a:extLst>
          </p:cNvPr>
          <p:cNvSpPr txBox="1">
            <a:spLocks/>
          </p:cNvSpPr>
          <p:nvPr/>
        </p:nvSpPr>
        <p:spPr>
          <a:xfrm>
            <a:off x="605214" y="92813"/>
            <a:ext cx="6407944" cy="328467"/>
          </a:xfrm>
          <a:prstGeom prst="rect">
            <a:avLst/>
          </a:prstGeom>
          <a:effectLst>
            <a:outerShdw blurRad="25400" dist="12700" dir="1800000" algn="ctr" rotWithShape="0">
              <a:schemeClr val="accent6">
                <a:alpha val="40000"/>
              </a:schemeClr>
            </a:outerShdw>
          </a:effectLst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6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1950" dirty="0">
                <a:solidFill>
                  <a:schemeClr val="bg1"/>
                </a:solidFill>
                <a:effectLst>
                  <a:outerShdw blurRad="76200" dist="25400" dir="10800000" sx="101000" sy="101000" algn="r" rotWithShape="0">
                    <a:schemeClr val="accent6">
                      <a:alpha val="40000"/>
                    </a:schemeClr>
                  </a:outerShdw>
                </a:effectLst>
              </a:rPr>
              <a:t>Congrès de la Société Française de Physique - 2023</a:t>
            </a:r>
            <a:endParaRPr lang="en-US" sz="4500" dirty="0"/>
          </a:p>
        </p:txBody>
      </p:sp>
    </p:spTree>
    <p:extLst>
      <p:ext uri="{BB962C8B-B14F-4D97-AF65-F5344CB8AC3E}">
        <p14:creationId xmlns:p14="http://schemas.microsoft.com/office/powerpoint/2010/main" val="1533630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F74793-4C20-4D3F-8CBB-64E89F2A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2B848E-5A61-4914-9585-6D42DF38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118996-57EE-473B-9E2A-D3AD5931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1AB8B69-B035-455C-9F0F-104C3E9B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of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viscoelasticity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volume fraction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F585665-66D6-43B7-966F-2AD419501A85}"/>
              </a:ext>
            </a:extLst>
          </p:cNvPr>
          <p:cNvGrpSpPr/>
          <p:nvPr/>
        </p:nvGrpSpPr>
        <p:grpSpPr>
          <a:xfrm>
            <a:off x="1955800" y="1332287"/>
            <a:ext cx="4864237" cy="2440882"/>
            <a:chOff x="1955800" y="1332287"/>
            <a:chExt cx="4864237" cy="2440882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DF3F7455-57F4-4475-93C5-C131F6F54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55800" y="1332287"/>
              <a:ext cx="4864237" cy="2440882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5DF0805-6C5C-42BE-8B7C-275B8AD9A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7331" y="1910540"/>
              <a:ext cx="1841943" cy="41673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1B734CE-7D52-4B1C-BBDC-44EEA9DBE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7789" y="2480070"/>
              <a:ext cx="1239075" cy="772337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6CF3F34E-19BF-4526-9D53-0D4062C4CD30}"/>
              </a:ext>
            </a:extLst>
          </p:cNvPr>
          <p:cNvSpPr txBox="1"/>
          <p:nvPr/>
        </p:nvSpPr>
        <p:spPr>
          <a:xfrm>
            <a:off x="0" y="1049867"/>
            <a:ext cx="1955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Almost</a:t>
            </a:r>
            <a:r>
              <a:rPr lang="fr-FR" sz="1600" dirty="0"/>
              <a:t> no change in the </a:t>
            </a:r>
            <a:r>
              <a:rPr lang="fr-FR" sz="1600" dirty="0" err="1"/>
              <a:t>slopes</a:t>
            </a:r>
            <a:r>
              <a:rPr lang="fr-FR" sz="1600" dirty="0"/>
              <a:t> of </a:t>
            </a:r>
            <a:r>
              <a:rPr lang="fr-FR" sz="1600" dirty="0" err="1"/>
              <a:t>either</a:t>
            </a:r>
            <a:r>
              <a:rPr lang="fr-FR" sz="1600" dirty="0"/>
              <a:t> </a:t>
            </a:r>
            <a:r>
              <a:rPr lang="fr-FR" sz="1600" dirty="0" err="1"/>
              <a:t>moduli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b="1" dirty="0"/>
              <a:t>I</a:t>
            </a:r>
            <a:r>
              <a:rPr lang="en-US" sz="1600" b="1" dirty="0"/>
              <a:t>n G’: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</a:t>
            </a:r>
            <a:r>
              <a:rPr lang="en-US" sz="1600" dirty="0"/>
              <a:t>o tendency in plateau evolution at low volume 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</a:t>
            </a:r>
            <a:r>
              <a:rPr lang="en-US" sz="1600" dirty="0" err="1"/>
              <a:t>ecrease</a:t>
            </a:r>
            <a:r>
              <a:rPr lang="en-US" sz="1600" dirty="0"/>
              <a:t> at higher volume fraction</a:t>
            </a:r>
            <a:endParaRPr lang="fr-FR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8BCC6-3B94-46F2-8DE4-53BD107DD6C0}"/>
              </a:ext>
            </a:extLst>
          </p:cNvPr>
          <p:cNvSpPr/>
          <p:nvPr/>
        </p:nvSpPr>
        <p:spPr>
          <a:xfrm>
            <a:off x="2517331" y="730465"/>
            <a:ext cx="1841943" cy="213783"/>
          </a:xfrm>
          <a:prstGeom prst="rect">
            <a:avLst/>
          </a:prstGeom>
          <a:gradFill>
            <a:gsLst>
              <a:gs pos="8399">
                <a:srgbClr val="008026"/>
              </a:gs>
              <a:gs pos="23000">
                <a:srgbClr val="AABB0D"/>
              </a:gs>
              <a:gs pos="38000">
                <a:srgbClr val="FFBF00"/>
              </a:gs>
              <a:gs pos="54000">
                <a:srgbClr val="FF8C00"/>
              </a:gs>
              <a:gs pos="69000">
                <a:srgbClr val="ED3102"/>
              </a:gs>
              <a:gs pos="85000">
                <a:srgbClr val="E40303"/>
              </a:gs>
              <a:gs pos="0">
                <a:srgbClr val="097C46"/>
              </a:gs>
              <a:gs pos="100000">
                <a:srgbClr val="FF7AC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7607250-00E8-498D-9208-4D144397A5D0}"/>
                  </a:ext>
                </a:extLst>
              </p:cNvPr>
              <p:cNvSpPr txBox="1"/>
              <p:nvPr/>
            </p:nvSpPr>
            <p:spPr>
              <a:xfrm>
                <a:off x="3239369" y="401809"/>
                <a:ext cx="397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7607250-00E8-498D-9208-4D144397A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69" y="401809"/>
                <a:ext cx="39786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10954B-C965-4A43-AF14-1E8A16006A12}"/>
                  </a:ext>
                </a:extLst>
              </p:cNvPr>
              <p:cNvSpPr txBox="1"/>
              <p:nvPr/>
            </p:nvSpPr>
            <p:spPr>
              <a:xfrm>
                <a:off x="2267147" y="905317"/>
                <a:ext cx="23423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0" smtClean="0">
                          <a:latin typeface="Cambria Math" panose="02040503050406030204" pitchFamily="18" charset="0"/>
                        </a:rPr>
                        <m:t>0                    0.3              0.65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10954B-C965-4A43-AF14-1E8A16006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147" y="905317"/>
                <a:ext cx="2342308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BD26DE9A-ADAC-4248-8E48-69F62F67759E}"/>
              </a:ext>
            </a:extLst>
          </p:cNvPr>
          <p:cNvSpPr/>
          <p:nvPr/>
        </p:nvSpPr>
        <p:spPr>
          <a:xfrm>
            <a:off x="4405312" y="1046645"/>
            <a:ext cx="2890837" cy="292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143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F74793-4C20-4D3F-8CBB-64E89F2A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2B848E-5A61-4914-9585-6D42DF38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118996-57EE-473B-9E2A-D3AD5931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1AB8B69-B035-455C-9F0F-104C3E9B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of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viscoelasticity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volume fraction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F585665-66D6-43B7-966F-2AD419501A85}"/>
              </a:ext>
            </a:extLst>
          </p:cNvPr>
          <p:cNvGrpSpPr/>
          <p:nvPr/>
        </p:nvGrpSpPr>
        <p:grpSpPr>
          <a:xfrm>
            <a:off x="1955800" y="1332287"/>
            <a:ext cx="4864237" cy="2440882"/>
            <a:chOff x="1955800" y="1332287"/>
            <a:chExt cx="4864237" cy="2440882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DF3F7455-57F4-4475-93C5-C131F6F54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55800" y="1332287"/>
              <a:ext cx="4864237" cy="2440882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5DF0805-6C5C-42BE-8B7C-275B8AD9A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7331" y="1910540"/>
              <a:ext cx="1841943" cy="41673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1B734CE-7D52-4B1C-BBDC-44EEA9DBE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7789" y="2480070"/>
              <a:ext cx="1239075" cy="772337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6CF3F34E-19BF-4526-9D53-0D4062C4CD30}"/>
              </a:ext>
            </a:extLst>
          </p:cNvPr>
          <p:cNvSpPr txBox="1"/>
          <p:nvPr/>
        </p:nvSpPr>
        <p:spPr>
          <a:xfrm>
            <a:off x="0" y="1049867"/>
            <a:ext cx="1955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Almost</a:t>
            </a:r>
            <a:r>
              <a:rPr lang="fr-FR" sz="1600" dirty="0"/>
              <a:t> no change in the </a:t>
            </a:r>
            <a:r>
              <a:rPr lang="fr-FR" sz="1600" dirty="0" err="1"/>
              <a:t>slopes</a:t>
            </a:r>
            <a:r>
              <a:rPr lang="fr-FR" sz="1600" dirty="0"/>
              <a:t> of </a:t>
            </a:r>
            <a:r>
              <a:rPr lang="fr-FR" sz="1600" dirty="0" err="1"/>
              <a:t>either</a:t>
            </a:r>
            <a:r>
              <a:rPr lang="fr-FR" sz="1600" dirty="0"/>
              <a:t> </a:t>
            </a:r>
            <a:r>
              <a:rPr lang="fr-FR" sz="1600" dirty="0" err="1"/>
              <a:t>moduli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b="1" dirty="0"/>
              <a:t>I</a:t>
            </a:r>
            <a:r>
              <a:rPr lang="en-US" sz="1600" b="1" dirty="0"/>
              <a:t>n G’: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</a:t>
            </a:r>
            <a:r>
              <a:rPr lang="en-US" sz="1600" dirty="0"/>
              <a:t>o tendency in plateau evolution at low volume 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</a:t>
            </a:r>
            <a:r>
              <a:rPr lang="en-US" sz="1600" dirty="0" err="1"/>
              <a:t>ecrease</a:t>
            </a:r>
            <a:r>
              <a:rPr lang="en-US" sz="1600" dirty="0"/>
              <a:t> at higher volume fraction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FF75046-D2AF-426B-8CFD-195853A4798D}"/>
                  </a:ext>
                </a:extLst>
              </p:cNvPr>
              <p:cNvSpPr txBox="1"/>
              <p:nvPr/>
            </p:nvSpPr>
            <p:spPr>
              <a:xfrm>
                <a:off x="6902115" y="448790"/>
                <a:ext cx="22418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/>
                  <a:t>In G’’: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err="1"/>
                  <a:t>Slope</a:t>
                </a:r>
                <a:r>
                  <a:rPr lang="fr-FR" sz="1600" dirty="0"/>
                  <a:t> at high </a:t>
                </a:r>
                <a:r>
                  <a:rPr lang="fr-FR" sz="1600" dirty="0" err="1"/>
                  <a:t>frequency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fr-FR" sz="1600" dirty="0"/>
                  <a:t> PDMS </a:t>
                </a:r>
                <a:r>
                  <a:rPr lang="fr-FR" sz="1600" dirty="0" err="1"/>
                  <a:t>slope</a:t>
                </a: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err="1"/>
                  <a:t>Slope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is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lower</a:t>
                </a:r>
                <a:r>
                  <a:rPr lang="fr-FR" sz="1600" dirty="0"/>
                  <a:t> </a:t>
                </a:r>
                <a:r>
                  <a:rPr lang="fr-FR" sz="1600" dirty="0" err="1"/>
                  <a:t>than</a:t>
                </a:r>
                <a:r>
                  <a:rPr lang="fr-FR" sz="1600" dirty="0"/>
                  <a:t> 1, close to 0.4 (</a:t>
                </a:r>
                <a:r>
                  <a:rPr lang="fr-FR" sz="1600" dirty="0" err="1"/>
                  <a:t>usual</a:t>
                </a:r>
                <a:r>
                  <a:rPr lang="fr-FR" sz="1600" dirty="0"/>
                  <a:t> for </a:t>
                </a:r>
                <a:r>
                  <a:rPr lang="fr-FR" sz="1600" dirty="0" err="1"/>
                  <a:t>elastomers</a:t>
                </a:r>
                <a:r>
                  <a:rPr lang="fr-FR" sz="1600" dirty="0"/>
                  <a:t>) </a:t>
                </a:r>
                <a:br>
                  <a:rPr lang="fr-FR" sz="1600" dirty="0"/>
                </a:br>
                <a:r>
                  <a:rPr lang="fr-FR" sz="1600" dirty="0">
                    <a:sym typeface="Wingdings" panose="05000000000000000000" pitchFamily="2" charset="2"/>
                  </a:rPr>
                  <a:t> </a:t>
                </a:r>
                <a:r>
                  <a:rPr lang="fr-FR" sz="1600" dirty="0" err="1">
                    <a:sym typeface="Wingdings" panose="05000000000000000000" pitchFamily="2" charset="2"/>
                  </a:rPr>
                  <a:t>fractional</a:t>
                </a:r>
                <a:r>
                  <a:rPr lang="fr-FR" sz="1600" dirty="0">
                    <a:sym typeface="Wingdings" panose="05000000000000000000" pitchFamily="2" charset="2"/>
                  </a:rPr>
                  <a:t> </a:t>
                </a:r>
                <a:r>
                  <a:rPr lang="fr-FR" sz="1600" dirty="0" err="1">
                    <a:sym typeface="Wingdings" panose="05000000000000000000" pitchFamily="2" charset="2"/>
                  </a:rPr>
                  <a:t>rheology</a:t>
                </a:r>
                <a:r>
                  <a:rPr lang="fr-FR" sz="1600" dirty="0">
                    <a:sym typeface="Wingdings" panose="05000000000000000000" pitchFamily="2" charset="2"/>
                  </a:rPr>
                  <a:t> ?</a:t>
                </a:r>
                <a:endParaRPr lang="fr-FR" sz="16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FF75046-D2AF-426B-8CFD-195853A47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115" y="448790"/>
                <a:ext cx="2241886" cy="2308324"/>
              </a:xfrm>
              <a:prstGeom prst="rect">
                <a:avLst/>
              </a:prstGeom>
              <a:blipFill>
                <a:blip r:embed="rId5"/>
                <a:stretch>
                  <a:fillRect l="-1359" t="-529" b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D118BCC6-3B94-46F2-8DE4-53BD107DD6C0}"/>
              </a:ext>
            </a:extLst>
          </p:cNvPr>
          <p:cNvSpPr/>
          <p:nvPr/>
        </p:nvSpPr>
        <p:spPr>
          <a:xfrm>
            <a:off x="2517331" y="730465"/>
            <a:ext cx="1841943" cy="213783"/>
          </a:xfrm>
          <a:prstGeom prst="rect">
            <a:avLst/>
          </a:prstGeom>
          <a:gradFill>
            <a:gsLst>
              <a:gs pos="8399">
                <a:srgbClr val="008026"/>
              </a:gs>
              <a:gs pos="23000">
                <a:srgbClr val="AABB0D"/>
              </a:gs>
              <a:gs pos="38000">
                <a:srgbClr val="FFBF00"/>
              </a:gs>
              <a:gs pos="54000">
                <a:srgbClr val="FF8C00"/>
              </a:gs>
              <a:gs pos="69000">
                <a:srgbClr val="ED3102"/>
              </a:gs>
              <a:gs pos="85000">
                <a:srgbClr val="E40303"/>
              </a:gs>
              <a:gs pos="0">
                <a:srgbClr val="097C46"/>
              </a:gs>
              <a:gs pos="100000">
                <a:srgbClr val="FF7AC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7607250-00E8-498D-9208-4D144397A5D0}"/>
                  </a:ext>
                </a:extLst>
              </p:cNvPr>
              <p:cNvSpPr txBox="1"/>
              <p:nvPr/>
            </p:nvSpPr>
            <p:spPr>
              <a:xfrm>
                <a:off x="3239369" y="401809"/>
                <a:ext cx="397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7607250-00E8-498D-9208-4D144397A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69" y="401809"/>
                <a:ext cx="39786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10954B-C965-4A43-AF14-1E8A16006A12}"/>
                  </a:ext>
                </a:extLst>
              </p:cNvPr>
              <p:cNvSpPr txBox="1"/>
              <p:nvPr/>
            </p:nvSpPr>
            <p:spPr>
              <a:xfrm>
                <a:off x="2267147" y="905317"/>
                <a:ext cx="23423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0" smtClean="0">
                          <a:latin typeface="Cambria Math" panose="02040503050406030204" pitchFamily="18" charset="0"/>
                        </a:rPr>
                        <m:t>0                    0.3              0.65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10954B-C965-4A43-AF14-1E8A16006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147" y="905317"/>
                <a:ext cx="234230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579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BF74793-4C20-4D3F-8CBB-64E89F2A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62B848E-5A61-4914-9585-6D42DF38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118996-57EE-473B-9E2A-D3AD5931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D1AB8B69-B035-455C-9F0F-104C3E9B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of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viscoelasticity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volume fraction</a:t>
            </a:r>
            <a:endParaRPr lang="en-US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F585665-66D6-43B7-966F-2AD419501A85}"/>
              </a:ext>
            </a:extLst>
          </p:cNvPr>
          <p:cNvGrpSpPr/>
          <p:nvPr/>
        </p:nvGrpSpPr>
        <p:grpSpPr>
          <a:xfrm>
            <a:off x="1955800" y="1332287"/>
            <a:ext cx="4864237" cy="2440882"/>
            <a:chOff x="1955800" y="1332287"/>
            <a:chExt cx="4864237" cy="2440882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DF3F7455-57F4-4475-93C5-C131F6F54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55800" y="1332287"/>
              <a:ext cx="4864237" cy="2440882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15DF0805-6C5C-42BE-8B7C-275B8AD9AC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7331" y="1910540"/>
              <a:ext cx="1841943" cy="41673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71B734CE-7D52-4B1C-BBDC-44EEA9DBEE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67789" y="2480070"/>
              <a:ext cx="1239075" cy="772337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43C5CFE-FC99-4AC4-8596-E83CB5C79897}"/>
              </a:ext>
            </a:extLst>
          </p:cNvPr>
          <p:cNvGrpSpPr/>
          <p:nvPr/>
        </p:nvGrpSpPr>
        <p:grpSpPr>
          <a:xfrm>
            <a:off x="7062805" y="2866238"/>
            <a:ext cx="1984987" cy="1768836"/>
            <a:chOff x="6902114" y="2888751"/>
            <a:chExt cx="1984987" cy="1768836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C515ACC-5496-447E-9815-B6D160278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2114" y="2888751"/>
              <a:ext cx="1984987" cy="176883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E2CAA3-4507-4F67-97F7-F962ABBDF726}"/>
                </a:ext>
              </a:extLst>
            </p:cNvPr>
            <p:cNvSpPr/>
            <p:nvPr/>
          </p:nvSpPr>
          <p:spPr>
            <a:xfrm>
              <a:off x="7381877" y="4183063"/>
              <a:ext cx="45719" cy="96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6CF3F34E-19BF-4526-9D53-0D4062C4CD30}"/>
              </a:ext>
            </a:extLst>
          </p:cNvPr>
          <p:cNvSpPr txBox="1"/>
          <p:nvPr/>
        </p:nvSpPr>
        <p:spPr>
          <a:xfrm>
            <a:off x="0" y="1049867"/>
            <a:ext cx="19557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Almost</a:t>
            </a:r>
            <a:r>
              <a:rPr lang="fr-FR" sz="1600" dirty="0"/>
              <a:t> no change in the </a:t>
            </a:r>
            <a:r>
              <a:rPr lang="fr-FR" sz="1600" dirty="0" err="1"/>
              <a:t>slopes</a:t>
            </a:r>
            <a:r>
              <a:rPr lang="fr-FR" sz="1600" dirty="0"/>
              <a:t> of </a:t>
            </a:r>
            <a:r>
              <a:rPr lang="fr-FR" sz="1600" dirty="0" err="1"/>
              <a:t>either</a:t>
            </a:r>
            <a:r>
              <a:rPr lang="fr-FR" sz="1600" dirty="0"/>
              <a:t> </a:t>
            </a:r>
            <a:r>
              <a:rPr lang="fr-FR" sz="1600" dirty="0" err="1"/>
              <a:t>moduli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r>
              <a:rPr lang="fr-FR" sz="1600" b="1" dirty="0"/>
              <a:t>I</a:t>
            </a:r>
            <a:r>
              <a:rPr lang="en-US" sz="1600" b="1" dirty="0"/>
              <a:t>n G’: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N</a:t>
            </a:r>
            <a:r>
              <a:rPr lang="en-US" sz="1600" dirty="0"/>
              <a:t>o tendency in plateau evolution at low volume fraction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</a:t>
            </a:r>
            <a:r>
              <a:rPr lang="en-US" sz="1600" dirty="0" err="1"/>
              <a:t>ecrease</a:t>
            </a:r>
            <a:r>
              <a:rPr lang="en-US" sz="1600" dirty="0"/>
              <a:t> at higher volume fraction</a:t>
            </a:r>
            <a:endParaRPr lang="fr-FR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FF75046-D2AF-426B-8CFD-195853A4798D}"/>
                  </a:ext>
                </a:extLst>
              </p:cNvPr>
              <p:cNvSpPr txBox="1"/>
              <p:nvPr/>
            </p:nvSpPr>
            <p:spPr>
              <a:xfrm>
                <a:off x="6902115" y="448790"/>
                <a:ext cx="22418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b="1" dirty="0"/>
                  <a:t>In G’’: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err="1"/>
                  <a:t>Slope</a:t>
                </a:r>
                <a:r>
                  <a:rPr lang="fr-FR" sz="1600" dirty="0"/>
                  <a:t> at high </a:t>
                </a:r>
                <a:r>
                  <a:rPr lang="fr-FR" sz="1600" dirty="0" err="1"/>
                  <a:t>frequency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fr-FR" sz="1600" dirty="0"/>
                  <a:t> PDMS </a:t>
                </a:r>
                <a:r>
                  <a:rPr lang="fr-FR" sz="1600" dirty="0" err="1"/>
                  <a:t>slope</a:t>
                </a: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err="1"/>
                  <a:t>Slope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is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lower</a:t>
                </a:r>
                <a:r>
                  <a:rPr lang="fr-FR" sz="1600" dirty="0"/>
                  <a:t> </a:t>
                </a:r>
                <a:r>
                  <a:rPr lang="fr-FR" sz="1600" dirty="0" err="1"/>
                  <a:t>than</a:t>
                </a:r>
                <a:r>
                  <a:rPr lang="fr-FR" sz="1600" dirty="0"/>
                  <a:t> 1, close to 0.4 (</a:t>
                </a:r>
                <a:r>
                  <a:rPr lang="fr-FR" sz="1600" dirty="0" err="1"/>
                  <a:t>usual</a:t>
                </a:r>
                <a:r>
                  <a:rPr lang="fr-FR" sz="1600" dirty="0"/>
                  <a:t> for </a:t>
                </a:r>
                <a:r>
                  <a:rPr lang="fr-FR" sz="1600" dirty="0" err="1"/>
                  <a:t>elastomers</a:t>
                </a:r>
                <a:r>
                  <a:rPr lang="fr-FR" sz="1600" dirty="0"/>
                  <a:t>) </a:t>
                </a:r>
                <a:br>
                  <a:rPr lang="fr-FR" sz="1600" dirty="0"/>
                </a:br>
                <a:r>
                  <a:rPr lang="fr-FR" sz="1600" dirty="0">
                    <a:sym typeface="Wingdings" panose="05000000000000000000" pitchFamily="2" charset="2"/>
                  </a:rPr>
                  <a:t> </a:t>
                </a:r>
                <a:r>
                  <a:rPr lang="fr-FR" sz="1600" dirty="0" err="1">
                    <a:sym typeface="Wingdings" panose="05000000000000000000" pitchFamily="2" charset="2"/>
                  </a:rPr>
                  <a:t>fractional</a:t>
                </a:r>
                <a:r>
                  <a:rPr lang="fr-FR" sz="1600" dirty="0">
                    <a:sym typeface="Wingdings" panose="05000000000000000000" pitchFamily="2" charset="2"/>
                  </a:rPr>
                  <a:t> </a:t>
                </a:r>
                <a:r>
                  <a:rPr lang="fr-FR" sz="1600" dirty="0" err="1">
                    <a:sym typeface="Wingdings" panose="05000000000000000000" pitchFamily="2" charset="2"/>
                  </a:rPr>
                  <a:t>rheology</a:t>
                </a:r>
                <a:r>
                  <a:rPr lang="fr-FR" sz="1600" dirty="0">
                    <a:sym typeface="Wingdings" panose="05000000000000000000" pitchFamily="2" charset="2"/>
                  </a:rPr>
                  <a:t> ?</a:t>
                </a:r>
                <a:endParaRPr lang="fr-FR" sz="1600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FF75046-D2AF-426B-8CFD-195853A47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2115" y="448790"/>
                <a:ext cx="2241886" cy="2308324"/>
              </a:xfrm>
              <a:prstGeom prst="rect">
                <a:avLst/>
              </a:prstGeom>
              <a:blipFill>
                <a:blip r:embed="rId5"/>
                <a:stretch>
                  <a:fillRect l="-1359" t="-529" b="-2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ZoneTexte 20">
            <a:extLst>
              <a:ext uri="{FF2B5EF4-FFF2-40B4-BE49-F238E27FC236}">
                <a16:creationId xmlns:a16="http://schemas.microsoft.com/office/drawing/2014/main" id="{E18FE7C2-E880-4DB6-975B-D02B6BD08B82}"/>
              </a:ext>
            </a:extLst>
          </p:cNvPr>
          <p:cNvSpPr txBox="1"/>
          <p:nvPr/>
        </p:nvSpPr>
        <p:spPr>
          <a:xfrm>
            <a:off x="4558508" y="3773169"/>
            <a:ext cx="27257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Crossing</a:t>
            </a:r>
            <a:r>
              <a:rPr lang="fr-FR" sz="1600" dirty="0"/>
              <a:t> </a:t>
            </a:r>
            <a:r>
              <a:rPr lang="fr-FR" sz="1600" dirty="0" err="1"/>
              <a:t>frequency</a:t>
            </a:r>
            <a:r>
              <a:rPr lang="fr-FR" sz="1600" dirty="0"/>
              <a:t> </a:t>
            </a:r>
            <a:r>
              <a:rPr lang="fr-FR" sz="1600" dirty="0" err="1"/>
              <a:t>between</a:t>
            </a:r>
            <a:r>
              <a:rPr lang="fr-FR" sz="1600" dirty="0"/>
              <a:t> plateau and power-</a:t>
            </a:r>
            <a:r>
              <a:rPr lang="fr-FR" sz="1600" dirty="0" err="1"/>
              <a:t>law</a:t>
            </a:r>
            <a:r>
              <a:rPr lang="fr-FR" sz="1600" dirty="0"/>
              <a:t> </a:t>
            </a:r>
            <a:r>
              <a:rPr lang="fr-FR" sz="1600" dirty="0" err="1"/>
              <a:t>increase</a:t>
            </a:r>
            <a:r>
              <a:rPr lang="fr-FR" sz="1600" dirty="0"/>
              <a:t> </a:t>
            </a:r>
            <a:r>
              <a:rPr lang="fr-FR" sz="1600" dirty="0" err="1"/>
              <a:t>increases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volume fraction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8BCC6-3B94-46F2-8DE4-53BD107DD6C0}"/>
              </a:ext>
            </a:extLst>
          </p:cNvPr>
          <p:cNvSpPr/>
          <p:nvPr/>
        </p:nvSpPr>
        <p:spPr>
          <a:xfrm>
            <a:off x="2517331" y="730465"/>
            <a:ext cx="1841943" cy="213783"/>
          </a:xfrm>
          <a:prstGeom prst="rect">
            <a:avLst/>
          </a:prstGeom>
          <a:gradFill>
            <a:gsLst>
              <a:gs pos="8399">
                <a:srgbClr val="008026"/>
              </a:gs>
              <a:gs pos="23000">
                <a:srgbClr val="AABB0D"/>
              </a:gs>
              <a:gs pos="38000">
                <a:srgbClr val="FFBF00"/>
              </a:gs>
              <a:gs pos="54000">
                <a:srgbClr val="FF8C00"/>
              </a:gs>
              <a:gs pos="69000">
                <a:srgbClr val="ED3102"/>
              </a:gs>
              <a:gs pos="85000">
                <a:srgbClr val="E40303"/>
              </a:gs>
              <a:gs pos="0">
                <a:srgbClr val="097C46"/>
              </a:gs>
              <a:gs pos="100000">
                <a:srgbClr val="FF7AC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7607250-00E8-498D-9208-4D144397A5D0}"/>
                  </a:ext>
                </a:extLst>
              </p:cNvPr>
              <p:cNvSpPr txBox="1"/>
              <p:nvPr/>
            </p:nvSpPr>
            <p:spPr>
              <a:xfrm>
                <a:off x="3239369" y="401809"/>
                <a:ext cx="3978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600" b="0" i="0" smtClean="0">
                          <a:latin typeface="Cambria Math" panose="02040503050406030204" pitchFamily="18" charset="0"/>
                        </a:rPr>
                        <m:t>Φ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7607250-00E8-498D-9208-4D144397A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369" y="401809"/>
                <a:ext cx="397865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10954B-C965-4A43-AF14-1E8A16006A12}"/>
                  </a:ext>
                </a:extLst>
              </p:cNvPr>
              <p:cNvSpPr txBox="1"/>
              <p:nvPr/>
            </p:nvSpPr>
            <p:spPr>
              <a:xfrm>
                <a:off x="2267147" y="905317"/>
                <a:ext cx="234230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0" smtClean="0">
                          <a:latin typeface="Cambria Math" panose="02040503050406030204" pitchFamily="18" charset="0"/>
                        </a:rPr>
                        <m:t>0                    0.3              0.65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B10954B-C965-4A43-AF14-1E8A16006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147" y="905317"/>
                <a:ext cx="2342308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933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19865C-4A2E-4206-9232-29E131236DB3}"/>
              </a:ext>
            </a:extLst>
          </p:cNvPr>
          <p:cNvSpPr/>
          <p:nvPr/>
        </p:nvSpPr>
        <p:spPr>
          <a:xfrm>
            <a:off x="2762518" y="1854557"/>
            <a:ext cx="1056068" cy="244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69BA0F-CA70-4311-93BF-DC5437BB89F7}"/>
              </a:ext>
            </a:extLst>
          </p:cNvPr>
          <p:cNvSpPr/>
          <p:nvPr/>
        </p:nvSpPr>
        <p:spPr>
          <a:xfrm>
            <a:off x="5278191" y="1520276"/>
            <a:ext cx="1056068" cy="513780"/>
          </a:xfrm>
          <a:custGeom>
            <a:avLst/>
            <a:gdLst>
              <a:gd name="connsiteX0" fmla="*/ 0 w 1056068"/>
              <a:gd name="connsiteY0" fmla="*/ 0 h 244699"/>
              <a:gd name="connsiteX1" fmla="*/ 1056068 w 1056068"/>
              <a:gd name="connsiteY1" fmla="*/ 0 h 244699"/>
              <a:gd name="connsiteX2" fmla="*/ 1056068 w 1056068"/>
              <a:gd name="connsiteY2" fmla="*/ 244699 h 244699"/>
              <a:gd name="connsiteX3" fmla="*/ 0 w 1056068"/>
              <a:gd name="connsiteY3" fmla="*/ 244699 h 244699"/>
              <a:gd name="connsiteX4" fmla="*/ 0 w 1056068"/>
              <a:gd name="connsiteY4" fmla="*/ 0 h 244699"/>
              <a:gd name="connsiteX0" fmla="*/ 0 w 1056068"/>
              <a:gd name="connsiteY0" fmla="*/ 269081 h 513780"/>
              <a:gd name="connsiteX1" fmla="*/ 1056068 w 1056068"/>
              <a:gd name="connsiteY1" fmla="*/ 0 h 513780"/>
              <a:gd name="connsiteX2" fmla="*/ 1056068 w 1056068"/>
              <a:gd name="connsiteY2" fmla="*/ 513780 h 513780"/>
              <a:gd name="connsiteX3" fmla="*/ 0 w 1056068"/>
              <a:gd name="connsiteY3" fmla="*/ 513780 h 513780"/>
              <a:gd name="connsiteX4" fmla="*/ 0 w 1056068"/>
              <a:gd name="connsiteY4" fmla="*/ 269081 h 513780"/>
              <a:gd name="connsiteX0" fmla="*/ 0 w 1056068"/>
              <a:gd name="connsiteY0" fmla="*/ 269081 h 513780"/>
              <a:gd name="connsiteX1" fmla="*/ 1056068 w 1056068"/>
              <a:gd name="connsiteY1" fmla="*/ 0 h 513780"/>
              <a:gd name="connsiteX2" fmla="*/ 1056068 w 1056068"/>
              <a:gd name="connsiteY2" fmla="*/ 256605 h 513780"/>
              <a:gd name="connsiteX3" fmla="*/ 0 w 1056068"/>
              <a:gd name="connsiteY3" fmla="*/ 513780 h 513780"/>
              <a:gd name="connsiteX4" fmla="*/ 0 w 1056068"/>
              <a:gd name="connsiteY4" fmla="*/ 269081 h 51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6068" h="513780">
                <a:moveTo>
                  <a:pt x="0" y="269081"/>
                </a:moveTo>
                <a:lnTo>
                  <a:pt x="1056068" y="0"/>
                </a:lnTo>
                <a:lnTo>
                  <a:pt x="1056068" y="256605"/>
                </a:lnTo>
                <a:lnTo>
                  <a:pt x="0" y="513780"/>
                </a:lnTo>
                <a:lnTo>
                  <a:pt x="0" y="26908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F0C02E18-FEC7-435C-BD80-89C251361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3750" y="649174"/>
            <a:ext cx="4996500" cy="212351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38DFAD-D788-44E7-B95B-AB56CD0E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94AE10-0212-4ED1-904D-220E89AD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7A8624-B5C3-463D-A9F1-882B5DBB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4138E0-476E-4BF8-8A70-7C5D2222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8" y="102393"/>
            <a:ext cx="8543925" cy="328467"/>
          </a:xfrm>
        </p:spPr>
        <p:txBody>
          <a:bodyPr>
            <a:normAutofit fontScale="90000"/>
          </a:bodyPr>
          <a:lstStyle/>
          <a:p>
            <a:r>
              <a:rPr lang="fr-FR" dirty="0"/>
              <a:t>Evolution </a:t>
            </a:r>
            <a:r>
              <a:rPr lang="fr-FR" dirty="0" err="1"/>
              <a:t>with</a:t>
            </a:r>
            <a:r>
              <a:rPr lang="fr-FR" dirty="0"/>
              <a:t> volume fraction for </a:t>
            </a:r>
            <a:r>
              <a:rPr lang="fr-FR" dirty="0" err="1"/>
              <a:t>liquid</a:t>
            </a:r>
            <a:r>
              <a:rPr lang="fr-FR" dirty="0"/>
              <a:t> inclusions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B0734FC-8CAF-4A52-8784-93089278E475}"/>
                  </a:ext>
                </a:extLst>
              </p:cNvPr>
              <p:cNvSpPr txBox="1"/>
              <p:nvPr/>
            </p:nvSpPr>
            <p:spPr>
              <a:xfrm>
                <a:off x="5065215" y="2851438"/>
                <a:ext cx="3086100" cy="15465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:r>
                  <a:rPr lang="fr-FR" sz="1350" dirty="0" err="1"/>
                  <a:t>Unexpected</a:t>
                </a:r>
                <a:r>
                  <a:rPr lang="fr-FR" sz="1350" dirty="0"/>
                  <a:t> non-</a:t>
                </a:r>
                <a:r>
                  <a:rPr lang="fr-FR" sz="1350" dirty="0" err="1"/>
                  <a:t>monotonous</a:t>
                </a:r>
                <a:r>
                  <a:rPr lang="fr-FR" sz="1350" dirty="0"/>
                  <a:t> </a:t>
                </a:r>
                <a:r>
                  <a:rPr lang="fr-FR" sz="1350" dirty="0" err="1"/>
                  <a:t>moduli</a:t>
                </a:r>
                <a:r>
                  <a:rPr lang="fr-FR" sz="1350" dirty="0"/>
                  <a:t> </a:t>
                </a:r>
                <a:r>
                  <a:rPr lang="fr-FR" sz="1350" dirty="0">
                    <a:sym typeface="Wingdings" panose="05000000000000000000" pitchFamily="2" charset="2"/>
                  </a:rPr>
                  <a:t> </a:t>
                </a:r>
                <a:r>
                  <a:rPr lang="fr-FR" sz="1350" dirty="0" err="1">
                    <a:sym typeface="Wingdings" panose="05000000000000000000" pitchFamily="2" charset="2"/>
                  </a:rPr>
                  <a:t>polydispersity</a:t>
                </a:r>
                <a:r>
                  <a:rPr lang="fr-FR" sz="1350" dirty="0">
                    <a:sym typeface="Wingdings" panose="05000000000000000000" pitchFamily="2" charset="2"/>
                  </a:rPr>
                  <a:t> ?</a:t>
                </a:r>
                <a:endParaRPr lang="fr-FR" sz="135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:endParaRPr lang="fr-FR" sz="1350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350"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sz="1350" i="1">
                        <a:latin typeface="Cambria Math" panose="02040503050406030204" pitchFamily="18" charset="0"/>
                      </a:rPr>
                      <m:t>&lt;0.4</m:t>
                    </m:r>
                  </m:oMath>
                </a14:m>
                <a:r>
                  <a:rPr lang="en-US" sz="1350" dirty="0"/>
                  <a:t> : 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350" dirty="0"/>
                  <a:t>Almost constant G’</a:t>
                </a:r>
              </a:p>
              <a:p>
                <a:pPr marL="557213" lvl="1" indent="-214313">
                  <a:buFont typeface="Arial" panose="020B0604020202020204" pitchFamily="34" charset="0"/>
                  <a:buChar char="•"/>
                </a:pPr>
                <a:r>
                  <a:rPr lang="en-US" sz="1350" dirty="0"/>
                  <a:t>Increasing G’’</a:t>
                </a:r>
              </a:p>
              <a:p>
                <a:r>
                  <a:rPr lang="en-US" sz="1350" dirty="0"/>
                  <a:t>    </a:t>
                </a:r>
                <a14:m>
                  <m:oMath xmlns:m="http://schemas.openxmlformats.org/officeDocument/2006/math">
                    <m:r>
                      <a:rPr lang="fr-FR" sz="135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350" b="1" dirty="0"/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B0734FC-8CAF-4A52-8784-93089278E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215" y="2851438"/>
                <a:ext cx="3086100" cy="1546577"/>
              </a:xfrm>
              <a:prstGeom prst="rect">
                <a:avLst/>
              </a:prstGeom>
              <a:blipFill>
                <a:blip r:embed="rId4"/>
                <a:stretch>
                  <a:fillRect l="-198" t="-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15C75D9-B074-4374-9B77-37BFE33729EC}"/>
                  </a:ext>
                </a:extLst>
              </p:cNvPr>
              <p:cNvSpPr txBox="1"/>
              <p:nvPr/>
            </p:nvSpPr>
            <p:spPr>
              <a:xfrm>
                <a:off x="5043465" y="4234878"/>
                <a:ext cx="3268685" cy="33124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groupChr>
                      <m:groupChrPr>
                        <m:chr m:val="⇒"/>
                        <m:pos m:val="top"/>
                        <m:ctrlPr>
                          <a:rPr lang="en-US" sz="12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</m:oMath>
                </a14:m>
                <a:r>
                  <a:rPr lang="en-US" sz="12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r>
                  <a:rPr lang="en-US" sz="1200" b="1" dirty="0">
                    <a:solidFill>
                      <a:schemeClr val="accent2">
                        <a:lumMod val="50000"/>
                      </a:schemeClr>
                    </a:solidFill>
                  </a:rPr>
                  <a:t>decorrelation of G’ and G’’ with regards to </a:t>
                </a:r>
                <a14:m>
                  <m:oMath xmlns:m="http://schemas.openxmlformats.org/officeDocument/2006/math">
                    <m:r>
                      <a:rPr lang="fr-FR" sz="1200" b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𝚽</m:t>
                    </m:r>
                  </m:oMath>
                </a14:m>
                <a:endParaRPr lang="en-US" sz="1200" b="1" spc="60" dirty="0">
                  <a:solidFill>
                    <a:schemeClr val="accent2">
                      <a:lumMod val="50000"/>
                    </a:schemeClr>
                  </a:solidFill>
                  <a:cs typeface="Calibri Light" panose="020F0302020204030204" pitchFamily="34" charset="0"/>
                </a:endParaRPr>
              </a:p>
            </p:txBody>
          </p:sp>
        </mc:Choice>
        <mc:Fallback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15C75D9-B074-4374-9B77-37BFE33729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3465" y="4234878"/>
                <a:ext cx="3268685" cy="331245"/>
              </a:xfrm>
              <a:prstGeom prst="rect">
                <a:avLst/>
              </a:prstGeom>
              <a:blipFill>
                <a:blip r:embed="rId5"/>
                <a:stretch>
                  <a:fillRect l="-2222" t="-29825" b="-43860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Graphique 10">
            <a:extLst>
              <a:ext uri="{FF2B5EF4-FFF2-40B4-BE49-F238E27FC236}">
                <a16:creationId xmlns:a16="http://schemas.microsoft.com/office/drawing/2014/main" id="{FC6A67FD-E88F-44F9-A4A1-CFD473953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46987" y="2861365"/>
            <a:ext cx="2546899" cy="191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31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que 6">
            <a:extLst>
              <a:ext uri="{FF2B5EF4-FFF2-40B4-BE49-F238E27FC236}">
                <a16:creationId xmlns:a16="http://schemas.microsoft.com/office/drawing/2014/main" id="{20EFBA3B-3FCB-448E-9BAC-3D7A61E93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3751" y="649170"/>
            <a:ext cx="4996499" cy="2123512"/>
          </a:xfrm>
          <a:prstGeom prst="rect">
            <a:avLst/>
          </a:prstGeo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38DFAD-D788-44E7-B95B-AB56CD0E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94AE10-0212-4ED1-904D-220E89AD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7A8624-B5C3-463D-A9F1-882B5DBB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4138E0-476E-4BF8-8A70-7C5D2222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Evolution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temperature</a:t>
            </a: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BFA3609-4E70-4751-B61C-576D0ADC2282}"/>
              </a:ext>
            </a:extLst>
          </p:cNvPr>
          <p:cNvSpPr txBox="1"/>
          <p:nvPr/>
        </p:nvSpPr>
        <p:spPr>
          <a:xfrm>
            <a:off x="5041878" y="2909137"/>
            <a:ext cx="3789701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err="1"/>
              <a:t>Recovery</a:t>
            </a:r>
            <a:r>
              <a:rPr lang="fr-FR" sz="1350" dirty="0"/>
              <a:t> of </a:t>
            </a:r>
            <a:r>
              <a:rPr lang="fr-FR" sz="1350" dirty="0" err="1"/>
              <a:t>monotonous</a:t>
            </a:r>
            <a:r>
              <a:rPr lang="fr-FR" sz="1350" dirty="0"/>
              <a:t> </a:t>
            </a:r>
            <a:r>
              <a:rPr lang="fr-FR" sz="1350" dirty="0" err="1"/>
              <a:t>behavior</a:t>
            </a:r>
            <a:endParaRPr lang="fr-F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err="1"/>
              <a:t>Comparison</a:t>
            </a:r>
            <a:r>
              <a:rPr lang="fr-FR" sz="1350" dirty="0"/>
              <a:t> </a:t>
            </a:r>
            <a:r>
              <a:rPr lang="fr-FR" sz="1350" dirty="0" err="1"/>
              <a:t>with</a:t>
            </a:r>
            <a:r>
              <a:rPr lang="fr-FR" sz="1350" dirty="0"/>
              <a:t> </a:t>
            </a:r>
            <a:r>
              <a:rPr lang="fr-FR" sz="1350" dirty="0" err="1"/>
              <a:t>rigid</a:t>
            </a:r>
            <a:r>
              <a:rPr lang="fr-FR" sz="1350" dirty="0"/>
              <a:t> inclusions (glass </a:t>
            </a:r>
            <a:r>
              <a:rPr lang="fr-FR" sz="1350" dirty="0" err="1"/>
              <a:t>beads</a:t>
            </a:r>
            <a:r>
              <a:rPr lang="fr-FR" sz="1350" dirty="0"/>
              <a:t>):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350" dirty="0" err="1"/>
              <a:t>Similar</a:t>
            </a:r>
            <a:r>
              <a:rPr lang="fr-FR" sz="1350" dirty="0"/>
              <a:t> </a:t>
            </a:r>
            <a:r>
              <a:rPr lang="fr-FR" sz="1350" dirty="0" err="1"/>
              <a:t>evolution</a:t>
            </a:r>
            <a:r>
              <a:rPr lang="fr-FR" sz="1350" dirty="0"/>
              <a:t> in G’’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fr-FR" sz="1350" dirty="0" err="1"/>
              <a:t>Discrepancy</a:t>
            </a:r>
            <a:r>
              <a:rPr lang="fr-FR" sz="1350" dirty="0"/>
              <a:t> in G’</a:t>
            </a:r>
          </a:p>
          <a:p>
            <a:pPr lvl="1"/>
            <a:r>
              <a:rPr lang="fr-FR" sz="1350" dirty="0">
                <a:sym typeface="Wingdings" panose="05000000000000000000" pitchFamily="2" charset="2"/>
              </a:rPr>
              <a:t> First </a:t>
            </a:r>
            <a:r>
              <a:rPr lang="fr-FR" sz="1350" dirty="0" err="1">
                <a:sym typeface="Wingdings" panose="05000000000000000000" pitchFamily="2" charset="2"/>
              </a:rPr>
              <a:t>hypothesis</a:t>
            </a:r>
            <a:r>
              <a:rPr lang="fr-FR" sz="1350" dirty="0">
                <a:sym typeface="Wingdings" panose="05000000000000000000" pitchFamily="2" charset="2"/>
              </a:rPr>
              <a:t>: </a:t>
            </a:r>
            <a:r>
              <a:rPr lang="fr-FR" sz="1350" dirty="0" err="1">
                <a:sym typeface="Wingdings" panose="05000000000000000000" pitchFamily="2" charset="2"/>
              </a:rPr>
              <a:t>polydispersity</a:t>
            </a:r>
            <a:endParaRPr lang="fr-FR" sz="1350" dirty="0"/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fr-F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350" dirty="0"/>
          </a:p>
          <a:p>
            <a:endParaRPr lang="en-US" sz="1350" b="1" dirty="0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1B3384B3-1B8B-47A0-B4A1-292723380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6987" y="2861454"/>
            <a:ext cx="2546899" cy="191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48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A1F9AF-DC67-46F0-8194-03CD1FC74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2E1492-0927-45F0-9621-3D69866A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D9C523-3136-4D07-B24D-F196E29DE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89F42F-A8C7-48A7-AD29-136D322C9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Conclusions 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190D1C-EFBC-4E5F-B8EA-24E7BFD22D1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39850" y="564681"/>
            <a:ext cx="5915025" cy="2724619"/>
          </a:xfrm>
        </p:spPr>
        <p:txBody>
          <a:bodyPr>
            <a:normAutofit/>
          </a:bodyPr>
          <a:lstStyle/>
          <a:p>
            <a:r>
              <a:rPr lang="fr-FR" dirty="0" err="1"/>
              <a:t>Viscoelastic</a:t>
            </a:r>
            <a:r>
              <a:rPr lang="fr-FR" dirty="0"/>
              <a:t> influence of </a:t>
            </a:r>
            <a:r>
              <a:rPr lang="fr-FR" dirty="0" err="1"/>
              <a:t>liquid</a:t>
            </a:r>
            <a:r>
              <a:rPr lang="fr-FR" dirty="0"/>
              <a:t> droplets in a soft matrix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in </a:t>
            </a:r>
            <a:r>
              <a:rPr lang="fr-FR" dirty="0" err="1"/>
              <a:t>progress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fractional</a:t>
            </a:r>
            <a:r>
              <a:rPr lang="fr-FR" dirty="0"/>
              <a:t> </a:t>
            </a:r>
            <a:r>
              <a:rPr lang="fr-FR" dirty="0" err="1"/>
              <a:t>rheology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Decorrelations</a:t>
            </a:r>
            <a:r>
              <a:rPr lang="fr-FR" dirty="0"/>
              <a:t> of </a:t>
            </a:r>
            <a:r>
              <a:rPr lang="fr-FR" dirty="0" err="1"/>
              <a:t>storage</a:t>
            </a:r>
            <a:r>
              <a:rPr lang="fr-FR" dirty="0"/>
              <a:t> and </a:t>
            </a:r>
            <a:r>
              <a:rPr lang="fr-FR" dirty="0" err="1"/>
              <a:t>loss</a:t>
            </a:r>
            <a:r>
              <a:rPr lang="fr-FR" dirty="0"/>
              <a:t> </a:t>
            </a:r>
            <a:r>
              <a:rPr lang="fr-FR" dirty="0" err="1"/>
              <a:t>moduli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regards to volume fraction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500" dirty="0"/>
              <a:t>Influence of </a:t>
            </a:r>
            <a:r>
              <a:rPr lang="fr-FR" sz="1500" dirty="0" err="1"/>
              <a:t>polydispersity</a:t>
            </a:r>
            <a:r>
              <a:rPr lang="fr-FR" sz="1500" dirty="0"/>
              <a:t> on </a:t>
            </a:r>
            <a:r>
              <a:rPr lang="fr-FR" sz="1500" dirty="0" err="1"/>
              <a:t>elastocapillary</a:t>
            </a:r>
            <a:r>
              <a:rPr lang="fr-FR" sz="1500" dirty="0"/>
              <a:t> </a:t>
            </a:r>
            <a:r>
              <a:rPr lang="fr-FR" sz="1500" dirty="0" err="1"/>
              <a:t>number</a:t>
            </a:r>
            <a:endParaRPr lang="fr-FR" sz="1500" dirty="0"/>
          </a:p>
          <a:p>
            <a:pPr lvl="1">
              <a:buFont typeface="Wingdings" panose="05000000000000000000" pitchFamily="2" charset="2"/>
              <a:buChar char="Ø"/>
            </a:pPr>
            <a:endParaRPr lang="fr-FR" sz="1500" dirty="0"/>
          </a:p>
          <a:p>
            <a:r>
              <a:rPr lang="fr-FR" dirty="0" err="1"/>
              <a:t>Interesting</a:t>
            </a:r>
            <a:r>
              <a:rPr lang="fr-FR" dirty="0"/>
              <a:t> </a:t>
            </a:r>
            <a:r>
              <a:rPr lang="fr-FR" dirty="0" err="1"/>
              <a:t>unexplained</a:t>
            </a:r>
            <a:r>
              <a:rPr lang="fr-FR" dirty="0"/>
              <a:t> </a:t>
            </a:r>
            <a:r>
              <a:rPr lang="fr-FR" dirty="0" err="1"/>
              <a:t>behavior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temperature</a:t>
            </a:r>
            <a:r>
              <a:rPr lang="fr-FR" dirty="0"/>
              <a:t> transition</a:t>
            </a:r>
          </a:p>
          <a:p>
            <a:endParaRPr lang="fr-FR" dirty="0"/>
          </a:p>
          <a:p>
            <a:r>
              <a:rPr lang="fr-FR" dirty="0" err="1"/>
              <a:t>Discrepancy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existing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 </a:t>
            </a:r>
            <a:r>
              <a:rPr lang="fr-FR" dirty="0" err="1"/>
              <a:t>already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droplets</a:t>
            </a:r>
          </a:p>
          <a:p>
            <a:pPr marL="342900" lvl="1" indent="0">
              <a:buNone/>
            </a:pPr>
            <a:endParaRPr lang="fr-FR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0704803-89E2-46E3-9483-CF4F5B10058B}"/>
              </a:ext>
            </a:extLst>
          </p:cNvPr>
          <p:cNvSpPr txBox="1"/>
          <p:nvPr/>
        </p:nvSpPr>
        <p:spPr>
          <a:xfrm>
            <a:off x="928438" y="3563144"/>
            <a:ext cx="72871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Garamond" panose="02020404030301010803" pitchFamily="18" charset="0"/>
              <a:buChar char="→"/>
            </a:pPr>
            <a:r>
              <a:rPr lang="fr-FR" dirty="0"/>
              <a:t>Non-trivial </a:t>
            </a:r>
            <a:r>
              <a:rPr lang="fr-FR" dirty="0" err="1"/>
              <a:t>mechanical</a:t>
            </a:r>
            <a:r>
              <a:rPr lang="fr-FR" dirty="0"/>
              <a:t> </a:t>
            </a:r>
            <a:r>
              <a:rPr lang="fr-FR" dirty="0" err="1"/>
              <a:t>reponse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a mix of model </a:t>
            </a:r>
            <a:r>
              <a:rPr lang="fr-FR" dirty="0" err="1"/>
              <a:t>materials</a:t>
            </a:r>
            <a:endParaRPr lang="fr-FR" dirty="0"/>
          </a:p>
          <a:p>
            <a:pPr marL="285750" indent="-285750">
              <a:buFont typeface="Garamond" panose="02020404030301010803" pitchFamily="18" charset="0"/>
              <a:buChar char="→"/>
            </a:pPr>
            <a:r>
              <a:rPr lang="fr-FR" dirty="0" err="1"/>
              <a:t>Interesting</a:t>
            </a:r>
            <a:r>
              <a:rPr lang="fr-FR" dirty="0"/>
              <a:t> for </a:t>
            </a:r>
            <a:r>
              <a:rPr lang="fr-FR" dirty="0" err="1"/>
              <a:t>tunable</a:t>
            </a:r>
            <a:r>
              <a:rPr lang="fr-FR" dirty="0"/>
              <a:t> </a:t>
            </a:r>
            <a:r>
              <a:rPr lang="fr-FR" dirty="0" err="1"/>
              <a:t>materials</a:t>
            </a:r>
            <a:endParaRPr lang="fr-FR" dirty="0"/>
          </a:p>
          <a:p>
            <a:pPr marL="285750" indent="-285750">
              <a:buFont typeface="Garamond" panose="02020404030301010803" pitchFamily="18" charset="0"/>
              <a:buChar char="→"/>
            </a:pPr>
            <a:r>
              <a:rPr lang="fr-FR" dirty="0"/>
              <a:t>Encapsulation of a phase-transition </a:t>
            </a:r>
            <a:r>
              <a:rPr lang="fr-FR" dirty="0" err="1"/>
              <a:t>dispersed</a:t>
            </a:r>
            <a:r>
              <a:rPr lang="fr-FR" dirty="0"/>
              <a:t> phase: thermal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storage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40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69DB25-3C75-4318-B2B8-B7E98BB9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520700" y="4675586"/>
            <a:ext cx="2311416" cy="307654"/>
          </a:xfrm>
        </p:spPr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494F862-C1CB-4028-AD05-D04A65A6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79600" y="4675586"/>
            <a:ext cx="3467124" cy="307654"/>
          </a:xfrm>
        </p:spPr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1E2944-890B-4A31-8F04-2BB0820D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8600" y="4675586"/>
            <a:ext cx="2311416" cy="307654"/>
          </a:xfrm>
        </p:spPr>
        <p:txBody>
          <a:bodyPr/>
          <a:lstStyle/>
          <a:p>
            <a:fld id="{2BD9659B-D561-421B-B458-E4336B799893}" type="slidenum">
              <a:rPr lang="en-US" smtClean="0"/>
              <a:t>16</a:t>
            </a:fld>
            <a:endParaRPr lang="en-US"/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984C5244-2DC4-4C26-B825-C7DA72FC0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2560365-FC57-4D9C-83F5-7BD3692C6B8E}"/>
              </a:ext>
            </a:extLst>
          </p:cNvPr>
          <p:cNvGrpSpPr/>
          <p:nvPr/>
        </p:nvGrpSpPr>
        <p:grpSpPr>
          <a:xfrm>
            <a:off x="1143000" y="784150"/>
            <a:ext cx="6858000" cy="1935956"/>
            <a:chOff x="0" y="2693776"/>
            <a:chExt cx="12192000" cy="583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3A9658C-EDF6-4AF4-9B93-3769C4236D73}"/>
                </a:ext>
              </a:extLst>
            </p:cNvPr>
            <p:cNvSpPr/>
            <p:nvPr/>
          </p:nvSpPr>
          <p:spPr>
            <a:xfrm>
              <a:off x="0" y="2693776"/>
              <a:ext cx="12192000" cy="583200"/>
            </a:xfrm>
            <a:prstGeom prst="rect">
              <a:avLst/>
            </a:prstGeom>
            <a:gradFill flip="none" rotWithShape="1">
              <a:gsLst>
                <a:gs pos="100000">
                  <a:schemeClr val="accent2">
                    <a:lumMod val="20000"/>
                    <a:lumOff val="80000"/>
                  </a:schemeClr>
                </a:gs>
                <a:gs pos="72000">
                  <a:schemeClr val="accent4">
                    <a:lumMod val="20000"/>
                    <a:lumOff val="80000"/>
                  </a:schemeClr>
                </a:gs>
                <a:gs pos="0">
                  <a:srgbClr val="FEF9E2"/>
                </a:gs>
              </a:gsLst>
              <a:lin ang="4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AD4EF6-BEA4-4D53-9BA1-EB105651337C}"/>
                </a:ext>
              </a:extLst>
            </p:cNvPr>
            <p:cNvSpPr/>
            <p:nvPr/>
          </p:nvSpPr>
          <p:spPr>
            <a:xfrm rot="10800000">
              <a:off x="0" y="2693776"/>
              <a:ext cx="3937001" cy="583200"/>
            </a:xfrm>
            <a:prstGeom prst="rect">
              <a:avLst/>
            </a:prstGeom>
            <a:gradFill flip="none" rotWithShape="1">
              <a:gsLst>
                <a:gs pos="29000">
                  <a:schemeClr val="accent4">
                    <a:lumMod val="20000"/>
                    <a:lumOff val="80000"/>
                  </a:schemeClr>
                </a:gs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4692574-5A6E-4B6A-AF60-B44BB98817A0}"/>
              </a:ext>
            </a:extLst>
          </p:cNvPr>
          <p:cNvSpPr/>
          <p:nvPr/>
        </p:nvSpPr>
        <p:spPr>
          <a:xfrm>
            <a:off x="1143000" y="642937"/>
            <a:ext cx="6858000" cy="557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D9B99F6-606F-40BF-BE3D-FF6B6E112A3F}"/>
              </a:ext>
            </a:extLst>
          </p:cNvPr>
          <p:cNvSpPr txBox="1"/>
          <p:nvPr/>
        </p:nvSpPr>
        <p:spPr>
          <a:xfrm>
            <a:off x="1893094" y="1752126"/>
            <a:ext cx="5357813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75" dirty="0" err="1">
                <a:solidFill>
                  <a:schemeClr val="accent6"/>
                </a:solidFill>
              </a:rPr>
              <a:t>Thank</a:t>
            </a:r>
            <a:r>
              <a:rPr lang="fr-FR" sz="2475" dirty="0">
                <a:solidFill>
                  <a:schemeClr val="accent6"/>
                </a:solidFill>
              </a:rPr>
              <a:t> </a:t>
            </a:r>
            <a:r>
              <a:rPr lang="fr-FR" sz="2475" dirty="0" err="1">
                <a:solidFill>
                  <a:schemeClr val="accent6"/>
                </a:solidFill>
              </a:rPr>
              <a:t>you</a:t>
            </a:r>
            <a:r>
              <a:rPr lang="fr-FR" sz="2475" dirty="0">
                <a:solidFill>
                  <a:schemeClr val="accent6"/>
                </a:solidFill>
              </a:rPr>
              <a:t> for </a:t>
            </a:r>
            <a:r>
              <a:rPr lang="fr-FR" sz="2475" dirty="0" err="1">
                <a:solidFill>
                  <a:schemeClr val="accent6"/>
                </a:solidFill>
              </a:rPr>
              <a:t>your</a:t>
            </a:r>
            <a:r>
              <a:rPr lang="fr-FR" sz="2475" dirty="0">
                <a:solidFill>
                  <a:schemeClr val="accent6"/>
                </a:solidFill>
              </a:rPr>
              <a:t> attention !</a:t>
            </a:r>
            <a:endParaRPr lang="en-US" sz="2475" dirty="0">
              <a:solidFill>
                <a:schemeClr val="accent6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AD7654-E01A-4F40-B3D6-80264A87F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51785">
            <a:off x="6666670" y="-935240"/>
            <a:ext cx="3156353" cy="3156353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8064D81-08B4-4B16-8FBE-77A54590DA34}"/>
              </a:ext>
            </a:extLst>
          </p:cNvPr>
          <p:cNvGrpSpPr/>
          <p:nvPr/>
        </p:nvGrpSpPr>
        <p:grpSpPr>
          <a:xfrm>
            <a:off x="-6351" y="3296383"/>
            <a:ext cx="9181469" cy="1859817"/>
            <a:chOff x="0" y="3793513"/>
            <a:chExt cx="10896600" cy="2207237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0623095-C973-496E-9658-0CF6B11C7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793513"/>
              <a:ext cx="2207237" cy="220723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470138E4-7773-4045-AAC2-D09B44C5A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7236" y="3793513"/>
              <a:ext cx="2207237" cy="2207237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6A57613-072A-409A-AA68-06400DC10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4473" y="3793513"/>
              <a:ext cx="2207237" cy="2207237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69C1928-56E7-446C-A527-D54944FD3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1709" y="3793514"/>
              <a:ext cx="4274891" cy="2205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5603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687CE46F-42C9-4D30-BDBB-4F3CE2D1872C}"/>
              </a:ext>
            </a:extLst>
          </p:cNvPr>
          <p:cNvCxnSpPr>
            <a:cxnSpLocks/>
          </p:cNvCxnSpPr>
          <p:nvPr/>
        </p:nvCxnSpPr>
        <p:spPr>
          <a:xfrm>
            <a:off x="4571986" y="1167414"/>
            <a:ext cx="0" cy="29818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C8653FE-B226-4126-AE5E-D0D4C7DDC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65DDB6-9E96-4408-A503-5B21BEF89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00B424-FE15-4183-8CB8-4818C6BF6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17</a:t>
            </a:fld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4805C6-38DC-4958-9960-EC5DB982F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Rheology</a:t>
            </a:r>
            <a:r>
              <a:rPr lang="fr-FR" dirty="0"/>
              <a:t> of </a:t>
            </a:r>
            <a:r>
              <a:rPr lang="fr-FR" dirty="0" err="1"/>
              <a:t>liquid</a:t>
            </a:r>
            <a:r>
              <a:rPr lang="fr-FR" dirty="0"/>
              <a:t> </a:t>
            </a:r>
            <a:r>
              <a:rPr lang="fr-FR" dirty="0" err="1"/>
              <a:t>emulsions</a:t>
            </a:r>
            <a:endParaRPr lang="en-US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52156951-8970-427A-AFC1-6235FB33A828}"/>
              </a:ext>
            </a:extLst>
          </p:cNvPr>
          <p:cNvGrpSpPr/>
          <p:nvPr/>
        </p:nvGrpSpPr>
        <p:grpSpPr>
          <a:xfrm>
            <a:off x="5305730" y="1062581"/>
            <a:ext cx="3338255" cy="3181220"/>
            <a:chOff x="5358355" y="1062581"/>
            <a:chExt cx="3338255" cy="3181220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D68896A-3303-4B0A-A53D-98E9DF8A3B03}"/>
                </a:ext>
              </a:extLst>
            </p:cNvPr>
            <p:cNvSpPr txBox="1"/>
            <p:nvPr/>
          </p:nvSpPr>
          <p:spPr>
            <a:xfrm>
              <a:off x="5405433" y="1062581"/>
              <a:ext cx="3291177" cy="404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0735" indent="-160735">
                <a:buFont typeface="Arial" panose="020B0604020202020204" pitchFamily="34" charset="0"/>
                <a:buChar char="•"/>
              </a:pPr>
              <a:r>
                <a:rPr lang="fr-FR" sz="1013" dirty="0" err="1"/>
                <a:t>Rheology</a:t>
              </a:r>
              <a:r>
                <a:rPr lang="fr-FR" sz="1013" dirty="0"/>
                <a:t> of </a:t>
              </a:r>
              <a:r>
                <a:rPr lang="fr-FR" sz="1013" dirty="0" err="1"/>
                <a:t>liquid</a:t>
              </a:r>
              <a:r>
                <a:rPr lang="fr-FR" sz="1013" dirty="0"/>
                <a:t> </a:t>
              </a:r>
              <a:r>
                <a:rPr lang="fr-FR" sz="1013" dirty="0" err="1"/>
                <a:t>emulsions</a:t>
              </a:r>
              <a:r>
                <a:rPr lang="fr-FR" sz="1013" dirty="0"/>
                <a:t> (</a:t>
              </a:r>
              <a:r>
                <a:rPr lang="fr-FR" sz="1013" dirty="0" err="1"/>
                <a:t>Palierne</a:t>
              </a:r>
              <a:r>
                <a:rPr lang="fr-FR" sz="1013" dirty="0"/>
                <a:t>, 1990):</a:t>
              </a:r>
            </a:p>
            <a:p>
              <a:pPr marL="160735" indent="-160735">
                <a:buFont typeface="Arial" panose="020B0604020202020204" pitchFamily="34" charset="0"/>
                <a:buChar char="•"/>
              </a:pPr>
              <a:endParaRPr lang="en-US" sz="1013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7FCEDC8C-7B17-4960-82B7-28FEB7FFEE2E}"/>
                    </a:ext>
                  </a:extLst>
                </p:cNvPr>
                <p:cNvSpPr txBox="1"/>
                <p:nvPr/>
              </p:nvSpPr>
              <p:spPr>
                <a:xfrm>
                  <a:off x="5429646" y="3735970"/>
                  <a:ext cx="3004556" cy="507831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350" b="1" spc="45" dirty="0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Ca</a:t>
                  </a:r>
                  <a:r>
                    <a:rPr lang="fr-FR" sz="1350" b="1" spc="45" baseline="-25000" dirty="0" err="1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el</a:t>
                  </a:r>
                  <a:r>
                    <a:rPr lang="fr-FR" sz="1350" b="1" spc="45" dirty="0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 influences the </a:t>
                  </a:r>
                  <a:r>
                    <a:rPr lang="fr-FR" sz="1350" b="1" spc="45" dirty="0" err="1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way</a:t>
                  </a:r>
                  <a:r>
                    <a:rPr lang="fr-FR" sz="1350" b="1" spc="45" dirty="0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350" b="1" spc="45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𝚽</m:t>
                      </m:r>
                    </m:oMath>
                  </a14:m>
                  <a:r>
                    <a:rPr lang="fr-FR" sz="1350" b="1" spc="45" dirty="0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 changes the </a:t>
                  </a:r>
                  <a:r>
                    <a:rPr lang="fr-FR" sz="1350" b="1" spc="45" dirty="0" err="1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rheological</a:t>
                  </a:r>
                  <a:r>
                    <a:rPr lang="fr-FR" sz="1350" b="1" spc="45" dirty="0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 </a:t>
                  </a:r>
                  <a:r>
                    <a:rPr lang="fr-FR" sz="1350" b="1" spc="45" dirty="0" err="1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parameters</a:t>
                  </a:r>
                  <a:endPara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7FCEDC8C-7B17-4960-82B7-28FEB7FFE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9646" y="3735970"/>
                  <a:ext cx="3004556" cy="507831"/>
                </a:xfrm>
                <a:prstGeom prst="rect">
                  <a:avLst/>
                </a:prstGeom>
                <a:blipFill>
                  <a:blip r:embed="rId3"/>
                  <a:stretch>
                    <a:fillRect t="-1163" b="-9302"/>
                  </a:stretch>
                </a:blipFill>
                <a:ln w="1905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69FFEE9E-8A2D-4449-B3E6-D797E3BF7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58355" y="2026813"/>
              <a:ext cx="3075845" cy="137772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BEEDFDBB-E16F-4617-9E51-58BF9D2DE463}"/>
                    </a:ext>
                  </a:extLst>
                </p:cNvPr>
                <p:cNvSpPr txBox="1"/>
                <p:nvPr/>
              </p:nvSpPr>
              <p:spPr>
                <a:xfrm>
                  <a:off x="7594799" y="1486256"/>
                  <a:ext cx="781496" cy="382284"/>
                </a:xfrm>
                <a:prstGeom prst="rect">
                  <a:avLst/>
                </a:prstGeom>
                <a:noFill/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𝐶𝑎</m:t>
                            </m:r>
                          </m:e>
                          <m:sub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𝐸𝑙</m:t>
                            </m:r>
                          </m:sub>
                        </m:sSub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sz="9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9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fr-FR" sz="9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en-US" sz="900" dirty="0"/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BEEDFDBB-E16F-4617-9E51-58BF9D2DE4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4799" y="1486256"/>
                  <a:ext cx="781496" cy="3822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53AAECF-3492-4D4C-96ED-4A434DFBE46C}"/>
              </a:ext>
            </a:extLst>
          </p:cNvPr>
          <p:cNvGrpSpPr/>
          <p:nvPr/>
        </p:nvGrpSpPr>
        <p:grpSpPr>
          <a:xfrm>
            <a:off x="720266" y="1054785"/>
            <a:ext cx="3418733" cy="3189016"/>
            <a:chOff x="720266" y="1054785"/>
            <a:chExt cx="3418733" cy="3189016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36A19E3E-4B3B-465B-93FA-950FC5C44D43}"/>
                </a:ext>
              </a:extLst>
            </p:cNvPr>
            <p:cNvSpPr txBox="1"/>
            <p:nvPr/>
          </p:nvSpPr>
          <p:spPr>
            <a:xfrm>
              <a:off x="720266" y="1054785"/>
              <a:ext cx="3418733" cy="559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0735" indent="-160735">
                <a:buFont typeface="Arial" panose="020B0604020202020204" pitchFamily="34" charset="0"/>
                <a:buChar char="•"/>
              </a:pPr>
              <a:r>
                <a:rPr lang="fr-FR" sz="1013" dirty="0" err="1"/>
                <a:t>Viscosity</a:t>
              </a:r>
              <a:r>
                <a:rPr lang="fr-FR" sz="1013" dirty="0"/>
                <a:t> for </a:t>
              </a:r>
              <a:r>
                <a:rPr lang="fr-FR" sz="1013" dirty="0" err="1"/>
                <a:t>emulsions</a:t>
              </a:r>
              <a:r>
                <a:rPr lang="fr-FR" sz="1013" dirty="0"/>
                <a:t> </a:t>
              </a:r>
              <a:r>
                <a:rPr lang="fr-FR" sz="1013" dirty="0" err="1"/>
                <a:t>based</a:t>
              </a:r>
              <a:r>
                <a:rPr lang="fr-FR" sz="1013" dirty="0"/>
                <a:t> on </a:t>
              </a:r>
              <a:r>
                <a:rPr lang="fr-FR" sz="1013" dirty="0" err="1"/>
                <a:t>Newtonian</a:t>
              </a:r>
              <a:r>
                <a:rPr lang="fr-FR" sz="1013" dirty="0"/>
                <a:t> </a:t>
              </a:r>
              <a:r>
                <a:rPr lang="fr-FR" sz="1013" dirty="0" err="1"/>
                <a:t>liquids</a:t>
              </a:r>
              <a:br>
                <a:rPr lang="fr-FR" sz="1013" dirty="0"/>
              </a:br>
              <a:r>
                <a:rPr lang="fr-FR" sz="1013" dirty="0"/>
                <a:t>(</a:t>
              </a:r>
              <a:r>
                <a:rPr lang="fr-FR" sz="1013" dirty="0" err="1"/>
                <a:t>Frankel</a:t>
              </a:r>
              <a:r>
                <a:rPr lang="fr-FR" sz="1013" dirty="0"/>
                <a:t> &amp; </a:t>
              </a:r>
              <a:r>
                <a:rPr lang="fr-FR" sz="1013" dirty="0" err="1"/>
                <a:t>Acrivos</a:t>
              </a:r>
              <a:r>
                <a:rPr lang="fr-FR" sz="1013" dirty="0"/>
                <a:t>, 1970):</a:t>
              </a:r>
            </a:p>
            <a:p>
              <a:pPr marL="160735" indent="-160735">
                <a:buFont typeface="Arial" panose="020B0604020202020204" pitchFamily="34" charset="0"/>
                <a:buChar char="•"/>
              </a:pPr>
              <a:endParaRPr lang="en-US" sz="1013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24F9ABE6-A35C-47A2-ADEE-82E04E26BA33}"/>
                    </a:ext>
                  </a:extLst>
                </p:cNvPr>
                <p:cNvSpPr txBox="1"/>
                <p:nvPr/>
              </p:nvSpPr>
              <p:spPr>
                <a:xfrm>
                  <a:off x="952538" y="3735970"/>
                  <a:ext cx="3004556" cy="507831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350" b="1" spc="45" dirty="0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Influence of the volume fraction </a:t>
                  </a:r>
                  <a14:m>
                    <m:oMath xmlns:m="http://schemas.openxmlformats.org/officeDocument/2006/math">
                      <m:r>
                        <a:rPr lang="fr-FR" sz="1350" b="1" spc="45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𝚽</m:t>
                      </m:r>
                    </m:oMath>
                  </a14:m>
                  <a:r>
                    <a:rPr lang="fr-FR" sz="1350" b="1" spc="45" dirty="0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 on </a:t>
                  </a:r>
                  <a:r>
                    <a:rPr lang="fr-FR" sz="1350" b="1" spc="45" dirty="0" err="1">
                      <a:solidFill>
                        <a:schemeClr val="accent2">
                          <a:lumMod val="50000"/>
                        </a:schemeClr>
                      </a:solidFill>
                      <a:cs typeface="Calibri Light" panose="020F0302020204030204" pitchFamily="34" charset="0"/>
                    </a:rPr>
                    <a:t>viscosity</a:t>
                  </a:r>
                  <a:endParaRPr lang="en-US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24F9ABE6-A35C-47A2-ADEE-82E04E26B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538" y="3735970"/>
                  <a:ext cx="3004556" cy="507831"/>
                </a:xfrm>
                <a:prstGeom prst="rect">
                  <a:avLst/>
                </a:prstGeom>
                <a:blipFill>
                  <a:blip r:embed="rId7"/>
                  <a:stretch>
                    <a:fillRect t="-1163" b="-9302"/>
                  </a:stretch>
                </a:blipFill>
                <a:ln w="19050"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9F16AC64-BFB1-43AA-9021-7379A3CD0836}"/>
                    </a:ext>
                  </a:extLst>
                </p:cNvPr>
                <p:cNvSpPr txBox="1"/>
                <p:nvPr/>
              </p:nvSpPr>
              <p:spPr>
                <a:xfrm>
                  <a:off x="890912" y="1497375"/>
                  <a:ext cx="1058047" cy="2414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𝜙</m:t>
                        </m:r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type m:val="lin"/>
                            <m:ctrlPr>
                              <a:rPr lang="fr-FR" sz="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fr-FR" sz="9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900" i="1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fr-FR" sz="900" i="1">
                                    <a:latin typeface="Cambria Math" panose="02040503050406030204" pitchFamily="18" charset="0"/>
                                  </a:rPr>
                                  <m:t>𝑑𝑖𝑠𝑝𝑒𝑟𝑠𝑒𝑑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</m:oMath>
                    </m:oMathPara>
                  </a14:m>
                  <a:endParaRPr lang="en-US" sz="900" dirty="0"/>
                </a:p>
              </p:txBody>
            </p:sp>
          </mc:Choice>
          <mc:Fallback xmlns=""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9F16AC64-BFB1-43AA-9021-7379A3CD08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0912" y="1497375"/>
                  <a:ext cx="1058047" cy="241476"/>
                </a:xfrm>
                <a:prstGeom prst="rect">
                  <a:avLst/>
                </a:prstGeom>
                <a:blipFill>
                  <a:blip r:embed="rId8"/>
                  <a:stretch>
                    <a:fillRect t="-73171" r="-21023" b="-119512"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D2CD0726-FB6D-4205-A402-8BA073E4EBD1}"/>
                    </a:ext>
                  </a:extLst>
                </p:cNvPr>
                <p:cNvSpPr txBox="1"/>
                <p:nvPr/>
              </p:nvSpPr>
              <p:spPr>
                <a:xfrm>
                  <a:off x="2324488" y="1441464"/>
                  <a:ext cx="643381" cy="3733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𝐶𝑎</m:t>
                        </m:r>
                        <m:r>
                          <a:rPr lang="fr-FR" sz="9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9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𝜂</m:t>
                            </m:r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</m:num>
                          <m:den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𝛾</m:t>
                            </m:r>
                          </m:den>
                        </m:f>
                      </m:oMath>
                    </m:oMathPara>
                  </a14:m>
                  <a:endParaRPr lang="en-US" sz="900" dirty="0"/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D2CD0726-FB6D-4205-A402-8BA073E4EB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4488" y="1441464"/>
                  <a:ext cx="643381" cy="37337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5126C3B0-92D8-4D12-83FC-81B40F225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98881" y="1978148"/>
              <a:ext cx="1911870" cy="1416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5685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>
            <a:extLst>
              <a:ext uri="{FF2B5EF4-FFF2-40B4-BE49-F238E27FC236}">
                <a16:creationId xmlns:a16="http://schemas.microsoft.com/office/drawing/2014/main" id="{B435C11D-132D-47BB-A8D2-B904927D0104}"/>
              </a:ext>
            </a:extLst>
          </p:cNvPr>
          <p:cNvGrpSpPr/>
          <p:nvPr/>
        </p:nvGrpSpPr>
        <p:grpSpPr>
          <a:xfrm>
            <a:off x="3977775" y="1941527"/>
            <a:ext cx="3017210" cy="2729936"/>
            <a:chOff x="3779700" y="2588703"/>
            <a:chExt cx="4022946" cy="3639914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440D5B3-E2C6-4CB2-973B-38CEBFC4171F}"/>
                </a:ext>
              </a:extLst>
            </p:cNvPr>
            <p:cNvGrpSpPr/>
            <p:nvPr/>
          </p:nvGrpSpPr>
          <p:grpSpPr>
            <a:xfrm>
              <a:off x="4427454" y="2588703"/>
              <a:ext cx="3375192" cy="3639914"/>
              <a:chOff x="4427454" y="2588703"/>
              <a:chExt cx="3375192" cy="3639914"/>
            </a:xfrm>
          </p:grpSpPr>
          <p:pic>
            <p:nvPicPr>
              <p:cNvPr id="13" name="Graphique 12">
                <a:extLst>
                  <a:ext uri="{FF2B5EF4-FFF2-40B4-BE49-F238E27FC236}">
                    <a16:creationId xmlns:a16="http://schemas.microsoft.com/office/drawing/2014/main" id="{3EBBB659-6049-4D03-B173-E729B1080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27454" y="2588703"/>
                <a:ext cx="3375192" cy="3639914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49B26A-DC41-4664-BB7A-284C852670DB}"/>
                  </a:ext>
                </a:extLst>
              </p:cNvPr>
              <p:cNvSpPr/>
              <p:nvPr/>
            </p:nvSpPr>
            <p:spPr>
              <a:xfrm>
                <a:off x="6405563" y="5328760"/>
                <a:ext cx="328612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569C4BE-44B6-4477-A831-7FCD5A34219D}"/>
                  </a:ext>
                </a:extLst>
              </p:cNvPr>
              <p:cNvSpPr/>
              <p:nvPr/>
            </p:nvSpPr>
            <p:spPr>
              <a:xfrm>
                <a:off x="6076951" y="5640703"/>
                <a:ext cx="328612" cy="457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662D39F3-8201-4B20-86F3-42D8D8F6525E}"/>
                </a:ext>
              </a:extLst>
            </p:cNvPr>
            <p:cNvSpPr txBox="1"/>
            <p:nvPr/>
          </p:nvSpPr>
          <p:spPr>
            <a:xfrm>
              <a:off x="3779700" y="2588703"/>
              <a:ext cx="707887" cy="299311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fr-FR" sz="2250" dirty="0" err="1"/>
                <a:t>Temperature</a:t>
              </a:r>
              <a:r>
                <a:rPr lang="fr-FR" sz="2250" dirty="0"/>
                <a:t> [°C]</a:t>
              </a:r>
              <a:endParaRPr lang="en-US" sz="2250" dirty="0"/>
            </a:p>
          </p:txBody>
        </p:sp>
      </p:grp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AAD8E2F-C642-4C22-BBA2-6B718BECD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156479CF-5499-4ECC-9352-1F90F8991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E96BBB10-5BB9-4B04-BBEE-859FDBB3E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18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000E2C4-4002-494D-86F5-2B49CB909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Rheological</a:t>
            </a:r>
            <a:r>
              <a:rPr lang="fr-FR" dirty="0"/>
              <a:t> </a:t>
            </a:r>
            <a:r>
              <a:rPr lang="fr-FR" dirty="0" err="1"/>
              <a:t>characterization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6BA514-FAED-4E2D-88A6-E74458B037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019" y="1095952"/>
            <a:ext cx="2112612" cy="1849952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C3C185C4-9FF0-41A9-8B96-053D4FDC9BDC}"/>
              </a:ext>
            </a:extLst>
          </p:cNvPr>
          <p:cNvSpPr/>
          <p:nvPr/>
        </p:nvSpPr>
        <p:spPr>
          <a:xfrm>
            <a:off x="2771842" y="1988535"/>
            <a:ext cx="171085" cy="172838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8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B18497F-F644-4A2F-A0EE-FD2E405B5A4D}"/>
              </a:ext>
            </a:extLst>
          </p:cNvPr>
          <p:cNvSpPr/>
          <p:nvPr/>
        </p:nvSpPr>
        <p:spPr>
          <a:xfrm>
            <a:off x="2559327" y="1717969"/>
            <a:ext cx="171085" cy="172838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8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1523AC-5D20-42D0-A44D-179C89237B3F}"/>
              </a:ext>
            </a:extLst>
          </p:cNvPr>
          <p:cNvSpPr/>
          <p:nvPr/>
        </p:nvSpPr>
        <p:spPr>
          <a:xfrm>
            <a:off x="2192360" y="2161373"/>
            <a:ext cx="171085" cy="172838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8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F5E7849-C016-4AA6-BD50-700E910865DC}"/>
              </a:ext>
            </a:extLst>
          </p:cNvPr>
          <p:cNvSpPr txBox="1"/>
          <p:nvPr/>
        </p:nvSpPr>
        <p:spPr>
          <a:xfrm>
            <a:off x="1402191" y="3060363"/>
            <a:ext cx="2477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9322" indent="-289322">
              <a:buClr>
                <a:schemeClr val="accent4"/>
              </a:buClr>
              <a:buFont typeface="+mj-lt"/>
              <a:buAutoNum type="arabicPeriod"/>
            </a:pPr>
            <a:r>
              <a:rPr lang="en-US" sz="1350" dirty="0"/>
              <a:t>Sample</a:t>
            </a:r>
          </a:p>
          <a:p>
            <a:pPr marL="289322" indent="-289322">
              <a:buClr>
                <a:schemeClr val="accent4"/>
              </a:buClr>
              <a:buFont typeface="+mj-lt"/>
              <a:buAutoNum type="arabicPeriod"/>
            </a:pPr>
            <a:r>
              <a:rPr lang="en-US" sz="1350" dirty="0"/>
              <a:t>Plate-plate configuration</a:t>
            </a:r>
          </a:p>
          <a:p>
            <a:pPr marL="289322" indent="-289322">
              <a:buClr>
                <a:schemeClr val="accent4"/>
              </a:buClr>
              <a:buFont typeface="+mj-lt"/>
              <a:buAutoNum type="arabicPeriod"/>
            </a:pPr>
            <a:r>
              <a:rPr lang="en-US" sz="1350" dirty="0"/>
              <a:t>Peltier plate</a:t>
            </a:r>
          </a:p>
          <a:p>
            <a:pPr marL="289322" indent="-289322">
              <a:buClr>
                <a:schemeClr val="accent4"/>
              </a:buClr>
              <a:buFont typeface="+mj-lt"/>
              <a:buAutoNum type="arabicPeriod"/>
            </a:pPr>
            <a:r>
              <a:rPr lang="fr-FR" sz="1350" dirty="0"/>
              <a:t>In</a:t>
            </a:r>
            <a:r>
              <a:rPr lang="en-US" sz="1350" dirty="0" err="1"/>
              <a:t>sulating</a:t>
            </a:r>
            <a:r>
              <a:rPr lang="en-US" sz="1350" dirty="0"/>
              <a:t> box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5362D94-2C6D-4B2C-A15A-250D02208D92}"/>
                  </a:ext>
                </a:extLst>
              </p:cNvPr>
              <p:cNvSpPr txBox="1"/>
              <p:nvPr/>
            </p:nvSpPr>
            <p:spPr>
              <a:xfrm>
                <a:off x="4304970" y="590720"/>
                <a:ext cx="34753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fr-FR" sz="1350" dirty="0"/>
                  <a:t>Frequency </a:t>
                </a:r>
                <a:r>
                  <a:rPr lang="fr-FR" sz="1350" dirty="0" err="1"/>
                  <a:t>sweep</a:t>
                </a:r>
                <a:r>
                  <a:rPr lang="fr-FR" sz="1350" dirty="0"/>
                  <a:t> </a:t>
                </a:r>
                <a:r>
                  <a:rPr lang="fr-FR" sz="1350" dirty="0" err="1"/>
                  <a:t>between</a:t>
                </a:r>
                <a:r>
                  <a:rPr lang="fr-FR" sz="1350" dirty="0"/>
                  <a:t> 0.01Hz and 100Hz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fr-FR" sz="1350" dirty="0"/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fr-FR" sz="1350" dirty="0" err="1"/>
                  <a:t>Deformation</a:t>
                </a:r>
                <a:r>
                  <a:rPr lang="fr-FR" sz="1350" dirty="0"/>
                  <a:t> </a:t>
                </a:r>
                <a14:m>
                  <m:oMath xmlns:m="http://schemas.openxmlformats.org/officeDocument/2006/math">
                    <m:r>
                      <a:rPr lang="fr-FR" sz="1350" i="1">
                        <a:latin typeface="Cambria Math" panose="02040503050406030204" pitchFamily="18" charset="0"/>
                      </a:rPr>
                      <m:t>𝜖</m:t>
                    </m:r>
                    <m:r>
                      <a:rPr lang="fr-FR" sz="1350" i="1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fr-FR" sz="1350" dirty="0"/>
                  <a:t>0.1%</a:t>
                </a:r>
              </a:p>
              <a:p>
                <a:endParaRPr lang="fr-FR" sz="1350" dirty="0"/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fr-FR" sz="1350" dirty="0"/>
                  <a:t>Constant normal force 2N </a:t>
                </a:r>
                <a:r>
                  <a:rPr lang="fr-FR" sz="1350" dirty="0" err="1"/>
                  <a:t>during</a:t>
                </a:r>
                <a:r>
                  <a:rPr lang="fr-FR" sz="1350" dirty="0"/>
                  <a:t> </a:t>
                </a:r>
                <a:r>
                  <a:rPr lang="fr-FR" sz="1350" dirty="0" err="1"/>
                  <a:t>temperature</a:t>
                </a:r>
                <a:r>
                  <a:rPr lang="fr-FR" sz="1350" dirty="0"/>
                  <a:t> change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fr-FR" sz="1350" dirty="0"/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en-US" sz="135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5362D94-2C6D-4B2C-A15A-250D02208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970" y="590720"/>
                <a:ext cx="3475382" cy="1754326"/>
              </a:xfrm>
              <a:prstGeom prst="rect">
                <a:avLst/>
              </a:prstGeom>
              <a:blipFill>
                <a:blip r:embed="rId7"/>
                <a:stretch>
                  <a:fillRect l="-175" t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llipse 13">
            <a:extLst>
              <a:ext uri="{FF2B5EF4-FFF2-40B4-BE49-F238E27FC236}">
                <a16:creationId xmlns:a16="http://schemas.microsoft.com/office/drawing/2014/main" id="{24CD0392-6502-4985-AECE-B14A95DC79BC}"/>
              </a:ext>
            </a:extLst>
          </p:cNvPr>
          <p:cNvSpPr/>
          <p:nvPr/>
        </p:nvSpPr>
        <p:spPr>
          <a:xfrm>
            <a:off x="3141928" y="1557336"/>
            <a:ext cx="171085" cy="172838"/>
          </a:xfrm>
          <a:prstGeom prst="ellipse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88" dirty="0">
                <a:solidFill>
                  <a:schemeClr val="tx1"/>
                </a:solidFill>
              </a:rPr>
              <a:t>4</a:t>
            </a:r>
            <a:endParaRPr lang="en-US" sz="1688" dirty="0">
              <a:solidFill>
                <a:schemeClr val="tx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263900C-5E40-4A84-BC19-039B4E05633C}"/>
              </a:ext>
            </a:extLst>
          </p:cNvPr>
          <p:cNvSpPr txBox="1"/>
          <p:nvPr/>
        </p:nvSpPr>
        <p:spPr>
          <a:xfrm>
            <a:off x="5022598" y="1982592"/>
            <a:ext cx="148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2"/>
                </a:solidFill>
              </a:rPr>
              <a:t>4h 70°C: </a:t>
            </a:r>
            <a:r>
              <a:rPr lang="fr-FR" sz="1200" dirty="0" err="1">
                <a:solidFill>
                  <a:schemeClr val="accent2"/>
                </a:solidFill>
              </a:rPr>
              <a:t>crosslinking</a:t>
            </a:r>
            <a:r>
              <a:rPr lang="fr-FR" sz="1200" dirty="0">
                <a:solidFill>
                  <a:schemeClr val="accent2"/>
                </a:solidFill>
              </a:rPr>
              <a:t> </a:t>
            </a:r>
            <a:r>
              <a:rPr lang="fr-FR" sz="1200" dirty="0" err="1">
                <a:solidFill>
                  <a:schemeClr val="accent2"/>
                </a:solidFill>
              </a:rPr>
              <a:t>sample</a:t>
            </a:r>
            <a:r>
              <a:rPr lang="fr-FR" sz="1200" dirty="0">
                <a:solidFill>
                  <a:schemeClr val="accent2"/>
                </a:solidFill>
              </a:rPr>
              <a:t> to </a:t>
            </a:r>
            <a:r>
              <a:rPr lang="fr-FR" sz="1200" dirty="0" err="1">
                <a:solidFill>
                  <a:schemeClr val="accent2"/>
                </a:solidFill>
              </a:rPr>
              <a:t>rheometer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9A10B90-3CC3-4658-9292-7609394B9CB3}"/>
              </a:ext>
            </a:extLst>
          </p:cNvPr>
          <p:cNvSpPr txBox="1"/>
          <p:nvPr/>
        </p:nvSpPr>
        <p:spPr>
          <a:xfrm>
            <a:off x="5022598" y="2893744"/>
            <a:ext cx="148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tx2"/>
                </a:solidFill>
              </a:rPr>
              <a:t>2h 25°C </a:t>
            </a:r>
            <a:r>
              <a:rPr lang="fr-FR" sz="1200" dirty="0" err="1">
                <a:solidFill>
                  <a:schemeClr val="tx2"/>
                </a:solidFill>
              </a:rPr>
              <a:t>equilibrating</a:t>
            </a:r>
            <a:br>
              <a:rPr lang="fr-FR" sz="1200" dirty="0">
                <a:solidFill>
                  <a:schemeClr val="tx2"/>
                </a:solidFill>
              </a:rPr>
            </a:br>
            <a:r>
              <a:rPr lang="fr-FR" sz="1200" dirty="0" err="1">
                <a:solidFill>
                  <a:schemeClr val="tx2"/>
                </a:solidFill>
              </a:rPr>
              <a:t>frequency</a:t>
            </a:r>
            <a:r>
              <a:rPr lang="fr-FR" sz="1200" dirty="0">
                <a:solidFill>
                  <a:schemeClr val="tx2"/>
                </a:solidFill>
              </a:rPr>
              <a:t> </a:t>
            </a:r>
            <a:r>
              <a:rPr lang="fr-FR" sz="1200" dirty="0" err="1">
                <a:solidFill>
                  <a:schemeClr val="tx2"/>
                </a:solidFill>
              </a:rPr>
              <a:t>sweep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5B31FAE-F495-4EA9-A893-6315232CF050}"/>
              </a:ext>
            </a:extLst>
          </p:cNvPr>
          <p:cNvSpPr txBox="1"/>
          <p:nvPr/>
        </p:nvSpPr>
        <p:spPr>
          <a:xfrm>
            <a:off x="5489921" y="3615496"/>
            <a:ext cx="1592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2d -10°C </a:t>
            </a:r>
            <a:r>
              <a:rPr lang="fr-FR" sz="1200" dirty="0" err="1">
                <a:solidFill>
                  <a:schemeClr val="accent1"/>
                </a:solidFill>
              </a:rPr>
              <a:t>crystallization</a:t>
            </a:r>
            <a:br>
              <a:rPr lang="fr-FR" sz="1200" dirty="0">
                <a:solidFill>
                  <a:schemeClr val="accent1"/>
                </a:solidFill>
              </a:rPr>
            </a:br>
            <a:r>
              <a:rPr lang="fr-FR" sz="1200" dirty="0" err="1">
                <a:solidFill>
                  <a:schemeClr val="accent1"/>
                </a:solidFill>
              </a:rPr>
              <a:t>frequency</a:t>
            </a:r>
            <a:r>
              <a:rPr lang="fr-FR" sz="1200" dirty="0">
                <a:solidFill>
                  <a:schemeClr val="accent1"/>
                </a:solidFill>
              </a:rPr>
              <a:t> </a:t>
            </a:r>
            <a:r>
              <a:rPr lang="fr-FR" sz="1200" dirty="0" err="1">
                <a:solidFill>
                  <a:schemeClr val="accent1"/>
                </a:solidFill>
              </a:rPr>
              <a:t>sweep</a:t>
            </a:r>
            <a:endParaRPr lang="en-US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67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705D11-BF5B-4661-A6CA-05AF5892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15A89CC-D87F-49B3-BC5A-08699A3F4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02A381F-55D6-4608-B91E-C428FB93F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19</a:t>
            </a:fld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9BDF5C0-7748-463F-B2FF-C74A1336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Master </a:t>
            </a:r>
            <a:r>
              <a:rPr lang="fr-FR" dirty="0" err="1"/>
              <a:t>curve</a:t>
            </a:r>
            <a:r>
              <a:rPr lang="fr-FR" dirty="0"/>
              <a:t> ?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B36528-8910-4D9D-B599-A5EE96E3A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" y="1006292"/>
            <a:ext cx="4393344" cy="31199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4CA840-4BEF-4A03-B986-2B19894CD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57" y="1006292"/>
            <a:ext cx="4393345" cy="3125441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753EAEB-EADD-4ED7-A4DD-9925811C13E8}"/>
              </a:ext>
            </a:extLst>
          </p:cNvPr>
          <p:cNvCxnSpPr/>
          <p:nvPr/>
        </p:nvCxnSpPr>
        <p:spPr>
          <a:xfrm>
            <a:off x="4698957" y="660400"/>
            <a:ext cx="0" cy="37930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16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E38B340-7FCE-4D16-ABBD-A977410C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155"/>
            <a:ext cx="6407944" cy="328467"/>
          </a:xfrm>
        </p:spPr>
        <p:txBody>
          <a:bodyPr/>
          <a:lstStyle/>
          <a:p>
            <a:r>
              <a:rPr lang="fr-FR" dirty="0"/>
              <a:t>Motivation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3B303CD-05E9-40F4-B89D-C152971C3FD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29455" y="848037"/>
            <a:ext cx="1929766" cy="3430695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3F6C975-D587-4AAF-89B2-4750C85A860A}"/>
              </a:ext>
            </a:extLst>
          </p:cNvPr>
          <p:cNvGrpSpPr/>
          <p:nvPr/>
        </p:nvGrpSpPr>
        <p:grpSpPr>
          <a:xfrm>
            <a:off x="5734050" y="954404"/>
            <a:ext cx="1581150" cy="1323975"/>
            <a:chOff x="6629400" y="1079500"/>
            <a:chExt cx="2108200" cy="1765300"/>
          </a:xfrm>
        </p:grpSpPr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90CBEE14-D789-455B-80AF-09758CC33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9400" y="1079500"/>
              <a:ext cx="0" cy="1765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44B7AE7F-9E1F-4BB2-B586-7379DAAAAAE8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844800"/>
              <a:ext cx="2108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E2207018-942E-4B00-BE77-2822E529427F}"/>
                </a:ext>
              </a:extLst>
            </p:cNvPr>
            <p:cNvCxnSpPr/>
            <p:nvPr/>
          </p:nvCxnSpPr>
          <p:spPr>
            <a:xfrm>
              <a:off x="6629400" y="1701800"/>
              <a:ext cx="1930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CE8CDA9B-7759-4D43-AEEF-B45D8E987F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3400" y="1854200"/>
              <a:ext cx="1676400" cy="99060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F6FD1159-560E-4E04-8F8E-823035BFE3FC}"/>
              </a:ext>
            </a:extLst>
          </p:cNvPr>
          <p:cNvSpPr txBox="1"/>
          <p:nvPr/>
        </p:nvSpPr>
        <p:spPr>
          <a:xfrm>
            <a:off x="5398555" y="478949"/>
            <a:ext cx="392415" cy="12077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350" dirty="0" err="1"/>
              <a:t>logG</a:t>
            </a:r>
            <a:r>
              <a:rPr lang="fr-FR" sz="1350" dirty="0"/>
              <a:t>’, </a:t>
            </a:r>
            <a:r>
              <a:rPr lang="fr-FR" sz="1350" dirty="0" err="1"/>
              <a:t>logG</a:t>
            </a:r>
            <a:r>
              <a:rPr lang="fr-FR" sz="1350" dirty="0"/>
              <a:t>’’</a:t>
            </a:r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07C8376-6C1A-4CB9-81F4-F8CFC873A586}"/>
                  </a:ext>
                </a:extLst>
              </p:cNvPr>
              <p:cNvSpPr txBox="1"/>
              <p:nvPr/>
            </p:nvSpPr>
            <p:spPr>
              <a:xfrm>
                <a:off x="6763777" y="2250602"/>
                <a:ext cx="969497" cy="30008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fr-FR" sz="1350" dirty="0"/>
                  <a:t>log</a:t>
                </a:r>
                <a14:m>
                  <m:oMath xmlns:m="http://schemas.openxmlformats.org/officeDocument/2006/math">
                    <m:r>
                      <a:rPr lang="fr-FR" sz="1350" i="1" dirty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07C8376-6C1A-4CB9-81F4-F8CFC873A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77" y="2250602"/>
                <a:ext cx="969497" cy="300082"/>
              </a:xfrm>
              <a:prstGeom prst="rect">
                <a:avLst/>
              </a:prstGeom>
              <a:blipFill>
                <a:blip r:embed="rId5"/>
                <a:stretch>
                  <a:fillRect l="-1887"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E179B23C-506F-49FA-B534-4BD481B89460}"/>
              </a:ext>
            </a:extLst>
          </p:cNvPr>
          <p:cNvSpPr txBox="1"/>
          <p:nvPr/>
        </p:nvSpPr>
        <p:spPr>
          <a:xfrm>
            <a:off x="5376538" y="2584450"/>
            <a:ext cx="22815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 err="1"/>
              <a:t>Elastomer</a:t>
            </a:r>
            <a:r>
              <a:rPr lang="fr-FR" sz="1350" dirty="0"/>
              <a:t>: </a:t>
            </a:r>
            <a:r>
              <a:rPr lang="fr-FR" sz="1350" dirty="0" err="1"/>
              <a:t>crosslinked</a:t>
            </a:r>
            <a:r>
              <a:rPr lang="fr-FR" sz="1350" dirty="0"/>
              <a:t> </a:t>
            </a:r>
            <a:r>
              <a:rPr lang="fr-FR" sz="1350" dirty="0" err="1"/>
              <a:t>polymer</a:t>
            </a:r>
            <a:r>
              <a:rPr lang="fr-FR" sz="1350" dirty="0"/>
              <a:t> </a:t>
            </a:r>
            <a:r>
              <a:rPr lang="fr-FR" sz="1350" dirty="0" err="1"/>
              <a:t>chains</a:t>
            </a:r>
            <a:endParaRPr lang="en-US" sz="135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88F231D-3C1E-4FE3-A4A9-549AEC747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APS DFD 2022 - 21/11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9E791A-F372-4C4E-85F2-A07FF370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FC88008-E52D-490D-938C-5F56CB4FE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30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1F7B278-9AA2-4B88-8FD4-C4529234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C3EC831-E434-4672-940D-17D28D272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3FB8A9D-B657-4013-86B2-031786F0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20</a:t>
            </a:fld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E721D3D-9275-42E3-9036-F9037D821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6600" y="102393"/>
            <a:ext cx="6407944" cy="32846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Adhesion</a:t>
            </a:r>
            <a:r>
              <a:rPr lang="fr-FR" dirty="0"/>
              <a:t> first </a:t>
            </a:r>
            <a:r>
              <a:rPr lang="fr-FR" dirty="0" err="1"/>
              <a:t>results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JKR </a:t>
            </a:r>
            <a:r>
              <a:rPr lang="fr-FR" dirty="0" err="1"/>
              <a:t>experiment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0DF1504-6EC7-48CD-B250-2C5F696E1799}"/>
                  </a:ext>
                </a:extLst>
              </p:cNvPr>
              <p:cNvSpPr txBox="1"/>
              <p:nvPr/>
            </p:nvSpPr>
            <p:spPr>
              <a:xfrm>
                <a:off x="1448377" y="2397637"/>
                <a:ext cx="2818997" cy="21264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250"/>
                  </a:lnSpc>
                </a:pPr>
                <a:r>
                  <a:rPr lang="fr-FR" sz="1200" dirty="0">
                    <a:solidFill>
                      <a:srgbClr val="000000"/>
                    </a:solidFill>
                  </a:rPr>
                  <a:t>Linearization of the force-contact relation:</a:t>
                </a:r>
              </a:p>
              <a:p>
                <a:pPr algn="ctr">
                  <a:lnSpc>
                    <a:spcPts val="2250"/>
                  </a:lnSpc>
                </a:pPr>
                <a:r>
                  <a:rPr lang="fr-FR" sz="1200" dirty="0">
                    <a:solidFill>
                      <a:srgbClr val="000000"/>
                    </a:solidFill>
                  </a:rPr>
                  <a:t>Compression</a:t>
                </a:r>
              </a:p>
              <a:p>
                <a:pPr algn="ctr">
                  <a:lnSpc>
                    <a:spcPts val="225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fr-F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ã −</m:t>
                      </m:r>
                      <m:rad>
                        <m:radPr>
                          <m:degHide m:val="on"/>
                          <m:ctrlPr>
                            <a:rPr lang="fr-F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𝑊𝐾</m:t>
                          </m:r>
                        </m:e>
                      </m:rad>
                    </m:oMath>
                  </m:oMathPara>
                </a14:m>
                <a:endParaRPr lang="fr-FR" sz="1200" dirty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ts val="2250"/>
                  </a:lnSpc>
                </a:pPr>
                <a:br>
                  <a:rPr lang="fr-FR" sz="1200" dirty="0">
                    <a:solidFill>
                      <a:srgbClr val="000000"/>
                    </a:solidFill>
                  </a:rPr>
                </a:br>
                <a:r>
                  <a:rPr lang="fr-FR" sz="1200" dirty="0">
                    <a:solidFill>
                      <a:srgbClr val="000000"/>
                    </a:solidFill>
                  </a:rPr>
                  <a:t>T</a:t>
                </a:r>
                <a:r>
                  <a:rPr lang="en-US" sz="1200" dirty="0" err="1">
                    <a:solidFill>
                      <a:srgbClr val="000000"/>
                    </a:solidFill>
                  </a:rPr>
                  <a:t>raction</a:t>
                </a:r>
                <a:endParaRPr lang="en-US" sz="1200" dirty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ts val="225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fr-F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fr-FR" sz="1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ã −</m:t>
                      </m:r>
                      <m:rad>
                        <m:radPr>
                          <m:degHide m:val="on"/>
                          <m:ctrlPr>
                            <a:rPr lang="fr-F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lang="fr-FR" sz="1200">
                              <a:solidFill>
                                <a:srgbClr val="000000"/>
                              </a:solidFill>
                              <a:latin typeface="Brush Script MT" panose="03060802040406070304" pitchFamily="66" charset="0"/>
                            </a:rPr>
                            <m:t>G</m:t>
                          </m:r>
                          <m:r>
                            <a:rPr lang="fr-FR" sz="1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rad>
                    </m:oMath>
                  </m:oMathPara>
                </a14:m>
                <a:endParaRPr lang="en-US" sz="1200" dirty="0">
                  <a:solidFill>
                    <a:srgbClr val="000000"/>
                  </a:solidFill>
                </a:endParaRPr>
              </a:p>
              <a:p>
                <a:pPr algn="ctr">
                  <a:lnSpc>
                    <a:spcPts val="2250"/>
                  </a:lnSpc>
                </a:pPr>
                <a:endParaRPr lang="en-US" sz="12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30DF1504-6EC7-48CD-B250-2C5F696E1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377" y="2397637"/>
                <a:ext cx="2818997" cy="21264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D9559D01-48FB-4BC9-8CA2-61AFBC5BFEF7}"/>
              </a:ext>
            </a:extLst>
          </p:cNvPr>
          <p:cNvGrpSpPr/>
          <p:nvPr/>
        </p:nvGrpSpPr>
        <p:grpSpPr>
          <a:xfrm>
            <a:off x="1393988" y="479570"/>
            <a:ext cx="2777285" cy="1425255"/>
            <a:chOff x="5925826" y="1074588"/>
            <a:chExt cx="2474495" cy="1269868"/>
          </a:xfrm>
        </p:grpSpPr>
        <p:pic>
          <p:nvPicPr>
            <p:cNvPr id="12" name="Image 11" descr="Linking Adhesive Properties and Pore Organisation of Silicone Emulsions Obtained by Reactive Blending - Giustiniani - 2018 - Zotero">
              <a:extLst>
                <a:ext uri="{FF2B5EF4-FFF2-40B4-BE49-F238E27FC236}">
                  <a16:creationId xmlns:a16="http://schemas.microsoft.com/office/drawing/2014/main" id="{7B83A1F6-3680-4D73-848D-E0946D91A9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8188" y="1140528"/>
              <a:ext cx="1062133" cy="111932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EDE08C4-04B4-41F0-ACE0-63F7E1B75126}"/>
                </a:ext>
              </a:extLst>
            </p:cNvPr>
            <p:cNvSpPr/>
            <p:nvPr/>
          </p:nvSpPr>
          <p:spPr>
            <a:xfrm>
              <a:off x="6116503" y="2147255"/>
              <a:ext cx="1019923" cy="197201"/>
            </a:xfrm>
            <a:prstGeom prst="rect">
              <a:avLst/>
            </a:prstGeom>
            <a:solidFill>
              <a:srgbClr val="949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F5B59A9-E6F2-40CF-8643-11167A961A7B}"/>
                </a:ext>
              </a:extLst>
            </p:cNvPr>
            <p:cNvSpPr/>
            <p:nvPr/>
          </p:nvSpPr>
          <p:spPr>
            <a:xfrm>
              <a:off x="6248256" y="1799215"/>
              <a:ext cx="767502" cy="3471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0" name="Corde 29">
              <a:extLst>
                <a:ext uri="{FF2B5EF4-FFF2-40B4-BE49-F238E27FC236}">
                  <a16:creationId xmlns:a16="http://schemas.microsoft.com/office/drawing/2014/main" id="{62A3CCF3-A31B-4450-A0DB-3364A4C1280D}"/>
                </a:ext>
              </a:extLst>
            </p:cNvPr>
            <p:cNvSpPr/>
            <p:nvPr/>
          </p:nvSpPr>
          <p:spPr>
            <a:xfrm rot="16200000">
              <a:off x="6288203" y="761366"/>
              <a:ext cx="676524" cy="1401277"/>
            </a:xfrm>
            <a:prstGeom prst="chord">
              <a:avLst>
                <a:gd name="adj1" fmla="val 5410801"/>
                <a:gd name="adj2" fmla="val 16200000"/>
              </a:avLst>
            </a:prstGeom>
            <a:solidFill>
              <a:srgbClr val="9494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pic>
          <p:nvPicPr>
            <p:cNvPr id="33" name="Image 32" descr="Linking Adhesive Properties and Pore Organisation of Silicone Emulsions Obtained by Reactive Blending - Giustiniani - 2018 - Zotero">
              <a:extLst>
                <a:ext uri="{FF2B5EF4-FFF2-40B4-BE49-F238E27FC236}">
                  <a16:creationId xmlns:a16="http://schemas.microsoft.com/office/drawing/2014/main" id="{47C0B1E6-CA08-41AB-8D25-63BA5EAB9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52071" y="1074588"/>
              <a:ext cx="753364" cy="347132"/>
            </a:xfrm>
            <a:prstGeom prst="rect">
              <a:avLst/>
            </a:prstGeom>
          </p:spPr>
        </p:pic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6B4B4BA-8660-4BA7-9A94-F758EEE45BC1}"/>
              </a:ext>
            </a:extLst>
          </p:cNvPr>
          <p:cNvGrpSpPr/>
          <p:nvPr/>
        </p:nvGrpSpPr>
        <p:grpSpPr>
          <a:xfrm>
            <a:off x="4764179" y="1438522"/>
            <a:ext cx="2771828" cy="2266459"/>
            <a:chOff x="4676705" y="3100310"/>
            <a:chExt cx="3695770" cy="3021945"/>
          </a:xfrm>
        </p:grpSpPr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0EE59D2D-E645-4D82-9DEC-84FD2BC16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51631"/>
            <a:stretch/>
          </p:blipFill>
          <p:spPr>
            <a:xfrm>
              <a:off x="4943794" y="3100310"/>
              <a:ext cx="3428681" cy="3021945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1E18C280-F42E-440B-86CD-B2964BA06039}"/>
                </a:ext>
              </a:extLst>
            </p:cNvPr>
            <p:cNvSpPr txBox="1"/>
            <p:nvPr/>
          </p:nvSpPr>
          <p:spPr>
            <a:xfrm rot="16200000">
              <a:off x="4676705" y="4148347"/>
              <a:ext cx="400109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~</a:t>
              </a:r>
              <a:endParaRPr lang="en-US" sz="135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Légende : flèche courbée 13">
                <a:extLst>
                  <a:ext uri="{FF2B5EF4-FFF2-40B4-BE49-F238E27FC236}">
                    <a16:creationId xmlns:a16="http://schemas.microsoft.com/office/drawing/2014/main" id="{AA6E4CF0-03EF-4443-BFFC-B1BBC542F5B6}"/>
                  </a:ext>
                </a:extLst>
              </p:cNvPr>
              <p:cNvSpPr/>
              <p:nvPr/>
            </p:nvSpPr>
            <p:spPr>
              <a:xfrm>
                <a:off x="1221518" y="3260823"/>
                <a:ext cx="874395" cy="532817"/>
              </a:xfrm>
              <a:prstGeom prst="borderCallout2">
                <a:avLst>
                  <a:gd name="adj1" fmla="val 41274"/>
                  <a:gd name="adj2" fmla="val 100070"/>
                  <a:gd name="adj3" fmla="val 41274"/>
                  <a:gd name="adj4" fmla="val 133753"/>
                  <a:gd name="adj5" fmla="val -9776"/>
                  <a:gd name="adj6" fmla="val 16453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f>
                        <m:f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fr-FR" sz="105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05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p>
                              <m:r>
                                <a:rPr lang="fr-FR" sz="105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14" name="Légende : flèche courbée 13">
                <a:extLst>
                  <a:ext uri="{FF2B5EF4-FFF2-40B4-BE49-F238E27FC236}">
                    <a16:creationId xmlns:a16="http://schemas.microsoft.com/office/drawing/2014/main" id="{AA6E4CF0-03EF-4443-BFFC-B1BBC542F5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518" y="3260823"/>
                <a:ext cx="874395" cy="532817"/>
              </a:xfrm>
              <a:prstGeom prst="borderCallout2">
                <a:avLst>
                  <a:gd name="adj1" fmla="val 41274"/>
                  <a:gd name="adj2" fmla="val 100070"/>
                  <a:gd name="adj3" fmla="val 41274"/>
                  <a:gd name="adj4" fmla="val 133753"/>
                  <a:gd name="adj5" fmla="val -9776"/>
                  <a:gd name="adj6" fmla="val 164538"/>
                </a:avLst>
              </a:prstGeom>
              <a:blipFill>
                <a:blip r:embed="rId7"/>
                <a:stretch>
                  <a:fillRect b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Légende : flèche courbée 38">
                <a:extLst>
                  <a:ext uri="{FF2B5EF4-FFF2-40B4-BE49-F238E27FC236}">
                    <a16:creationId xmlns:a16="http://schemas.microsoft.com/office/drawing/2014/main" id="{4FCC7535-BEE5-4B6E-8364-A3B0A3F4F5DB}"/>
                  </a:ext>
                </a:extLst>
              </p:cNvPr>
              <p:cNvSpPr/>
              <p:nvPr/>
            </p:nvSpPr>
            <p:spPr>
              <a:xfrm>
                <a:off x="3414712" y="3260823"/>
                <a:ext cx="1351598" cy="532817"/>
              </a:xfrm>
              <a:prstGeom prst="borderCallout2">
                <a:avLst>
                  <a:gd name="adj1" fmla="val 60581"/>
                  <a:gd name="adj2" fmla="val 57"/>
                  <a:gd name="adj3" fmla="val 59508"/>
                  <a:gd name="adj4" fmla="val -10856"/>
                  <a:gd name="adj5" fmla="val -6558"/>
                  <a:gd name="adj6" fmla="val -16857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050" dirty="0"/>
                  <a:t>Compression </a:t>
                </a:r>
                <a:r>
                  <a:rPr lang="fr-FR" sz="1050" dirty="0" err="1"/>
                  <a:t>work</a:t>
                </a:r>
                <a:endParaRPr lang="fr-FR" sz="105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50" i="1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fr-FR" sz="10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fr-FR" sz="105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fr-FR" sz="10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fr-FR" sz="105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fr-FR" sz="105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39" name="Légende : flèche courbée 38">
                <a:extLst>
                  <a:ext uri="{FF2B5EF4-FFF2-40B4-BE49-F238E27FC236}">
                    <a16:creationId xmlns:a16="http://schemas.microsoft.com/office/drawing/2014/main" id="{4FCC7535-BEE5-4B6E-8364-A3B0A3F4F5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4712" y="3260823"/>
                <a:ext cx="1351598" cy="532817"/>
              </a:xfrm>
              <a:prstGeom prst="borderCallout2">
                <a:avLst>
                  <a:gd name="adj1" fmla="val 60581"/>
                  <a:gd name="adj2" fmla="val 57"/>
                  <a:gd name="adj3" fmla="val 59508"/>
                  <a:gd name="adj4" fmla="val -10856"/>
                  <a:gd name="adj5" fmla="val -6558"/>
                  <a:gd name="adj6" fmla="val -1685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égende : flèche courbée 40">
            <a:extLst>
              <a:ext uri="{FF2B5EF4-FFF2-40B4-BE49-F238E27FC236}">
                <a16:creationId xmlns:a16="http://schemas.microsoft.com/office/drawing/2014/main" id="{B848221D-B607-41FC-BDE4-D40EB39407D3}"/>
              </a:ext>
            </a:extLst>
          </p:cNvPr>
          <p:cNvSpPr/>
          <p:nvPr/>
        </p:nvSpPr>
        <p:spPr>
          <a:xfrm>
            <a:off x="3414712" y="4107010"/>
            <a:ext cx="1351598" cy="532817"/>
          </a:xfrm>
          <a:prstGeom prst="borderCallout2">
            <a:avLst>
              <a:gd name="adj1" fmla="val 60581"/>
              <a:gd name="adj2" fmla="val 57"/>
              <a:gd name="adj3" fmla="val 59508"/>
              <a:gd name="adj4" fmla="val -10856"/>
              <a:gd name="adj5" fmla="val -6558"/>
              <a:gd name="adj6" fmla="val -16857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/>
                </a:solidFill>
              </a:rPr>
              <a:t>Energy release rate</a:t>
            </a:r>
          </a:p>
          <a:p>
            <a:pPr algn="ctr"/>
            <a:r>
              <a:rPr lang="fr-FR" sz="1050" dirty="0">
                <a:solidFill>
                  <a:schemeClr val="tx1"/>
                </a:solidFill>
                <a:latin typeface="Brush Script MT" panose="03060802040406070304" pitchFamily="66" charset="0"/>
              </a:rPr>
              <a:t>G</a:t>
            </a:r>
            <a:r>
              <a:rPr lang="fr-FR" sz="1050" dirty="0">
                <a:solidFill>
                  <a:schemeClr val="tx1"/>
                </a:solidFill>
              </a:rPr>
              <a:t> = W + dissipations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CBC8A5-7C0C-40AD-802E-827F0932E7E4}"/>
              </a:ext>
            </a:extLst>
          </p:cNvPr>
          <p:cNvSpPr/>
          <p:nvPr/>
        </p:nvSpPr>
        <p:spPr>
          <a:xfrm rot="20078853">
            <a:off x="5712283" y="2320474"/>
            <a:ext cx="1075937" cy="362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50"/>
              </a:lnSpc>
            </a:pPr>
            <a:r>
              <a:rPr lang="fr-FR" sz="1350" dirty="0">
                <a:solidFill>
                  <a:srgbClr val="000000"/>
                </a:solidFill>
              </a:rPr>
              <a:t>Compression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FDD5CFA-257E-4228-8D54-D2ADFC7BB967}"/>
              </a:ext>
            </a:extLst>
          </p:cNvPr>
          <p:cNvSpPr/>
          <p:nvPr/>
        </p:nvSpPr>
        <p:spPr>
          <a:xfrm rot="20078853">
            <a:off x="6383816" y="2762074"/>
            <a:ext cx="748346" cy="362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250"/>
              </a:lnSpc>
            </a:pPr>
            <a:r>
              <a:rPr lang="fr-FR" sz="1350" dirty="0">
                <a:solidFill>
                  <a:srgbClr val="000000"/>
                </a:solidFill>
              </a:rPr>
              <a:t>Traction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B9C64AA-9D2E-4F09-A055-8773249C30D4}"/>
              </a:ext>
            </a:extLst>
          </p:cNvPr>
          <p:cNvSpPr txBox="1"/>
          <p:nvPr/>
        </p:nvSpPr>
        <p:spPr>
          <a:xfrm>
            <a:off x="4572002" y="546995"/>
            <a:ext cx="2414689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88" dirty="0" err="1">
                <a:solidFill>
                  <a:schemeClr val="tx2"/>
                </a:solidFill>
              </a:rPr>
              <a:t>Jonhson</a:t>
            </a:r>
            <a:r>
              <a:rPr lang="fr-FR" sz="788" dirty="0">
                <a:solidFill>
                  <a:schemeClr val="tx2"/>
                </a:solidFill>
              </a:rPr>
              <a:t>, Kendall, Roberts, 1971, RSPA, 324, pp301-313</a:t>
            </a:r>
            <a:endParaRPr lang="en-US" sz="788" dirty="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6F0023-FBB5-4D9B-A11A-4AEDF664BC58}"/>
              </a:ext>
            </a:extLst>
          </p:cNvPr>
          <p:cNvSpPr/>
          <p:nvPr/>
        </p:nvSpPr>
        <p:spPr>
          <a:xfrm>
            <a:off x="5610058" y="1961000"/>
            <a:ext cx="282450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350" dirty="0">
                <a:latin typeface="Brush Script MT" panose="03060802040406070304" pitchFamily="66" charset="0"/>
              </a:rPr>
              <a:t>G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1404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0DD34E-C076-4867-BB11-C3A09A2C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1328AEF-1B3F-4353-8D87-EC64911E6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0C30955-A0A3-4E59-B6C4-8497EF53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21</a:t>
            </a:fld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AEFC08BA-6A67-44F0-A481-D682D244D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Preliminary JKR </a:t>
            </a:r>
            <a:r>
              <a:rPr lang="fr-FR" dirty="0" err="1"/>
              <a:t>results</a:t>
            </a:r>
            <a:endParaRPr lang="en-US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8A2FB89A-6244-49EC-9CFA-E593FFA7F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6915" y="2490248"/>
            <a:ext cx="2314575" cy="2128627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956ED2BF-EBB1-488B-8A7E-943F3603D0FD}"/>
              </a:ext>
            </a:extLst>
          </p:cNvPr>
          <p:cNvGrpSpPr/>
          <p:nvPr/>
        </p:nvGrpSpPr>
        <p:grpSpPr>
          <a:xfrm>
            <a:off x="1671638" y="536232"/>
            <a:ext cx="5874386" cy="1725032"/>
            <a:chOff x="704850" y="935953"/>
            <a:chExt cx="7832514" cy="230004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A79C684-C2C3-4DB4-9B63-4AED4D62163E}"/>
                </a:ext>
              </a:extLst>
            </p:cNvPr>
            <p:cNvSpPr/>
            <p:nvPr/>
          </p:nvSpPr>
          <p:spPr>
            <a:xfrm>
              <a:off x="1060463" y="1352550"/>
              <a:ext cx="2138363" cy="32385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EF78D3B-27DC-4D71-B537-FE6DFB26628E}"/>
                </a:ext>
              </a:extLst>
            </p:cNvPr>
            <p:cNvSpPr/>
            <p:nvPr/>
          </p:nvSpPr>
          <p:spPr>
            <a:xfrm>
              <a:off x="3665551" y="1695354"/>
              <a:ext cx="2138363" cy="66419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8B2EF3-91F2-40B6-B761-54992F066429}"/>
                </a:ext>
              </a:extLst>
            </p:cNvPr>
            <p:cNvSpPr/>
            <p:nvPr/>
          </p:nvSpPr>
          <p:spPr>
            <a:xfrm>
              <a:off x="6282315" y="1397705"/>
              <a:ext cx="2138363" cy="4596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10DB37E5-9FE3-44CA-9574-C1626AF70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4850" y="935953"/>
              <a:ext cx="7734300" cy="23000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C6355F9E-0CE5-4DB6-ACC9-6E4FB05D9BB2}"/>
                    </a:ext>
                  </a:extLst>
                </p:cNvPr>
                <p:cNvSpPr txBox="1"/>
                <p:nvPr/>
              </p:nvSpPr>
              <p:spPr>
                <a:xfrm>
                  <a:off x="4819650" y="1005802"/>
                  <a:ext cx="987621" cy="4225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sz="135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fr-FR" sz="135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𝑔𝑙𝑎𝑠𝑠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C6355F9E-0CE5-4DB6-ACC9-6E4FB05D9B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9650" y="1005802"/>
                  <a:ext cx="987621" cy="422509"/>
                </a:xfrm>
                <a:prstGeom prst="rect">
                  <a:avLst/>
                </a:prstGeom>
                <a:blipFill>
                  <a:blip r:embed="rId6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3B34DFB2-C705-4FC5-96D9-4E4CD73C6161}"/>
                    </a:ext>
                  </a:extLst>
                </p:cNvPr>
                <p:cNvSpPr txBox="1"/>
                <p:nvPr/>
              </p:nvSpPr>
              <p:spPr>
                <a:xfrm>
                  <a:off x="4876759" y="1890022"/>
                  <a:ext cx="1029341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sz="135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fr-FR" sz="135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𝑃𝐷𝑀𝑆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3B34DFB2-C705-4FC5-96D9-4E4CD73C61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6759" y="1890022"/>
                  <a:ext cx="1029341" cy="40010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30133B13-A8A3-4E47-BA89-0E5DEA3BFD75}"/>
                    </a:ext>
                  </a:extLst>
                </p:cNvPr>
                <p:cNvSpPr txBox="1"/>
                <p:nvPr/>
              </p:nvSpPr>
              <p:spPr>
                <a:xfrm>
                  <a:off x="4448134" y="2425037"/>
                  <a:ext cx="1494427" cy="42225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350" i="1">
                            <a:solidFill>
                              <a:srgbClr val="C9736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fr-FR" sz="1350" i="1">
                                <a:solidFill>
                                  <a:srgbClr val="C9736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50" i="1">
                                <a:solidFill>
                                  <a:srgbClr val="C9736C"/>
                                </a:solidFill>
                                <a:latin typeface="Cambria Math" panose="02040503050406030204" pitchFamily="18" charset="0"/>
                              </a:rPr>
                              <m:t>𝛾</m:t>
                            </m:r>
                          </m:e>
                          <m:sub>
                            <m:r>
                              <a:rPr lang="fr-FR" sz="1350" i="1">
                                <a:solidFill>
                                  <a:srgbClr val="C9736C"/>
                                </a:solidFill>
                                <a:latin typeface="Cambria Math" panose="02040503050406030204" pitchFamily="18" charset="0"/>
                              </a:rPr>
                              <m:t>𝑠𝑢𝑟𝑓𝑎𝑐𝑡𝑎𝑛𝑡</m:t>
                            </m:r>
                          </m:sub>
                        </m:sSub>
                      </m:oMath>
                    </m:oMathPara>
                  </a14:m>
                  <a:endParaRPr lang="en-US" sz="1350" dirty="0">
                    <a:solidFill>
                      <a:srgbClr val="C9736C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30133B13-A8A3-4E47-BA89-0E5DEA3B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8134" y="2425037"/>
                  <a:ext cx="1494427" cy="422253"/>
                </a:xfrm>
                <a:prstGeom prst="rect">
                  <a:avLst/>
                </a:prstGeom>
                <a:blipFill>
                  <a:blip r:embed="rId8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23C8F6C-A84B-4636-84A1-F4AFC6B7AEFE}"/>
                    </a:ext>
                  </a:extLst>
                </p:cNvPr>
                <p:cNvSpPr txBox="1"/>
                <p:nvPr/>
              </p:nvSpPr>
              <p:spPr>
                <a:xfrm>
                  <a:off x="1346297" y="1752557"/>
                  <a:ext cx="2257423" cy="1099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≈1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m:rPr>
                            <m:sty m:val="p"/>
                          </m:rPr>
                          <a:rPr lang="fr-FR" sz="1200">
                            <a:latin typeface="Cambria Math" panose="02040503050406030204" pitchFamily="18" charset="0"/>
                          </a:rPr>
                          <m:t>Pa</m:t>
                        </m:r>
                      </m:oMath>
                    </m:oMathPara>
                  </a14:m>
                  <a:endParaRPr lang="en-US" sz="12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⇒"/>
                            <m:vertJc m:val="bot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/>
                        </m:groupChr>
                        <m:r>
                          <m:rPr>
                            <m:nor/>
                          </m:rPr>
                          <a:rPr lang="fr-FR" sz="1200">
                            <a:latin typeface="Cambria Math" panose="02040503050406030204" pitchFamily="18" charset="0"/>
                          </a:rPr>
                          <m:t>G</m:t>
                        </m:r>
                        <m:r>
                          <a:rPr lang="fr-FR" sz="12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05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05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fr-FR" sz="1050" i="1">
                                <a:latin typeface="Cambria Math" panose="02040503050406030204" pitchFamily="18" charset="0"/>
                              </a:rPr>
                              <m:t>2(1+</m:t>
                            </m:r>
                            <m:r>
                              <a:rPr lang="fr-FR" sz="1050" i="1">
                                <a:latin typeface="Cambria Math" panose="02040503050406030204" pitchFamily="18" charset="0"/>
                              </a:rPr>
                              <m:t>𝜈</m:t>
                            </m:r>
                            <m:r>
                              <a:rPr lang="fr-FR" sz="105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br>
                    <a:rPr lang="fr-FR" sz="1200" i="1" dirty="0">
                      <a:latin typeface="Cambria Math" panose="02040503050406030204" pitchFamily="18" charset="0"/>
                    </a:rPr>
                  </a:br>
                  <a:r>
                    <a:rPr lang="fr-FR" sz="1200" i="1" dirty="0">
                      <a:latin typeface="Cambria Math" panose="02040503050406030204" pitchFamily="18" charset="0"/>
                    </a:rPr>
                    <a:t>                 </a:t>
                  </a:r>
                  <a14:m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</a:rPr>
                        <m:t>≈300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𝑘𝑃𝑎</m:t>
                      </m:r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23C8F6C-A84B-4636-84A1-F4AFC6B7A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46297" y="1752557"/>
                  <a:ext cx="2257423" cy="10992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97654BB-7D64-4054-8C5C-8577BE76B25A}"/>
                    </a:ext>
                  </a:extLst>
                </p:cNvPr>
                <p:cNvSpPr/>
                <p:nvPr/>
              </p:nvSpPr>
              <p:spPr>
                <a:xfrm>
                  <a:off x="6589823" y="1789830"/>
                  <a:ext cx="1947541" cy="861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fr-FR" sz="1200" dirty="0">
                      <a:latin typeface="Brush Script MT" panose="03060802040406070304" pitchFamily="66" charset="0"/>
                    </a:rPr>
                    <a:t>G</a:t>
                  </a:r>
                  <a:r>
                    <a:rPr lang="fr-FR" sz="1200" dirty="0"/>
                    <a:t> = W + dissipations</a:t>
                  </a:r>
                </a:p>
                <a:p>
                  <a:r>
                    <a:rPr lang="fr-FR" sz="1200" dirty="0">
                      <a:latin typeface="Brush Script MT" panose="03060802040406070304" pitchFamily="66" charset="0"/>
                    </a:rPr>
                    <a:t>G</a:t>
                  </a:r>
                  <a:r>
                    <a:rPr lang="fr-FR" sz="1200" dirty="0"/>
                    <a:t> </a:t>
                  </a:r>
                  <a14:m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</a:rPr>
                        <m:t>&gt;</m:t>
                      </m:r>
                    </m:oMath>
                  </a14:m>
                  <a:r>
                    <a:rPr lang="en-US" sz="1200" dirty="0"/>
                    <a:t> W</a:t>
                  </a:r>
                </a:p>
                <a:p>
                  <a:r>
                    <a:rPr lang="fr-FR" sz="1200" dirty="0">
                      <a:sym typeface="Wingdings" panose="05000000000000000000" pitchFamily="2" charset="2"/>
                    </a:rPr>
                    <a:t></a:t>
                  </a:r>
                  <a:r>
                    <a:rPr lang="en-US" sz="1200" dirty="0">
                      <a:sym typeface="Wingdings" panose="05000000000000000000" pitchFamily="2" charset="2"/>
                    </a:rPr>
                    <a:t> adhesion</a:t>
                  </a:r>
                  <a:endParaRPr lang="en-US" sz="12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E97654BB-7D64-4054-8C5C-8577BE76B2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9823" y="1789830"/>
                  <a:ext cx="1947541" cy="861775"/>
                </a:xfrm>
                <a:prstGeom prst="rect">
                  <a:avLst/>
                </a:prstGeom>
                <a:blipFill>
                  <a:blip r:embed="rId10"/>
                  <a:stretch>
                    <a:fillRect t="-943" b="-66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4E3037EE-EC97-4A12-A667-388113892166}"/>
              </a:ext>
            </a:extLst>
          </p:cNvPr>
          <p:cNvSpPr txBox="1"/>
          <p:nvPr/>
        </p:nvSpPr>
        <p:spPr>
          <a:xfrm>
            <a:off x="4895205" y="2899140"/>
            <a:ext cx="2380328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b="1" spc="60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Adhesion</a:t>
            </a:r>
            <a:r>
              <a:rPr lang="fr-FR" sz="1200" b="1" spc="60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in all the </a:t>
            </a:r>
            <a:r>
              <a:rPr lang="fr-FR" sz="1200" b="1" spc="60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samples</a:t>
            </a:r>
            <a:endParaRPr lang="fr-FR" sz="1200" b="1" spc="60" dirty="0">
              <a:solidFill>
                <a:schemeClr val="accent2">
                  <a:lumMod val="50000"/>
                </a:schemeClr>
              </a:solidFill>
              <a:cs typeface="Calibri Light" panose="020F03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200" b="1" spc="60" dirty="0">
              <a:solidFill>
                <a:schemeClr val="accent2">
                  <a:lumMod val="50000"/>
                </a:schemeClr>
              </a:solidFill>
              <a:cs typeface="Calibri Light" panose="020F03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b="1" spc="60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Preliminary data shows apparent influence of volume fraction</a:t>
            </a:r>
            <a:endParaRPr lang="en-US" sz="1200" b="1" spc="60" dirty="0">
              <a:solidFill>
                <a:schemeClr val="accent2">
                  <a:lumMod val="50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985C4D-FBB0-4C63-9190-8AF27C149F67}"/>
              </a:ext>
            </a:extLst>
          </p:cNvPr>
          <p:cNvSpPr/>
          <p:nvPr/>
        </p:nvSpPr>
        <p:spPr>
          <a:xfrm rot="16200000">
            <a:off x="5507612" y="1537628"/>
            <a:ext cx="250390" cy="2308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900" dirty="0">
                <a:latin typeface="Brush Script MT" panose="03060802040406070304" pitchFamily="66" charset="0"/>
              </a:rPr>
              <a:t>G</a:t>
            </a:r>
            <a:endParaRPr lang="en-US" sz="9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92A6A3-3E50-4482-9C5F-1396CC9F25DD}"/>
              </a:ext>
            </a:extLst>
          </p:cNvPr>
          <p:cNvSpPr/>
          <p:nvPr/>
        </p:nvSpPr>
        <p:spPr>
          <a:xfrm rot="16200000">
            <a:off x="1872998" y="3635785"/>
            <a:ext cx="282450" cy="30008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1350" dirty="0">
                <a:latin typeface="Brush Script MT" panose="03060802040406070304" pitchFamily="66" charset="0"/>
              </a:rPr>
              <a:t>G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371586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38DFAD-D788-44E7-B95B-AB56CD0E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794AE10-0212-4ED1-904D-220E89ADF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C7A8624-B5C3-463D-A9F1-882B5DBB5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22</a:t>
            </a:fld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D4138E0-476E-4BF8-8A70-7C5D22228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Typical</a:t>
            </a:r>
            <a:r>
              <a:rPr lang="fr-FR" dirty="0"/>
              <a:t> </a:t>
            </a:r>
            <a:r>
              <a:rPr lang="fr-FR" dirty="0" err="1"/>
              <a:t>rheometry</a:t>
            </a:r>
            <a:r>
              <a:rPr lang="fr-FR" dirty="0"/>
              <a:t> for </a:t>
            </a:r>
            <a:r>
              <a:rPr lang="fr-FR" dirty="0" err="1"/>
              <a:t>solidified</a:t>
            </a:r>
            <a:r>
              <a:rPr lang="fr-FR" dirty="0"/>
              <a:t> inclusions (T=-10°C)</a:t>
            </a:r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E437407-5578-457E-9167-6EF9B7B994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6600" y="890399"/>
            <a:ext cx="5800725" cy="255587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3AE79CD-187B-4D21-BEF7-12363356614C}"/>
                  </a:ext>
                </a:extLst>
              </p:cNvPr>
              <p:cNvSpPr txBox="1"/>
              <p:nvPr/>
            </p:nvSpPr>
            <p:spPr>
              <a:xfrm>
                <a:off x="1596600" y="3905814"/>
                <a:ext cx="5915026" cy="461665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G’ </a:t>
                </a:r>
                <a:r>
                  <a:rPr lang="fr-FR" sz="1200" b="1" spc="60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almost</a:t>
                </a:r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constant for </a:t>
                </a:r>
                <a14:m>
                  <m:oMath xmlns:m="http://schemas.openxmlformats.org/officeDocument/2006/math"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𝚽</m:t>
                    </m:r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≤</m:t>
                    </m:r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𝟎</m:t>
                    </m:r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.</m:t>
                    </m:r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𝟒</m:t>
                    </m:r>
                  </m:oMath>
                </a14:m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, </a:t>
                </a:r>
                <a:r>
                  <a:rPr lang="fr-FR" sz="1200" b="1" spc="60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increasing</a:t>
                </a:r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:r>
                  <a:rPr lang="fr-FR" sz="1200" b="1" spc="60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with</a:t>
                </a:r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𝚽</m:t>
                    </m:r>
                  </m:oMath>
                </a14:m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:r>
                  <a:rPr lang="fr-FR" sz="1200" b="1" spc="60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above</a:t>
                </a:r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𝚽</m:t>
                    </m:r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𝟎</m:t>
                    </m:r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.</m:t>
                    </m:r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𝟒</m:t>
                    </m:r>
                  </m:oMath>
                </a14:m>
                <a:endParaRPr lang="fr-FR" sz="1200" b="1" spc="60" dirty="0">
                  <a:solidFill>
                    <a:schemeClr val="accent2">
                      <a:lumMod val="50000"/>
                    </a:schemeClr>
                  </a:solidFill>
                  <a:cs typeface="Calibri Light" panose="020F0302020204030204" pitchFamily="34" charset="0"/>
                </a:endParaRPr>
              </a:p>
              <a:p>
                <a:pPr algn="ctr"/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G’’ </a:t>
                </a:r>
                <a:r>
                  <a:rPr lang="fr-FR" sz="1200" b="1" spc="60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increases</a:t>
                </a:r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:r>
                  <a:rPr lang="fr-FR" sz="1200" b="1" spc="60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strongly</a:t>
                </a:r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:r>
                  <a:rPr lang="fr-FR" sz="1200" b="1" spc="60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with</a:t>
                </a:r>
                <a:r>
                  <a:rPr lang="fr-FR" sz="1200" b="1" spc="60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200" b="1" spc="6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𝚽</m:t>
                    </m:r>
                  </m:oMath>
                </a14:m>
                <a:endParaRPr lang="en-US" sz="1200" b="1" spc="60" dirty="0">
                  <a:solidFill>
                    <a:schemeClr val="accent2">
                      <a:lumMod val="50000"/>
                    </a:schemeClr>
                  </a:solidFill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3AE79CD-187B-4D21-BEF7-123633566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6600" y="3905814"/>
                <a:ext cx="5915026" cy="461665"/>
              </a:xfrm>
              <a:prstGeom prst="rect">
                <a:avLst/>
              </a:prstGeom>
              <a:blipFill>
                <a:blip r:embed="rId4"/>
                <a:stretch>
                  <a:fillRect b="-7692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1F0E256-D5C4-451F-AAC7-8E8D20B6751C}"/>
                  </a:ext>
                </a:extLst>
              </p:cNvPr>
              <p:cNvSpPr txBox="1"/>
              <p:nvPr/>
            </p:nvSpPr>
            <p:spPr>
              <a:xfrm>
                <a:off x="2079269" y="978010"/>
                <a:ext cx="817853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35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350" i="1">
                          <a:latin typeface="Cambria Math" panose="02040503050406030204" pitchFamily="18" charset="0"/>
                        </a:rPr>
                        <m:t>&lt;0.4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1F0E256-D5C4-451F-AAC7-8E8D20B67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9269" y="978010"/>
                <a:ext cx="817853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B3D74B1-9C93-4666-8705-6EEE191B967B}"/>
                  </a:ext>
                </a:extLst>
              </p:cNvPr>
              <p:cNvSpPr txBox="1"/>
              <p:nvPr/>
            </p:nvSpPr>
            <p:spPr>
              <a:xfrm>
                <a:off x="5214376" y="978010"/>
                <a:ext cx="817853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1350">
                          <a:latin typeface="Cambria Math" panose="02040503050406030204" pitchFamily="18" charset="0"/>
                        </a:rPr>
                        <m:t>Φ</m:t>
                      </m:r>
                      <m:r>
                        <a:rPr lang="fr-FR" sz="1350" i="1">
                          <a:latin typeface="Cambria Math" panose="02040503050406030204" pitchFamily="18" charset="0"/>
                        </a:rPr>
                        <m:t>≥0.4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B3D74B1-9C93-4666-8705-6EEE191B9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376" y="978010"/>
                <a:ext cx="817853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8761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61FDC8-0F46-4A9B-9DF9-FE46FCCE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47D20A-1812-46F1-9F3B-C00983C0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68D3821-A38F-499E-ABC8-1C3B9915E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23</a:t>
            </a:fld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4B8FBC-E420-4092-B02D-62D45CCEC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Sylgard</a:t>
            </a:r>
            <a:r>
              <a:rPr lang="fr-FR" dirty="0"/>
              <a:t> 184 </a:t>
            </a:r>
            <a:r>
              <a:rPr lang="fr-FR" dirty="0" err="1"/>
              <a:t>continuous</a:t>
            </a:r>
            <a:r>
              <a:rPr lang="fr-FR" dirty="0"/>
              <a:t> phase</a:t>
            </a:r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8EFA19AF-51D8-4BD9-9C84-DDE3D63268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4798" y="518338"/>
            <a:ext cx="2806700" cy="2247900"/>
          </a:xfr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14287DCB-B24A-426E-9195-E2120BAF99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000" y="2853717"/>
            <a:ext cx="3547155" cy="161234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246B77BC-FC22-402F-B377-25FF88751B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6546" y="634475"/>
            <a:ext cx="3003902" cy="225537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09419D4-1290-482D-A9B0-002D610C1CAC}"/>
              </a:ext>
            </a:extLst>
          </p:cNvPr>
          <p:cNvSpPr txBox="1"/>
          <p:nvPr/>
        </p:nvSpPr>
        <p:spPr>
          <a:xfrm>
            <a:off x="4965012" y="3079921"/>
            <a:ext cx="2825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rgbClr val="3ED3DA"/>
              </a:buClr>
              <a:buFont typeface="Wingdings" panose="05000000000000000000" pitchFamily="2" charset="2"/>
              <a:buChar char="à"/>
            </a:pPr>
            <a:r>
              <a:rPr lang="en-US" sz="1200" dirty="0">
                <a:sym typeface="Wingdings" panose="05000000000000000000" pitchFamily="2" charset="2"/>
              </a:rPr>
              <a:t>Little variation compared to the continuous phase: dominated by elasticity</a:t>
            </a:r>
          </a:p>
          <a:p>
            <a:pPr marL="214313" indent="-214313">
              <a:buClr>
                <a:srgbClr val="3ED3DA"/>
              </a:buClr>
              <a:buFont typeface="Wingdings" panose="05000000000000000000" pitchFamily="2" charset="2"/>
              <a:buChar char="à"/>
            </a:pPr>
            <a:r>
              <a:rPr lang="fr-FR" sz="1200" dirty="0" err="1">
                <a:sym typeface="Wingdings" panose="05000000000000000000" pitchFamily="2" charset="2"/>
              </a:rPr>
              <a:t>Modulus</a:t>
            </a:r>
            <a:r>
              <a:rPr lang="fr-FR" sz="1200" dirty="0">
                <a:sym typeface="Wingdings" panose="05000000000000000000" pitchFamily="2" charset="2"/>
              </a:rPr>
              <a:t> </a:t>
            </a:r>
            <a:r>
              <a:rPr lang="fr-FR" sz="1200" dirty="0" err="1">
                <a:sym typeface="Wingdings" panose="05000000000000000000" pitchFamily="2" charset="2"/>
              </a:rPr>
              <a:t>decreases</a:t>
            </a:r>
            <a:r>
              <a:rPr lang="fr-FR" sz="1200" dirty="0">
                <a:sym typeface="Wingdings" panose="05000000000000000000" pitchFamily="2" charset="2"/>
              </a:rPr>
              <a:t> as </a:t>
            </a:r>
            <a:r>
              <a:rPr lang="fr-FR" sz="1200" dirty="0" err="1">
                <a:sym typeface="Wingdings" panose="05000000000000000000" pitchFamily="2" charset="2"/>
              </a:rPr>
              <a:t>thin</a:t>
            </a:r>
            <a:r>
              <a:rPr lang="fr-FR" sz="1200" dirty="0">
                <a:sym typeface="Wingdings" panose="05000000000000000000" pitchFamily="2" charset="2"/>
              </a:rPr>
              <a:t> films are </a:t>
            </a:r>
            <a:r>
              <a:rPr lang="fr-FR" sz="1200" dirty="0" err="1">
                <a:sym typeface="Wingdings" panose="05000000000000000000" pitchFamily="2" charset="2"/>
              </a:rPr>
              <a:t>formed</a:t>
            </a:r>
            <a:endParaRPr lang="en-US" sz="1200" dirty="0">
              <a:sym typeface="Wingdings" panose="05000000000000000000" pitchFamily="2" charset="2"/>
            </a:endParaRPr>
          </a:p>
          <a:p>
            <a:pPr marL="214313" indent="-214313">
              <a:buClr>
                <a:srgbClr val="3ED3DA"/>
              </a:buClr>
              <a:buFont typeface="Wingdings" panose="05000000000000000000" pitchFamily="2" charset="2"/>
              <a:buChar char="à"/>
            </a:pPr>
            <a:r>
              <a:rPr lang="fr-FR" sz="1200" dirty="0" err="1">
                <a:sym typeface="Wingdings" panose="05000000000000000000" pitchFamily="2" charset="2"/>
              </a:rPr>
              <a:t>Same</a:t>
            </a:r>
            <a:r>
              <a:rPr lang="fr-FR" sz="1200" dirty="0">
                <a:sym typeface="Wingdings" panose="05000000000000000000" pitchFamily="2" charset="2"/>
              </a:rPr>
              <a:t> variation for</a:t>
            </a:r>
            <a:r>
              <a:rPr lang="en-US" sz="1200" dirty="0">
                <a:sym typeface="Wingdings" panose="05000000000000000000" pitchFamily="2" charset="2"/>
              </a:rPr>
              <a:t> G’ and G’’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09758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0D348B-C12A-4227-B6B9-BA4649316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7AF0411B-099A-495D-889E-0AA5AA90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38D13FAD-562B-4FEE-96F6-22542B1C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24</a:t>
            </a:fld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5AB7F95-361F-4B7E-93AC-BB07DDEDA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Microfluidics-generated</a:t>
            </a:r>
            <a:r>
              <a:rPr lang="fr-FR" dirty="0"/>
              <a:t> </a:t>
            </a:r>
            <a:r>
              <a:rPr lang="fr-FR" dirty="0" err="1"/>
              <a:t>samples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E56516-EB6B-43C8-969C-9E4211601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2581" y="1144831"/>
            <a:ext cx="2441864" cy="9324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FAAFF4F-3F8E-4AC2-AB6B-CC42CDEB90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697">
            <a:off x="5068003" y="1154649"/>
            <a:ext cx="2809287" cy="2838804"/>
          </a:xfrm>
          <a:prstGeom prst="ellipse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3B259F1-BE7A-4432-95B7-839BA660E256}"/>
              </a:ext>
            </a:extLst>
          </p:cNvPr>
          <p:cNvSpPr/>
          <p:nvPr/>
        </p:nvSpPr>
        <p:spPr>
          <a:xfrm>
            <a:off x="5986463" y="1784307"/>
            <a:ext cx="306245" cy="29297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1B44B5-5E78-4092-9DFD-9687BA2B067E}"/>
              </a:ext>
            </a:extLst>
          </p:cNvPr>
          <p:cNvSpPr/>
          <p:nvPr/>
        </p:nvSpPr>
        <p:spPr>
          <a:xfrm>
            <a:off x="4373763" y="1784305"/>
            <a:ext cx="1918946" cy="2351927"/>
          </a:xfrm>
          <a:custGeom>
            <a:avLst/>
            <a:gdLst>
              <a:gd name="connsiteX0" fmla="*/ 0 w 544435"/>
              <a:gd name="connsiteY0" fmla="*/ 0 h 520836"/>
              <a:gd name="connsiteX1" fmla="*/ 544435 w 544435"/>
              <a:gd name="connsiteY1" fmla="*/ 0 h 520836"/>
              <a:gd name="connsiteX2" fmla="*/ 544435 w 544435"/>
              <a:gd name="connsiteY2" fmla="*/ 520836 h 520836"/>
              <a:gd name="connsiteX3" fmla="*/ 0 w 544435"/>
              <a:gd name="connsiteY3" fmla="*/ 520836 h 520836"/>
              <a:gd name="connsiteX4" fmla="*/ 0 w 544435"/>
              <a:gd name="connsiteY4" fmla="*/ 0 h 520836"/>
              <a:gd name="connsiteX0" fmla="*/ 2819400 w 3363835"/>
              <a:gd name="connsiteY0" fmla="*/ 0 h 4168911"/>
              <a:gd name="connsiteX1" fmla="*/ 3363835 w 3363835"/>
              <a:gd name="connsiteY1" fmla="*/ 0 h 4168911"/>
              <a:gd name="connsiteX2" fmla="*/ 3363835 w 3363835"/>
              <a:gd name="connsiteY2" fmla="*/ 520836 h 4168911"/>
              <a:gd name="connsiteX3" fmla="*/ 0 w 3363835"/>
              <a:gd name="connsiteY3" fmla="*/ 4168911 h 4168911"/>
              <a:gd name="connsiteX4" fmla="*/ 2819400 w 3363835"/>
              <a:gd name="connsiteY4" fmla="*/ 0 h 4168911"/>
              <a:gd name="connsiteX0" fmla="*/ 2819400 w 3363835"/>
              <a:gd name="connsiteY0" fmla="*/ 0 h 4168911"/>
              <a:gd name="connsiteX1" fmla="*/ 3363835 w 3363835"/>
              <a:gd name="connsiteY1" fmla="*/ 0 h 4168911"/>
              <a:gd name="connsiteX2" fmla="*/ 3363835 w 3363835"/>
              <a:gd name="connsiteY2" fmla="*/ 520836 h 4168911"/>
              <a:gd name="connsiteX3" fmla="*/ 0 w 3363835"/>
              <a:gd name="connsiteY3" fmla="*/ 4168911 h 4168911"/>
              <a:gd name="connsiteX4" fmla="*/ 2819400 w 3363835"/>
              <a:gd name="connsiteY4" fmla="*/ 0 h 4168911"/>
              <a:gd name="connsiteX0" fmla="*/ 2819400 w 3363835"/>
              <a:gd name="connsiteY0" fmla="*/ 0 h 4168911"/>
              <a:gd name="connsiteX1" fmla="*/ 3363835 w 3363835"/>
              <a:gd name="connsiteY1" fmla="*/ 0 h 4168911"/>
              <a:gd name="connsiteX2" fmla="*/ 3363835 w 3363835"/>
              <a:gd name="connsiteY2" fmla="*/ 520836 h 4168911"/>
              <a:gd name="connsiteX3" fmla="*/ 1809750 w 3363835"/>
              <a:gd name="connsiteY3" fmla="*/ 2171428 h 4168911"/>
              <a:gd name="connsiteX4" fmla="*/ 0 w 3363835"/>
              <a:gd name="connsiteY4" fmla="*/ 4168911 h 4168911"/>
              <a:gd name="connsiteX5" fmla="*/ 2819400 w 3363835"/>
              <a:gd name="connsiteY5" fmla="*/ 0 h 4168911"/>
              <a:gd name="connsiteX0" fmla="*/ 2819400 w 3363835"/>
              <a:gd name="connsiteY0" fmla="*/ 0 h 4181203"/>
              <a:gd name="connsiteX1" fmla="*/ 3363835 w 3363835"/>
              <a:gd name="connsiteY1" fmla="*/ 0 h 4181203"/>
              <a:gd name="connsiteX2" fmla="*/ 3363835 w 3363835"/>
              <a:gd name="connsiteY2" fmla="*/ 520836 h 4181203"/>
              <a:gd name="connsiteX3" fmla="*/ 3171825 w 3363835"/>
              <a:gd name="connsiteY3" fmla="*/ 4181203 h 4181203"/>
              <a:gd name="connsiteX4" fmla="*/ 0 w 3363835"/>
              <a:gd name="connsiteY4" fmla="*/ 4168911 h 4181203"/>
              <a:gd name="connsiteX5" fmla="*/ 2819400 w 3363835"/>
              <a:gd name="connsiteY5" fmla="*/ 0 h 4181203"/>
              <a:gd name="connsiteX0" fmla="*/ 2819400 w 3363835"/>
              <a:gd name="connsiteY0" fmla="*/ 0 h 4181203"/>
              <a:gd name="connsiteX1" fmla="*/ 3363835 w 3363835"/>
              <a:gd name="connsiteY1" fmla="*/ 0 h 4181203"/>
              <a:gd name="connsiteX2" fmla="*/ 3363835 w 3363835"/>
              <a:gd name="connsiteY2" fmla="*/ 520836 h 4181203"/>
              <a:gd name="connsiteX3" fmla="*/ 3171825 w 3363835"/>
              <a:gd name="connsiteY3" fmla="*/ 4181203 h 4181203"/>
              <a:gd name="connsiteX4" fmla="*/ 0 w 3363835"/>
              <a:gd name="connsiteY4" fmla="*/ 4168911 h 4181203"/>
              <a:gd name="connsiteX5" fmla="*/ 1485900 w 3363835"/>
              <a:gd name="connsiteY5" fmla="*/ 1980928 h 4181203"/>
              <a:gd name="connsiteX6" fmla="*/ 2819400 w 3363835"/>
              <a:gd name="connsiteY6" fmla="*/ 0 h 4181203"/>
              <a:gd name="connsiteX0" fmla="*/ 2867025 w 3411460"/>
              <a:gd name="connsiteY0" fmla="*/ 0 h 4181203"/>
              <a:gd name="connsiteX1" fmla="*/ 3411460 w 3411460"/>
              <a:gd name="connsiteY1" fmla="*/ 0 h 4181203"/>
              <a:gd name="connsiteX2" fmla="*/ 3411460 w 3411460"/>
              <a:gd name="connsiteY2" fmla="*/ 520836 h 4181203"/>
              <a:gd name="connsiteX3" fmla="*/ 3219450 w 3411460"/>
              <a:gd name="connsiteY3" fmla="*/ 4181203 h 4181203"/>
              <a:gd name="connsiteX4" fmla="*/ 47625 w 3411460"/>
              <a:gd name="connsiteY4" fmla="*/ 4168911 h 4181203"/>
              <a:gd name="connsiteX5" fmla="*/ 0 w 3411460"/>
              <a:gd name="connsiteY5" fmla="*/ 971278 h 4181203"/>
              <a:gd name="connsiteX6" fmla="*/ 2867025 w 3411460"/>
              <a:gd name="connsiteY6" fmla="*/ 0 h 4181203"/>
              <a:gd name="connsiteX0" fmla="*/ 2867025 w 3411460"/>
              <a:gd name="connsiteY0" fmla="*/ 0 h 4207011"/>
              <a:gd name="connsiteX1" fmla="*/ 3411460 w 3411460"/>
              <a:gd name="connsiteY1" fmla="*/ 0 h 4207011"/>
              <a:gd name="connsiteX2" fmla="*/ 3411460 w 3411460"/>
              <a:gd name="connsiteY2" fmla="*/ 520836 h 4207011"/>
              <a:gd name="connsiteX3" fmla="*/ 3219450 w 3411460"/>
              <a:gd name="connsiteY3" fmla="*/ 4181203 h 4207011"/>
              <a:gd name="connsiteX4" fmla="*/ 22225 w 3411460"/>
              <a:gd name="connsiteY4" fmla="*/ 4207011 h 4207011"/>
              <a:gd name="connsiteX5" fmla="*/ 0 w 3411460"/>
              <a:gd name="connsiteY5" fmla="*/ 971278 h 4207011"/>
              <a:gd name="connsiteX6" fmla="*/ 2867025 w 3411460"/>
              <a:gd name="connsiteY6" fmla="*/ 0 h 4207011"/>
              <a:gd name="connsiteX0" fmla="*/ 2867025 w 3411460"/>
              <a:gd name="connsiteY0" fmla="*/ 0 h 4181203"/>
              <a:gd name="connsiteX1" fmla="*/ 3411460 w 3411460"/>
              <a:gd name="connsiteY1" fmla="*/ 0 h 4181203"/>
              <a:gd name="connsiteX2" fmla="*/ 3411460 w 3411460"/>
              <a:gd name="connsiteY2" fmla="*/ 520836 h 4181203"/>
              <a:gd name="connsiteX3" fmla="*/ 3219450 w 3411460"/>
              <a:gd name="connsiteY3" fmla="*/ 4181203 h 4181203"/>
              <a:gd name="connsiteX4" fmla="*/ 66675 w 3411460"/>
              <a:gd name="connsiteY4" fmla="*/ 4080011 h 4181203"/>
              <a:gd name="connsiteX5" fmla="*/ 0 w 3411460"/>
              <a:gd name="connsiteY5" fmla="*/ 971278 h 4181203"/>
              <a:gd name="connsiteX6" fmla="*/ 2867025 w 3411460"/>
              <a:gd name="connsiteY6" fmla="*/ 0 h 4181203"/>
              <a:gd name="connsiteX0" fmla="*/ 2867025 w 3411460"/>
              <a:gd name="connsiteY0" fmla="*/ 0 h 4181203"/>
              <a:gd name="connsiteX1" fmla="*/ 3411460 w 3411460"/>
              <a:gd name="connsiteY1" fmla="*/ 0 h 4181203"/>
              <a:gd name="connsiteX2" fmla="*/ 3411460 w 3411460"/>
              <a:gd name="connsiteY2" fmla="*/ 520836 h 4181203"/>
              <a:gd name="connsiteX3" fmla="*/ 3219450 w 3411460"/>
              <a:gd name="connsiteY3" fmla="*/ 4181203 h 4181203"/>
              <a:gd name="connsiteX4" fmla="*/ 28575 w 3411460"/>
              <a:gd name="connsiteY4" fmla="*/ 4168911 h 4181203"/>
              <a:gd name="connsiteX5" fmla="*/ 0 w 3411460"/>
              <a:gd name="connsiteY5" fmla="*/ 971278 h 4181203"/>
              <a:gd name="connsiteX6" fmla="*/ 2867025 w 3411460"/>
              <a:gd name="connsiteY6" fmla="*/ 0 h 4181203"/>
              <a:gd name="connsiteX0" fmla="*/ 2867025 w 3411460"/>
              <a:gd name="connsiteY0" fmla="*/ 0 h 4181203"/>
              <a:gd name="connsiteX1" fmla="*/ 3411460 w 3411460"/>
              <a:gd name="connsiteY1" fmla="*/ 0 h 4181203"/>
              <a:gd name="connsiteX2" fmla="*/ 3411460 w 3411460"/>
              <a:gd name="connsiteY2" fmla="*/ 520836 h 4181203"/>
              <a:gd name="connsiteX3" fmla="*/ 3251200 w 3411460"/>
              <a:gd name="connsiteY3" fmla="*/ 4181203 h 4181203"/>
              <a:gd name="connsiteX4" fmla="*/ 28575 w 3411460"/>
              <a:gd name="connsiteY4" fmla="*/ 4168911 h 4181203"/>
              <a:gd name="connsiteX5" fmla="*/ 0 w 3411460"/>
              <a:gd name="connsiteY5" fmla="*/ 971278 h 4181203"/>
              <a:gd name="connsiteX6" fmla="*/ 2867025 w 3411460"/>
              <a:gd name="connsiteY6" fmla="*/ 0 h 4181203"/>
              <a:gd name="connsiteX0" fmla="*/ 2867025 w 3411460"/>
              <a:gd name="connsiteY0" fmla="*/ 0 h 4181203"/>
              <a:gd name="connsiteX1" fmla="*/ 3411460 w 3411460"/>
              <a:gd name="connsiteY1" fmla="*/ 0 h 4181203"/>
              <a:gd name="connsiteX2" fmla="*/ 3411460 w 3411460"/>
              <a:gd name="connsiteY2" fmla="*/ 520836 h 4181203"/>
              <a:gd name="connsiteX3" fmla="*/ 3251200 w 3411460"/>
              <a:gd name="connsiteY3" fmla="*/ 4181203 h 4181203"/>
              <a:gd name="connsiteX4" fmla="*/ 28575 w 3411460"/>
              <a:gd name="connsiteY4" fmla="*/ 4168911 h 4181203"/>
              <a:gd name="connsiteX5" fmla="*/ 0 w 3411460"/>
              <a:gd name="connsiteY5" fmla="*/ 952228 h 4181203"/>
              <a:gd name="connsiteX6" fmla="*/ 2867025 w 3411460"/>
              <a:gd name="connsiteY6" fmla="*/ 0 h 418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1460" h="4181203">
                <a:moveTo>
                  <a:pt x="2867025" y="0"/>
                </a:moveTo>
                <a:lnTo>
                  <a:pt x="3411460" y="0"/>
                </a:lnTo>
                <a:lnTo>
                  <a:pt x="3411460" y="520836"/>
                </a:lnTo>
                <a:lnTo>
                  <a:pt x="3251200" y="4181203"/>
                </a:lnTo>
                <a:lnTo>
                  <a:pt x="28575" y="4168911"/>
                </a:lnTo>
                <a:lnTo>
                  <a:pt x="0" y="952228"/>
                </a:lnTo>
                <a:lnTo>
                  <a:pt x="2867025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40000"/>
                  <a:lumOff val="60000"/>
                  <a:alpha val="90000"/>
                </a:schemeClr>
              </a:gs>
              <a:gs pos="100000">
                <a:schemeClr val="accent1">
                  <a:alpha val="0"/>
                </a:schemeClr>
              </a:gs>
            </a:gsLst>
            <a:lin ang="81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575260F-3261-4724-A156-EDB9D3A3D9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000"/>
                    </a14:imgEffect>
                    <a14:imgEffect>
                      <a14:saturation sat="0"/>
                    </a14:imgEffect>
                    <a14:imgEffect>
                      <a14:brightnessContrast bright="7000"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392396" y="2337401"/>
            <a:ext cx="1792569" cy="179256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4C1B3DE-4ABD-4029-B163-DCC9A88D086B}"/>
              </a:ext>
            </a:extLst>
          </p:cNvPr>
          <p:cNvSpPr txBox="1"/>
          <p:nvPr/>
        </p:nvSpPr>
        <p:spPr>
          <a:xfrm>
            <a:off x="5671641" y="4118526"/>
            <a:ext cx="70083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13" dirty="0"/>
              <a:t>R≈150µm</a:t>
            </a:r>
            <a:endParaRPr lang="en-US" sz="1013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EB1881C-CE48-49B1-BFB0-E35A7822C4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1750" y="2377210"/>
            <a:ext cx="892695" cy="81353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168B358-E77A-4702-82AB-CDC289C06B4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7"/>
          <a:stretch/>
        </p:blipFill>
        <p:spPr>
          <a:xfrm>
            <a:off x="1312583" y="2093444"/>
            <a:ext cx="1381061" cy="1381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BBA8769-9FB5-4090-9ED8-2F6F942A05B0}"/>
                  </a:ext>
                </a:extLst>
              </p:cNvPr>
              <p:cNvSpPr txBox="1"/>
              <p:nvPr/>
            </p:nvSpPr>
            <p:spPr>
              <a:xfrm>
                <a:off x="1312583" y="3474504"/>
                <a:ext cx="2825437" cy="1183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fr-FR" sz="1013" dirty="0"/>
                  <a:t>PDMS </a:t>
                </a:r>
                <a:r>
                  <a:rPr lang="fr-FR" sz="1013" dirty="0" err="1"/>
                  <a:t>cooled</a:t>
                </a:r>
                <a:r>
                  <a:rPr lang="fr-FR" sz="1013" dirty="0"/>
                  <a:t> down and </a:t>
                </a:r>
                <a:r>
                  <a:rPr lang="fr-FR" sz="1013" dirty="0" err="1"/>
                  <a:t>pushed</a:t>
                </a:r>
                <a:r>
                  <a:rPr lang="fr-FR" sz="1013" dirty="0"/>
                  <a:t> </a:t>
                </a:r>
                <a:r>
                  <a:rPr lang="fr-FR" sz="1013" dirty="0" err="1"/>
                  <a:t>through</a:t>
                </a:r>
                <a:r>
                  <a:rPr lang="fr-FR" sz="1013" dirty="0"/>
                  <a:t> a </a:t>
                </a:r>
                <a:r>
                  <a:rPr lang="fr-FR" sz="1013" dirty="0" err="1"/>
                  <a:t>peristaltic</a:t>
                </a:r>
                <a:r>
                  <a:rPr lang="fr-FR" sz="1013" dirty="0"/>
                  <a:t> </a:t>
                </a:r>
                <a:r>
                  <a:rPr lang="fr-FR" sz="1013" dirty="0" err="1"/>
                  <a:t>pump</a:t>
                </a:r>
                <a:r>
                  <a:rPr lang="fr-FR" sz="1013" dirty="0"/>
                  <a:t>, </a:t>
                </a:r>
                <a:r>
                  <a:rPr lang="fr-FR" sz="1013" dirty="0" err="1"/>
                  <a:t>allowing</a:t>
                </a:r>
                <a:r>
                  <a:rPr lang="fr-FR" sz="1013" dirty="0"/>
                  <a:t> for </a:t>
                </a:r>
                <a:r>
                  <a:rPr lang="fr-FR" sz="1013" dirty="0" err="1"/>
                  <a:t>reuse</a:t>
                </a:r>
                <a:r>
                  <a:rPr lang="fr-FR" sz="1013" dirty="0"/>
                  <a:t> on the </a:t>
                </a:r>
                <a:r>
                  <a:rPr lang="fr-FR" sz="1013" dirty="0" err="1"/>
                  <a:t>excess</a:t>
                </a:r>
                <a:r>
                  <a:rPr lang="fr-FR" sz="1013" dirty="0"/>
                  <a:t> </a:t>
                </a:r>
                <a:r>
                  <a:rPr lang="fr-FR" sz="1013" dirty="0" err="1"/>
                  <a:t>oil</a:t>
                </a:r>
                <a:endParaRPr lang="fr-FR" sz="1013" dirty="0"/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fr-FR" sz="1013" dirty="0"/>
                  <a:t>PEG600 </a:t>
                </a:r>
                <a:r>
                  <a:rPr lang="fr-FR" sz="1013" dirty="0" err="1"/>
                  <a:t>pushed</a:t>
                </a:r>
                <a:r>
                  <a:rPr lang="fr-FR" sz="1013" dirty="0"/>
                  <a:t> </a:t>
                </a:r>
                <a:r>
                  <a:rPr lang="fr-FR" sz="1013" dirty="0" err="1"/>
                  <a:t>through</a:t>
                </a:r>
                <a:r>
                  <a:rPr lang="fr-FR" sz="1013" dirty="0"/>
                  <a:t> 10 syringes in the flow of PDMS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fr-FR" sz="1013" dirty="0" err="1"/>
                  <a:t>Sedimentation</a:t>
                </a:r>
                <a:r>
                  <a:rPr lang="fr-FR" sz="1013" dirty="0"/>
                  <a:t> of the droplets </a:t>
                </a:r>
                <a:r>
                  <a:rPr lang="fr-FR" sz="1013" dirty="0" err="1"/>
                  <a:t>leading</a:t>
                </a:r>
                <a:r>
                  <a:rPr lang="fr-FR" sz="1013" dirty="0"/>
                  <a:t>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013">
                        <a:latin typeface="Cambria Math" panose="02040503050406030204" pitchFamily="18" charset="0"/>
                      </a:rPr>
                      <m:t>Φ</m:t>
                    </m:r>
                    <m:r>
                      <a:rPr lang="fr-FR" sz="1013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fr-FR" sz="1013" i="1">
                        <a:latin typeface="Cambria Math" panose="02040503050406030204" pitchFamily="18" charset="0"/>
                      </a:rPr>
                      <m:t>𝑟𝑐𝑝</m:t>
                    </m:r>
                  </m:oMath>
                </a14:m>
                <a:r>
                  <a:rPr lang="en-US" sz="1013" dirty="0"/>
                  <a:t> and curing at room temperature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BBA8769-9FB5-4090-9ED8-2F6F942A0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583" y="3474504"/>
                <a:ext cx="2825437" cy="1183466"/>
              </a:xfrm>
              <a:prstGeom prst="rect">
                <a:avLst/>
              </a:prstGeom>
              <a:blipFill>
                <a:blip r:embed="rId12"/>
                <a:stretch>
                  <a:fillRect b="-15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6DFA2FED-37B3-466C-8E74-6332122CDD23}"/>
              </a:ext>
            </a:extLst>
          </p:cNvPr>
          <p:cNvCxnSpPr>
            <a:cxnSpLocks/>
          </p:cNvCxnSpPr>
          <p:nvPr/>
        </p:nvCxnSpPr>
        <p:spPr>
          <a:xfrm>
            <a:off x="4217656" y="1207419"/>
            <a:ext cx="0" cy="2981887"/>
          </a:xfrm>
          <a:prstGeom prst="line">
            <a:avLst/>
          </a:prstGeom>
          <a:ln>
            <a:solidFill>
              <a:srgbClr val="3ED3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568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CA7E55-7FF7-4595-8D99-CB9F8A3C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5079E7-D39C-458A-8CC0-DDD20FC4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0DD2A0-2111-4E4F-8449-43B4990A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25</a:t>
            </a:fld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F7E0DA-D02C-4F3F-8F11-F5A7F5367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Influence of the </a:t>
            </a:r>
            <a:r>
              <a:rPr lang="fr-FR" dirty="0" err="1"/>
              <a:t>elastocapillary</a:t>
            </a:r>
            <a:r>
              <a:rPr lang="fr-FR" dirty="0"/>
              <a:t> </a:t>
            </a:r>
            <a:r>
              <a:rPr lang="fr-FR" dirty="0" err="1"/>
              <a:t>number</a:t>
            </a:r>
            <a:endParaRPr lang="en-US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9D778F5-16B7-4E2D-9A19-10316BC2318C}"/>
              </a:ext>
            </a:extLst>
          </p:cNvPr>
          <p:cNvGrpSpPr/>
          <p:nvPr/>
        </p:nvGrpSpPr>
        <p:grpSpPr>
          <a:xfrm>
            <a:off x="1880237" y="604831"/>
            <a:ext cx="1989643" cy="1942607"/>
            <a:chOff x="0" y="1681979"/>
            <a:chExt cx="2820121" cy="275344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0A59BE1B-67A3-4E72-8027-7FD72056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17000" contrast="8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681979"/>
              <a:ext cx="2755286" cy="2753449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8B2F558-7762-46A0-84A8-446454AF0AF4}"/>
                </a:ext>
              </a:extLst>
            </p:cNvPr>
            <p:cNvGrpSpPr/>
            <p:nvPr/>
          </p:nvGrpSpPr>
          <p:grpSpPr>
            <a:xfrm>
              <a:off x="1784487" y="3938126"/>
              <a:ext cx="1035634" cy="327181"/>
              <a:chOff x="0" y="2786650"/>
              <a:chExt cx="1035634" cy="327181"/>
            </a:xfrm>
          </p:grpSpPr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E18EDA82-939E-4A44-A24F-8F25423ADB72}"/>
                  </a:ext>
                </a:extLst>
              </p:cNvPr>
              <p:cNvCxnSpPr>
                <a:stCxn id="20" idx="1"/>
                <a:endCxn id="20" idx="3"/>
              </p:cNvCxnSpPr>
              <p:nvPr/>
            </p:nvCxnSpPr>
            <p:spPr>
              <a:xfrm>
                <a:off x="0" y="3058704"/>
                <a:ext cx="889200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72557A7-2A75-4862-B098-83FEDEF70D1C}"/>
                  </a:ext>
                </a:extLst>
              </p:cNvPr>
              <p:cNvSpPr txBox="1"/>
              <p:nvPr/>
            </p:nvSpPr>
            <p:spPr>
              <a:xfrm>
                <a:off x="255849" y="2786650"/>
                <a:ext cx="779785" cy="3271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900" dirty="0">
                    <a:solidFill>
                      <a:schemeClr val="bg1"/>
                    </a:solidFill>
                  </a:rPr>
                  <a:t>1000µm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3" name="Graphique 22">
            <a:extLst>
              <a:ext uri="{FF2B5EF4-FFF2-40B4-BE49-F238E27FC236}">
                <a16:creationId xmlns:a16="http://schemas.microsoft.com/office/drawing/2014/main" id="{FFCD4277-FEDE-4836-B8F9-A28326DE3B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62443" y="649504"/>
            <a:ext cx="3175669" cy="238433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ED6C9F6-5D59-4808-A5C1-89B5DB9605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" contras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42" r="58"/>
          <a:stretch/>
        </p:blipFill>
        <p:spPr>
          <a:xfrm>
            <a:off x="1880235" y="2636262"/>
            <a:ext cx="1943901" cy="1943901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A744683-4AF9-4287-825E-E182BD0DAB65}"/>
              </a:ext>
            </a:extLst>
          </p:cNvPr>
          <p:cNvCxnSpPr>
            <a:cxnSpLocks/>
          </p:cNvCxnSpPr>
          <p:nvPr/>
        </p:nvCxnSpPr>
        <p:spPr>
          <a:xfrm>
            <a:off x="3020104" y="4415618"/>
            <a:ext cx="746463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3B490145-BBF4-418C-828E-CE3ECA197D03}"/>
              </a:ext>
            </a:extLst>
          </p:cNvPr>
          <p:cNvSpPr txBox="1"/>
          <p:nvPr/>
        </p:nvSpPr>
        <p:spPr>
          <a:xfrm>
            <a:off x="3360420" y="4225183"/>
            <a:ext cx="4613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50µm</a:t>
            </a:r>
            <a:endParaRPr lang="en-US" sz="825" dirty="0">
              <a:solidFill>
                <a:schemeClr val="bg1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DC76536-F7E4-411A-B9AF-6DED6A8A660D}"/>
              </a:ext>
            </a:extLst>
          </p:cNvPr>
          <p:cNvSpPr txBox="1"/>
          <p:nvPr/>
        </p:nvSpPr>
        <p:spPr>
          <a:xfrm>
            <a:off x="1657141" y="2167703"/>
            <a:ext cx="30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</a:rPr>
              <a:t>40%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24D57B2-0B99-4E09-B699-7E1FFFD918C4}"/>
              </a:ext>
            </a:extLst>
          </p:cNvPr>
          <p:cNvSpPr txBox="1"/>
          <p:nvPr/>
        </p:nvSpPr>
        <p:spPr>
          <a:xfrm>
            <a:off x="5926455" y="2411732"/>
            <a:ext cx="8611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 err="1">
                <a:solidFill>
                  <a:srgbClr val="1267AE"/>
                </a:solidFill>
                <a:latin typeface="Garamond" panose="02020404030301010803" pitchFamily="18" charset="0"/>
              </a:rPr>
              <a:t>Sylgard</a:t>
            </a:r>
            <a:r>
              <a:rPr lang="fr-FR" sz="1050" b="1" dirty="0">
                <a:solidFill>
                  <a:srgbClr val="1267AE"/>
                </a:solidFill>
                <a:latin typeface="Garamond" panose="02020404030301010803" pitchFamily="18" charset="0"/>
              </a:rPr>
              <a:t> mix</a:t>
            </a:r>
            <a:endParaRPr lang="en-US" sz="1050" b="1" dirty="0">
              <a:solidFill>
                <a:srgbClr val="1267AE"/>
              </a:solidFill>
              <a:latin typeface="Garamond" panose="02020404030301010803" pitchFamily="18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117DCF9-0E04-40CD-A26C-4CDD59079A9F}"/>
              </a:ext>
            </a:extLst>
          </p:cNvPr>
          <p:cNvSpPr txBox="1"/>
          <p:nvPr/>
        </p:nvSpPr>
        <p:spPr>
          <a:xfrm>
            <a:off x="4629150" y="3408964"/>
            <a:ext cx="281178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Wingdings" panose="05000000000000000000" pitchFamily="2" charset="2"/>
              <a:buChar char="à"/>
            </a:pPr>
            <a:r>
              <a:rPr lang="fr-FR" sz="1350" dirty="0" err="1">
                <a:sym typeface="Wingdings" panose="05000000000000000000" pitchFamily="2" charset="2"/>
              </a:rPr>
              <a:t>Coherent</a:t>
            </a:r>
            <a:r>
              <a:rPr lang="fr-FR" sz="1350" dirty="0">
                <a:sym typeface="Wingdings" panose="05000000000000000000" pitchFamily="2" charset="2"/>
              </a:rPr>
              <a:t> : </a:t>
            </a:r>
            <a:r>
              <a:rPr lang="fr-FR" sz="1350" dirty="0" err="1">
                <a:sym typeface="Wingdings" panose="05000000000000000000" pitchFamily="2" charset="2"/>
              </a:rPr>
              <a:t>much</a:t>
            </a:r>
            <a:r>
              <a:rPr lang="fr-FR" sz="1350" dirty="0">
                <a:sym typeface="Wingdings" panose="05000000000000000000" pitchFamily="2" charset="2"/>
              </a:rPr>
              <a:t> </a:t>
            </a:r>
            <a:r>
              <a:rPr lang="fr-FR" sz="1350" dirty="0" err="1">
                <a:sym typeface="Wingdings" panose="05000000000000000000" pitchFamily="2" charset="2"/>
              </a:rPr>
              <a:t>larger</a:t>
            </a:r>
            <a:r>
              <a:rPr lang="fr-FR" sz="1350" dirty="0">
                <a:sym typeface="Wingdings" panose="05000000000000000000" pitchFamily="2" charset="2"/>
              </a:rPr>
              <a:t> droplets lead to a </a:t>
            </a:r>
            <a:r>
              <a:rPr lang="fr-FR" sz="1350" dirty="0" err="1">
                <a:sym typeface="Wingdings" panose="05000000000000000000" pitchFamily="2" charset="2"/>
              </a:rPr>
              <a:t>larger</a:t>
            </a:r>
            <a:r>
              <a:rPr lang="fr-FR" sz="1350" dirty="0">
                <a:sym typeface="Wingdings" panose="05000000000000000000" pitchFamily="2" charset="2"/>
              </a:rPr>
              <a:t> </a:t>
            </a:r>
            <a:r>
              <a:rPr lang="fr-FR" sz="1350" dirty="0" err="1">
                <a:sym typeface="Wingdings" panose="05000000000000000000" pitchFamily="2" charset="2"/>
              </a:rPr>
              <a:t>elastocapillary</a:t>
            </a:r>
            <a:r>
              <a:rPr lang="fr-FR" sz="1350" dirty="0">
                <a:sym typeface="Wingdings" panose="05000000000000000000" pitchFamily="2" charset="2"/>
              </a:rPr>
              <a:t> </a:t>
            </a:r>
            <a:r>
              <a:rPr lang="fr-FR" sz="1350" dirty="0" err="1">
                <a:sym typeface="Wingdings" panose="05000000000000000000" pitchFamily="2" charset="2"/>
              </a:rPr>
              <a:t>number</a:t>
            </a:r>
            <a:r>
              <a:rPr lang="fr-FR" sz="1350" dirty="0">
                <a:sym typeface="Wingdings" panose="05000000000000000000" pitchFamily="2" charset="2"/>
              </a:rPr>
              <a:t>, </a:t>
            </a:r>
            <a:r>
              <a:rPr lang="fr-FR" sz="1350" dirty="0" err="1">
                <a:sym typeface="Wingdings" panose="05000000000000000000" pitchFamily="2" charset="2"/>
              </a:rPr>
              <a:t>thus</a:t>
            </a:r>
            <a:r>
              <a:rPr lang="fr-FR" sz="1350" dirty="0">
                <a:sym typeface="Wingdings" panose="05000000000000000000" pitchFamily="2" charset="2"/>
              </a:rPr>
              <a:t> </a:t>
            </a:r>
            <a:r>
              <a:rPr lang="fr-FR" sz="1350" dirty="0" err="1">
                <a:sym typeface="Wingdings" panose="05000000000000000000" pitchFamily="2" charset="2"/>
              </a:rPr>
              <a:t>softening</a:t>
            </a:r>
            <a:r>
              <a:rPr lang="fr-FR" sz="1350" dirty="0">
                <a:sym typeface="Wingdings" panose="05000000000000000000" pitchFamily="2" charset="2"/>
              </a:rPr>
              <a:t> the </a:t>
            </a:r>
            <a:r>
              <a:rPr lang="fr-FR" sz="1350" dirty="0" err="1">
                <a:sym typeface="Wingdings" panose="05000000000000000000" pitchFamily="2" charset="2"/>
              </a:rPr>
              <a:t>sample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93243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5BC8D36-9F0B-48E5-B377-CC47F900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8E2B124-4A08-4448-97B0-AACFC5569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06F378A9-4A4C-49CB-B8C2-C1A599626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26</a:t>
            </a:fld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3893F2E-C747-4CE0-A4A9-8CFFEC91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98" y="102393"/>
            <a:ext cx="8543925" cy="328467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Temperature</a:t>
            </a:r>
            <a:r>
              <a:rPr lang="fr-FR" dirty="0"/>
              <a:t> transition for the </a:t>
            </a:r>
            <a:r>
              <a:rPr lang="fr-FR" dirty="0" err="1"/>
              <a:t>larger</a:t>
            </a:r>
            <a:r>
              <a:rPr lang="fr-FR" dirty="0"/>
              <a:t> droplets</a:t>
            </a:r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A3921E3-3319-4094-9FFF-C7D443666C7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0154" y="600735"/>
            <a:ext cx="3857627" cy="2173697"/>
          </a:xfr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A9F03D45-C4E2-460D-89FE-11F46472223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0154" y="2840179"/>
            <a:ext cx="3857627" cy="1795592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2B6118-3F19-4E49-AFBE-484784F30E9B}"/>
              </a:ext>
            </a:extLst>
          </p:cNvPr>
          <p:cNvCxnSpPr>
            <a:cxnSpLocks/>
          </p:cNvCxnSpPr>
          <p:nvPr/>
        </p:nvCxnSpPr>
        <p:spPr>
          <a:xfrm>
            <a:off x="3165962" y="886925"/>
            <a:ext cx="0" cy="375300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69C42CAA-A24C-4BF6-B7CB-7FB17ED370A9}"/>
              </a:ext>
            </a:extLst>
          </p:cNvPr>
          <p:cNvSpPr txBox="1"/>
          <p:nvPr/>
        </p:nvSpPr>
        <p:spPr>
          <a:xfrm>
            <a:off x="5023096" y="1706129"/>
            <a:ext cx="284931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/>
              <a:t>Much </a:t>
            </a:r>
            <a:r>
              <a:rPr lang="fr-FR" sz="1350" dirty="0" err="1"/>
              <a:t>clearer</a:t>
            </a:r>
            <a:r>
              <a:rPr lang="fr-FR" sz="1350" dirty="0"/>
              <a:t> transition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 err="1"/>
              <a:t>Sample</a:t>
            </a:r>
            <a:r>
              <a:rPr lang="fr-FR" sz="1350" dirty="0"/>
              <a:t> </a:t>
            </a:r>
            <a:r>
              <a:rPr lang="fr-FR" sz="1350" dirty="0" err="1"/>
              <a:t>with</a:t>
            </a:r>
            <a:r>
              <a:rPr lang="fr-FR" sz="1350" dirty="0"/>
              <a:t> </a:t>
            </a:r>
            <a:r>
              <a:rPr lang="fr-FR" sz="1350" dirty="0" err="1"/>
              <a:t>smaller</a:t>
            </a:r>
            <a:r>
              <a:rPr lang="fr-FR" sz="1350" dirty="0"/>
              <a:t> droplets shows a flatter </a:t>
            </a:r>
            <a:r>
              <a:rPr lang="fr-FR" sz="1350" dirty="0" err="1"/>
              <a:t>curve</a:t>
            </a:r>
            <a:endParaRPr lang="fr-F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350" dirty="0"/>
              <a:t>Multiple </a:t>
            </a:r>
            <a:r>
              <a:rPr lang="fr-FR" sz="1350" dirty="0" err="1"/>
              <a:t>behaviors</a:t>
            </a:r>
            <a:r>
              <a:rPr lang="fr-FR" sz="1350" dirty="0"/>
              <a:t> in </a:t>
            </a:r>
            <a:r>
              <a:rPr lang="fr-FR" sz="1350" dirty="0" err="1"/>
              <a:t>frequency</a:t>
            </a:r>
            <a:r>
              <a:rPr lang="fr-FR" sz="1350" dirty="0"/>
              <a:t> </a:t>
            </a:r>
            <a:r>
              <a:rPr lang="fr-FR" sz="1350" dirty="0" err="1"/>
              <a:t>sweep</a:t>
            </a:r>
            <a:r>
              <a:rPr lang="fr-FR" sz="1350" dirty="0"/>
              <a:t> </a:t>
            </a:r>
            <a:r>
              <a:rPr lang="fr-FR" sz="1350" dirty="0" err="1"/>
              <a:t>depending</a:t>
            </a:r>
            <a:r>
              <a:rPr lang="fr-FR" sz="1350" dirty="0"/>
              <a:t> on the </a:t>
            </a:r>
            <a:r>
              <a:rPr lang="fr-FR" sz="1350" dirty="0" err="1"/>
              <a:t>temperature</a:t>
            </a:r>
            <a:r>
              <a:rPr lang="fr-FR" sz="1350" dirty="0"/>
              <a:t> </a:t>
            </a:r>
            <a:r>
              <a:rPr lang="fr-FR" sz="1350" dirty="0" err="1"/>
              <a:t>showing</a:t>
            </a:r>
            <a:r>
              <a:rPr lang="fr-FR" sz="1350" dirty="0"/>
              <a:t> the influence of the progressive solidification of the </a:t>
            </a:r>
            <a:r>
              <a:rPr lang="fr-FR" sz="1350" dirty="0" err="1"/>
              <a:t>dispersed</a:t>
            </a:r>
            <a:r>
              <a:rPr lang="fr-FR" sz="1350" dirty="0"/>
              <a:t> phase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41467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97BC28-722F-4113-B0E0-A46FDDFA7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4722371-1D14-4AFB-AD9C-46AB75E86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CBBA4E-D135-4095-8146-C9825CA6D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27</a:t>
            </a:fld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9EECED6-89D6-4143-AA1D-F44B07E3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Fractional</a:t>
            </a:r>
            <a:r>
              <a:rPr lang="fr-FR" dirty="0"/>
              <a:t> </a:t>
            </a:r>
            <a:r>
              <a:rPr lang="fr-FR" dirty="0" err="1"/>
              <a:t>rheology</a:t>
            </a:r>
            <a:r>
              <a:rPr lang="fr-FR" dirty="0"/>
              <a:t> model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3EC629-C78B-46D4-829F-E927C2EEF3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5389" y="2571750"/>
            <a:ext cx="1249713" cy="19879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B21C84-DD48-410D-B03A-780A8F1C49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3" r="50404"/>
          <a:stretch/>
        </p:blipFill>
        <p:spPr>
          <a:xfrm>
            <a:off x="281715" y="629906"/>
            <a:ext cx="693869" cy="46410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1532672-328B-4D3B-AA02-D0FC55E175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5" t="-234" r="12192" b="234"/>
          <a:stretch/>
        </p:blipFill>
        <p:spPr>
          <a:xfrm>
            <a:off x="2856568" y="629906"/>
            <a:ext cx="693869" cy="464108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B2AB76-DA0F-4C0C-9BB8-7B93FC1417B6}"/>
              </a:ext>
            </a:extLst>
          </p:cNvPr>
          <p:cNvGrpSpPr/>
          <p:nvPr/>
        </p:nvGrpSpPr>
        <p:grpSpPr>
          <a:xfrm>
            <a:off x="1453830" y="661663"/>
            <a:ext cx="771467" cy="265894"/>
            <a:chOff x="1453830" y="661663"/>
            <a:chExt cx="771467" cy="265894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9428F86D-8272-4742-A610-4F47317A4BF4}"/>
                </a:ext>
              </a:extLst>
            </p:cNvPr>
            <p:cNvCxnSpPr/>
            <p:nvPr/>
          </p:nvCxnSpPr>
          <p:spPr>
            <a:xfrm>
              <a:off x="1453830" y="927557"/>
              <a:ext cx="771467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riangle isocèle 12">
              <a:extLst>
                <a:ext uri="{FF2B5EF4-FFF2-40B4-BE49-F238E27FC236}">
                  <a16:creationId xmlns:a16="http://schemas.microsoft.com/office/drawing/2014/main" id="{7BE738A8-12E8-4CF8-BFAE-C9077CD32692}"/>
                </a:ext>
              </a:extLst>
            </p:cNvPr>
            <p:cNvSpPr/>
            <p:nvPr/>
          </p:nvSpPr>
          <p:spPr>
            <a:xfrm>
              <a:off x="1675102" y="661663"/>
              <a:ext cx="328921" cy="264759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7ADCD-9407-4888-824C-7413A6C37609}"/>
              </a:ext>
            </a:extLst>
          </p:cNvPr>
          <p:cNvSpPr/>
          <p:nvPr/>
        </p:nvSpPr>
        <p:spPr>
          <a:xfrm>
            <a:off x="3127375" y="629906"/>
            <a:ext cx="203200" cy="201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4B94E00-C08E-4DF7-89C0-DA0D979D71D9}"/>
                  </a:ext>
                </a:extLst>
              </p:cNvPr>
              <p:cNvSpPr txBox="1"/>
              <p:nvPr/>
            </p:nvSpPr>
            <p:spPr>
              <a:xfrm>
                <a:off x="1888017" y="537152"/>
                <a:ext cx="6745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V, </a:t>
                </a:r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4B94E00-C08E-4DF7-89C0-DA0D979D71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017" y="537152"/>
                <a:ext cx="674556" cy="369332"/>
              </a:xfrm>
              <a:prstGeom prst="rect">
                <a:avLst/>
              </a:prstGeom>
              <a:blipFill>
                <a:blip r:embed="rId4"/>
                <a:stretch>
                  <a:fillRect l="-8182" t="-6557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F2424C5-CE95-48B8-A11E-822319EB6E6E}"/>
                  </a:ext>
                </a:extLst>
              </p:cNvPr>
              <p:cNvSpPr txBox="1"/>
              <p:nvPr/>
            </p:nvSpPr>
            <p:spPr>
              <a:xfrm>
                <a:off x="277322" y="1093603"/>
                <a:ext cx="3460247" cy="1425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600" dirty="0"/>
                  <a:t>« </a:t>
                </a:r>
                <a:r>
                  <a:rPr lang="fr-FR" sz="1600" dirty="0" err="1"/>
                  <a:t>spring</a:t>
                </a:r>
                <a:r>
                  <a:rPr lang="fr-FR" sz="1600" dirty="0"/>
                  <a:t>-pot » </a:t>
                </a:r>
                <a:r>
                  <a:rPr lang="fr-FR" sz="1600" dirty="0" err="1"/>
                  <a:t>with</a:t>
                </a:r>
                <a:r>
                  <a:rPr lang="fr-FR" sz="1600" dirty="0"/>
                  <a:t> </a:t>
                </a:r>
                <a:r>
                  <a:rPr lang="fr-FR" sz="1600" dirty="0" err="1"/>
                  <a:t>intermediate</a:t>
                </a:r>
                <a:r>
                  <a:rPr lang="fr-FR" sz="1600" dirty="0"/>
                  <a:t> </a:t>
                </a:r>
                <a:r>
                  <a:rPr lang="fr-FR" sz="1600" dirty="0" err="1"/>
                  <a:t>behavior</a:t>
                </a:r>
                <a:r>
                  <a:rPr lang="fr-FR" sz="16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𝛾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fr-FR" b="0" dirty="0"/>
              </a:p>
              <a:p>
                <a:endParaRPr lang="fr-FR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2F2424C5-CE95-48B8-A11E-822319EB6E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22" y="1093603"/>
                <a:ext cx="3460247" cy="1425775"/>
              </a:xfrm>
              <a:prstGeom prst="rect">
                <a:avLst/>
              </a:prstGeom>
              <a:blipFill>
                <a:blip r:embed="rId5"/>
                <a:stretch>
                  <a:fillRect l="-880" t="-855" r="-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0D9EFEBC-DBA6-4317-9929-87B067B58367}"/>
              </a:ext>
            </a:extLst>
          </p:cNvPr>
          <p:cNvSpPr txBox="1"/>
          <p:nvPr/>
        </p:nvSpPr>
        <p:spPr>
          <a:xfrm>
            <a:off x="1675102" y="2936706"/>
            <a:ext cx="2177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Another</a:t>
            </a:r>
            <a:r>
              <a:rPr lang="fr-FR" dirty="0"/>
              <a:t> </a:t>
            </a:r>
            <a:r>
              <a:rPr lang="fr-FR" dirty="0" err="1"/>
              <a:t>way</a:t>
            </a:r>
            <a:r>
              <a:rPr lang="fr-FR" dirty="0"/>
              <a:t> to </a:t>
            </a:r>
            <a:r>
              <a:rPr lang="fr-FR" dirty="0" err="1"/>
              <a:t>view</a:t>
            </a:r>
            <a:r>
              <a:rPr lang="fr-FR" dirty="0"/>
              <a:t> </a:t>
            </a:r>
            <a:r>
              <a:rPr lang="fr-FR" dirty="0" err="1"/>
              <a:t>it</a:t>
            </a:r>
            <a:r>
              <a:rPr lang="fr-FR" dirty="0"/>
              <a:t>:</a:t>
            </a:r>
          </a:p>
          <a:p>
            <a:pPr algn="ctr"/>
            <a:r>
              <a:rPr lang="fr-FR" dirty="0" err="1"/>
              <a:t>Infinite</a:t>
            </a:r>
            <a:r>
              <a:rPr lang="fr-FR" dirty="0"/>
              <a:t> </a:t>
            </a:r>
            <a:r>
              <a:rPr lang="fr-FR" dirty="0" err="1"/>
              <a:t>amount</a:t>
            </a:r>
            <a:r>
              <a:rPr lang="fr-FR" dirty="0"/>
              <a:t> of relaxation times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statistical</a:t>
            </a:r>
            <a:r>
              <a:rPr lang="fr-FR" dirty="0"/>
              <a:t> </a:t>
            </a:r>
            <a:r>
              <a:rPr lang="fr-FR" dirty="0" err="1"/>
              <a:t>events</a:t>
            </a:r>
            <a:endParaRPr lang="en-US" dirty="0"/>
          </a:p>
        </p:txBody>
      </p:sp>
      <p:pic>
        <p:nvPicPr>
          <p:cNvPr id="20" name="Graphique 19">
            <a:extLst>
              <a:ext uri="{FF2B5EF4-FFF2-40B4-BE49-F238E27FC236}">
                <a16:creationId xmlns:a16="http://schemas.microsoft.com/office/drawing/2014/main" id="{EECDCE15-EF17-4A80-AD92-BAE0ABFD24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5006" y="427570"/>
            <a:ext cx="2653423" cy="2144180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48E2927-59D4-4C7F-AFF1-8BD3A5AEB5C9}"/>
              </a:ext>
            </a:extLst>
          </p:cNvPr>
          <p:cNvCxnSpPr/>
          <p:nvPr/>
        </p:nvCxnSpPr>
        <p:spPr>
          <a:xfrm>
            <a:off x="3852970" y="752669"/>
            <a:ext cx="0" cy="3661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AF6F071-D31F-4AF8-B021-9CDA9F9EF737}"/>
              </a:ext>
            </a:extLst>
          </p:cNvPr>
          <p:cNvSpPr txBox="1"/>
          <p:nvPr/>
        </p:nvSpPr>
        <p:spPr>
          <a:xfrm>
            <a:off x="3950484" y="430860"/>
            <a:ext cx="383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How can </a:t>
            </a:r>
            <a:r>
              <a:rPr lang="fr-FR" dirty="0" err="1"/>
              <a:t>we</a:t>
            </a:r>
            <a:r>
              <a:rPr lang="fr-FR" dirty="0"/>
              <a:t> model a </a:t>
            </a:r>
            <a:r>
              <a:rPr lang="fr-FR" dirty="0" err="1"/>
              <a:t>solid</a:t>
            </a:r>
            <a:r>
              <a:rPr lang="fr-FR" dirty="0"/>
              <a:t> </a:t>
            </a:r>
            <a:r>
              <a:rPr lang="fr-FR" dirty="0" err="1"/>
              <a:t>emulsion</a:t>
            </a:r>
            <a:r>
              <a:rPr lang="fr-FR" dirty="0"/>
              <a:t> ?</a:t>
            </a: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93D674C-B803-4B8E-AABD-9B120FA7F845}"/>
              </a:ext>
            </a:extLst>
          </p:cNvPr>
          <p:cNvSpPr txBox="1"/>
          <p:nvPr/>
        </p:nvSpPr>
        <p:spPr>
          <a:xfrm>
            <a:off x="5898245" y="776617"/>
            <a:ext cx="3141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4"/>
              </a:buClr>
              <a:buSzPct val="200000"/>
              <a:buFont typeface="Garamond" panose="02020404030301010803" pitchFamily="18" charset="0"/>
              <a:buChar char="→"/>
            </a:pPr>
            <a:r>
              <a:rPr lang="fr-FR" sz="1400" dirty="0" err="1"/>
              <a:t>Elastomeric</a:t>
            </a:r>
            <a:r>
              <a:rPr lang="fr-FR" sz="1400" dirty="0"/>
              <a:t> </a:t>
            </a:r>
            <a:r>
              <a:rPr lang="fr-FR" sz="1400" dirty="0" err="1"/>
              <a:t>continuous</a:t>
            </a:r>
            <a:r>
              <a:rPr lang="fr-FR" sz="1400" dirty="0"/>
              <a:t> phase: </a:t>
            </a:r>
            <a:r>
              <a:rPr lang="fr-FR" sz="1400" dirty="0" err="1"/>
              <a:t>already</a:t>
            </a:r>
            <a:r>
              <a:rPr lang="fr-FR" sz="1400" dirty="0"/>
              <a:t> a power-</a:t>
            </a:r>
            <a:r>
              <a:rPr lang="fr-FR" sz="1400" dirty="0" err="1"/>
              <a:t>law</a:t>
            </a:r>
            <a:r>
              <a:rPr lang="fr-FR" sz="1400" dirty="0"/>
              <a:t> </a:t>
            </a:r>
            <a:r>
              <a:rPr lang="fr-FR" sz="1400" dirty="0" err="1"/>
              <a:t>material</a:t>
            </a:r>
            <a:endParaRPr lang="en-US" sz="1400" dirty="0"/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7220F5D4-A90F-4135-AE97-356DB36B0A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0321" y="1344796"/>
            <a:ext cx="2201057" cy="1106305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78DEA1F4-C0A9-494F-91F4-88A9347C1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9023" y="1382005"/>
            <a:ext cx="925800" cy="8075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1BFFC2A-1777-4EF1-BBDF-CC2F55BAAE61}"/>
                  </a:ext>
                </a:extLst>
              </p:cNvPr>
              <p:cNvSpPr txBox="1"/>
              <p:nvPr/>
            </p:nvSpPr>
            <p:spPr>
              <a:xfrm>
                <a:off x="6685539" y="2510330"/>
                <a:ext cx="19060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𝑃𝐷𝑀𝑆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≈0.4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E1BFFC2A-1777-4EF1-BBDF-CC2F55BAA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539" y="2510330"/>
                <a:ext cx="1906073" cy="52322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A5695A6-27A3-47AE-BF32-E946DB2A523B}"/>
                  </a:ext>
                </a:extLst>
              </p:cNvPr>
              <p:cNvSpPr txBox="1"/>
              <p:nvPr/>
            </p:nvSpPr>
            <p:spPr>
              <a:xfrm>
                <a:off x="4778072" y="2969645"/>
                <a:ext cx="4031069" cy="560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6"/>
                  </a:buClr>
                  <a:buSzPct val="200000"/>
                  <a:buFont typeface="Garamond" panose="02020404030301010803" pitchFamily="18" charset="0"/>
                  <a:buChar char="→"/>
                </a:pPr>
                <a:r>
                  <a:rPr lang="fr-FR" sz="1400" dirty="0"/>
                  <a:t>Droplets: </a:t>
                </a:r>
                <a:r>
                  <a:rPr lang="fr-FR" sz="1400" dirty="0" err="1"/>
                  <a:t>modelized</a:t>
                </a:r>
                <a:r>
                  <a:rPr lang="fr-FR" sz="1400" dirty="0"/>
                  <a:t> as an ensemble</a:t>
                </a:r>
              </a:p>
              <a:p>
                <a:pPr/>
                <a:r>
                  <a:rPr lang="fr-FR" sz="1400" b="0" dirty="0"/>
                  <a:t>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𝑑𝑟𝑜𝑝𝑙𝑒𝑡𝑠</m:t>
                        </m:r>
                      </m:sub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fr-FR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fr-FR" sz="14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fr-FR" sz="14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d>
                      </m:e>
                      <m:sup>
                        <m:r>
                          <a:rPr lang="fr-FR" sz="1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sup>
                    </m:sSup>
                  </m:oMath>
                </a14:m>
                <a:endParaRPr lang="en-US" sz="1400" dirty="0"/>
              </a:p>
            </p:txBody>
          </p:sp>
        </mc:Choice>
        <mc:Fallback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A5695A6-27A3-47AE-BF32-E946DB2A5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072" y="2969645"/>
                <a:ext cx="4031069" cy="560666"/>
              </a:xfrm>
              <a:prstGeom prst="rect">
                <a:avLst/>
              </a:prstGeom>
              <a:blipFill>
                <a:blip r:embed="rId13"/>
                <a:stretch>
                  <a:fillRect l="-2723" t="-34783"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3289850-285C-4E6C-885E-A1B5A1CBEE36}"/>
                  </a:ext>
                </a:extLst>
              </p:cNvPr>
              <p:cNvSpPr txBox="1"/>
              <p:nvPr/>
            </p:nvSpPr>
            <p:spPr>
              <a:xfrm>
                <a:off x="3950484" y="3635418"/>
                <a:ext cx="4858657" cy="674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Solid </a:t>
                </a:r>
                <a:r>
                  <a:rPr lang="fr-FR" dirty="0" err="1"/>
                  <a:t>emulsion</a:t>
                </a:r>
                <a:r>
                  <a:rPr lang="fr-FR" dirty="0"/>
                  <a:t>: simple </a:t>
                </a:r>
                <a:r>
                  <a:rPr lang="fr-FR" dirty="0" err="1"/>
                  <a:t>mixing</a:t>
                </a:r>
                <a:r>
                  <a:rPr lang="fr-FR" dirty="0"/>
                  <a:t> model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𝑒𝑚𝑢𝑙𝑠𝑖𝑜𝑛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𝑃𝐷𝑀𝑆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𝑑𝑟𝑜𝑝𝑙𝑒𝑡𝑠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13289850-285C-4E6C-885E-A1B5A1CBE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0484" y="3635418"/>
                <a:ext cx="4858657" cy="674993"/>
              </a:xfrm>
              <a:prstGeom prst="rect">
                <a:avLst/>
              </a:prstGeom>
              <a:blipFill>
                <a:blip r:embed="rId14"/>
                <a:stretch>
                  <a:fillRect t="-4505" b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33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5" grpId="0"/>
      <p:bldP spid="26" grpId="0"/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A426998-F885-4E3F-9103-7FDF13F3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93E7606-BE42-4E44-87C5-125E7AE7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00C1E5-A4F0-4E52-8BB6-A78A7E730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99E79-6C0B-49FE-8E87-7C97302B7207}" type="slidenum">
              <a:rPr lang="en-US" smtClean="0"/>
              <a:t>28</a:t>
            </a:fld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877F6EAD-6741-4749-A210-E979AE10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Preliminary fit </a:t>
            </a:r>
            <a:r>
              <a:rPr lang="fr-FR" dirty="0" err="1"/>
              <a:t>results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A5C993B-AEAA-46CA-B852-4B085BD74F92}"/>
                  </a:ext>
                </a:extLst>
              </p:cNvPr>
              <p:cNvSpPr txBox="1"/>
              <p:nvPr/>
            </p:nvSpPr>
            <p:spPr>
              <a:xfrm>
                <a:off x="-133836" y="549318"/>
                <a:ext cx="4858657" cy="397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𝑒𝑚𝑢𝑙𝑠𝑖𝑜𝑛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𝑃𝐷𝑀𝑆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</m:d>
                      <m:sSubSup>
                        <m:sSubSup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𝑑𝑟𝑜𝑝𝑙𝑒𝑡𝑠</m:t>
                          </m:r>
                        </m:sub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A5C993B-AEAA-46CA-B852-4B085BD74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3836" y="549318"/>
                <a:ext cx="4858657" cy="397994"/>
              </a:xfrm>
              <a:prstGeom prst="rect">
                <a:avLst/>
              </a:prstGeom>
              <a:blipFill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5948694-4117-4801-9C5D-286C6236FF83}"/>
                  </a:ext>
                </a:extLst>
              </p:cNvPr>
              <p:cNvSpPr txBox="1"/>
              <p:nvPr/>
            </p:nvSpPr>
            <p:spPr>
              <a:xfrm>
                <a:off x="1342455" y="947312"/>
                <a:ext cx="190607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𝑃𝐷𝑀𝑆</m:t>
                          </m:r>
                        </m:sub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𝑉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1400" b="0" i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≈0.4 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25948694-4117-4801-9C5D-286C6236F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455" y="947312"/>
                <a:ext cx="1906073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41F3724-6B4E-40FD-A729-9988EE52A7DD}"/>
                  </a:ext>
                </a:extLst>
              </p:cNvPr>
              <p:cNvSpPr/>
              <p:nvPr/>
            </p:nvSpPr>
            <p:spPr>
              <a:xfrm>
                <a:off x="3340628" y="932072"/>
                <a:ext cx="1791452" cy="776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𝑑𝑟𝑜𝑝𝑙𝑒𝑡𝑠</m:t>
                          </m:r>
                        </m:sub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fr-FR" sz="1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i="1">
                          <a:latin typeface="Cambria Math" panose="02040503050406030204" pitchFamily="18" charset="0"/>
                        </a:rPr>
                        <m:t>𝐶</m:t>
                      </m:r>
                      <m:sSup>
                        <m:sSup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FR" sz="1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fr-FR" sz="1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fr-FR" sz="1400" i="1">
                              <a:latin typeface="Cambria Math" panose="02040503050406030204" pitchFamily="18" charset="0"/>
                            </a:rPr>
                            <m:t>𝛿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  <a:p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1400" dirty="0"/>
                  <a:t> constant across all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400" b="0" i="0" smtClean="0">
                        <a:latin typeface="Cambria Math" panose="02040503050406030204" pitchFamily="18" charset="0"/>
                      </a:rPr>
                      <m:t>Φ</m:t>
                    </m:r>
                  </m:oMath>
                </a14:m>
                <a:endParaRPr lang="fr-FR" sz="1400" b="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≈0.75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41F3724-6B4E-40FD-A729-9988EE52A7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628" y="932072"/>
                <a:ext cx="1791452" cy="776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age 9">
            <a:extLst>
              <a:ext uri="{FF2B5EF4-FFF2-40B4-BE49-F238E27FC236}">
                <a16:creationId xmlns:a16="http://schemas.microsoft.com/office/drawing/2014/main" id="{185F6644-4C2C-4101-9A43-2A49468A8D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35" y="460897"/>
            <a:ext cx="2912362" cy="1508252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180D83DC-86B9-4AB2-96FF-27D2ED2360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8070" y="524147"/>
            <a:ext cx="1206695" cy="1127723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15BF2BD9-09CB-4007-B648-03DCE355FE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79542" y="1414402"/>
            <a:ext cx="3053990" cy="3345242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498BD71D-51A8-401F-A9D4-3691CD7026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89" y="1922876"/>
            <a:ext cx="3045668" cy="27710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7FCB9BE-5532-4426-8BD8-025218146BDF}"/>
                  </a:ext>
                </a:extLst>
              </p:cNvPr>
              <p:cNvSpPr txBox="1"/>
              <p:nvPr/>
            </p:nvSpPr>
            <p:spPr>
              <a:xfrm>
                <a:off x="6377940" y="2055361"/>
                <a:ext cx="2766060" cy="2414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Change </a:t>
                </a:r>
                <a:r>
                  <a:rPr lang="fr-FR" sz="1600" dirty="0" err="1"/>
                  <a:t>from</a:t>
                </a:r>
                <a:r>
                  <a:rPr lang="fr-FR" sz="1600" dirty="0"/>
                  <a:t> </a:t>
                </a:r>
                <a:r>
                  <a:rPr lang="fr-FR" sz="1600" dirty="0" err="1"/>
                  <a:t>linear</a:t>
                </a:r>
                <a:r>
                  <a:rPr lang="fr-FR" sz="1600" dirty="0"/>
                  <a:t> </a:t>
                </a:r>
                <a:r>
                  <a:rPr lang="fr-FR" sz="1600" dirty="0" err="1"/>
                  <a:t>behavior</a:t>
                </a:r>
                <a:r>
                  <a:rPr lang="fr-FR" sz="1600" dirty="0"/>
                  <a:t> </a:t>
                </a:r>
                <a:r>
                  <a:rPr lang="fr-FR" sz="1600" dirty="0" err="1"/>
                  <a:t>around</a:t>
                </a:r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𝑃h𝑖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=0.35</m:t>
                    </m:r>
                  </m:oMath>
                </a14:m>
                <a:r>
                  <a:rPr lang="en-US" sz="1600" dirty="0"/>
                  <a:t> van also be lack of high frequency information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S</a:t>
                </a:r>
                <a:r>
                  <a:rPr lang="en-US" sz="1600" dirty="0" err="1"/>
                  <a:t>imilar</a:t>
                </a:r>
                <a:r>
                  <a:rPr lang="en-US" sz="1600" dirty="0"/>
                  <a:t> frequency behavior across volume fraction</a:t>
                </a:r>
              </a:p>
              <a:p>
                <a:pPr marL="285750" indent="-285750">
                  <a:buClr>
                    <a:schemeClr val="bg1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</m:oMath>
                </a14:m>
                <a:r>
                  <a:rPr lang="en-US" sz="1600" dirty="0"/>
                  <a:t> let’s compare the samples at a given frequency</a:t>
                </a:r>
              </a:p>
            </p:txBody>
          </p:sp>
        </mc:Choice>
        <mc:Fallback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7FCB9BE-5532-4426-8BD8-025218146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940" y="2055361"/>
                <a:ext cx="2766060" cy="2414572"/>
              </a:xfrm>
              <a:prstGeom prst="rect">
                <a:avLst/>
              </a:prstGeom>
              <a:blipFill>
                <a:blip r:embed="rId12"/>
                <a:stretch>
                  <a:fillRect l="-881" t="-505" r="-1542" b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29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1158153D-48CD-450B-A87B-A88F3C4AA5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18323" y="847501"/>
            <a:ext cx="1929765" cy="343069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AE38B340-7FCE-4D16-ABBD-A977410C5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7926"/>
            <a:ext cx="6407944" cy="328467"/>
          </a:xfrm>
        </p:spPr>
        <p:txBody>
          <a:bodyPr/>
          <a:lstStyle/>
          <a:p>
            <a:r>
              <a:rPr lang="fr-FR" dirty="0"/>
              <a:t>Motivation</a:t>
            </a:r>
            <a:endParaRPr lang="en-US" dirty="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0B19D12-010C-454B-A8E7-67B04CF0CB2B}"/>
              </a:ext>
            </a:extLst>
          </p:cNvPr>
          <p:cNvGrpSpPr/>
          <p:nvPr/>
        </p:nvGrpSpPr>
        <p:grpSpPr>
          <a:xfrm>
            <a:off x="5734050" y="954404"/>
            <a:ext cx="1581150" cy="1323975"/>
            <a:chOff x="6629400" y="1079500"/>
            <a:chExt cx="2108200" cy="1765300"/>
          </a:xfrm>
        </p:grpSpPr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A370CAC9-1DAB-464D-BF23-EF97F13B7E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9400" y="1079500"/>
              <a:ext cx="0" cy="1765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9C997A43-8AE4-46AF-84B3-489B42802A1F}"/>
                </a:ext>
              </a:extLst>
            </p:cNvPr>
            <p:cNvCxnSpPr>
              <a:cxnSpLocks/>
            </p:cNvCxnSpPr>
            <p:nvPr/>
          </p:nvCxnSpPr>
          <p:spPr>
            <a:xfrm>
              <a:off x="6629400" y="2844800"/>
              <a:ext cx="21082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6674642D-E6DF-4750-BF51-FF58B4244D57}"/>
                </a:ext>
              </a:extLst>
            </p:cNvPr>
            <p:cNvCxnSpPr/>
            <p:nvPr/>
          </p:nvCxnSpPr>
          <p:spPr>
            <a:xfrm>
              <a:off x="6629400" y="1701800"/>
              <a:ext cx="19304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F29DAD7C-D122-48CA-99F5-97DA1B5E7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83400" y="1854200"/>
              <a:ext cx="1676400" cy="99060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BA50DFBF-1CE8-4584-9640-2D196D79AA33}"/>
              </a:ext>
            </a:extLst>
          </p:cNvPr>
          <p:cNvSpPr txBox="1"/>
          <p:nvPr/>
        </p:nvSpPr>
        <p:spPr>
          <a:xfrm>
            <a:off x="5398555" y="478949"/>
            <a:ext cx="392415" cy="120777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fr-FR" sz="1350" dirty="0" err="1"/>
              <a:t>logG</a:t>
            </a:r>
            <a:r>
              <a:rPr lang="fr-FR" sz="1350" dirty="0"/>
              <a:t>’, </a:t>
            </a:r>
            <a:r>
              <a:rPr lang="fr-FR" sz="1350" dirty="0" err="1"/>
              <a:t>logG</a:t>
            </a:r>
            <a:r>
              <a:rPr lang="fr-FR" sz="1350" dirty="0"/>
              <a:t>’’</a:t>
            </a:r>
            <a:endParaRPr lang="en-US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3633A1C-11A5-40C6-B2AF-0D8498673528}"/>
                  </a:ext>
                </a:extLst>
              </p:cNvPr>
              <p:cNvSpPr txBox="1"/>
              <p:nvPr/>
            </p:nvSpPr>
            <p:spPr>
              <a:xfrm>
                <a:off x="6763777" y="2250602"/>
                <a:ext cx="969497" cy="300082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fr-FR" sz="1350" dirty="0"/>
                  <a:t>log</a:t>
                </a:r>
                <a14:m>
                  <m:oMath xmlns:m="http://schemas.openxmlformats.org/officeDocument/2006/math">
                    <m:r>
                      <a:rPr lang="fr-FR" sz="1350" i="1" dirty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350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3633A1C-11A5-40C6-B2AF-0D8498673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77" y="2250602"/>
                <a:ext cx="969497" cy="300082"/>
              </a:xfrm>
              <a:prstGeom prst="rect">
                <a:avLst/>
              </a:prstGeom>
              <a:blipFill>
                <a:blip r:embed="rId4"/>
                <a:stretch>
                  <a:fillRect l="-1887" t="-2041" b="-20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BBB9D0C-E2F8-404E-9A3C-CE1619825120}"/>
              </a:ext>
            </a:extLst>
          </p:cNvPr>
          <p:cNvCxnSpPr/>
          <p:nvPr/>
        </p:nvCxnSpPr>
        <p:spPr>
          <a:xfrm>
            <a:off x="5734050" y="1183004"/>
            <a:ext cx="1447800" cy="0"/>
          </a:xfrm>
          <a:prstGeom prst="line">
            <a:avLst/>
          </a:prstGeom>
          <a:ln w="28575">
            <a:solidFill>
              <a:srgbClr val="7A22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9DFC9259-925D-4482-B483-4A450F8393EA}"/>
              </a:ext>
            </a:extLst>
          </p:cNvPr>
          <p:cNvCxnSpPr>
            <a:cxnSpLocks/>
          </p:cNvCxnSpPr>
          <p:nvPr/>
        </p:nvCxnSpPr>
        <p:spPr>
          <a:xfrm flipV="1">
            <a:off x="6237780" y="1734811"/>
            <a:ext cx="944071" cy="543569"/>
          </a:xfrm>
          <a:prstGeom prst="line">
            <a:avLst/>
          </a:prstGeom>
          <a:ln w="28575">
            <a:solidFill>
              <a:srgbClr val="7A22D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AAFEB40-16B0-400C-A703-4F8087954D0C}"/>
                  </a:ext>
                </a:extLst>
              </p:cNvPr>
              <p:cNvSpPr txBox="1"/>
              <p:nvPr/>
            </p:nvSpPr>
            <p:spPr>
              <a:xfrm>
                <a:off x="5376538" y="2581275"/>
                <a:ext cx="2281556" cy="1636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50" dirty="0" err="1"/>
                  <a:t>Elastomer</a:t>
                </a:r>
                <a:r>
                  <a:rPr lang="fr-FR" sz="1350" dirty="0"/>
                  <a:t>: </a:t>
                </a:r>
                <a:r>
                  <a:rPr lang="fr-FR" sz="1350" dirty="0" err="1"/>
                  <a:t>crosslinked</a:t>
                </a:r>
                <a:r>
                  <a:rPr lang="fr-FR" sz="1350" dirty="0"/>
                  <a:t> </a:t>
                </a:r>
                <a:r>
                  <a:rPr lang="fr-FR" sz="1350" dirty="0" err="1"/>
                  <a:t>polymer</a:t>
                </a:r>
                <a:r>
                  <a:rPr lang="fr-FR" sz="1350" dirty="0"/>
                  <a:t> </a:t>
                </a:r>
                <a:r>
                  <a:rPr lang="fr-FR" sz="1350" dirty="0" err="1"/>
                  <a:t>chains</a:t>
                </a:r>
                <a:endParaRPr lang="fr-FR" sz="1350" dirty="0"/>
              </a:p>
              <a:p>
                <a:pPr algn="ctr"/>
                <a:endParaRPr lang="fr-FR" sz="1350" dirty="0"/>
              </a:p>
              <a:p>
                <a:pPr marL="214313" indent="-214313" algn="ctr">
                  <a:buFont typeface="Wingdings" panose="05000000000000000000" pitchFamily="2" charset="2"/>
                  <a:buChar char="à"/>
                </a:pPr>
                <a:r>
                  <a:rPr lang="fr-FR" sz="1350" dirty="0">
                    <a:sym typeface="Wingdings" panose="05000000000000000000" pitchFamily="2" charset="2"/>
                  </a:rPr>
                  <a:t>+ </a:t>
                </a:r>
                <a:r>
                  <a:rPr lang="fr-FR" sz="1350" dirty="0" err="1">
                    <a:sym typeface="Wingdings" panose="05000000000000000000" pitchFamily="2" charset="2"/>
                  </a:rPr>
                  <a:t>crosslinks</a:t>
                </a:r>
                <a:r>
                  <a:rPr lang="fr-FR" sz="1350" dirty="0">
                    <a:sym typeface="Wingdings" panose="05000000000000000000" pitchFamily="2" charset="2"/>
                  </a:rPr>
                  <a:t> = </a:t>
                </a:r>
                <a:br>
                  <a:rPr lang="fr-FR" sz="1350" dirty="0">
                    <a:sym typeface="Wingdings" panose="05000000000000000000" pitchFamily="2" charset="2"/>
                  </a:rPr>
                </a:br>
                <a:r>
                  <a:rPr lang="fr-FR" sz="1350" dirty="0" err="1">
                    <a:sym typeface="Wingdings" panose="05000000000000000000" pitchFamily="2" charset="2"/>
                  </a:rPr>
                  <a:t>less</a:t>
                </a:r>
                <a:r>
                  <a:rPr lang="fr-FR" sz="1350" dirty="0">
                    <a:sym typeface="Wingdings" panose="05000000000000000000" pitchFamily="2" charset="2"/>
                  </a:rPr>
                  <a:t> flow, more </a:t>
                </a:r>
                <a:r>
                  <a:rPr lang="fr-FR" sz="1350" dirty="0" err="1">
                    <a:sym typeface="Wingdings" panose="05000000000000000000" pitchFamily="2" charset="2"/>
                  </a:rPr>
                  <a:t>stiffness</a:t>
                </a:r>
                <a:endParaRPr lang="fr-FR" sz="1350" dirty="0">
                  <a:sym typeface="Wingdings" panose="05000000000000000000" pitchFamily="2" charset="2"/>
                </a:endParaRPr>
              </a:p>
              <a:p>
                <a:pPr algn="ctr"/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1350" i="1">
                            <a:latin typeface="Cambria Math" panose="02040503050406030204" pitchFamily="18" charset="0"/>
                          </a:rPr>
                        </m:ctrlPr>
                      </m:groupChrPr>
                      <m:e/>
                    </m:groupChr>
                  </m:oMath>
                </a14:m>
                <a:r>
                  <a:rPr lang="en-US" sz="1350" dirty="0"/>
                  <a:t> “coupling” of G’ and G’’ </a:t>
                </a:r>
                <a:r>
                  <a:rPr lang="en-US" sz="1350" dirty="0" err="1"/>
                  <a:t>wrt</a:t>
                </a:r>
                <a:r>
                  <a:rPr lang="en-US" sz="1350" dirty="0"/>
                  <a:t> physical chemistry</a:t>
                </a: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AAFEB40-16B0-400C-A703-4F8087954D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6538" y="2581275"/>
                <a:ext cx="2281556" cy="1636217"/>
              </a:xfrm>
              <a:prstGeom prst="rect">
                <a:avLst/>
              </a:prstGeom>
              <a:blipFill>
                <a:blip r:embed="rId5"/>
                <a:stretch>
                  <a:fillRect l="-802" t="-372" r="-267" b="-2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ZoneTexte 24">
            <a:extLst>
              <a:ext uri="{FF2B5EF4-FFF2-40B4-BE49-F238E27FC236}">
                <a16:creationId xmlns:a16="http://schemas.microsoft.com/office/drawing/2014/main" id="{99FEA632-EA44-48CF-8C40-00653D59EC4B}"/>
              </a:ext>
            </a:extLst>
          </p:cNvPr>
          <p:cNvSpPr txBox="1"/>
          <p:nvPr/>
        </p:nvSpPr>
        <p:spPr>
          <a:xfrm>
            <a:off x="1368029" y="4197569"/>
            <a:ext cx="6407944" cy="3000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Elastomer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-like </a:t>
            </a:r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material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with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fr-FR" sz="1350" b="1" u="sng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separate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control over G’ and G’’ ?</a:t>
            </a:r>
            <a:endParaRPr lang="en-US" sz="1350" b="1" spc="45" dirty="0">
              <a:solidFill>
                <a:schemeClr val="accent2">
                  <a:lumMod val="50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B56CD4A-A80D-4C51-B8AC-A61A1D50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APS DFD 2022 - 21/11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EE815AE-37DA-4796-AF9C-24501E33F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397890D-5FDC-436C-B79F-F77DB1A2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7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F594C9-6BC0-4A33-A1B1-14A48B5BC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A79801-B90E-4B7B-AEFA-E736BBCD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207710B-A11B-4D1B-882F-8A75596DC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0E6561D1-C39C-4E63-91D7-3771699F8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systems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2BF9082C-41A1-4C05-8976-28CD377970AE}"/>
              </a:ext>
            </a:extLst>
          </p:cNvPr>
          <p:cNvGrpSpPr/>
          <p:nvPr/>
        </p:nvGrpSpPr>
        <p:grpSpPr>
          <a:xfrm>
            <a:off x="1654493" y="591148"/>
            <a:ext cx="5781570" cy="3955529"/>
            <a:chOff x="1964630" y="872024"/>
            <a:chExt cx="8027322" cy="5491988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9BE46B67-D5AF-4A33-954C-42BD13E17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6995" y="1392358"/>
              <a:ext cx="1334028" cy="1334045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6881F28-F6AA-4F57-95F5-C029C6F966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76995" y="3594138"/>
              <a:ext cx="1334046" cy="1334047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C9E22C-79C6-4AC5-9F01-A1ECE6A22EE6}"/>
                </a:ext>
              </a:extLst>
            </p:cNvPr>
            <p:cNvSpPr/>
            <p:nvPr/>
          </p:nvSpPr>
          <p:spPr>
            <a:xfrm>
              <a:off x="2036984" y="946391"/>
              <a:ext cx="7857896" cy="5382770"/>
            </a:xfrm>
            <a:prstGeom prst="rect">
              <a:avLst/>
            </a:prstGeom>
            <a:gradFill flip="none" rotWithShape="1">
              <a:gsLst>
                <a:gs pos="50000">
                  <a:schemeClr val="accent2"/>
                </a:gs>
                <a:gs pos="100000">
                  <a:schemeClr val="accent5"/>
                </a:gs>
                <a:gs pos="55000">
                  <a:schemeClr val="accent2"/>
                </a:gs>
                <a:gs pos="45000">
                  <a:schemeClr val="accent2"/>
                </a:gs>
                <a:gs pos="0">
                  <a:schemeClr val="accent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66F53AD-7DDC-4CE9-81C8-BF1503AEB25F}"/>
                </a:ext>
              </a:extLst>
            </p:cNvPr>
            <p:cNvSpPr/>
            <p:nvPr/>
          </p:nvSpPr>
          <p:spPr>
            <a:xfrm>
              <a:off x="2315598" y="943309"/>
              <a:ext cx="7584283" cy="3732631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alpha val="0"/>
                  </a:schemeClr>
                </a:gs>
                <a:gs pos="41000">
                  <a:schemeClr val="accent6">
                    <a:lumMod val="20000"/>
                    <a:lumOff val="80000"/>
                    <a:alpha val="50000"/>
                  </a:schemeClr>
                </a:gs>
                <a:gs pos="0">
                  <a:schemeClr val="accent6">
                    <a:lumMod val="20000"/>
                    <a:lumOff val="8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FFCB70A9-FF13-4390-981D-639109A135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12969" y="1527761"/>
              <a:ext cx="1334045" cy="1334045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499B819-B516-4A52-8532-781711EC92DB}"/>
                </a:ext>
              </a:extLst>
            </p:cNvPr>
            <p:cNvSpPr txBox="1"/>
            <p:nvPr/>
          </p:nvSpPr>
          <p:spPr>
            <a:xfrm>
              <a:off x="2036984" y="6019390"/>
              <a:ext cx="7848580" cy="34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13" dirty="0">
                  <a:solidFill>
                    <a:schemeClr val="bg1"/>
                  </a:solidFill>
                </a:rPr>
                <a:t>DISPERSED PHASE</a:t>
              </a:r>
              <a:endParaRPr lang="en-US" sz="1013" dirty="0">
                <a:solidFill>
                  <a:schemeClr val="bg1"/>
                </a:solidFill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5CAE5A0-0F05-42FF-8D9C-5BE052014598}"/>
                </a:ext>
              </a:extLst>
            </p:cNvPr>
            <p:cNvSpPr txBox="1"/>
            <p:nvPr/>
          </p:nvSpPr>
          <p:spPr>
            <a:xfrm>
              <a:off x="1964630" y="955715"/>
              <a:ext cx="472820" cy="537344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fr-FR" sz="1013" dirty="0">
                  <a:solidFill>
                    <a:schemeClr val="bg1"/>
                  </a:solidFill>
                </a:rPr>
                <a:t>CONTINUOUS PHASE</a:t>
              </a:r>
              <a:endParaRPr lang="en-US" sz="1013" dirty="0">
                <a:solidFill>
                  <a:schemeClr val="bg1"/>
                </a:solidFill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5761E02B-518E-46DE-96C1-A8FE2BEB5656}"/>
                </a:ext>
              </a:extLst>
            </p:cNvPr>
            <p:cNvSpPr txBox="1"/>
            <p:nvPr/>
          </p:nvSpPr>
          <p:spPr>
            <a:xfrm>
              <a:off x="2332338" y="872027"/>
              <a:ext cx="2370935" cy="34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13" dirty="0"/>
                <a:t>Gas</a:t>
              </a:r>
              <a:endParaRPr lang="en-US" sz="1013" dirty="0"/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C6651B7D-4579-4C22-84BF-F6199563A505}"/>
                </a:ext>
              </a:extLst>
            </p:cNvPr>
            <p:cNvSpPr txBox="1"/>
            <p:nvPr/>
          </p:nvSpPr>
          <p:spPr>
            <a:xfrm>
              <a:off x="4782578" y="872024"/>
              <a:ext cx="2370933" cy="34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13" dirty="0" err="1"/>
                <a:t>Liquid</a:t>
              </a:r>
              <a:endParaRPr lang="en-US" sz="1013" dirty="0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A6178272-C3BF-4C75-8ABB-EAC4DCA0C2A0}"/>
                </a:ext>
              </a:extLst>
            </p:cNvPr>
            <p:cNvSpPr txBox="1"/>
            <p:nvPr/>
          </p:nvSpPr>
          <p:spPr>
            <a:xfrm>
              <a:off x="7207718" y="892539"/>
              <a:ext cx="2703912" cy="344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13" dirty="0"/>
                <a:t>Solid</a:t>
              </a:r>
              <a:endParaRPr lang="en-US" sz="1013" dirty="0"/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DF6C80E3-8375-439F-B756-5C45EFE9BD54}"/>
                </a:ext>
              </a:extLst>
            </p:cNvPr>
            <p:cNvSpPr txBox="1"/>
            <p:nvPr/>
          </p:nvSpPr>
          <p:spPr>
            <a:xfrm>
              <a:off x="9512126" y="3395726"/>
              <a:ext cx="472820" cy="262185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fr-FR" sz="1013" dirty="0" err="1"/>
                <a:t>Liquid</a:t>
              </a:r>
              <a:endParaRPr lang="en-US" sz="1013" dirty="0"/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0970323E-28CC-4491-8C54-2E683B354335}"/>
                </a:ext>
              </a:extLst>
            </p:cNvPr>
            <p:cNvSpPr txBox="1"/>
            <p:nvPr/>
          </p:nvSpPr>
          <p:spPr>
            <a:xfrm>
              <a:off x="9519132" y="949063"/>
              <a:ext cx="472820" cy="2385252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fr-FR" sz="1013" dirty="0"/>
                <a:t>Solid</a:t>
              </a:r>
              <a:endParaRPr lang="en-US" sz="1013" dirty="0"/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5E64BE59-D09C-4B9E-B958-5133D70733F0}"/>
                </a:ext>
              </a:extLst>
            </p:cNvPr>
            <p:cNvSpPr txBox="1"/>
            <p:nvPr/>
          </p:nvSpPr>
          <p:spPr>
            <a:xfrm>
              <a:off x="2817131" y="5255570"/>
              <a:ext cx="1117729" cy="344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13" dirty="0" err="1"/>
                <a:t>Liquid</a:t>
              </a:r>
              <a:r>
                <a:rPr lang="fr-FR" sz="1013" dirty="0"/>
                <a:t> </a:t>
              </a:r>
              <a:r>
                <a:rPr lang="fr-FR" sz="1013" dirty="0" err="1"/>
                <a:t>foam</a:t>
              </a:r>
              <a:endParaRPr lang="en-US" sz="1013" dirty="0"/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1ECC4684-20BE-459A-A763-BECED7E7098C}"/>
                </a:ext>
              </a:extLst>
            </p:cNvPr>
            <p:cNvSpPr txBox="1"/>
            <p:nvPr/>
          </p:nvSpPr>
          <p:spPr>
            <a:xfrm>
              <a:off x="2869456" y="2875425"/>
              <a:ext cx="1015347" cy="344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13" dirty="0"/>
                <a:t>Solid </a:t>
              </a:r>
              <a:r>
                <a:rPr lang="fr-FR" sz="1013" dirty="0" err="1"/>
                <a:t>foam</a:t>
              </a:r>
              <a:endParaRPr lang="en-US" sz="1013" dirty="0"/>
            </a:p>
          </p:txBody>
        </p:sp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8CA885A-4C27-4E1D-A4E2-54EF7754EC84}"/>
                </a:ext>
              </a:extLst>
            </p:cNvPr>
            <p:cNvSpPr txBox="1"/>
            <p:nvPr/>
          </p:nvSpPr>
          <p:spPr>
            <a:xfrm>
              <a:off x="5344478" y="2875425"/>
              <a:ext cx="1291330" cy="344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13" dirty="0"/>
                <a:t>Solid </a:t>
              </a:r>
              <a:r>
                <a:rPr lang="fr-FR" sz="1013" dirty="0" err="1"/>
                <a:t>emulsion</a:t>
              </a:r>
              <a:endParaRPr lang="en-US" sz="1013" dirty="0"/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627316C-8F3E-424D-9E78-BEC468595396}"/>
                </a:ext>
              </a:extLst>
            </p:cNvPr>
            <p:cNvSpPr txBox="1"/>
            <p:nvPr/>
          </p:nvSpPr>
          <p:spPr>
            <a:xfrm>
              <a:off x="5283139" y="5222405"/>
              <a:ext cx="1393710" cy="344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13" dirty="0" err="1"/>
                <a:t>Liquid</a:t>
              </a:r>
              <a:r>
                <a:rPr lang="fr-FR" sz="1013" dirty="0"/>
                <a:t> </a:t>
              </a:r>
              <a:r>
                <a:rPr lang="fr-FR" sz="1013" dirty="0" err="1"/>
                <a:t>emulsion</a:t>
              </a:r>
              <a:endParaRPr lang="en-US" sz="1013" dirty="0"/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9D020E1C-2113-4465-9F62-D83629318EA1}"/>
                </a:ext>
              </a:extLst>
            </p:cNvPr>
            <p:cNvSpPr txBox="1"/>
            <p:nvPr/>
          </p:nvSpPr>
          <p:spPr>
            <a:xfrm>
              <a:off x="7892768" y="5219632"/>
              <a:ext cx="1509445" cy="521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125"/>
                </a:lnSpc>
              </a:pPr>
              <a:r>
                <a:rPr lang="fr-FR" sz="1013" dirty="0"/>
                <a:t>Solid dispersion /</a:t>
              </a:r>
              <a:br>
                <a:rPr lang="fr-FR" sz="1013" dirty="0"/>
              </a:br>
              <a:r>
                <a:rPr lang="fr-FR" sz="1013" dirty="0"/>
                <a:t> </a:t>
              </a:r>
              <a:r>
                <a:rPr lang="fr-FR" sz="1013" dirty="0" err="1"/>
                <a:t>granular</a:t>
              </a:r>
              <a:r>
                <a:rPr lang="fr-FR" sz="1013" dirty="0"/>
                <a:t> media</a:t>
              </a:r>
              <a:endParaRPr lang="en-US" sz="1013" dirty="0"/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7C648598-9515-4D27-8977-713B5DD07DBD}"/>
                </a:ext>
              </a:extLst>
            </p:cNvPr>
            <p:cNvSpPr txBox="1"/>
            <p:nvPr/>
          </p:nvSpPr>
          <p:spPr>
            <a:xfrm>
              <a:off x="7832967" y="2875425"/>
              <a:ext cx="1362551" cy="3446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13" dirty="0"/>
                <a:t>Solid </a:t>
              </a:r>
              <a:r>
                <a:rPr lang="fr-FR" sz="1013" dirty="0" err="1"/>
                <a:t>toughener</a:t>
              </a:r>
              <a:endParaRPr lang="en-US" sz="1013" dirty="0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8D2CFAF-9CB5-4CD4-ABFF-52A704994D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8675" y="3939082"/>
              <a:ext cx="1331308" cy="1331308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5FE23F2-22BE-4134-8004-1D48A8BCC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26"/>
            <a:stretch/>
          </p:blipFill>
          <p:spPr>
            <a:xfrm>
              <a:off x="2710143" y="1529995"/>
              <a:ext cx="1334009" cy="133400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EAF4964-73B6-4415-8170-E841B4A354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6971" t="126" r="9349" b="-126"/>
            <a:stretch/>
          </p:blipFill>
          <p:spPr>
            <a:xfrm>
              <a:off x="2710124" y="3937713"/>
              <a:ext cx="1334046" cy="1334047"/>
            </a:xfrm>
            <a:prstGeom prst="rect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5AF1A9D-2983-4CE1-8DA6-E5E029A06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/>
            <a:stretch/>
          </p:blipFill>
          <p:spPr>
            <a:xfrm>
              <a:off x="7847229" y="1529985"/>
              <a:ext cx="1334028" cy="1334028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4E6C5A6D-79C7-4860-B2ED-81EC7C1C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47221" y="3937713"/>
              <a:ext cx="1334046" cy="1334047"/>
            </a:xfrm>
            <a:prstGeom prst="rect">
              <a:avLst/>
            </a:prstGeom>
          </p:spPr>
        </p:pic>
        <p:sp>
          <p:nvSpPr>
            <p:cNvPr id="54" name="Forme libre : forme 53">
              <a:extLst>
                <a:ext uri="{FF2B5EF4-FFF2-40B4-BE49-F238E27FC236}">
                  <a16:creationId xmlns:a16="http://schemas.microsoft.com/office/drawing/2014/main" id="{84698AAD-1FB7-4517-8A31-795A53BB13B7}"/>
                </a:ext>
              </a:extLst>
            </p:cNvPr>
            <p:cNvSpPr/>
            <p:nvPr/>
          </p:nvSpPr>
          <p:spPr>
            <a:xfrm rot="5400000">
              <a:off x="3274550" y="-281851"/>
              <a:ext cx="5373445" cy="7848579"/>
            </a:xfrm>
            <a:custGeom>
              <a:avLst/>
              <a:gdLst>
                <a:gd name="connsiteX0" fmla="*/ 0 w 4592646"/>
                <a:gd name="connsiteY0" fmla="*/ 6877078 h 6877078"/>
                <a:gd name="connsiteX1" fmla="*/ 0 w 4592646"/>
                <a:gd name="connsiteY1" fmla="*/ 6625078 h 6877078"/>
                <a:gd name="connsiteX2" fmla="*/ 4318849 w 4592646"/>
                <a:gd name="connsiteY2" fmla="*/ 6625078 h 6877078"/>
                <a:gd name="connsiteX3" fmla="*/ 4318849 w 4592646"/>
                <a:gd name="connsiteY3" fmla="*/ 0 h 6877078"/>
                <a:gd name="connsiteX4" fmla="*/ 4592646 w 4592646"/>
                <a:gd name="connsiteY4" fmla="*/ 0 h 6877078"/>
                <a:gd name="connsiteX5" fmla="*/ 4592646 w 4592646"/>
                <a:gd name="connsiteY5" fmla="*/ 6705337 h 6877078"/>
                <a:gd name="connsiteX6" fmla="*/ 4590364 w 4592646"/>
                <a:gd name="connsiteY6" fmla="*/ 6705337 h 6877078"/>
                <a:gd name="connsiteX7" fmla="*/ 4590364 w 4592646"/>
                <a:gd name="connsiteY7" fmla="*/ 6877078 h 687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2646" h="6877078">
                  <a:moveTo>
                    <a:pt x="0" y="6877078"/>
                  </a:moveTo>
                  <a:lnTo>
                    <a:pt x="0" y="6625078"/>
                  </a:lnTo>
                  <a:lnTo>
                    <a:pt x="4318849" y="6625078"/>
                  </a:lnTo>
                  <a:lnTo>
                    <a:pt x="4318849" y="0"/>
                  </a:lnTo>
                  <a:lnTo>
                    <a:pt x="4592646" y="0"/>
                  </a:lnTo>
                  <a:lnTo>
                    <a:pt x="4592646" y="6705337"/>
                  </a:lnTo>
                  <a:lnTo>
                    <a:pt x="4590364" y="6705337"/>
                  </a:lnTo>
                  <a:lnTo>
                    <a:pt x="4590364" y="6877078"/>
                  </a:lnTo>
                  <a:close/>
                </a:path>
              </a:pathLst>
            </a:cu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8B431663-78A4-4AB2-8438-7E751AA85B21}"/>
                </a:ext>
              </a:extLst>
            </p:cNvPr>
            <p:cNvCxnSpPr>
              <a:cxnSpLocks/>
              <a:stCxn id="54" idx="2"/>
              <a:endCxn id="54" idx="7"/>
            </p:cNvCxnSpPr>
            <p:nvPr/>
          </p:nvCxnSpPr>
          <p:spPr>
            <a:xfrm flipH="1">
              <a:off x="2036983" y="6008815"/>
              <a:ext cx="287599" cy="317676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45" name="Forme libre : forme 44">
              <a:extLst>
                <a:ext uri="{FF2B5EF4-FFF2-40B4-BE49-F238E27FC236}">
                  <a16:creationId xmlns:a16="http://schemas.microsoft.com/office/drawing/2014/main" id="{AA080367-B0F2-4AA5-A86B-617EB7BD1C1D}"/>
                </a:ext>
              </a:extLst>
            </p:cNvPr>
            <p:cNvSpPr/>
            <p:nvPr/>
          </p:nvSpPr>
          <p:spPr>
            <a:xfrm>
              <a:off x="2331768" y="936687"/>
              <a:ext cx="7572514" cy="5064609"/>
            </a:xfrm>
            <a:custGeom>
              <a:avLst/>
              <a:gdLst>
                <a:gd name="connsiteX0" fmla="*/ 2387674 w 7579292"/>
                <a:gd name="connsiteY0" fmla="*/ 0 h 5064609"/>
                <a:gd name="connsiteX1" fmla="*/ 2466979 w 7579292"/>
                <a:gd name="connsiteY1" fmla="*/ 0 h 5064609"/>
                <a:gd name="connsiteX2" fmla="*/ 2466979 w 7579292"/>
                <a:gd name="connsiteY2" fmla="*/ 2406954 h 5064609"/>
                <a:gd name="connsiteX3" fmla="*/ 4812814 w 7579292"/>
                <a:gd name="connsiteY3" fmla="*/ 2406954 h 5064609"/>
                <a:gd name="connsiteX4" fmla="*/ 4812814 w 7579292"/>
                <a:gd name="connsiteY4" fmla="*/ 7520 h 5064609"/>
                <a:gd name="connsiteX5" fmla="*/ 4892119 w 7579292"/>
                <a:gd name="connsiteY5" fmla="*/ 7520 h 5064609"/>
                <a:gd name="connsiteX6" fmla="*/ 4892119 w 7579292"/>
                <a:gd name="connsiteY6" fmla="*/ 2406954 h 5064609"/>
                <a:gd name="connsiteX7" fmla="*/ 7579292 w 7579292"/>
                <a:gd name="connsiteY7" fmla="*/ 2406954 h 5064609"/>
                <a:gd name="connsiteX8" fmla="*/ 7579292 w 7579292"/>
                <a:gd name="connsiteY8" fmla="*/ 2486259 h 5064609"/>
                <a:gd name="connsiteX9" fmla="*/ 4892119 w 7579292"/>
                <a:gd name="connsiteY9" fmla="*/ 2486259 h 5064609"/>
                <a:gd name="connsiteX10" fmla="*/ 4892119 w 7579292"/>
                <a:gd name="connsiteY10" fmla="*/ 5064609 h 5064609"/>
                <a:gd name="connsiteX11" fmla="*/ 4812814 w 7579292"/>
                <a:gd name="connsiteY11" fmla="*/ 5064609 h 5064609"/>
                <a:gd name="connsiteX12" fmla="*/ 4812814 w 7579292"/>
                <a:gd name="connsiteY12" fmla="*/ 2486259 h 5064609"/>
                <a:gd name="connsiteX13" fmla="*/ 2466979 w 7579292"/>
                <a:gd name="connsiteY13" fmla="*/ 2486259 h 5064609"/>
                <a:gd name="connsiteX14" fmla="*/ 2466979 w 7579292"/>
                <a:gd name="connsiteY14" fmla="*/ 5064609 h 5064609"/>
                <a:gd name="connsiteX15" fmla="*/ 2387674 w 7579292"/>
                <a:gd name="connsiteY15" fmla="*/ 5064609 h 5064609"/>
                <a:gd name="connsiteX16" fmla="*/ 2387674 w 7579292"/>
                <a:gd name="connsiteY16" fmla="*/ 2486259 h 5064609"/>
                <a:gd name="connsiteX17" fmla="*/ 0 w 7579292"/>
                <a:gd name="connsiteY17" fmla="*/ 2486259 h 5064609"/>
                <a:gd name="connsiteX18" fmla="*/ 0 w 7579292"/>
                <a:gd name="connsiteY18" fmla="*/ 2406954 h 5064609"/>
                <a:gd name="connsiteX19" fmla="*/ 2387674 w 7579292"/>
                <a:gd name="connsiteY19" fmla="*/ 2406954 h 5064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579292" h="5064609">
                  <a:moveTo>
                    <a:pt x="2387674" y="0"/>
                  </a:moveTo>
                  <a:lnTo>
                    <a:pt x="2466979" y="0"/>
                  </a:lnTo>
                  <a:lnTo>
                    <a:pt x="2466979" y="2406954"/>
                  </a:lnTo>
                  <a:lnTo>
                    <a:pt x="4812814" y="2406954"/>
                  </a:lnTo>
                  <a:lnTo>
                    <a:pt x="4812814" y="7520"/>
                  </a:lnTo>
                  <a:lnTo>
                    <a:pt x="4892119" y="7520"/>
                  </a:lnTo>
                  <a:lnTo>
                    <a:pt x="4892119" y="2406954"/>
                  </a:lnTo>
                  <a:lnTo>
                    <a:pt x="7579292" y="2406954"/>
                  </a:lnTo>
                  <a:lnTo>
                    <a:pt x="7579292" y="2486259"/>
                  </a:lnTo>
                  <a:lnTo>
                    <a:pt x="4892119" y="2486259"/>
                  </a:lnTo>
                  <a:lnTo>
                    <a:pt x="4892119" y="5064609"/>
                  </a:lnTo>
                  <a:lnTo>
                    <a:pt x="4812814" y="5064609"/>
                  </a:lnTo>
                  <a:lnTo>
                    <a:pt x="4812814" y="2486259"/>
                  </a:lnTo>
                  <a:lnTo>
                    <a:pt x="2466979" y="2486259"/>
                  </a:lnTo>
                  <a:lnTo>
                    <a:pt x="2466979" y="5064609"/>
                  </a:lnTo>
                  <a:lnTo>
                    <a:pt x="2387674" y="5064609"/>
                  </a:lnTo>
                  <a:lnTo>
                    <a:pt x="2387674" y="2486259"/>
                  </a:lnTo>
                  <a:lnTo>
                    <a:pt x="0" y="2486259"/>
                  </a:lnTo>
                  <a:lnTo>
                    <a:pt x="0" y="2406954"/>
                  </a:lnTo>
                  <a:lnTo>
                    <a:pt x="2387674" y="2406954"/>
                  </a:ln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3262807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918501-DB37-4754-8A8A-D5BA8E0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645386-C7B5-4853-B3CF-AE22B6168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A4DCCC3A-A747-4AAA-AD1B-9EF3EA75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31" name="Titre 30">
            <a:extLst>
              <a:ext uri="{FF2B5EF4-FFF2-40B4-BE49-F238E27FC236}">
                <a16:creationId xmlns:a16="http://schemas.microsoft.com/office/drawing/2014/main" id="{62EABEB9-30F4-4431-A874-1C4C76D3E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First approach for solid emulsions with liquid inclusions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8F4B0D-42BE-4CB6-8E99-1280A643957A}"/>
              </a:ext>
            </a:extLst>
          </p:cNvPr>
          <p:cNvSpPr txBox="1"/>
          <p:nvPr/>
        </p:nvSpPr>
        <p:spPr>
          <a:xfrm>
            <a:off x="1174177" y="556627"/>
            <a:ext cx="615984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fr-FR" sz="1013" dirty="0" err="1"/>
              <a:t>Elastocapillary</a:t>
            </a:r>
            <a:r>
              <a:rPr lang="fr-FR" sz="1013" dirty="0"/>
              <a:t> </a:t>
            </a:r>
            <a:r>
              <a:rPr lang="fr-FR" sz="1013" dirty="0" err="1"/>
              <a:t>number</a:t>
            </a:r>
            <a:r>
              <a:rPr lang="fr-FR" sz="1013" dirty="0"/>
              <a:t> </a:t>
            </a:r>
            <a:r>
              <a:rPr lang="fr-FR" sz="1013" dirty="0" err="1"/>
              <a:t>accounts</a:t>
            </a:r>
            <a:r>
              <a:rPr lang="fr-FR" sz="1013" dirty="0"/>
              <a:t> for all </a:t>
            </a:r>
            <a:r>
              <a:rPr lang="fr-FR" sz="1013" dirty="0" err="1"/>
              <a:t>liquid</a:t>
            </a:r>
            <a:r>
              <a:rPr lang="fr-FR" sz="1013" dirty="0"/>
              <a:t> inclusions, and </a:t>
            </a:r>
            <a:r>
              <a:rPr lang="fr-FR" sz="1013" dirty="0" err="1"/>
              <a:t>yield</a:t>
            </a:r>
            <a:r>
              <a:rPr lang="fr-FR" sz="1013" dirty="0"/>
              <a:t> stress </a:t>
            </a:r>
            <a:r>
              <a:rPr lang="fr-FR" sz="1013" dirty="0" err="1"/>
              <a:t>foamy</a:t>
            </a:r>
            <a:r>
              <a:rPr lang="fr-FR" sz="1013" dirty="0"/>
              <a:t> </a:t>
            </a:r>
            <a:r>
              <a:rPr lang="fr-FR" sz="1013" dirty="0" err="1"/>
              <a:t>liquids</a:t>
            </a:r>
            <a:endParaRPr lang="en-US" sz="1013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3480A4-6D55-4775-ACC0-D991F63C7F06}"/>
              </a:ext>
            </a:extLst>
          </p:cNvPr>
          <p:cNvSpPr txBox="1"/>
          <p:nvPr/>
        </p:nvSpPr>
        <p:spPr>
          <a:xfrm>
            <a:off x="1361909" y="3413773"/>
            <a:ext cx="1698560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88" dirty="0">
                <a:solidFill>
                  <a:schemeClr val="tx2"/>
                </a:solidFill>
              </a:rPr>
              <a:t>Style et al., 2014, Nature </a:t>
            </a:r>
            <a:r>
              <a:rPr lang="fr-FR" sz="788" dirty="0" err="1">
                <a:solidFill>
                  <a:schemeClr val="tx2"/>
                </a:solidFill>
              </a:rPr>
              <a:t>Physics</a:t>
            </a:r>
            <a:r>
              <a:rPr lang="fr-FR" sz="788" dirty="0">
                <a:solidFill>
                  <a:schemeClr val="tx2"/>
                </a:solidFill>
              </a:rPr>
              <a:t>, 11, 2</a:t>
            </a:r>
            <a:endParaRPr lang="en-US" sz="788" dirty="0">
              <a:solidFill>
                <a:schemeClr val="tx2"/>
              </a:solidFill>
            </a:endParaRPr>
          </a:p>
        </p:txBody>
      </p:sp>
      <p:pic>
        <p:nvPicPr>
          <p:cNvPr id="17" name="Image 16" descr="Coupled elasticity in soft solid foams - Gorlier et al. - 2017 - Zotero">
            <a:extLst>
              <a:ext uri="{FF2B5EF4-FFF2-40B4-BE49-F238E27FC236}">
                <a16:creationId xmlns:a16="http://schemas.microsoft.com/office/drawing/2014/main" id="{37895382-3ED7-4D34-B5B1-4A0BC0302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4536" y="1386959"/>
            <a:ext cx="2108234" cy="1946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856FF4C-5308-41B3-B94C-3FF57033E97C}"/>
                  </a:ext>
                </a:extLst>
              </p:cNvPr>
              <p:cNvSpPr txBox="1"/>
              <p:nvPr/>
            </p:nvSpPr>
            <p:spPr>
              <a:xfrm>
                <a:off x="6592468" y="886117"/>
                <a:ext cx="1047274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971A6D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200" i="1">
                                  <a:latin typeface="Cambria Math" panose="02040503050406030204" pitchFamily="18" charset="0"/>
                                </a:rPr>
                                <m:t>𝑣𝑜𝑖𝑑</m:t>
                              </m:r>
                            </m:sub>
                          </m:sSub>
                        </m:num>
                        <m:den>
                          <m:r>
                            <a:rPr lang="fr-FR" sz="1200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856FF4C-5308-41B3-B94C-3FF57033E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468" y="886117"/>
                <a:ext cx="1047274" cy="276999"/>
              </a:xfrm>
              <a:prstGeom prst="rect">
                <a:avLst/>
              </a:prstGeom>
              <a:blipFill>
                <a:blip r:embed="rId4"/>
                <a:stretch>
                  <a:fillRect t="-87500" r="-24138" b="-135417"/>
                </a:stretch>
              </a:blipFill>
              <a:ln>
                <a:solidFill>
                  <a:srgbClr val="971A6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55390399-991D-4722-81AD-145DF9E17FD7}"/>
              </a:ext>
            </a:extLst>
          </p:cNvPr>
          <p:cNvSpPr txBox="1"/>
          <p:nvPr/>
        </p:nvSpPr>
        <p:spPr>
          <a:xfrm>
            <a:off x="5393693" y="3238126"/>
            <a:ext cx="2726293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88" dirty="0" err="1">
                <a:solidFill>
                  <a:schemeClr val="tx2"/>
                </a:solidFill>
              </a:rPr>
              <a:t>Gorlier</a:t>
            </a:r>
            <a:r>
              <a:rPr lang="fr-FR" sz="788" dirty="0">
                <a:solidFill>
                  <a:schemeClr val="tx2"/>
                </a:solidFill>
              </a:rPr>
              <a:t> et al., 2017,</a:t>
            </a:r>
            <a:r>
              <a:rPr lang="en-US" sz="788" dirty="0">
                <a:solidFill>
                  <a:schemeClr val="tx2"/>
                </a:solidFill>
              </a:rPr>
              <a:t> Journal of Colloid and Interface Science, 501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14CB911-9E87-4862-B15C-E8027CA4C1D0}"/>
                  </a:ext>
                </a:extLst>
              </p:cNvPr>
              <p:cNvSpPr txBox="1"/>
              <p:nvPr/>
            </p:nvSpPr>
            <p:spPr>
              <a:xfrm>
                <a:off x="1334003" y="3867643"/>
                <a:ext cx="6407944" cy="715581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Experimental data for </a:t>
                </a:r>
                <a:r>
                  <a:rPr lang="fr-FR" sz="1350" b="1" spc="45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monodisperse</a:t>
                </a:r>
                <a: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inclusion corresponds</a:t>
                </a:r>
                <a:b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</a:br>
                <a: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to the </a:t>
                </a:r>
                <a:r>
                  <a:rPr lang="fr-FR" sz="1350" b="1" spc="45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literature</a:t>
                </a:r>
                <a: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for </a:t>
                </a:r>
                <a:r>
                  <a:rPr lang="fr-FR" sz="1350" b="1" spc="45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elasticity</a:t>
                </a:r>
                <a: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:</a:t>
                </a:r>
              </a:p>
              <a:p>
                <a:pPr algn="ctr"/>
                <a: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Influence of volume fraction </a:t>
                </a:r>
                <a14:m>
                  <m:oMath xmlns:m="http://schemas.openxmlformats.org/officeDocument/2006/math">
                    <m:r>
                      <a:rPr lang="fr-FR" sz="1350" b="1" i="0" spc="45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𝚽</m:t>
                    </m:r>
                  </m:oMath>
                </a14:m>
                <a:r>
                  <a:rPr lang="en-US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 modulated by </a:t>
                </a:r>
                <a:r>
                  <a:rPr lang="en-US" sz="1350" b="1" spc="45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elasto</a:t>
                </a:r>
                <a:r>
                  <a:rPr lang="en-US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-capillary number </a:t>
                </a:r>
                <a14:m>
                  <m:oMath xmlns:m="http://schemas.openxmlformats.org/officeDocument/2006/math">
                    <m:r>
                      <a:rPr lang="fr-FR" sz="1350" b="1" i="1" spc="45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𝑪</m:t>
                    </m:r>
                    <m:sSub>
                      <m:sSubPr>
                        <m:ctrlPr>
                          <a:rPr lang="fr-FR" sz="1350" b="1" i="1" spc="45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fr-FR" sz="1350" b="1" i="1" spc="45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𝒂</m:t>
                        </m:r>
                      </m:e>
                      <m:sub>
                        <m:r>
                          <a:rPr lang="fr-FR" sz="1350" b="1" i="1" spc="45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𝑬𝒍</m:t>
                        </m:r>
                      </m:sub>
                    </m:sSub>
                  </m:oMath>
                </a14:m>
                <a:endParaRPr lang="en-US" sz="1350" b="1" spc="45" dirty="0">
                  <a:solidFill>
                    <a:schemeClr val="accent2">
                      <a:lumMod val="50000"/>
                    </a:schemeClr>
                  </a:solidFill>
                  <a:cs typeface="Calibri Light" panose="020F0302020204030204" pitchFamily="34" charset="0"/>
                </a:endParaRPr>
              </a:p>
            </p:txBody>
          </p:sp>
        </mc:Choice>
        <mc:Fallback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14CB911-9E87-4862-B15C-E8027CA4C1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003" y="3867643"/>
                <a:ext cx="6407944" cy="715581"/>
              </a:xfrm>
              <a:prstGeom prst="rect">
                <a:avLst/>
              </a:prstGeom>
              <a:blipFill>
                <a:blip r:embed="rId5"/>
                <a:stretch>
                  <a:fillRect b="-5785"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e 3">
            <a:extLst>
              <a:ext uri="{FF2B5EF4-FFF2-40B4-BE49-F238E27FC236}">
                <a16:creationId xmlns:a16="http://schemas.microsoft.com/office/drawing/2014/main" id="{036720B7-BFD8-4F06-8B57-377D40148202}"/>
              </a:ext>
            </a:extLst>
          </p:cNvPr>
          <p:cNvGrpSpPr/>
          <p:nvPr/>
        </p:nvGrpSpPr>
        <p:grpSpPr>
          <a:xfrm>
            <a:off x="1234943" y="1318002"/>
            <a:ext cx="3050451" cy="2051903"/>
            <a:chOff x="1487524" y="920190"/>
            <a:chExt cx="3050451" cy="2051903"/>
          </a:xfrm>
        </p:grpSpPr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17F1BA50-BEA4-4331-A1B5-FE4B240D1E71}"/>
                </a:ext>
              </a:extLst>
            </p:cNvPr>
            <p:cNvGrpSpPr/>
            <p:nvPr/>
          </p:nvGrpSpPr>
          <p:grpSpPr>
            <a:xfrm>
              <a:off x="1514321" y="920190"/>
              <a:ext cx="2931878" cy="2051903"/>
              <a:chOff x="413509" y="2206595"/>
              <a:chExt cx="4791307" cy="3157142"/>
            </a:xfrm>
          </p:grpSpPr>
          <p:pic>
            <p:nvPicPr>
              <p:cNvPr id="10" name="Image 9" descr="Stiffening solids with liquid inclusions - Style et al. - 2014 - Zotero">
                <a:extLst>
                  <a:ext uri="{FF2B5EF4-FFF2-40B4-BE49-F238E27FC236}">
                    <a16:creationId xmlns:a16="http://schemas.microsoft.com/office/drawing/2014/main" id="{57AA8389-01D9-4023-912F-DDB8C5A96B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13509" y="2407284"/>
                <a:ext cx="4791307" cy="2956453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E59BEAC-24EB-43CE-9640-8B559DBF729F}"/>
                  </a:ext>
                </a:extLst>
              </p:cNvPr>
              <p:cNvSpPr/>
              <p:nvPr/>
            </p:nvSpPr>
            <p:spPr>
              <a:xfrm>
                <a:off x="2274849" y="2206595"/>
                <a:ext cx="1282390" cy="4699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862D39DA-1AD0-4B58-82FF-29E83DF8FB5B}"/>
                    </a:ext>
                  </a:extLst>
                </p:cNvPr>
                <p:cNvSpPr txBox="1"/>
                <p:nvPr/>
              </p:nvSpPr>
              <p:spPr>
                <a:xfrm rot="16200000">
                  <a:off x="1337900" y="1852096"/>
                  <a:ext cx="547458" cy="24820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fr-FR" sz="1013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13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p>
                            <m:r>
                              <a:rPr lang="fr-FR" sz="1013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fr-FR" sz="1013" i="1">
                            <a:latin typeface="Cambria Math" panose="02040503050406030204" pitchFamily="18" charset="0"/>
                          </a:rPr>
                          <m:t>/</m:t>
                        </m:r>
                        <m:sSubSup>
                          <m:sSubSupPr>
                            <m:ctrlPr>
                              <a:rPr lang="fr-FR" sz="1013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013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fr-FR" sz="1013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fr-FR" sz="1013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sz="1013" dirty="0"/>
                </a:p>
              </p:txBody>
            </p:sp>
          </mc:Choice>
          <mc:Fallback xmlns=""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862D39DA-1AD0-4B58-82FF-29E83DF8FB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337900" y="1852096"/>
                  <a:ext cx="547458" cy="24820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2D9618B-A016-4743-B720-A830214ED4B2}"/>
                    </a:ext>
                  </a:extLst>
                </p:cNvPr>
                <p:cNvSpPr txBox="1"/>
                <p:nvPr/>
              </p:nvSpPr>
              <p:spPr>
                <a:xfrm>
                  <a:off x="4106767" y="1033580"/>
                  <a:ext cx="431208" cy="2308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𝐶𝑎</m:t>
                            </m:r>
                          </m:e>
                          <m:sub>
                            <m:r>
                              <a:rPr lang="fr-FR" sz="900" i="1">
                                <a:latin typeface="Cambria Math" panose="02040503050406030204" pitchFamily="18" charset="0"/>
                              </a:rPr>
                              <m:t>𝑒𝑙</m:t>
                            </m:r>
                          </m:sub>
                        </m:sSub>
                      </m:oMath>
                    </m:oMathPara>
                  </a14:m>
                  <a:endParaRPr lang="en-US" sz="900" dirty="0"/>
                </a:p>
              </p:txBody>
            </p:sp>
          </mc:Choice>
          <mc:Fallback xmlns=""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42D9618B-A016-4743-B720-A830214ED4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6767" y="1033580"/>
                  <a:ext cx="431208" cy="2308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E30B71-25CD-46EB-B020-9E69BBF7CBCD}"/>
                </a:ext>
              </a:extLst>
            </p:cNvPr>
            <p:cNvSpPr/>
            <p:nvPr/>
          </p:nvSpPr>
          <p:spPr>
            <a:xfrm>
              <a:off x="4188133" y="1224015"/>
              <a:ext cx="220679" cy="1480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9D15D5BE-FB79-4FC4-AE9F-617EE2EA0472}"/>
                </a:ext>
              </a:extLst>
            </p:cNvPr>
            <p:cNvSpPr txBox="1"/>
            <p:nvPr/>
          </p:nvSpPr>
          <p:spPr>
            <a:xfrm>
              <a:off x="4207375" y="1204365"/>
              <a:ext cx="224742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/>
                <a:t>0</a:t>
              </a:r>
              <a:endParaRPr lang="en-US" sz="675" dirty="0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283CD72-4FAE-4A47-A30A-6C2359520116}"/>
                </a:ext>
              </a:extLst>
            </p:cNvPr>
            <p:cNvSpPr txBox="1"/>
            <p:nvPr/>
          </p:nvSpPr>
          <p:spPr>
            <a:xfrm>
              <a:off x="4157927" y="1284989"/>
              <a:ext cx="324128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/>
                <a:t>0.01</a:t>
              </a:r>
              <a:endParaRPr lang="en-US" sz="675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E5C1E17-9395-44CA-9EFD-4EFA3A128CCD}"/>
                </a:ext>
              </a:extLst>
            </p:cNvPr>
            <p:cNvSpPr txBox="1"/>
            <p:nvPr/>
          </p:nvSpPr>
          <p:spPr>
            <a:xfrm>
              <a:off x="4207375" y="2032720"/>
              <a:ext cx="224742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/>
                <a:t>1</a:t>
              </a:r>
              <a:endParaRPr lang="en-US" sz="675" dirty="0"/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113FD21-D1F3-4642-84A8-19840D7B828F}"/>
                </a:ext>
              </a:extLst>
            </p:cNvPr>
            <p:cNvSpPr txBox="1"/>
            <p:nvPr/>
          </p:nvSpPr>
          <p:spPr>
            <a:xfrm>
              <a:off x="4207375" y="2272920"/>
              <a:ext cx="224742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/>
                <a:t>3</a:t>
              </a:r>
              <a:endParaRPr lang="en-US" sz="675" dirty="0"/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DAB0F5CB-AAF8-45F9-A767-57743FFAB89E}"/>
                </a:ext>
              </a:extLst>
            </p:cNvPr>
            <p:cNvSpPr txBox="1"/>
            <p:nvPr/>
          </p:nvSpPr>
          <p:spPr>
            <a:xfrm>
              <a:off x="4185284" y="2411091"/>
              <a:ext cx="264816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/>
                <a:t>10</a:t>
              </a:r>
              <a:endParaRPr lang="en-US" sz="675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D639AA99-9C3A-4180-AE09-AF52107D6786}"/>
                    </a:ext>
                  </a:extLst>
                </p:cNvPr>
                <p:cNvSpPr txBox="1"/>
                <p:nvPr/>
              </p:nvSpPr>
              <p:spPr>
                <a:xfrm>
                  <a:off x="4182578" y="2626173"/>
                  <a:ext cx="280846" cy="1962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675" i="1">
                            <a:latin typeface="Cambria Math" panose="020405030504060302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675" dirty="0"/>
                </a:p>
              </p:txBody>
            </p:sp>
          </mc:Choice>
          <mc:Fallback xmlns="">
            <p:sp>
              <p:nvSpPr>
                <p:cNvPr id="26" name="ZoneTexte 25">
                  <a:extLst>
                    <a:ext uri="{FF2B5EF4-FFF2-40B4-BE49-F238E27FC236}">
                      <a16:creationId xmlns:a16="http://schemas.microsoft.com/office/drawing/2014/main" id="{D639AA99-9C3A-4180-AE09-AF52107D67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2578" y="2626173"/>
                  <a:ext cx="280846" cy="19620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E5A9097-FAA3-4EDD-A277-FB657FA61672}"/>
                </a:ext>
              </a:extLst>
            </p:cNvPr>
            <p:cNvSpPr txBox="1"/>
            <p:nvPr/>
          </p:nvSpPr>
          <p:spPr>
            <a:xfrm>
              <a:off x="4149360" y="2565426"/>
              <a:ext cx="304892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/>
                <a:t>100</a:t>
              </a:r>
              <a:endParaRPr lang="en-US" sz="675" dirty="0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D1D3A278-BD22-4590-B148-9113435B30FB}"/>
                </a:ext>
              </a:extLst>
            </p:cNvPr>
            <p:cNvSpPr txBox="1"/>
            <p:nvPr/>
          </p:nvSpPr>
          <p:spPr>
            <a:xfrm>
              <a:off x="4174463" y="1436016"/>
              <a:ext cx="284052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/>
                <a:t>0.1</a:t>
              </a:r>
              <a:endParaRPr lang="en-US" sz="675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07A7E246-3E3C-4F57-98C9-330116F3DC9D}"/>
                </a:ext>
              </a:extLst>
            </p:cNvPr>
            <p:cNvSpPr txBox="1"/>
            <p:nvPr/>
          </p:nvSpPr>
          <p:spPr>
            <a:xfrm>
              <a:off x="4168602" y="1697297"/>
              <a:ext cx="308098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75" dirty="0"/>
                <a:t>1/3</a:t>
              </a:r>
              <a:endParaRPr lang="en-US" sz="675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493E2C0-CB03-45B7-AEFC-B65A9ED098BB}"/>
                  </a:ext>
                </a:extLst>
              </p:cNvPr>
              <p:cNvSpPr txBox="1"/>
              <p:nvPr/>
            </p:nvSpPr>
            <p:spPr>
              <a:xfrm>
                <a:off x="539474" y="930348"/>
                <a:ext cx="1929567" cy="3907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𝑑𝑖𝑠𝑝𝑒𝑟𝑠𝑒𝑑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E493E2C0-CB03-45B7-AEFC-B65A9ED09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74" y="930348"/>
                <a:ext cx="1929567" cy="390748"/>
              </a:xfrm>
              <a:prstGeom prst="rect">
                <a:avLst/>
              </a:prstGeom>
              <a:blipFill>
                <a:blip r:embed="rId10"/>
                <a:stretch>
                  <a:fillRect t="-104545" r="-22571" b="-157576"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8EDE336-433C-49A1-A8D1-B799DD598249}"/>
                  </a:ext>
                </a:extLst>
              </p:cNvPr>
              <p:cNvSpPr txBox="1"/>
              <p:nvPr/>
            </p:nvSpPr>
            <p:spPr>
              <a:xfrm>
                <a:off x="2990658" y="801084"/>
                <a:ext cx="1374928" cy="672107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𝐶𝑎</m:t>
                          </m:r>
                        </m:e>
                        <m:sub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𝐸𝑙</m:t>
                          </m:r>
                        </m:sub>
                      </m:sSub>
                      <m:r>
                        <a:rPr lang="fr-FR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𝛾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48EDE336-433C-49A1-A8D1-B799DD598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0658" y="801084"/>
                <a:ext cx="1374928" cy="67210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7084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D2E55E6-6DC9-495C-B703-8CE4720F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AE42FA6-BB83-4F38-935E-40E624ED9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98AD1A-4158-4BD1-95B4-992EAF2A5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5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072C5BD-4865-4A68-BE90-3E5DDDDAF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Controlling</a:t>
            </a:r>
            <a:r>
              <a:rPr lang="fr-FR" dirty="0"/>
              <a:t> the </a:t>
            </a:r>
            <a:r>
              <a:rPr lang="fr-FR" dirty="0" err="1"/>
              <a:t>rheology</a:t>
            </a:r>
            <a:r>
              <a:rPr lang="fr-FR" dirty="0"/>
              <a:t> of a </a:t>
            </a:r>
            <a:r>
              <a:rPr lang="fr-FR" dirty="0" err="1"/>
              <a:t>solid</a:t>
            </a:r>
            <a:r>
              <a:rPr lang="fr-FR" dirty="0"/>
              <a:t> </a:t>
            </a:r>
            <a:r>
              <a:rPr lang="fr-FR" dirty="0" err="1"/>
              <a:t>emulsion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liquid</a:t>
            </a:r>
            <a:r>
              <a:rPr lang="fr-FR" dirty="0"/>
              <a:t> droplets</a:t>
            </a:r>
            <a:endParaRPr lang="en-US" dirty="0"/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52B77EAD-D237-43A4-8C88-8036EBF39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5976" y="496151"/>
            <a:ext cx="2653423" cy="21441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0FEC0B-7D11-4FE9-BBB5-A137C98631E0}"/>
              </a:ext>
            </a:extLst>
          </p:cNvPr>
          <p:cNvSpPr/>
          <p:nvPr/>
        </p:nvSpPr>
        <p:spPr>
          <a:xfrm>
            <a:off x="1510876" y="2740558"/>
            <a:ext cx="1988820" cy="248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fr-FR" sz="1013" dirty="0"/>
              <a:t>PEG 600 (n=15) :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12663D2-C739-4681-B71E-B3880F40BA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875" y="3054057"/>
            <a:ext cx="1110505" cy="5552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CE75995-92BF-4E24-B89A-854C964BA559}"/>
                  </a:ext>
                </a:extLst>
              </p:cNvPr>
              <p:cNvSpPr/>
              <p:nvPr/>
            </p:nvSpPr>
            <p:spPr>
              <a:xfrm>
                <a:off x="1305057" y="3630701"/>
                <a:ext cx="1663532" cy="248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013" dirty="0"/>
                  <a:t>melting </a:t>
                </a:r>
                <a:r>
                  <a:rPr lang="fr-FR" sz="1013" dirty="0" err="1"/>
                  <a:t>temperature</a:t>
                </a:r>
                <a:r>
                  <a:rPr lang="fr-FR" sz="1013" dirty="0"/>
                  <a:t>:  </a:t>
                </a:r>
                <a14:m>
                  <m:oMath xmlns:m="http://schemas.openxmlformats.org/officeDocument/2006/math">
                    <m:r>
                      <a:rPr lang="fr-FR" sz="1013" i="1">
                        <a:latin typeface="Cambria Math" panose="02040503050406030204" pitchFamily="18" charset="0"/>
                      </a:rPr>
                      <m:t>~18°</m:t>
                    </m:r>
                    <m:r>
                      <a:rPr lang="fr-FR" sz="1013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1013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CE75995-92BF-4E24-B89A-854C964BA5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057" y="3630701"/>
                <a:ext cx="1663532" cy="248209"/>
              </a:xfrm>
              <a:prstGeom prst="rect">
                <a:avLst/>
              </a:prstGeom>
              <a:blipFill>
                <a:blip r:embed="rId6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3344DC-8698-49AA-828F-3512395DF9C3}"/>
                  </a:ext>
                </a:extLst>
              </p:cNvPr>
              <p:cNvSpPr/>
              <p:nvPr/>
            </p:nvSpPr>
            <p:spPr>
              <a:xfrm>
                <a:off x="5235357" y="1020783"/>
                <a:ext cx="3072435" cy="10275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60735" indent="-160735">
                  <a:buFont typeface="Arial" panose="020B0604020202020204" pitchFamily="34" charset="0"/>
                  <a:buChar char="•"/>
                </a:pPr>
                <a:r>
                  <a:rPr lang="fr-FR" sz="1013" dirty="0"/>
                  <a:t>Sylgard 184 / </a:t>
                </a:r>
                <a:r>
                  <a:rPr lang="fr-FR" sz="1013" dirty="0" err="1"/>
                  <a:t>Sylgard</a:t>
                </a:r>
                <a:r>
                  <a:rPr lang="fr-FR" sz="1013" dirty="0"/>
                  <a:t> 527 mixture :</a:t>
                </a:r>
              </a:p>
              <a:p>
                <a:pPr marL="160735" indent="-160735">
                  <a:buFont typeface="Arial" panose="020B0604020202020204" pitchFamily="34" charset="0"/>
                  <a:buChar char="•"/>
                </a:pPr>
                <a:endParaRPr lang="fr-FR" sz="1013" dirty="0"/>
              </a:p>
              <a:p>
                <a:r>
                  <a:rPr lang="fr-FR" sz="1013" dirty="0"/>
                  <a:t>	</a:t>
                </a:r>
                <a:r>
                  <a:rPr lang="fr-FR" sz="1013" dirty="0" err="1"/>
                  <a:t>Sylgard</a:t>
                </a:r>
                <a:r>
                  <a:rPr lang="fr-FR" sz="1013" dirty="0"/>
                  <a:t> 184: </a:t>
                </a:r>
                <a:r>
                  <a:rPr lang="fr-FR" sz="1013" dirty="0" err="1"/>
                  <a:t>purely</a:t>
                </a:r>
                <a:r>
                  <a:rPr lang="fr-FR" sz="1013" dirty="0"/>
                  <a:t> </a:t>
                </a:r>
                <a:r>
                  <a:rPr lang="fr-FR" sz="1013" dirty="0" err="1"/>
                  <a:t>elastic</a:t>
                </a:r>
                <a:r>
                  <a:rPr lang="fr-FR" sz="1013" dirty="0"/>
                  <a:t>      </a:t>
                </a:r>
                <a14:m>
                  <m:oMath xmlns:m="http://schemas.openxmlformats.org/officeDocument/2006/math">
                    <m:r>
                      <a:rPr lang="fr-FR" sz="1013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013" i="1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fr-FR" sz="1013" dirty="0"/>
                  <a:t> MPa</a:t>
                </a:r>
              </a:p>
              <a:p>
                <a:r>
                  <a:rPr lang="fr-FR" sz="1013" dirty="0"/>
                  <a:t>	</a:t>
                </a:r>
                <a:r>
                  <a:rPr lang="fr-FR" sz="1013" dirty="0" err="1"/>
                  <a:t>Sylgard</a:t>
                </a:r>
                <a:r>
                  <a:rPr lang="fr-FR" sz="1013" dirty="0"/>
                  <a:t> 527: </a:t>
                </a:r>
                <a:r>
                  <a:rPr lang="fr-FR" sz="1013" dirty="0" err="1"/>
                  <a:t>mainly</a:t>
                </a:r>
                <a:r>
                  <a:rPr lang="fr-FR" sz="1013" dirty="0"/>
                  <a:t> </a:t>
                </a:r>
                <a:r>
                  <a:rPr lang="fr-FR" sz="1013" dirty="0" err="1"/>
                  <a:t>elastic</a:t>
                </a:r>
                <a:r>
                  <a:rPr lang="fr-FR" sz="1013" dirty="0"/>
                  <a:t>     </a:t>
                </a:r>
                <a14:m>
                  <m:oMath xmlns:m="http://schemas.openxmlformats.org/officeDocument/2006/math">
                    <m:r>
                      <a:rPr lang="fr-FR" sz="1013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fr-FR" sz="1013" i="1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r>
                  <a:rPr lang="fr-FR" sz="1013" dirty="0"/>
                  <a:t>kPa </a:t>
                </a:r>
              </a:p>
              <a:p>
                <a:endParaRPr lang="fr-FR" sz="1013" dirty="0"/>
              </a:p>
              <a:p>
                <a:r>
                  <a:rPr lang="fr-FR" sz="1013" dirty="0" err="1"/>
                  <a:t>Curing</a:t>
                </a:r>
                <a:r>
                  <a:rPr lang="fr-FR" sz="1013" dirty="0"/>
                  <a:t> at ambient </a:t>
                </a:r>
                <a:r>
                  <a:rPr lang="fr-FR" sz="1013" dirty="0" err="1"/>
                  <a:t>temperature</a:t>
                </a:r>
                <a:r>
                  <a:rPr lang="fr-FR" sz="1013" dirty="0"/>
                  <a:t> for 2 </a:t>
                </a:r>
                <a:r>
                  <a:rPr lang="fr-FR" sz="1013" dirty="0" err="1"/>
                  <a:t>days</a:t>
                </a:r>
                <a:endParaRPr lang="fr-FR" sz="1013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3344DC-8698-49AA-828F-3512395DF9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357" y="1020783"/>
                <a:ext cx="3072435" cy="1027589"/>
              </a:xfrm>
              <a:prstGeom prst="rect">
                <a:avLst/>
              </a:prstGeom>
              <a:blipFill>
                <a:blip r:embed="rId7"/>
                <a:stretch>
                  <a:fillRect b="-2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>
            <a:extLst>
              <a:ext uri="{FF2B5EF4-FFF2-40B4-BE49-F238E27FC236}">
                <a16:creationId xmlns:a16="http://schemas.microsoft.com/office/drawing/2014/main" id="{4F007A1D-7888-45BF-8212-3CB10D33BA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316" y="2188504"/>
            <a:ext cx="2757837" cy="1731265"/>
          </a:xfrm>
          <a:prstGeom prst="rect">
            <a:avLst/>
          </a:prstGeom>
        </p:spPr>
      </p:pic>
      <p:sp>
        <p:nvSpPr>
          <p:cNvPr id="13" name="Légende : flèche courbée 12">
            <a:extLst>
              <a:ext uri="{FF2B5EF4-FFF2-40B4-BE49-F238E27FC236}">
                <a16:creationId xmlns:a16="http://schemas.microsoft.com/office/drawing/2014/main" id="{B594FCA3-239F-436F-BC45-C46A510CDBB4}"/>
              </a:ext>
            </a:extLst>
          </p:cNvPr>
          <p:cNvSpPr/>
          <p:nvPr/>
        </p:nvSpPr>
        <p:spPr>
          <a:xfrm>
            <a:off x="3200702" y="1122212"/>
            <a:ext cx="1039229" cy="492344"/>
          </a:xfrm>
          <a:prstGeom prst="borderCallout2">
            <a:avLst>
              <a:gd name="adj1" fmla="val 57202"/>
              <a:gd name="adj2" fmla="val 737"/>
              <a:gd name="adj3" fmla="val 57202"/>
              <a:gd name="adj4" fmla="val -12532"/>
              <a:gd name="adj5" fmla="val 49566"/>
              <a:gd name="adj6" fmla="val -48047"/>
            </a:avLst>
          </a:prstGeom>
          <a:solidFill>
            <a:srgbClr val="FFEA8C"/>
          </a:solidFill>
          <a:ln>
            <a:solidFill>
              <a:srgbClr val="FFD15A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13" dirty="0">
                <a:solidFill>
                  <a:schemeClr val="tx1"/>
                </a:solidFill>
              </a:rPr>
              <a:t>Solid</a:t>
            </a:r>
            <a:endParaRPr lang="en-US" sz="1013" dirty="0">
              <a:solidFill>
                <a:schemeClr val="tx1"/>
              </a:solidFill>
            </a:endParaRPr>
          </a:p>
          <a:p>
            <a:pPr algn="ctr"/>
            <a:r>
              <a:rPr lang="fr-FR" sz="1013" dirty="0">
                <a:solidFill>
                  <a:schemeClr val="tx1"/>
                </a:solidFill>
              </a:rPr>
              <a:t>Silicone-</a:t>
            </a:r>
            <a:r>
              <a:rPr lang="fr-FR" sz="1013" dirty="0" err="1">
                <a:solidFill>
                  <a:schemeClr val="tx1"/>
                </a:solidFill>
              </a:rPr>
              <a:t>based</a:t>
            </a:r>
            <a:r>
              <a:rPr lang="fr-FR" sz="1013" dirty="0">
                <a:solidFill>
                  <a:schemeClr val="tx1"/>
                </a:solidFill>
              </a:rPr>
              <a:t> </a:t>
            </a:r>
            <a:r>
              <a:rPr lang="fr-FR" sz="1013" dirty="0" err="1">
                <a:solidFill>
                  <a:schemeClr val="tx1"/>
                </a:solidFill>
              </a:rPr>
              <a:t>resin</a:t>
            </a:r>
            <a:endParaRPr lang="fr-FR" sz="1013" dirty="0">
              <a:solidFill>
                <a:schemeClr val="tx1"/>
              </a:solidFill>
            </a:endParaRPr>
          </a:p>
        </p:txBody>
      </p:sp>
      <p:sp>
        <p:nvSpPr>
          <p:cNvPr id="14" name="Légende : flèche courbée 13">
            <a:extLst>
              <a:ext uri="{FF2B5EF4-FFF2-40B4-BE49-F238E27FC236}">
                <a16:creationId xmlns:a16="http://schemas.microsoft.com/office/drawing/2014/main" id="{1FF9AA55-1359-447C-8589-3C34BAC8782D}"/>
              </a:ext>
            </a:extLst>
          </p:cNvPr>
          <p:cNvSpPr/>
          <p:nvPr/>
        </p:nvSpPr>
        <p:spPr>
          <a:xfrm>
            <a:off x="3200702" y="2003143"/>
            <a:ext cx="654820" cy="326130"/>
          </a:xfrm>
          <a:prstGeom prst="borderCallout2">
            <a:avLst>
              <a:gd name="adj1" fmla="val 57202"/>
              <a:gd name="adj2" fmla="val 737"/>
              <a:gd name="adj3" fmla="val 54793"/>
              <a:gd name="adj4" fmla="val -52522"/>
              <a:gd name="adj5" fmla="val -68854"/>
              <a:gd name="adj6" fmla="val -100036"/>
            </a:avLst>
          </a:prstGeom>
          <a:solidFill>
            <a:srgbClr val="B0E6EB"/>
          </a:solidFill>
          <a:ln>
            <a:solidFill>
              <a:srgbClr val="60D5F8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13" dirty="0" err="1">
                <a:solidFill>
                  <a:schemeClr val="tx1"/>
                </a:solidFill>
              </a:rPr>
              <a:t>Liquid</a:t>
            </a:r>
            <a:endParaRPr lang="fr-FR" sz="1013" dirty="0">
              <a:solidFill>
                <a:schemeClr val="tx1"/>
              </a:solidFill>
            </a:endParaRPr>
          </a:p>
          <a:p>
            <a:pPr algn="ctr"/>
            <a:r>
              <a:rPr lang="fr-FR" sz="1013" dirty="0">
                <a:solidFill>
                  <a:schemeClr val="tx1"/>
                </a:solidFill>
              </a:rPr>
              <a:t>PEG 600</a:t>
            </a:r>
            <a:endParaRPr lang="en-US" sz="1013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7455E19-F96A-4AC2-9CF7-B188793E2F97}"/>
                  </a:ext>
                </a:extLst>
              </p:cNvPr>
              <p:cNvSpPr txBox="1"/>
              <p:nvPr/>
            </p:nvSpPr>
            <p:spPr>
              <a:xfrm>
                <a:off x="3559757" y="4190651"/>
                <a:ext cx="2024486" cy="523798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accent2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Control </a:t>
                </a:r>
                <a:r>
                  <a:rPr lang="fr-FR" sz="1350" b="1" spc="45" dirty="0" err="1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parameters</a:t>
                </a:r>
                <a:r>
                  <a:rPr lang="fr-FR" sz="1350" b="1" spc="45" dirty="0">
                    <a:solidFill>
                      <a:schemeClr val="accent2">
                        <a:lumMod val="50000"/>
                      </a:schemeClr>
                    </a:solidFill>
                    <a:cs typeface="Calibri Light" panose="020F030202020403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fr-FR" sz="1350" b="1" spc="45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𝚽</m:t>
                    </m:r>
                    <m:r>
                      <a:rPr lang="fr-FR" sz="1350" b="1" spc="45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, </m:t>
                    </m:r>
                    <m:r>
                      <a:rPr lang="fr-FR" sz="1350" b="1" spc="45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𝐑</m:t>
                    </m:r>
                    <m:r>
                      <a:rPr lang="fr-FR" sz="1350" b="1" spc="45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,</m:t>
                    </m:r>
                    <m:r>
                      <a:rPr lang="fr-FR" sz="1350" spc="45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 </m:t>
                    </m:r>
                    <m:sSubSup>
                      <m:sSubSupPr>
                        <m:ctrlPr>
                          <a:rPr lang="fr-FR" sz="1350" i="1" spc="45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fr-FR" sz="1350" spc="45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G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fr-FR" sz="1350" spc="45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PDMS</m:t>
                        </m:r>
                      </m:sub>
                      <m:sup>
                        <m:r>
                          <a:rPr lang="fr-FR" sz="1350" spc="45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∗</m:t>
                        </m:r>
                      </m:sup>
                    </m:sSubSup>
                    <m:r>
                      <a:rPr lang="fr-FR" sz="1350" spc="45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, </m:t>
                    </m:r>
                    <m:r>
                      <a:rPr lang="fr-FR" sz="1350" i="1" spc="45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𝛾</m:t>
                    </m:r>
                    <m:r>
                      <a:rPr lang="fr-FR" sz="1350" i="1" spc="45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,</m:t>
                    </m:r>
                    <m:sSub>
                      <m:sSubPr>
                        <m:ctrlPr>
                          <a:rPr lang="fr-FR" sz="1350" i="1" spc="45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fr-FR" sz="1350" i="1" spc="45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𝜂</m:t>
                        </m:r>
                      </m:e>
                      <m:sub>
                        <m:r>
                          <a:rPr lang="fr-FR" sz="1350" i="1" spc="45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  <m:t>𝑑𝑟𝑜𝑝𝑙𝑒𝑡𝑠</m:t>
                        </m:r>
                      </m:sub>
                    </m:sSub>
                  </m:oMath>
                </a14:m>
                <a:endParaRPr lang="en-US" sz="1350" spc="45" dirty="0">
                  <a:solidFill>
                    <a:schemeClr val="accent2">
                      <a:lumMod val="50000"/>
                    </a:schemeClr>
                  </a:solidFill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7455E19-F96A-4AC2-9CF7-B188793E2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757" y="4190651"/>
                <a:ext cx="2024486" cy="5237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190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16B62EE8-B6DC-44D1-A6B7-6FDEF3458D60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4572000" y="584668"/>
            <a:ext cx="0" cy="36059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266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DA33472-7936-4FBF-A5DE-EB270ACD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1C2980-6FC0-4AB8-877C-A9987492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3B2A0D-ACAE-48F8-A68A-C7319090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7C44389-A7D5-4184-B850-0F73B292E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Dispersed</a:t>
            </a:r>
            <a:r>
              <a:rPr lang="fr-FR" dirty="0"/>
              <a:t> and </a:t>
            </a:r>
            <a:r>
              <a:rPr lang="fr-FR" dirty="0" err="1"/>
              <a:t>continuous</a:t>
            </a:r>
            <a:r>
              <a:rPr lang="fr-FR" dirty="0"/>
              <a:t> phases</a:t>
            </a:r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9679AD3-E746-4978-937F-3DB3749DC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auto">
          <a:xfrm>
            <a:off x="5677760" y="948142"/>
            <a:ext cx="2784012" cy="260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A3BE405-3C61-4085-910B-D512D565A512}"/>
              </a:ext>
            </a:extLst>
          </p:cNvPr>
          <p:cNvSpPr txBox="1"/>
          <p:nvPr/>
        </p:nvSpPr>
        <p:spPr>
          <a:xfrm>
            <a:off x="2154555" y="4066126"/>
            <a:ext cx="4834890" cy="5078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Moduli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of the </a:t>
            </a:r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dispersed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phase </a:t>
            </a:r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increase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above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the </a:t>
            </a:r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continuous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phase at </a:t>
            </a:r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colder</a:t>
            </a:r>
            <a:r>
              <a:rPr lang="fr-FR" sz="1350" b="1" spc="45" dirty="0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 </a:t>
            </a:r>
            <a:r>
              <a:rPr lang="fr-FR" sz="1350" b="1" spc="45" dirty="0" err="1">
                <a:solidFill>
                  <a:schemeClr val="accent2">
                    <a:lumMod val="50000"/>
                  </a:schemeClr>
                </a:solidFill>
                <a:cs typeface="Calibri Light" panose="020F0302020204030204" pitchFamily="34" charset="0"/>
              </a:rPr>
              <a:t>temperature</a:t>
            </a:r>
            <a:endParaRPr lang="en-US" sz="1350" b="1" spc="45" dirty="0">
              <a:solidFill>
                <a:schemeClr val="accent2">
                  <a:lumMod val="50000"/>
                </a:schemeClr>
              </a:solidFill>
              <a:cs typeface="Calibri Light" panose="020F0302020204030204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8F3C4B62-91EE-4D32-AAAE-AA212E78EB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419" y="939929"/>
            <a:ext cx="2714657" cy="254622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EB6F63A-6E1E-4037-B3EE-A2F0BC9B3CA4}"/>
              </a:ext>
            </a:extLst>
          </p:cNvPr>
          <p:cNvSpPr txBox="1"/>
          <p:nvPr/>
        </p:nvSpPr>
        <p:spPr>
          <a:xfrm>
            <a:off x="1129530" y="3264378"/>
            <a:ext cx="11137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Sylgard</a:t>
            </a:r>
            <a:r>
              <a:rPr lang="fr-FR" sz="1350" dirty="0"/>
              <a:t> 527</a:t>
            </a:r>
            <a:endParaRPr lang="en-US" sz="135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62F6CA6-6632-4DA3-B510-C0D6188D97B8}"/>
              </a:ext>
            </a:extLst>
          </p:cNvPr>
          <p:cNvSpPr txBox="1"/>
          <p:nvPr/>
        </p:nvSpPr>
        <p:spPr>
          <a:xfrm>
            <a:off x="3291432" y="3264378"/>
            <a:ext cx="111370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 err="1"/>
              <a:t>Sylgard</a:t>
            </a:r>
            <a:r>
              <a:rPr lang="fr-FR" sz="1350" dirty="0"/>
              <a:t> 184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51046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5FEC34-7D9B-43AD-A064-80D9AF197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061242-A52A-4FD0-8111-79F1AC00E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9A51EB-E2DE-42B4-8C9D-B7E3ACAE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7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A37591-7F42-4020-86D6-7869D0BA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Generation</a:t>
            </a:r>
            <a:r>
              <a:rPr lang="fr-FR" dirty="0"/>
              <a:t> of </a:t>
            </a:r>
            <a:r>
              <a:rPr lang="fr-FR" dirty="0" err="1"/>
              <a:t>solid</a:t>
            </a:r>
            <a:r>
              <a:rPr lang="fr-FR" dirty="0"/>
              <a:t> </a:t>
            </a:r>
            <a:r>
              <a:rPr lang="fr-FR" dirty="0" err="1"/>
              <a:t>emulsions</a:t>
            </a:r>
            <a:r>
              <a:rPr lang="fr-FR" dirty="0"/>
              <a:t> by </a:t>
            </a:r>
            <a:r>
              <a:rPr lang="fr-FR" dirty="0" err="1"/>
              <a:t>breakup</a:t>
            </a:r>
            <a:r>
              <a:rPr lang="fr-FR" dirty="0"/>
              <a:t> </a:t>
            </a:r>
            <a:r>
              <a:rPr lang="fr-FR" dirty="0" err="1"/>
              <a:t>under</a:t>
            </a:r>
            <a:r>
              <a:rPr lang="fr-FR" dirty="0"/>
              <a:t> </a:t>
            </a:r>
            <a:r>
              <a:rPr lang="fr-FR" dirty="0" err="1"/>
              <a:t>shear</a:t>
            </a:r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AFABB4B-113F-4AE4-9E47-52810DE92D7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9842" y="637197"/>
            <a:ext cx="3236705" cy="135480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E2B498F-4602-43E6-9BDC-725611903F32}"/>
              </a:ext>
            </a:extLst>
          </p:cNvPr>
          <p:cNvSpPr txBox="1"/>
          <p:nvPr/>
        </p:nvSpPr>
        <p:spPr>
          <a:xfrm>
            <a:off x="1318132" y="980400"/>
            <a:ext cx="1715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Rotation: aspiration </a:t>
            </a:r>
            <a:r>
              <a:rPr lang="fr-FR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between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rotating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rod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 and stator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fr-FR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FR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Shearing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between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wall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 and rotor: </a:t>
            </a:r>
            <a:r>
              <a:rPr lang="fr-FR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breaking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fr-FR" sz="1200" dirty="0" err="1">
                <a:ea typeface="Open Sans" panose="020B0606030504020204" pitchFamily="34" charset="0"/>
                <a:cs typeface="Open Sans" panose="020B0606030504020204" pitchFamily="34" charset="0"/>
              </a:rPr>
              <a:t>into</a:t>
            </a:r>
            <a:r>
              <a:rPr lang="fr-FR" sz="1200" dirty="0">
                <a:ea typeface="Open Sans" panose="020B0606030504020204" pitchFamily="34" charset="0"/>
                <a:cs typeface="Open Sans" panose="020B0606030504020204" pitchFamily="34" charset="0"/>
              </a:rPr>
              <a:t> droplets</a:t>
            </a:r>
            <a:endParaRPr lang="en-US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FBC9B63B-50C3-4411-8717-C5FF525BA0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98" r="68888" b="55117"/>
          <a:stretch/>
        </p:blipFill>
        <p:spPr>
          <a:xfrm>
            <a:off x="1091183" y="2821793"/>
            <a:ext cx="1418390" cy="14496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7BD367-3BD5-49F4-952C-8262F03AF96A}"/>
              </a:ext>
            </a:extLst>
          </p:cNvPr>
          <p:cNvSpPr/>
          <p:nvPr/>
        </p:nvSpPr>
        <p:spPr>
          <a:xfrm>
            <a:off x="204106" y="4215626"/>
            <a:ext cx="3429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err="1"/>
              <a:t>Dimethylsiloxane</a:t>
            </a:r>
            <a:r>
              <a:rPr lang="en-US" sz="1200" dirty="0"/>
              <a:t>-ethylene glycol 70:30</a:t>
            </a:r>
          </a:p>
          <a:p>
            <a:pPr algn="ctr"/>
            <a:r>
              <a:rPr lang="en-US" sz="1200" dirty="0"/>
              <a:t>block copolymer</a:t>
            </a:r>
          </a:p>
          <a:p>
            <a:pPr algn="ctr"/>
            <a:endParaRPr lang="en-US" sz="1200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A1D6F8A-AED0-4238-B409-D8D74654943A}"/>
              </a:ext>
            </a:extLst>
          </p:cNvPr>
          <p:cNvGrpSpPr/>
          <p:nvPr/>
        </p:nvGrpSpPr>
        <p:grpSpPr>
          <a:xfrm>
            <a:off x="3415763" y="2506536"/>
            <a:ext cx="1382308" cy="1382308"/>
            <a:chOff x="1835372" y="2468267"/>
            <a:chExt cx="1276797" cy="1276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277EF0D-4BA9-4FEE-86CC-5969D0540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brightnessContrast bright="20000" contrast="-2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5372" y="2468267"/>
              <a:ext cx="1276797" cy="1276797"/>
            </a:xfrm>
            <a:prstGeom prst="ellipse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2D35DC-6DD2-4CE9-BD14-C3819B033FE0}"/>
                </a:ext>
              </a:extLst>
            </p:cNvPr>
            <p:cNvSpPr/>
            <p:nvPr/>
          </p:nvSpPr>
          <p:spPr>
            <a:xfrm>
              <a:off x="2504250" y="3492500"/>
              <a:ext cx="363600" cy="808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618F852-B2C1-4622-A160-7438E9A85C24}"/>
                </a:ext>
              </a:extLst>
            </p:cNvPr>
            <p:cNvSpPr txBox="1"/>
            <p:nvPr/>
          </p:nvSpPr>
          <p:spPr>
            <a:xfrm>
              <a:off x="2428527" y="3254444"/>
              <a:ext cx="600424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1cm</a:t>
              </a:r>
              <a:endParaRPr lang="en-US" sz="1050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9E34A06-992A-4412-831C-C7305AF5DE4C}"/>
              </a:ext>
            </a:extLst>
          </p:cNvPr>
          <p:cNvSpPr/>
          <p:nvPr/>
        </p:nvSpPr>
        <p:spPr>
          <a:xfrm>
            <a:off x="2402792" y="3415024"/>
            <a:ext cx="717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D98C01"/>
                </a:solidFill>
              </a:rPr>
              <a:t>9mN.m</a:t>
            </a:r>
            <a:r>
              <a:rPr lang="fr-FR" sz="1200" baseline="30000" dirty="0">
                <a:solidFill>
                  <a:srgbClr val="D98C01"/>
                </a:solidFill>
              </a:rPr>
              <a:t>-1</a:t>
            </a:r>
            <a:endParaRPr lang="en-US" sz="1200" dirty="0">
              <a:solidFill>
                <a:srgbClr val="D98C01"/>
              </a:solidFill>
            </a:endParaRP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9611B702-C330-4856-9FCB-3063C0716A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3217" y="2365395"/>
            <a:ext cx="3082423" cy="2314328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865E8A18-F219-4EDA-8FB4-A8890EE14D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6689" y="501876"/>
            <a:ext cx="669776" cy="22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6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CC7A810-7E9D-4D54-8652-379E4DFE3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SFP 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8064B45-8F2E-4D68-8B54-F7E5FFEB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Elina Gilbert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2F10B6-C2CC-453D-B1ED-E7BE94B9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8</a:t>
            </a:r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5009D6D-8B51-4821-89B3-325129D1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Typical</a:t>
            </a:r>
            <a:r>
              <a:rPr lang="fr-FR" dirty="0"/>
              <a:t> </a:t>
            </a:r>
            <a:r>
              <a:rPr lang="fr-FR" dirty="0" err="1"/>
              <a:t>linear</a:t>
            </a:r>
            <a:r>
              <a:rPr lang="fr-FR" dirty="0"/>
              <a:t> </a:t>
            </a:r>
            <a:r>
              <a:rPr lang="fr-FR" dirty="0" err="1"/>
              <a:t>viscoelastic</a:t>
            </a:r>
            <a:r>
              <a:rPr lang="fr-FR" dirty="0"/>
              <a:t> </a:t>
            </a:r>
            <a:r>
              <a:rPr lang="fr-FR" dirty="0" err="1"/>
              <a:t>response</a:t>
            </a:r>
            <a:r>
              <a:rPr lang="fr-FR" dirty="0"/>
              <a:t> of </a:t>
            </a:r>
            <a:r>
              <a:rPr lang="fr-FR" dirty="0" err="1"/>
              <a:t>solid</a:t>
            </a:r>
            <a:r>
              <a:rPr lang="fr-FR" dirty="0"/>
              <a:t> </a:t>
            </a:r>
            <a:r>
              <a:rPr lang="fr-FR" dirty="0" err="1"/>
              <a:t>emulsions</a:t>
            </a:r>
            <a:endParaRPr lang="en-US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509BA7F-6C75-4652-AA42-3821F5C53109}"/>
              </a:ext>
            </a:extLst>
          </p:cNvPr>
          <p:cNvSpPr txBox="1"/>
          <p:nvPr/>
        </p:nvSpPr>
        <p:spPr>
          <a:xfrm>
            <a:off x="0" y="1936742"/>
            <a:ext cx="201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Storage </a:t>
            </a:r>
            <a:r>
              <a:rPr lang="fr-FR" sz="1600" dirty="0" err="1"/>
              <a:t>modulus</a:t>
            </a:r>
            <a:r>
              <a:rPr lang="fr-FR" sz="1600" dirty="0"/>
              <a:t>:</a:t>
            </a:r>
          </a:p>
          <a:p>
            <a:pPr algn="ctr"/>
            <a:r>
              <a:rPr lang="fr-FR" sz="1600" dirty="0" err="1"/>
              <a:t>very</a:t>
            </a:r>
            <a:r>
              <a:rPr lang="fr-FR" sz="1600" dirty="0"/>
              <a:t> </a:t>
            </a:r>
            <a:r>
              <a:rPr lang="fr-FR" sz="1600" dirty="0" err="1"/>
              <a:t>similar</a:t>
            </a:r>
            <a:r>
              <a:rPr lang="fr-FR" sz="1600" dirty="0"/>
              <a:t> to </a:t>
            </a:r>
            <a:r>
              <a:rPr lang="fr-FR" sz="1600" dirty="0" err="1"/>
              <a:t>elastomeric</a:t>
            </a:r>
            <a:r>
              <a:rPr lang="fr-FR" sz="1600" dirty="0"/>
              <a:t> plateau</a:t>
            </a:r>
            <a:endParaRPr lang="en-US" sz="1600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10658F57-5E26-4567-AFDB-492614324636}"/>
              </a:ext>
            </a:extLst>
          </p:cNvPr>
          <p:cNvGrpSpPr/>
          <p:nvPr/>
        </p:nvGrpSpPr>
        <p:grpSpPr>
          <a:xfrm>
            <a:off x="1892488" y="1282742"/>
            <a:ext cx="4978023" cy="2578015"/>
            <a:chOff x="1727486" y="1098635"/>
            <a:chExt cx="5689027" cy="2946229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79E797F-0DA5-48CA-9271-9F93718A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7486" y="1098635"/>
              <a:ext cx="5689027" cy="2946229"/>
            </a:xfrm>
            <a:prstGeom prst="rect">
              <a:avLst/>
            </a:prstGeom>
          </p:spPr>
        </p:pic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4EFC21E9-DE04-4A5F-8241-047C1819F4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1575" y="1816100"/>
              <a:ext cx="2105025" cy="47625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4DA6FA62-13F2-4554-A76A-53E90BC200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27725" y="2466976"/>
              <a:ext cx="1416050" cy="882649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0C2B8EAD-BA2C-49AB-BD7E-53C798DF40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1575" y="1924050"/>
              <a:ext cx="2105025" cy="127769"/>
            </a:xfrm>
            <a:prstGeom prst="line">
              <a:avLst/>
            </a:prstGeom>
            <a:ln w="12700">
              <a:solidFill>
                <a:srgbClr val="F659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0EC87B57-D776-48E4-8CB5-F11EB7123E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44465" y="2837430"/>
              <a:ext cx="1464310" cy="89920"/>
            </a:xfrm>
            <a:prstGeom prst="line">
              <a:avLst/>
            </a:prstGeom>
            <a:ln w="12700">
              <a:solidFill>
                <a:srgbClr val="F659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7ADE6293-2937-418F-8482-C20C2B1864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08700" y="2340543"/>
              <a:ext cx="1235075" cy="755082"/>
            </a:xfrm>
            <a:prstGeom prst="line">
              <a:avLst/>
            </a:prstGeom>
            <a:ln w="12700">
              <a:solidFill>
                <a:srgbClr val="F659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C9D249D6-E326-4CE0-82F8-9558E2600660}"/>
              </a:ext>
            </a:extLst>
          </p:cNvPr>
          <p:cNvSpPr txBox="1"/>
          <p:nvPr/>
        </p:nvSpPr>
        <p:spPr>
          <a:xfrm>
            <a:off x="6871245" y="1572129"/>
            <a:ext cx="2326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/>
              <a:t>Loss</a:t>
            </a:r>
            <a:r>
              <a:rPr lang="fr-FR" sz="1600" dirty="0"/>
              <a:t> </a:t>
            </a:r>
            <a:r>
              <a:rPr lang="fr-FR" sz="1600" dirty="0" err="1"/>
              <a:t>modulus</a:t>
            </a:r>
            <a:r>
              <a:rPr lang="fr-FR" sz="1600" dirty="0"/>
              <a:t>:</a:t>
            </a:r>
          </a:p>
          <a:p>
            <a:pPr algn="ctr"/>
            <a:r>
              <a:rPr lang="fr-FR" sz="1600" dirty="0"/>
              <a:t>2 apparent </a:t>
            </a:r>
            <a:r>
              <a:rPr lang="fr-FR" sz="1600" dirty="0" err="1"/>
              <a:t>slopes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Low </a:t>
            </a:r>
            <a:r>
              <a:rPr lang="fr-FR" sz="1600" dirty="0" err="1"/>
              <a:t>frequencies</a:t>
            </a:r>
            <a:r>
              <a:rPr lang="fr-FR" sz="1600" dirty="0"/>
              <a:t>:</a:t>
            </a:r>
            <a:r>
              <a:rPr lang="en-US" sz="1600" dirty="0"/>
              <a:t> almost flat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High frequency: same slope as continuous phase</a:t>
            </a:r>
            <a:endParaRPr lang="fr-FR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B4209C3-9C55-4BA1-938D-8957D89EBE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246" b="18716"/>
          <a:stretch/>
        </p:blipFill>
        <p:spPr>
          <a:xfrm>
            <a:off x="86868" y="3363080"/>
            <a:ext cx="2139410" cy="134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05550"/>
      </p:ext>
    </p:extLst>
  </p:cSld>
  <p:clrMapOvr>
    <a:masterClrMapping/>
  </p:clrMapOvr>
</p:sld>
</file>

<file path=ppt/theme/theme1.xml><?xml version="1.0" encoding="utf-8"?>
<a:theme xmlns:a="http://schemas.openxmlformats.org/drawingml/2006/main" name="dfd2022">
  <a:themeElements>
    <a:clrScheme name="SFP 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8D95"/>
      </a:accent1>
      <a:accent2>
        <a:srgbClr val="CA1A1D"/>
      </a:accent2>
      <a:accent3>
        <a:srgbClr val="B8D7D2"/>
      </a:accent3>
      <a:accent4>
        <a:srgbClr val="F7D034"/>
      </a:accent4>
      <a:accent5>
        <a:srgbClr val="8E9291"/>
      </a:accent5>
      <a:accent6>
        <a:srgbClr val="0D84BD"/>
      </a:accent6>
      <a:hlink>
        <a:srgbClr val="BC524A"/>
      </a:hlink>
      <a:folHlink>
        <a:srgbClr val="B88C8C"/>
      </a:folHlink>
    </a:clrScheme>
    <a:fontScheme name="Personnalisé 2">
      <a:majorFont>
        <a:latin typeface="Calibri Light"/>
        <a:ea typeface=""/>
        <a:cs typeface=""/>
      </a:majorFont>
      <a:minorFont>
        <a:latin typeface="Garamond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fd2022" id="{F1D33F66-9505-4EFD-86AA-C1460D17B110}" vid="{81E857EE-F942-426C-950B-D6F18FE7204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dfd2022</Template>
  <TotalTime>3552</TotalTime>
  <Words>1533</Words>
  <Application>Microsoft Office PowerPoint</Application>
  <PresentationFormat>Affichage à l'écran (16:9)</PresentationFormat>
  <Paragraphs>368</Paragraphs>
  <Slides>28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7" baseType="lpstr">
      <vt:lpstr>Arial</vt:lpstr>
      <vt:lpstr>Brush Script MT</vt:lpstr>
      <vt:lpstr>Calibri</vt:lpstr>
      <vt:lpstr>Calibri Light</vt:lpstr>
      <vt:lpstr>Cambria Math</vt:lpstr>
      <vt:lpstr>Garamond</vt:lpstr>
      <vt:lpstr>Open Sans</vt:lpstr>
      <vt:lpstr>Wingdings</vt:lpstr>
      <vt:lpstr>dfd2022</vt:lpstr>
      <vt:lpstr>Perles liquides dans une matrice solide :  rhéologie des émulsions solides</vt:lpstr>
      <vt:lpstr>Motivation</vt:lpstr>
      <vt:lpstr>Motivation</vt:lpstr>
      <vt:lpstr>Inclusion systems</vt:lpstr>
      <vt:lpstr>First approach for solid emulsions with liquid inclusions</vt:lpstr>
      <vt:lpstr>Controlling the rheology of a solid emulsion with liquid droplets</vt:lpstr>
      <vt:lpstr>Dispersed and continuous phases</vt:lpstr>
      <vt:lpstr>Generation of solid emulsions by breakup under shear</vt:lpstr>
      <vt:lpstr>Typical linear viscoelastic response of solid emulsions</vt:lpstr>
      <vt:lpstr>Evolution of linear viscoelasticity with volume fraction</vt:lpstr>
      <vt:lpstr>Evolution of linear viscoelasticity with volume fraction</vt:lpstr>
      <vt:lpstr>Evolution of linear viscoelasticity with volume fraction</vt:lpstr>
      <vt:lpstr>Evolution with volume fraction for liquid inclusions</vt:lpstr>
      <vt:lpstr>Evolution with temperature</vt:lpstr>
      <vt:lpstr>Conclusions </vt:lpstr>
      <vt:lpstr>Présentation PowerPoint</vt:lpstr>
      <vt:lpstr>Rheology of liquid emulsions</vt:lpstr>
      <vt:lpstr>Rheological characterization</vt:lpstr>
      <vt:lpstr>Master curve ?</vt:lpstr>
      <vt:lpstr>Adhesion first results with JKR experiment</vt:lpstr>
      <vt:lpstr>Preliminary JKR results</vt:lpstr>
      <vt:lpstr>Typical rheometry for solidified inclusions (T=-10°C)</vt:lpstr>
      <vt:lpstr>Sylgard 184 continuous phase</vt:lpstr>
      <vt:lpstr>Microfluidics-generated samples</vt:lpstr>
      <vt:lpstr>Influence of the elastocapillary number</vt:lpstr>
      <vt:lpstr>Temperature transition for the larger droplets</vt:lpstr>
      <vt:lpstr>Fractional rheology model</vt:lpstr>
      <vt:lpstr>Preliminary fit results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Elina Gilbert</dc:creator>
  <cp:lastModifiedBy>Elina Gilbert</cp:lastModifiedBy>
  <cp:revision>447</cp:revision>
  <dcterms:created xsi:type="dcterms:W3CDTF">2022-09-13T09:48:05Z</dcterms:created>
  <dcterms:modified xsi:type="dcterms:W3CDTF">2023-06-29T14:25:14Z</dcterms:modified>
</cp:coreProperties>
</file>