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tif" ContentType="image/t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33" r:id="rId6"/>
    <p:sldMasterId id="2147483724" r:id="rId7"/>
  </p:sldMasterIdLst>
  <p:notesMasterIdLst>
    <p:notesMasterId r:id="rId21"/>
  </p:notesMasterIdLst>
  <p:handoutMasterIdLst>
    <p:handoutMasterId r:id="rId22"/>
  </p:handoutMasterIdLst>
  <p:sldIdLst>
    <p:sldId id="273" r:id="rId8"/>
    <p:sldId id="307" r:id="rId9"/>
    <p:sldId id="318" r:id="rId10"/>
    <p:sldId id="314" r:id="rId11"/>
    <p:sldId id="302" r:id="rId12"/>
    <p:sldId id="328" r:id="rId13"/>
    <p:sldId id="331" r:id="rId14"/>
    <p:sldId id="325" r:id="rId15"/>
    <p:sldId id="326" r:id="rId16"/>
    <p:sldId id="323" r:id="rId17"/>
    <p:sldId id="330" r:id="rId18"/>
    <p:sldId id="263" r:id="rId19"/>
    <p:sldId id="329" r:id="rId20"/>
  </p:sldIdLst>
  <p:sldSz cx="9144000" cy="6858000" type="screen4x3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232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4151" userDrawn="1">
          <p15:clr>
            <a:srgbClr val="A4A3A4"/>
          </p15:clr>
        </p15:guide>
        <p15:guide id="12" pos="4082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309" userDrawn="1">
          <p15:clr>
            <a:srgbClr val="A4A3A4"/>
          </p15:clr>
        </p15:guide>
        <p15:guide id="18" pos="5535" userDrawn="1">
          <p15:clr>
            <a:srgbClr val="A4A3A4"/>
          </p15:clr>
        </p15:guide>
        <p15:guide id="19" pos="5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FF"/>
    <a:srgbClr val="0000FF"/>
    <a:srgbClr val="142F6A"/>
    <a:srgbClr val="27007E"/>
    <a:srgbClr val="A50119"/>
    <a:srgbClr val="543D29"/>
    <a:srgbClr val="548235"/>
    <a:srgbClr val="FFCC00"/>
    <a:srgbClr val="71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56027" autoAdjust="0"/>
  </p:normalViewPr>
  <p:slideViewPr>
    <p:cSldViewPr snapToGrid="0" showGuides="1">
      <p:cViewPr varScale="1">
        <p:scale>
          <a:sx n="70" d="100"/>
          <a:sy n="70" d="100"/>
        </p:scale>
        <p:origin x="1152" y="56"/>
      </p:cViewPr>
      <p:guideLst>
        <p:guide orient="horz" pos="1620"/>
        <p:guide pos="2160"/>
        <p:guide orient="horz" pos="3083"/>
        <p:guide pos="232"/>
        <p:guide orient="horz" pos="2074"/>
        <p:guide pos="4151"/>
        <p:guide pos="4082"/>
        <p:guide orient="horz" pos="2160"/>
        <p:guide orient="horz" pos="4111"/>
        <p:guide orient="horz" pos="2765"/>
        <p:guide pos="2880"/>
        <p:guide pos="309"/>
        <p:guide pos="5535"/>
        <p:guide pos="5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1552" y="-165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77938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655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7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97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46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3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7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62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879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484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65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772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205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7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3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89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71718"/>
            <a:ext cx="9154160" cy="6723530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8242" y="1358084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CE83B8F1-3CFD-4C6F-B77B-684EE09D6F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3696" y="1358084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12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914402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23927" y="135808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4643696" y="233280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6076C443-2E06-4281-8B05-53A67256EE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8242" y="2628159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AAFC24E1-75A5-4390-A26C-B3DE9FF20E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3696" y="2628159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67AD350B-6F89-4863-9328-41F1D93BBC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1227" y="262816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B1C8393-42C9-4E5B-B22A-7A1C80B3392B}"/>
              </a:ext>
            </a:extLst>
          </p:cNvPr>
          <p:cNvCxnSpPr/>
          <p:nvPr userDrawn="1"/>
        </p:nvCxnSpPr>
        <p:spPr>
          <a:xfrm flipH="1">
            <a:off x="914402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EADC8B10-F914-44B6-855C-77AEF500D4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3927" y="2634550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674119E-EE06-45F8-B404-7D969C8F47C0}"/>
              </a:ext>
            </a:extLst>
          </p:cNvPr>
          <p:cNvCxnSpPr/>
          <p:nvPr userDrawn="1"/>
        </p:nvCxnSpPr>
        <p:spPr>
          <a:xfrm flipH="1">
            <a:off x="4643696" y="3602884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2E8B88C5-9DD3-4342-8110-493B6A4046E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98242" y="3878367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0" name="Espace réservé pour une image  4">
            <a:extLst>
              <a:ext uri="{FF2B5EF4-FFF2-40B4-BE49-F238E27FC236}">
                <a16:creationId xmlns:a16="http://schemas.microsoft.com/office/drawing/2014/main" id="{11DFD99F-CCC2-490B-9103-83A0C7B5B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3696" y="3878367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05DF51F-34C2-49EC-92D0-D81C49BE61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1227" y="3878368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75A8DBD-F5B7-405E-B653-6D5F7E42EB8D}"/>
              </a:ext>
            </a:extLst>
          </p:cNvPr>
          <p:cNvCxnSpPr/>
          <p:nvPr userDrawn="1"/>
        </p:nvCxnSpPr>
        <p:spPr>
          <a:xfrm flipH="1">
            <a:off x="914402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A402FF8C-DB59-4608-B517-7FD5643141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23927" y="3866242"/>
            <a:ext cx="2359026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D552D8A-671C-4599-8FC0-D56624B966E2}"/>
              </a:ext>
            </a:extLst>
          </p:cNvPr>
          <p:cNvCxnSpPr/>
          <p:nvPr userDrawn="1"/>
        </p:nvCxnSpPr>
        <p:spPr>
          <a:xfrm flipH="1">
            <a:off x="4643696" y="4853092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979E6621-7EBD-4E8A-9D3F-98667422C6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98242" y="5128574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4EB9FABD-311A-46B5-803C-4468714878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43696" y="5128574"/>
            <a:ext cx="1085850" cy="9747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B039882E-C7D2-4A10-8D17-525FEF96661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12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0312D7E-F5FE-4ADB-8526-4D9ED88C5C15}"/>
              </a:ext>
            </a:extLst>
          </p:cNvPr>
          <p:cNvCxnSpPr/>
          <p:nvPr userDrawn="1"/>
        </p:nvCxnSpPr>
        <p:spPr>
          <a:xfrm flipH="1">
            <a:off x="914402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6AD72B51-7D15-4502-B762-932C85FC89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23927" y="5128575"/>
            <a:ext cx="2359025" cy="874756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3D9F259-C0D9-40E4-B155-CD1D47C48F43}"/>
              </a:ext>
            </a:extLst>
          </p:cNvPr>
          <p:cNvCxnSpPr/>
          <p:nvPr userDrawn="1"/>
        </p:nvCxnSpPr>
        <p:spPr>
          <a:xfrm flipH="1">
            <a:off x="4643696" y="6103299"/>
            <a:ext cx="3569690" cy="0"/>
          </a:xfrm>
          <a:prstGeom prst="line">
            <a:avLst/>
          </a:prstGeom>
          <a:ln w="19050">
            <a:solidFill>
              <a:srgbClr val="54823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8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3269974" y="2277417"/>
            <a:ext cx="4765976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69974" y="3140287"/>
            <a:ext cx="4714240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54937" y="3564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5998464"/>
          </a:xfrm>
          <a:prstGeom prst="rect">
            <a:avLst/>
          </a:prstGeom>
        </p:spPr>
      </p:pic>
      <p:pic>
        <p:nvPicPr>
          <p:cNvPr id="13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046F-785F-474B-A5A8-9FA155A398C9}" type="datetime1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67891" y="6665909"/>
            <a:ext cx="627944" cy="769441"/>
          </a:xfrm>
        </p:spPr>
        <p:txBody>
          <a:bodyPr/>
          <a:lstStyle/>
          <a:p>
            <a:fld id="{5161EBFF-48D8-4FCA-8703-CAAC6360209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9" descr="cea_logo_smal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60"/>
            <a:ext cx="1010053" cy="806825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72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FA92-5790-4699-9D8B-D18968A01927}" type="datetime1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0E8-F619-448F-974F-A688A8BF1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78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F42C-B8FF-477A-B247-86CFC1BA2C04}" type="datetime1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0E8-F619-448F-974F-A688A8BF1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300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640F-E0A8-4284-AA4B-401577A749FD}" type="datetime1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0E8-F619-448F-974F-A688A8BF1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26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ED68-EF3A-49C6-B26D-804EC015A2B6}" type="datetime1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0E8-F619-448F-974F-A688A8BF1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245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E7F9-F01F-48AA-A650-27680A1ED476}" type="datetime1">
              <a:rPr lang="fr-FR" smtClean="0"/>
              <a:t>04/07/2023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0E8-F619-448F-974F-A688A8BF1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843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112C-7FE1-4643-916C-22EAC0937657}" type="datetime1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0E8-F619-448F-974F-A688A8BF1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658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DE99-3A42-4337-9527-D9845AD44FAB}" type="datetime1">
              <a:rPr lang="fr-FR" smtClean="0"/>
              <a:t>04/07/2023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0E8-F619-448F-974F-A688A8BF1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441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5359-6E40-4008-9DCB-D4FDACFE8E33}" type="datetime1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0E8-F619-448F-974F-A688A8BF1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541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B3C0-5B15-4731-A914-E124F34A7A42}" type="datetime1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0E8-F619-448F-974F-A688A8BF1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5801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C66D-6F1A-4CEE-BA6D-ED9225CAB6BA}" type="datetime1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0E8-F619-448F-974F-A688A8BF1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92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54807-ACAA-4748-B382-AA544CC7D593}" type="datetime1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90E8-F619-448F-974F-A688A8BF1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23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6369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" y="597121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40641"/>
            <a:ext cx="9154160" cy="6011852"/>
          </a:xfrm>
          <a:prstGeom prst="rect">
            <a:avLst/>
          </a:prstGeom>
        </p:spPr>
      </p:pic>
      <p:pic>
        <p:nvPicPr>
          <p:cNvPr id="12" name="Picture 9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843277" y="4461090"/>
            <a:ext cx="6572852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843276" y="3757134"/>
            <a:ext cx="7860672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843277" y="5122102"/>
            <a:ext cx="294201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122334" y="1143001"/>
            <a:ext cx="2751138" cy="239369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4777" y="5469234"/>
            <a:ext cx="294201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9144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066800" y="473604"/>
            <a:ext cx="3505200" cy="14380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60824" y="1630411"/>
            <a:ext cx="78867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pic>
        <p:nvPicPr>
          <p:cNvPr id="6" name="Picture 9" descr="cea_logo_smal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22"/>
            <a:ext cx="980403" cy="800258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660825" y="1067647"/>
            <a:ext cx="7924376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31444" y="1835212"/>
            <a:ext cx="1521946" cy="1950713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752037" y="1835212"/>
            <a:ext cx="1478663" cy="1198561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334674" y="1835151"/>
            <a:ext cx="1178590" cy="128098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328279" y="3298825"/>
            <a:ext cx="1184516" cy="113810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757364" y="3201989"/>
            <a:ext cx="1466941" cy="583936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31763" y="3968619"/>
            <a:ext cx="1517650" cy="527181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31763" y="4673601"/>
            <a:ext cx="1517650" cy="60564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752037" y="3968619"/>
            <a:ext cx="1466850" cy="1310624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319464" y="4619627"/>
            <a:ext cx="1193800" cy="659616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9144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4572000" y="2824702"/>
            <a:ext cx="3700463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763" y="1835150"/>
            <a:ext cx="4381500" cy="359029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9144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961053"/>
            <a:ext cx="9143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34777" y="6158142"/>
            <a:ext cx="778233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845677" y="4801464"/>
            <a:ext cx="1604435" cy="18004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738142" y="617538"/>
            <a:ext cx="3987800" cy="124414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107440" y="196178"/>
            <a:ext cx="82296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5544784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05/07/2023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1252817" y="6658217"/>
            <a:ext cx="1579872" cy="169277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fr-FR" sz="1100" b="1" dirty="0">
                <a:latin typeface="Calibri" panose="020F0502020204030204" pitchFamily="34" charset="0"/>
              </a:rPr>
              <a:t>Souhaila N’MAR</a:t>
            </a:r>
          </a:p>
        </p:txBody>
      </p:sp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06" r:id="rId4"/>
    <p:sldLayoutId id="2147483709" r:id="rId5"/>
    <p:sldLayoutId id="2147483710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  <p:sldLayoutId id="2147483745" r:id="rId13"/>
  </p:sldLayoutIdLst>
  <p:hf hdr="0" ft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09/03/2023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682413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S. N’MAR</a:t>
            </a:r>
          </a:p>
        </p:txBody>
      </p:sp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 ft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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33E3-0D3C-41C8-8DC3-1153BCC4828E}" type="datetime1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190E8-F619-448F-974F-A688A8BF1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79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293436"/>
            <a:ext cx="78867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7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-25706"/>
            <a:ext cx="9143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173526" y="6627317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466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67891" y="6665909"/>
            <a:ext cx="627944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25" descr="cea_logo_typo2_sm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4" y="224966"/>
            <a:ext cx="612339" cy="34648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07441" y="196179"/>
            <a:ext cx="4395374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6593653" y="6666681"/>
            <a:ext cx="1583653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10/12/2021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652" y="6635131"/>
            <a:ext cx="4132448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961466" y="6658217"/>
            <a:ext cx="682413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S. N’MAR</a:t>
            </a:r>
          </a:p>
        </p:txBody>
      </p:sp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 ft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tif"/><Relationship Id="rId5" Type="http://schemas.openxmlformats.org/officeDocument/2006/relationships/image" Target="../media/image9.png"/><Relationship Id="rId10" Type="http://schemas.openxmlformats.org/officeDocument/2006/relationships/image" Target="../media/image14.tif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0.png"/><Relationship Id="rId4" Type="http://schemas.openxmlformats.org/officeDocument/2006/relationships/image" Target="../media/image6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tif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2.wmf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11" Type="http://schemas.openxmlformats.org/officeDocument/2006/relationships/image" Target="../media/image32.wmf"/><Relationship Id="rId5" Type="http://schemas.openxmlformats.org/officeDocument/2006/relationships/image" Target="../media/image400.png"/><Relationship Id="rId15" Type="http://schemas.openxmlformats.org/officeDocument/2006/relationships/image" Target="../media/image51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0.png"/><Relationship Id="rId5" Type="http://schemas.openxmlformats.org/officeDocument/2006/relationships/image" Target="../media/image61.tiff"/><Relationship Id="rId10" Type="http://schemas.openxmlformats.org/officeDocument/2006/relationships/image" Target="../media/image59.wmf"/><Relationship Id="rId4" Type="http://schemas.openxmlformats.org/officeDocument/2006/relationships/image" Target="../media/image60.tif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85266" y="892230"/>
            <a:ext cx="8771592" cy="1541666"/>
          </a:xfrm>
        </p:spPr>
        <p:txBody>
          <a:bodyPr/>
          <a:lstStyle/>
          <a:p>
            <a:pPr algn="ctr"/>
            <a:r>
              <a:rPr lang="fr-FR" dirty="0"/>
              <a:t>Multi-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characterization</a:t>
            </a:r>
            <a:r>
              <a:rPr lang="fr-FR" dirty="0"/>
              <a:t> of hydrogels of </a:t>
            </a:r>
            <a:r>
              <a:rPr lang="fr-FR" dirty="0" err="1"/>
              <a:t>biological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15487" y="4973696"/>
            <a:ext cx="5874707" cy="967149"/>
          </a:xfrm>
        </p:spPr>
        <p:txBody>
          <a:bodyPr/>
          <a:lstStyle/>
          <a:p>
            <a:r>
              <a:rPr lang="fr-FR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Supervisors</a:t>
            </a:r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: Frédérique GIORGIUTTI – Ludovic PAUCHARD</a:t>
            </a: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CEA : Patrick GUENOUN – Jean-Philippe RENAULT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903857" y="5896774"/>
            <a:ext cx="4240143" cy="378270"/>
          </a:xfrm>
        </p:spPr>
        <p:txBody>
          <a:bodyPr/>
          <a:lstStyle/>
          <a:p>
            <a:r>
              <a:rPr lang="fr-FR" b="1" dirty="0"/>
              <a:t>Souhaila N’MAR </a:t>
            </a:r>
            <a:r>
              <a:rPr lang="fr-FR" dirty="0"/>
              <a:t>– 3</a:t>
            </a:r>
            <a:r>
              <a:rPr lang="fr-FR" baseline="30000" dirty="0"/>
              <a:t>rd</a:t>
            </a:r>
            <a:r>
              <a:rPr lang="fr-FR" dirty="0"/>
              <a:t> </a:t>
            </a:r>
            <a:r>
              <a:rPr lang="fr-FR" dirty="0" err="1"/>
              <a:t>year</a:t>
            </a:r>
            <a:r>
              <a:rPr lang="fr-FR" dirty="0"/>
              <a:t> PhD </a:t>
            </a:r>
            <a:r>
              <a:rPr lang="fr-FR" dirty="0" err="1"/>
              <a:t>Student</a:t>
            </a:r>
            <a:r>
              <a:rPr lang="fr-FR" dirty="0"/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238003"/>
            <a:ext cx="1072347" cy="4387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69" y="243229"/>
            <a:ext cx="1284572" cy="4335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 b="26400"/>
          <a:stretch/>
        </p:blipFill>
        <p:spPr>
          <a:xfrm>
            <a:off x="3547595" y="238003"/>
            <a:ext cx="909052" cy="4387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7" r="34440" b="11487"/>
          <a:stretch/>
        </p:blipFill>
        <p:spPr>
          <a:xfrm>
            <a:off x="4951401" y="60023"/>
            <a:ext cx="597974" cy="61674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2" t="27401" b="16650"/>
          <a:stretch/>
        </p:blipFill>
        <p:spPr>
          <a:xfrm>
            <a:off x="6146221" y="210534"/>
            <a:ext cx="1042179" cy="4662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0"/>
          <a:stretch/>
        </p:blipFill>
        <p:spPr>
          <a:xfrm>
            <a:off x="7644793" y="-155437"/>
            <a:ext cx="1280160" cy="10476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01" y="2173707"/>
            <a:ext cx="2944387" cy="2208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ZoneTexte 11"/>
          <p:cNvSpPr txBox="1"/>
          <p:nvPr/>
        </p:nvSpPr>
        <p:spPr>
          <a:xfrm>
            <a:off x="4711319" y="4459790"/>
            <a:ext cx="3407080" cy="383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Cryo-SEM of hydrogel</a:t>
            </a:r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02049DA4-68BC-5F4B-9277-2696724EE4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007" y="2173707"/>
            <a:ext cx="3063114" cy="2317412"/>
          </a:xfrm>
          <a:prstGeom prst="rect">
            <a:avLst/>
          </a:prstGeom>
          <a:ln w="12700">
            <a:miter lim="4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14" name="ZoneTexte 13"/>
          <p:cNvSpPr txBox="1"/>
          <p:nvPr/>
        </p:nvSpPr>
        <p:spPr>
          <a:xfrm>
            <a:off x="735663" y="4459790"/>
            <a:ext cx="3407080" cy="383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Deformation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colloidal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</a:t>
            </a:r>
          </a:p>
        </p:txBody>
      </p: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199577"/>
            <a:ext cx="8036560" cy="372396"/>
          </a:xfrm>
        </p:spPr>
        <p:txBody>
          <a:bodyPr/>
          <a:lstStyle/>
          <a:p>
            <a:r>
              <a:rPr lang="fr-FR" dirty="0" smtClean="0"/>
              <a:t>Link </a:t>
            </a:r>
            <a:r>
              <a:rPr lang="fr-FR" dirty="0" err="1"/>
              <a:t>between</a:t>
            </a:r>
            <a:r>
              <a:rPr lang="fr-FR" dirty="0"/>
              <a:t> structure and </a:t>
            </a:r>
            <a:r>
              <a:rPr lang="fr-FR" dirty="0" err="1"/>
              <a:t>mechanical</a:t>
            </a:r>
            <a:r>
              <a:rPr lang="fr-FR" dirty="0"/>
              <a:t> </a:t>
            </a:r>
            <a:r>
              <a:rPr lang="fr-FR" dirty="0" err="1"/>
              <a:t>properties</a:t>
            </a:r>
            <a:r>
              <a:rPr lang="fr-FR" dirty="0"/>
              <a:t> of the gel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41627" y="6667041"/>
            <a:ext cx="627944" cy="153888"/>
          </a:xfrm>
        </p:spPr>
        <p:txBody>
          <a:bodyPr/>
          <a:lstStyle/>
          <a:p>
            <a:fld id="{5161EBFF-48D8-4FCA-8703-CAAC63602099}" type="slidenum">
              <a:rPr lang="fr-FR" sz="1000" smtClean="0">
                <a:solidFill>
                  <a:schemeClr val="bg1"/>
                </a:solidFill>
              </a:rPr>
              <a:t>10</a:t>
            </a:fld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7" y="1544477"/>
            <a:ext cx="2887734" cy="1847885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1318437" y="3441597"/>
            <a:ext cx="0" cy="7159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6706" y="4107905"/>
                <a:ext cx="38773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dirty="0">
                    <a:solidFill>
                      <a:srgbClr val="000000"/>
                    </a:solidFill>
                  </a:rPr>
                  <a:t>Well </a:t>
                </a:r>
                <a:r>
                  <a:rPr lang="fr-FR" sz="1800" dirty="0" err="1">
                    <a:solidFill>
                      <a:srgbClr val="000000"/>
                    </a:solidFill>
                  </a:rPr>
                  <a:t>depth</a:t>
                </a:r>
                <a:r>
                  <a:rPr lang="fr-FR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fr-FR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</a:rPr>
                  <a:t>= </a:t>
                </a:r>
                <a:r>
                  <a:rPr lang="fr-FR" sz="1800" dirty="0" err="1">
                    <a:solidFill>
                      <a:srgbClr val="000000"/>
                    </a:solidFill>
                  </a:rPr>
                  <a:t>energy</a:t>
                </a:r>
                <a:r>
                  <a:rPr lang="fr-FR" sz="1800" dirty="0">
                    <a:solidFill>
                      <a:srgbClr val="000000"/>
                    </a:solidFill>
                  </a:rPr>
                  <a:t> of interactions</a:t>
                </a:r>
              </a:p>
              <a:p>
                <a:pPr algn="l"/>
                <a:r>
                  <a:rPr lang="fr-FR" sz="1800" dirty="0">
                    <a:solidFill>
                      <a:srgbClr val="000000"/>
                    </a:solidFill>
                  </a:rPr>
                  <a:t>2R(</a:t>
                </a:r>
                <a:r>
                  <a:rPr lang="el-GR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fr-FR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-1) </a:t>
                </a:r>
                <a:r>
                  <a:rPr lang="fr-FR" sz="1800" dirty="0">
                    <a:solidFill>
                      <a:srgbClr val="000000"/>
                    </a:solidFill>
                  </a:rPr>
                  <a:t>= range of interactions=</a:t>
                </a:r>
                <a:r>
                  <a:rPr lang="fr-FR" sz="1800" dirty="0" err="1">
                    <a:solidFill>
                      <a:srgbClr val="000000"/>
                    </a:solidFill>
                  </a:rPr>
                  <a:t>width</a:t>
                </a:r>
                <a:r>
                  <a:rPr lang="fr-FR" sz="1800" dirty="0">
                    <a:solidFill>
                      <a:srgbClr val="000000"/>
                    </a:solidFill>
                  </a:rPr>
                  <a:t> of the square </a:t>
                </a:r>
                <a:r>
                  <a:rPr lang="fr-FR" sz="1800" dirty="0" err="1">
                    <a:solidFill>
                      <a:srgbClr val="000000"/>
                    </a:solidFill>
                  </a:rPr>
                  <a:t>well</a:t>
                </a:r>
                <a:endParaRPr lang="fr-FR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6" y="4107905"/>
                <a:ext cx="3877340" cy="923330"/>
              </a:xfrm>
              <a:prstGeom prst="rect">
                <a:avLst/>
              </a:prstGeom>
              <a:blipFill>
                <a:blip r:embed="rId4"/>
                <a:stretch>
                  <a:fillRect l="-1307" t="-2740" b="-109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474920" y="1097555"/>
            <a:ext cx="260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u="sng" dirty="0">
                <a:solidFill>
                  <a:srgbClr val="C00000"/>
                </a:solidFill>
              </a:rPr>
              <a:t>Attractive </a:t>
            </a:r>
            <a:r>
              <a:rPr lang="fr-FR" sz="1800" u="sng" dirty="0" err="1">
                <a:solidFill>
                  <a:srgbClr val="C00000"/>
                </a:solidFill>
              </a:rPr>
              <a:t>potential</a:t>
            </a:r>
            <a:endParaRPr lang="fr-FR" sz="1800" u="sng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32323" y="5006232"/>
            <a:ext cx="260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u="sng" dirty="0">
                <a:solidFill>
                  <a:srgbClr val="C00000"/>
                </a:solidFill>
              </a:rPr>
              <a:t>Intersection model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6706" y="5300510"/>
            <a:ext cx="387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fr-FR" sz="1800" dirty="0">
                <a:solidFill>
                  <a:srgbClr val="000000"/>
                </a:solidFill>
              </a:rPr>
              <a:t>= </a:t>
            </a:r>
            <a:r>
              <a:rPr lang="fr-FR" sz="1800" dirty="0" err="1">
                <a:solidFill>
                  <a:srgbClr val="000000"/>
                </a:solidFill>
              </a:rPr>
              <a:t>agregate</a:t>
            </a:r>
            <a:r>
              <a:rPr lang="fr-FR" sz="1800" dirty="0">
                <a:solidFill>
                  <a:srgbClr val="000000"/>
                </a:solidFill>
              </a:rPr>
              <a:t>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398570" y="1041893"/>
                <a:ext cx="4143057" cy="1025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fr-F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b>
                            <m:sSubPr>
                              <m:ctrlPr>
                                <a:rPr lang="fr-FR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𝑐𝑐</m:t>
                              </m:r>
                            </m:sub>
                          </m:sSub>
                        </m:den>
                      </m:f>
                      <m:r>
                        <a:rPr lang="fr-FR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r-F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  <m:sub>
                                      <m:r>
                                        <a:rPr lang="fr-FR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fr-F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𝑑𝑖𝑚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ξ</m:t>
                                      </m:r>
                                    </m:e>
                                    <m:sub>
                                      <m:r>
                                        <a:rPr lang="fr-FR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fr-F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𝑑𝑖𝑚</m:t>
                                  </m:r>
                                </m:sup>
                              </m:sSup>
                            </m:den>
                          </m:f>
                          <m:r>
                            <a:rPr lang="fr-F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fr-FR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0" y="1041893"/>
                <a:ext cx="4143057" cy="1025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461943" y="2124351"/>
                <a:ext cx="3871837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dirty="0">
                    <a:solidFill>
                      <a:srgbClr val="000000"/>
                    </a:solidFill>
                  </a:rPr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  <m:r>
                      <a:rPr lang="fr-FR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fr-FR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fr-FR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fr-FR" sz="1800" b="0" dirty="0">
                  <a:solidFill>
                    <a:srgbClr val="000000"/>
                  </a:solidFill>
                </a:endParaRPr>
              </a:p>
              <a:p>
                <a:r>
                  <a:rPr lang="fr-FR" sz="1800" dirty="0">
                    <a:solidFill>
                      <a:srgbClr val="000000"/>
                    </a:solidFill>
                  </a:rPr>
                  <a:t>            dim = </a:t>
                </a:r>
                <a:r>
                  <a:rPr lang="fr-FR" sz="1800" dirty="0" err="1">
                    <a:solidFill>
                      <a:srgbClr val="000000"/>
                    </a:solidFill>
                  </a:rPr>
                  <a:t>euclidean</a:t>
                </a:r>
                <a:r>
                  <a:rPr lang="fr-FR" sz="1800" dirty="0">
                    <a:solidFill>
                      <a:srgbClr val="000000"/>
                    </a:solidFill>
                  </a:rPr>
                  <a:t> dimension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fr-FR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</m:t>
                    </m:r>
                    <m:r>
                      <a:rPr lang="fr-FR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fr-FR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</a:rPr>
                  <a:t> [1, 2</a:t>
                </a:r>
                <a:r>
                  <a:rPr lang="fr-FR" sz="1800" dirty="0" smtClean="0">
                    <a:solidFill>
                      <a:srgbClr val="000000"/>
                    </a:solidFill>
                  </a:rPr>
                  <a:t>]</a:t>
                </a:r>
                <a:endParaRPr lang="fr-FR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943" y="2124351"/>
                <a:ext cx="3871837" cy="1045543"/>
              </a:xfrm>
              <a:prstGeom prst="rect">
                <a:avLst/>
              </a:prstGeom>
              <a:blipFill>
                <a:blip r:embed="rId6"/>
                <a:stretch>
                  <a:fillRect l="-1417" b="-81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77" y="3470867"/>
            <a:ext cx="3598691" cy="26641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19894" y="1068546"/>
            <a:ext cx="1903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 err="1">
                <a:solidFill>
                  <a:srgbClr val="000000"/>
                </a:solidFill>
              </a:rPr>
              <a:t>Weak-link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regime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19894" y="1567525"/>
            <a:ext cx="1903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 err="1">
                <a:solidFill>
                  <a:srgbClr val="000000"/>
                </a:solidFill>
              </a:rPr>
              <a:t>Strong-link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regime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D63B37-1FFD-C84B-45D8-18678474078E}"/>
              </a:ext>
            </a:extLst>
          </p:cNvPr>
          <p:cNvSpPr txBox="1"/>
          <p:nvPr/>
        </p:nvSpPr>
        <p:spPr>
          <a:xfrm>
            <a:off x="2926216" y="759061"/>
            <a:ext cx="2342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>
                <a:solidFill>
                  <a:srgbClr val="000000"/>
                </a:solidFill>
              </a:rPr>
              <a:t>Phi-power-</a:t>
            </a:r>
            <a:r>
              <a:rPr lang="fr-FR" sz="1800" dirty="0" err="1">
                <a:solidFill>
                  <a:srgbClr val="000000"/>
                </a:solidFill>
              </a:rPr>
              <a:t>law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models</a:t>
            </a:r>
            <a:r>
              <a:rPr lang="fr-FR" sz="1800" dirty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17" y="4841271"/>
            <a:ext cx="1538442" cy="148172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2584006" y="6211669"/>
            <a:ext cx="30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>
                <a:solidFill>
                  <a:srgbClr val="000000"/>
                </a:solidFill>
              </a:rPr>
              <a:t>Shih</a:t>
            </a:r>
            <a:r>
              <a:rPr lang="fr-FR" sz="1800" dirty="0" smtClean="0">
                <a:solidFill>
                  <a:srgbClr val="000000"/>
                </a:solidFill>
              </a:rPr>
              <a:t> et </a:t>
            </a:r>
            <a:r>
              <a:rPr lang="fr-FR" sz="1800" dirty="0">
                <a:solidFill>
                  <a:srgbClr val="000000"/>
                </a:solidFill>
              </a:rPr>
              <a:t>al </a:t>
            </a:r>
            <a:r>
              <a:rPr lang="fr-FR" sz="1800" b="1" dirty="0" smtClean="0">
                <a:solidFill>
                  <a:srgbClr val="000000"/>
                </a:solidFill>
              </a:rPr>
              <a:t>(1990)</a:t>
            </a:r>
            <a:endParaRPr lang="fr-FR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5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  <p:bldP spid="13" grpId="0"/>
      <p:bldP spid="14" grpId="0"/>
      <p:bldP spid="3" grpId="0"/>
      <p:bldP spid="17" grpId="0"/>
      <p:bldP spid="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07440" y="60757"/>
            <a:ext cx="7526893" cy="650036"/>
          </a:xfrm>
        </p:spPr>
        <p:txBody>
          <a:bodyPr/>
          <a:lstStyle/>
          <a:p>
            <a:r>
              <a:rPr lang="fr-FR" dirty="0" smtClean="0"/>
              <a:t>Perspectives </a:t>
            </a:r>
            <a:r>
              <a:rPr lang="fr-FR" dirty="0"/>
              <a:t>/ </a:t>
            </a:r>
            <a:r>
              <a:rPr lang="fr-FR" dirty="0" err="1"/>
              <a:t>Study</a:t>
            </a:r>
            <a:r>
              <a:rPr lang="fr-FR" dirty="0"/>
              <a:t> of imbibition of sessile drops and release of BSA </a:t>
            </a:r>
            <a:r>
              <a:rPr lang="fr-FR" dirty="0" err="1"/>
              <a:t>protein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94" y="2168615"/>
            <a:ext cx="4129323" cy="27848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420"/>
            <a:ext cx="4553818" cy="3626189"/>
          </a:xfrm>
          <a:prstGeom prst="rect">
            <a:avLst/>
          </a:prstGeom>
        </p:spPr>
      </p:pic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41627" y="6654684"/>
            <a:ext cx="627944" cy="153888"/>
          </a:xfrm>
        </p:spPr>
        <p:txBody>
          <a:bodyPr/>
          <a:lstStyle/>
          <a:p>
            <a:fld id="{5161EBFF-48D8-4FCA-8703-CAAC63602099}" type="slidenum">
              <a:rPr lang="fr-FR" sz="1000" smtClean="0">
                <a:solidFill>
                  <a:schemeClr val="bg1"/>
                </a:solidFill>
              </a:rPr>
              <a:t>11</a:t>
            </a:fld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A8AB1A-FED3-B06E-054C-555447E7F0F7}"/>
              </a:ext>
            </a:extLst>
          </p:cNvPr>
          <p:cNvSpPr txBox="1"/>
          <p:nvPr/>
        </p:nvSpPr>
        <p:spPr>
          <a:xfrm>
            <a:off x="1516059" y="1587160"/>
            <a:ext cx="152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dirty="0" smtClean="0">
                <a:solidFill>
                  <a:srgbClr val="000000"/>
                </a:solidFill>
              </a:rPr>
              <a:t>release </a:t>
            </a:r>
            <a:r>
              <a:rPr lang="fr-FR" sz="1800" dirty="0">
                <a:solidFill>
                  <a:srgbClr val="000000"/>
                </a:solidFill>
              </a:rPr>
              <a:t>of BSA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661078-0EA9-C29B-E970-6B8017BB2B10}"/>
              </a:ext>
            </a:extLst>
          </p:cNvPr>
          <p:cNvSpPr txBox="1"/>
          <p:nvPr/>
        </p:nvSpPr>
        <p:spPr>
          <a:xfrm>
            <a:off x="4913631" y="1522284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smtClean="0">
                <a:solidFill>
                  <a:srgbClr val="000000"/>
                </a:solidFill>
              </a:rPr>
              <a:t>Imbibition – </a:t>
            </a:r>
            <a:r>
              <a:rPr lang="fr-FR" sz="1800" dirty="0" err="1" smtClean="0">
                <a:solidFill>
                  <a:srgbClr val="000000"/>
                </a:solidFill>
              </a:rPr>
              <a:t>swelling</a:t>
            </a:r>
            <a:r>
              <a:rPr lang="fr-FR" sz="1800" dirty="0" smtClean="0">
                <a:solidFill>
                  <a:srgbClr val="000000"/>
                </a:solidFill>
              </a:rPr>
              <a:t> and apparition of</a:t>
            </a:r>
          </a:p>
          <a:p>
            <a:pPr algn="ctr"/>
            <a:r>
              <a:rPr lang="fr-FR" sz="1800" dirty="0" err="1">
                <a:solidFill>
                  <a:srgbClr val="000000"/>
                </a:solidFill>
              </a:rPr>
              <a:t>m</a:t>
            </a:r>
            <a:r>
              <a:rPr lang="fr-FR" sz="1800" dirty="0" err="1" smtClean="0">
                <a:solidFill>
                  <a:srgbClr val="000000"/>
                </a:solidFill>
              </a:rPr>
              <a:t>echanical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instabilities</a:t>
            </a:r>
            <a:endParaRPr lang="fr-FR" sz="1800" dirty="0">
              <a:solidFill>
                <a:srgbClr val="00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7808693" y="3331972"/>
            <a:ext cx="320842" cy="64168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029884" y="3077583"/>
            <a:ext cx="95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>
                <a:solidFill>
                  <a:srgbClr val="000000"/>
                </a:solidFill>
              </a:rPr>
              <a:t>Crack</a:t>
            </a:r>
            <a:endParaRPr lang="fr-F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61272" y="1681852"/>
            <a:ext cx="5383138" cy="1147992"/>
          </a:xfrm>
        </p:spPr>
        <p:txBody>
          <a:bodyPr/>
          <a:lstStyle/>
          <a:p>
            <a:pPr algn="ctr"/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238003"/>
            <a:ext cx="1072347" cy="4387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69" y="243229"/>
            <a:ext cx="1284572" cy="4335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 b="26400"/>
          <a:stretch/>
        </p:blipFill>
        <p:spPr>
          <a:xfrm>
            <a:off x="3547595" y="238003"/>
            <a:ext cx="909052" cy="4387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7" r="34440" b="11487"/>
          <a:stretch/>
        </p:blipFill>
        <p:spPr>
          <a:xfrm>
            <a:off x="4951401" y="60023"/>
            <a:ext cx="597974" cy="6167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2" t="27401" b="16650"/>
          <a:stretch/>
        </p:blipFill>
        <p:spPr>
          <a:xfrm>
            <a:off x="6209637" y="135277"/>
            <a:ext cx="1042179" cy="4662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0"/>
          <a:stretch/>
        </p:blipFill>
        <p:spPr>
          <a:xfrm>
            <a:off x="7644793" y="-155437"/>
            <a:ext cx="1280160" cy="10476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7" t="16347" r="6261" b="13276"/>
          <a:stretch/>
        </p:blipFill>
        <p:spPr>
          <a:xfrm>
            <a:off x="5453859" y="1061241"/>
            <a:ext cx="1797957" cy="25800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9373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410587" y="972011"/>
            <a:ext cx="5874707" cy="4188544"/>
          </a:xfrm>
        </p:spPr>
        <p:txBody>
          <a:bodyPr/>
          <a:lstStyle/>
          <a:p>
            <a:r>
              <a:rPr lang="fr-FR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Thank’s</a:t>
            </a:r>
            <a:r>
              <a:rPr lang="fr-FR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</a:t>
            </a: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Frédérique GIORGIUTTI </a:t>
            </a: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Ludovic PAUCHARD</a:t>
            </a: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Patrick GUENOUN </a:t>
            </a: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Jean-Philippe RENAULT</a:t>
            </a: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GIBAUD</a:t>
            </a: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Frédéric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GOBEAUX</a:t>
            </a: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François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Boulogne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Alain CARVALHO</a:t>
            </a:r>
          </a:p>
          <a:p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Raphaël </a:t>
            </a:r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PIDOUX</a:t>
            </a:r>
          </a:p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Javier PEREZ</a:t>
            </a:r>
          </a:p>
          <a:p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Soleil Synchrotron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238003"/>
            <a:ext cx="1072347" cy="4387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69" y="243229"/>
            <a:ext cx="1284572" cy="4335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 b="26400"/>
          <a:stretch/>
        </p:blipFill>
        <p:spPr>
          <a:xfrm>
            <a:off x="3547595" y="238003"/>
            <a:ext cx="909052" cy="4387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7" r="34440" b="11487"/>
          <a:stretch/>
        </p:blipFill>
        <p:spPr>
          <a:xfrm>
            <a:off x="4951401" y="60023"/>
            <a:ext cx="597974" cy="61674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2" t="27401" b="16650"/>
          <a:stretch/>
        </p:blipFill>
        <p:spPr>
          <a:xfrm>
            <a:off x="6146221" y="210534"/>
            <a:ext cx="1042179" cy="46623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0"/>
          <a:stretch/>
        </p:blipFill>
        <p:spPr>
          <a:xfrm>
            <a:off x="7644793" y="-155437"/>
            <a:ext cx="1280160" cy="10476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25" y="972011"/>
            <a:ext cx="5983395" cy="36969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494A426-A5B7-B280-C43A-27A44DB455F8}"/>
              </a:ext>
            </a:extLst>
          </p:cNvPr>
          <p:cNvSpPr txBox="1"/>
          <p:nvPr/>
        </p:nvSpPr>
        <p:spPr>
          <a:xfrm>
            <a:off x="5164935" y="4658311"/>
            <a:ext cx="1952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</a:t>
            </a:r>
            <a:r>
              <a:rPr lang="fr-FR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endParaRPr lang="fr-FR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201168" y="5304642"/>
            <a:ext cx="85953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                         More </a:t>
            </a:r>
            <a:r>
              <a:rPr lang="fr-FR" sz="2800" b="1" dirty="0" err="1" smtClean="0">
                <a:solidFill>
                  <a:schemeClr val="bg1"/>
                </a:solidFill>
              </a:rPr>
              <a:t>details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available</a:t>
            </a:r>
            <a:r>
              <a:rPr lang="fr-FR" sz="2800" b="1" dirty="0" smtClean="0">
                <a:solidFill>
                  <a:schemeClr val="bg1"/>
                </a:solidFill>
              </a:rPr>
              <a:t> in :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Souhaila N’Mar et al. 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Structuration and deformation of colloidal hydrogels. </a:t>
            </a:r>
            <a:r>
              <a:rPr lang="en-US" i="1" dirty="0">
                <a:solidFill>
                  <a:schemeClr val="bg1"/>
                </a:solidFill>
              </a:rPr>
              <a:t>Soft Matter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b="1" dirty="0">
                <a:solidFill>
                  <a:schemeClr val="bg1"/>
                </a:solidFill>
              </a:rPr>
              <a:t>2023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fr-FR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B3C8B2E-30BE-4BE3-964B-5AE8D1CC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7891" y="6681375"/>
            <a:ext cx="627944" cy="110989"/>
          </a:xfrm>
        </p:spPr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re 7"/>
          <p:cNvSpPr txBox="1">
            <a:spLocks/>
          </p:cNvSpPr>
          <p:nvPr/>
        </p:nvSpPr>
        <p:spPr>
          <a:xfrm>
            <a:off x="1035048" y="206362"/>
            <a:ext cx="7646815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135091" y="3247039"/>
            <a:ext cx="302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Food </a:t>
            </a:r>
            <a:r>
              <a:rPr lang="fr-FR" sz="1800" dirty="0" err="1">
                <a:solidFill>
                  <a:srgbClr val="000000"/>
                </a:solidFill>
              </a:rPr>
              <a:t>industry</a:t>
            </a:r>
            <a:endParaRPr lang="fr-FR" sz="1800" dirty="0">
              <a:solidFill>
                <a:srgbClr val="000000"/>
              </a:solidFill>
            </a:endParaRPr>
          </a:p>
          <a:p>
            <a:pPr algn="ctr"/>
            <a:r>
              <a:rPr lang="fr-FR" sz="1800" dirty="0">
                <a:solidFill>
                  <a:srgbClr val="000000"/>
                </a:solidFill>
              </a:rPr>
              <a:t>Du et al </a:t>
            </a:r>
            <a:r>
              <a:rPr lang="fr-FR" sz="1800" b="1" dirty="0">
                <a:solidFill>
                  <a:srgbClr val="000000"/>
                </a:solidFill>
              </a:rPr>
              <a:t>(2021)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76809" y="4790548"/>
            <a:ext cx="250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Agriculture</a:t>
            </a:r>
          </a:p>
          <a:p>
            <a:pPr algn="ctr"/>
            <a:r>
              <a:rPr lang="fr-FR" sz="1800" i="1" dirty="0" err="1">
                <a:solidFill>
                  <a:srgbClr val="000000"/>
                </a:solidFill>
              </a:rPr>
              <a:t>Sabbagh</a:t>
            </a:r>
            <a:r>
              <a:rPr lang="fr-FR" sz="1800" i="1" dirty="0">
                <a:solidFill>
                  <a:srgbClr val="000000"/>
                </a:solidFill>
              </a:rPr>
              <a:t> et al. </a:t>
            </a:r>
            <a:r>
              <a:rPr lang="fr-FR" sz="1800" b="1" i="1" dirty="0">
                <a:solidFill>
                  <a:srgbClr val="000000"/>
                </a:solidFill>
              </a:rPr>
              <a:t>(2019)</a:t>
            </a:r>
          </a:p>
          <a:p>
            <a:pPr algn="ctr"/>
            <a:endParaRPr lang="fr-FR" sz="1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76659" y="5783482"/>
            <a:ext cx="188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Hydrogel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89" y="1804002"/>
            <a:ext cx="2857500" cy="28860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1" y="4103010"/>
            <a:ext cx="2426530" cy="196328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327143" y="5934670"/>
            <a:ext cx="250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Drug </a:t>
            </a:r>
            <a:r>
              <a:rPr lang="fr-FR" sz="1800" dirty="0" err="1">
                <a:solidFill>
                  <a:srgbClr val="000000"/>
                </a:solidFill>
              </a:rPr>
              <a:t>delivery</a:t>
            </a:r>
            <a:endParaRPr lang="fr-FR" sz="1800" dirty="0">
              <a:solidFill>
                <a:srgbClr val="000000"/>
              </a:solidFill>
            </a:endParaRPr>
          </a:p>
          <a:p>
            <a:pPr algn="ctr"/>
            <a:r>
              <a:rPr lang="fr-FR" sz="1800" i="1" dirty="0" err="1">
                <a:solidFill>
                  <a:srgbClr val="000000"/>
                </a:solidFill>
              </a:rPr>
              <a:t>Cluff</a:t>
            </a:r>
            <a:r>
              <a:rPr lang="fr-FR" sz="1800" i="1" dirty="0">
                <a:solidFill>
                  <a:srgbClr val="000000"/>
                </a:solidFill>
              </a:rPr>
              <a:t> et al. </a:t>
            </a:r>
            <a:r>
              <a:rPr lang="fr-FR" sz="1800" b="1" i="1" dirty="0">
                <a:solidFill>
                  <a:srgbClr val="000000"/>
                </a:solidFill>
              </a:rPr>
              <a:t>(2014)</a:t>
            </a:r>
          </a:p>
          <a:p>
            <a:pPr algn="ctr"/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73" y="794754"/>
            <a:ext cx="2452285" cy="245228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81650" y="3209596"/>
            <a:ext cx="250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>
                <a:solidFill>
                  <a:srgbClr val="000000"/>
                </a:solidFill>
              </a:rPr>
              <a:t>Besarab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b="1" dirty="0">
                <a:solidFill>
                  <a:srgbClr val="000000"/>
                </a:solidFill>
              </a:rPr>
              <a:t>(2021)</a:t>
            </a:r>
            <a:endParaRPr lang="fr-FR" sz="1800" b="1" i="1" dirty="0">
              <a:solidFill>
                <a:srgbClr val="000000"/>
              </a:solidFill>
            </a:endParaRPr>
          </a:p>
          <a:p>
            <a:pPr algn="ctr"/>
            <a:endParaRPr lang="fr-FR" sz="18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D602109-0492-764A-A89E-BF54BACA26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5" t="39381" r="26187" b="18522"/>
          <a:stretch/>
        </p:blipFill>
        <p:spPr>
          <a:xfrm rot="5400000">
            <a:off x="582648" y="4068862"/>
            <a:ext cx="2110384" cy="140487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" y="1618507"/>
            <a:ext cx="3329465" cy="165689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61134" y="1037985"/>
            <a:ext cx="250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800" dirty="0"/>
          </a:p>
          <a:p>
            <a:pPr algn="ctr"/>
            <a:r>
              <a:rPr lang="fr-FR" sz="1800" dirty="0" smtClean="0">
                <a:solidFill>
                  <a:srgbClr val="000000"/>
                </a:solidFill>
              </a:rPr>
              <a:t>Hydrogel 3D structure</a:t>
            </a:r>
            <a:endParaRPr lang="fr-FR" sz="1800" b="1" i="1" dirty="0">
              <a:solidFill>
                <a:srgbClr val="000000"/>
              </a:solidFill>
            </a:endParaRPr>
          </a:p>
          <a:p>
            <a:pPr algn="ct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316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92608" y="818702"/>
            <a:ext cx="393192" cy="4023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0677" y="842562"/>
            <a:ext cx="53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/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502948" y="3723074"/>
            <a:ext cx="393192" cy="4023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549316" y="815779"/>
            <a:ext cx="120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>
                <a:solidFill>
                  <a:srgbClr val="000000"/>
                </a:solidFill>
              </a:rPr>
              <a:t>Objective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243928" y="1223864"/>
            <a:ext cx="275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hybrids</a:t>
            </a:r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hydrogels </a:t>
            </a:r>
            <a:r>
              <a:rPr lang="fr-FR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nanoparticles</a:t>
            </a:r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macromolecules</a:t>
            </a:r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FR" sz="18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343581" y="2253080"/>
            <a:ext cx="2619756" cy="293522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545765" y="4727706"/>
            <a:ext cx="1226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Bovine </a:t>
            </a:r>
            <a:r>
              <a:rPr lang="fr-FR" sz="1400" dirty="0" err="1"/>
              <a:t>serum</a:t>
            </a:r>
            <a:r>
              <a:rPr lang="fr-FR" sz="1400" dirty="0"/>
              <a:t> </a:t>
            </a:r>
            <a:r>
              <a:rPr lang="fr-FR" sz="1400" dirty="0" err="1"/>
              <a:t>albumin</a:t>
            </a:r>
            <a:endParaRPr lang="fr-FR" sz="1400" dirty="0"/>
          </a:p>
        </p:txBody>
      </p:sp>
      <p:grpSp>
        <p:nvGrpSpPr>
          <p:cNvPr id="28" name="Groupe 27"/>
          <p:cNvGrpSpPr/>
          <p:nvPr/>
        </p:nvGrpSpPr>
        <p:grpSpPr>
          <a:xfrm>
            <a:off x="6030547" y="825038"/>
            <a:ext cx="438487" cy="402336"/>
            <a:chOff x="3530092" y="1214366"/>
            <a:chExt cx="438487" cy="402336"/>
          </a:xfrm>
        </p:grpSpPr>
        <p:sp>
          <p:nvSpPr>
            <p:cNvPr id="8" name="Ellipse 7"/>
            <p:cNvSpPr/>
            <p:nvPr/>
          </p:nvSpPr>
          <p:spPr>
            <a:xfrm>
              <a:off x="3530092" y="1214366"/>
              <a:ext cx="393192" cy="40233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566055" y="1219252"/>
              <a:ext cx="402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800" dirty="0"/>
                <a:t>2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548668" y="3736909"/>
            <a:ext cx="538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18436" y="3768794"/>
            <a:ext cx="120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>
                <a:solidFill>
                  <a:srgbClr val="000000"/>
                </a:solidFill>
              </a:rPr>
              <a:t>How ?</a:t>
            </a:r>
          </a:p>
        </p:txBody>
      </p:sp>
      <p:sp>
        <p:nvSpPr>
          <p:cNvPr id="30" name="Flèche droite 29"/>
          <p:cNvSpPr/>
          <p:nvPr/>
        </p:nvSpPr>
        <p:spPr>
          <a:xfrm>
            <a:off x="377958" y="4284258"/>
            <a:ext cx="5413248" cy="230833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885450" y="4224400"/>
            <a:ext cx="0" cy="3763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5003202" y="4211522"/>
            <a:ext cx="0" cy="3763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209869" y="4560229"/>
            <a:ext cx="224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>
                <a:solidFill>
                  <a:srgbClr val="000000"/>
                </a:solidFill>
              </a:rPr>
              <a:t>Macroscopic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scale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04213" y="4549979"/>
            <a:ext cx="224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>
                <a:solidFill>
                  <a:srgbClr val="000000"/>
                </a:solidFill>
              </a:rPr>
              <a:t>Microscopic </a:t>
            </a:r>
            <a:r>
              <a:rPr lang="fr-FR" sz="1800" dirty="0" err="1">
                <a:solidFill>
                  <a:srgbClr val="000000"/>
                </a:solidFill>
              </a:rPr>
              <a:t>scale</a:t>
            </a:r>
            <a:endParaRPr lang="fr-FR" sz="1800" dirty="0">
              <a:solidFill>
                <a:srgbClr val="000000"/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" y="4981266"/>
            <a:ext cx="1446155" cy="1084616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31" y="4929561"/>
            <a:ext cx="820120" cy="123018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2" name="Ellipse 41"/>
          <p:cNvSpPr/>
          <p:nvPr/>
        </p:nvSpPr>
        <p:spPr>
          <a:xfrm>
            <a:off x="502196" y="3723074"/>
            <a:ext cx="393192" cy="4023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>
            <a:off x="377206" y="4284258"/>
            <a:ext cx="5413248" cy="230833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884698" y="4224400"/>
            <a:ext cx="0" cy="3763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5002450" y="4211522"/>
            <a:ext cx="0" cy="3763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/>
          <p:nvPr/>
        </p:nvGrpSpPr>
        <p:grpSpPr>
          <a:xfrm>
            <a:off x="2985015" y="5011360"/>
            <a:ext cx="3060206" cy="1080102"/>
            <a:chOff x="3393441" y="5150678"/>
            <a:chExt cx="3060206" cy="1080102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4773"/>
            <a:stretch/>
          </p:blipFill>
          <p:spPr bwMode="auto">
            <a:xfrm>
              <a:off x="5142950" y="5401644"/>
              <a:ext cx="1310697" cy="64119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59167" y="5290863"/>
              <a:ext cx="1074191" cy="80564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50" name="Image 49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" t="5460" r="51534" b="4432"/>
            <a:stretch/>
          </p:blipFill>
          <p:spPr>
            <a:xfrm>
              <a:off x="4261679" y="5150678"/>
              <a:ext cx="818676" cy="1080102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51" name="ZoneTexte 50"/>
          <p:cNvSpPr txBox="1"/>
          <p:nvPr/>
        </p:nvSpPr>
        <p:spPr>
          <a:xfrm>
            <a:off x="759511" y="828670"/>
            <a:ext cx="120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err="1">
                <a:solidFill>
                  <a:srgbClr val="000000"/>
                </a:solidFill>
              </a:rPr>
              <a:t>Why</a:t>
            </a:r>
            <a:r>
              <a:rPr lang="fr-FR" sz="1800" b="1" dirty="0">
                <a:solidFill>
                  <a:srgbClr val="000000"/>
                </a:solidFill>
              </a:rPr>
              <a:t> ?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30" y="1644663"/>
            <a:ext cx="3409014" cy="1532511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685908" y="3179329"/>
            <a:ext cx="1198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>
                <a:solidFill>
                  <a:schemeClr val="bg1"/>
                </a:solidFill>
              </a:rPr>
              <a:t>200 nm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02121" y="5884837"/>
            <a:ext cx="198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0000"/>
                </a:solidFill>
              </a:rPr>
              <a:t>Nanoindentation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02726" y="2508029"/>
            <a:ext cx="106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gel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65744" y="3125197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Swollen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</a:t>
            </a:r>
          </a:p>
        </p:txBody>
      </p:sp>
      <p:sp>
        <p:nvSpPr>
          <p:cNvPr id="53" name="Flèche vers le bas 52"/>
          <p:cNvSpPr/>
          <p:nvPr/>
        </p:nvSpPr>
        <p:spPr>
          <a:xfrm rot="2773643">
            <a:off x="2722188" y="1841471"/>
            <a:ext cx="147629" cy="3603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2706212" y="1639045"/>
            <a:ext cx="976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dirty="0">
                <a:solidFill>
                  <a:srgbClr val="FF0000"/>
                </a:solidFill>
              </a:rPr>
              <a:t>Imbibition</a:t>
            </a: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" y="1796672"/>
            <a:ext cx="938316" cy="817543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1552858" y="803579"/>
            <a:ext cx="390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>
                <a:solidFill>
                  <a:srgbClr val="000000"/>
                </a:solidFill>
              </a:rPr>
              <a:t>Biomedical</a:t>
            </a:r>
            <a:r>
              <a:rPr lang="fr-FR" sz="1800" dirty="0">
                <a:solidFill>
                  <a:srgbClr val="000000"/>
                </a:solidFill>
              </a:rPr>
              <a:t> applications (</a:t>
            </a:r>
            <a:r>
              <a:rPr lang="fr-FR" sz="1800" dirty="0" err="1">
                <a:solidFill>
                  <a:srgbClr val="000000"/>
                </a:solidFill>
              </a:rPr>
              <a:t>drug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delivery</a:t>
            </a:r>
            <a:r>
              <a:rPr lang="fr-FR" sz="1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853529" y="5245005"/>
            <a:ext cx="3407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fr-FR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goal:</a:t>
            </a:r>
          </a:p>
          <a:p>
            <a:pPr marL="114300" indent="0" algn="ctr">
              <a:buNone/>
            </a:pP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fr-F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 and </a:t>
            </a:r>
            <a:r>
              <a:rPr lang="fr-F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of the gel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283526" y="5975075"/>
            <a:ext cx="101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SAXS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3093977" y="6038725"/>
            <a:ext cx="142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>
                <a:solidFill>
                  <a:srgbClr val="000000"/>
                </a:solidFill>
              </a:rPr>
              <a:t>Rheology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87147" y="6127837"/>
            <a:ext cx="163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>
                <a:solidFill>
                  <a:srgbClr val="000000"/>
                </a:solidFill>
              </a:rPr>
              <a:t>Cryo-TEM/SEM</a:t>
            </a: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16" y="3624852"/>
            <a:ext cx="1331326" cy="12470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2" name="ZoneTexte 61"/>
          <p:cNvSpPr txBox="1"/>
          <p:nvPr/>
        </p:nvSpPr>
        <p:spPr>
          <a:xfrm>
            <a:off x="6309037" y="3549719"/>
            <a:ext cx="1549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Silica</a:t>
            </a:r>
            <a:r>
              <a:rPr lang="fr-FR" sz="1200" dirty="0"/>
              <a:t> </a:t>
            </a:r>
          </a:p>
          <a:p>
            <a:pPr algn="ctr"/>
            <a:r>
              <a:rPr lang="fr-FR" sz="1200" dirty="0" err="1"/>
              <a:t>nanoparticles</a:t>
            </a:r>
            <a:endParaRPr lang="fr-FR" sz="1200" dirty="0"/>
          </a:p>
        </p:txBody>
      </p:sp>
      <p:pic>
        <p:nvPicPr>
          <p:cNvPr id="63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7069" y="4096996"/>
            <a:ext cx="742352" cy="902572"/>
          </a:xfrm>
          <a:prstGeom prst="rect">
            <a:avLst/>
          </a:prstGeom>
          <a:ln w="12700">
            <a:miter lim="400000"/>
          </a:ln>
          <a:effectLst>
            <a:softEdge rad="63500"/>
          </a:effectLst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5D602109-0492-764A-A89E-BF54BACA269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5" t="39381" r="26187" b="18522"/>
          <a:stretch/>
        </p:blipFill>
        <p:spPr>
          <a:xfrm rot="5400000">
            <a:off x="7703465" y="2680434"/>
            <a:ext cx="905826" cy="603003"/>
          </a:xfrm>
          <a:prstGeom prst="rect">
            <a:avLst/>
          </a:prstGeom>
        </p:spPr>
      </p:pic>
      <p:grpSp>
        <p:nvGrpSpPr>
          <p:cNvPr id="65" name="Group 17"/>
          <p:cNvGrpSpPr/>
          <p:nvPr/>
        </p:nvGrpSpPr>
        <p:grpSpPr>
          <a:xfrm>
            <a:off x="6502418" y="2377023"/>
            <a:ext cx="1256503" cy="1210878"/>
            <a:chOff x="6905297" y="1860331"/>
            <a:chExt cx="3899337" cy="3983421"/>
          </a:xfrm>
        </p:grpSpPr>
        <p:pic>
          <p:nvPicPr>
            <p:cNvPr id="66" name="Picture 14"/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33" t="26206" r="20708" b="15709"/>
            <a:stretch/>
          </p:blipFill>
          <p:spPr>
            <a:xfrm>
              <a:off x="6905297" y="1860331"/>
              <a:ext cx="3899337" cy="3983421"/>
            </a:xfrm>
            <a:prstGeom prst="rect">
              <a:avLst/>
            </a:prstGeom>
          </p:spPr>
        </p:pic>
        <p:cxnSp>
          <p:nvCxnSpPr>
            <p:cNvPr id="67" name="Straight Connector 16"/>
            <p:cNvCxnSpPr/>
            <p:nvPr/>
          </p:nvCxnSpPr>
          <p:spPr>
            <a:xfrm>
              <a:off x="7451835" y="5391808"/>
              <a:ext cx="1545336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ZoneTexte 67"/>
          <p:cNvSpPr txBox="1"/>
          <p:nvPr/>
        </p:nvSpPr>
        <p:spPr>
          <a:xfrm>
            <a:off x="8287034" y="2402620"/>
            <a:ext cx="835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Silica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ctr"/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ionic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3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/>
      <p:bldP spid="13" grpId="0" animBg="1"/>
      <p:bldP spid="16" grpId="0"/>
      <p:bldP spid="26" grpId="0"/>
      <p:bldP spid="27" grpId="0"/>
      <p:bldP spid="30" grpId="0" animBg="1"/>
      <p:bldP spid="34" grpId="0"/>
      <p:bldP spid="35" grpId="0"/>
      <p:bldP spid="42" grpId="0" animBg="1"/>
      <p:bldP spid="45" grpId="0" animBg="1"/>
      <p:bldP spid="51" grpId="0"/>
      <p:bldP spid="25" grpId="0"/>
      <p:bldP spid="29" grpId="0"/>
      <p:bldP spid="31" grpId="0"/>
      <p:bldP spid="53" grpId="0" animBg="1"/>
      <p:bldP spid="54" grpId="0"/>
      <p:bldP spid="58" grpId="0"/>
      <p:bldP spid="85" grpId="0"/>
      <p:bldP spid="91" grpId="0"/>
      <p:bldP spid="92" grpId="0"/>
      <p:bldP spid="4" grpId="0"/>
      <p:bldP spid="62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re 7"/>
          <p:cNvSpPr txBox="1">
            <a:spLocks/>
          </p:cNvSpPr>
          <p:nvPr/>
        </p:nvSpPr>
        <p:spPr>
          <a:xfrm>
            <a:off x="1035048" y="140512"/>
            <a:ext cx="7646815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/>
              <a:t>types of gels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32494" y="1256986"/>
                <a:ext cx="1376605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Silica</a:t>
                </a:r>
                <a:r>
                  <a:rPr lang="fr-FR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NP</a:t>
                </a:r>
              </a:p>
              <a:p>
                <a:pPr algn="ctr"/>
                <a:r>
                  <a:rPr lang="fr-FR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LUDOX TM50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2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𝑁𝑃𝑠</m:t>
                        </m:r>
                      </m:sub>
                    </m:sSub>
                  </m:oMath>
                </a14:m>
                <a:r>
                  <a:rPr lang="fr-FR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=22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±2</m:t>
                    </m:r>
                    <m:r>
                      <a:rPr lang="fr-FR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𝑛𝑚</m:t>
                    </m:r>
                  </m:oMath>
                </a14:m>
                <a:endParaRPr lang="fr-FR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ϕ</m:t>
                        </m:r>
                      </m:e>
                      <m:sub>
                        <m:r>
                          <a:rPr lang="fr-FR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FR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=15%</a:t>
                </a:r>
              </a:p>
              <a:p>
                <a:pPr algn="ctr"/>
                <a:r>
                  <a:rPr lang="fr-FR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pH=9</a:t>
                </a:r>
              </a:p>
              <a:p>
                <a:pPr algn="ctr"/>
                <a:r>
                  <a:rPr lang="fr-FR" sz="12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 : </a:t>
                </a:r>
                <a:r>
                  <a:rPr lang="fr-FR" sz="12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</a:t>
                </a:r>
                <a:endParaRPr lang="fr-FR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4" y="1256986"/>
                <a:ext cx="1376605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/>
        </p:nvSpPr>
        <p:spPr>
          <a:xfrm>
            <a:off x="3181341" y="4557702"/>
            <a:ext cx="161446" cy="477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60869" y="4418170"/>
            <a:ext cx="137659" cy="477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074886" y="1126495"/>
            <a:ext cx="833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Silica</a:t>
            </a:r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5129392" y="814073"/>
            <a:ext cx="0" cy="5779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97199" y="691228"/>
            <a:ext cx="50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>
                <a:solidFill>
                  <a:srgbClr val="000000"/>
                </a:solidFill>
              </a:rPr>
              <a:t>Hydrogel (</a:t>
            </a:r>
            <a:r>
              <a:rPr lang="fr-FR" sz="1800" b="1" dirty="0" err="1">
                <a:solidFill>
                  <a:srgbClr val="000000"/>
                </a:solidFill>
              </a:rPr>
              <a:t>onlyNP</a:t>
            </a:r>
            <a:r>
              <a:rPr lang="fr-FR" sz="1800" b="1" dirty="0">
                <a:solidFill>
                  <a:srgbClr val="000000"/>
                </a:solidFill>
              </a:rPr>
              <a:t>)</a:t>
            </a:r>
            <a:r>
              <a:rPr lang="fr-FR" sz="1800" dirty="0">
                <a:solidFill>
                  <a:srgbClr val="000000"/>
                </a:solidFill>
              </a:rPr>
              <a:t> - </a:t>
            </a:r>
            <a:r>
              <a:rPr lang="fr-FR" sz="1800" dirty="0" err="1">
                <a:solidFill>
                  <a:srgbClr val="000000"/>
                </a:solidFill>
              </a:rPr>
              <a:t>Silica</a:t>
            </a:r>
            <a:r>
              <a:rPr lang="fr-FR" sz="1800" dirty="0">
                <a:solidFill>
                  <a:srgbClr val="000000"/>
                </a:solidFill>
              </a:rPr>
              <a:t> + </a:t>
            </a:r>
            <a:r>
              <a:rPr lang="fr-FR" sz="1800" dirty="0" err="1">
                <a:solidFill>
                  <a:srgbClr val="000000"/>
                </a:solidFill>
              </a:rPr>
              <a:t>ionic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species</a:t>
            </a:r>
            <a:r>
              <a:rPr lang="fr-FR" sz="1800" dirty="0">
                <a:solidFill>
                  <a:srgbClr val="000000"/>
                </a:solidFill>
              </a:rPr>
              <a:t> (</a:t>
            </a:r>
            <a:r>
              <a:rPr lang="fr-FR" sz="1800" dirty="0" err="1">
                <a:solidFill>
                  <a:srgbClr val="000000"/>
                </a:solidFill>
              </a:rPr>
              <a:t>NaCl</a:t>
            </a:r>
            <a:r>
              <a:rPr lang="fr-FR" sz="1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643666" y="708954"/>
            <a:ext cx="479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>
                <a:solidFill>
                  <a:srgbClr val="000000"/>
                </a:solidFill>
              </a:rPr>
              <a:t>Biohydrogel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b="1" dirty="0">
                <a:solidFill>
                  <a:srgbClr val="000000"/>
                </a:solidFill>
              </a:rPr>
              <a:t>(</a:t>
            </a:r>
            <a:r>
              <a:rPr lang="fr-FR" sz="1800" b="1" dirty="0" err="1">
                <a:solidFill>
                  <a:srgbClr val="000000"/>
                </a:solidFill>
              </a:rPr>
              <a:t>NP+protein</a:t>
            </a:r>
            <a:r>
              <a:rPr lang="fr-FR" sz="1800" b="1" dirty="0">
                <a:solidFill>
                  <a:srgbClr val="000000"/>
                </a:solidFill>
              </a:rPr>
              <a:t>)</a:t>
            </a:r>
          </a:p>
          <a:p>
            <a:pPr algn="ctr"/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Silica</a:t>
            </a:r>
            <a:r>
              <a:rPr lang="fr-FR" sz="1800" dirty="0">
                <a:solidFill>
                  <a:srgbClr val="000000"/>
                </a:solidFill>
              </a:rPr>
              <a:t> / </a:t>
            </a:r>
            <a:r>
              <a:rPr lang="fr-FR" sz="1800" dirty="0" err="1">
                <a:solidFill>
                  <a:srgbClr val="000000"/>
                </a:solidFill>
              </a:rPr>
              <a:t>ionic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species</a:t>
            </a:r>
            <a:r>
              <a:rPr lang="fr-FR" sz="1800" dirty="0">
                <a:solidFill>
                  <a:srgbClr val="000000"/>
                </a:solidFill>
              </a:rPr>
              <a:t> / BSA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91497" y="4800864"/>
            <a:ext cx="340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u="sng" dirty="0">
                <a:solidFill>
                  <a:srgbClr val="000000"/>
                </a:solidFill>
              </a:rPr>
              <a:t>System: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362800" y="1433185"/>
            <a:ext cx="188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Structure of</a:t>
            </a:r>
          </a:p>
          <a:p>
            <a:pPr algn="ctr"/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Bovine </a:t>
            </a:r>
            <a:r>
              <a:rPr lang="fr-FR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</a:t>
            </a:r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Albumin</a:t>
            </a:r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(BSA)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2312839" y="2343313"/>
                <a:ext cx="220340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𝑎𝑡𝑡</m:t>
                          </m:r>
                          <m:r>
                            <a:rPr lang="fr-F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fr-F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𝑉𝐷𝑊</m:t>
                          </m:r>
                        </m:e>
                      </m:d>
                      <m:r>
                        <a:rPr lang="fr-FR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𝑟𝑒</m:t>
                          </m:r>
                        </m:sub>
                      </m:sSub>
                    </m:oMath>
                  </m:oMathPara>
                </a14:m>
                <a:endParaRPr lang="fr-FR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839" y="2343313"/>
                <a:ext cx="220340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/>
          <p:cNvSpPr txBox="1"/>
          <p:nvPr/>
        </p:nvSpPr>
        <p:spPr>
          <a:xfrm>
            <a:off x="2412182" y="2613849"/>
            <a:ext cx="1942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DLVO </a:t>
            </a:r>
            <a:r>
              <a:rPr lang="fr-FR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359" y="1044545"/>
            <a:ext cx="1969930" cy="13285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422768"/>
              </p:ext>
            </p:extLst>
          </p:nvPr>
        </p:nvGraphicFramePr>
        <p:xfrm>
          <a:off x="1200999" y="4675634"/>
          <a:ext cx="2721444" cy="1988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KGPlot" r:id="rId8" imgW="5702400" imgH="4165560" progId="KGraph_Plot">
                  <p:embed/>
                </p:oleObj>
              </mc:Choice>
              <mc:Fallback>
                <p:oleObj name="KGPlot" r:id="rId8" imgW="5702400" imgH="4165560" progId="KGraph_Plot">
                  <p:embed/>
                  <p:pic>
                    <p:nvPicPr>
                      <p:cNvPr id="21" name="Obje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0999" y="4675634"/>
                        <a:ext cx="2721444" cy="1988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955626" y="4748905"/>
                <a:ext cx="24919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I=</a:t>
                </a:r>
                <a:r>
                  <a:rPr lang="fr-FR" sz="1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Ionic</a:t>
                </a:r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strength</a:t>
                </a:r>
                <a:r>
                  <a:rPr lang="fr-FR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=[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𝑁𝑎𝐶𝑙</m:t>
                    </m:r>
                    <m:r>
                      <a:rPr lang="fr-F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fr-FR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626" y="4748905"/>
                <a:ext cx="2491981" cy="307777"/>
              </a:xfrm>
              <a:prstGeom prst="rect">
                <a:avLst/>
              </a:prstGeom>
              <a:blipFill>
                <a:blip r:embed="rId10"/>
                <a:stretch>
                  <a:fillRect l="-733"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11"/>
          <a:srcRect l="11237" t="23174" r="75876" b="46826"/>
          <a:stretch/>
        </p:blipFill>
        <p:spPr>
          <a:xfrm>
            <a:off x="5444964" y="1331581"/>
            <a:ext cx="1993504" cy="1305293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7572375" y="3353832"/>
            <a:ext cx="1466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Distribution of charge of BSA</a:t>
            </a:r>
          </a:p>
          <a:p>
            <a:pPr algn="ctr"/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positive-</a:t>
            </a:r>
            <a:r>
              <a:rPr lang="fr-FR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lang="fr-FR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negative-red</a:t>
            </a:r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r>
              <a:rPr lang="fr-F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-white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57457" y="4438572"/>
            <a:ext cx="404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>
                <a:solidFill>
                  <a:srgbClr val="FF0000"/>
                </a:solidFill>
              </a:rPr>
              <a:t>At pH=7 , BSA </a:t>
            </a:r>
            <a:r>
              <a:rPr lang="fr-FR" sz="1600" dirty="0" err="1">
                <a:solidFill>
                  <a:srgbClr val="FF0000"/>
                </a:solidFill>
              </a:rPr>
              <a:t>is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err="1">
                <a:solidFill>
                  <a:srgbClr val="FF0000"/>
                </a:solidFill>
              </a:rPr>
              <a:t>globaly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err="1">
                <a:solidFill>
                  <a:srgbClr val="FF0000"/>
                </a:solidFill>
              </a:rPr>
              <a:t>negatively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 err="1">
                <a:solidFill>
                  <a:srgbClr val="FF0000"/>
                </a:solidFill>
              </a:rPr>
              <a:t>charged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50985" y="6376666"/>
            <a:ext cx="205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/>
              <a:t>*NP=</a:t>
            </a:r>
            <a:r>
              <a:rPr lang="fr-FR" sz="1200" dirty="0" err="1"/>
              <a:t>nanoparticle</a:t>
            </a:r>
            <a:endParaRPr lang="fr-FR" sz="12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1"/>
          <a:srcRect l="11237" t="52851" r="75876" b="17508"/>
          <a:stretch/>
        </p:blipFill>
        <p:spPr>
          <a:xfrm>
            <a:off x="5439359" y="3216833"/>
            <a:ext cx="1993504" cy="128966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25" y="2339202"/>
            <a:ext cx="1845596" cy="814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5230859" y="2660394"/>
                <a:ext cx="2404697" cy="47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2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polar</m:t>
                      </m:r>
                      <m:r>
                        <a:rPr lang="fr-FR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radius</m:t>
                      </m:r>
                      <m:r>
                        <a:rPr lang="fr-FR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)=19 </m:t>
                      </m:r>
                      <m:r>
                        <m:rPr>
                          <m:sty m:val="p"/>
                        </m:rPr>
                        <a:rPr lang="fr-FR" sz="1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fr-FR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1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fr-FR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equatorial</m:t>
                    </m:r>
                    <m:r>
                      <a:rPr lang="fr-FR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radius</m:t>
                    </m:r>
                    <m:r>
                      <a:rPr lang="fr-FR" sz="1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fr-FR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44 nm</a:t>
                </a: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859" y="2660394"/>
                <a:ext cx="2404697" cy="478208"/>
              </a:xfrm>
              <a:prstGeom prst="rect">
                <a:avLst/>
              </a:prstGeom>
              <a:blipFill>
                <a:blip r:embed="rId1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38" y="5255038"/>
            <a:ext cx="2746417" cy="946391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71978" y="2812277"/>
            <a:ext cx="22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err="1">
                <a:solidFill>
                  <a:srgbClr val="C00000"/>
                </a:solidFill>
              </a:rPr>
              <a:t>Without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b="1" dirty="0" err="1">
                <a:solidFill>
                  <a:srgbClr val="C00000"/>
                </a:solidFill>
              </a:rPr>
              <a:t>ionic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b="1" dirty="0" err="1">
                <a:solidFill>
                  <a:srgbClr val="C00000"/>
                </a:solidFill>
              </a:rPr>
              <a:t>species</a:t>
            </a:r>
            <a:endParaRPr lang="fr-FR" sz="1800" b="1" dirty="0">
              <a:solidFill>
                <a:srgbClr val="C00000"/>
              </a:solidFill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7" y="3217958"/>
            <a:ext cx="1738616" cy="1317296"/>
          </a:xfrm>
          <a:prstGeom prst="rect">
            <a:avLst/>
          </a:prstGeom>
        </p:spPr>
      </p:pic>
      <p:cxnSp>
        <p:nvCxnSpPr>
          <p:cNvPr id="50" name="Connecteur droit 49"/>
          <p:cNvCxnSpPr/>
          <p:nvPr/>
        </p:nvCxnSpPr>
        <p:spPr>
          <a:xfrm>
            <a:off x="5117352" y="814073"/>
            <a:ext cx="0" cy="577900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 5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19" y="3126058"/>
            <a:ext cx="2068484" cy="1372678"/>
          </a:xfrm>
          <a:prstGeom prst="rect">
            <a:avLst/>
          </a:prstGeom>
        </p:spPr>
      </p:pic>
      <p:cxnSp>
        <p:nvCxnSpPr>
          <p:cNvPr id="53" name="Connecteur droit 52"/>
          <p:cNvCxnSpPr/>
          <p:nvPr/>
        </p:nvCxnSpPr>
        <p:spPr>
          <a:xfrm>
            <a:off x="2569513" y="2945988"/>
            <a:ext cx="0" cy="15605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766759" y="2795354"/>
            <a:ext cx="22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err="1">
                <a:solidFill>
                  <a:srgbClr val="C00000"/>
                </a:solidFill>
              </a:rPr>
              <a:t>With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b="1" dirty="0" err="1">
                <a:solidFill>
                  <a:srgbClr val="C00000"/>
                </a:solidFill>
              </a:rPr>
              <a:t>ionic</a:t>
            </a:r>
            <a:r>
              <a:rPr lang="fr-FR" sz="1800" b="1" dirty="0">
                <a:solidFill>
                  <a:srgbClr val="C00000"/>
                </a:solidFill>
              </a:rPr>
              <a:t> </a:t>
            </a:r>
            <a:r>
              <a:rPr lang="fr-FR" sz="1800" b="1" dirty="0" err="1">
                <a:solidFill>
                  <a:srgbClr val="C00000"/>
                </a:solidFill>
              </a:rPr>
              <a:t>species</a:t>
            </a:r>
            <a:endParaRPr lang="fr-FR" sz="1800" b="1" dirty="0">
              <a:solidFill>
                <a:srgbClr val="C00000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4196453" y="4148648"/>
            <a:ext cx="53474" cy="5347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4169414" y="4103377"/>
            <a:ext cx="45719" cy="47112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4084087" y="4065799"/>
            <a:ext cx="45719" cy="47112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4121358" y="4102132"/>
            <a:ext cx="45719" cy="47112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4239003" y="4112911"/>
            <a:ext cx="45719" cy="47112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4225554" y="4074456"/>
            <a:ext cx="45719" cy="47112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4090792" y="4113851"/>
            <a:ext cx="45719" cy="47112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4011789" y="4178565"/>
            <a:ext cx="45719" cy="47112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4040021" y="4128272"/>
            <a:ext cx="45719" cy="47112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Ellipse 63"/>
          <p:cNvSpPr/>
          <p:nvPr/>
        </p:nvSpPr>
        <p:spPr>
          <a:xfrm>
            <a:off x="4092303" y="4214137"/>
            <a:ext cx="45719" cy="47112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4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9" grpId="0"/>
      <p:bldP spid="20" grpId="0"/>
      <p:bldP spid="6" grpId="0"/>
      <p:bldP spid="22" grpId="0"/>
      <p:bldP spid="28" grpId="0"/>
      <p:bldP spid="29" grpId="0"/>
      <p:bldP spid="26" grpId="0"/>
      <p:bldP spid="39" grpId="0"/>
      <p:bldP spid="5" grpId="0"/>
      <p:bldP spid="15" grpId="0"/>
      <p:bldP spid="21" grpId="0"/>
      <p:bldP spid="34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546" y="194109"/>
            <a:ext cx="7730832" cy="372396"/>
          </a:xfrm>
        </p:spPr>
        <p:txBody>
          <a:bodyPr/>
          <a:lstStyle/>
          <a:p>
            <a:r>
              <a:rPr lang="fr-FR" dirty="0" err="1" smtClean="0"/>
              <a:t>Macroscopic</a:t>
            </a:r>
            <a:r>
              <a:rPr lang="fr-FR" dirty="0" smtClean="0"/>
              <a:t> </a:t>
            </a:r>
            <a:r>
              <a:rPr lang="fr-FR" dirty="0" err="1"/>
              <a:t>characterization</a:t>
            </a:r>
            <a:r>
              <a:rPr lang="fr-FR" dirty="0"/>
              <a:t> : Phase </a:t>
            </a:r>
            <a:r>
              <a:rPr lang="fr-FR" dirty="0" err="1"/>
              <a:t>diagram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OnlyNP</a:t>
            </a:r>
            <a:r>
              <a:rPr lang="fr-FR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94" y="838711"/>
            <a:ext cx="3933787" cy="1697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522889" y="1509865"/>
                <a:ext cx="1139158" cy="4675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𝑉𝑒</m:t>
                      </m:r>
                      <m:r>
                        <a:rPr lang="fr-F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f>
                        <m:fPr>
                          <m:ctrlPr>
                            <a:rPr lang="fr-F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fr-FR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FR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889" y="1509865"/>
                <a:ext cx="1139158" cy="467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761359" y="3310880"/>
                <a:ext cx="1662506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fr-FR" sz="1800" b="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𝑒𝑙𝑎𝑡𝑖𝑜𝑛</m:t>
                    </m:r>
                    <m:r>
                      <a:rPr lang="fr-FR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𝑡𝑖𝑚𝑒</m:t>
                    </m:r>
                    <m:r>
                      <a:rPr lang="fr-FR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fr-FR" sz="18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59" y="3310880"/>
                <a:ext cx="1662506" cy="299569"/>
              </a:xfrm>
              <a:prstGeom prst="rect">
                <a:avLst/>
              </a:prstGeom>
              <a:blipFill>
                <a:blip r:embed="rId6"/>
                <a:stretch>
                  <a:fillRect l="-8791" t="-28571" r="-1465" b="-387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7"/>
          <a:stretch/>
        </p:blipFill>
        <p:spPr>
          <a:xfrm>
            <a:off x="4771378" y="4478654"/>
            <a:ext cx="2406774" cy="1028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782308" y="4617114"/>
                <a:ext cx="6042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308" y="4617114"/>
                <a:ext cx="60429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701336" y="4993105"/>
                <a:ext cx="28965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i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Drying</a:t>
                </a:r>
                <a:r>
                  <a:rPr lang="fr-FR" sz="18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fr-FR" sz="18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36" y="4993105"/>
                <a:ext cx="2896568" cy="369332"/>
              </a:xfrm>
              <a:prstGeom prst="rect">
                <a:avLst/>
              </a:prstGeom>
              <a:blipFill>
                <a:blip r:embed="rId9"/>
                <a:stretch>
                  <a:fillRect l="-1684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61569"/>
              </p:ext>
            </p:extLst>
          </p:nvPr>
        </p:nvGraphicFramePr>
        <p:xfrm>
          <a:off x="3043875" y="2651243"/>
          <a:ext cx="2140196" cy="156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KGPlot" r:id="rId10" imgW="5702400" imgH="4165560" progId="KGraph_Plot">
                  <p:embed/>
                </p:oleObj>
              </mc:Choice>
              <mc:Fallback>
                <p:oleObj name="KGPlot" r:id="rId10" imgW="5702400" imgH="4165560" progId="KGraph_Plot">
                  <p:embed/>
                  <p:pic>
                    <p:nvPicPr>
                      <p:cNvPr id="25" name="Objet 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3875" y="2651243"/>
                        <a:ext cx="2140196" cy="1563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204496" y="5789459"/>
            <a:ext cx="193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Accumulation of particles at the surface of the drop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630290" y="3227715"/>
                <a:ext cx="1543115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𝑎𝑒𝑥𝑝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90" y="3227715"/>
                <a:ext cx="1543115" cy="4658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086267" y="4880959"/>
                <a:ext cx="1127051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267" y="4880959"/>
                <a:ext cx="1127051" cy="59362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01336" y="5956194"/>
                <a:ext cx="28965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Skin formation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sz="18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36" y="5956194"/>
                <a:ext cx="2896568" cy="369332"/>
              </a:xfrm>
              <a:prstGeom prst="rect">
                <a:avLst/>
              </a:prstGeom>
              <a:blipFill>
                <a:blip r:embed="rId14"/>
                <a:stretch>
                  <a:fillRect l="-1684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2"/>
          <a:stretch/>
        </p:blipFill>
        <p:spPr>
          <a:xfrm>
            <a:off x="6886905" y="5551433"/>
            <a:ext cx="2198110" cy="881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3043875" y="5852862"/>
                <a:ext cx="2002985" cy="608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875" y="5852862"/>
                <a:ext cx="2002985" cy="6088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/>
          <p:cNvCxnSpPr/>
          <p:nvPr/>
        </p:nvCxnSpPr>
        <p:spPr>
          <a:xfrm>
            <a:off x="5947247" y="5438547"/>
            <a:ext cx="822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244592" y="537625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800" b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420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1" grpId="0"/>
      <p:bldP spid="40" grpId="0"/>
      <p:bldP spid="5" grpId="0"/>
      <p:bldP spid="8" grpId="0"/>
      <p:bldP spid="9" grpId="0"/>
      <p:bldP spid="20" grpId="0"/>
      <p:bldP spid="2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53779" y="4388519"/>
            <a:ext cx="890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Crack</a:t>
            </a:r>
            <a:endParaRPr lang="fr-FR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81285" y="5232377"/>
            <a:ext cx="137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Buckling</a:t>
            </a:r>
            <a:endParaRPr lang="fr-FR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8" y="1412890"/>
            <a:ext cx="7393084" cy="409033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312006" y="1918218"/>
            <a:ext cx="7157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7131283" y="2247843"/>
            <a:ext cx="6813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7514220" y="4264532"/>
            <a:ext cx="790414" cy="2479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376314" y="4788629"/>
            <a:ext cx="0" cy="5297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988258" y="194109"/>
            <a:ext cx="7730832" cy="372396"/>
          </a:xfrm>
        </p:spPr>
        <p:txBody>
          <a:bodyPr/>
          <a:lstStyle/>
          <a:p>
            <a:r>
              <a:rPr lang="fr-FR" dirty="0" err="1" smtClean="0"/>
              <a:t>Macroscopic</a:t>
            </a:r>
            <a:r>
              <a:rPr lang="fr-FR" dirty="0" smtClean="0"/>
              <a:t> </a:t>
            </a:r>
            <a:r>
              <a:rPr lang="fr-FR" dirty="0" err="1"/>
              <a:t>characterization</a:t>
            </a:r>
            <a:r>
              <a:rPr lang="fr-FR" dirty="0"/>
              <a:t> : Phase </a:t>
            </a:r>
            <a:r>
              <a:rPr lang="fr-FR" dirty="0" err="1"/>
              <a:t>diagram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OnlyNP</a:t>
            </a:r>
            <a:r>
              <a:rPr lang="fr-FR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787806" y="6275484"/>
            <a:ext cx="332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N’MAR et al. , </a:t>
            </a:r>
            <a:r>
              <a:rPr lang="fr-FR" sz="1800" i="1" dirty="0" smtClean="0"/>
              <a:t>Soft </a:t>
            </a:r>
            <a:r>
              <a:rPr lang="fr-FR" sz="1800" i="1" dirty="0" err="1" smtClean="0"/>
              <a:t>Matter</a:t>
            </a:r>
            <a:r>
              <a:rPr lang="fr-FR" sz="1800" i="1" dirty="0" smtClean="0"/>
              <a:t> </a:t>
            </a:r>
            <a:r>
              <a:rPr lang="fr-FR" sz="1800" dirty="0" smtClean="0"/>
              <a:t>, </a:t>
            </a:r>
            <a:r>
              <a:rPr lang="fr-FR" sz="1800" b="1" dirty="0" smtClean="0"/>
              <a:t>2023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10806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0280" y="199577"/>
            <a:ext cx="6728967" cy="372396"/>
          </a:xfrm>
        </p:spPr>
        <p:txBody>
          <a:bodyPr/>
          <a:lstStyle/>
          <a:p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gelation</a:t>
            </a:r>
            <a:r>
              <a:rPr lang="fr-FR" dirty="0" smtClean="0"/>
              <a:t> ? </a:t>
            </a:r>
            <a:r>
              <a:rPr lang="fr-FR" dirty="0" err="1" smtClean="0"/>
              <a:t>Rheology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62220"/>
              </p:ext>
            </p:extLst>
          </p:nvPr>
        </p:nvGraphicFramePr>
        <p:xfrm>
          <a:off x="2007394" y="1086990"/>
          <a:ext cx="54610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KGPlot" r:id="rId3" imgW="5460840" imgH="5067360" progId="KGraph_Plot">
                  <p:embed/>
                </p:oleObj>
              </mc:Choice>
              <mc:Fallback>
                <p:oleObj name="KGPlot" r:id="rId3" imgW="5460840" imgH="5067360" progId="KGraph_Plot">
                  <p:embed/>
                  <p:pic>
                    <p:nvPicPr>
                      <p:cNvPr id="8" name="Obje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7394" y="1086990"/>
                        <a:ext cx="5461000" cy="506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rme libre 6"/>
          <p:cNvSpPr/>
          <p:nvPr/>
        </p:nvSpPr>
        <p:spPr>
          <a:xfrm>
            <a:off x="2843213" y="2971800"/>
            <a:ext cx="4521994" cy="2264569"/>
          </a:xfrm>
          <a:custGeom>
            <a:avLst/>
            <a:gdLst>
              <a:gd name="connsiteX0" fmla="*/ 0 w 3775242"/>
              <a:gd name="connsiteY0" fmla="*/ 1791368 h 1871115"/>
              <a:gd name="connsiteX1" fmla="*/ 1903663 w 3775242"/>
              <a:gd name="connsiteY1" fmla="*/ 1866231 h 1871115"/>
              <a:gd name="connsiteX2" fmla="*/ 2572084 w 3775242"/>
              <a:gd name="connsiteY2" fmla="*/ 1668379 h 1871115"/>
              <a:gd name="connsiteX3" fmla="*/ 3069389 w 3775242"/>
              <a:gd name="connsiteY3" fmla="*/ 336884 h 1871115"/>
              <a:gd name="connsiteX4" fmla="*/ 3775242 w 3775242"/>
              <a:gd name="connsiteY4" fmla="*/ 0 h 1871115"/>
              <a:gd name="connsiteX5" fmla="*/ 3775242 w 3775242"/>
              <a:gd name="connsiteY5" fmla="*/ 0 h 187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5242" h="1871115">
                <a:moveTo>
                  <a:pt x="0" y="1791368"/>
                </a:moveTo>
                <a:cubicBezTo>
                  <a:pt x="737491" y="1839048"/>
                  <a:pt x="1474982" y="1886729"/>
                  <a:pt x="1903663" y="1866231"/>
                </a:cubicBezTo>
                <a:cubicBezTo>
                  <a:pt x="2332344" y="1845733"/>
                  <a:pt x="2377796" y="1923270"/>
                  <a:pt x="2572084" y="1668379"/>
                </a:cubicBezTo>
                <a:cubicBezTo>
                  <a:pt x="2766372" y="1413488"/>
                  <a:pt x="2868863" y="614947"/>
                  <a:pt x="3069389" y="336884"/>
                </a:cubicBezTo>
                <a:cubicBezTo>
                  <a:pt x="3269915" y="58821"/>
                  <a:pt x="3775242" y="0"/>
                  <a:pt x="3775242" y="0"/>
                </a:cubicBezTo>
                <a:lnTo>
                  <a:pt x="377524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682876" y="5236369"/>
            <a:ext cx="114300" cy="6577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701073" y="5839522"/>
            <a:ext cx="196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Hydrogel (</a:t>
            </a:r>
            <a:r>
              <a:rPr lang="fr-FR" sz="1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onlyNP</a:t>
            </a:r>
            <a:r>
              <a:rPr lang="fr-FR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78965" y="717658"/>
            <a:ext cx="702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>
                <a:solidFill>
                  <a:srgbClr val="FF0000"/>
                </a:solidFill>
              </a:rPr>
              <a:t>Variation of the </a:t>
            </a:r>
            <a:r>
              <a:rPr lang="fr-FR" sz="1800" u="sng" dirty="0" err="1">
                <a:solidFill>
                  <a:srgbClr val="FF0000"/>
                </a:solidFill>
              </a:rPr>
              <a:t>elastic</a:t>
            </a:r>
            <a:r>
              <a:rPr lang="fr-FR" sz="1800" u="sng" dirty="0">
                <a:solidFill>
                  <a:srgbClr val="FF0000"/>
                </a:solidFill>
              </a:rPr>
              <a:t> </a:t>
            </a:r>
            <a:r>
              <a:rPr lang="fr-FR" sz="1800" u="sng" dirty="0" err="1">
                <a:solidFill>
                  <a:srgbClr val="FF0000"/>
                </a:solidFill>
              </a:rPr>
              <a:t>modulus</a:t>
            </a:r>
            <a:r>
              <a:rPr lang="fr-FR" sz="1800" u="sng" dirty="0">
                <a:solidFill>
                  <a:srgbClr val="FF0000"/>
                </a:solidFill>
              </a:rPr>
              <a:t> </a:t>
            </a:r>
            <a:r>
              <a:rPr lang="fr-FR" sz="1800" u="sng" dirty="0" err="1">
                <a:solidFill>
                  <a:srgbClr val="FF0000"/>
                </a:solidFill>
              </a:rPr>
              <a:t>with</a:t>
            </a:r>
            <a:r>
              <a:rPr lang="fr-FR" sz="1800" u="sng" dirty="0">
                <a:solidFill>
                  <a:srgbClr val="FF0000"/>
                </a:solidFill>
              </a:rPr>
              <a:t> the concentration of BSA</a:t>
            </a:r>
          </a:p>
        </p:txBody>
      </p:sp>
    </p:spTree>
    <p:extLst>
      <p:ext uri="{BB962C8B-B14F-4D97-AF65-F5344CB8AC3E}">
        <p14:creationId xmlns:p14="http://schemas.microsoft.com/office/powerpoint/2010/main" val="13352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1" y="199577"/>
            <a:ext cx="7585622" cy="372396"/>
          </a:xfrm>
        </p:spPr>
        <p:txBody>
          <a:bodyPr/>
          <a:lstStyle/>
          <a:p>
            <a:r>
              <a:rPr lang="fr-FR" dirty="0" err="1" smtClean="0"/>
              <a:t>Microscopic</a:t>
            </a:r>
            <a:r>
              <a:rPr lang="fr-FR" dirty="0" smtClean="0"/>
              <a:t> </a:t>
            </a:r>
            <a:r>
              <a:rPr lang="fr-FR" dirty="0" err="1"/>
              <a:t>characterization</a:t>
            </a:r>
            <a:r>
              <a:rPr lang="fr-FR" dirty="0"/>
              <a:t> : Mixture of </a:t>
            </a:r>
            <a:r>
              <a:rPr lang="fr-FR" dirty="0" err="1"/>
              <a:t>Silica</a:t>
            </a:r>
            <a:r>
              <a:rPr lang="fr-FR" dirty="0"/>
              <a:t> and BSA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4493053"/>
            <a:ext cx="6715125" cy="200769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57225" y="4324122"/>
            <a:ext cx="467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 err="1">
                <a:solidFill>
                  <a:srgbClr val="FF0000"/>
                </a:solidFill>
              </a:rPr>
              <a:t>Depletion</a:t>
            </a:r>
            <a:r>
              <a:rPr lang="fr-FR" sz="2000" u="sng" dirty="0">
                <a:solidFill>
                  <a:srgbClr val="FF0000"/>
                </a:solidFill>
              </a:rPr>
              <a:t> </a:t>
            </a:r>
            <a:r>
              <a:rPr lang="fr-FR" sz="2000" u="sng" dirty="0" err="1">
                <a:solidFill>
                  <a:srgbClr val="FF0000"/>
                </a:solidFill>
              </a:rPr>
              <a:t>process</a:t>
            </a:r>
            <a:endParaRPr lang="fr-FR" sz="2000" u="sng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7224" y="805060"/>
            <a:ext cx="467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 err="1">
                <a:solidFill>
                  <a:srgbClr val="FF0000"/>
                </a:solidFill>
              </a:rPr>
              <a:t>CryoTEM</a:t>
            </a:r>
            <a:r>
              <a:rPr lang="fr-FR" sz="2000" u="sng" dirty="0">
                <a:solidFill>
                  <a:srgbClr val="FF0000"/>
                </a:solidFill>
              </a:rPr>
              <a:t> images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50457" y="807585"/>
            <a:ext cx="2214562" cy="37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u="sng" dirty="0">
                <a:solidFill>
                  <a:srgbClr val="FF0000"/>
                </a:solidFill>
              </a:rPr>
              <a:t>SAXS </a:t>
            </a:r>
            <a:r>
              <a:rPr lang="fr-FR" sz="1800" u="sng" dirty="0" err="1">
                <a:solidFill>
                  <a:srgbClr val="FF0000"/>
                </a:solidFill>
              </a:rPr>
              <a:t>measurements</a:t>
            </a:r>
            <a:endParaRPr lang="fr-FR" sz="1800" u="sng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93165" y="3945892"/>
            <a:ext cx="230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>
                <a:solidFill>
                  <a:srgbClr val="000000"/>
                </a:solidFill>
              </a:rPr>
              <a:t>Silica</a:t>
            </a:r>
            <a:r>
              <a:rPr lang="fr-FR" sz="1800" dirty="0">
                <a:solidFill>
                  <a:srgbClr val="000000"/>
                </a:solidFill>
              </a:rPr>
              <a:t> + BSA dispersion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9242"/>
            <a:ext cx="9144000" cy="278780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650457" y="798331"/>
            <a:ext cx="2214562" cy="370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u="sng" dirty="0">
                <a:solidFill>
                  <a:srgbClr val="FF0000"/>
                </a:solidFill>
              </a:rPr>
              <a:t>SAXS </a:t>
            </a:r>
            <a:r>
              <a:rPr lang="fr-FR" sz="1800" u="sng" dirty="0" err="1">
                <a:solidFill>
                  <a:srgbClr val="FF0000"/>
                </a:solidFill>
              </a:rPr>
              <a:t>measurements</a:t>
            </a:r>
            <a:endParaRPr lang="fr-FR" sz="1800" u="sng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0250" y="3966225"/>
            <a:ext cx="209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>
                <a:solidFill>
                  <a:srgbClr val="000000"/>
                </a:solidFill>
              </a:rPr>
              <a:t>Silica</a:t>
            </a:r>
            <a:r>
              <a:rPr lang="fr-FR" sz="1800" dirty="0">
                <a:solidFill>
                  <a:srgbClr val="000000"/>
                </a:solidFill>
              </a:rPr>
              <a:t> dispersion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02" y="2624051"/>
            <a:ext cx="987497" cy="762224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/>
          <a:stretch/>
        </p:blipFill>
        <p:spPr>
          <a:xfrm>
            <a:off x="4984709" y="1778964"/>
            <a:ext cx="1016467" cy="694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923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7440" y="199577"/>
            <a:ext cx="8350885" cy="372396"/>
          </a:xfrm>
        </p:spPr>
        <p:txBody>
          <a:bodyPr/>
          <a:lstStyle/>
          <a:p>
            <a:r>
              <a:rPr lang="fr-FR" dirty="0" err="1" smtClean="0"/>
              <a:t>Microscopic</a:t>
            </a:r>
            <a:r>
              <a:rPr lang="fr-FR" dirty="0" smtClean="0"/>
              <a:t> </a:t>
            </a:r>
            <a:r>
              <a:rPr lang="fr-FR" dirty="0" err="1"/>
              <a:t>characterization</a:t>
            </a:r>
            <a:r>
              <a:rPr lang="fr-FR" dirty="0"/>
              <a:t> : SAXS </a:t>
            </a:r>
            <a:r>
              <a:rPr lang="fr-FR" dirty="0" err="1"/>
              <a:t>measurements</a:t>
            </a:r>
            <a:r>
              <a:rPr lang="fr-FR" dirty="0"/>
              <a:t> - Gels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9" y="4713612"/>
            <a:ext cx="2468662" cy="1851496"/>
          </a:xfrm>
          <a:prstGeom prst="rect">
            <a:avLst/>
          </a:prstGeom>
          <a:solidFill>
            <a:srgbClr val="0070C0"/>
          </a:solidFill>
          <a:ln w="76200">
            <a:solidFill>
              <a:srgbClr val="0000FF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06" y="4704557"/>
            <a:ext cx="2480735" cy="1860551"/>
          </a:xfrm>
          <a:prstGeom prst="rect">
            <a:avLst/>
          </a:prstGeom>
          <a:ln w="76200">
            <a:solidFill>
              <a:srgbClr val="00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2980704" y="5671744"/>
            <a:ext cx="3521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</a:rPr>
              <a:t>« </a:t>
            </a:r>
            <a:r>
              <a:rPr lang="fr-FR" sz="1800" b="1" dirty="0" err="1">
                <a:solidFill>
                  <a:srgbClr val="FF0000"/>
                </a:solidFill>
              </a:rPr>
              <a:t>Biohydrogel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err="1">
                <a:solidFill>
                  <a:srgbClr val="FF0000"/>
                </a:solidFill>
              </a:rPr>
              <a:t>porosity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1800" b="1" dirty="0" err="1">
                <a:solidFill>
                  <a:srgbClr val="FF0000"/>
                </a:solidFill>
              </a:rPr>
              <a:t>is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err="1">
                <a:solidFill>
                  <a:srgbClr val="FF0000"/>
                </a:solidFill>
              </a:rPr>
              <a:t>lower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err="1">
                <a:solidFill>
                  <a:srgbClr val="FF0000"/>
                </a:solidFill>
              </a:rPr>
              <a:t>than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1800" b="1" dirty="0">
                <a:solidFill>
                  <a:srgbClr val="FF0000"/>
                </a:solidFill>
              </a:rPr>
              <a:t>the hydrogel 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193630" y="4698889"/>
                <a:ext cx="5024998" cy="10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𝒑𝒐𝒓𝒆𝒔</m:t>
                          </m:r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𝑵𝑷</m:t>
                          </m:r>
                          <m:r>
                            <a:rPr lang="fr-FR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𝑩𝑺𝑨</m:t>
                          </m:r>
                        </m:e>
                      </m:d>
                    </m:oMath>
                  </m:oMathPara>
                </a14:m>
                <a:endParaRPr lang="fr-FR" sz="16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𝟓𝟏𝟕</m:t>
                      </m:r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𝒏𝒎</m:t>
                      </m:r>
                    </m:oMath>
                  </m:oMathPara>
                </a14:m>
                <a:endParaRPr lang="fr-FR" sz="1600" b="1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fr-FR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𝒑𝒐𝒓𝒆𝒔</m:t>
                          </m:r>
                        </m:sub>
                      </m:sSub>
                      <m:d>
                        <m:dPr>
                          <m:ctrlPr>
                            <a:rPr lang="fr-FR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𝑵𝑷</m:t>
                          </m:r>
                        </m:e>
                      </m:d>
                    </m:oMath>
                  </m:oMathPara>
                </a14:m>
                <a:endParaRPr lang="fr-FR" sz="16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𝟏𝟑𝟎𝟎</m:t>
                      </m:r>
                      <m:r>
                        <a:rPr lang="fr-FR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𝒏𝒎</m:t>
                      </m:r>
                    </m:oMath>
                  </m:oMathPara>
                </a14:m>
                <a:endParaRPr lang="fr-FR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30" y="4698889"/>
                <a:ext cx="5024998" cy="1029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97" y="1825587"/>
            <a:ext cx="3759467" cy="240571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/>
          <a:srcRect l="80493" t="36549" r="12736" b="49415"/>
          <a:stretch/>
        </p:blipFill>
        <p:spPr>
          <a:xfrm>
            <a:off x="6782034" y="986187"/>
            <a:ext cx="1997247" cy="1164387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5408930" y="773226"/>
            <a:ext cx="467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>
                <a:solidFill>
                  <a:srgbClr val="FF0000"/>
                </a:solidFill>
              </a:rPr>
              <a:t>Attractive </a:t>
            </a:r>
            <a:r>
              <a:rPr lang="fr-FR" sz="2000" u="sng" dirty="0" err="1">
                <a:solidFill>
                  <a:srgbClr val="FF0000"/>
                </a:solidFill>
              </a:rPr>
              <a:t>potential</a:t>
            </a:r>
            <a:r>
              <a:rPr lang="fr-FR" sz="2000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6162" y="4248344"/>
            <a:ext cx="4672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u="sng" dirty="0" err="1">
                <a:solidFill>
                  <a:srgbClr val="FF0000"/>
                </a:solidFill>
              </a:rPr>
              <a:t>CryoSEM</a:t>
            </a:r>
            <a:r>
              <a:rPr lang="fr-FR" sz="2000" u="sng" dirty="0">
                <a:solidFill>
                  <a:srgbClr val="FF0000"/>
                </a:solidFill>
              </a:rPr>
              <a:t> images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60259"/>
              </p:ext>
            </p:extLst>
          </p:nvPr>
        </p:nvGraphicFramePr>
        <p:xfrm>
          <a:off x="386595" y="1208296"/>
          <a:ext cx="4381491" cy="322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KGPlot" r:id="rId9" imgW="5486400" imgH="4038480" progId="KGraph_Plot">
                  <p:embed/>
                </p:oleObj>
              </mc:Choice>
              <mc:Fallback>
                <p:oleObj name="KGPlot" r:id="rId9" imgW="5486400" imgH="403848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6595" y="1208296"/>
                        <a:ext cx="4381491" cy="3225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cteur droit 24"/>
          <p:cNvCxnSpPr/>
          <p:nvPr/>
        </p:nvCxnSpPr>
        <p:spPr>
          <a:xfrm>
            <a:off x="1228725" y="1568381"/>
            <a:ext cx="2457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1950244" y="1439607"/>
            <a:ext cx="1439928" cy="52861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2321719" y="1297997"/>
            <a:ext cx="1" cy="320310"/>
          </a:xfrm>
          <a:prstGeom prst="line">
            <a:avLst/>
          </a:prstGeom>
          <a:ln w="381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2498369" y="1502999"/>
                <a:ext cx="23898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fr-FR" sz="1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fr-FR" sz="1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𝐟</m:t>
                          </m:r>
                          <m:r>
                            <a:rPr lang="fr-FR" sz="1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fr-FR" sz="1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𝐟𝐫𝐚𝐜𝐭𝐚𝐥</m:t>
                      </m:r>
                      <m:r>
                        <a:rPr lang="fr-FR" sz="1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400" b="1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𝐝𝐢𝐦𝐞𝐧𝐬𝐢𝐨𝐧</m:t>
                      </m:r>
                    </m:oMath>
                  </m:oMathPara>
                </a14:m>
                <a:endParaRPr lang="fr-FR" sz="16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369" y="1502999"/>
                <a:ext cx="238980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eur droit 34"/>
          <p:cNvCxnSpPr/>
          <p:nvPr/>
        </p:nvCxnSpPr>
        <p:spPr>
          <a:xfrm flipH="1" flipV="1">
            <a:off x="4250181" y="1316928"/>
            <a:ext cx="10781" cy="2055666"/>
          </a:xfrm>
          <a:prstGeom prst="line">
            <a:avLst/>
          </a:prstGeom>
          <a:ln w="38100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76"/>
          <a:stretch/>
        </p:blipFill>
        <p:spPr>
          <a:xfrm>
            <a:off x="814349" y="585658"/>
            <a:ext cx="4166827" cy="775247"/>
          </a:xfrm>
          <a:prstGeom prst="rect">
            <a:avLst/>
          </a:prstGeom>
        </p:spPr>
      </p:pic>
      <p:cxnSp>
        <p:nvCxnSpPr>
          <p:cNvPr id="37" name="Connecteur droit 36"/>
          <p:cNvCxnSpPr/>
          <p:nvPr/>
        </p:nvCxnSpPr>
        <p:spPr>
          <a:xfrm flipH="1" flipV="1">
            <a:off x="3188467" y="2200047"/>
            <a:ext cx="1196206" cy="144525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037976" y="3652660"/>
            <a:ext cx="693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600" b="1" dirty="0" err="1">
                <a:solidFill>
                  <a:srgbClr val="000000"/>
                </a:solidFill>
              </a:rPr>
              <a:t>Porod</a:t>
            </a:r>
            <a:endParaRPr lang="fr-FR" sz="1600" b="1" dirty="0">
              <a:solidFill>
                <a:srgbClr val="00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436394" y="1690698"/>
            <a:ext cx="149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>
                <a:solidFill>
                  <a:srgbClr val="000000"/>
                </a:solidFill>
              </a:rPr>
              <a:t>Size of cluster</a:t>
            </a:r>
          </a:p>
        </p:txBody>
      </p:sp>
    </p:spTree>
    <p:extLst>
      <p:ext uri="{BB962C8B-B14F-4D97-AF65-F5344CB8AC3E}">
        <p14:creationId xmlns:p14="http://schemas.microsoft.com/office/powerpoint/2010/main" val="9458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3" grpId="0"/>
      <p:bldP spid="34" grpId="0"/>
      <p:bldP spid="30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9A88B8C1-4942-46D3-9391-C2B501F07E87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52A1E219-64F3-4477-912D-9636D70C98A7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plate CEA 2019 Bleu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4-3.pptx" id="{017B0BBD-D478-416D-9408-C3E5553B88B8}" vid="{0799EC0F-9A1D-48A9-9692-520D5CEBB494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6C4233-EA21-4292-B391-09F7550CF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B0D5B4-4CC6-4497-9BFB-91C4C64EBEC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95E45C-96CD-4B8B-A608-7C5E76B37C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2019-Presentation-PPT-4-3</Template>
  <TotalTime>24663</TotalTime>
  <Words>803</Words>
  <Application>Microsoft Office PowerPoint</Application>
  <PresentationFormat>Affichage à l'écran (4:3)</PresentationFormat>
  <Paragraphs>169</Paragraphs>
  <Slides>13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Wingdings</vt:lpstr>
      <vt:lpstr>Wingdings 3</vt:lpstr>
      <vt:lpstr>Template CEA 2019 Défaut</vt:lpstr>
      <vt:lpstr>Template CEA 2019 Clair</vt:lpstr>
      <vt:lpstr>Conception personnalisée</vt:lpstr>
      <vt:lpstr>Template CEA 2019 Bleu</vt:lpstr>
      <vt:lpstr>KGPlot</vt:lpstr>
      <vt:lpstr>Présentation PowerPoint</vt:lpstr>
      <vt:lpstr>Présentation PowerPoint</vt:lpstr>
      <vt:lpstr>Context</vt:lpstr>
      <vt:lpstr>Présentation PowerPoint</vt:lpstr>
      <vt:lpstr>Macroscopic characterization : Phase diagram (OnlyNP)</vt:lpstr>
      <vt:lpstr>Macroscopic characterization : Phase diagram (OnlyNP)</vt:lpstr>
      <vt:lpstr>Before gelation ? Rheology</vt:lpstr>
      <vt:lpstr>Microscopic characterization : Mixture of Silica and BSA</vt:lpstr>
      <vt:lpstr>Microscopic characterization : SAXS measurements - Gels </vt:lpstr>
      <vt:lpstr>Link between structure and mechanical properties of the gel</vt:lpstr>
      <vt:lpstr>Perspectives / Study of imbibition of sessile drops and release of BSA protein</vt:lpstr>
      <vt:lpstr>Thank you for your attention</vt:lpstr>
      <vt:lpstr>Présentation PowerPoint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NMAR Souhaila</dc:creator>
  <cp:lastModifiedBy>NMAR Souhaila</cp:lastModifiedBy>
  <cp:revision>483</cp:revision>
  <cp:lastPrinted>2018-12-05T09:44:31Z</cp:lastPrinted>
  <dcterms:created xsi:type="dcterms:W3CDTF">2021-12-02T07:16:16Z</dcterms:created>
  <dcterms:modified xsi:type="dcterms:W3CDTF">2023-07-04T11:53:25Z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