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87" r:id="rId3"/>
    <p:sldId id="284" r:id="rId4"/>
    <p:sldId id="285" r:id="rId5"/>
    <p:sldId id="274" r:id="rId6"/>
    <p:sldId id="260" r:id="rId7"/>
    <p:sldId id="277" r:id="rId8"/>
    <p:sldId id="263" r:id="rId9"/>
    <p:sldId id="264" r:id="rId10"/>
    <p:sldId id="267" r:id="rId11"/>
    <p:sldId id="266" r:id="rId12"/>
    <p:sldId id="271" r:id="rId13"/>
    <p:sldId id="269" r:id="rId14"/>
    <p:sldId id="268" r:id="rId15"/>
    <p:sldId id="286" r:id="rId16"/>
    <p:sldId id="28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ud Delannay" initials="RD" lastIdx="4" clrIdx="0">
    <p:extLst>
      <p:ext uri="{19B8F6BF-5375-455C-9EA6-DF929625EA0E}">
        <p15:presenceInfo xmlns:p15="http://schemas.microsoft.com/office/powerpoint/2012/main" userId="S-1-5-21-404347724-751450162-1519480048-3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939D8-4D54-46EB-81D1-989D4DB5E48D}" type="datetimeFigureOut">
              <a:rPr lang="fr-FR" smtClean="0"/>
              <a:t>03/07/2023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7C30-44BD-4A4C-A7FA-96F75CB2A70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5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55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2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27C30-44BD-4A4C-A7FA-96F75CB2A70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9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21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95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64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70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21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98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34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3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7C30-44BD-4A4C-A7FA-96F75CB2A70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8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413B-BE70-46CD-AE0E-CA5EDCBC6959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5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6635-4244-4D0F-87FD-3C203C533E17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7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A47-6BC7-4C66-A623-117E8A7ECFE4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35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BC1-8132-4C0D-B231-0307E8EE7172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27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F02F-275F-437C-9ED3-D5C679720807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6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292A-DEC3-4209-B9A3-594FCB8B1140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27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7820-2A29-43E4-B1B3-41C5725E8AF6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7F-370B-463D-A546-346976FFA701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3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1E8F-5385-4FD1-905E-1FA66B42E8F1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3C29-BFA0-480B-AA99-FFAAE3002541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2D8-7825-4160-A868-A464962FE15F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81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08AE-4204-4092-A600-0B2201557961}" type="datetime1">
              <a:rPr lang="fr-FR" smtClean="0"/>
              <a:t>03/07/2023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9C1E-5492-4878-BE7A-8C93E2B075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7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image" Target="../media/image15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video" Target="../media/media2.mp4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3946BE4-F2D1-218D-94EE-4DACADCA8AFE}"/>
              </a:ext>
            </a:extLst>
          </p:cNvPr>
          <p:cNvSpPr/>
          <p:nvPr/>
        </p:nvSpPr>
        <p:spPr>
          <a:xfrm>
            <a:off x="1069849" y="1478240"/>
            <a:ext cx="9601286" cy="14295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Gaz granulaire en microgravité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38292E-47B8-F440-5182-6E88F376218C}"/>
              </a:ext>
            </a:extLst>
          </p:cNvPr>
          <p:cNvSpPr txBox="1"/>
          <p:nvPr/>
        </p:nvSpPr>
        <p:spPr>
          <a:xfrm>
            <a:off x="3087624" y="2720864"/>
            <a:ext cx="6181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>Rawad  SADAH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</a:rPr>
              <a:t>1ère année de thèse</a:t>
            </a:r>
          </a:p>
          <a:p>
            <a:pPr algn="ctr"/>
            <a:endParaRPr lang="fr-FR" sz="2800" dirty="0">
              <a:solidFill>
                <a:srgbClr val="000000"/>
              </a:solidFill>
            </a:endParaRPr>
          </a:p>
          <a:p>
            <a:pPr algn="ctr"/>
            <a:r>
              <a:rPr lang="fr-FR" sz="2800" dirty="0">
                <a:solidFill>
                  <a:srgbClr val="000000"/>
                </a:solidFill>
              </a:rPr>
              <a:t>Université de Rennes 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</a:rPr>
              <a:t>Institut de Physique de Rennes/ Milieux Divisés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</a:rPr>
              <a:t>Encadrants:</a:t>
            </a:r>
          </a:p>
          <a:p>
            <a:pPr algn="ctr"/>
            <a:r>
              <a:rPr lang="fr-FR" sz="2800" dirty="0">
                <a:solidFill>
                  <a:srgbClr val="000000"/>
                </a:solidFill>
              </a:rPr>
              <a:t>Dr A.VALANCE     et     Dr R.DELANNAY </a:t>
            </a:r>
          </a:p>
          <a:p>
            <a:pPr algn="ctr"/>
            <a:endParaRPr lang="fr-FR" sz="2800" dirty="0">
              <a:solidFill>
                <a:srgbClr val="000000"/>
              </a:solidFill>
            </a:endParaRP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pic>
        <p:nvPicPr>
          <p:cNvPr id="2" name="Image 1" descr="Une image contenant texte, Graphique, capture d’écran, Police&#10;&#10;Description générée automatiquement">
            <a:extLst>
              <a:ext uri="{FF2B5EF4-FFF2-40B4-BE49-F238E27FC236}">
                <a16:creationId xmlns:a16="http://schemas.microsoft.com/office/drawing/2014/main" id="{AFC5EAB6-EE2D-E52E-1384-9D166DE4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12" y="121742"/>
            <a:ext cx="2023843" cy="1188000"/>
          </a:xfrm>
          <a:prstGeom prst="rect">
            <a:avLst/>
          </a:prstGeom>
        </p:spPr>
      </p:pic>
      <p:pic>
        <p:nvPicPr>
          <p:cNvPr id="3" name="Image 2" descr="Une image contenant Police, capture d’écran, Graphique, noir&#10;&#10;Description générée automatiquement">
            <a:extLst>
              <a:ext uri="{FF2B5EF4-FFF2-40B4-BE49-F238E27FC236}">
                <a16:creationId xmlns:a16="http://schemas.microsoft.com/office/drawing/2014/main" id="{C849B495-E869-7FD4-C398-47938A459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0" y="229742"/>
            <a:ext cx="354744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401"/>
          </a:xfrm>
          <a:solidFill>
            <a:schemeClr val="accent1">
              <a:alpha val="98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Exposants </a:t>
            </a:r>
            <a:r>
              <a:rPr lang="fr-FR" dirty="0" err="1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fr-FR" dirty="0" err="1">
                <a:solidFill>
                  <a:schemeClr val="bg1"/>
                </a:solidFill>
              </a:rPr>
              <a:t>x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fr-FR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652888-B1CD-4D76-1477-8A181317A808}"/>
              </a:ext>
            </a:extLst>
          </p:cNvPr>
          <p:cNvSpPr txBox="1"/>
          <p:nvPr/>
        </p:nvSpPr>
        <p:spPr>
          <a:xfrm>
            <a:off x="888428" y="1272611"/>
            <a:ext cx="6218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𝜷𝒙 et 𝜷𝒚 en fonction de 𝑪𝒑 (</a:t>
            </a:r>
            <a:r>
              <a:rPr lang="fr-FR" b="1" i="1" dirty="0">
                <a:solidFill>
                  <a:srgbClr val="000000"/>
                </a:solidFill>
              </a:rPr>
              <a:t>d= 18 mm et V=190 V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E3FDD8-DE08-677A-3DB5-4AC2D9D66CFF}"/>
              </a:ext>
            </a:extLst>
          </p:cNvPr>
          <p:cNvSpPr txBox="1"/>
          <p:nvPr/>
        </p:nvSpPr>
        <p:spPr>
          <a:xfrm>
            <a:off x="7457429" y="2551837"/>
            <a:ext cx="459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-</a:t>
            </a:r>
            <a:r>
              <a:rPr lang="fr-FR" b="1" dirty="0">
                <a:solidFill>
                  <a:srgbClr val="000000"/>
                </a:solidFill>
              </a:rPr>
              <a:t>Régime grande concentration </a:t>
            </a:r>
            <a:r>
              <a:rPr lang="fr-FR" dirty="0">
                <a:solidFill>
                  <a:srgbClr val="000000"/>
                </a:solidFill>
              </a:rPr>
              <a:t>( 𝑪𝒑 &gt; 5%):</a:t>
            </a:r>
          </a:p>
          <a:p>
            <a:r>
              <a:rPr lang="fr-FR" dirty="0">
                <a:solidFill>
                  <a:srgbClr val="000000"/>
                </a:solidFill>
              </a:rPr>
              <a:t>𝜷𝒙=𝜷𝒚=2 ± 0.15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</a:t>
            </a:r>
            <a:r>
              <a:rPr lang="fr-FR" b="1" dirty="0">
                <a:solidFill>
                  <a:srgbClr val="000000"/>
                </a:solidFill>
              </a:rPr>
              <a:t>Régime petite concentration </a:t>
            </a:r>
            <a:r>
              <a:rPr lang="fr-FR" dirty="0">
                <a:solidFill>
                  <a:srgbClr val="000000"/>
                </a:solidFill>
              </a:rPr>
              <a:t>( 𝑪𝒑 &lt; 5%):  𝜷𝒙= 𝜷𝒚 </a:t>
            </a:r>
          </a:p>
          <a:p>
            <a:r>
              <a:rPr lang="fr-FR" dirty="0">
                <a:solidFill>
                  <a:srgbClr val="000000"/>
                </a:solidFill>
              </a:rPr>
              <a:t>𝜷𝒙 et  𝜷𝒚 </a:t>
            </a:r>
            <a:r>
              <a:rPr lang="fr-FR" b="1" dirty="0">
                <a:solidFill>
                  <a:srgbClr val="FF0000"/>
                </a:solidFill>
              </a:rPr>
              <a:t>↑ </a:t>
            </a:r>
            <a:r>
              <a:rPr lang="fr-FR" dirty="0">
                <a:solidFill>
                  <a:srgbClr val="000000"/>
                </a:solidFill>
              </a:rPr>
              <a:t>quand 𝑪𝒑 </a:t>
            </a:r>
            <a:r>
              <a:rPr lang="fr-FR" b="1" dirty="0">
                <a:solidFill>
                  <a:srgbClr val="FF0000"/>
                </a:solidFill>
              </a:rPr>
              <a:t>↓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3023A07-D6D3-3AA2-DAF5-C8C44EFC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chemeClr val="bg2">
                    <a:lumMod val="10000"/>
                  </a:schemeClr>
                </a:solidFill>
              </a:rPr>
              <a:t>10</a:t>
            </a:fld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8A777B65-1380-E144-3D0F-01933EEDA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5425" r="8146"/>
          <a:stretch/>
        </p:blipFill>
        <p:spPr>
          <a:xfrm>
            <a:off x="143521" y="1909302"/>
            <a:ext cx="7132993" cy="39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7" y="-82296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6600" dirty="0"/>
              <a:t>Statistiques des collisions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4192B5-7529-E492-F2F2-ACFDE828DA1E}"/>
              </a:ext>
            </a:extLst>
          </p:cNvPr>
          <p:cNvSpPr txBox="1"/>
          <p:nvPr/>
        </p:nvSpPr>
        <p:spPr>
          <a:xfrm>
            <a:off x="6832529" y="1154589"/>
            <a:ext cx="4643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Le libre parcours moyen</a:t>
            </a:r>
          </a:p>
          <a:p>
            <a:pPr algn="ctr"/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(V=190 V)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F6DF14-40C8-B6CC-68BD-C90F3F1B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chemeClr val="bg2">
                    <a:lumMod val="10000"/>
                  </a:schemeClr>
                </a:solidFill>
              </a:rPr>
              <a:t>11</a:t>
            </a:fld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A0203F-72B7-C34A-7F67-0F36E5F98B9B}"/>
              </a:ext>
            </a:extLst>
          </p:cNvPr>
          <p:cNvSpPr txBox="1"/>
          <p:nvPr/>
        </p:nvSpPr>
        <p:spPr>
          <a:xfrm>
            <a:off x="715933" y="1140568"/>
            <a:ext cx="5309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Proportion des collisions avec les parois (V=190 V) </a:t>
            </a:r>
            <a:endParaRPr lang="fr-FR" sz="2400" dirty="0"/>
          </a:p>
        </p:txBody>
      </p:sp>
      <p:pic>
        <p:nvPicPr>
          <p:cNvPr id="4" name="Image 3" descr="Une image contenant capture d’écran, texte, diagramme, ligne&#10;&#10;Description générée automatiquement">
            <a:extLst>
              <a:ext uri="{FF2B5EF4-FFF2-40B4-BE49-F238E27FC236}">
                <a16:creationId xmlns:a16="http://schemas.microsoft.com/office/drawing/2014/main" id="{A7C85C98-9339-ED4D-6FD4-9EAB920A6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2563" r="6220" b="-2563"/>
          <a:stretch/>
        </p:blipFill>
        <p:spPr>
          <a:xfrm>
            <a:off x="6593120" y="2364508"/>
            <a:ext cx="5492376" cy="3132000"/>
          </a:xfrm>
          <a:prstGeom prst="rect">
            <a:avLst/>
          </a:prstGeom>
        </p:spPr>
      </p:pic>
      <p:pic>
        <p:nvPicPr>
          <p:cNvPr id="7" name="Image 6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A8E19828-2BF9-0669-922A-ACA8A6BC1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4542" r="7600"/>
          <a:stretch/>
        </p:blipFill>
        <p:spPr>
          <a:xfrm>
            <a:off x="566427" y="2437660"/>
            <a:ext cx="5749439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6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43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coefficient de restitution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93F7902-7430-CF7B-ACDC-C9E744F6E010}"/>
                  </a:ext>
                </a:extLst>
              </p:cNvPr>
              <p:cNvSpPr txBox="1"/>
              <p:nvPr/>
            </p:nvSpPr>
            <p:spPr>
              <a:xfrm>
                <a:off x="224132" y="4029319"/>
                <a:ext cx="4532670" cy="227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fr-FR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Tx/>
                  <a:buChar char="-"/>
                </a:pPr>
                <a:r>
                  <a:rPr lang="fr-FR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ne dépend pas  de 𝑪𝒑</a:t>
                </a:r>
              </a:p>
              <a:p>
                <a:pPr marL="285750" indent="-285750" algn="just">
                  <a:buFontTx/>
                  <a:buChar char="-"/>
                </a:pPr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fr-FR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décroit quand 𝑪𝒑 </a:t>
                </a:r>
                <a:r>
                  <a:rPr lang="fr-FR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↑</a:t>
                </a:r>
              </a:p>
              <a:p>
                <a:pPr marL="285750" indent="-285750" algn="just">
                  <a:buFontTx/>
                  <a:buChar char="-"/>
                </a:pPr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Tx/>
                  <a:buChar char="-"/>
                </a:pPr>
                <a:r>
                  <a:rPr lang="fr-FR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Les courbes se croisent quand 𝑪𝒑 ≈ 5%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93F7902-7430-CF7B-ACDC-C9E744F6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2" y="4029319"/>
                <a:ext cx="4532670" cy="2277547"/>
              </a:xfrm>
              <a:prstGeom prst="rect">
                <a:avLst/>
              </a:prstGeom>
              <a:blipFill>
                <a:blip r:embed="rId3"/>
                <a:stretch>
                  <a:fillRect l="-1346" r="-1480" b="-37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66974191-B206-2A31-2F1E-92B8D5C85018}"/>
              </a:ext>
            </a:extLst>
          </p:cNvPr>
          <p:cNvSpPr txBox="1">
            <a:spLocks/>
          </p:cNvSpPr>
          <p:nvPr/>
        </p:nvSpPr>
        <p:spPr>
          <a:xfrm>
            <a:off x="98324" y="279334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Le coefficient de restitution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A225DBE-4493-5929-B070-D14923D646E0}"/>
              </a:ext>
            </a:extLst>
          </p:cNvPr>
          <p:cNvSpPr txBox="1">
            <a:spLocks/>
          </p:cNvSpPr>
          <p:nvPr/>
        </p:nvSpPr>
        <p:spPr>
          <a:xfrm>
            <a:off x="0" y="-27432"/>
            <a:ext cx="12192000" cy="1209675"/>
          </a:xfrm>
          <a:prstGeom prst="rect">
            <a:avLst/>
          </a:prstGeom>
          <a:solidFill>
            <a:schemeClr val="accent1">
              <a:alpha val="9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bg1"/>
                </a:solidFill>
              </a:rPr>
              <a:t>C</a:t>
            </a:r>
            <a:r>
              <a:rPr lang="fr-FR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oefficients de restitution moyen</a:t>
            </a:r>
            <a:r>
              <a:rPr lang="fr-FR" sz="3600" dirty="0">
                <a:solidFill>
                  <a:schemeClr val="bg1"/>
                </a:solidFill>
              </a:rPr>
              <a:t>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D9B977A-D1E5-B4F6-4F53-C510E06C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000000"/>
                </a:solidFill>
              </a:rPr>
              <a:t>15</a:t>
            </a:r>
          </a:p>
          <a:p>
            <a:endParaRPr lang="fr-FR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77610-0F70-F62A-2E41-46BFEAD7F7D0}"/>
                  </a:ext>
                </a:extLst>
              </p:cNvPr>
              <p:cNvSpPr txBox="1"/>
              <p:nvPr/>
            </p:nvSpPr>
            <p:spPr>
              <a:xfrm>
                <a:off x="5605462" y="1214466"/>
                <a:ext cx="62189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en fonction de 𝑪𝒑 (</a:t>
                </a:r>
                <a:r>
                  <a:rPr lang="fr-FR" b="1" i="1" dirty="0">
                    <a:solidFill>
                      <a:srgbClr val="000000"/>
                    </a:solidFill>
                  </a:rPr>
                  <a:t>V=190 V</a:t>
                </a:r>
                <a:r>
                  <a:rPr lang="fr-FR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77610-0F70-F62A-2E41-46BFEAD7F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62" y="1214466"/>
                <a:ext cx="6218902" cy="369332"/>
              </a:xfrm>
              <a:prstGeom prst="rect">
                <a:avLst/>
              </a:prstGeom>
              <a:blipFill>
                <a:blip r:embed="rId4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BAFFF26-F7FE-8DFC-1AFD-6B5647FB28DB}"/>
                  </a:ext>
                </a:extLst>
              </p:cNvPr>
              <p:cNvSpPr txBox="1"/>
              <p:nvPr/>
            </p:nvSpPr>
            <p:spPr>
              <a:xfrm>
                <a:off x="349939" y="1852572"/>
                <a:ext cx="6365185" cy="2210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dirty="0">
                    <a:solidFill>
                      <a:srgbClr val="000000"/>
                    </a:solidFill>
                  </a:rPr>
                  <a:t>Particule – particule </a:t>
                </a:r>
              </a:p>
              <a:p>
                <a:pPr algn="just"/>
                <a:r>
                  <a:rPr lang="fr-FR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́"/>
                                        <m:ctrlPr>
                                          <a:rPr lang="fr-FR" sz="20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́"/>
                                        <m:ctrlPr>
                                          <a:rPr lang="fr-FR" sz="20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num>
                      <m:den>
                        <m:d>
                          <m:d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den>
                    </m:f>
                  </m:oMath>
                </a14:m>
                <a:endParaRPr lang="fr-FR" sz="2000" b="1" i="1" dirty="0">
                  <a:solidFill>
                    <a:srgbClr val="000000"/>
                  </a:solidFill>
                </a:endParaRPr>
              </a:p>
              <a:p>
                <a:pPr algn="just"/>
                <a:endParaRPr lang="fr-FR" sz="2000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fr-FR" sz="2000" dirty="0">
                    <a:solidFill>
                      <a:srgbClr val="000000"/>
                    </a:solidFill>
                  </a:rPr>
                  <a:t>Particule – parois</a:t>
                </a:r>
              </a:p>
              <a:p>
                <a:pPr algn="just"/>
                <a:r>
                  <a:rPr lang="fr-FR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fr-FR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́"/>
                                <m:ctrlPr>
                                  <a:rPr lang="fr-FR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e>
                            </m:acc>
                          </m:e>
                        </m:acc>
                        <m:r>
                          <a:rPr lang="fr-FR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acc>
                        <m:r>
                          <a:rPr lang="fr-FR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</m:acc>
                      </m:den>
                    </m:f>
                  </m:oMath>
                </a14:m>
                <a:endParaRPr lang="fr-F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BAFFF26-F7FE-8DFC-1AFD-6B5647FB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9" y="1852572"/>
                <a:ext cx="6365185" cy="2210029"/>
              </a:xfrm>
              <a:prstGeom prst="rect">
                <a:avLst/>
              </a:prstGeom>
              <a:blipFill>
                <a:blip r:embed="rId5"/>
                <a:stretch>
                  <a:fillRect l="-957" t="-16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 descr="Une image contenant capture d’écran, diagramme, ligne, texte&#10;&#10;Description générée automatiquement">
            <a:extLst>
              <a:ext uri="{FF2B5EF4-FFF2-40B4-BE49-F238E27FC236}">
                <a16:creationId xmlns:a16="http://schemas.microsoft.com/office/drawing/2014/main" id="{1C2CB08A-B678-BDB1-F5DC-02B4BE88D4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5393" r="6094"/>
          <a:stretch/>
        </p:blipFill>
        <p:spPr>
          <a:xfrm>
            <a:off x="4630994" y="1727781"/>
            <a:ext cx="7608877" cy="40594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E63207-BFC7-65B6-A9F0-8A03242D1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621" y="2156334"/>
            <a:ext cx="1993268" cy="18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916"/>
          </a:xfrm>
          <a:solidFill>
            <a:schemeClr val="accent1">
              <a:alpha val="98000"/>
            </a:schemeClr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La température granulaire</a:t>
            </a:r>
            <a:r>
              <a:rPr lang="fr-FR" sz="4000" dirty="0">
                <a:solidFill>
                  <a:schemeClr val="bg1"/>
                </a:solidFill>
              </a:rPr>
              <a:t>: </a:t>
            </a:r>
            <a:r>
              <a:rPr lang="fr-FR" sz="3200" dirty="0">
                <a:solidFill>
                  <a:schemeClr val="bg1"/>
                </a:solidFill>
              </a:rPr>
              <a:t>l’influence de l’écoulement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733381-DE65-DF45-6501-06EE2FB47CE5}"/>
              </a:ext>
            </a:extLst>
          </p:cNvPr>
          <p:cNvSpPr txBox="1"/>
          <p:nvPr/>
        </p:nvSpPr>
        <p:spPr>
          <a:xfrm>
            <a:off x="384793" y="2849844"/>
            <a:ext cx="34556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</a:rPr>
              <a:t>L’effet de l’injection de l’énergie</a:t>
            </a:r>
            <a:r>
              <a:rPr lang="fr-FR" dirty="0">
                <a:solidFill>
                  <a:srgbClr val="000000"/>
                </a:solidFill>
              </a:rPr>
              <a:t>: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just"/>
            <a:r>
              <a:rPr lang="fr-FR" dirty="0">
                <a:solidFill>
                  <a:srgbClr val="000000"/>
                </a:solidFill>
              </a:rPr>
              <a:t>l’injection d’énergie </a:t>
            </a:r>
            <a:r>
              <a:rPr lang="fr-FR" b="1" dirty="0">
                <a:solidFill>
                  <a:srgbClr val="FF0000"/>
                </a:solidFill>
              </a:rPr>
              <a:t>↑  </a:t>
            </a:r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𝑻𝒈 </a:t>
            </a:r>
            <a:r>
              <a:rPr lang="fr-FR" b="1" dirty="0">
                <a:solidFill>
                  <a:srgbClr val="FF0000"/>
                </a:solidFill>
              </a:rPr>
              <a:t>↑</a:t>
            </a:r>
          </a:p>
          <a:p>
            <a:pPr algn="just"/>
            <a:endParaRPr lang="fr-FR" dirty="0">
              <a:solidFill>
                <a:srgbClr val="000000"/>
              </a:solidFill>
            </a:endParaRPr>
          </a:p>
          <a:p>
            <a:pPr algn="just"/>
            <a:endParaRPr lang="fr-FR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E08451-6318-DD72-29F6-080672DE3162}"/>
              </a:ext>
            </a:extLst>
          </p:cNvPr>
          <p:cNvSpPr txBox="1"/>
          <p:nvPr/>
        </p:nvSpPr>
        <p:spPr>
          <a:xfrm>
            <a:off x="4405215" y="1211273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𝑇𝑔</a:t>
            </a:r>
            <a:r>
              <a:rPr lang="fr-FR" i="1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en fonction de </a:t>
            </a:r>
            <a:r>
              <a:rPr lang="fr-FR" b="1" dirty="0">
                <a:solidFill>
                  <a:srgbClr val="000000"/>
                </a:solidFill>
              </a:rPr>
              <a:t>V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Cp=2%, 10% et 20%)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431DC17-95D9-3C4B-26E9-4A4E08F6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chemeClr val="bg2">
                    <a:lumMod val="10000"/>
                  </a:schemeClr>
                </a:solidFill>
              </a:rPr>
              <a:t>13</a:t>
            </a:fld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94CF355-9299-B3BD-D97F-C52330F6DEB4}"/>
                  </a:ext>
                </a:extLst>
              </p:cNvPr>
              <p:cNvSpPr txBox="1"/>
              <p:nvPr/>
            </p:nvSpPr>
            <p:spPr>
              <a:xfrm>
                <a:off x="137288" y="1174012"/>
                <a:ext cx="4277343" cy="815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b="1" dirty="0">
                    <a:solidFill>
                      <a:srgbClr val="000000"/>
                    </a:solidFill>
                  </a:rPr>
                  <a:t>Définition de température granulaire:</a:t>
                </a:r>
              </a:p>
              <a:p>
                <a:pPr algn="just"/>
                <a:r>
                  <a:rPr lang="fr-FR" dirty="0">
                    <a:solidFill>
                      <a:schemeClr val="bg1"/>
                    </a:solidFill>
                  </a:rPr>
                  <a:t>gel, 1996)</a:t>
                </a:r>
                <a:r>
                  <a:rPr lang="fr-FR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94CF355-9299-B3BD-D97F-C52330F6D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88" y="1174012"/>
                <a:ext cx="4277343" cy="815480"/>
              </a:xfrm>
              <a:prstGeom prst="rect">
                <a:avLst/>
              </a:prstGeom>
              <a:blipFill>
                <a:blip r:embed="rId3"/>
                <a:stretch>
                  <a:fillRect l="-1284" t="-4511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7C92FABA-EE38-A98C-B136-EDFB3458C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408" r="5949"/>
          <a:stretch/>
        </p:blipFill>
        <p:spPr>
          <a:xfrm>
            <a:off x="4180794" y="1894865"/>
            <a:ext cx="8123308" cy="44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743"/>
          </a:xfrm>
          <a:solidFill>
            <a:schemeClr val="accent1">
              <a:alpha val="98000"/>
            </a:schemeClr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La température granulaire: </a:t>
            </a:r>
            <a:r>
              <a:rPr lang="fr-FR" sz="2800" dirty="0">
                <a:solidFill>
                  <a:schemeClr val="bg1"/>
                </a:solidFill>
              </a:rPr>
              <a:t>Influence de la fraction surfacique 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E0BAEC-6385-88FA-4307-B02FA5FB7054}"/>
              </a:ext>
            </a:extLst>
          </p:cNvPr>
          <p:cNvSpPr txBox="1"/>
          <p:nvPr/>
        </p:nvSpPr>
        <p:spPr>
          <a:xfrm>
            <a:off x="5368610" y="1174012"/>
            <a:ext cx="6189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𝑇𝑔 </a:t>
            </a:r>
            <a:r>
              <a:rPr lang="fr-FR" dirty="0">
                <a:solidFill>
                  <a:srgbClr val="000000"/>
                </a:solidFill>
              </a:rPr>
              <a:t>en fonction de </a:t>
            </a:r>
            <a:r>
              <a:rPr lang="fr-FR" b="1" dirty="0">
                <a:solidFill>
                  <a:srgbClr val="000000"/>
                </a:solidFill>
              </a:rPr>
              <a:t>𝑪𝒑 (V=190 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9EDD542-ADE9-7EF8-86F8-5E62F814D49B}"/>
                  </a:ext>
                </a:extLst>
              </p:cNvPr>
              <p:cNvSpPr txBox="1"/>
              <p:nvPr/>
            </p:nvSpPr>
            <p:spPr>
              <a:xfrm>
                <a:off x="49001" y="2385761"/>
                <a:ext cx="4053035" cy="3442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u="sng" dirty="0">
                    <a:solidFill>
                      <a:srgbClr val="000000"/>
                    </a:solidFill>
                  </a:rPr>
                  <a:t>L’effet de Cp</a:t>
                </a:r>
              </a:p>
              <a:p>
                <a:pPr algn="ctr"/>
                <a:endParaRPr lang="fr-FR" u="sng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fr-FR" dirty="0">
                    <a:solidFill>
                      <a:srgbClr val="000000"/>
                    </a:solidFill>
                  </a:rPr>
                  <a:t> -𝑪𝒑 </a:t>
                </a:r>
                <a:r>
                  <a:rPr lang="fr-FR" b="1" dirty="0">
                    <a:solidFill>
                      <a:srgbClr val="FF0000"/>
                    </a:solidFill>
                  </a:rPr>
                  <a:t>↑</a:t>
                </a:r>
                <a:r>
                  <a:rPr lang="fr-FR" b="1" dirty="0">
                    <a:solidFill>
                      <a:srgbClr val="000000"/>
                    </a:solidFill>
                  </a:rPr>
                  <a:t> </a:t>
                </a:r>
                <a:r>
                  <a:rPr lang="fr-FR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fr-FR" b="1" dirty="0">
                    <a:solidFill>
                      <a:srgbClr val="000000"/>
                    </a:solidFill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</a:rPr>
                  <a:t>fréquence des collisions </a:t>
                </a:r>
                <a:r>
                  <a:rPr lang="fr-FR" b="1" dirty="0">
                    <a:solidFill>
                      <a:srgbClr val="FF0000"/>
                    </a:solidFill>
                  </a:rPr>
                  <a:t>↑</a:t>
                </a:r>
              </a:p>
              <a:p>
                <a:pPr algn="just"/>
                <a:endParaRPr lang="fr-FR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fr-FR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fr-FR" dirty="0">
                    <a:solidFill>
                      <a:srgbClr val="000000"/>
                    </a:solidFill>
                  </a:rPr>
                  <a:t> L’énergie dissipée dans les collisions est plus élevée</a:t>
                </a:r>
              </a:p>
              <a:p>
                <a:pPr algn="just"/>
                <a:endParaRPr lang="fr-FR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fr-FR" dirty="0">
                    <a:solidFill>
                      <a:srgbClr val="000000"/>
                    </a:solidFill>
                  </a:rPr>
                  <a:t>Si on suppose que l’énergie apportée par le flux d’air dépend peu de 𝑪𝒑, alors on comprend bien qu’à l’équilibre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:r>
                  <a:rPr lang="fr-FR" b="1" dirty="0">
                    <a:solidFill>
                      <a:srgbClr val="FF0000"/>
                    </a:solidFill>
                  </a:rPr>
                  <a:t>↘</a:t>
                </a:r>
                <a:r>
                  <a:rPr lang="fr-FR" b="1" dirty="0">
                    <a:solidFill>
                      <a:srgbClr val="000000"/>
                    </a:solidFill>
                  </a:rPr>
                  <a:t>.</a:t>
                </a:r>
                <a:endParaRPr lang="fr-FR" dirty="0">
                  <a:solidFill>
                    <a:srgbClr val="000000"/>
                  </a:solidFill>
                </a:endParaRPr>
              </a:p>
              <a:p>
                <a:pPr algn="just"/>
                <a:endParaRPr lang="fr-FR" dirty="0">
                  <a:solidFill>
                    <a:srgbClr val="000000"/>
                  </a:solidFill>
                </a:endParaRPr>
              </a:p>
              <a:p>
                <a:pPr algn="just"/>
                <a:endParaRPr lang="fr-F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9EDD542-ADE9-7EF8-86F8-5E62F814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" y="2385761"/>
                <a:ext cx="4053035" cy="3442609"/>
              </a:xfrm>
              <a:prstGeom prst="rect">
                <a:avLst/>
              </a:prstGeom>
              <a:blipFill>
                <a:blip r:embed="rId3"/>
                <a:stretch>
                  <a:fillRect l="-1203" t="-885" r="-1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4A822B74-715E-DA83-503E-20598B8B989C}"/>
              </a:ext>
            </a:extLst>
          </p:cNvPr>
          <p:cNvSpPr txBox="1"/>
          <p:nvPr/>
        </p:nvSpPr>
        <p:spPr>
          <a:xfrm>
            <a:off x="137288" y="6080257"/>
            <a:ext cx="3695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u="sng" dirty="0"/>
          </a:p>
          <a:p>
            <a:pPr algn="ctr"/>
            <a:endParaRPr lang="fr-FR" u="sng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61F145-F3A0-9748-B7DC-E35C123C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chemeClr val="bg2">
                    <a:lumMod val="10000"/>
                  </a:schemeClr>
                </a:solidFill>
              </a:rPr>
              <a:t>14</a:t>
            </a:fld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801112-09DC-2057-AB8B-3A1DBF90A1CA}"/>
              </a:ext>
            </a:extLst>
          </p:cNvPr>
          <p:cNvSpPr txBox="1"/>
          <p:nvPr/>
        </p:nvSpPr>
        <p:spPr>
          <a:xfrm>
            <a:off x="4572000" y="6080257"/>
            <a:ext cx="6986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C60CFBA-0C83-966F-A63F-4992445C48C5}"/>
                  </a:ext>
                </a:extLst>
              </p:cNvPr>
              <p:cNvSpPr txBox="1"/>
              <p:nvPr/>
            </p:nvSpPr>
            <p:spPr>
              <a:xfrm>
                <a:off x="137288" y="1174012"/>
                <a:ext cx="4277343" cy="815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b="1" dirty="0">
                    <a:solidFill>
                      <a:srgbClr val="000000"/>
                    </a:solidFill>
                  </a:rPr>
                  <a:t>Définition de température granulaire:</a:t>
                </a:r>
              </a:p>
              <a:p>
                <a:pPr algn="just"/>
                <a:r>
                  <a:rPr lang="fr-FR" dirty="0">
                    <a:solidFill>
                      <a:schemeClr val="bg1"/>
                    </a:solidFill>
                  </a:rPr>
                  <a:t>gel, 1996)</a:t>
                </a:r>
                <a:r>
                  <a:rPr lang="fr-FR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C60CFBA-0C83-966F-A63F-4992445C4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88" y="1174012"/>
                <a:ext cx="4277343" cy="815480"/>
              </a:xfrm>
              <a:prstGeom prst="rect">
                <a:avLst/>
              </a:prstGeom>
              <a:blipFill>
                <a:blip r:embed="rId4"/>
                <a:stretch>
                  <a:fillRect l="-1284" t="-4511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Une image contenant capture d’écran, ligne, diagramme, Tracé&#10;&#10;Description générée automatiquement">
            <a:extLst>
              <a:ext uri="{FF2B5EF4-FFF2-40B4-BE49-F238E27FC236}">
                <a16:creationId xmlns:a16="http://schemas.microsoft.com/office/drawing/2014/main" id="{90162811-D2AC-12E5-AAB6-005D42B001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722" r="7500"/>
          <a:stretch/>
        </p:blipFill>
        <p:spPr>
          <a:xfrm>
            <a:off x="4278610" y="1939613"/>
            <a:ext cx="7653884" cy="4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4BBFBF4-0E57-D57F-39A8-040F836F7FE4}"/>
                  </a:ext>
                </a:extLst>
              </p:cNvPr>
              <p:cNvSpPr txBox="1"/>
              <p:nvPr/>
            </p:nvSpPr>
            <p:spPr>
              <a:xfrm>
                <a:off x="4294594" y="1235283"/>
                <a:ext cx="6906491" cy="35966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just" defTabSz="9144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3600" b="1" dirty="0">
                    <a:solidFill>
                      <a:schemeClr val="tx2">
                        <a:lumMod val="75000"/>
                      </a:schemeClr>
                    </a:solidFill>
                  </a:rPr>
                  <a:t>Conclusion</a:t>
                </a:r>
              </a:p>
              <a:p>
                <a:pPr indent="-228600" algn="just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Deux régimes:</a:t>
                </a:r>
                <a:endParaRPr lang="fr-FR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 defTabSz="9144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fr-FR" sz="2400" b="0" i="0" u="none" strike="noStrike" baseline="0" dirty="0">
                    <a:solidFill>
                      <a:schemeClr val="tx2">
                        <a:lumMod val="75000"/>
                      </a:schemeClr>
                    </a:solidFill>
                  </a:rPr>
                  <a:t>𝑪𝒑 &gt; 5%: </a:t>
                </a: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régime maxwellien.</a:t>
                </a:r>
              </a:p>
              <a:p>
                <a:pPr algn="just" defTabSz="9144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fr-FR" sz="2400" b="0" i="0" u="none" strike="noStrike" baseline="0" dirty="0">
                    <a:solidFill>
                      <a:schemeClr val="tx2">
                        <a:lumMod val="75000"/>
                      </a:schemeClr>
                    </a:solidFill>
                  </a:rPr>
                  <a:t>𝑪𝒑 &lt; 5%: </a:t>
                </a: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régime non-maxwellien (collisions avec les parois dominantes et</a:t>
                </a:r>
                <a:r>
                  <a:rPr lang="fr-FR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 sz="2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2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fr-FR" sz="2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2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), distribution gaussienne généralisée avec des exposants &gt;2.</a:t>
                </a:r>
              </a:p>
              <a:p>
                <a:pPr algn="just" defTabSz="914400">
                  <a:lnSpc>
                    <a:spcPct val="90000"/>
                  </a:lnSpc>
                  <a:spcAft>
                    <a:spcPts val="600"/>
                  </a:spcAft>
                </a:pPr>
                <a:endParaRPr lang="fr-FR" sz="2400" b="0" i="0" u="none" strike="noStrike" baseline="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indent="-228600" algn="just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Variation de la température granulaire:</a:t>
                </a:r>
              </a:p>
              <a:p>
                <a:pPr algn="just" defTabSz="914400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fr-FR" sz="2400" b="0" i="0" u="none" strike="noStrike" baseline="0" dirty="0">
                    <a:solidFill>
                      <a:schemeClr val="tx2">
                        <a:lumMod val="75000"/>
                      </a:schemeClr>
                    </a:solidFill>
                  </a:rPr>
                  <a:t>La température granulaire diminue avec la fraction surfacique </a:t>
                </a:r>
                <a:r>
                  <a:rPr lang="fr-FR" sz="2400" dirty="0">
                    <a:solidFill>
                      <a:schemeClr val="tx2">
                        <a:lumMod val="75000"/>
                      </a:schemeClr>
                    </a:solidFill>
                  </a:rPr>
                  <a:t>mais augmente</a:t>
                </a:r>
                <a:r>
                  <a:rPr lang="fr-FR" sz="2400" b="0" i="0" u="none" strike="noStrike" baseline="0" dirty="0">
                    <a:solidFill>
                      <a:schemeClr val="tx2">
                        <a:lumMod val="75000"/>
                      </a:schemeClr>
                    </a:solidFill>
                  </a:rPr>
                  <a:t> avec l’injection de l’énergie.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4BBFBF4-0E57-D57F-39A8-040F836F7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94" y="1235283"/>
                <a:ext cx="6906491" cy="3596607"/>
              </a:xfrm>
              <a:prstGeom prst="rect">
                <a:avLst/>
              </a:prstGeom>
              <a:blipFill>
                <a:blip r:embed="rId3"/>
                <a:stretch>
                  <a:fillRect l="-2648" t="-14407" r="-1412" b="-140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431DC17-95D9-3C4B-26E9-4A4E08F6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9C69C1E-5492-4878-BE7A-8C93E2B07598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78" y="1198418"/>
            <a:ext cx="3780994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Perspectives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BBFBF4-0E57-D57F-39A8-040F836F7FE4}"/>
              </a:ext>
            </a:extLst>
          </p:cNvPr>
          <p:cNvSpPr txBox="1"/>
          <p:nvPr/>
        </p:nvSpPr>
        <p:spPr>
          <a:xfrm>
            <a:off x="4167272" y="74228"/>
            <a:ext cx="6906491" cy="359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431DC17-95D9-3C4B-26E9-4A4E08F6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C69C1E-5492-4878-BE7A-8C93E2B075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CD4416E-E2E5-F92C-381B-E2A4BDBC6F7C}"/>
                  </a:ext>
                </a:extLst>
              </p:cNvPr>
              <p:cNvSpPr txBox="1"/>
              <p:nvPr/>
            </p:nvSpPr>
            <p:spPr>
              <a:xfrm>
                <a:off x="4254429" y="1010092"/>
                <a:ext cx="7186527" cy="50271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0000" lnSpcReduction="200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Perspectives: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-Comprendre l'écart à la distribution maxwellienne à partir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6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7406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fr-FR" sz="6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7406D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fr-FR" sz="6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7406D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kumimoji="0" lang="fr-FR" sz="6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7406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sub>
                    </m:sSub>
                  </m:oMath>
                </a14:m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6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7406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fr-FR" sz="6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7406D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fr-FR" sz="6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7406D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kumimoji="0" lang="fr-FR" sz="6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7406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𝑾</m:t>
                        </m:r>
                      </m:sub>
                    </m:sSub>
                  </m:oMath>
                </a14:m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mesurés, en appliquant la théorie cinétique des gaz granulaires.</a:t>
                </a:r>
                <a:b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fr-FR" sz="6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-Expliquer les différences de comportement entre collisions particule-particule et collisions particule-paroi.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-Regarder ce qui se passe quand on change la taille des disques (comportement maxwellien, </a:t>
                </a:r>
                <a:r>
                  <a:rPr kumimoji="0" lang="fr-FR" sz="6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coeff</a:t>
                </a: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de restitution, …).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-Etudier les mélanges binaires de disques</a:t>
                </a:r>
                <a:r>
                  <a:rPr kumimoji="0" lang="fr-FR" sz="6200" b="0" i="0" u="none" strike="noStrike" kern="1200" cap="none" spc="0" normalizeH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6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7406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équipartition de l’énergie?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CD4416E-E2E5-F92C-381B-E2A4BDBC6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29" y="1010092"/>
                <a:ext cx="7186527" cy="5027170"/>
              </a:xfrm>
              <a:prstGeom prst="rect">
                <a:avLst/>
              </a:prstGeom>
              <a:blipFill>
                <a:blip r:embed="rId3"/>
                <a:stretch>
                  <a:fillRect l="-2884" t="-3398" r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1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C29957-34C7-5529-BD1D-DB5178FF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mtClean="0"/>
              <a:t>17</a:t>
            </a:fld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12D51D2-3FC2-E2DC-060E-197125037AB7}"/>
              </a:ext>
            </a:extLst>
          </p:cNvPr>
          <p:cNvSpPr/>
          <p:nvPr/>
        </p:nvSpPr>
        <p:spPr>
          <a:xfrm>
            <a:off x="663895" y="1771355"/>
            <a:ext cx="10864210" cy="136768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/>
              <a:t>Merci de votre attention</a:t>
            </a:r>
          </a:p>
        </p:txBody>
      </p:sp>
      <p:pic>
        <p:nvPicPr>
          <p:cNvPr id="2" name="Image 1" descr="Une image contenant texte, Graphique, capture d’écran, Police&#10;&#10;Description générée automatiquement">
            <a:extLst>
              <a:ext uri="{FF2B5EF4-FFF2-40B4-BE49-F238E27FC236}">
                <a16:creationId xmlns:a16="http://schemas.microsoft.com/office/drawing/2014/main" id="{A6FFE4BC-887B-702D-8AA1-6A20D1D3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12" y="121742"/>
            <a:ext cx="2023843" cy="1188000"/>
          </a:xfrm>
          <a:prstGeom prst="rect">
            <a:avLst/>
          </a:prstGeom>
        </p:spPr>
      </p:pic>
      <p:pic>
        <p:nvPicPr>
          <p:cNvPr id="3" name="Image 2" descr="Une image contenant Police, capture d’écran, Graphique, noir&#10;&#10;Description générée automatiquement">
            <a:extLst>
              <a:ext uri="{FF2B5EF4-FFF2-40B4-BE49-F238E27FC236}">
                <a16:creationId xmlns:a16="http://schemas.microsoft.com/office/drawing/2014/main" id="{037AE74C-BAB3-4566-042E-6966BF38B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0" y="229742"/>
            <a:ext cx="3547446" cy="1080000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04A71C5E-3937-3301-AF6A-DE979EEF942B}"/>
              </a:ext>
            </a:extLst>
          </p:cNvPr>
          <p:cNvGrpSpPr/>
          <p:nvPr/>
        </p:nvGrpSpPr>
        <p:grpSpPr>
          <a:xfrm>
            <a:off x="7463212" y="3600649"/>
            <a:ext cx="2196000" cy="2448000"/>
            <a:chOff x="7644371" y="4272719"/>
            <a:chExt cx="2124681" cy="2386433"/>
          </a:xfrm>
        </p:grpSpPr>
        <p:pic>
          <p:nvPicPr>
            <p:cNvPr id="10" name="Image 9" descr="Une image contenant Visage humain, personne, Front, Menton&#10;&#10;Description générée automatiquement">
              <a:extLst>
                <a:ext uri="{FF2B5EF4-FFF2-40B4-BE49-F238E27FC236}">
                  <a16:creationId xmlns:a16="http://schemas.microsoft.com/office/drawing/2014/main" id="{8581915F-16F8-43E7-1FCE-2284DF448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212" y="4272719"/>
              <a:ext cx="1905000" cy="1905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BB2B207-4E42-FAD8-44D2-5B4C1FF9DD43}"/>
                </a:ext>
              </a:extLst>
            </p:cNvPr>
            <p:cNvSpPr txBox="1"/>
            <p:nvPr/>
          </p:nvSpPr>
          <p:spPr>
            <a:xfrm>
              <a:off x="7644371" y="6289820"/>
              <a:ext cx="21246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solidFill>
                    <a:srgbClr val="000000"/>
                  </a:solidFill>
                </a:rPr>
                <a:t>Dr R.DELANNAY 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04568C4-A221-FD21-2700-7C04BC113897}"/>
              </a:ext>
            </a:extLst>
          </p:cNvPr>
          <p:cNvGrpSpPr/>
          <p:nvPr/>
        </p:nvGrpSpPr>
        <p:grpSpPr>
          <a:xfrm>
            <a:off x="2034733" y="3600649"/>
            <a:ext cx="1980000" cy="2448000"/>
            <a:chOff x="2034733" y="4299060"/>
            <a:chExt cx="1905000" cy="2389128"/>
          </a:xfrm>
        </p:grpSpPr>
        <p:pic>
          <p:nvPicPr>
            <p:cNvPr id="9" name="Image 8" descr="Une image contenant personne, plein air, Visage humain, habits&#10;&#10;Description générée automatiquement">
              <a:extLst>
                <a:ext uri="{FF2B5EF4-FFF2-40B4-BE49-F238E27FC236}">
                  <a16:creationId xmlns:a16="http://schemas.microsoft.com/office/drawing/2014/main" id="{35FCEB58-6CEB-5696-432B-6A7791CE9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733" y="4299060"/>
              <a:ext cx="1905000" cy="1905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F469CFF-63DE-7148-851A-1A9273404EDD}"/>
                </a:ext>
              </a:extLst>
            </p:cNvPr>
            <p:cNvSpPr txBox="1"/>
            <p:nvPr/>
          </p:nvSpPr>
          <p:spPr>
            <a:xfrm>
              <a:off x="2107246" y="6318856"/>
              <a:ext cx="17599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rgbClr val="000000"/>
                  </a:solidFill>
                </a:rPr>
                <a:t>Dr A.VALANCE 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90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espace, Univers, Espace lointain, liquide&#10;&#10;Description générée automatiquement">
            <a:extLst>
              <a:ext uri="{FF2B5EF4-FFF2-40B4-BE49-F238E27FC236}">
                <a16:creationId xmlns:a16="http://schemas.microsoft.com/office/drawing/2014/main" id="{C3540DEC-54AB-D382-ABA2-FDBFC58C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 r="-2" b="486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2" name="Image 21" descr="Une image contenant plein air, sol, transport, montagne&#10;&#10;Description générée automatiquement">
            <a:extLst>
              <a:ext uri="{FF2B5EF4-FFF2-40B4-BE49-F238E27FC236}">
                <a16:creationId xmlns:a16="http://schemas.microsoft.com/office/drawing/2014/main" id="{104FA94A-707A-51F4-14F9-65D15EF08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-1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8" name="Image 7" descr="Une image contenant Graines et oléagineux, graine, Céréales alimentaires, Céréales complètes&#10;&#10;Description générée automatiquement">
            <a:extLst>
              <a:ext uri="{FF2B5EF4-FFF2-40B4-BE49-F238E27FC236}">
                <a16:creationId xmlns:a16="http://schemas.microsoft.com/office/drawing/2014/main" id="{A9B2D4F6-C8BE-8792-664C-8DA01E044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1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19D07A1-00CA-5D91-EFF5-E9FB8B53D4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68" r="-1" b="-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10C07F30-1F6F-4C63-B404-964A4E55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65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C1B715D-5906-B159-650D-B3C33568C43A}"/>
              </a:ext>
            </a:extLst>
          </p:cNvPr>
          <p:cNvSpPr>
            <a:spLocks noGrp="1"/>
          </p:cNvSpPr>
          <p:nvPr/>
        </p:nvSpPr>
        <p:spPr>
          <a:xfrm>
            <a:off x="7979" y="490728"/>
            <a:ext cx="3689456" cy="133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milieux </a:t>
            </a:r>
            <a: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granulaires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7B1988-7BE4-8E47-CBA5-C314FB787CFF}"/>
              </a:ext>
            </a:extLst>
          </p:cNvPr>
          <p:cNvSpPr txBox="1"/>
          <p:nvPr/>
        </p:nvSpPr>
        <p:spPr>
          <a:xfrm>
            <a:off x="297290" y="1825916"/>
            <a:ext cx="3487288" cy="395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/>
              <a:t>Collection de particules solides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/>
              <a:t>Taille &gt; 100 </a:t>
            </a:r>
            <a:r>
              <a:rPr lang="fr-FR" sz="1700" dirty="0">
                <a:latin typeface="Symbol" panose="05050102010706020507" pitchFamily="18" charset="2"/>
              </a:rPr>
              <a:t>m</a:t>
            </a:r>
            <a:r>
              <a:rPr lang="fr-FR" sz="1700" dirty="0"/>
              <a:t>m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1700" dirty="0"/>
              <a:t>=&gt; Systèmes non browniens </a:t>
            </a:r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571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/>
              <a:t>Interaction de contact: </a:t>
            </a:r>
            <a:r>
              <a:rPr lang="fr-FR" sz="1700" b="0" i="0" u="none" strike="noStrike" baseline="0" dirty="0"/>
              <a:t>friction solide, collisions inélastiques.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1700" b="0" i="0" u="none" strike="noStrike" baseline="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1700" b="0" i="0" u="none" strike="noStrike" baseline="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0584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68CE04-6357-3125-7713-221E0B73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milieux granulaires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10C07F30-1F6F-4C63-B404-964A4E55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C69C1E-5492-4878-BE7A-8C93E2B07598}" type="slidenum"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C769C6E-1EA3-648B-67E6-C0379FC67151}"/>
              </a:ext>
            </a:extLst>
          </p:cNvPr>
          <p:cNvSpPr txBox="1"/>
          <p:nvPr/>
        </p:nvSpPr>
        <p:spPr>
          <a:xfrm>
            <a:off x="616854" y="3266122"/>
            <a:ext cx="612190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états: solide, liquide, gaz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2E7BF7-898B-12A8-71F4-2F295C1CAE73}"/>
              </a:ext>
            </a:extLst>
          </p:cNvPr>
          <p:cNvGrpSpPr/>
          <p:nvPr/>
        </p:nvGrpSpPr>
        <p:grpSpPr>
          <a:xfrm>
            <a:off x="5371673" y="276948"/>
            <a:ext cx="5692941" cy="6297588"/>
            <a:chOff x="5628227" y="-20337"/>
            <a:chExt cx="5278960" cy="70219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810C777-604B-7F51-E9D9-ABAFA4F04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38" t="46405" r="15137" b="2623"/>
            <a:stretch/>
          </p:blipFill>
          <p:spPr>
            <a:xfrm>
              <a:off x="5628227" y="1978707"/>
              <a:ext cx="5278960" cy="417793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6D12830-2E88-4E31-78CD-F5D52DE12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0" t="8365" r="52232" b="58874"/>
            <a:stretch/>
          </p:blipFill>
          <p:spPr>
            <a:xfrm>
              <a:off x="5628227" y="345488"/>
              <a:ext cx="2445647" cy="162061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E5B9A95-5270-3970-9F06-6A368BB97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990" t="-1787" r="28418" b="56333"/>
            <a:stretch/>
          </p:blipFill>
          <p:spPr>
            <a:xfrm>
              <a:off x="8324918" y="212118"/>
              <a:ext cx="1073452" cy="182957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B5B11C0-DE0B-1C35-7D58-F46064732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362" r="-89" b="56333"/>
            <a:stretch/>
          </p:blipFill>
          <p:spPr>
            <a:xfrm>
              <a:off x="9706768" y="-20337"/>
              <a:ext cx="1200419" cy="2126806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F6F854E-321E-EAE1-BE74-8A73F127FA66}"/>
                </a:ext>
              </a:extLst>
            </p:cNvPr>
            <p:cNvSpPr txBox="1"/>
            <p:nvPr/>
          </p:nvSpPr>
          <p:spPr>
            <a:xfrm>
              <a:off x="6602746" y="6156638"/>
              <a:ext cx="3444342" cy="844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75488">
                <a:spcAft>
                  <a:spcPts val="600"/>
                </a:spcAft>
              </a:pPr>
              <a:r>
                <a:rPr lang="fr-FR" sz="1872" dirty="0">
                  <a:solidFill>
                    <a:srgbClr val="000000"/>
                  </a:solidFill>
                </a:rPr>
                <a:t>‘’Écoulement sous gravité</a:t>
              </a:r>
              <a:r>
                <a:rPr lang="fr-FR" sz="1872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’’</a:t>
              </a:r>
            </a:p>
            <a:p>
              <a:pPr algn="ctr" defTabSz="475488">
                <a:spcAft>
                  <a:spcPts val="600"/>
                </a:spcAft>
              </a:pPr>
              <a:r>
                <a:rPr lang="fr-FR" sz="187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(</a:t>
              </a:r>
              <a:r>
                <a:rPr lang="fr-FR" sz="1872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Forterre</a:t>
              </a:r>
              <a:r>
                <a:rPr lang="fr-FR" sz="187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et Pouliquen, 2009)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44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8CE04-6357-3125-7713-221E0B73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37744"/>
            <a:ext cx="3438144" cy="1239012"/>
          </a:xfrm>
        </p:spPr>
        <p:txBody>
          <a:bodyPr anchor="ctr">
            <a:normAutofit/>
          </a:bodyPr>
          <a:lstStyle/>
          <a:p>
            <a:r>
              <a:rPr lang="fr-FR" sz="2800" dirty="0"/>
              <a:t>Les gaz granulaires 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10C07F30-1F6F-4C63-B404-964A4E55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9C69C1E-5492-4878-BE7A-8C93E2B07598}" type="slidenum"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0DC35F-25AB-02C1-3A9E-873DBB7CE843}"/>
              </a:ext>
            </a:extLst>
          </p:cNvPr>
          <p:cNvSpPr txBox="1"/>
          <p:nvPr/>
        </p:nvSpPr>
        <p:spPr>
          <a:xfrm>
            <a:off x="97079" y="1669732"/>
            <a:ext cx="5170170" cy="445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4000" dirty="0"/>
              <a:t>Analogie avec</a:t>
            </a:r>
            <a:r>
              <a:rPr lang="fr-FR" sz="4000" b="0" i="0" u="none" strike="noStrike" baseline="0" dirty="0"/>
              <a:t> un </a:t>
            </a:r>
            <a:r>
              <a:rPr lang="fr-FR" sz="4000" dirty="0"/>
              <a:t>g</a:t>
            </a:r>
            <a:r>
              <a:rPr lang="fr-FR" sz="4000" b="0" i="0" u="none" strike="noStrike" baseline="0" dirty="0"/>
              <a:t>az moléculaire: collisions binaires</a:t>
            </a:r>
            <a:br>
              <a:rPr lang="fr-FR" sz="4000" b="0" i="0" u="none" strike="noStrike" baseline="0" dirty="0"/>
            </a:br>
            <a:endParaRPr lang="fr-FR" sz="4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4000" b="0" i="0" u="none" strike="noStrike" baseline="0" dirty="0"/>
              <a:t>Différence: Collisions dissipatives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Théorie cinétique des gaz granulaires inspirée des gaz moléculaires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- Hypothèse: Distributions gaussiennes des composantes de vitesse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(</a:t>
            </a:r>
            <a:r>
              <a:rPr lang="fr-FR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Jenkins et al, J. </a:t>
            </a:r>
            <a:r>
              <a:rPr lang="fr-FR" sz="4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Fluid</a:t>
            </a:r>
            <a:r>
              <a:rPr lang="fr-FR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</a:t>
            </a:r>
            <a:r>
              <a:rPr lang="fr-FR" sz="4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1983</a:t>
            </a:r>
            <a:r>
              <a:rPr lang="fr-FR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4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Expériences et simulations: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4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- déviations par rapport aux distributions gaussiennes   dans les systèmes granulaires vibrés.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F3A82C6-BE87-FF6F-E3B4-9E5D06E65578}"/>
              </a:ext>
            </a:extLst>
          </p:cNvPr>
          <p:cNvSpPr txBox="1"/>
          <p:nvPr/>
        </p:nvSpPr>
        <p:spPr>
          <a:xfrm>
            <a:off x="5889093" y="607564"/>
            <a:ext cx="6311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Expériences: Monocouche granulaire vibrée</a:t>
            </a:r>
          </a:p>
          <a:p>
            <a:pPr algn="ctr"/>
            <a:r>
              <a:rPr lang="fr-FR" dirty="0"/>
              <a:t>(</a:t>
            </a:r>
            <a:r>
              <a:rPr lang="fr-FR" dirty="0" err="1">
                <a:solidFill>
                  <a:srgbClr val="000000"/>
                </a:solidFill>
              </a:rPr>
              <a:t>Olafsen</a:t>
            </a:r>
            <a:r>
              <a:rPr lang="fr-FR" dirty="0">
                <a:solidFill>
                  <a:srgbClr val="000000"/>
                </a:solidFill>
              </a:rPr>
              <a:t> et al,</a:t>
            </a:r>
            <a:r>
              <a:rPr lang="fr-FR" i="1" dirty="0">
                <a:solidFill>
                  <a:srgbClr val="000000"/>
                </a:solidFill>
                <a:effectLst/>
              </a:rPr>
              <a:t> Phys. </a:t>
            </a:r>
            <a:r>
              <a:rPr lang="fr-FR" i="1" dirty="0" err="1">
                <a:solidFill>
                  <a:srgbClr val="000000"/>
                </a:solidFill>
                <a:effectLst/>
              </a:rPr>
              <a:t>Rev</a:t>
            </a:r>
            <a:r>
              <a:rPr lang="fr-FR" i="1" dirty="0">
                <a:solidFill>
                  <a:srgbClr val="000000"/>
                </a:solidFill>
                <a:effectLst/>
              </a:rPr>
              <a:t>. E 1998</a:t>
            </a:r>
            <a:r>
              <a:rPr lang="fr-FR" i="1" dirty="0">
                <a:effectLst/>
              </a:rPr>
              <a:t>)</a:t>
            </a:r>
            <a:r>
              <a:rPr lang="fr-FR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77B77C-0E14-6271-3789-F4841E0B268C}"/>
              </a:ext>
            </a:extLst>
          </p:cNvPr>
          <p:cNvSpPr/>
          <p:nvPr/>
        </p:nvSpPr>
        <p:spPr>
          <a:xfrm>
            <a:off x="8419340" y="1952708"/>
            <a:ext cx="2305050" cy="910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57C9111-7B72-BC06-B36E-F5499878AA06}"/>
              </a:ext>
            </a:extLst>
          </p:cNvPr>
          <p:cNvGrpSpPr/>
          <p:nvPr/>
        </p:nvGrpSpPr>
        <p:grpSpPr>
          <a:xfrm>
            <a:off x="8419340" y="1660710"/>
            <a:ext cx="2295525" cy="269875"/>
            <a:chOff x="0" y="0"/>
            <a:chExt cx="2295525" cy="269875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7C074D7-1A6F-E8B5-9796-D10EE9344C32}"/>
                </a:ext>
              </a:extLst>
            </p:cNvPr>
            <p:cNvSpPr/>
            <p:nvPr/>
          </p:nvSpPr>
          <p:spPr>
            <a:xfrm>
              <a:off x="0" y="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38211EB-7ED4-8D3E-2A7A-020CBD4A072F}"/>
                </a:ext>
              </a:extLst>
            </p:cNvPr>
            <p:cNvSpPr/>
            <p:nvPr/>
          </p:nvSpPr>
          <p:spPr>
            <a:xfrm>
              <a:off x="349250" y="1270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5F7B95E-C381-074B-8382-8E87C2874D48}"/>
                </a:ext>
              </a:extLst>
            </p:cNvPr>
            <p:cNvSpPr/>
            <p:nvPr/>
          </p:nvSpPr>
          <p:spPr>
            <a:xfrm>
              <a:off x="673100" y="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B4C5E75-412C-E423-397E-D0542917E22B}"/>
                </a:ext>
              </a:extLst>
            </p:cNvPr>
            <p:cNvSpPr/>
            <p:nvPr/>
          </p:nvSpPr>
          <p:spPr>
            <a:xfrm>
              <a:off x="1016000" y="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C9E940B-498E-583C-6CD5-C8A79731E857}"/>
                </a:ext>
              </a:extLst>
            </p:cNvPr>
            <p:cNvSpPr/>
            <p:nvPr/>
          </p:nvSpPr>
          <p:spPr>
            <a:xfrm>
              <a:off x="1346200" y="1270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09A33F5-7199-D074-6B92-7F8A3810E644}"/>
                </a:ext>
              </a:extLst>
            </p:cNvPr>
            <p:cNvSpPr/>
            <p:nvPr/>
          </p:nvSpPr>
          <p:spPr>
            <a:xfrm>
              <a:off x="1689100" y="1270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B560480-76F3-6B1E-F13A-C2FF5669FB17}"/>
                </a:ext>
              </a:extLst>
            </p:cNvPr>
            <p:cNvSpPr/>
            <p:nvPr/>
          </p:nvSpPr>
          <p:spPr>
            <a:xfrm>
              <a:off x="2019300" y="12700"/>
              <a:ext cx="276225" cy="2571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2949A40A-881A-51D3-F1F3-2E4F9B81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65" y="1028244"/>
            <a:ext cx="2069191" cy="1883891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C60925E-2C65-C952-1125-483A71B2B4E4}"/>
                  </a:ext>
                </a:extLst>
              </p:cNvPr>
              <p:cNvSpPr txBox="1"/>
              <p:nvPr/>
            </p:nvSpPr>
            <p:spPr>
              <a:xfrm>
                <a:off x="11027892" y="1588122"/>
                <a:ext cx="92929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C60925E-2C65-C952-1125-483A71B2B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892" y="1588122"/>
                <a:ext cx="929293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917DF81-C1BA-EAD6-1F4C-83E86EFF9A65}"/>
              </a:ext>
            </a:extLst>
          </p:cNvPr>
          <p:cNvCxnSpPr/>
          <p:nvPr/>
        </p:nvCxnSpPr>
        <p:spPr>
          <a:xfrm>
            <a:off x="10907450" y="1519542"/>
            <a:ext cx="0" cy="6729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52F6BF5-E22B-21CE-785A-065C80DD9459}"/>
              </a:ext>
            </a:extLst>
          </p:cNvPr>
          <p:cNvGrpSpPr/>
          <p:nvPr/>
        </p:nvGrpSpPr>
        <p:grpSpPr>
          <a:xfrm>
            <a:off x="5629163" y="2392975"/>
            <a:ext cx="6571374" cy="3917265"/>
            <a:chOff x="5093360" y="2154047"/>
            <a:chExt cx="7241598" cy="4567428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ED9F8FB-32CE-5085-ACF5-410471584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48"/>
            <a:stretch/>
          </p:blipFill>
          <p:spPr>
            <a:xfrm>
              <a:off x="5191252" y="2154047"/>
              <a:ext cx="5505097" cy="4567428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C118431-8B98-EACF-AB47-57554FCD9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056" t="6529" r="79743" b="69936"/>
            <a:stretch/>
          </p:blipFill>
          <p:spPr>
            <a:xfrm rot="16200000">
              <a:off x="4750124" y="4032160"/>
              <a:ext cx="1082471" cy="39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0650544C-8F3E-55C9-A98F-52C6924867EB}"/>
                    </a:ext>
                  </a:extLst>
                </p:cNvPr>
                <p:cNvSpPr txBox="1"/>
                <p:nvPr/>
              </p:nvSpPr>
              <p:spPr>
                <a:xfrm>
                  <a:off x="6118088" y="4621518"/>
                  <a:ext cx="926841" cy="430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dirty="0"/>
                    <a:t>⬆</a:t>
                  </a:r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𝛤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4" name="ZoneTexte 93">
                  <a:extLst>
                    <a:ext uri="{FF2B5EF4-FFF2-40B4-BE49-F238E27FC236}">
                      <a16:creationId xmlns:a16="http://schemas.microsoft.com/office/drawing/2014/main" id="{8CD71E67-1B6E-C40D-55A8-3C843E547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088" y="4621518"/>
                  <a:ext cx="926841" cy="430631"/>
                </a:xfrm>
                <a:prstGeom prst="rect">
                  <a:avLst/>
                </a:prstGeom>
                <a:blipFill>
                  <a:blip r:embed="rId7"/>
                  <a:stretch>
                    <a:fillRect l="-5797" t="-11475" b="-213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C30B70B6-8E54-EC76-1948-DC7BF5262DD1}"/>
                </a:ext>
              </a:extLst>
            </p:cNvPr>
            <p:cNvCxnSpPr>
              <a:cxnSpLocks/>
            </p:cNvCxnSpPr>
            <p:nvPr/>
          </p:nvCxnSpPr>
          <p:spPr>
            <a:xfrm>
              <a:off x="6537993" y="4836834"/>
              <a:ext cx="94915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FBF193ED-2B10-1E7E-D758-31E098344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9619" y="4372090"/>
              <a:ext cx="926841" cy="4417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7FC163A8-C630-3D10-79ED-295C493C05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4882" y="5291363"/>
              <a:ext cx="1271467" cy="5485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62E14E8-1E80-257D-299A-429C1100BA4C}"/>
                </a:ext>
              </a:extLst>
            </p:cNvPr>
            <p:cNvSpPr txBox="1"/>
            <p:nvPr/>
          </p:nvSpPr>
          <p:spPr>
            <a:xfrm>
              <a:off x="10548884" y="4144513"/>
              <a:ext cx="1604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Exponentielle 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A6CB1A4-7DDA-AF6F-7FE0-C9516E358A78}"/>
                </a:ext>
              </a:extLst>
            </p:cNvPr>
            <p:cNvSpPr txBox="1"/>
            <p:nvPr/>
          </p:nvSpPr>
          <p:spPr>
            <a:xfrm>
              <a:off x="10636460" y="5052479"/>
              <a:ext cx="16984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Gaussienne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324DAEE-558E-E0B5-A273-B3482F61F023}"/>
              </a:ext>
            </a:extLst>
          </p:cNvPr>
          <p:cNvSpPr txBox="1"/>
          <p:nvPr/>
        </p:nvSpPr>
        <p:spPr>
          <a:xfrm>
            <a:off x="7487756" y="6250436"/>
            <a:ext cx="414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V: vitesse verticale </a:t>
            </a:r>
          </a:p>
        </p:txBody>
      </p:sp>
    </p:spTree>
    <p:extLst>
      <p:ext uri="{BB962C8B-B14F-4D97-AF65-F5344CB8AC3E}">
        <p14:creationId xmlns:p14="http://schemas.microsoft.com/office/powerpoint/2010/main" val="204916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81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FB0C0-48BB-C792-84F2-664F9F59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9C1E-5492-4878-BE7A-8C93E2B0759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CDEC62-67CD-A331-573C-73AC29D5C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" y="55028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8A5EB4-92DB-FCCA-D132-BFE6B7B46CEC}"/>
              </a:ext>
            </a:extLst>
          </p:cNvPr>
          <p:cNvSpPr txBox="1"/>
          <p:nvPr/>
        </p:nvSpPr>
        <p:spPr>
          <a:xfrm>
            <a:off x="352504" y="574390"/>
            <a:ext cx="1122837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fr-FR" alt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623FA0-1AFB-2AFD-26A6-37CC87360195}"/>
              </a:ext>
            </a:extLst>
          </p:cNvPr>
          <p:cNvSpPr txBox="1"/>
          <p:nvPr/>
        </p:nvSpPr>
        <p:spPr>
          <a:xfrm>
            <a:off x="481812" y="1266852"/>
            <a:ext cx="114792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000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Söhne"/>
              </a:rPr>
              <a:t>Description du dispositif expérimental: table soufflante qui permet de simuler un gaz granulaire bidimensionnel</a:t>
            </a:r>
            <a:endParaRPr lang="fr-FR" sz="2400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endParaRPr lang="fr-FR" sz="2400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Söhne"/>
              </a:rPr>
              <a:t>Etude des distributions de vitesses en fonction de la fraction surfacique et de l’injection de l’énergie</a:t>
            </a:r>
            <a:endParaRPr lang="fr-FR" sz="2400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endParaRPr lang="fr-FR" sz="2400" dirty="0">
              <a:solidFill>
                <a:schemeClr val="bg1"/>
              </a:solidFill>
              <a:latin typeface="Söhne"/>
            </a:endParaRP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Söhne"/>
              </a:rPr>
              <a:t>Etude de la température granulaire en fonction de la fraction surfacique et de l’injection de l’énergie</a:t>
            </a:r>
          </a:p>
          <a:p>
            <a:pPr marL="342900" indent="-342900" algn="l">
              <a:buFontTx/>
              <a:buChar char="-"/>
            </a:pPr>
            <a:endParaRPr lang="fr-FR" sz="2400" dirty="0">
              <a:solidFill>
                <a:schemeClr val="bg1"/>
              </a:solidFill>
              <a:latin typeface="Söhne"/>
            </a:endParaRP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Söhne"/>
              </a:rPr>
              <a:t>Discussion et conclusion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Söhne"/>
            </a:endParaRPr>
          </a:p>
          <a:p>
            <a:pPr algn="l"/>
            <a:br>
              <a:rPr lang="fr-FR" sz="2000" dirty="0">
                <a:solidFill>
                  <a:schemeClr val="bg1"/>
                </a:solidFill>
                <a:latin typeface="Söhne"/>
              </a:rPr>
            </a:br>
            <a:endParaRPr lang="fr-FR" sz="2000" b="0" i="0" dirty="0">
              <a:solidFill>
                <a:schemeClr val="bg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82336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10C07F30-1F6F-4C63-B404-964A4E55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9C1E-5492-4878-BE7A-8C93E2B07598}" type="slidenum"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68CE04-6357-3125-7713-221E0B73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688"/>
          </a:xfrm>
          <a:solidFill>
            <a:schemeClr val="accent1">
              <a:alpha val="98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Dispositif expérimental: la table soufflante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98AEC5-617E-8645-B05E-77D8093160A9}"/>
              </a:ext>
            </a:extLst>
          </p:cNvPr>
          <p:cNvSpPr txBox="1"/>
          <p:nvPr/>
        </p:nvSpPr>
        <p:spPr>
          <a:xfrm>
            <a:off x="0" y="1272168"/>
            <a:ext cx="5134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sz="1800" b="0" i="0" dirty="0">
              <a:solidFill>
                <a:schemeClr val="tx1">
                  <a:lumMod val="75000"/>
                </a:schemeClr>
              </a:solidFill>
              <a:effectLst/>
              <a:latin typeface="Söhne"/>
            </a:endParaRPr>
          </a:p>
          <a:p>
            <a:endParaRPr lang="fr-FR" dirty="0">
              <a:solidFill>
                <a:schemeClr val="tx1">
                  <a:lumMod val="75000"/>
                </a:schemeClr>
              </a:solidFill>
              <a:latin typeface="Söhne"/>
            </a:endParaRPr>
          </a:p>
          <a:p>
            <a:endParaRPr lang="fr-FR" sz="1800" b="0" i="0" dirty="0">
              <a:solidFill>
                <a:schemeClr val="tx1">
                  <a:lumMod val="75000"/>
                </a:schemeClr>
              </a:solidFill>
              <a:effectLst/>
              <a:latin typeface="Söhne"/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180847-4F92-F588-7F3D-C6B3D6EFD25B}"/>
              </a:ext>
            </a:extLst>
          </p:cNvPr>
          <p:cNvSpPr txBox="1"/>
          <p:nvPr/>
        </p:nvSpPr>
        <p:spPr>
          <a:xfrm>
            <a:off x="6935250" y="5814342"/>
            <a:ext cx="7339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UnicodeMS"/>
              </a:rPr>
              <a:t>Lemaitre et al,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UnicodeMS"/>
              </a:rPr>
              <a:t> J. Phys. D: Appl. Phys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UnicodeMS"/>
              </a:rPr>
              <a:t> 1990)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9FB555-AAED-63FD-4996-D2597B6F8378}"/>
              </a:ext>
            </a:extLst>
          </p:cNvPr>
          <p:cNvSpPr txBox="1"/>
          <p:nvPr/>
        </p:nvSpPr>
        <p:spPr>
          <a:xfrm>
            <a:off x="140848" y="1262741"/>
            <a:ext cx="8650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latin typeface="Söhne"/>
              </a:rPr>
              <a:t>Rôle :</a:t>
            </a:r>
            <a:r>
              <a:rPr lang="fr-FR" b="1" dirty="0">
                <a:solidFill>
                  <a:srgbClr val="000000"/>
                </a:solidFill>
                <a:latin typeface="Söhne"/>
              </a:rPr>
              <a:t> </a:t>
            </a:r>
            <a:r>
              <a:rPr lang="fr-FR" i="0" dirty="0">
                <a:solidFill>
                  <a:srgbClr val="000000"/>
                </a:solidFill>
                <a:effectLst/>
                <a:latin typeface="Söhne"/>
              </a:rPr>
              <a:t>Permet de simuler un gaz granulaire </a:t>
            </a:r>
            <a:r>
              <a:rPr lang="fr-FR" dirty="0">
                <a:solidFill>
                  <a:srgbClr val="000000"/>
                </a:solidFill>
                <a:latin typeface="Söhne"/>
              </a:rPr>
              <a:t>2D (en microgravité)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19E0E1-C35B-2114-C9B2-0875637603B9}"/>
              </a:ext>
            </a:extLst>
          </p:cNvPr>
          <p:cNvSpPr txBox="1"/>
          <p:nvPr/>
        </p:nvSpPr>
        <p:spPr>
          <a:xfrm>
            <a:off x="140848" y="1424235"/>
            <a:ext cx="64767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Fonctionnement</a:t>
            </a:r>
            <a:r>
              <a:rPr lang="fr-FR" dirty="0">
                <a:solidFill>
                  <a:srgbClr val="000000"/>
                </a:solidFill>
              </a:rPr>
              <a:t>: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Ecoulement d’air à travers une plaque poreuse en bronze fritté (40cm x 40cm): Vitesse de sortie contrôlée par un variateur de tension V</a:t>
            </a:r>
          </a:p>
          <a:p>
            <a:pPr marL="285750" indent="-285750" algn="just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Particules: disques de diamètre d=18mm, flottant sur la plaque poreuse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0526F0-B393-824F-4BB6-68E427691CC6}"/>
              </a:ext>
            </a:extLst>
          </p:cNvPr>
          <p:cNvSpPr txBox="1"/>
          <p:nvPr/>
        </p:nvSpPr>
        <p:spPr>
          <a:xfrm>
            <a:off x="8042148" y="1157123"/>
            <a:ext cx="6922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Schéma de la table </a:t>
            </a: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7E6F62-F86D-E51A-E736-D648A867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37" y="1424235"/>
            <a:ext cx="4170871" cy="4713273"/>
          </a:xfrm>
          <a:prstGeom prst="rect">
            <a:avLst/>
          </a:prstGeom>
        </p:spPr>
      </p:pic>
      <p:pic>
        <p:nvPicPr>
          <p:cNvPr id="5" name="Image 4" descr="Une image contenant capture d’écran, léger&#10;&#10;Description générée automatiquement">
            <a:extLst>
              <a:ext uri="{FF2B5EF4-FFF2-40B4-BE49-F238E27FC236}">
                <a16:creationId xmlns:a16="http://schemas.microsoft.com/office/drawing/2014/main" id="{21211AA1-09DE-BCE7-8A73-B0677102F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3674" r="10513" b="9387"/>
          <a:stretch/>
        </p:blipFill>
        <p:spPr>
          <a:xfrm>
            <a:off x="3636989" y="3818971"/>
            <a:ext cx="2921103" cy="2944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9E1EAB-AC8F-C8E8-91D5-367FA960A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40" y="4241779"/>
            <a:ext cx="3185158" cy="23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700"/>
          </a:xfrm>
          <a:solidFill>
            <a:schemeClr val="accent1">
              <a:alpha val="98000"/>
            </a:schemeClr>
          </a:solidFill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Exemples d’expériences pour différentes concentrations pour une même injection d’énergie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F824DE-1F00-90CE-59DB-C02003CB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rgbClr val="000000"/>
                </a:solidFill>
              </a:rPr>
              <a:t>7</a:t>
            </a:fld>
            <a:endParaRPr lang="fr-FR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89074AF-553A-8698-269D-0BFB460E41FB}"/>
                  </a:ext>
                </a:extLst>
              </p:cNvPr>
              <p:cNvSpPr txBox="1"/>
              <p:nvPr/>
            </p:nvSpPr>
            <p:spPr>
              <a:xfrm>
                <a:off x="977994" y="5835535"/>
                <a:ext cx="10678872" cy="90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3200" dirty="0">
                    <a:solidFill>
                      <a:srgbClr val="000000"/>
                    </a:solidFill>
                  </a:rPr>
                  <a:t>Fractions surfaciques: 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fr-F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𝑑𝑖𝑠𝑞𝑢𝑒𝑠</m:t>
                            </m:r>
                            <m:r>
                              <a:rPr lang="fr-F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𝑢𝑡𝑖𝑙𝑒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3200" dirty="0">
                    <a:solidFill>
                      <a:srgbClr val="000000"/>
                    </a:solidFill>
                  </a:rPr>
                  <a:t> </a:t>
                </a:r>
                <a:endParaRPr lang="fr-FR" sz="3200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89074AF-553A-8698-269D-0BFB460E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4" y="5835535"/>
                <a:ext cx="10678872" cy="904863"/>
              </a:xfrm>
              <a:prstGeom prst="rect">
                <a:avLst/>
              </a:prstGeom>
              <a:blipFill>
                <a:blip r:embed="rId6"/>
                <a:stretch>
                  <a:fillRect l="-1427" b="-13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B3DA7D-4FB0-3C59-1ABF-45808077DC9B}"/>
                  </a:ext>
                </a:extLst>
              </p:cNvPr>
              <p:cNvSpPr txBox="1"/>
              <p:nvPr/>
            </p:nvSpPr>
            <p:spPr>
              <a:xfrm>
                <a:off x="1455878" y="1689089"/>
                <a:ext cx="3609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2.38%    V=190 Volt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B3DA7D-4FB0-3C59-1ABF-45808077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78" y="1689089"/>
                <a:ext cx="3609898" cy="461665"/>
              </a:xfrm>
              <a:prstGeom prst="rect">
                <a:avLst/>
              </a:prstGeom>
              <a:blipFill>
                <a:blip r:embed="rId7"/>
                <a:stretch>
                  <a:fillRect t="-10526" r="-338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E83F438-E3D4-4EE7-FE5B-434D7189D9E7}"/>
                  </a:ext>
                </a:extLst>
              </p:cNvPr>
              <p:cNvSpPr txBox="1"/>
              <p:nvPr/>
            </p:nvSpPr>
            <p:spPr>
              <a:xfrm>
                <a:off x="6693300" y="1780528"/>
                <a:ext cx="383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i="1" dirty="0">
                    <a:latin typeface="Cambria Math" panose="02040503050406030204" pitchFamily="18" charset="0"/>
                  </a:rPr>
                  <a:t>12.71%    V=190 Volt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E83F438-E3D4-4EE7-FE5B-434D7189D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300" y="1780528"/>
                <a:ext cx="383460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80_(240)_V1">
            <a:hlinkClick r:id="" action="ppaction://media"/>
            <a:extLst>
              <a:ext uri="{FF2B5EF4-FFF2-40B4-BE49-F238E27FC236}">
                <a16:creationId xmlns:a16="http://schemas.microsoft.com/office/drawing/2014/main" id="{461D3D1B-EDC7-53C8-CA83-4DC8C016BF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3112" r="21244" b="1992"/>
          <a:stretch/>
        </p:blipFill>
        <p:spPr>
          <a:xfrm>
            <a:off x="6947700" y="2368032"/>
            <a:ext cx="2906803" cy="2880000"/>
          </a:xfrm>
          <a:prstGeom prst="rect">
            <a:avLst/>
          </a:prstGeom>
        </p:spPr>
      </p:pic>
      <p:pic>
        <p:nvPicPr>
          <p:cNvPr id="5" name="15_(15)_V1">
            <a:hlinkClick r:id="" action="ppaction://media"/>
            <a:extLst>
              <a:ext uri="{FF2B5EF4-FFF2-40B4-BE49-F238E27FC236}">
                <a16:creationId xmlns:a16="http://schemas.microsoft.com/office/drawing/2014/main" id="{BEB487C4-0C0E-9BE0-134A-3B3BC400C7F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22886" r="21211" b="1991"/>
          <a:stretch/>
        </p:blipFill>
        <p:spPr>
          <a:xfrm>
            <a:off x="1744843" y="2368032"/>
            <a:ext cx="292032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4000"/>
          </a:xfrm>
          <a:solidFill>
            <a:schemeClr val="accent1">
              <a:alpha val="98000"/>
            </a:schemeClr>
          </a:solidFill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Distributions statistiques des vitesses</a:t>
            </a:r>
            <a:endParaRPr lang="fr-F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6FA17F-A82B-497E-E663-D39B0A3DF77E}"/>
                  </a:ext>
                </a:extLst>
              </p:cNvPr>
              <p:cNvSpPr txBox="1"/>
              <p:nvPr/>
            </p:nvSpPr>
            <p:spPr>
              <a:xfrm>
                <a:off x="5326784" y="1353642"/>
                <a:ext cx="57507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000000"/>
                    </a:solidFill>
                  </a:rPr>
                  <a:t>Distributions pour</a:t>
                </a:r>
                <a:r>
                  <a:rPr lang="fr-FR" b="1" dirty="0">
                    <a:solidFill>
                      <a:srgbClr val="000000"/>
                    </a:solidFill>
                  </a:rPr>
                  <a:t> 𝑪𝒑 = 2.38% </a:t>
                </a:r>
                <a:r>
                  <a:rPr lang="fr-FR" dirty="0">
                    <a:solidFill>
                      <a:srgbClr val="000000"/>
                    </a:solidFill>
                  </a:rPr>
                  <a:t>et </a:t>
                </a:r>
                <a:r>
                  <a:rPr lang="fr-FR" b="1" dirty="0">
                    <a:solidFill>
                      <a:srgbClr val="000000"/>
                    </a:solidFill>
                  </a:rPr>
                  <a:t>𝑪𝒑 = 12.71% </a:t>
                </a:r>
              </a:p>
              <a:p>
                <a:pPr algn="ctr"/>
                <a:r>
                  <a:rPr lang="fr-FR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𝟏𝟗𝟎</m:t>
                    </m:r>
                    <m:r>
                      <a:rPr lang="fr-FR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𝑽𝒐𝒍𝒕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6FA17F-A82B-497E-E663-D39B0A3DF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84" y="1353642"/>
                <a:ext cx="5750791" cy="646331"/>
              </a:xfrm>
              <a:prstGeom prst="rect">
                <a:avLst/>
              </a:prstGeom>
              <a:blipFill>
                <a:blip r:embed="rId3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517076D-4EC1-6126-5D61-134D7ECE414F}"/>
                  </a:ext>
                </a:extLst>
              </p:cNvPr>
              <p:cNvSpPr txBox="1"/>
              <p:nvPr/>
            </p:nvSpPr>
            <p:spPr>
              <a:xfrm>
                <a:off x="75247" y="2489615"/>
                <a:ext cx="4127055" cy="267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𝑪𝒑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%: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distributions maxwelliennes</a:t>
                </a:r>
              </a:p>
              <a:p>
                <a:pPr marL="285750" indent="-285750" algn="just">
                  <a:buFontTx/>
                  <a:buChar char="-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fr-FR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fr-FR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fr-FR" b="1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fr-FR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fr-FR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 algn="just">
                  <a:buFontTx/>
                  <a:buChar char="-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 marL="285750" indent="-285750" algn="just">
                  <a:buFontTx/>
                  <a:buChar char="-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 marL="285750" indent="-285750" algn="just">
                  <a:buFontTx/>
                  <a:buChar char="-"/>
                </a:pPr>
                <a:endParaRPr lang="fr-FR" dirty="0">
                  <a:solidFill>
                    <a:srgbClr val="000000"/>
                  </a:solidFill>
                </a:endParaRPr>
              </a:p>
              <a:p>
                <a:pPr marL="285750" indent="-285750"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𝑪𝒑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: Ecart à la distribution maxwellienne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517076D-4EC1-6126-5D61-134D7ECE4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" y="2489615"/>
                <a:ext cx="4127055" cy="2677913"/>
              </a:xfrm>
              <a:prstGeom prst="rect">
                <a:avLst/>
              </a:prstGeom>
              <a:blipFill>
                <a:blip r:embed="rId4"/>
                <a:stretch>
                  <a:fillRect l="-1034" t="-1136" r="-1329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BA1BD9-5B18-9627-FA47-1614C3BA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9C1E-5492-4878-BE7A-8C93E2B07598}" type="slidenum">
              <a:rPr lang="fr-FR" sz="2000" smtClean="0">
                <a:solidFill>
                  <a:srgbClr val="000000"/>
                </a:solidFill>
              </a:rPr>
              <a:pPr/>
              <a:t>8</a:t>
            </a:fld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A2F8ED-6B90-763A-167D-C9C866E865F0}"/>
              </a:ext>
            </a:extLst>
          </p:cNvPr>
          <p:cNvSpPr txBox="1"/>
          <p:nvPr/>
        </p:nvSpPr>
        <p:spPr>
          <a:xfrm>
            <a:off x="40728" y="1460428"/>
            <a:ext cx="4084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000000"/>
              </a:solidFill>
            </a:endParaRPr>
          </a:p>
          <a:p>
            <a:pPr algn="just"/>
            <a:r>
              <a:rPr lang="fr-FR" b="1" dirty="0">
                <a:solidFill>
                  <a:srgbClr val="000000"/>
                </a:solidFill>
              </a:rPr>
              <a:t>Deux régimes sont observés: </a:t>
            </a:r>
          </a:p>
        </p:txBody>
      </p:sp>
      <p:pic>
        <p:nvPicPr>
          <p:cNvPr id="4" name="Image 3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D21DC82C-7A55-9A53-15B5-853DE6BFB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4312" r="6875"/>
          <a:stretch/>
        </p:blipFill>
        <p:spPr>
          <a:xfrm>
            <a:off x="4202302" y="2036350"/>
            <a:ext cx="79896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8CAE-2D68-994E-F1D5-927B51D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4000"/>
          </a:xfrm>
          <a:solidFill>
            <a:schemeClr val="accent1">
              <a:alpha val="98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Distributions statistiques des vitesses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D06377-89B9-E4BD-86BA-A59AA413C7A5}"/>
              </a:ext>
            </a:extLst>
          </p:cNvPr>
          <p:cNvSpPr txBox="1"/>
          <p:nvPr/>
        </p:nvSpPr>
        <p:spPr>
          <a:xfrm>
            <a:off x="339890" y="4495964"/>
            <a:ext cx="3665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On cherche  𝜷 qui ajuste le mieux les résultats expérimentaux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26B68-D7D7-B1D2-C68E-D0E5EE94BF73}"/>
              </a:ext>
            </a:extLst>
          </p:cNvPr>
          <p:cNvSpPr txBox="1"/>
          <p:nvPr/>
        </p:nvSpPr>
        <p:spPr>
          <a:xfrm>
            <a:off x="4405527" y="1253881"/>
            <a:ext cx="767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Distributions  des deux composantes Vx et Vy  pour 𝑪𝒑 = 2.38% et 𝑪𝒑 =12,71% 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(V=190 V)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8FA4E7E-464C-1FEB-E7F7-12C47C66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9</a:t>
            </a:r>
          </a:p>
          <a:p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A3C33C-B0B8-AFB3-CF3D-E1C3D3B2BC0C}"/>
              </a:ext>
            </a:extLst>
          </p:cNvPr>
          <p:cNvSpPr txBox="1"/>
          <p:nvPr/>
        </p:nvSpPr>
        <p:spPr>
          <a:xfrm>
            <a:off x="224085" y="1671253"/>
            <a:ext cx="32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Ajustement des composantes </a:t>
            </a:r>
            <a:r>
              <a:rPr lang="fr-FR" dirty="0">
                <a:solidFill>
                  <a:srgbClr val="000000"/>
                </a:solidFill>
              </a:rPr>
              <a:t>(𝑽𝒙 et 𝑽y) </a:t>
            </a:r>
            <a:r>
              <a:rPr lang="fr-FR" dirty="0"/>
              <a:t>avec la loi normale généralisée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2D7CFA-38EC-2145-4B81-0D6A15A13FD9}"/>
              </a:ext>
            </a:extLst>
          </p:cNvPr>
          <p:cNvSpPr txBox="1"/>
          <p:nvPr/>
        </p:nvSpPr>
        <p:spPr>
          <a:xfrm>
            <a:off x="5495925" y="1831600"/>
            <a:ext cx="46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Vx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EF9512-B290-DB39-6891-0699D5A7D00B}"/>
              </a:ext>
            </a:extLst>
          </p:cNvPr>
          <p:cNvSpPr txBox="1"/>
          <p:nvPr/>
        </p:nvSpPr>
        <p:spPr>
          <a:xfrm>
            <a:off x="9913429" y="1790301"/>
            <a:ext cx="46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Vy 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60118-6698-B6A5-EA9A-E9D9B8E2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9" y="3171743"/>
            <a:ext cx="2895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BABCD584-E003-EAB7-E866-ED43295E9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5217" r="7750"/>
          <a:stretch/>
        </p:blipFill>
        <p:spPr>
          <a:xfrm>
            <a:off x="3597991" y="2188221"/>
            <a:ext cx="812323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F6FC6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59A9F2"/>
      </a:accent3>
      <a:accent4>
        <a:srgbClr val="59A9F2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6912</TotalTime>
  <Words>895</Words>
  <Application>Microsoft Office PowerPoint</Application>
  <PresentationFormat>Grand écran</PresentationFormat>
  <Paragraphs>200</Paragraphs>
  <Slides>17</Slides>
  <Notes>12</Notes>
  <HiddenSlides>0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ArialUnicodeMS</vt:lpstr>
      <vt:lpstr>Calibri</vt:lpstr>
      <vt:lpstr>Calibri Light</vt:lpstr>
      <vt:lpstr>Cambria Math</vt:lpstr>
      <vt:lpstr>inherit</vt:lpstr>
      <vt:lpstr>Söhne</vt:lpstr>
      <vt:lpstr>Symbol</vt:lpstr>
      <vt:lpstr>Thème Office</vt:lpstr>
      <vt:lpstr>Présentation PowerPoint</vt:lpstr>
      <vt:lpstr>Présentation PowerPoint</vt:lpstr>
      <vt:lpstr>Les milieux granulaires </vt:lpstr>
      <vt:lpstr>Les gaz granulaires </vt:lpstr>
      <vt:lpstr>Présentation PowerPoint</vt:lpstr>
      <vt:lpstr>Dispositif expérimental: la table soufflante </vt:lpstr>
      <vt:lpstr>Exemples d’expériences pour différentes concentrations pour une même injection d’énergie</vt:lpstr>
      <vt:lpstr>Distributions statistiques des vitesses</vt:lpstr>
      <vt:lpstr>Distributions statistiques des vitesses</vt:lpstr>
      <vt:lpstr>Exposants bx et by</vt:lpstr>
      <vt:lpstr>Statistiques des collisions</vt:lpstr>
      <vt:lpstr>Le coefficient de restitution</vt:lpstr>
      <vt:lpstr>La température granulaire: l’influence de l’écoulement </vt:lpstr>
      <vt:lpstr>La température granulaire: Influence de la fraction surfacique </vt:lpstr>
      <vt:lpstr> Conclusion  </vt:lpstr>
      <vt:lpstr> Perspectives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Rawad Sada</dc:creator>
  <cp:lastModifiedBy>Rawad Sada</cp:lastModifiedBy>
  <cp:revision>94</cp:revision>
  <dcterms:created xsi:type="dcterms:W3CDTF">2023-06-10T18:36:51Z</dcterms:created>
  <dcterms:modified xsi:type="dcterms:W3CDTF">2023-07-03T20:19:24Z</dcterms:modified>
</cp:coreProperties>
</file>