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18"/>
  </p:notesMasterIdLst>
  <p:sldIdLst>
    <p:sldId id="347" r:id="rId2"/>
    <p:sldId id="304" r:id="rId3"/>
    <p:sldId id="346" r:id="rId4"/>
    <p:sldId id="311" r:id="rId5"/>
    <p:sldId id="353" r:id="rId6"/>
    <p:sldId id="349" r:id="rId7"/>
    <p:sldId id="352" r:id="rId8"/>
    <p:sldId id="320" r:id="rId9"/>
    <p:sldId id="286" r:id="rId10"/>
    <p:sldId id="350" r:id="rId11"/>
    <p:sldId id="351" r:id="rId12"/>
    <p:sldId id="354" r:id="rId13"/>
    <p:sldId id="335" r:id="rId14"/>
    <p:sldId id="355" r:id="rId15"/>
    <p:sldId id="356" r:id="rId16"/>
    <p:sldId id="35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A80A"/>
    <a:srgbClr val="0E7E3C"/>
    <a:srgbClr val="0B2A61"/>
    <a:srgbClr val="FF7C80"/>
    <a:srgbClr val="481F67"/>
    <a:srgbClr val="5F2987"/>
    <a:srgbClr val="0000FF"/>
    <a:srgbClr val="65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61" autoAdjust="0"/>
    <p:restoredTop sz="97427" autoAdjust="0"/>
  </p:normalViewPr>
  <p:slideViewPr>
    <p:cSldViewPr snapToGrid="0">
      <p:cViewPr varScale="1">
        <p:scale>
          <a:sx n="161" d="100"/>
          <a:sy n="161" d="100"/>
        </p:scale>
        <p:origin x="1716" y="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F3FBA-D8AA-41D9-8648-F2FC41C4BB55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19890-EEED-4181-A81C-9EB703AB6C55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291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7984E-57C8-4842-8792-341C37254A4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103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8963300F-7615-4393-93F6-65EC10B302A2}" type="slidenum">
              <a:t>10</a:t>
            </a:fld>
            <a:endParaRPr lang="it-IT"/>
          </a:p>
        </p:txBody>
      </p:sp>
      <p:sp>
        <p:nvSpPr>
          <p:cNvPr id="2" name="Espace réservé du numéro de diapositive 6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CB261F83-EE80-40E4-A820-A6CED71BBF32}" type="slidenum">
              <a:t>10</a:t>
            </a:fld>
            <a:endParaRPr lang="it-IT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4254902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9890-EEED-4181-A81C-9EB703AB6C5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2586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9890-EEED-4181-A81C-9EB703AB6C5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060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7984E-57C8-4842-8792-341C37254A4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189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D43D4-7EA7-456E-AC75-8AC94796B4C9}" type="slidenum">
              <a:rPr lang="it-IT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039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7984E-57C8-4842-8792-341C37254A4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710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u="none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9890-EEED-4181-A81C-9EB703AB6C5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729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u="none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9890-EEED-4181-A81C-9EB703AB6C5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106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9890-EEED-4181-A81C-9EB703AB6C5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342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9890-EEED-4181-A81C-9EB703AB6C5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664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9890-EEED-4181-A81C-9EB703AB6C5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734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8963300F-7615-4393-93F6-65EC10B302A2}" type="slidenum">
              <a:t>9</a:t>
            </a:fld>
            <a:endParaRPr lang="it-IT"/>
          </a:p>
        </p:txBody>
      </p:sp>
      <p:sp>
        <p:nvSpPr>
          <p:cNvPr id="2" name="Espace réservé du numéro de diapositive 6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CB261F83-EE80-40E4-A820-A6CED71BBF32}" type="slidenum">
              <a:t>9</a:t>
            </a:fld>
            <a:endParaRPr lang="it-IT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fr-FR" dirty="0"/>
              <a:t>I </a:t>
            </a:r>
            <a:r>
              <a:rPr lang="fr-FR" dirty="0" err="1"/>
              <a:t>followed</a:t>
            </a:r>
            <a:r>
              <a:rPr lang="fr-FR" dirty="0"/>
              <a:t> for</a:t>
            </a:r>
            <a:r>
              <a:rPr lang="fr-FR" baseline="0" dirty="0"/>
              <a:t> </a:t>
            </a:r>
            <a:r>
              <a:rPr lang="fr-FR" baseline="0" dirty="0" err="1"/>
              <a:t>each</a:t>
            </a:r>
            <a:r>
              <a:rPr lang="fr-FR" baseline="0" dirty="0"/>
              <a:t> of the </a:t>
            </a:r>
            <a:r>
              <a:rPr lang="fr-FR" baseline="0" dirty="0" err="1"/>
              <a:t>experiments</a:t>
            </a:r>
            <a:r>
              <a:rPr lang="fr-FR" baseline="0" dirty="0"/>
              <a:t> a </a:t>
            </a:r>
            <a:r>
              <a:rPr lang="fr-FR" baseline="0" dirty="0" err="1"/>
              <a:t>dozen</a:t>
            </a:r>
            <a:r>
              <a:rPr lang="fr-FR" baseline="0" dirty="0"/>
              <a:t> </a:t>
            </a:r>
            <a:r>
              <a:rPr lang="fr-FR" baseline="0" dirty="0" err="1"/>
              <a:t>roaming</a:t>
            </a:r>
            <a:r>
              <a:rPr lang="fr-FR" baseline="0" dirty="0"/>
              <a:t> </a:t>
            </a:r>
            <a:r>
              <a:rPr lang="fr-FR" baseline="0" dirty="0" err="1"/>
              <a:t>bubbles</a:t>
            </a:r>
            <a:r>
              <a:rPr lang="fr-FR" baseline="0" dirty="0"/>
              <a:t> </a:t>
            </a:r>
            <a:r>
              <a:rPr lang="fr-FR" baseline="0" dirty="0" err="1"/>
              <a:t>during</a:t>
            </a:r>
            <a:r>
              <a:rPr lang="fr-FR" baseline="0" dirty="0"/>
              <a:t> all the duration of the </a:t>
            </a:r>
            <a:r>
              <a:rPr lang="fr-FR" baseline="0" dirty="0" err="1"/>
              <a:t>experiment</a:t>
            </a:r>
            <a:r>
              <a:rPr lang="fr-FR" baseline="0" dirty="0"/>
              <a:t>. </a:t>
            </a:r>
            <a:r>
              <a:rPr lang="fr-FR" baseline="0" dirty="0" err="1"/>
              <a:t>Looking</a:t>
            </a:r>
            <a:r>
              <a:rPr lang="fr-FR" baseline="0" dirty="0"/>
              <a:t> at the temporal </a:t>
            </a:r>
            <a:r>
              <a:rPr lang="fr-FR" baseline="0" dirty="0" err="1"/>
              <a:t>evolution</a:t>
            </a:r>
            <a:r>
              <a:rPr lang="fr-FR" baseline="0" dirty="0"/>
              <a:t> of </a:t>
            </a:r>
            <a:r>
              <a:rPr lang="fr-FR" baseline="0" dirty="0" err="1"/>
              <a:t>their</a:t>
            </a:r>
            <a:r>
              <a:rPr lang="fr-FR" baseline="0" dirty="0"/>
              <a:t> area,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observed</a:t>
            </a:r>
            <a:r>
              <a:rPr lang="fr-FR" baseline="0" dirty="0"/>
              <a:t> a </a:t>
            </a:r>
            <a:r>
              <a:rPr lang="fr-FR" baseline="0" dirty="0" err="1"/>
              <a:t>sharp</a:t>
            </a:r>
            <a:r>
              <a:rPr lang="fr-FR" baseline="0" dirty="0"/>
              <a:t> variation of the dissolution rate:</a:t>
            </a:r>
          </a:p>
          <a:p>
            <a:r>
              <a:rPr lang="fr-FR" baseline="0" dirty="0" err="1"/>
              <a:t>Initially</a:t>
            </a:r>
            <a:r>
              <a:rPr lang="fr-FR" baseline="0" dirty="0"/>
              <a:t>, </a:t>
            </a:r>
            <a:r>
              <a:rPr lang="fr-FR" baseline="0" dirty="0" err="1"/>
              <a:t>it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of the </a:t>
            </a:r>
            <a:r>
              <a:rPr lang="fr-FR" baseline="0" dirty="0" err="1"/>
              <a:t>same</a:t>
            </a:r>
            <a:r>
              <a:rPr lang="fr-FR" baseline="0" dirty="0"/>
              <a:t> </a:t>
            </a:r>
            <a:r>
              <a:rPr lang="fr-FR" baseline="0" dirty="0" err="1"/>
              <a:t>order</a:t>
            </a:r>
            <a:r>
              <a:rPr lang="fr-FR" baseline="0" dirty="0"/>
              <a:t> of magnitude of the </a:t>
            </a:r>
            <a:r>
              <a:rPr lang="fr-FR" baseline="0" dirty="0" err="1"/>
              <a:t>coarsening</a:t>
            </a:r>
            <a:r>
              <a:rPr lang="fr-FR" baseline="0" dirty="0"/>
              <a:t> rate of the </a:t>
            </a:r>
            <a:r>
              <a:rPr lang="fr-FR" baseline="0" dirty="0" err="1"/>
              <a:t>foam</a:t>
            </a:r>
            <a:r>
              <a:rPr lang="fr-FR" baseline="0" dirty="0"/>
              <a:t>, </a:t>
            </a:r>
            <a:r>
              <a:rPr lang="fr-FR" baseline="0" dirty="0" err="1"/>
              <a:t>omegap</a:t>
            </a:r>
            <a:r>
              <a:rPr lang="fr-FR" baseline="0" dirty="0"/>
              <a:t>; </a:t>
            </a:r>
            <a:r>
              <a:rPr lang="fr-FR" baseline="0" dirty="0" err="1"/>
              <a:t>then</a:t>
            </a:r>
            <a:r>
              <a:rPr lang="fr-FR" baseline="0" dirty="0"/>
              <a:t> </a:t>
            </a:r>
            <a:r>
              <a:rPr lang="fr-FR" baseline="0" dirty="0" err="1"/>
              <a:t>it</a:t>
            </a:r>
            <a:r>
              <a:rPr lang="fr-FR" baseline="0" dirty="0"/>
              <a:t> </a:t>
            </a:r>
            <a:r>
              <a:rPr lang="fr-FR" baseline="0" dirty="0" err="1"/>
              <a:t>falls</a:t>
            </a:r>
            <a:r>
              <a:rPr lang="fr-FR" baseline="0" dirty="0"/>
              <a:t> down to a rate </a:t>
            </a:r>
            <a:r>
              <a:rPr lang="fr-FR" baseline="0" dirty="0" err="1"/>
              <a:t>omegar</a:t>
            </a:r>
            <a:r>
              <a:rPr lang="fr-FR" baseline="0" dirty="0"/>
              <a:t>, of the </a:t>
            </a:r>
            <a:r>
              <a:rPr lang="fr-FR" baseline="0" dirty="0" err="1"/>
              <a:t>same</a:t>
            </a:r>
            <a:r>
              <a:rPr lang="fr-FR" baseline="0" dirty="0"/>
              <a:t> magnitude for all the </a:t>
            </a:r>
            <a:r>
              <a:rPr lang="fr-FR" baseline="0" dirty="0" err="1"/>
              <a:t>roaming</a:t>
            </a:r>
            <a:r>
              <a:rPr lang="fr-FR" baseline="0" dirty="0"/>
              <a:t> </a:t>
            </a:r>
            <a:r>
              <a:rPr lang="fr-FR" baseline="0" dirty="0" err="1"/>
              <a:t>bubbles</a:t>
            </a:r>
            <a:r>
              <a:rPr lang="fr-FR" baseline="0" dirty="0"/>
              <a:t>, </a:t>
            </a:r>
            <a:r>
              <a:rPr lang="fr-FR" baseline="0" dirty="0" err="1"/>
              <a:t>which</a:t>
            </a:r>
            <a:r>
              <a:rPr lang="fr-FR" baseline="0" dirty="0"/>
              <a:t> </a:t>
            </a:r>
            <a:r>
              <a:rPr lang="fr-FR" baseline="0" dirty="0" err="1"/>
              <a:t>doesn’t</a:t>
            </a:r>
            <a:r>
              <a:rPr lang="fr-FR" baseline="0" dirty="0"/>
              <a:t> have a </a:t>
            </a:r>
            <a:r>
              <a:rPr lang="fr-FR" baseline="0" dirty="0" err="1"/>
              <a:t>strong</a:t>
            </a:r>
            <a:r>
              <a:rPr lang="fr-FR" baseline="0" dirty="0"/>
              <a:t> </a:t>
            </a:r>
            <a:r>
              <a:rPr lang="fr-FR" baseline="0" dirty="0" err="1"/>
              <a:t>dependence</a:t>
            </a:r>
            <a:r>
              <a:rPr lang="fr-FR" baseline="0" dirty="0"/>
              <a:t> on the </a:t>
            </a:r>
            <a:r>
              <a:rPr lang="fr-FR" baseline="0" dirty="0" err="1"/>
              <a:t>liquid</a:t>
            </a:r>
            <a:r>
              <a:rPr lang="fr-FR" baseline="0" dirty="0"/>
              <a:t> fraction.</a:t>
            </a:r>
          </a:p>
          <a:p>
            <a:r>
              <a:rPr lang="fr-FR" baseline="0" dirty="0"/>
              <a:t>The </a:t>
            </a:r>
            <a:r>
              <a:rPr lang="fr-FR" baseline="0" dirty="0" err="1"/>
              <a:t>comparison</a:t>
            </a:r>
            <a:r>
              <a:rPr lang="fr-FR" baseline="0" dirty="0"/>
              <a:t> of the </a:t>
            </a:r>
            <a:r>
              <a:rPr lang="fr-FR" baseline="0" dirty="0" err="1"/>
              <a:t>two</a:t>
            </a:r>
            <a:r>
              <a:rPr lang="fr-FR" baseline="0" dirty="0"/>
              <a:t> rates </a:t>
            </a:r>
            <a:r>
              <a:rPr lang="fr-FR" baseline="0" dirty="0" err="1"/>
              <a:t>is</a:t>
            </a:r>
            <a:r>
              <a:rPr lang="fr-FR" baseline="0" dirty="0"/>
              <a:t> crucial to </a:t>
            </a:r>
            <a:r>
              <a:rPr lang="fr-FR" baseline="0" dirty="0" err="1"/>
              <a:t>understand</a:t>
            </a:r>
            <a:r>
              <a:rPr lang="fr-FR" baseline="0" dirty="0"/>
              <a:t> the </a:t>
            </a:r>
            <a:r>
              <a:rPr lang="fr-FR" baseline="0" dirty="0" err="1"/>
              <a:t>phenomenon</a:t>
            </a:r>
            <a:r>
              <a:rPr lang="fr-FR" baseline="0" dirty="0"/>
              <a:t>: a </a:t>
            </a:r>
            <a:r>
              <a:rPr lang="fr-FR" baseline="0" dirty="0" err="1"/>
              <a:t>wet</a:t>
            </a:r>
            <a:r>
              <a:rPr lang="fr-FR" baseline="0" dirty="0"/>
              <a:t> </a:t>
            </a:r>
            <a:r>
              <a:rPr lang="fr-FR" baseline="0" dirty="0" err="1"/>
              <a:t>foam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composed</a:t>
            </a:r>
            <a:r>
              <a:rPr lang="fr-FR" baseline="0" dirty="0"/>
              <a:t> by </a:t>
            </a:r>
            <a:r>
              <a:rPr lang="fr-FR" baseline="0" dirty="0" err="1"/>
              <a:t>two</a:t>
            </a:r>
            <a:r>
              <a:rPr lang="fr-FR" baseline="0" dirty="0"/>
              <a:t> populations, of </a:t>
            </a:r>
            <a:r>
              <a:rPr lang="fr-FR" baseline="0" dirty="0" err="1"/>
              <a:t>bubbles</a:t>
            </a:r>
            <a:r>
              <a:rPr lang="fr-FR" baseline="0" dirty="0"/>
              <a:t> </a:t>
            </a:r>
            <a:r>
              <a:rPr lang="fr-FR" baseline="0" dirty="0" err="1"/>
              <a:t>connected</a:t>
            </a:r>
            <a:r>
              <a:rPr lang="fr-FR" baseline="0" dirty="0"/>
              <a:t> by films and of </a:t>
            </a:r>
            <a:r>
              <a:rPr lang="fr-FR" baseline="0" dirty="0" err="1"/>
              <a:t>roaming</a:t>
            </a:r>
            <a:r>
              <a:rPr lang="fr-FR" baseline="0" dirty="0"/>
              <a:t> </a:t>
            </a:r>
            <a:r>
              <a:rPr lang="fr-FR" baseline="0" dirty="0" err="1"/>
              <a:t>bubbles</a:t>
            </a:r>
            <a:r>
              <a:rPr lang="fr-FR" baseline="0" dirty="0"/>
              <a:t>, </a:t>
            </a:r>
            <a:r>
              <a:rPr lang="fr-FR" baseline="0" dirty="0" err="1"/>
              <a:t>evolving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different</a:t>
            </a:r>
            <a:r>
              <a:rPr lang="fr-FR" baseline="0" dirty="0"/>
              <a:t> rates. This </a:t>
            </a:r>
            <a:r>
              <a:rPr lang="fr-FR" baseline="0" dirty="0" err="1"/>
              <a:t>difference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the </a:t>
            </a:r>
            <a:r>
              <a:rPr lang="fr-FR" baseline="0" dirty="0" err="1"/>
              <a:t>reason</a:t>
            </a:r>
            <a:r>
              <a:rPr lang="fr-FR" baseline="0" dirty="0"/>
              <a:t> of the </a:t>
            </a:r>
            <a:r>
              <a:rPr lang="fr-FR" baseline="0" dirty="0" err="1"/>
              <a:t>roaming</a:t>
            </a:r>
            <a:r>
              <a:rPr lang="fr-FR" baseline="0" dirty="0"/>
              <a:t> </a:t>
            </a:r>
            <a:r>
              <a:rPr lang="fr-FR" baseline="0" dirty="0" err="1"/>
              <a:t>bubbles</a:t>
            </a:r>
            <a:r>
              <a:rPr lang="fr-FR" baseline="0" dirty="0"/>
              <a:t> </a:t>
            </a:r>
            <a:r>
              <a:rPr lang="fr-FR" baseline="0" dirty="0" err="1"/>
              <a:t>accumulating</a:t>
            </a:r>
            <a:r>
              <a:rPr lang="fr-FR" baseline="0" dirty="0"/>
              <a:t> in the </a:t>
            </a:r>
            <a:r>
              <a:rPr lang="fr-FR" baseline="0" dirty="0" err="1"/>
              <a:t>nodes</a:t>
            </a:r>
            <a:r>
              <a:rPr lang="fr-FR" baseline="0" dirty="0"/>
              <a:t>, and the </a:t>
            </a:r>
            <a:r>
              <a:rPr lang="fr-FR" baseline="0" dirty="0" err="1"/>
              <a:t>corresponding</a:t>
            </a:r>
            <a:r>
              <a:rPr lang="fr-FR" baseline="0" dirty="0"/>
              <a:t> </a:t>
            </a:r>
            <a:r>
              <a:rPr lang="fr-FR" baseline="0" dirty="0" err="1"/>
              <a:t>peak</a:t>
            </a:r>
            <a:r>
              <a:rPr lang="fr-FR" baseline="0" dirty="0"/>
              <a:t> in the </a:t>
            </a:r>
            <a:r>
              <a:rPr lang="fr-FR" baseline="0" dirty="0" err="1"/>
              <a:t>bsd</a:t>
            </a:r>
            <a:r>
              <a:rPr lang="fr-FR" baseline="0" dirty="0"/>
              <a:t>. </a:t>
            </a:r>
          </a:p>
          <a:p>
            <a:r>
              <a:rPr lang="fr-FR" baseline="0" dirty="0" err="1"/>
              <a:t>Since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observed</a:t>
            </a:r>
            <a:r>
              <a:rPr lang="fr-FR" baseline="0" dirty="0"/>
              <a:t> a </a:t>
            </a:r>
            <a:r>
              <a:rPr lang="fr-FR" baseline="0" dirty="0" err="1"/>
              <a:t>scaling</a:t>
            </a:r>
            <a:r>
              <a:rPr lang="fr-FR" baseline="0" dirty="0"/>
              <a:t> </a:t>
            </a:r>
            <a:r>
              <a:rPr lang="fr-FR" baseline="0" dirty="0" err="1"/>
              <a:t>between</a:t>
            </a:r>
            <a:r>
              <a:rPr lang="fr-FR" baseline="0" dirty="0"/>
              <a:t> the </a:t>
            </a:r>
            <a:r>
              <a:rPr lang="fr-FR" baseline="0" dirty="0" err="1"/>
              <a:t>bubble</a:t>
            </a:r>
            <a:r>
              <a:rPr lang="fr-FR" baseline="0" dirty="0"/>
              <a:t> size at the moment of the transition, </a:t>
            </a:r>
            <a:r>
              <a:rPr lang="fr-FR" baseline="0" dirty="0" err="1"/>
              <a:t>called</a:t>
            </a:r>
            <a:r>
              <a:rPr lang="fr-FR" baseline="0" dirty="0"/>
              <a:t> </a:t>
            </a:r>
            <a:r>
              <a:rPr lang="fr-FR" baseline="0" dirty="0" err="1"/>
              <a:t>here</a:t>
            </a:r>
            <a:r>
              <a:rPr lang="fr-FR" baseline="0" dirty="0"/>
              <a:t> </a:t>
            </a:r>
            <a:r>
              <a:rPr lang="fr-FR" baseline="0" dirty="0" err="1"/>
              <a:t>Rt</a:t>
            </a:r>
            <a:r>
              <a:rPr lang="fr-FR" baseline="0" dirty="0"/>
              <a:t>, and the </a:t>
            </a:r>
            <a:r>
              <a:rPr lang="fr-FR" baseline="0" dirty="0" err="1"/>
              <a:t>elapsed</a:t>
            </a:r>
            <a:r>
              <a:rPr lang="fr-FR" baseline="0" dirty="0"/>
              <a:t> time,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investigated</a:t>
            </a:r>
            <a:r>
              <a:rPr lang="fr-FR" baseline="0" dirty="0"/>
              <a:t> </a:t>
            </a:r>
            <a:r>
              <a:rPr lang="fr-FR" baseline="0" dirty="0" err="1"/>
              <a:t>Rt</a:t>
            </a:r>
            <a:r>
              <a:rPr lang="fr-FR" baseline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408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900D5-9009-459A-9C7E-0394EB8A69C5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512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EFAD-8311-49A1-9478-8AD7F6FD00D9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518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F71C-AB93-4E5D-98D1-465D15910D51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681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243" y="6400799"/>
            <a:ext cx="12188879" cy="457200"/>
          </a:xfrm>
          <a:prstGeom prst="rect">
            <a:avLst/>
          </a:prstGeom>
          <a:solidFill>
            <a:srgbClr val="2683C6"/>
          </a:solidFill>
          <a:ln cap="flat">
            <a:noFill/>
            <a:prstDash val="solid"/>
          </a:ln>
        </p:spPr>
        <p:txBody>
          <a:bodyPr vert="horz" wrap="square" lIns="67500" tIns="33750" rIns="67500" bIns="3375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35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Rectangle 5"/>
          <p:cNvSpPr/>
          <p:nvPr/>
        </p:nvSpPr>
        <p:spPr>
          <a:xfrm>
            <a:off x="3" y="6334200"/>
            <a:ext cx="12188879" cy="64080"/>
          </a:xfrm>
          <a:prstGeom prst="rect">
            <a:avLst/>
          </a:prstGeom>
          <a:solidFill>
            <a:srgbClr val="1CADE4"/>
          </a:solidFill>
          <a:ln cap="flat">
            <a:noFill/>
            <a:prstDash val="solid"/>
          </a:ln>
        </p:spPr>
        <p:txBody>
          <a:bodyPr vert="horz" wrap="square" lIns="67500" tIns="33750" rIns="67500" bIns="3375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35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68A2A4-EA82-4F32-9DB6-3A18A8E3893C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F6CC62-CAC3-4F9F-9606-EE6DBBCDE3A4}" type="slidenum">
              <a:rPr lang="en-GB" smtClean="0"/>
              <a:t>‹N›</a:t>
            </a:fld>
            <a:endParaRPr lang="en-GB"/>
          </a:p>
        </p:txBody>
      </p:sp>
      <p:sp>
        <p:nvSpPr>
          <p:cNvPr id="7" name="Titre 6"/>
          <p:cNvSpPr txBox="1">
            <a:spLocks noGrp="1"/>
          </p:cNvSpPr>
          <p:nvPr>
            <p:ph type="title" idx="4294967295"/>
          </p:nvPr>
        </p:nvSpPr>
        <p:spPr>
          <a:xfrm>
            <a:off x="609480" y="273600"/>
            <a:ext cx="10972440" cy="1144800"/>
          </a:xfrm>
        </p:spPr>
        <p:txBody>
          <a:bodyPr lIns="0" tIns="0" rIns="0" bIns="0" anchor="ctr"/>
          <a:lstStyle>
            <a:lvl1pPr algn="ctr" hangingPunct="0">
              <a:defRPr sz="3300">
                <a:latin typeface="Liberation Sans" pitchFamily="18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/>
          <p:cNvSpPr txBox="1">
            <a:spLocks noGrp="1"/>
          </p:cNvSpPr>
          <p:nvPr>
            <p:ph type="body" idx="4294967295"/>
          </p:nvPr>
        </p:nvSpPr>
        <p:spPr>
          <a:xfrm>
            <a:off x="609480" y="1604523"/>
            <a:ext cx="10972440" cy="3977279"/>
          </a:xfrm>
        </p:spPr>
        <p:txBody>
          <a:bodyPr tIns="0" bIns="0"/>
          <a:lstStyle>
            <a:lvl1pPr hangingPunct="0">
              <a:spcBef>
                <a:spcPts val="1063"/>
              </a:spcBef>
              <a:spcAft>
                <a:spcPts val="0"/>
              </a:spcAft>
              <a:defRPr sz="2400">
                <a:latin typeface="Liberation Sans" pitchFamily="18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597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228F7-55E1-422E-B4A9-0EF39B257A17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761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4BD3-D93A-4A1D-818E-DCB09A215B07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3996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175BC-158F-473B-91AE-7C30698E52C2}" type="datetime1">
              <a:rPr lang="fr-FR" smtClean="0"/>
              <a:t>04/07/2023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23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8DD4-6627-4437-BAAC-480E9DDE27AE}" type="datetime1">
              <a:rPr lang="fr-FR" smtClean="0"/>
              <a:t>04/07/2023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388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3DE46-F145-4340-AB75-381173575290}" type="datetime1">
              <a:rPr lang="fr-FR" smtClean="0"/>
              <a:t>04/07/2023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7828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8CCE-36B5-4255-A5F7-FA94454A2EA3}" type="datetime1">
              <a:rPr lang="fr-FR" smtClean="0"/>
              <a:t>04/07/2023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978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8732-1791-4DC0-ADEF-40637CB7D93C}" type="datetime1">
              <a:rPr lang="fr-FR" smtClean="0"/>
              <a:t>04/07/2023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965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45E7B-DC89-4D6D-8625-F7C6575EDBFA}" type="datetime1">
              <a:rPr lang="fr-FR" smtClean="0"/>
              <a:t>04/07/2023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872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B8CCE-E11F-4B42-9D5A-52B2A11B3A81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AD930-E28B-4843-89E6-E359C9698E8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06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tif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3999" y="10160"/>
            <a:ext cx="9144000" cy="1236546"/>
          </a:xfrm>
        </p:spPr>
        <p:txBody>
          <a:bodyPr>
            <a:normAutofit fontScale="90000"/>
          </a:bodyPr>
          <a:lstStyle/>
          <a:p>
            <a:r>
              <a:rPr lang="en-GB" dirty="0"/>
              <a:t>The natural bubble size distribution of coarsening liquid foams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89991E-77E1-4329-9125-A6FCB8D375B7}"/>
              </a:ext>
            </a:extLst>
          </p:cNvPr>
          <p:cNvSpPr/>
          <p:nvPr/>
        </p:nvSpPr>
        <p:spPr>
          <a:xfrm>
            <a:off x="325782" y="1285064"/>
            <a:ext cx="11540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i="1" u="sng" dirty="0">
                <a:latin typeface="Calibri" panose="020F0502020204030204" pitchFamily="34" charset="0"/>
              </a:rPr>
              <a:t>N. Galvani</a:t>
            </a:r>
            <a:r>
              <a:rPr lang="fr-FR" sz="1800" i="1" dirty="0">
                <a:latin typeface="Calibri" panose="020F0502020204030204" pitchFamily="34" charset="0"/>
              </a:rPr>
              <a:t> (</a:t>
            </a:r>
            <a:r>
              <a:rPr lang="fr-FR" sz="1800" i="1" dirty="0" err="1">
                <a:latin typeface="Calibri" panose="020F0502020204030204" pitchFamily="34" charset="0"/>
              </a:rPr>
              <a:t>a,b</a:t>
            </a:r>
            <a:r>
              <a:rPr lang="fr-FR" sz="1800" i="1" dirty="0">
                <a:latin typeface="Calibri" panose="020F0502020204030204" pitchFamily="34" charset="0"/>
              </a:rPr>
              <a:t>), </a:t>
            </a:r>
            <a:r>
              <a:rPr lang="en-GB" sz="1800" i="1" dirty="0"/>
              <a:t>S. Cohen-</a:t>
            </a:r>
            <a:r>
              <a:rPr lang="en-GB" sz="1800" i="1" dirty="0" err="1"/>
              <a:t>Addad</a:t>
            </a:r>
            <a:r>
              <a:rPr lang="en-GB" sz="1800" i="1" dirty="0"/>
              <a:t> (a), D. Durian (c), R. </a:t>
            </a:r>
            <a:r>
              <a:rPr lang="en-GB" sz="1800" i="1" dirty="0" err="1"/>
              <a:t>Höhler</a:t>
            </a:r>
            <a:r>
              <a:rPr lang="en-GB" sz="1800" i="1" dirty="0"/>
              <a:t> (a), D. </a:t>
            </a:r>
            <a:r>
              <a:rPr lang="en-GB" sz="1800" i="1" dirty="0" err="1"/>
              <a:t>Langevin</a:t>
            </a:r>
            <a:r>
              <a:rPr lang="en-GB" sz="1800" i="1" dirty="0"/>
              <a:t> (d),</a:t>
            </a:r>
            <a:br>
              <a:rPr lang="en-GB" sz="1800" i="1" dirty="0"/>
            </a:br>
            <a:r>
              <a:rPr lang="en-GB" sz="1800" i="1" dirty="0"/>
              <a:t>M. </a:t>
            </a:r>
            <a:r>
              <a:rPr lang="en-GB" sz="1800" i="1" dirty="0" err="1"/>
              <a:t>Pasquet</a:t>
            </a:r>
            <a:r>
              <a:rPr lang="en-GB" sz="1800" i="1" dirty="0"/>
              <a:t> (d), O. </a:t>
            </a:r>
            <a:r>
              <a:rPr lang="en-GB" sz="1800" i="1" dirty="0" err="1"/>
              <a:t>Pitois</a:t>
            </a:r>
            <a:r>
              <a:rPr lang="en-GB" sz="1800" i="1" dirty="0"/>
              <a:t> (b), A. </a:t>
            </a:r>
            <a:r>
              <a:rPr lang="en-GB" sz="1800" i="1" dirty="0" err="1"/>
              <a:t>Requier</a:t>
            </a:r>
            <a:r>
              <a:rPr lang="en-GB" sz="1800" i="1" dirty="0"/>
              <a:t> (d), E. Rio (d), A. </a:t>
            </a:r>
            <a:r>
              <a:rPr lang="en-GB" sz="1800" i="1" dirty="0" err="1"/>
              <a:t>Salonen</a:t>
            </a:r>
            <a:r>
              <a:rPr lang="en-GB" sz="1800" i="1" dirty="0"/>
              <a:t> (d)</a:t>
            </a:r>
          </a:p>
          <a:p>
            <a:pPr algn="ctr"/>
            <a:endParaRPr lang="en-GB" sz="1800" i="1" dirty="0"/>
          </a:p>
          <a:p>
            <a:pPr marL="2628900" lvl="5" indent="-342900">
              <a:buAutoNum type="alphaLcParenR"/>
            </a:pPr>
            <a:r>
              <a:rPr lang="en-GB" i="1" dirty="0"/>
              <a:t>INSP Sorbonne Université 		b)   Navier Université Gustave Eiffel</a:t>
            </a:r>
          </a:p>
          <a:p>
            <a:pPr lvl="3"/>
            <a:r>
              <a:rPr lang="en-GB" i="1" dirty="0"/>
              <a:t>		c)   University of Pennsylvania		d)   LPS Université Paris </a:t>
            </a:r>
            <a:r>
              <a:rPr lang="en-GB" i="1" dirty="0" err="1"/>
              <a:t>Saclay</a:t>
            </a:r>
            <a:endParaRPr lang="fr-FR" i="1" dirty="0"/>
          </a:p>
        </p:txBody>
      </p:sp>
      <p:pic>
        <p:nvPicPr>
          <p:cNvPr id="5" name="Picture 2" descr="https://www.insp.upmc.fr/medias/commun/logo_insp_n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3" y="3272690"/>
            <a:ext cx="1708740" cy="154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466676" y="6524675"/>
            <a:ext cx="430015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500" dirty="0">
                <a:solidFill>
                  <a:schemeClr val="bg1"/>
                </a:solidFill>
              </a:rPr>
              <a:t>26</a:t>
            </a:r>
            <a:r>
              <a:rPr lang="fr-FR" sz="1500" baseline="30000" dirty="0">
                <a:solidFill>
                  <a:schemeClr val="bg1"/>
                </a:solidFill>
              </a:rPr>
              <a:t>ème</a:t>
            </a:r>
            <a:r>
              <a:rPr lang="fr-FR" sz="1500" dirty="0">
                <a:solidFill>
                  <a:schemeClr val="bg1"/>
                </a:solidFill>
              </a:rPr>
              <a:t> Congrès Général de la SFP – </a:t>
            </a:r>
            <a:r>
              <a:rPr lang="en-GB" sz="1500" dirty="0">
                <a:solidFill>
                  <a:schemeClr val="bg1"/>
                </a:solidFill>
              </a:rPr>
              <a:t>Paris</a:t>
            </a:r>
            <a:r>
              <a:rPr lang="fr-FR" sz="1500" dirty="0">
                <a:solidFill>
                  <a:schemeClr val="bg1"/>
                </a:solidFill>
              </a:rPr>
              <a:t> –  5 July 2023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01" y="2838936"/>
            <a:ext cx="4136354" cy="3353800"/>
          </a:xfrm>
          <a:prstGeom prst="rect">
            <a:avLst/>
          </a:prstGeom>
        </p:spPr>
      </p:pic>
      <p:pic>
        <p:nvPicPr>
          <p:cNvPr id="1028" name="Picture 4" descr="cnes | La charte graphique du CN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656" y="3433739"/>
            <a:ext cx="1323165" cy="140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614" y="4766790"/>
            <a:ext cx="2478012" cy="155601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09311" y="2885384"/>
            <a:ext cx="1864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Institutions</a:t>
            </a:r>
            <a:endParaRPr lang="en-GB" sz="2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9916656" y="2838936"/>
            <a:ext cx="1721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Foundings</a:t>
            </a:r>
            <a:endParaRPr lang="en-GB" sz="2000" dirty="0"/>
          </a:p>
        </p:txBody>
      </p:sp>
      <p:pic>
        <p:nvPicPr>
          <p:cNvPr id="10" name="Picture 4" descr="Download Penn Logos | Penn Brand Standard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t="7812" r="21098" b="11336"/>
          <a:stretch/>
        </p:blipFill>
        <p:spPr bwMode="auto">
          <a:xfrm>
            <a:off x="328286" y="4752500"/>
            <a:ext cx="1813405" cy="160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lps.u-psud.fr/wp-content/uploads/2022/01/LPS-3-cmjn-scaled-1-1024x49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98" y="5144879"/>
            <a:ext cx="1832428" cy="85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dex - Laboratoire Navi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85" y="3408486"/>
            <a:ext cx="1270562" cy="131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702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idx="4294967295"/>
          </p:nvPr>
        </p:nvSpPr>
        <p:spPr>
          <a:xfrm>
            <a:off x="1810741" y="94911"/>
            <a:ext cx="8877300" cy="90759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it-IT" sz="3200" dirty="0"/>
              <a:t>Physical mechanism for roaming transition</a:t>
            </a:r>
            <a:endParaRPr lang="en-GB" sz="3200" dirty="0"/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7" t="10405" r="38909" b="4574"/>
          <a:stretch/>
        </p:blipFill>
        <p:spPr>
          <a:xfrm>
            <a:off x="381080" y="1910506"/>
            <a:ext cx="2859322" cy="3534401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9FF6CC62-CAC3-4F9F-9606-EE6DBBCDE3A4}" type="slidenum">
              <a:rPr lang="en-GB" sz="1100" smtClean="0">
                <a:solidFill>
                  <a:schemeClr val="bg1"/>
                </a:solidFill>
              </a:rPr>
              <a:t>10</a:t>
            </a:fld>
            <a:endParaRPr lang="en-GB" sz="11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2400260" y="1085336"/>
                <a:ext cx="80466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800" b="0" dirty="0"/>
                  <a:t>Conjecture: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sz="18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fr-FR" sz="1800" dirty="0"/>
                  <a:t> is set by the maximum radius for a </a:t>
                </a:r>
                <a:r>
                  <a:rPr lang="fr-FR" sz="1800" dirty="0" err="1"/>
                  <a:t>sphere</a:t>
                </a:r>
                <a:r>
                  <a:rPr lang="fr-FR" sz="1800" dirty="0"/>
                  <a:t> </a:t>
                </a:r>
                <a:r>
                  <a:rPr lang="fr-FR" sz="1800" dirty="0" err="1"/>
                  <a:t>fitting</a:t>
                </a:r>
                <a:r>
                  <a:rPr lang="fr-FR" sz="1800" dirty="0"/>
                  <a:t> </a:t>
                </a:r>
                <a:r>
                  <a:rPr lang="fr-FR" sz="1800" dirty="0" err="1"/>
                  <a:t>inside</a:t>
                </a:r>
                <a:r>
                  <a:rPr lang="fr-FR" sz="1800" dirty="0"/>
                  <a:t> a </a:t>
                </a:r>
                <a:r>
                  <a:rPr lang="fr-FR" sz="1800" dirty="0" err="1"/>
                  <a:t>node</a:t>
                </a:r>
                <a:r>
                  <a:rPr lang="fr-FR" sz="1800" dirty="0"/>
                  <a:t>.</a:t>
                </a:r>
                <a:endParaRPr lang="en-GB" sz="1800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260" y="1085336"/>
                <a:ext cx="8046605" cy="369332"/>
              </a:xfrm>
              <a:prstGeom prst="rect">
                <a:avLst/>
              </a:prstGeom>
              <a:blipFill>
                <a:blip r:embed="rId4"/>
                <a:stretch>
                  <a:fillRect l="-789" t="-6667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e 11"/>
          <p:cNvGrpSpPr/>
          <p:nvPr/>
        </p:nvGrpSpPr>
        <p:grpSpPr>
          <a:xfrm>
            <a:off x="4517422" y="1810105"/>
            <a:ext cx="2818812" cy="3249865"/>
            <a:chOff x="-2139984" y="2968553"/>
            <a:chExt cx="2818812" cy="32370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ZoneTexte 82"/>
                <p:cNvSpPr txBox="1"/>
                <p:nvPr/>
              </p:nvSpPr>
              <p:spPr>
                <a:xfrm>
                  <a:off x="-2044924" y="2968553"/>
                  <a:ext cx="2329573" cy="23814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fr-FR" sz="1600" b="0" dirty="0"/>
                    <a:t>Effective pore radius</a:t>
                  </a:r>
                </a:p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32</m:t>
                                </m:r>
                              </m:sub>
                            </m:sSub>
                          </m:den>
                        </m:f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l-GR" sz="160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ad>
                          <m:radPr>
                            <m:degHide m:val="on"/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acc>
                                  <m:accPr>
                                    <m:chr m:val="̃"/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</m:d>
                              </m:num>
                              <m:den>
                                <m:acc>
                                  <m:accPr>
                                    <m:chr m:val="̃"/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16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</m:d>
                              </m:den>
                            </m:f>
                          </m:e>
                        </m:rad>
                      </m:oMath>
                    </m:oMathPara>
                  </a14:m>
                  <a:endParaRPr lang="fr-FR" sz="1600" dirty="0"/>
                </a:p>
                <a:p>
                  <a:pPr>
                    <a:lnSpc>
                      <a:spcPct val="150000"/>
                    </a:lnSpc>
                  </a:pPr>
                  <a:r>
                    <a:rPr lang="fr-FR" sz="1200" dirty="0"/>
                    <a:t> </a:t>
                  </a:r>
                  <a14:m>
                    <m:oMath xmlns:m="http://schemas.openxmlformats.org/officeDocument/2006/math">
                      <m:r>
                        <a:rPr lang="el-GR" sz="1200" i="1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</m:oMath>
                  </a14:m>
                  <a:r>
                    <a:rPr lang="fr-FR" sz="1200" dirty="0" err="1"/>
                    <a:t>nondimensional</a:t>
                  </a:r>
                  <a:r>
                    <a:rPr lang="fr-FR" sz="1200" dirty="0"/>
                    <a:t> factor</a:t>
                  </a: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acc>
                      <m:d>
                        <m:d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a14:m>
                  <a:r>
                    <a:rPr lang="fr-FR" sz="1200" dirty="0"/>
                    <a:t> dimensionless permeability</a:t>
                  </a:r>
                  <a:endParaRPr lang="en-GB" sz="1200" dirty="0"/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12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d>
                        <m:d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a14:m>
                  <a:r>
                    <a:rPr lang="fr-FR" sz="1200" dirty="0"/>
                    <a:t> relative conductivity</a:t>
                  </a:r>
                </a:p>
              </p:txBody>
            </p:sp>
          </mc:Choice>
          <mc:Fallback xmlns="">
            <p:sp>
              <p:nvSpPr>
                <p:cNvPr id="83" name="ZoneTexte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044924" y="2968553"/>
                  <a:ext cx="2329573" cy="2381436"/>
                </a:xfrm>
                <a:prstGeom prst="rect">
                  <a:avLst/>
                </a:prstGeom>
                <a:blipFill>
                  <a:blip r:embed="rId5"/>
                  <a:stretch>
                    <a:fillRect l="-163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Rectangle 3"/>
            <p:cNvSpPr/>
            <p:nvPr/>
          </p:nvSpPr>
          <p:spPr>
            <a:xfrm>
              <a:off x="-2139984" y="5439213"/>
              <a:ext cx="2818812" cy="7664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/>
              <a:r>
                <a:rPr lang="en-GB" sz="1100" dirty="0">
                  <a:latin typeface="Calibri" panose="020F0502020204030204" pitchFamily="34" charset="0"/>
                </a:rPr>
                <a:t>Johnson et al., </a:t>
              </a:r>
              <a:r>
                <a:rPr lang="en-GB" sz="1100" i="1" dirty="0">
                  <a:latin typeface="Calibri" panose="020F0502020204030204" pitchFamily="34" charset="0"/>
                </a:rPr>
                <a:t>PRL (1986)</a:t>
              </a:r>
            </a:p>
            <a:p>
              <a:pPr marR="0"/>
              <a:r>
                <a:rPr lang="fr-FR" sz="1100" dirty="0">
                  <a:latin typeface="Calibri" panose="020F0502020204030204" pitchFamily="34" charset="0"/>
                </a:rPr>
                <a:t>Louvet et al., </a:t>
              </a:r>
              <a:r>
                <a:rPr lang="fr-FR" sz="1100" i="1" dirty="0">
                  <a:latin typeface="Calibri" panose="020F0502020204030204" pitchFamily="34" charset="0"/>
                </a:rPr>
                <a:t>PRE (2010)</a:t>
              </a:r>
              <a:endParaRPr lang="en-GB" sz="1100" dirty="0">
                <a:latin typeface="Calibri" panose="020F0502020204030204" pitchFamily="34" charset="0"/>
              </a:endParaRPr>
            </a:p>
            <a:p>
              <a:pPr marR="0"/>
              <a:r>
                <a:rPr lang="en-GB" sz="1100" dirty="0" err="1">
                  <a:latin typeface="Calibri" panose="020F0502020204030204" pitchFamily="34" charset="0"/>
                </a:rPr>
                <a:t>Rouyer</a:t>
              </a:r>
              <a:r>
                <a:rPr lang="en-GB" sz="1100" dirty="0">
                  <a:latin typeface="Calibri" panose="020F0502020204030204" pitchFamily="34" charset="0"/>
                </a:rPr>
                <a:t> et al., </a:t>
              </a:r>
              <a:r>
                <a:rPr lang="en-GB" sz="1100" i="1" dirty="0" err="1">
                  <a:latin typeface="Calibri" panose="020F0502020204030204" pitchFamily="34" charset="0"/>
                </a:rPr>
                <a:t>PoF</a:t>
              </a:r>
              <a:r>
                <a:rPr lang="en-GB" sz="1100" i="1" dirty="0">
                  <a:latin typeface="Calibri" panose="020F0502020204030204" pitchFamily="34" charset="0"/>
                </a:rPr>
                <a:t> (2010)</a:t>
              </a:r>
              <a:endParaRPr lang="en-GB" sz="1100" dirty="0">
                <a:latin typeface="Calibri" panose="020F0502020204030204" pitchFamily="34" charset="0"/>
              </a:endParaRPr>
            </a:p>
            <a:p>
              <a:pPr marR="0"/>
              <a:r>
                <a:rPr lang="en-GB" sz="1100" dirty="0" err="1">
                  <a:latin typeface="Calibri" panose="020F0502020204030204" pitchFamily="34" charset="0"/>
                </a:rPr>
                <a:t>Feitosa</a:t>
              </a:r>
              <a:r>
                <a:rPr lang="en-GB" sz="1100" dirty="0">
                  <a:latin typeface="Calibri" panose="020F0502020204030204" pitchFamily="34" charset="0"/>
                </a:rPr>
                <a:t> et al., </a:t>
              </a:r>
              <a:r>
                <a:rPr lang="en-GB" sz="1100" i="1" dirty="0">
                  <a:latin typeface="Calibri" panose="020F0502020204030204" pitchFamily="34" charset="0"/>
                </a:rPr>
                <a:t>J. Phys.: </a:t>
              </a:r>
              <a:r>
                <a:rPr lang="en-GB" sz="1100" i="1" dirty="0" err="1">
                  <a:latin typeface="Calibri" panose="020F0502020204030204" pitchFamily="34" charset="0"/>
                </a:rPr>
                <a:t>Condens</a:t>
              </a:r>
              <a:r>
                <a:rPr lang="en-GB" sz="1100" i="1" dirty="0">
                  <a:latin typeface="Calibri" panose="020F0502020204030204" pitchFamily="34" charset="0"/>
                </a:rPr>
                <a:t>. Matter (2005)</a:t>
              </a:r>
            </a:p>
          </p:txBody>
        </p:sp>
      </p:grpSp>
      <p:cxnSp>
        <p:nvCxnSpPr>
          <p:cNvPr id="21" name="Connecteur en arc 20"/>
          <p:cNvCxnSpPr>
            <a:cxnSpLocks/>
          </p:cNvCxnSpPr>
          <p:nvPr/>
        </p:nvCxnSpPr>
        <p:spPr>
          <a:xfrm flipV="1">
            <a:off x="2087285" y="2082056"/>
            <a:ext cx="2446616" cy="1504829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e 35"/>
          <p:cNvGrpSpPr/>
          <p:nvPr/>
        </p:nvGrpSpPr>
        <p:grpSpPr>
          <a:xfrm>
            <a:off x="5932269" y="5423746"/>
            <a:ext cx="3841116" cy="844750"/>
            <a:chOff x="3348188" y="5480576"/>
            <a:chExt cx="3841116" cy="844750"/>
          </a:xfrm>
        </p:grpSpPr>
        <p:sp>
          <p:nvSpPr>
            <p:cNvPr id="29" name="ZoneTexte 28"/>
            <p:cNvSpPr txBox="1"/>
            <p:nvPr/>
          </p:nvSpPr>
          <p:spPr>
            <a:xfrm>
              <a:off x="3348188" y="5532964"/>
              <a:ext cx="3841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Surface </a:t>
              </a:r>
              <a:r>
                <a:rPr lang="fr-FR" sz="1600" dirty="0" err="1"/>
                <a:t>node</a:t>
              </a:r>
              <a:r>
                <a:rPr lang="fr-FR" sz="1600" dirty="0"/>
                <a:t> 	 		 	</a:t>
              </a:r>
              <a:r>
                <a:rPr lang="fr-FR" sz="1600" dirty="0" err="1"/>
                <a:t>Bulk</a:t>
              </a:r>
              <a:r>
                <a:rPr lang="fr-FR" sz="1600" dirty="0"/>
                <a:t> </a:t>
              </a:r>
              <a:r>
                <a:rPr lang="fr-FR" sz="1600" dirty="0" err="1"/>
                <a:t>node</a:t>
              </a:r>
              <a:endParaRPr lang="en-GB" sz="1600" dirty="0"/>
            </a:p>
          </p:txBody>
        </p:sp>
        <p:grpSp>
          <p:nvGrpSpPr>
            <p:cNvPr id="35" name="Groupe 34"/>
            <p:cNvGrpSpPr/>
            <p:nvPr/>
          </p:nvGrpSpPr>
          <p:grpSpPr>
            <a:xfrm>
              <a:off x="3418717" y="5480576"/>
              <a:ext cx="3507219" cy="844750"/>
              <a:chOff x="346035" y="5480576"/>
              <a:chExt cx="3507219" cy="844750"/>
            </a:xfrm>
          </p:grpSpPr>
          <p:grpSp>
            <p:nvGrpSpPr>
              <p:cNvPr id="32" name="Groupe 31"/>
              <p:cNvGrpSpPr/>
              <p:nvPr/>
            </p:nvGrpSpPr>
            <p:grpSpPr>
              <a:xfrm>
                <a:off x="346035" y="5480576"/>
                <a:ext cx="2722069" cy="844750"/>
                <a:chOff x="3087992" y="5480576"/>
                <a:chExt cx="2722069" cy="844750"/>
              </a:xfrm>
            </p:grpSpPr>
            <p:pic>
              <p:nvPicPr>
                <p:cNvPr id="30" name="Image 29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08682" y="5480576"/>
                  <a:ext cx="801379" cy="844750"/>
                </a:xfrm>
                <a:prstGeom prst="rect">
                  <a:avLst/>
                </a:prstGeom>
              </p:spPr>
            </p:pic>
            <p:pic>
              <p:nvPicPr>
                <p:cNvPr id="31" name="Image 30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87992" y="5877073"/>
                  <a:ext cx="804582" cy="448253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 32"/>
                  <p:cNvSpPr/>
                  <p:nvPr/>
                </p:nvSpPr>
                <p:spPr>
                  <a:xfrm>
                    <a:off x="1150617" y="5942557"/>
                    <a:ext cx="788357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l-GR" sz="140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=2.2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3" name="Rectangle 3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50617" y="5942557"/>
                    <a:ext cx="788357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8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Rectangle 33"/>
                  <p:cNvSpPr/>
                  <p:nvPr/>
                </p:nvSpPr>
                <p:spPr>
                  <a:xfrm>
                    <a:off x="3068104" y="5938472"/>
                    <a:ext cx="785150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l-GR" sz="140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≈1.5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4" name="Rectangle 3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68104" y="5938472"/>
                    <a:ext cx="785150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8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7" name="Rectangle 36"/>
          <p:cNvSpPr/>
          <p:nvPr/>
        </p:nvSpPr>
        <p:spPr>
          <a:xfrm>
            <a:off x="1832093" y="5728572"/>
            <a:ext cx="34426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dirty="0"/>
              <a:t>Wall observations, but </a:t>
            </a:r>
            <a:r>
              <a:rPr lang="fr-FR" sz="1600" b="1" dirty="0"/>
              <a:t>not </a:t>
            </a:r>
            <a:r>
              <a:rPr lang="fr-FR" sz="1600" b="1" dirty="0" err="1"/>
              <a:t>wall</a:t>
            </a:r>
            <a:r>
              <a:rPr lang="fr-FR" sz="1600" b="1" dirty="0"/>
              <a:t> </a:t>
            </a:r>
            <a:r>
              <a:rPr lang="fr-FR" sz="1600" b="1" dirty="0" err="1"/>
              <a:t>specific</a:t>
            </a:r>
            <a:endParaRPr lang="fr-FR" sz="1600" b="1" dirty="0"/>
          </a:p>
        </p:txBody>
      </p:sp>
      <p:grpSp>
        <p:nvGrpSpPr>
          <p:cNvPr id="9" name="Groupe 8"/>
          <p:cNvGrpSpPr/>
          <p:nvPr/>
        </p:nvGrpSpPr>
        <p:grpSpPr>
          <a:xfrm>
            <a:off x="7590676" y="1794669"/>
            <a:ext cx="3698091" cy="3456891"/>
            <a:chOff x="5424815" y="1790330"/>
            <a:chExt cx="3698091" cy="3456891"/>
          </a:xfrm>
        </p:grpSpPr>
        <p:grpSp>
          <p:nvGrpSpPr>
            <p:cNvPr id="43" name="Groupe 42"/>
            <p:cNvGrpSpPr/>
            <p:nvPr/>
          </p:nvGrpSpPr>
          <p:grpSpPr>
            <a:xfrm>
              <a:off x="5424815" y="1790330"/>
              <a:ext cx="3698091" cy="3456891"/>
              <a:chOff x="5412596" y="1782016"/>
              <a:chExt cx="3698091" cy="3456891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5412596" y="1782016"/>
                <a:ext cx="3698091" cy="3456891"/>
                <a:chOff x="5094137" y="1594708"/>
                <a:chExt cx="3916400" cy="3660961"/>
              </a:xfrm>
            </p:grpSpPr>
            <p:pic>
              <p:nvPicPr>
                <p:cNvPr id="55" name="Image 54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7236" t="10059"/>
                <a:stretch/>
              </p:blipFill>
              <p:spPr>
                <a:xfrm>
                  <a:off x="5094137" y="1594708"/>
                  <a:ext cx="3916400" cy="3660961"/>
                </a:xfrm>
                <a:prstGeom prst="rect">
                  <a:avLst/>
                </a:prstGeom>
              </p:spPr>
            </p:pic>
            <p:sp>
              <p:nvSpPr>
                <p:cNvPr id="2" name="Rectangle 1"/>
                <p:cNvSpPr/>
                <p:nvPr/>
              </p:nvSpPr>
              <p:spPr>
                <a:xfrm>
                  <a:off x="5207000" y="3296920"/>
                  <a:ext cx="226060" cy="4470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/>
                </a:p>
              </p:txBody>
            </p:sp>
          </p:grpSp>
          <p:sp>
            <p:nvSpPr>
              <p:cNvPr id="42" name="Rectangle 41"/>
              <p:cNvSpPr/>
              <p:nvPr/>
            </p:nvSpPr>
            <p:spPr>
              <a:xfrm>
                <a:off x="6208059" y="1954306"/>
                <a:ext cx="1653988" cy="11806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486649" y="3803051"/>
                <a:ext cx="1231537" cy="8668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ZoneTexte 7"/>
                  <p:cNvSpPr txBox="1"/>
                  <p:nvPr/>
                </p:nvSpPr>
                <p:spPr>
                  <a:xfrm>
                    <a:off x="6225753" y="1988019"/>
                    <a:ext cx="1700882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100" dirty="0">
                        <a:solidFill>
                          <a:srgbClr val="0E7E3C"/>
                        </a:solidFill>
                      </a:rPr>
                      <a:t>Equation for </a:t>
                    </a:r>
                    <a14:m>
                      <m:oMath xmlns:m="http://schemas.openxmlformats.org/officeDocument/2006/math">
                        <m:r>
                          <a:rPr lang="el-GR" sz="1100" i="1">
                            <a:solidFill>
                              <a:srgbClr val="0E7E3C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l-GR" sz="1100" b="0" i="1" smtClean="0">
                            <a:solidFill>
                              <a:srgbClr val="0E7E3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1100" b="0" i="1" smtClean="0">
                            <a:solidFill>
                              <a:srgbClr val="0E7E3C"/>
                            </a:solidFill>
                            <a:latin typeface="Cambria Math" panose="02040503050406030204" pitchFamily="18" charset="0"/>
                          </a:rPr>
                          <m:t>2.2</m:t>
                        </m:r>
                      </m:oMath>
                    </a14:m>
                    <a:endParaRPr lang="en-GB" sz="1100" dirty="0">
                      <a:solidFill>
                        <a:srgbClr val="0E7E3C"/>
                      </a:solidFill>
                    </a:endParaRPr>
                  </a:p>
                  <a:p>
                    <a:r>
                      <a:rPr lang="fr-FR" sz="1100" dirty="0" err="1">
                        <a:solidFill>
                          <a:schemeClr val="accent6"/>
                        </a:solidFill>
                      </a:rPr>
                      <a:t>Experiment</a:t>
                    </a:r>
                    <a:endParaRPr lang="fr-FR" sz="1100" dirty="0">
                      <a:solidFill>
                        <a:schemeClr val="accent6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ZoneTexte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5753" y="1988019"/>
                    <a:ext cx="1700882" cy="43088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5714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" name="Ellipse 5"/>
            <p:cNvSpPr/>
            <p:nvPr/>
          </p:nvSpPr>
          <p:spPr>
            <a:xfrm>
              <a:off x="8192382" y="3653420"/>
              <a:ext cx="237066" cy="1579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626379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8" y="722612"/>
            <a:ext cx="5939828" cy="5449453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9FF6CC62-CAC3-4F9F-9606-EE6DBBCDE3A4}" type="slidenum">
              <a:rPr lang="en-GB" sz="1100" smtClean="0">
                <a:solidFill>
                  <a:schemeClr val="bg1"/>
                </a:solidFill>
              </a:rPr>
              <a:t>11</a:t>
            </a:fld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2152650" y="214668"/>
            <a:ext cx="7886700" cy="639874"/>
          </a:xfrm>
        </p:spPr>
        <p:txBody>
          <a:bodyPr>
            <a:normAutofit/>
          </a:bodyPr>
          <a:lstStyle/>
          <a:p>
            <a:r>
              <a:rPr lang="fr-FR" dirty="0" err="1"/>
              <a:t>Hierarchical</a:t>
            </a:r>
            <a:r>
              <a:rPr lang="fr-FR" dirty="0"/>
              <a:t> structure in the </a:t>
            </a:r>
            <a:r>
              <a:rPr lang="fr-FR" dirty="0" err="1"/>
              <a:t>scaling</a:t>
            </a:r>
            <a:r>
              <a:rPr lang="fr-FR" dirty="0"/>
              <a:t> state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2206457" y="6429558"/>
            <a:ext cx="334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GB" sz="1800" dirty="0">
                <a:solidFill>
                  <a:schemeClr val="bg1"/>
                </a:solidFill>
              </a:rPr>
              <a:t>Galvani et al. arXiv:2304.11543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6846616" y="1175820"/>
                <a:ext cx="4978671" cy="4578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1200" b="1" dirty="0" err="1">
                    <a:ea typeface="Cambria Math" panose="02040503050406030204" pitchFamily="18" charset="0"/>
                  </a:rPr>
                  <a:t>Hierarchical</a:t>
                </a:r>
                <a:r>
                  <a:rPr lang="fr-FR" sz="1200" b="1" dirty="0">
                    <a:ea typeface="Cambria Math" panose="02040503050406030204" pitchFamily="18" charset="0"/>
                  </a:rPr>
                  <a:t> structure</a:t>
                </a:r>
                <a:r>
                  <a:rPr lang="fr-FR" sz="1200" dirty="0">
                    <a:ea typeface="Cambria Math" panose="02040503050406030204" pitchFamily="18" charset="0"/>
                  </a:rPr>
                  <a:t> </a:t>
                </a:r>
                <a:r>
                  <a:rPr lang="fr-FR" sz="1200" dirty="0" err="1">
                    <a:ea typeface="Cambria Math" panose="02040503050406030204" pitchFamily="18" charset="0"/>
                  </a:rPr>
                  <a:t>composed</a:t>
                </a:r>
                <a:r>
                  <a:rPr lang="fr-FR" sz="1200" dirty="0">
                    <a:ea typeface="Cambria Math" panose="02040503050406030204" pitchFamily="18" charset="0"/>
                  </a:rPr>
                  <a:t> of </a:t>
                </a:r>
                <a:r>
                  <a:rPr lang="fr-FR" sz="1200" dirty="0" err="1">
                    <a:ea typeface="Cambria Math" panose="02040503050406030204" pitchFamily="18" charset="0"/>
                  </a:rPr>
                  <a:t>two</a:t>
                </a:r>
                <a:r>
                  <a:rPr lang="fr-FR" sz="1200" dirty="0">
                    <a:ea typeface="Cambria Math" panose="02040503050406030204" pitchFamily="18" charset="0"/>
                  </a:rPr>
                  <a:t> populations, distinct by size</a:t>
                </a:r>
              </a:p>
              <a:p>
                <a:pPr algn="just"/>
                <a:endParaRPr lang="fr-FR" sz="1200" dirty="0">
                  <a:ea typeface="Cambria Math" panose="02040503050406030204" pitchFamily="18" charset="0"/>
                </a:endParaRPr>
              </a:p>
              <a:p>
                <a:pPr lvl="2" algn="just"/>
                <a:r>
                  <a:rPr lang="fr-FR" sz="1200" dirty="0" err="1">
                    <a:solidFill>
                      <a:srgbClr val="0E7E3C"/>
                    </a:solidFill>
                    <a:ea typeface="Cambria Math" panose="02040503050406030204" pitchFamily="18" charset="0"/>
                  </a:rPr>
                  <a:t>Bubble</a:t>
                </a:r>
                <a:r>
                  <a:rPr lang="fr-FR" sz="1200" dirty="0">
                    <a:solidFill>
                      <a:srgbClr val="0E7E3C"/>
                    </a:solidFill>
                    <a:ea typeface="Cambria Math" panose="02040503050406030204" pitchFamily="18" charset="0"/>
                  </a:rPr>
                  <a:t> size distribution</a:t>
                </a:r>
              </a:p>
              <a:p>
                <a:pPr lvl="2" algn="just"/>
                <a:r>
                  <a:rPr lang="fr-FR" sz="1200" dirty="0">
                    <a:ea typeface="Cambria Math" panose="02040503050406030204" pitchFamily="18" charset="0"/>
                  </a:rPr>
                  <a:t>	</a:t>
                </a:r>
                <a:r>
                  <a:rPr lang="fr-FR" sz="1200" dirty="0" err="1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Roaming</a:t>
                </a:r>
                <a:r>
                  <a:rPr lang="fr-FR" sz="12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fr-FR" sz="1200" dirty="0" err="1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bubbles</a:t>
                </a:r>
                <a:endParaRPr lang="fr-FR" sz="120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lvl="2" algn="just"/>
                <a:r>
                  <a:rPr lang="fr-FR" sz="1200" dirty="0">
                    <a:ea typeface="Cambria Math" panose="02040503050406030204" pitchFamily="18" charset="0"/>
                  </a:rPr>
                  <a:t>			</a:t>
                </a:r>
                <a:r>
                  <a:rPr lang="fr-FR" sz="1200" dirty="0" err="1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Jammed</a:t>
                </a:r>
                <a:r>
                  <a:rPr lang="fr-FR" sz="1200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fr-FR" sz="1200" dirty="0" err="1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bubbles</a:t>
                </a:r>
                <a:endParaRPr lang="fr-FR" sz="1200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pPr algn="just"/>
                <a:endParaRPr lang="en-GB" sz="1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just"/>
                <a:endParaRPr lang="it-IT" sz="1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fr-FR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+(1−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fr-FR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1200" dirty="0"/>
              </a:p>
              <a:p>
                <a:pPr algn="just"/>
                <a:endParaRPr lang="fr-FR" sz="1200" dirty="0"/>
              </a:p>
              <a:p>
                <a:pPr algn="just"/>
                <a:endParaRPr lang="fr-FR" sz="1200" dirty="0"/>
              </a:p>
              <a:p>
                <a:pPr algn="just"/>
                <a:endParaRPr lang="fr-FR" sz="1200" dirty="0"/>
              </a:p>
              <a:p>
                <a:pPr lvl="3" algn="just"/>
                <a:r>
                  <a:rPr lang="fr-FR" sz="1200" dirty="0" err="1"/>
                  <a:t>Lognormal</a:t>
                </a:r>
                <a:r>
                  <a:rPr lang="fr-FR" sz="1200" dirty="0"/>
                  <a:t> distribution</a:t>
                </a:r>
              </a:p>
              <a:p>
                <a:pPr algn="just"/>
                <a:endParaRPr lang="it-IT" sz="1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l-G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𝜌𝜎</m:t>
                          </m:r>
                          <m:rad>
                            <m:radPr>
                              <m:degHide m:val="on"/>
                              <m:ctrlPr>
                                <a:rPr lang="el-G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l-G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func>
                        <m:funcPr>
                          <m:ctrlP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𝑙𝑜𝑔</m:t>
                                  </m:r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²(</m:t>
                                  </m:r>
                                  <m:r>
                                    <a:rPr lang="el-G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l-G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²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GB" sz="1200" dirty="0"/>
              </a:p>
              <a:p>
                <a:pPr algn="just"/>
                <a:endParaRPr lang="fr-FR" sz="1200" dirty="0"/>
              </a:p>
              <a:p>
                <a:pPr algn="just"/>
                <a:endParaRPr lang="fr-FR" sz="1200" dirty="0"/>
              </a:p>
              <a:p>
                <a:pPr algn="just"/>
                <a:endParaRPr lang="fr-FR" sz="1200" dirty="0"/>
              </a:p>
              <a:p>
                <a:pPr algn="just"/>
                <a:endParaRPr lang="fr-FR" sz="1200" dirty="0"/>
              </a:p>
              <a:p>
                <a:pPr algn="just"/>
                <a:endParaRPr lang="fr-FR" sz="1200" dirty="0"/>
              </a:p>
              <a:p>
                <a:pPr algn="just"/>
                <a:endParaRPr lang="fr-FR" sz="1200" dirty="0"/>
              </a:p>
              <a:p>
                <a:pPr algn="just"/>
                <a:r>
                  <a:rPr lang="fr-FR" sz="1200" dirty="0" err="1"/>
                  <a:t>Bubbly</a:t>
                </a:r>
                <a:r>
                  <a:rPr lang="fr-FR" sz="1200" dirty="0"/>
                  <a:t> </a:t>
                </a:r>
                <a:r>
                  <a:rPr lang="fr-FR" sz="1200" dirty="0" err="1"/>
                  <a:t>liquid</a:t>
                </a:r>
                <a:r>
                  <a:rPr lang="fr-FR" sz="1200" dirty="0"/>
                  <a:t>: </a:t>
                </a:r>
                <a:r>
                  <a:rPr lang="fr-FR" sz="1200" dirty="0" err="1"/>
                  <a:t>only</a:t>
                </a:r>
                <a:r>
                  <a:rPr lang="fr-FR" sz="1200" dirty="0"/>
                  <a:t> </a:t>
                </a:r>
                <a:r>
                  <a:rPr lang="en-GB" sz="1200" b="1" dirty="0"/>
                  <a:t>one population</a:t>
                </a:r>
                <a:r>
                  <a:rPr lang="en-GB" sz="1200" dirty="0"/>
                  <a:t>, lognormal distribution no more suitable</a:t>
                </a:r>
              </a:p>
              <a:p>
                <a:pPr algn="just"/>
                <a:endParaRPr lang="fr-FR" sz="1200" dirty="0"/>
              </a:p>
              <a:p>
                <a:pPr algn="just"/>
                <a:r>
                  <a:rPr lang="fr-FR" sz="1200" dirty="0"/>
                  <a:t>Evolution </a:t>
                </a:r>
                <a:r>
                  <a:rPr lang="fr-FR" sz="1200" dirty="0" err="1"/>
                  <a:t>toward</a:t>
                </a:r>
                <a:r>
                  <a:rPr lang="fr-FR" sz="1200" dirty="0"/>
                  <a:t> the </a:t>
                </a:r>
                <a:r>
                  <a:rPr lang="fr-FR" sz="1200" dirty="0" err="1"/>
                  <a:t>typical</a:t>
                </a:r>
                <a:r>
                  <a:rPr lang="fr-FR" sz="1200" dirty="0"/>
                  <a:t> </a:t>
                </a:r>
                <a:r>
                  <a:rPr lang="fr-FR" sz="1200" dirty="0" err="1"/>
                  <a:t>dilute</a:t>
                </a:r>
                <a:r>
                  <a:rPr lang="fr-FR" sz="1200" dirty="0"/>
                  <a:t> system distribution (LSW)</a:t>
                </a:r>
                <a:endParaRPr lang="en-GB" sz="1200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616" y="1175820"/>
                <a:ext cx="4978671" cy="45783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e 18"/>
          <p:cNvGrpSpPr/>
          <p:nvPr/>
        </p:nvGrpSpPr>
        <p:grpSpPr>
          <a:xfrm>
            <a:off x="1506060" y="1362486"/>
            <a:ext cx="4963055" cy="4339808"/>
            <a:chOff x="-17941" y="1362486"/>
            <a:chExt cx="4963055" cy="43398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-17941" y="2441625"/>
                  <a:ext cx="566630" cy="3243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𝑟𝑐𝑝</m:t>
                            </m:r>
                          </m:sub>
                        </m:sSub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7941" y="2441625"/>
                  <a:ext cx="566630" cy="324384"/>
                </a:xfrm>
                <a:prstGeom prst="rect">
                  <a:avLst/>
                </a:prstGeom>
                <a:blipFill>
                  <a:blip r:embed="rId5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52624" y="4290276"/>
                  <a:ext cx="42550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4" y="4290276"/>
                  <a:ext cx="425501" cy="307777"/>
                </a:xfrm>
                <a:prstGeom prst="rect">
                  <a:avLst/>
                </a:prstGeom>
                <a:blipFill>
                  <a:blip r:embed="rId6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03" t="49541" r="9644" b="41268"/>
            <a:stretch/>
          </p:blipFill>
          <p:spPr>
            <a:xfrm>
              <a:off x="819502" y="5071991"/>
              <a:ext cx="557309" cy="630303"/>
            </a:xfrm>
            <a:prstGeom prst="rect">
              <a:avLst/>
            </a:prstGeom>
          </p:spPr>
        </p:pic>
        <p:grpSp>
          <p:nvGrpSpPr>
            <p:cNvPr id="16" name="Groupe 15"/>
            <p:cNvGrpSpPr/>
            <p:nvPr/>
          </p:nvGrpSpPr>
          <p:grpSpPr>
            <a:xfrm>
              <a:off x="4247934" y="1362486"/>
              <a:ext cx="697180" cy="604642"/>
              <a:chOff x="6162539" y="1180071"/>
              <a:chExt cx="697180" cy="604642"/>
            </a:xfrm>
          </p:grpSpPr>
          <p:pic>
            <p:nvPicPr>
              <p:cNvPr id="11" name="Image 1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59" t="50357" r="55619" b="41241"/>
              <a:stretch/>
            </p:blipFill>
            <p:spPr>
              <a:xfrm>
                <a:off x="6162539" y="1208514"/>
                <a:ext cx="648129" cy="576199"/>
              </a:xfrm>
              <a:prstGeom prst="rect">
                <a:avLst/>
              </a:prstGeom>
            </p:spPr>
          </p:pic>
          <p:cxnSp>
            <p:nvCxnSpPr>
              <p:cNvPr id="14" name="Connecteur droit 13"/>
              <p:cNvCxnSpPr>
                <a:cxnSpLocks/>
              </p:cNvCxnSpPr>
              <p:nvPr/>
            </p:nvCxnSpPr>
            <p:spPr>
              <a:xfrm flipH="1" flipV="1">
                <a:off x="6593668" y="1180071"/>
                <a:ext cx="266051" cy="154525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" name="Connecteur droit avec flèche 9"/>
          <p:cNvCxnSpPr/>
          <p:nvPr/>
        </p:nvCxnSpPr>
        <p:spPr>
          <a:xfrm>
            <a:off x="8099066" y="1949571"/>
            <a:ext cx="0" cy="492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8522469" y="2124523"/>
            <a:ext cx="0" cy="3171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9814326" y="2273956"/>
            <a:ext cx="0" cy="19656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3480003" y="2326819"/>
                <a:ext cx="65800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2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fr-FR" sz="1200" i="1">
                          <a:latin typeface="Cambria Math" panose="02040503050406030204" pitchFamily="18" charset="0"/>
                        </a:rPr>
                        <m:t>/</m:t>
                      </m:r>
                      <m:acc>
                        <m:accPr>
                          <m:chr m:val="̅"/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003" y="2326819"/>
                <a:ext cx="658001" cy="276999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5089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9FF6CC62-CAC3-4F9F-9606-EE6DBBCDE3A4}" type="slidenum">
              <a:rPr lang="en-GB" sz="1100" smtClean="0">
                <a:solidFill>
                  <a:schemeClr val="bg1"/>
                </a:solidFill>
              </a:rPr>
              <a:t>12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2606121" y="273601"/>
            <a:ext cx="2935075" cy="882243"/>
          </a:xfrm>
        </p:spPr>
        <p:txBody>
          <a:bodyPr/>
          <a:lstStyle/>
          <a:p>
            <a:r>
              <a:rPr lang="fr-FR" dirty="0"/>
              <a:t>Conclusions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texte 3"/>
              <p:cNvSpPr>
                <a:spLocks noGrp="1"/>
              </p:cNvSpPr>
              <p:nvPr>
                <p:ph type="body" idx="4294967295"/>
              </p:nvPr>
            </p:nvSpPr>
            <p:spPr>
              <a:xfrm>
                <a:off x="1981110" y="1424517"/>
                <a:ext cx="8506973" cy="4288366"/>
              </a:xfrm>
            </p:spPr>
            <p:txBody>
              <a:bodyPr>
                <a:normAutofit/>
              </a:bodyPr>
              <a:lstStyle/>
              <a:p>
                <a:r>
                  <a:rPr lang="fr-FR" dirty="0"/>
                  <a:t>Distinction </a:t>
                </a:r>
                <a:r>
                  <a:rPr lang="fr-FR" dirty="0" err="1"/>
                  <a:t>between</a:t>
                </a:r>
                <a:r>
                  <a:rPr lang="fr-FR" dirty="0"/>
                  <a:t> </a:t>
                </a:r>
                <a:r>
                  <a:rPr lang="fr-FR" dirty="0" err="1"/>
                  <a:t>jamming</a:t>
                </a:r>
                <a:r>
                  <a:rPr lang="fr-FR" dirty="0"/>
                  <a:t> and close-packing in </a:t>
                </a:r>
                <a:r>
                  <a:rPr lang="fr-FR" dirty="0" err="1"/>
                  <a:t>adhesive</a:t>
                </a:r>
                <a:r>
                  <a:rPr lang="fr-FR" dirty="0"/>
                  <a:t> </a:t>
                </a:r>
                <a:r>
                  <a:rPr lang="fr-FR" dirty="0" err="1"/>
                  <a:t>foams</a:t>
                </a:r>
                <a:endParaRPr lang="en-GB" dirty="0"/>
              </a:p>
              <a:p>
                <a:r>
                  <a:rPr lang="fr-FR" dirty="0" err="1"/>
                  <a:t>Roaming</a:t>
                </a:r>
                <a:r>
                  <a:rPr lang="fr-FR" dirty="0"/>
                  <a:t> transition: a new </a:t>
                </a:r>
                <a:r>
                  <a:rPr lang="fr-FR" dirty="0" err="1"/>
                  <a:t>mechanism</a:t>
                </a:r>
                <a:r>
                  <a:rPr lang="fr-FR" dirty="0"/>
                  <a:t> </a:t>
                </a:r>
                <a:r>
                  <a:rPr lang="fr-FR" dirty="0" err="1"/>
                  <a:t>characteristic</a:t>
                </a:r>
                <a:r>
                  <a:rPr lang="fr-FR" dirty="0"/>
                  <a:t> of </a:t>
                </a:r>
                <a:r>
                  <a:rPr lang="fr-FR" dirty="0" err="1"/>
                  <a:t>coarsening</a:t>
                </a:r>
                <a:r>
                  <a:rPr lang="fr-FR" dirty="0"/>
                  <a:t> </a:t>
                </a:r>
                <a:r>
                  <a:rPr lang="fr-FR" dirty="0" err="1"/>
                  <a:t>foams</a:t>
                </a:r>
                <a:endParaRPr lang="fr-FR" dirty="0"/>
              </a:p>
              <a:p>
                <a:r>
                  <a:rPr lang="fr-FR" dirty="0" err="1"/>
                  <a:t>Naturally</a:t>
                </a:r>
                <a:r>
                  <a:rPr lang="fr-FR" dirty="0"/>
                  <a:t> </a:t>
                </a:r>
                <a:r>
                  <a:rPr lang="fr-FR" dirty="0" err="1"/>
                  <a:t>developed</a:t>
                </a:r>
                <a:r>
                  <a:rPr lang="fr-FR" dirty="0"/>
                  <a:t> </a:t>
                </a:r>
                <a:r>
                  <a:rPr lang="fr-FR" dirty="0" err="1"/>
                  <a:t>hierarchical</a:t>
                </a:r>
                <a:r>
                  <a:rPr lang="fr-FR" dirty="0"/>
                  <a:t> </a:t>
                </a:r>
                <a:r>
                  <a:rPr lang="fr-FR" dirty="0" err="1"/>
                  <a:t>bubble</a:t>
                </a:r>
                <a:r>
                  <a:rPr lang="fr-FR" dirty="0"/>
                  <a:t> size distribution</a:t>
                </a:r>
              </a:p>
              <a:p>
                <a:endParaRPr lang="fr-FR" dirty="0"/>
              </a:p>
              <a:p>
                <a:endParaRPr lang="fr-FR" dirty="0"/>
              </a:p>
              <a:p>
                <a:pPr marL="0" indent="0">
                  <a:buNone/>
                </a:pPr>
                <a:endParaRPr lang="fr-FR" dirty="0"/>
              </a:p>
              <a:p>
                <a:pPr marL="0" indent="0">
                  <a:buNone/>
                </a:pPr>
                <a:endParaRPr lang="fr-FR" dirty="0"/>
              </a:p>
              <a:p>
                <a:pPr marL="0" indent="0">
                  <a:buNone/>
                </a:pPr>
                <a:endParaRPr lang="fr-FR" dirty="0"/>
              </a:p>
              <a:p>
                <a:r>
                  <a:rPr lang="fr-FR" dirty="0"/>
                  <a:t>Colloidal-like glass phase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𝑟𝑐𝑝</m:t>
                        </m:r>
                      </m:sub>
                    </m:sSub>
                    <m:r>
                      <a:rPr lang="fr-FR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fr-FR" dirty="0"/>
                  <a:t>?</a:t>
                </a:r>
              </a:p>
              <a:p>
                <a:r>
                  <a:rPr lang="fr-FR" dirty="0" err="1"/>
                  <a:t>Tunable</a:t>
                </a:r>
                <a:r>
                  <a:rPr lang="fr-FR" dirty="0"/>
                  <a:t> </a:t>
                </a:r>
                <a:r>
                  <a:rPr lang="fr-FR" dirty="0" err="1"/>
                  <a:t>hierarchical</a:t>
                </a:r>
                <a:r>
                  <a:rPr lang="fr-FR" dirty="0"/>
                  <a:t> </a:t>
                </a:r>
                <a:r>
                  <a:rPr lang="fr-FR" dirty="0" err="1"/>
                  <a:t>foams</a:t>
                </a:r>
                <a:r>
                  <a:rPr lang="fr-FR" dirty="0"/>
                  <a:t>?</a:t>
                </a: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4" name="Espace réservé du text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1981110" y="1424517"/>
                <a:ext cx="8506973" cy="4288366"/>
              </a:xfrm>
              <a:blipFill>
                <a:blip r:embed="rId3"/>
                <a:stretch>
                  <a:fillRect l="-746" t="-17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re 2"/>
          <p:cNvSpPr txBox="1">
            <a:spLocks/>
          </p:cNvSpPr>
          <p:nvPr/>
        </p:nvSpPr>
        <p:spPr>
          <a:xfrm>
            <a:off x="2602390" y="3496473"/>
            <a:ext cx="3560086" cy="882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300" dirty="0"/>
              <a:t>Perspectives</a:t>
            </a:r>
            <a:endParaRPr lang="en-GB" sz="3300" dirty="0"/>
          </a:p>
        </p:txBody>
      </p:sp>
    </p:spTree>
    <p:extLst>
      <p:ext uri="{BB962C8B-B14F-4D97-AF65-F5344CB8AC3E}">
        <p14:creationId xmlns:p14="http://schemas.microsoft.com/office/powerpoint/2010/main" val="2234517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/>
          </p:cNvPicPr>
          <p:nvPr>
            <p:ph idx="1"/>
          </p:nvPr>
        </p:nvPicPr>
        <p:blipFill rotWithShape="1">
          <a:blip r:embed="rId3"/>
          <a:srcRect l="1304" t="3185" r="69883" b="9550"/>
          <a:stretch/>
        </p:blipFill>
        <p:spPr>
          <a:xfrm>
            <a:off x="1843820" y="1998259"/>
            <a:ext cx="2062001" cy="207632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00291" y="4200914"/>
            <a:ext cx="70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00B050"/>
                </a:solidFill>
              </a:rPr>
              <a:t>Foam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696063" y="4200914"/>
            <a:ext cx="1203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0070C0"/>
                </a:solidFill>
              </a:rPr>
              <a:t>Monolayer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216261" y="5686500"/>
            <a:ext cx="80458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For a given fresh wet foam sample, the surface size distribution is representative of the bulk size distribution.</a:t>
            </a:r>
          </a:p>
        </p:txBody>
      </p:sp>
      <p:sp>
        <p:nvSpPr>
          <p:cNvPr id="12" name="Espace réservé du numéro de diapositive 3"/>
          <p:cNvSpPr txBox="1">
            <a:spLocks/>
          </p:cNvSpPr>
          <p:nvPr/>
        </p:nvSpPr>
        <p:spPr bwMode="auto">
          <a:xfrm>
            <a:off x="8077200" y="5895003"/>
            <a:ext cx="2133600" cy="20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EF4F2850-FDF5-4907-931B-4606687C7CDA}" type="slidenum">
              <a:rPr lang="en-GB" sz="1050">
                <a:solidFill>
                  <a:schemeClr val="bg1"/>
                </a:solidFill>
              </a:rPr>
              <a:pPr/>
              <a:t>13</a:t>
            </a:fld>
            <a:endParaRPr lang="en-GB" sz="105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636098" y="4600136"/>
            <a:ext cx="35805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0070C0"/>
                </a:solidFill>
              </a:rPr>
              <a:t>Extracted from the same foam sample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0070C0"/>
                </a:solidFill>
              </a:rPr>
              <a:t>Dispersed in the foaming liquid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0070C0"/>
                </a:solidFill>
              </a:rPr>
              <a:t>Observed against a glass window</a:t>
            </a:r>
          </a:p>
        </p:txBody>
      </p:sp>
      <p:grpSp>
        <p:nvGrpSpPr>
          <p:cNvPr id="34" name="Groupe 33"/>
          <p:cNvGrpSpPr/>
          <p:nvPr/>
        </p:nvGrpSpPr>
        <p:grpSpPr>
          <a:xfrm>
            <a:off x="6755355" y="1753073"/>
            <a:ext cx="3869486" cy="3373193"/>
            <a:chOff x="7032685" y="1406791"/>
            <a:chExt cx="5159315" cy="4497591"/>
          </a:xfrm>
        </p:grpSpPr>
        <p:sp>
          <p:nvSpPr>
            <p:cNvPr id="7" name="Rectangle 6"/>
            <p:cNvSpPr/>
            <p:nvPr/>
          </p:nvSpPr>
          <p:spPr>
            <a:xfrm>
              <a:off x="11204556" y="3270733"/>
              <a:ext cx="409074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4"/>
            <a:srcRect t="9566" b="3740"/>
            <a:stretch/>
          </p:blipFill>
          <p:spPr>
            <a:xfrm>
              <a:off x="7032685" y="1406791"/>
              <a:ext cx="5159315" cy="4472795"/>
            </a:xfrm>
            <a:prstGeom prst="rect">
              <a:avLst/>
            </a:prstGeom>
          </p:spPr>
        </p:pic>
        <p:pic>
          <p:nvPicPr>
            <p:cNvPr id="10" name="Espace réservé du contenu 5"/>
            <p:cNvPicPr>
              <a:picLocks/>
            </p:cNvPicPr>
            <p:nvPr/>
          </p:nvPicPr>
          <p:blipFill rotWithShape="1">
            <a:blip r:embed="rId3"/>
            <a:srcRect l="80572" t="91514" r="14418" b="281"/>
            <a:stretch/>
          </p:blipFill>
          <p:spPr bwMode="auto">
            <a:xfrm>
              <a:off x="9421842" y="5621307"/>
              <a:ext cx="519931" cy="28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Espace réservé du contenu 5"/>
            <p:cNvPicPr>
              <a:picLocks/>
            </p:cNvPicPr>
            <p:nvPr/>
          </p:nvPicPr>
          <p:blipFill rotWithShape="1">
            <a:blip r:embed="rId3"/>
            <a:srcRect l="65208" t="41025" r="32814" b="49511"/>
            <a:stretch/>
          </p:blipFill>
          <p:spPr bwMode="auto">
            <a:xfrm>
              <a:off x="7143462" y="3283850"/>
              <a:ext cx="270798" cy="430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1" name="Groupe 30"/>
            <p:cNvGrpSpPr/>
            <p:nvPr/>
          </p:nvGrpSpPr>
          <p:grpSpPr>
            <a:xfrm>
              <a:off x="9269442" y="1547462"/>
              <a:ext cx="2120737" cy="954108"/>
              <a:chOff x="9269442" y="1436954"/>
              <a:chExt cx="2120737" cy="954108"/>
            </a:xfrm>
          </p:grpSpPr>
          <p:sp>
            <p:nvSpPr>
              <p:cNvPr id="26" name="Triangle isocèle 25"/>
              <p:cNvSpPr/>
              <p:nvPr/>
            </p:nvSpPr>
            <p:spPr>
              <a:xfrm rot="10800000">
                <a:off x="11204556" y="2149737"/>
                <a:ext cx="185623" cy="16002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27" name="Triangle isocèle 26"/>
              <p:cNvSpPr/>
              <p:nvPr/>
            </p:nvSpPr>
            <p:spPr>
              <a:xfrm rot="10800000">
                <a:off x="11204556" y="1851338"/>
                <a:ext cx="185623" cy="16002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10747243" y="1832303"/>
                <a:ext cx="173759" cy="173759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29" name="Ellipse 28"/>
              <p:cNvSpPr/>
              <p:nvPr/>
            </p:nvSpPr>
            <p:spPr>
              <a:xfrm>
                <a:off x="10747243" y="2114846"/>
                <a:ext cx="173759" cy="17375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ZoneTexte 29"/>
                  <p:cNvSpPr txBox="1"/>
                  <p:nvPr/>
                </p:nvSpPr>
                <p:spPr>
                  <a:xfrm>
                    <a:off x="9269442" y="1436954"/>
                    <a:ext cx="1331406" cy="9541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fr-FR" sz="135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fr-FR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oMath>
                    </a14:m>
                    <a:endParaRPr lang="en-GB" sz="1350" dirty="0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  <a:p>
                    <a:pPr algn="r"/>
                    <a:r>
                      <a:rPr lang="en-GB" sz="1350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Monolayer</a:t>
                    </a:r>
                  </a:p>
                  <a:p>
                    <a:pPr algn="r"/>
                    <a:r>
                      <a:rPr lang="en-GB" sz="135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Foam</a:t>
                    </a:r>
                  </a:p>
                </p:txBody>
              </p:sp>
            </mc:Choice>
            <mc:Fallback xmlns="">
              <p:sp>
                <p:nvSpPr>
                  <p:cNvPr id="30" name="ZoneTexte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69442" y="1436954"/>
                    <a:ext cx="1331406" cy="95410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1250" b="-8772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2" name="ZoneTexte 31"/>
            <p:cNvSpPr txBox="1"/>
            <p:nvPr/>
          </p:nvSpPr>
          <p:spPr>
            <a:xfrm>
              <a:off x="10600849" y="1586018"/>
              <a:ext cx="1107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15% 30%</a:t>
              </a:r>
            </a:p>
          </p:txBody>
        </p:sp>
      </p:grpSp>
      <p:pic>
        <p:nvPicPr>
          <p:cNvPr id="33" name="Espace réservé du contenu 5"/>
          <p:cNvPicPr>
            <a:picLocks/>
          </p:cNvPicPr>
          <p:nvPr/>
        </p:nvPicPr>
        <p:blipFill rotWithShape="1">
          <a:blip r:embed="rId3"/>
          <a:srcRect l="34478" t="3486" r="35821" b="9851"/>
          <a:stretch/>
        </p:blipFill>
        <p:spPr bwMode="auto">
          <a:xfrm>
            <a:off x="4268309" y="2015214"/>
            <a:ext cx="2124559" cy="206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3819" y="316924"/>
            <a:ext cx="8418336" cy="844176"/>
          </a:xfrm>
        </p:spPr>
        <p:txBody>
          <a:bodyPr>
            <a:noAutofit/>
          </a:bodyPr>
          <a:lstStyle/>
          <a:p>
            <a:r>
              <a:rPr lang="en-GB" sz="3200" dirty="0"/>
              <a:t>Appendix: Measuring bubble size from the surface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mtClean="0"/>
              <a:t>13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970574" y="6420004"/>
            <a:ext cx="3270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GB" sz="1800" dirty="0" err="1">
                <a:solidFill>
                  <a:schemeClr val="bg1"/>
                </a:solidFill>
                <a:latin typeface="Calibri" panose="020F0502020204030204" pitchFamily="34" charset="0"/>
              </a:rPr>
              <a:t>Pasquet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</a:rPr>
              <a:t> et al., </a:t>
            </a:r>
            <a:r>
              <a:rPr lang="en-GB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C. R. </a:t>
            </a:r>
            <a:r>
              <a:rPr lang="en-GB" sz="18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Méca</a:t>
            </a:r>
            <a:r>
              <a:rPr lang="en-GB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. (2023)</a:t>
            </a:r>
            <a:endParaRPr lang="en-GB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262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73" y="1144682"/>
            <a:ext cx="5153819" cy="515381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4891" y="181027"/>
            <a:ext cx="7886700" cy="748737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Appendix</a:t>
            </a:r>
            <a:r>
              <a:rPr lang="fr-FR" dirty="0"/>
              <a:t>: Temporal </a:t>
            </a:r>
            <a:r>
              <a:rPr lang="fr-FR" dirty="0" err="1"/>
              <a:t>evolution</a:t>
            </a:r>
            <a:r>
              <a:rPr lang="fr-FR" dirty="0"/>
              <a:t> of </a:t>
            </a:r>
            <a:r>
              <a:rPr lang="fr-FR" dirty="0" err="1"/>
              <a:t>roaming</a:t>
            </a:r>
            <a:r>
              <a:rPr lang="fr-FR" dirty="0"/>
              <a:t> </a:t>
            </a:r>
            <a:r>
              <a:rPr lang="fr-FR" dirty="0" err="1"/>
              <a:t>bubbles</a:t>
            </a:r>
            <a:endParaRPr lang="en-GB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12" y="929764"/>
            <a:ext cx="3579158" cy="5368737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mtClean="0"/>
              <a:t>14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3839135" y="1082488"/>
                <a:ext cx="11626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=15%</m:t>
                      </m:r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135" y="1082488"/>
                <a:ext cx="1162626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3690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14" y="499056"/>
            <a:ext cx="5424886" cy="5812378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2650" y="365129"/>
            <a:ext cx="7886700" cy="688225"/>
          </a:xfrm>
        </p:spPr>
        <p:txBody>
          <a:bodyPr>
            <a:noAutofit/>
          </a:bodyPr>
          <a:lstStyle/>
          <a:p>
            <a:r>
              <a:rPr lang="fr-FR" sz="2400" dirty="0" err="1"/>
              <a:t>Appendix</a:t>
            </a:r>
            <a:r>
              <a:rPr lang="fr-FR" sz="2400" dirty="0"/>
              <a:t>: </a:t>
            </a:r>
            <a:r>
              <a:rPr lang="fr-FR" sz="2400" dirty="0" err="1"/>
              <a:t>Fitted</a:t>
            </a:r>
            <a:r>
              <a:rPr lang="fr-FR" sz="2400" dirty="0"/>
              <a:t> </a:t>
            </a:r>
            <a:r>
              <a:rPr lang="fr-FR" sz="2400" dirty="0" err="1"/>
              <a:t>parameters</a:t>
            </a:r>
            <a:r>
              <a:rPr lang="fr-FR" sz="2400" dirty="0"/>
              <a:t> for </a:t>
            </a:r>
            <a:r>
              <a:rPr lang="fr-FR" sz="2400" dirty="0" err="1"/>
              <a:t>bubble</a:t>
            </a:r>
            <a:r>
              <a:rPr lang="fr-FR" sz="2400" dirty="0"/>
              <a:t> size distributions</a:t>
            </a:r>
            <a:endParaRPr lang="en-GB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mtClean="0"/>
              <a:t>15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751360" y="1799042"/>
                <a:ext cx="3360764" cy="25252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r-FR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Bimodal </a:t>
                </a:r>
                <a:r>
                  <a:rPr lang="fr-FR" sz="14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Lognormal</a:t>
                </a:r>
                <a:r>
                  <a:rPr lang="fr-FR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distribution</a:t>
                </a:r>
              </a:p>
              <a:p>
                <a:pPr algn="just"/>
                <a:endParaRPr lang="en-GB" sz="1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just"/>
                <a:endParaRPr lang="en-GB" sz="1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+(1−</m:t>
                      </m:r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1400" dirty="0"/>
              </a:p>
              <a:p>
                <a:pPr algn="just"/>
                <a:endParaRPr lang="fr-FR" sz="1400" dirty="0"/>
              </a:p>
              <a:p>
                <a:pPr algn="just"/>
                <a:endParaRPr lang="fr-FR" sz="1400" dirty="0"/>
              </a:p>
              <a:p>
                <a:pPr algn="just"/>
                <a:endParaRPr lang="fr-FR" sz="1400" dirty="0"/>
              </a:p>
              <a:p>
                <a:pPr algn="just"/>
                <a:r>
                  <a:rPr lang="fr-FR" sz="1400" dirty="0" err="1"/>
                  <a:t>Where</a:t>
                </a:r>
                <a:r>
                  <a:rPr lang="fr-FR" sz="1400" dirty="0"/>
                  <a:t> the </a:t>
                </a:r>
                <a:r>
                  <a:rPr lang="fr-FR" sz="1400" dirty="0" err="1"/>
                  <a:t>lognormals</a:t>
                </a:r>
                <a:r>
                  <a:rPr lang="fr-FR" sz="1400" dirty="0"/>
                  <a:t> are </a:t>
                </a:r>
                <a:r>
                  <a:rPr lang="fr-FR" sz="1400" dirty="0" err="1"/>
                  <a:t>parametrized</a:t>
                </a:r>
                <a:r>
                  <a:rPr lang="fr-FR" sz="1400" dirty="0"/>
                  <a:t> as:</a:t>
                </a:r>
              </a:p>
              <a:p>
                <a:pPr algn="just"/>
                <a:endParaRPr lang="fr-FR" sz="1400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𝜌𝜎</m:t>
                          </m:r>
                          <m:rad>
                            <m:radPr>
                              <m:degHide m:val="on"/>
                              <m:ctrlPr>
                                <a:rPr lang="el-G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l-G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func>
                        <m:funcPr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𝑙𝑜𝑔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²(</m:t>
                                  </m:r>
                                  <m:r>
                                    <a:rPr lang="el-G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l-G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²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360" y="1799042"/>
                <a:ext cx="3360764" cy="2525243"/>
              </a:xfrm>
              <a:prstGeom prst="rect">
                <a:avLst/>
              </a:prstGeom>
              <a:blipFill>
                <a:blip r:embed="rId3"/>
                <a:stretch>
                  <a:fillRect l="-376" t="-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5822577" y="972672"/>
            <a:ext cx="378759" cy="203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Rectangle 9"/>
          <p:cNvSpPr/>
          <p:nvPr/>
        </p:nvSpPr>
        <p:spPr>
          <a:xfrm>
            <a:off x="8209430" y="972671"/>
            <a:ext cx="378759" cy="203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Rectangle 10"/>
          <p:cNvSpPr/>
          <p:nvPr/>
        </p:nvSpPr>
        <p:spPr>
          <a:xfrm>
            <a:off x="5822577" y="3518788"/>
            <a:ext cx="378759" cy="203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Rectangle 11"/>
          <p:cNvSpPr/>
          <p:nvPr/>
        </p:nvSpPr>
        <p:spPr>
          <a:xfrm>
            <a:off x="8267700" y="3518787"/>
            <a:ext cx="378759" cy="203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5973123" y="1187282"/>
                <a:ext cx="121033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FR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=1.66</m:t>
                    </m:r>
                  </m:oMath>
                </a14:m>
                <a:r>
                  <a:rPr lang="en-GB" sz="1200" dirty="0"/>
                  <a:t> fixed</a:t>
                </a: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123" y="1187282"/>
                <a:ext cx="1210331" cy="276999"/>
              </a:xfrm>
              <a:prstGeom prst="rect">
                <a:avLst/>
              </a:prstGeom>
              <a:blipFill>
                <a:blip r:embed="rId4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1757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2650" y="365129"/>
            <a:ext cx="7886700" cy="851439"/>
          </a:xfrm>
        </p:spPr>
        <p:txBody>
          <a:bodyPr/>
          <a:lstStyle/>
          <a:p>
            <a:r>
              <a:rPr lang="fr-FR" dirty="0" err="1"/>
              <a:t>Appendix</a:t>
            </a:r>
            <a:r>
              <a:rPr lang="fr-FR" dirty="0"/>
              <a:t>: Simulation on </a:t>
            </a:r>
            <a:r>
              <a:rPr lang="fr-FR" dirty="0" err="1"/>
              <a:t>coarsened</a:t>
            </a:r>
            <a:r>
              <a:rPr lang="fr-FR" dirty="0"/>
              <a:t> </a:t>
            </a:r>
            <a:r>
              <a:rPr lang="fr-FR" dirty="0" err="1"/>
              <a:t>foam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85950" y="1768475"/>
            <a:ext cx="4315884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sz="2000" dirty="0"/>
              <a:t>MD code LAMMPS </a:t>
            </a:r>
          </a:p>
          <a:p>
            <a:pPr>
              <a:lnSpc>
                <a:spcPct val="150000"/>
              </a:lnSpc>
            </a:pPr>
            <a:r>
              <a:rPr lang="fr-FR" dirty="0"/>
              <a:t>10</a:t>
            </a:r>
            <a:r>
              <a:rPr lang="fr-FR" baseline="30000" dirty="0"/>
              <a:t>3</a:t>
            </a:r>
            <a:r>
              <a:rPr lang="fr-FR" dirty="0"/>
              <a:t> – 10</a:t>
            </a:r>
            <a:r>
              <a:rPr lang="fr-FR" baseline="30000" dirty="0"/>
              <a:t>4  </a:t>
            </a:r>
            <a:r>
              <a:rPr lang="fr-FR" dirty="0"/>
              <a:t> hard </a:t>
            </a:r>
            <a:r>
              <a:rPr lang="fr-FR" dirty="0" err="1"/>
              <a:t>spheres</a:t>
            </a:r>
            <a:endParaRPr lang="fr-FR" dirty="0"/>
          </a:p>
          <a:p>
            <a:pPr>
              <a:lnSpc>
                <a:spcPct val="150000"/>
              </a:lnSpc>
            </a:pPr>
            <a:r>
              <a:rPr lang="fr-FR" dirty="0" err="1"/>
              <a:t>Repulsive</a:t>
            </a:r>
            <a:r>
              <a:rPr lang="fr-FR" dirty="0"/>
              <a:t> </a:t>
            </a:r>
            <a:r>
              <a:rPr lang="fr-FR" dirty="0" err="1"/>
              <a:t>Hertzian</a:t>
            </a:r>
            <a:r>
              <a:rPr lang="fr-FR" dirty="0"/>
              <a:t> interactions</a:t>
            </a:r>
          </a:p>
          <a:p>
            <a:pPr>
              <a:lnSpc>
                <a:spcPct val="150000"/>
              </a:lnSpc>
            </a:pPr>
            <a:r>
              <a:rPr lang="fr-FR" dirty="0"/>
              <a:t>5 </a:t>
            </a:r>
            <a:r>
              <a:rPr lang="fr-FR" dirty="0" err="1"/>
              <a:t>random</a:t>
            </a:r>
            <a:r>
              <a:rPr lang="fr-FR" dirty="0"/>
              <a:t> </a:t>
            </a:r>
            <a:r>
              <a:rPr lang="fr-FR" dirty="0" err="1"/>
              <a:t>seeds</a:t>
            </a:r>
            <a:endParaRPr lang="fr-FR" dirty="0"/>
          </a:p>
          <a:p>
            <a:pPr>
              <a:lnSpc>
                <a:spcPct val="150000"/>
              </a:lnSpc>
            </a:pPr>
            <a:r>
              <a:rPr lang="fr-FR" dirty="0" err="1"/>
              <a:t>Two</a:t>
            </a:r>
            <a:r>
              <a:rPr lang="fr-FR" dirty="0"/>
              <a:t> packing </a:t>
            </a:r>
            <a:r>
              <a:rPr lang="fr-FR" dirty="0" err="1"/>
              <a:t>driving</a:t>
            </a:r>
            <a:r>
              <a:rPr lang="fr-FR" dirty="0"/>
              <a:t> forces:</a:t>
            </a:r>
          </a:p>
          <a:p>
            <a:pPr lvl="1">
              <a:lnSpc>
                <a:spcPct val="150000"/>
              </a:lnSpc>
            </a:pPr>
            <a:r>
              <a:rPr lang="fr-FR" dirty="0" err="1"/>
              <a:t>Simulated</a:t>
            </a:r>
            <a:r>
              <a:rPr lang="fr-FR" dirty="0"/>
              <a:t> </a:t>
            </a:r>
            <a:r>
              <a:rPr lang="fr-FR" dirty="0" err="1"/>
              <a:t>gravity</a:t>
            </a:r>
            <a:endParaRPr lang="fr-FR" dirty="0"/>
          </a:p>
          <a:p>
            <a:pPr lvl="1">
              <a:lnSpc>
                <a:spcPct val="150000"/>
              </a:lnSpc>
            </a:pPr>
            <a:r>
              <a:rPr lang="fr-FR" dirty="0"/>
              <a:t>Uniform compression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mtClean="0"/>
              <a:t>16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541" y="1344500"/>
            <a:ext cx="2286787" cy="236333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2433" b="1063"/>
          <a:stretch/>
        </p:blipFill>
        <p:spPr>
          <a:xfrm>
            <a:off x="7856101" y="3805492"/>
            <a:ext cx="2231152" cy="228415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538633" y="2235200"/>
            <a:ext cx="177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/>
              <a:t>Bubble</a:t>
            </a:r>
            <a:r>
              <a:rPr lang="fr-FR" sz="1800" dirty="0"/>
              <a:t> </a:t>
            </a:r>
            <a:r>
              <a:rPr lang="fr-FR" sz="1800" dirty="0" err="1"/>
              <a:t>centers</a:t>
            </a:r>
            <a:endParaRPr lang="en-GB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5721396" y="5022850"/>
            <a:ext cx="226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Section of the packing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25562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204792-4E4C-4B19-89CC-A8D5C3BC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75268"/>
            <a:ext cx="9144000" cy="571584"/>
          </a:xfrm>
        </p:spPr>
        <p:txBody>
          <a:bodyPr>
            <a:noAutofit/>
          </a:bodyPr>
          <a:lstStyle/>
          <a:p>
            <a:pPr algn="ctr"/>
            <a:r>
              <a:rPr lang="it-IT" dirty="0"/>
              <a:t>Structure of liquid foams</a:t>
            </a:r>
            <a:endParaRPr lang="en-GB" dirty="0"/>
          </a:p>
        </p:txBody>
      </p:sp>
      <p:grpSp>
        <p:nvGrpSpPr>
          <p:cNvPr id="4" name="Groupe 3"/>
          <p:cNvGrpSpPr/>
          <p:nvPr/>
        </p:nvGrpSpPr>
        <p:grpSpPr>
          <a:xfrm>
            <a:off x="1401680" y="3116636"/>
            <a:ext cx="9726967" cy="1726900"/>
            <a:chOff x="437912" y="3377118"/>
            <a:chExt cx="8096490" cy="94687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6DFFF53-C45C-7845-B589-9ED6E8A8A8B0}"/>
                </a:ext>
              </a:extLst>
            </p:cNvPr>
            <p:cNvSpPr/>
            <p:nvPr/>
          </p:nvSpPr>
          <p:spPr>
            <a:xfrm>
              <a:off x="2876862" y="3634186"/>
              <a:ext cx="5458529" cy="51756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  <a:alpha val="6000"/>
                  </a:schemeClr>
                </a:gs>
                <a:gs pos="92000">
                  <a:schemeClr val="accent5">
                    <a:lumMod val="45000"/>
                    <a:lumOff val="55000"/>
                  </a:schemeClr>
                </a:gs>
                <a:gs pos="95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50"/>
            </a:p>
          </p:txBody>
        </p:sp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AE067AA1-E086-2549-B13F-A6032E2B78AC}"/>
                </a:ext>
              </a:extLst>
            </p:cNvPr>
            <p:cNvCxnSpPr/>
            <p:nvPr/>
          </p:nvCxnSpPr>
          <p:spPr>
            <a:xfrm>
              <a:off x="1767742" y="3623107"/>
              <a:ext cx="6766660" cy="48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CBFB5CD6-555E-4344-B195-4530D20065EE}"/>
                </a:ext>
              </a:extLst>
            </p:cNvPr>
            <p:cNvSpPr txBox="1"/>
            <p:nvPr/>
          </p:nvSpPr>
          <p:spPr>
            <a:xfrm>
              <a:off x="1109541" y="3731128"/>
              <a:ext cx="5980756" cy="177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latin typeface="Arial"/>
                  <a:cs typeface="Arial"/>
                </a:rPr>
                <a:t>Dry foams		</a:t>
              </a:r>
              <a:r>
                <a:rPr lang="it-IT" sz="1500" dirty="0">
                  <a:latin typeface="Arial"/>
                  <a:cs typeface="Arial"/>
                </a:rPr>
                <a:t>         </a:t>
              </a:r>
              <a:r>
                <a:rPr lang="en-GB" sz="1500" dirty="0">
                  <a:latin typeface="Arial"/>
                  <a:cs typeface="Arial"/>
                </a:rPr>
                <a:t>Wet foams	   Jamming transition 		Bubbly liquid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ZoneTexte 59">
                  <a:extLst>
                    <a:ext uri="{FF2B5EF4-FFF2-40B4-BE49-F238E27FC236}">
                      <a16:creationId xmlns:a16="http://schemas.microsoft.com/office/drawing/2014/main" id="{1103300F-9ECA-8B48-A54F-2451464C07D0}"/>
                    </a:ext>
                  </a:extLst>
                </p:cNvPr>
                <p:cNvSpPr txBox="1"/>
                <p:nvPr/>
              </p:nvSpPr>
              <p:spPr>
                <a:xfrm>
                  <a:off x="1371602" y="3377118"/>
                  <a:ext cx="7162800" cy="2142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latin typeface="Cambria Math" panose="02040503050406030204" pitchFamily="18" charset="0"/>
                      <a:ea typeface="Cambria Math" panose="02040503050406030204" pitchFamily="18" charset="0"/>
                      <a:cs typeface="Arial"/>
                    </a:rPr>
                    <a:t>1%		             10%		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𝑟𝑐𝑝</m:t>
                          </m:r>
                        </m:sub>
                      </m:sSub>
                    </m:oMath>
                  </a14:m>
                  <a:r>
                    <a:rPr lang="en-GB" dirty="0">
                      <a:latin typeface="Cambria Math" panose="02040503050406030204" pitchFamily="18" charset="0"/>
                      <a:ea typeface="Cambria Math" panose="02040503050406030204" pitchFamily="18" charset="0"/>
                      <a:cs typeface="Arial"/>
                    </a:rPr>
                    <a:t>						Liquid fraction </a:t>
                  </a:r>
                  <a14:m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endParaRPr lang="en-GB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60" name="ZoneTexte 59">
                  <a:extLst>
                    <a:ext uri="{FF2B5EF4-FFF2-40B4-BE49-F238E27FC236}">
                      <a16:creationId xmlns:a16="http://schemas.microsoft.com/office/drawing/2014/main" id="{1103300F-9ECA-8B48-A54F-2451464C07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1602" y="3377118"/>
                  <a:ext cx="7162800" cy="214252"/>
                </a:xfrm>
                <a:prstGeom prst="rect">
                  <a:avLst/>
                </a:prstGeom>
                <a:blipFill>
                  <a:blip r:embed="rId3"/>
                  <a:stretch>
                    <a:fillRect l="-589" t="-6452" b="-2258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965F0104-6212-F946-BCF1-3D1FC7E65C16}"/>
                </a:ext>
              </a:extLst>
            </p:cNvPr>
            <p:cNvSpPr txBox="1"/>
            <p:nvPr/>
          </p:nvSpPr>
          <p:spPr>
            <a:xfrm>
              <a:off x="2538411" y="4093165"/>
              <a:ext cx="167076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rgbClr val="00B0F0"/>
                  </a:solidFill>
                  <a:latin typeface="Arial"/>
                  <a:cs typeface="Arial"/>
                </a:rPr>
                <a:t>Unstable on earth</a:t>
              </a:r>
            </a:p>
          </p:txBody>
        </p: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9DA5788A-1B55-BA4D-9D4D-56FABB52DB21}"/>
                </a:ext>
              </a:extLst>
            </p:cNvPr>
            <p:cNvCxnSpPr/>
            <p:nvPr/>
          </p:nvCxnSpPr>
          <p:spPr>
            <a:xfrm>
              <a:off x="1589240" y="3671004"/>
              <a:ext cx="0" cy="4639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C0570B8A-F577-1B42-8F7D-72556F5FE7A8}"/>
                </a:ext>
              </a:extLst>
            </p:cNvPr>
            <p:cNvCxnSpPr/>
            <p:nvPr/>
          </p:nvCxnSpPr>
          <p:spPr>
            <a:xfrm>
              <a:off x="2951820" y="3679908"/>
              <a:ext cx="0" cy="4639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7FFE9A42-91DE-F149-8284-ADF5502BECEC}"/>
                </a:ext>
              </a:extLst>
            </p:cNvPr>
            <p:cNvCxnSpPr/>
            <p:nvPr/>
          </p:nvCxnSpPr>
          <p:spPr>
            <a:xfrm>
              <a:off x="4043234" y="3693334"/>
              <a:ext cx="2" cy="3887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2F65005-A969-5146-ADC1-9AA61A5512EA}"/>
                </a:ext>
              </a:extLst>
            </p:cNvPr>
            <p:cNvSpPr/>
            <p:nvPr/>
          </p:nvSpPr>
          <p:spPr>
            <a:xfrm>
              <a:off x="437912" y="3596498"/>
              <a:ext cx="7905855" cy="58413"/>
            </a:xfrm>
            <a:prstGeom prst="rect">
              <a:avLst/>
            </a:prstGeom>
            <a:gradFill flip="none" rotWithShape="1">
              <a:gsLst>
                <a:gs pos="0">
                  <a:srgbClr val="0070C0"/>
                </a:gs>
                <a:gs pos="58000">
                  <a:srgbClr val="85C2FF"/>
                </a:gs>
                <a:gs pos="73000">
                  <a:srgbClr val="C4D6EB"/>
                </a:gs>
                <a:gs pos="97500">
                  <a:schemeClr val="bg1"/>
                </a:gs>
                <a:gs pos="92000">
                  <a:schemeClr val="bg1"/>
                </a:gs>
                <a:gs pos="94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0000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50"/>
            </a:p>
          </p:txBody>
        </p: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065B8E7B-E9F4-1C45-9735-B86D2FC2FDFC}"/>
                </a:ext>
              </a:extLst>
            </p:cNvPr>
            <p:cNvCxnSpPr>
              <a:cxnSpLocks/>
            </p:cNvCxnSpPr>
            <p:nvPr/>
          </p:nvCxnSpPr>
          <p:spPr>
            <a:xfrm>
              <a:off x="2611137" y="3656951"/>
              <a:ext cx="4760" cy="464864"/>
            </a:xfrm>
            <a:prstGeom prst="line">
              <a:avLst/>
            </a:prstGeom>
            <a:ln w="38100" cmpd="sng">
              <a:solidFill>
                <a:srgbClr val="239CFE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/>
          <p:cNvGrpSpPr/>
          <p:nvPr/>
        </p:nvGrpSpPr>
        <p:grpSpPr>
          <a:xfrm>
            <a:off x="1524000" y="954991"/>
            <a:ext cx="4304892" cy="2039392"/>
            <a:chOff x="533296" y="1498453"/>
            <a:chExt cx="4502149" cy="2132839"/>
          </a:xfrm>
        </p:grpSpPr>
        <p:pic>
          <p:nvPicPr>
            <p:cNvPr id="50" name="Picture 24">
              <a:extLst>
                <a:ext uri="{FF2B5EF4-FFF2-40B4-BE49-F238E27FC236}">
                  <a16:creationId xmlns:a16="http://schemas.microsoft.com/office/drawing/2014/main" id="{456DAA79-EB54-864B-8EA8-4474BA79FE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80" t="-5" r="12880" b="13284"/>
            <a:stretch/>
          </p:blipFill>
          <p:spPr bwMode="auto">
            <a:xfrm>
              <a:off x="3106448" y="1498453"/>
              <a:ext cx="1928997" cy="1861659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pic>
          <p:nvPicPr>
            <p:cNvPr id="51" name="Picture 4" descr="foamgrad_300">
              <a:extLst>
                <a:ext uri="{FF2B5EF4-FFF2-40B4-BE49-F238E27FC236}">
                  <a16:creationId xmlns:a16="http://schemas.microsoft.com/office/drawing/2014/main" id="{A932DD79-EDF1-6F40-94E8-A150F7404E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10000" contras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83" b="37376"/>
            <a:stretch>
              <a:fillRect/>
            </a:stretch>
          </p:blipFill>
          <p:spPr bwMode="auto">
            <a:xfrm>
              <a:off x="533296" y="1530801"/>
              <a:ext cx="1811323" cy="1764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 Box 18">
              <a:extLst>
                <a:ext uri="{FF2B5EF4-FFF2-40B4-BE49-F238E27FC236}">
                  <a16:creationId xmlns:a16="http://schemas.microsoft.com/office/drawing/2014/main" id="{49239B5D-720D-1144-8257-9E1953C83F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1857205" y="3264254"/>
              <a:ext cx="585994" cy="36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7931725" indent="-37474525" algn="l"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900" dirty="0">
                  <a:solidFill>
                    <a:srgbClr val="000000"/>
                  </a:solidFill>
                  <a:latin typeface="Calibri" charset="0"/>
                  <a:cs typeface="ＭＳ Ｐゴシック" charset="0"/>
                </a:rPr>
                <a:t>250 µm</a:t>
              </a:r>
              <a:endParaRPr lang="en-US" sz="1000" dirty="0"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54" name="Line 14">
              <a:extLst>
                <a:ext uri="{FF2B5EF4-FFF2-40B4-BE49-F238E27FC236}">
                  <a16:creationId xmlns:a16="http://schemas.microsoft.com/office/drawing/2014/main" id="{BBC80C45-7D62-E946-9B30-4B4A44A93E4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953608" y="3506660"/>
              <a:ext cx="350929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 sz="825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451177" y="4651256"/>
                <a:ext cx="170713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600" dirty="0"/>
                  <a:t>Bubble radius	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GB" sz="1600" i="1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177" y="4651256"/>
                <a:ext cx="1707134" cy="338554"/>
              </a:xfrm>
              <a:prstGeom prst="rect">
                <a:avLst/>
              </a:prstGeom>
              <a:blipFill>
                <a:blip r:embed="rId7"/>
                <a:stretch>
                  <a:fillRect l="-2222" t="-7143" b="-178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7094911" y="4628100"/>
                <a:ext cx="3638560" cy="5145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/>
                  <a:t>Liquid volume fraction	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it-IT" sz="16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𝑙𝑖𝑞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𝑙𝑖𝑞</m:t>
                            </m:r>
                          </m:sub>
                        </m:s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𝑎𝑖𝑟</m:t>
                            </m:r>
                          </m:sub>
                        </m:sSub>
                      </m:den>
                    </m:f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911" y="4628100"/>
                <a:ext cx="3638560" cy="514564"/>
              </a:xfrm>
              <a:prstGeom prst="rect">
                <a:avLst/>
              </a:prstGeom>
              <a:blipFill>
                <a:blip r:embed="rId8"/>
                <a:stretch>
                  <a:fillRect l="-6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z="1100" smtClean="0">
                <a:solidFill>
                  <a:schemeClr val="bg1"/>
                </a:solidFill>
              </a:rPr>
              <a:t>2</a:t>
            </a:fld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03499" y="5688488"/>
            <a:ext cx="672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Gravitational drainage limits the experiments performed in wet foams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34" t="11949" r="26045" b="16147"/>
          <a:stretch/>
        </p:blipFill>
        <p:spPr>
          <a:xfrm>
            <a:off x="6651603" y="992235"/>
            <a:ext cx="1704952" cy="1678007"/>
          </a:xfrm>
          <a:prstGeom prst="rect">
            <a:avLst/>
          </a:prstGeom>
        </p:spPr>
      </p:pic>
      <p:pic>
        <p:nvPicPr>
          <p:cNvPr id="25" name="Espace réservé du contenu 5"/>
          <p:cNvPicPr>
            <a:picLocks/>
          </p:cNvPicPr>
          <p:nvPr/>
        </p:nvPicPr>
        <p:blipFill rotWithShape="1">
          <a:blip r:embed="rId11"/>
          <a:srcRect l="38401" t="15788" r="36870" b="9851"/>
          <a:stretch/>
        </p:blipFill>
        <p:spPr bwMode="auto">
          <a:xfrm>
            <a:off x="9140757" y="1017682"/>
            <a:ext cx="1682886" cy="16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855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47663" y="261723"/>
            <a:ext cx="73557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300" dirty="0">
                <a:latin typeface="+mj-lt"/>
              </a:rPr>
              <a:t>How to </a:t>
            </a:r>
            <a:r>
              <a:rPr lang="fr-FR" sz="3300" dirty="0" err="1">
                <a:latin typeface="+mj-lt"/>
              </a:rPr>
              <a:t>study</a:t>
            </a:r>
            <a:r>
              <a:rPr lang="fr-FR" sz="3300" dirty="0">
                <a:latin typeface="+mj-lt"/>
              </a:rPr>
              <a:t> a stable </a:t>
            </a:r>
            <a:r>
              <a:rPr lang="fr-FR" sz="3300" dirty="0" err="1">
                <a:latin typeface="+mj-lt"/>
              </a:rPr>
              <a:t>wet</a:t>
            </a:r>
            <a:r>
              <a:rPr lang="fr-FR" sz="3300" dirty="0">
                <a:latin typeface="+mj-lt"/>
              </a:rPr>
              <a:t> </a:t>
            </a:r>
            <a:r>
              <a:rPr lang="fr-FR" sz="3300" dirty="0" err="1">
                <a:latin typeface="+mj-lt"/>
              </a:rPr>
              <a:t>foam</a:t>
            </a:r>
            <a:endParaRPr lang="en-GB" sz="330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z="1100" smtClean="0">
                <a:solidFill>
                  <a:schemeClr val="bg1"/>
                </a:solidFill>
              </a:rPr>
              <a:t>3</a:t>
            </a:fld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21838" y="966203"/>
            <a:ext cx="4851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Experiments on the ISS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681628" y="999542"/>
            <a:ext cx="5050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Microgravity experiment      TTAB 5g/L + Air      </a:t>
            </a:r>
            <a:r>
              <a:rPr lang="el-GR" sz="1600" dirty="0"/>
              <a:t>φ</a:t>
            </a:r>
            <a:r>
              <a:rPr lang="fr-FR" sz="1600" dirty="0"/>
              <a:t>=</a:t>
            </a:r>
            <a:r>
              <a:rPr lang="en-GB" sz="1600" dirty="0"/>
              <a:t>15%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284870" y="5858458"/>
            <a:ext cx="1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Total duration: 6h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7" r="26448"/>
          <a:stretch/>
        </p:blipFill>
        <p:spPr>
          <a:xfrm rot="5400000">
            <a:off x="2727579" y="1744095"/>
            <a:ext cx="1588336" cy="107312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759775" y="4024145"/>
            <a:ext cx="5185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Experiments on Earth with </a:t>
            </a:r>
            <a:r>
              <a:rPr lang="en-GB" sz="2000" dirty="0" err="1"/>
              <a:t>clinostat</a:t>
            </a:r>
            <a:endParaRPr lang="en-GB" sz="2000" dirty="0"/>
          </a:p>
        </p:txBody>
      </p:sp>
      <p:pic>
        <p:nvPicPr>
          <p:cNvPr id="6" name="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20000" contrast="40000"/>
          </a:blip>
          <a:stretch>
            <a:fillRect/>
          </a:stretch>
        </p:blipFill>
        <p:spPr>
          <a:xfrm>
            <a:off x="6434888" y="1439918"/>
            <a:ext cx="5185750" cy="433840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681909" y="3327029"/>
            <a:ext cx="4314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GB" sz="1400" dirty="0">
                <a:latin typeface="Calibri" panose="020F0502020204030204" pitchFamily="34" charset="0"/>
              </a:rPr>
              <a:t>Born et al., </a:t>
            </a:r>
            <a:r>
              <a:rPr lang="en-GB" sz="1400" i="1" dirty="0">
                <a:latin typeface="Calibri" panose="020F0502020204030204" pitchFamily="34" charset="0"/>
              </a:rPr>
              <a:t>Rev. Sci. </a:t>
            </a:r>
            <a:r>
              <a:rPr lang="en-GB" sz="1400" i="1" dirty="0" err="1">
                <a:latin typeface="Calibri" panose="020F0502020204030204" pitchFamily="34" charset="0"/>
              </a:rPr>
              <a:t>Instrum</a:t>
            </a:r>
            <a:r>
              <a:rPr lang="en-GB" sz="1400" i="1" dirty="0">
                <a:latin typeface="Calibri" panose="020F0502020204030204" pitchFamily="34" charset="0"/>
              </a:rPr>
              <a:t>. (2021)</a:t>
            </a:r>
          </a:p>
          <a:p>
            <a:pPr marR="0"/>
            <a:r>
              <a:rPr lang="en-GB" sz="1400" dirty="0" err="1">
                <a:latin typeface="Calibri" panose="020F0502020204030204" pitchFamily="34" charset="0"/>
              </a:rPr>
              <a:t>Pasquet</a:t>
            </a:r>
            <a:r>
              <a:rPr lang="en-GB" sz="1400" dirty="0">
                <a:latin typeface="Calibri" panose="020F0502020204030204" pitchFamily="34" charset="0"/>
              </a:rPr>
              <a:t> et al., </a:t>
            </a:r>
            <a:r>
              <a:rPr lang="en-GB" sz="1400" i="1" dirty="0">
                <a:latin typeface="Calibri" panose="020F0502020204030204" pitchFamily="34" charset="0"/>
              </a:rPr>
              <a:t>C. R. </a:t>
            </a:r>
            <a:r>
              <a:rPr lang="en-GB" sz="1400" i="1" dirty="0" err="1">
                <a:latin typeface="Calibri" panose="020F0502020204030204" pitchFamily="34" charset="0"/>
              </a:rPr>
              <a:t>Méca</a:t>
            </a:r>
            <a:r>
              <a:rPr lang="en-GB" sz="1400" i="1" dirty="0">
                <a:latin typeface="Calibri" panose="020F0502020204030204" pitchFamily="34" charset="0"/>
              </a:rPr>
              <a:t>. (2023)</a:t>
            </a:r>
            <a:endParaRPr lang="en-GB" sz="1400" dirty="0">
              <a:latin typeface="Calibri" panose="020F050202020403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759775" y="4400186"/>
            <a:ext cx="3235741" cy="1916528"/>
            <a:chOff x="862793" y="4094810"/>
            <a:chExt cx="2136617" cy="1513905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" t="14204" r="12183" b="3631"/>
            <a:stretch/>
          </p:blipFill>
          <p:spPr>
            <a:xfrm>
              <a:off x="865575" y="4094810"/>
              <a:ext cx="2133835" cy="1509602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862793" y="5331716"/>
              <a:ext cx="77744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Top view</a:t>
              </a:r>
            </a:p>
          </p:txBody>
        </p:sp>
        <p:sp>
          <p:nvSpPr>
            <p:cNvPr id="11" name="Flèche courbée vers la droite 10"/>
            <p:cNvSpPr/>
            <p:nvPr/>
          </p:nvSpPr>
          <p:spPr>
            <a:xfrm>
              <a:off x="1251516" y="4442637"/>
              <a:ext cx="287520" cy="520155"/>
            </a:xfrm>
            <a:prstGeom prst="curvedRightArrow">
              <a:avLst>
                <a:gd name="adj1" fmla="val 20421"/>
                <a:gd name="adj2" fmla="val 88473"/>
                <a:gd name="adj3" fmla="val 4725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</a:endParaRPr>
            </a:p>
          </p:txBody>
        </p:sp>
        <p:cxnSp>
          <p:nvCxnSpPr>
            <p:cNvPr id="17" name="Connecteur droit 16"/>
            <p:cNvCxnSpPr/>
            <p:nvPr/>
          </p:nvCxnSpPr>
          <p:spPr>
            <a:xfrm>
              <a:off x="1145580" y="4673665"/>
              <a:ext cx="786913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8"/>
          <a:srcRect b="7630"/>
          <a:stretch/>
        </p:blipFill>
        <p:spPr>
          <a:xfrm>
            <a:off x="681909" y="1371760"/>
            <a:ext cx="2227058" cy="1889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4EC43E26-FE3B-E57F-1FF0-F86292ACE456}"/>
                  </a:ext>
                </a:extLst>
              </p:cNvPr>
              <p:cNvSpPr txBox="1"/>
              <p:nvPr/>
            </p:nvSpPr>
            <p:spPr>
              <a:xfrm>
                <a:off x="4397093" y="5278507"/>
                <a:ext cx="140846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fr-FR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≤8%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4EC43E26-FE3B-E57F-1FF0-F86292ACE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093" y="5278507"/>
                <a:ext cx="1408467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6D02BB1C-2F8F-8F6A-05EF-11F668A81582}"/>
                  </a:ext>
                </a:extLst>
              </p:cNvPr>
              <p:cNvSpPr txBox="1"/>
              <p:nvPr/>
            </p:nvSpPr>
            <p:spPr>
              <a:xfrm>
                <a:off x="4031895" y="2254922"/>
                <a:ext cx="23461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15%≤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≤50%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6D02BB1C-2F8F-8F6A-05EF-11F668A81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895" y="2254922"/>
                <a:ext cx="2346102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F38E8B7-6200-F58A-AC0E-E70D6C223E0D}"/>
              </a:ext>
            </a:extLst>
          </p:cNvPr>
          <p:cNvSpPr txBox="1"/>
          <p:nvPr/>
        </p:nvSpPr>
        <p:spPr>
          <a:xfrm>
            <a:off x="4045963" y="4728270"/>
            <a:ext cx="2110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 </a:t>
            </a:r>
            <a:r>
              <a:rPr lang="it-IT" sz="1800" dirty="0" err="1"/>
              <a:t>Continuous</a:t>
            </a:r>
            <a:r>
              <a:rPr lang="it-IT" sz="1800" dirty="0"/>
              <a:t> </a:t>
            </a:r>
            <a:r>
              <a:rPr lang="it-IT" sz="1800" dirty="0" err="1"/>
              <a:t>rotation</a:t>
            </a:r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D9DC128-499B-1951-3D0F-076DAB9F748E}"/>
              </a:ext>
            </a:extLst>
          </p:cNvPr>
          <p:cNvSpPr txBox="1"/>
          <p:nvPr/>
        </p:nvSpPr>
        <p:spPr>
          <a:xfrm>
            <a:off x="4430630" y="1641916"/>
            <a:ext cx="1548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latin typeface="Calibri" panose="020F0502020204030204" pitchFamily="34" charset="0"/>
              </a:rPr>
              <a:t>Microgravit</a:t>
            </a:r>
            <a:r>
              <a:rPr lang="it-IT" sz="1800" dirty="0">
                <a:latin typeface="Calibri" panose="020F0502020204030204" pitchFamily="34" charset="0"/>
              </a:rPr>
              <a:t>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738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269" y="202185"/>
            <a:ext cx="8456871" cy="669818"/>
          </a:xfrm>
        </p:spPr>
        <p:txBody>
          <a:bodyPr>
            <a:normAutofit/>
          </a:bodyPr>
          <a:lstStyle/>
          <a:p>
            <a:pPr algn="ctr"/>
            <a:r>
              <a:rPr lang="fr-FR" sz="3600" dirty="0" err="1"/>
              <a:t>Coarsening</a:t>
            </a:r>
            <a:r>
              <a:rPr lang="fr-FR" sz="3600" dirty="0"/>
              <a:t> of </a:t>
            </a:r>
            <a:r>
              <a:rPr lang="fr-FR" sz="3600" dirty="0" err="1"/>
              <a:t>wet</a:t>
            </a:r>
            <a:r>
              <a:rPr lang="fr-FR" sz="3600" dirty="0"/>
              <a:t> </a:t>
            </a:r>
            <a:r>
              <a:rPr lang="fr-FR" sz="3600" dirty="0" err="1"/>
              <a:t>foams</a:t>
            </a:r>
            <a:endParaRPr lang="en-GB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id="{BBC80C45-7D62-E946-9B30-4B4A44A93E44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6751064" y="1100479"/>
            <a:ext cx="263589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825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z="1100" smtClean="0">
                <a:solidFill>
                  <a:schemeClr val="bg1"/>
                </a:solidFill>
              </a:rPr>
              <a:t>4</a:t>
            </a:fld>
            <a:endParaRPr lang="fr-FR" sz="11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870EB4E-AA1E-4A4F-92F8-3CD66961061B}"/>
                  </a:ext>
                </a:extLst>
              </p:cNvPr>
              <p:cNvSpPr txBox="1"/>
              <p:nvPr/>
            </p:nvSpPr>
            <p:spPr>
              <a:xfrm>
                <a:off x="5365631" y="3949253"/>
                <a:ext cx="2782029" cy="2896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  <m:sup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80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870EB4E-AA1E-4A4F-92F8-3CD6696106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631" y="3949253"/>
                <a:ext cx="2782029" cy="289631"/>
              </a:xfrm>
              <a:prstGeom prst="rect">
                <a:avLst/>
              </a:prstGeom>
              <a:blipFill>
                <a:blip r:embed="rId3"/>
                <a:stretch>
                  <a:fillRect l="-909" t="-8696" b="-347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EEAB4B05-D449-46A0-9C84-5A9C53B3403C}"/>
              </a:ext>
            </a:extLst>
          </p:cNvPr>
          <p:cNvSpPr txBox="1"/>
          <p:nvPr/>
        </p:nvSpPr>
        <p:spPr>
          <a:xfrm>
            <a:off x="5189678" y="1824317"/>
            <a:ext cx="12308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 err="1"/>
              <a:t>Foam</a:t>
            </a:r>
            <a:r>
              <a:rPr lang="fr-FR" sz="1350" b="1" dirty="0"/>
              <a:t> </a:t>
            </a:r>
            <a:r>
              <a:rPr lang="fr-FR" sz="1350" b="1" dirty="0" err="1"/>
              <a:t>Regime</a:t>
            </a:r>
            <a:endParaRPr lang="fr-FR" sz="135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67B61E4-3671-4ADB-BA3A-DF4CE8E69252}"/>
                  </a:ext>
                </a:extLst>
              </p:cNvPr>
              <p:cNvSpPr txBox="1"/>
              <p:nvPr/>
            </p:nvSpPr>
            <p:spPr>
              <a:xfrm>
                <a:off x="5298530" y="2233067"/>
                <a:ext cx="2953291" cy="3840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fr-FR" sz="1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800" i="1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  <m:sup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80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67B61E4-3671-4ADB-BA3A-DF4CE8E69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530" y="2233067"/>
                <a:ext cx="2953291" cy="384016"/>
              </a:xfrm>
              <a:prstGeom prst="rect">
                <a:avLst/>
              </a:prstGeom>
              <a:blipFill>
                <a:blip r:embed="rId4"/>
                <a:stretch>
                  <a:fillRect b="-258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A257BDCD-DECE-404D-9628-DAA127B25E25}"/>
              </a:ext>
            </a:extLst>
          </p:cNvPr>
          <p:cNvSpPr/>
          <p:nvPr/>
        </p:nvSpPr>
        <p:spPr>
          <a:xfrm>
            <a:off x="5298662" y="3875900"/>
            <a:ext cx="2953291" cy="532233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B755E7-F3A3-4778-8C92-80BE592C5FF7}"/>
              </a:ext>
            </a:extLst>
          </p:cNvPr>
          <p:cNvSpPr/>
          <p:nvPr/>
        </p:nvSpPr>
        <p:spPr>
          <a:xfrm>
            <a:off x="5298531" y="2160329"/>
            <a:ext cx="2953291" cy="532233"/>
          </a:xfrm>
          <a:prstGeom prst="rect">
            <a:avLst/>
          </a:prstGeom>
          <a:noFill/>
          <a:ln w="28575">
            <a:solidFill>
              <a:srgbClr val="0B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7502115" y="3564054"/>
            <a:ext cx="83227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 err="1"/>
              <a:t>Baldan</a:t>
            </a:r>
            <a:r>
              <a:rPr lang="en-US" sz="900" dirty="0"/>
              <a:t> (2002)</a:t>
            </a:r>
            <a:endParaRPr 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7481145" y="1857570"/>
            <a:ext cx="87395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 err="1"/>
              <a:t>Lemlich</a:t>
            </a:r>
            <a:r>
              <a:rPr lang="en-US" sz="900" dirty="0"/>
              <a:t> (1978)</a:t>
            </a:r>
            <a:endParaRPr 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788537" y="6421301"/>
            <a:ext cx="3165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GB" sz="1800" dirty="0" err="1">
                <a:solidFill>
                  <a:schemeClr val="bg1"/>
                </a:solidFill>
              </a:rPr>
              <a:t>Pasquet</a:t>
            </a:r>
            <a:r>
              <a:rPr lang="en-GB" sz="1800" dirty="0">
                <a:solidFill>
                  <a:schemeClr val="bg1"/>
                </a:solidFill>
              </a:rPr>
              <a:t> et al. arXiv:2304.11206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6" y="1214784"/>
            <a:ext cx="5036004" cy="4746040"/>
          </a:xfrm>
          <a:prstGeom prst="rect">
            <a:avLst/>
          </a:prstGeom>
        </p:spPr>
      </p:pic>
      <p:grpSp>
        <p:nvGrpSpPr>
          <p:cNvPr id="28" name="Groupe 27"/>
          <p:cNvGrpSpPr/>
          <p:nvPr/>
        </p:nvGrpSpPr>
        <p:grpSpPr>
          <a:xfrm>
            <a:off x="8863620" y="1432047"/>
            <a:ext cx="3328380" cy="1559941"/>
            <a:chOff x="10270771" y="-1398144"/>
            <a:chExt cx="2882270" cy="1322117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35"/>
            <a:stretch/>
          </p:blipFill>
          <p:spPr>
            <a:xfrm>
              <a:off x="10270771" y="-1398144"/>
              <a:ext cx="2882270" cy="1322117"/>
            </a:xfrm>
            <a:prstGeom prst="rect">
              <a:avLst/>
            </a:prstGeom>
          </p:spPr>
        </p:pic>
        <p:cxnSp>
          <p:nvCxnSpPr>
            <p:cNvPr id="12" name="Connecteur droit 11"/>
            <p:cNvCxnSpPr/>
            <p:nvPr/>
          </p:nvCxnSpPr>
          <p:spPr>
            <a:xfrm>
              <a:off x="12302470" y="-1275227"/>
              <a:ext cx="0" cy="916547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ZoneTexte 24"/>
                <p:cNvSpPr txBox="1"/>
                <p:nvPr/>
              </p:nvSpPr>
              <p:spPr>
                <a:xfrm>
                  <a:off x="12245044" y="-1283470"/>
                  <a:ext cx="793881" cy="2405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≈39%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25" name="ZoneTexte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45044" y="-1283470"/>
                  <a:ext cx="793881" cy="240540"/>
                </a:xfrm>
                <a:prstGeom prst="rect">
                  <a:avLst/>
                </a:prstGeom>
                <a:blipFill>
                  <a:blip r:embed="rId7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e 28"/>
          <p:cNvGrpSpPr/>
          <p:nvPr/>
        </p:nvGrpSpPr>
        <p:grpSpPr>
          <a:xfrm>
            <a:off x="9219801" y="3796242"/>
            <a:ext cx="2953291" cy="2164582"/>
            <a:chOff x="6061042" y="2956292"/>
            <a:chExt cx="2002450" cy="159204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1042" y="3257240"/>
              <a:ext cx="2002450" cy="1291095"/>
            </a:xfrm>
            <a:prstGeom prst="rect">
              <a:avLst/>
            </a:prstGeom>
          </p:spPr>
        </p:pic>
        <p:sp>
          <p:nvSpPr>
            <p:cNvPr id="26" name="ZoneTexte 25"/>
            <p:cNvSpPr txBox="1"/>
            <p:nvPr/>
          </p:nvSpPr>
          <p:spPr>
            <a:xfrm>
              <a:off x="6429354" y="2956292"/>
              <a:ext cx="1572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/>
                <a:t>Adhesive foam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189810" y="3539887"/>
            <a:ext cx="134851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50" b="1" dirty="0"/>
              <a:t>Ostwald </a:t>
            </a:r>
            <a:r>
              <a:rPr lang="fr-FR" sz="1350" b="1" dirty="0" err="1"/>
              <a:t>Regime</a:t>
            </a:r>
            <a:endParaRPr lang="fr-FR" sz="1350" b="1" dirty="0"/>
          </a:p>
        </p:txBody>
      </p:sp>
      <p:cxnSp>
        <p:nvCxnSpPr>
          <p:cNvPr id="10" name="Connecteur droit avec flèche 9"/>
          <p:cNvCxnSpPr>
            <a:cxnSpLocks/>
          </p:cNvCxnSpPr>
          <p:nvPr/>
        </p:nvCxnSpPr>
        <p:spPr>
          <a:xfrm>
            <a:off x="11209780" y="2814671"/>
            <a:ext cx="0" cy="1228657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 rot="16200000">
                <a:off x="-1570160" y="3112917"/>
                <a:ext cx="3562859" cy="3847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900" dirty="0"/>
                  <a:t>Average </a:t>
                </a:r>
                <a:r>
                  <a:rPr lang="fr-FR" sz="1900" dirty="0" err="1"/>
                  <a:t>bubble</a:t>
                </a:r>
                <a:r>
                  <a:rPr lang="fr-FR" sz="1900" dirty="0"/>
                  <a:t> radius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9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90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sz="1900" b="0" i="1" dirty="0" smtClean="0"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  <m:r>
                      <a:rPr lang="fr-FR" sz="1900" b="0" i="1" dirty="0" smtClean="0">
                        <a:latin typeface="Cambria Math" panose="02040503050406030204" pitchFamily="18" charset="0"/>
                      </a:rPr>
                      <m:t> (µ</m:t>
                    </m:r>
                    <m:sSup>
                      <m:sSupPr>
                        <m:ctrlPr>
                          <a:rPr lang="fr-FR" sz="19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9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sz="19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9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900" dirty="0"/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570160" y="3112917"/>
                <a:ext cx="3562859" cy="384721"/>
              </a:xfrm>
              <a:prstGeom prst="rect">
                <a:avLst/>
              </a:prstGeom>
              <a:blipFill>
                <a:blip r:embed="rId9"/>
                <a:stretch>
                  <a:fillRect l="-6452" r="-25806" b="-17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481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9FF6CC62-CAC3-4F9F-9606-EE6DBBCDE3A4}" type="slidenum">
              <a:rPr lang="en-GB" sz="1100" smtClean="0">
                <a:solidFill>
                  <a:schemeClr val="bg1"/>
                </a:solidFill>
              </a:rPr>
              <a:t>5</a:t>
            </a:fld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2029708" y="365129"/>
            <a:ext cx="8194509" cy="997184"/>
          </a:xfrm>
        </p:spPr>
        <p:txBody>
          <a:bodyPr/>
          <a:lstStyle/>
          <a:p>
            <a:r>
              <a:rPr lang="fr-FR" dirty="0" err="1"/>
              <a:t>Random</a:t>
            </a:r>
            <a:r>
              <a:rPr lang="fr-FR" dirty="0"/>
              <a:t> close pack </a:t>
            </a:r>
            <a:r>
              <a:rPr lang="fr-FR" dirty="0" err="1"/>
              <a:t>density</a:t>
            </a:r>
            <a:r>
              <a:rPr lang="fr-FR" dirty="0"/>
              <a:t> in </a:t>
            </a:r>
            <a:r>
              <a:rPr lang="fr-FR" dirty="0" err="1"/>
              <a:t>coarsening</a:t>
            </a:r>
            <a:r>
              <a:rPr lang="fr-FR" dirty="0"/>
              <a:t> </a:t>
            </a:r>
            <a:r>
              <a:rPr lang="fr-FR" dirty="0" err="1"/>
              <a:t>foams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2391834" y="5747162"/>
                <a:ext cx="7592483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800" dirty="0"/>
                  <a:t>Large gap </a:t>
                </a:r>
                <a:r>
                  <a:rPr lang="fr-FR" sz="1800" dirty="0" err="1"/>
                  <a:t>between</a:t>
                </a:r>
                <a:r>
                  <a:rPr lang="fr-FR" sz="1800" dirty="0"/>
                  <a:t> </a:t>
                </a:r>
                <a:r>
                  <a:rPr lang="fr-FR" sz="1800" b="1" dirty="0"/>
                  <a:t>close packing </a:t>
                </a:r>
                <a14:m>
                  <m:oMath xmlns:m="http://schemas.openxmlformats.org/officeDocument/2006/math">
                    <m:r>
                      <a:rPr lang="fr-FR" sz="18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𝑟𝑐𝑝</m:t>
                        </m:r>
                      </m:sub>
                    </m:sSub>
                    <m:r>
                      <a:rPr lang="fr-FR" sz="1800" i="1">
                        <a:latin typeface="Cambria Math" panose="02040503050406030204" pitchFamily="18" charset="0"/>
                      </a:rPr>
                      <m:t>≈31%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800" dirty="0"/>
                  <a:t> and </a:t>
                </a:r>
                <a:r>
                  <a:rPr lang="fr-FR" sz="1800" b="1" dirty="0" err="1"/>
                  <a:t>unjamming</a:t>
                </a:r>
                <a:r>
                  <a:rPr lang="fr-FR" sz="1800" dirty="0"/>
                  <a:t> </a:t>
                </a:r>
                <a14:m>
                  <m:oMath xmlns:m="http://schemas.openxmlformats.org/officeDocument/2006/math">
                    <m:r>
                      <a:rPr lang="fr-FR" sz="180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fr-FR" sz="1800" i="1">
                        <a:latin typeface="Cambria Math" panose="02040503050406030204" pitchFamily="18" charset="0"/>
                      </a:rPr>
                      <m:t>≈3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9</m:t>
                    </m:r>
                    <m:r>
                      <a:rPr lang="fr-FR" sz="1800" i="1">
                        <a:latin typeface="Cambria Math" panose="02040503050406030204" pitchFamily="18" charset="0"/>
                      </a:rPr>
                      <m:t>%)</m:t>
                    </m:r>
                  </m:oMath>
                </a14:m>
                <a:endParaRPr lang="en-GB" sz="1800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834" y="5747162"/>
                <a:ext cx="7592483" cy="390748"/>
              </a:xfrm>
              <a:prstGeom prst="rect">
                <a:avLst/>
              </a:prstGeom>
              <a:blipFill>
                <a:blip r:embed="rId3"/>
                <a:stretch>
                  <a:fillRect l="-668" t="-6250" b="-18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e 5"/>
          <p:cNvGrpSpPr/>
          <p:nvPr/>
        </p:nvGrpSpPr>
        <p:grpSpPr>
          <a:xfrm>
            <a:off x="325763" y="1534289"/>
            <a:ext cx="5607967" cy="4016503"/>
            <a:chOff x="3440425" y="1604778"/>
            <a:chExt cx="5607967" cy="4016503"/>
          </a:xfrm>
        </p:grpSpPr>
        <p:grpSp>
          <p:nvGrpSpPr>
            <p:cNvPr id="12" name="Groupe 11"/>
            <p:cNvGrpSpPr/>
            <p:nvPr/>
          </p:nvGrpSpPr>
          <p:grpSpPr>
            <a:xfrm>
              <a:off x="3440425" y="2145944"/>
              <a:ext cx="5560540" cy="3475337"/>
              <a:chOff x="220854" y="1870081"/>
              <a:chExt cx="5366689" cy="3354181"/>
            </a:xfrm>
          </p:grpSpPr>
          <p:grpSp>
            <p:nvGrpSpPr>
              <p:cNvPr id="8" name="Groupe 7"/>
              <p:cNvGrpSpPr/>
              <p:nvPr/>
            </p:nvGrpSpPr>
            <p:grpSpPr>
              <a:xfrm>
                <a:off x="220854" y="1870081"/>
                <a:ext cx="5366689" cy="3354181"/>
                <a:chOff x="776101" y="1690691"/>
                <a:chExt cx="6009864" cy="3756165"/>
              </a:xfrm>
            </p:grpSpPr>
            <p:pic>
              <p:nvPicPr>
                <p:cNvPr id="5" name="Image 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101" y="1690691"/>
                  <a:ext cx="6009864" cy="3756165"/>
                </a:xfrm>
                <a:prstGeom prst="rect">
                  <a:avLst/>
                </a:prstGeom>
              </p:spPr>
            </p:pic>
            <p:cxnSp>
              <p:nvCxnSpPr>
                <p:cNvPr id="7" name="Connecteur droit 6"/>
                <p:cNvCxnSpPr/>
                <p:nvPr/>
              </p:nvCxnSpPr>
              <p:spPr>
                <a:xfrm>
                  <a:off x="4514205" y="2024890"/>
                  <a:ext cx="0" cy="2425328"/>
                </a:xfrm>
                <a:prstGeom prst="line">
                  <a:avLst/>
                </a:prstGeom>
                <a:ln w="127000">
                  <a:solidFill>
                    <a:srgbClr val="8AA80A">
                      <a:alpha val="16863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ZoneTexte 9"/>
              <p:cNvSpPr txBox="1"/>
              <p:nvPr/>
            </p:nvSpPr>
            <p:spPr>
              <a:xfrm>
                <a:off x="1347052" y="3587605"/>
                <a:ext cx="1819474" cy="623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rgbClr val="0000FF"/>
                    </a:solidFill>
                  </a:rPr>
                  <a:t>Experiment</a:t>
                </a:r>
              </a:p>
              <a:p>
                <a:pPr marR="0"/>
                <a:r>
                  <a:rPr lang="en-GB" sz="1200" dirty="0">
                    <a:solidFill>
                      <a:schemeClr val="accent6"/>
                    </a:solidFill>
                    <a:latin typeface="Calibri" panose="020F0502020204030204" pitchFamily="34" charset="0"/>
                  </a:rPr>
                  <a:t>Farr and Groot, </a:t>
                </a:r>
                <a:r>
                  <a:rPr lang="en-GB" sz="1200" i="1" dirty="0">
                    <a:solidFill>
                      <a:schemeClr val="accent6"/>
                    </a:solidFill>
                    <a:latin typeface="Calibri" panose="020F0502020204030204" pitchFamily="34" charset="0"/>
                  </a:rPr>
                  <a:t>JCP (2009)</a:t>
                </a:r>
              </a:p>
              <a:p>
                <a:pPr marR="0"/>
                <a:r>
                  <a:rPr lang="fr-FR" sz="12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Coarsened</a:t>
                </a:r>
                <a:r>
                  <a:rPr lang="fr-FR" sz="12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fr-FR" sz="12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foam</a:t>
                </a:r>
                <a:r>
                  <a:rPr lang="fr-FR" sz="12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simulation</a:t>
                </a:r>
                <a:endParaRPr lang="en-GB" sz="12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/>
                <p:cNvSpPr txBox="1"/>
                <p:nvPr/>
              </p:nvSpPr>
              <p:spPr>
                <a:xfrm flipH="1">
                  <a:off x="3911479" y="1604778"/>
                  <a:ext cx="5136913" cy="3575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0" dirty="0"/>
                    <a:t>For </a:t>
                  </a:r>
                  <a:r>
                    <a:rPr lang="fr-FR" sz="1600" b="0" dirty="0" err="1"/>
                    <a:t>random</a:t>
                  </a:r>
                  <a:r>
                    <a:rPr lang="fr-FR" sz="1600" dirty="0" err="1"/>
                    <a:t>ly</a:t>
                  </a:r>
                  <a:r>
                    <a:rPr lang="fr-FR" sz="1600" dirty="0"/>
                    <a:t> </a:t>
                  </a:r>
                  <a:r>
                    <a:rPr lang="fr-FR" sz="1600" dirty="0" err="1"/>
                    <a:t>packed</a:t>
                  </a:r>
                  <a:r>
                    <a:rPr lang="fr-FR" sz="1600" dirty="0"/>
                    <a:t> hard </a:t>
                  </a:r>
                  <a:r>
                    <a:rPr lang="fr-FR" sz="1600" dirty="0" err="1"/>
                    <a:t>spheres</a:t>
                  </a:r>
                  <a:r>
                    <a:rPr lang="fr-FR" sz="1600" dirty="0"/>
                    <a:t>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𝑟𝑐𝑝</m:t>
                          </m:r>
                        </m:sub>
                      </m:sSub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=0.36−</m:t>
                      </m:r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13" name="ZoneTexte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911479" y="1604778"/>
                  <a:ext cx="5136913" cy="357534"/>
                </a:xfrm>
                <a:prstGeom prst="rect">
                  <a:avLst/>
                </a:prstGeom>
                <a:blipFill>
                  <a:blip r:embed="rId5"/>
                  <a:stretch>
                    <a:fillRect l="-493" t="-3448" b="-1724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Rectangle 3"/>
            <p:cNvSpPr/>
            <p:nvPr/>
          </p:nvSpPr>
          <p:spPr>
            <a:xfrm>
              <a:off x="6006453" y="2176236"/>
              <a:ext cx="1847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/>
              <a:endParaRPr lang="en-GB" sz="1200" i="1" dirty="0">
                <a:latin typeface="Calibri" panose="020F0502020204030204" pitchFamily="34" charset="0"/>
              </a:endParaRPr>
            </a:p>
          </p:txBody>
        </p:sp>
        <p:cxnSp>
          <p:nvCxnSpPr>
            <p:cNvPr id="22" name="Connecteur droit 21"/>
            <p:cNvCxnSpPr/>
            <p:nvPr/>
          </p:nvCxnSpPr>
          <p:spPr>
            <a:xfrm flipV="1">
              <a:off x="7480754" y="2457349"/>
              <a:ext cx="0" cy="2241807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ZoneTexte 22"/>
                <p:cNvSpPr txBox="1"/>
                <p:nvPr/>
              </p:nvSpPr>
              <p:spPr>
                <a:xfrm>
                  <a:off x="6899053" y="2523549"/>
                  <a:ext cx="988255" cy="6677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𝑟𝑐𝑝</m:t>
                          </m:r>
                        </m:sub>
                      </m:sSub>
                    </m:oMath>
                  </a14:m>
                  <a:r>
                    <a:rPr lang="fr-FR" sz="1800" b="0" i="1" dirty="0">
                      <a:latin typeface="Cambria Math" panose="02040503050406030204" pitchFamily="18" charset="0"/>
                    </a:rPr>
                    <a:t>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          </m:t>
                        </m:r>
                        <m:sSup>
                          <m:sSupPr>
                            <m:ctrlPr>
                              <a:rPr lang="fr-FR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fr-FR" sz="18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23" name="ZoneTexte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9053" y="2523549"/>
                  <a:ext cx="988255" cy="667747"/>
                </a:xfrm>
                <a:prstGeom prst="rect">
                  <a:avLst/>
                </a:prstGeom>
                <a:blipFill>
                  <a:blip r:embed="rId6"/>
                  <a:stretch>
                    <a:fillRect l="-1282" b="-925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e 29"/>
          <p:cNvGrpSpPr/>
          <p:nvPr/>
        </p:nvGrpSpPr>
        <p:grpSpPr>
          <a:xfrm>
            <a:off x="6836464" y="1534289"/>
            <a:ext cx="4517336" cy="4318564"/>
            <a:chOff x="667470" y="2367440"/>
            <a:chExt cx="3020147" cy="3020147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7470" y="2367440"/>
              <a:ext cx="3020147" cy="30201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1828615" y="5125154"/>
                  <a:ext cx="747686" cy="2616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1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fr-FR" sz="11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fr-FR" sz="1100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fr-FR" sz="1100" i="1">
                            <a:latin typeface="Cambria Math" panose="02040503050406030204" pitchFamily="18" charset="0"/>
                          </a:rPr>
                          <m:t>/</m:t>
                        </m:r>
                        <m:acc>
                          <m:accPr>
                            <m:chr m:val="̅"/>
                            <m:ctrlPr>
                              <a:rPr lang="fr-FR" sz="11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1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oMath>
                    </m:oMathPara>
                  </a14:m>
                  <a:endParaRPr lang="en-GB" sz="1100" dirty="0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8615" y="5125154"/>
                  <a:ext cx="747686" cy="2616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8850573" y="1517058"/>
                <a:ext cx="3335745" cy="515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l-G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fr-FR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𝜌𝜎</m:t>
                          </m:r>
                          <m:rad>
                            <m:radPr>
                              <m:degHide m:val="on"/>
                              <m:ctrlPr>
                                <a:rPr lang="el-G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l-G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func>
                        <m:funcPr>
                          <m:ctrlP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𝑙𝑜𝑔</m:t>
                                  </m:r>
                                  <m:r>
                                    <a:rPr lang="fr-F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²(</m:t>
                                  </m:r>
                                  <m:r>
                                    <a:rPr lang="el-G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fr-F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fr-F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fr-F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fr-F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l-G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fr-F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²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0573" y="1517058"/>
                <a:ext cx="3335745" cy="515654"/>
              </a:xfrm>
              <a:prstGeom prst="rect">
                <a:avLst/>
              </a:prstGeom>
              <a:blipFill>
                <a:blip r:embed="rId9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6818053" y="1580757"/>
            <a:ext cx="3335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Lognormal distribution</a:t>
            </a:r>
          </a:p>
        </p:txBody>
      </p:sp>
      <p:sp>
        <p:nvSpPr>
          <p:cNvPr id="14" name="Ellipse 13"/>
          <p:cNvSpPr/>
          <p:nvPr/>
        </p:nvSpPr>
        <p:spPr>
          <a:xfrm>
            <a:off x="3740215" y="3363524"/>
            <a:ext cx="88349" cy="8834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5415" y="2440618"/>
            <a:ext cx="1894542" cy="1934162"/>
          </a:xfrm>
          <a:prstGeom prst="rect">
            <a:avLst/>
          </a:prstGeom>
        </p:spPr>
      </p:pic>
      <p:sp>
        <p:nvSpPr>
          <p:cNvPr id="16" name="Rectangle à coins arrondis 15"/>
          <p:cNvSpPr/>
          <p:nvPr/>
        </p:nvSpPr>
        <p:spPr>
          <a:xfrm>
            <a:off x="8760883" y="2643876"/>
            <a:ext cx="309034" cy="2234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7" name="ZoneTexte 16"/>
          <p:cNvSpPr txBox="1"/>
          <p:nvPr/>
        </p:nvSpPr>
        <p:spPr>
          <a:xfrm>
            <a:off x="9627691" y="2206222"/>
            <a:ext cx="703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 </a:t>
            </a:r>
            <a:r>
              <a:rPr lang="el-GR" sz="1400" dirty="0"/>
              <a:t>σ</a:t>
            </a:r>
            <a:r>
              <a:rPr lang="fr-FR" sz="1400" dirty="0"/>
              <a:t>=0.3</a:t>
            </a:r>
            <a:endParaRPr lang="en-GB" sz="1400" dirty="0"/>
          </a:p>
        </p:txBody>
      </p:sp>
      <p:sp>
        <p:nvSpPr>
          <p:cNvPr id="18" name="Rectangle 17"/>
          <p:cNvSpPr/>
          <p:nvPr/>
        </p:nvSpPr>
        <p:spPr>
          <a:xfrm>
            <a:off x="9132397" y="4355735"/>
            <a:ext cx="26339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Calibri" panose="020F0502020204030204" pitchFamily="34" charset="0"/>
              </a:rPr>
              <a:t>Farr, </a:t>
            </a:r>
            <a:r>
              <a:rPr lang="en-GB" sz="1000" i="1" dirty="0"/>
              <a:t>Powder Technol.</a:t>
            </a:r>
            <a:r>
              <a:rPr lang="en-GB" sz="1000" i="1" dirty="0">
                <a:latin typeface="Calibri" panose="020F0502020204030204" pitchFamily="34" charset="0"/>
              </a:rPr>
              <a:t> (2013)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785151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e 25"/>
          <p:cNvGrpSpPr/>
          <p:nvPr/>
        </p:nvGrpSpPr>
        <p:grpSpPr>
          <a:xfrm>
            <a:off x="285996" y="1229975"/>
            <a:ext cx="4391743" cy="3964278"/>
            <a:chOff x="842310" y="1494576"/>
            <a:chExt cx="3372140" cy="3319159"/>
          </a:xfrm>
        </p:grpSpPr>
        <p:grpSp>
          <p:nvGrpSpPr>
            <p:cNvPr id="18" name="Groupe 17"/>
            <p:cNvGrpSpPr/>
            <p:nvPr/>
          </p:nvGrpSpPr>
          <p:grpSpPr>
            <a:xfrm>
              <a:off x="842310" y="1494576"/>
              <a:ext cx="3372140" cy="3319159"/>
              <a:chOff x="3614253" y="1470222"/>
              <a:chExt cx="2511702" cy="2472240"/>
            </a:xfrm>
          </p:grpSpPr>
          <p:pic>
            <p:nvPicPr>
              <p:cNvPr id="19" name="Image 18"/>
              <p:cNvPicPr>
                <a:picLocks noChangeAspect="1"/>
              </p:cNvPicPr>
              <p:nvPr/>
            </p:nvPicPr>
            <p:blipFill rotWithShape="1">
              <a:blip r:embed="rId3"/>
              <a:srcRect r="49202"/>
              <a:stretch/>
            </p:blipFill>
            <p:spPr>
              <a:xfrm>
                <a:off x="3614253" y="1470222"/>
                <a:ext cx="2511702" cy="2472240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4488502" y="1577042"/>
                <a:ext cx="1527395" cy="10232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3041370" y="3066524"/>
              <a:ext cx="964813" cy="1065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2650" y="228601"/>
            <a:ext cx="7886700" cy="692150"/>
          </a:xfrm>
        </p:spPr>
        <p:txBody>
          <a:bodyPr/>
          <a:lstStyle/>
          <a:p>
            <a:r>
              <a:rPr lang="en-GB" dirty="0"/>
              <a:t>Bubble size distributions in the foam regime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z="1100" smtClean="0">
                <a:solidFill>
                  <a:schemeClr val="bg1"/>
                </a:solidFill>
              </a:rPr>
              <a:t>6</a:t>
            </a:fld>
            <a:endParaRPr lang="fr-FR" sz="11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82" y="1229975"/>
            <a:ext cx="5532567" cy="3842946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9588266" y="4886899"/>
            <a:ext cx="2496214" cy="36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dirty="0"/>
              <a:t>Lambert et al., </a:t>
            </a:r>
            <a:r>
              <a:rPr lang="en-GB" sz="1400" i="1" dirty="0"/>
              <a:t>PRL (2010)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028517" y="3472144"/>
            <a:ext cx="1420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81F67"/>
                </a:solidFill>
              </a:rPr>
              <a:t>Scaling state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423867" y="5681183"/>
            <a:ext cx="7615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Prominent </a:t>
            </a:r>
            <a:r>
              <a:rPr lang="en-GB" sz="1600" b="1" dirty="0"/>
              <a:t>peak of bubbles with small size</a:t>
            </a:r>
            <a:r>
              <a:rPr lang="en-GB" sz="1600" dirty="0"/>
              <a:t>, unprecedented in dry foams or bubbly liquids.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8655370" y="4791619"/>
                <a:ext cx="731964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/</m:t>
                      </m:r>
                      <m:acc>
                        <m:accPr>
                          <m:chr m:val="̅"/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5370" y="4791619"/>
                <a:ext cx="73196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9080067" y="1578675"/>
                <a:ext cx="28259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solidFill>
                      <a:srgbClr val="0070C0"/>
                    </a:solidFill>
                  </a:rPr>
                  <a:t>Dry </a:t>
                </a:r>
                <a:r>
                  <a:rPr lang="fr-FR" sz="1400" dirty="0" err="1">
                    <a:solidFill>
                      <a:srgbClr val="0070C0"/>
                    </a:solidFill>
                  </a:rPr>
                  <a:t>foam</a:t>
                </a:r>
                <a:r>
                  <a:rPr lang="fr-FR" sz="1400" dirty="0">
                    <a:solidFill>
                      <a:srgbClr val="0070C0"/>
                    </a:solidFill>
                  </a:rPr>
                  <a:t> on </a:t>
                </a:r>
                <a:r>
                  <a:rPr lang="fr-FR" sz="1400" dirty="0" err="1">
                    <a:solidFill>
                      <a:srgbClr val="0070C0"/>
                    </a:solidFill>
                  </a:rPr>
                  <a:t>Earth</a:t>
                </a:r>
                <a:r>
                  <a:rPr lang="fr-FR" sz="14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=2%</m:t>
                    </m:r>
                  </m:oMath>
                </a14:m>
                <a:endParaRPr lang="fr-FR" sz="1400" dirty="0">
                  <a:solidFill>
                    <a:srgbClr val="0070C0"/>
                  </a:solidFill>
                </a:endParaRPr>
              </a:p>
              <a:p>
                <a:r>
                  <a:rPr lang="fr-FR" sz="1400" dirty="0">
                    <a:solidFill>
                      <a:srgbClr val="0E7E3C"/>
                    </a:solidFill>
                  </a:rPr>
                  <a:t>Ostwald </a:t>
                </a:r>
                <a:r>
                  <a:rPr lang="fr-FR" sz="1400" dirty="0" err="1">
                    <a:solidFill>
                      <a:srgbClr val="0E7E3C"/>
                    </a:solidFill>
                  </a:rPr>
                  <a:t>ripening</a:t>
                </a:r>
                <a:r>
                  <a:rPr lang="fr-FR" sz="1400" dirty="0">
                    <a:solidFill>
                      <a:srgbClr val="0E7E3C"/>
                    </a:solidFill>
                  </a:rPr>
                  <a:t> </a:t>
                </a:r>
                <a:r>
                  <a:rPr lang="fr-FR" sz="1400" dirty="0" err="1">
                    <a:solidFill>
                      <a:srgbClr val="0E7E3C"/>
                    </a:solidFill>
                  </a:rPr>
                  <a:t>prediction</a:t>
                </a:r>
                <a:endParaRPr lang="en-GB" sz="1400" dirty="0">
                  <a:solidFill>
                    <a:srgbClr val="0E7E3C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0067" y="1578675"/>
                <a:ext cx="2825937" cy="523220"/>
              </a:xfrm>
              <a:prstGeom prst="rect">
                <a:avLst/>
              </a:prstGeom>
              <a:blipFill>
                <a:blip r:embed="rId6"/>
                <a:stretch>
                  <a:fillRect l="-897" t="-2381" b="-119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1695210" y="1344851"/>
                <a:ext cx="29825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0" dirty="0" err="1"/>
                  <a:t>Microgravity</a:t>
                </a:r>
                <a:r>
                  <a:rPr lang="fr-FR" sz="1600" b="0" dirty="0"/>
                  <a:t> 		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=15%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210" y="1344851"/>
                <a:ext cx="2982530" cy="338554"/>
              </a:xfrm>
              <a:prstGeom prst="rect">
                <a:avLst/>
              </a:prstGeom>
              <a:blipFill>
                <a:blip r:embed="rId7"/>
                <a:stretch>
                  <a:fillRect l="-847" t="-7407" b="-222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/>
          <a:srcRect l="32765" t="47766" r="53346" b="20194"/>
          <a:stretch/>
        </p:blipFill>
        <p:spPr>
          <a:xfrm>
            <a:off x="3064502" y="1994641"/>
            <a:ext cx="1362137" cy="1571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2052221" y="4857577"/>
                <a:ext cx="859292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/</m:t>
                      </m:r>
                      <m:acc>
                        <m:accPr>
                          <m:chr m:val="̅"/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221" y="4857577"/>
                <a:ext cx="859292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7895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/>
        </p:nvGrpSpPr>
        <p:grpSpPr>
          <a:xfrm>
            <a:off x="5982078" y="640997"/>
            <a:ext cx="3060828" cy="3046663"/>
            <a:chOff x="3614253" y="1470222"/>
            <a:chExt cx="2511702" cy="2472240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3"/>
            <a:srcRect r="49202"/>
            <a:stretch/>
          </p:blipFill>
          <p:spPr>
            <a:xfrm>
              <a:off x="3614253" y="1470222"/>
              <a:ext cx="2511702" cy="247224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488502" y="1577042"/>
              <a:ext cx="1527395" cy="1023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4725" y="48379"/>
            <a:ext cx="7819745" cy="592618"/>
          </a:xfrm>
        </p:spPr>
        <p:txBody>
          <a:bodyPr/>
          <a:lstStyle/>
          <a:p>
            <a:pPr algn="ctr"/>
            <a:r>
              <a:rPr lang="fr-FR" dirty="0" err="1"/>
              <a:t>Effect</a:t>
            </a:r>
            <a:r>
              <a:rPr lang="fr-FR" dirty="0"/>
              <a:t> of the </a:t>
            </a:r>
            <a:r>
              <a:rPr lang="fr-FR" dirty="0" err="1"/>
              <a:t>liquid</a:t>
            </a:r>
            <a:r>
              <a:rPr lang="fr-FR" dirty="0"/>
              <a:t> fraction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z="1100" smtClean="0">
                <a:solidFill>
                  <a:schemeClr val="bg1"/>
                </a:solidFill>
              </a:rPr>
              <a:t>7</a:t>
            </a:fld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63341" y="1017143"/>
            <a:ext cx="2048081" cy="202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6" b="5052"/>
          <a:stretch/>
        </p:blipFill>
        <p:spPr>
          <a:xfrm>
            <a:off x="2760425" y="3157235"/>
            <a:ext cx="3537830" cy="31111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50043"/>
          <a:stretch/>
        </p:blipFill>
        <p:spPr>
          <a:xfrm>
            <a:off x="8977198" y="3196070"/>
            <a:ext cx="3096932" cy="30996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7779319" y="743808"/>
                <a:ext cx="10190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=15%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319" y="743808"/>
                <a:ext cx="1019005" cy="338554"/>
              </a:xfrm>
              <a:prstGeom prst="rect">
                <a:avLst/>
              </a:prstGeom>
              <a:blipFill>
                <a:blip r:embed="rId5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10977457" y="3329399"/>
                <a:ext cx="10483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=50%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7457" y="3329399"/>
                <a:ext cx="1048389" cy="338554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3226845" y="3259723"/>
                <a:ext cx="159366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=38%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845" y="3259723"/>
                <a:ext cx="1593669" cy="338554"/>
              </a:xfrm>
              <a:prstGeom prst="rect">
                <a:avLst/>
              </a:prstGeom>
              <a:blipFill>
                <a:blip r:embed="rId7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/>
              <p:cNvSpPr txBox="1"/>
              <p:nvPr/>
            </p:nvSpPr>
            <p:spPr>
              <a:xfrm>
                <a:off x="7235656" y="3480746"/>
                <a:ext cx="634052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acc>
                        <m:accPr>
                          <m:chr m:val="̅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656" y="3480746"/>
                <a:ext cx="634052" cy="338554"/>
              </a:xfrm>
              <a:prstGeom prst="rect">
                <a:avLst/>
              </a:prstGeom>
              <a:blipFill>
                <a:blip r:embed="rId8"/>
                <a:stretch>
                  <a:fillRect b="-74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10484394" y="5932031"/>
                <a:ext cx="652335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acc>
                        <m:accPr>
                          <m:chr m:val="̅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4394" y="5932031"/>
                <a:ext cx="652335" cy="338554"/>
              </a:xfrm>
              <a:prstGeom prst="rect">
                <a:avLst/>
              </a:prstGeom>
              <a:blipFill>
                <a:blip r:embed="rId9"/>
                <a:stretch>
                  <a:fillRect b="-74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à coins arrondis 30"/>
          <p:cNvSpPr/>
          <p:nvPr/>
        </p:nvSpPr>
        <p:spPr>
          <a:xfrm flipV="1">
            <a:off x="3882479" y="6047384"/>
            <a:ext cx="1480810" cy="2210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 flipH="1">
                <a:off x="4186624" y="5978527"/>
                <a:ext cx="87251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acc>
                        <m:accPr>
                          <m:chr m:val="̅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186624" y="5978527"/>
                <a:ext cx="872519" cy="338554"/>
              </a:xfrm>
              <a:prstGeom prst="rect">
                <a:avLst/>
              </a:prstGeom>
              <a:blipFill>
                <a:blip r:embed="rId10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Imag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61" y="571021"/>
            <a:ext cx="3096932" cy="30969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1146707" y="624865"/>
                <a:ext cx="18991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0" dirty="0" err="1"/>
                  <a:t>Clinostat</a:t>
                </a:r>
                <a:r>
                  <a:rPr lang="fr-FR" sz="1600" b="0" dirty="0"/>
                  <a:t>  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=8%</m:t>
                    </m:r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707" y="624865"/>
                <a:ext cx="1899145" cy="338554"/>
              </a:xfrm>
              <a:prstGeom prst="rect">
                <a:avLst/>
              </a:prstGeom>
              <a:blipFill>
                <a:blip r:embed="rId12"/>
                <a:stretch>
                  <a:fillRect l="-1987" t="-3704" b="-222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1461348" y="3455428"/>
                <a:ext cx="634932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acc>
                        <m:accPr>
                          <m:chr m:val="̅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348" y="3455428"/>
                <a:ext cx="634932" cy="338554"/>
              </a:xfrm>
              <a:prstGeom prst="rect">
                <a:avLst/>
              </a:prstGeom>
              <a:blipFill>
                <a:blip r:embed="rId13"/>
                <a:stretch>
                  <a:fillRect b="-74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1162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196" r="64455" b="2953"/>
          <a:stretch/>
        </p:blipFill>
        <p:spPr>
          <a:xfrm>
            <a:off x="4748781" y="-1"/>
            <a:ext cx="7443219" cy="6265833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-1472188" y="337415"/>
            <a:ext cx="7359407" cy="474528"/>
          </a:xfrm>
        </p:spPr>
        <p:txBody>
          <a:bodyPr>
            <a:noAutofit/>
          </a:bodyPr>
          <a:lstStyle/>
          <a:p>
            <a:pPr algn="ctr"/>
            <a:r>
              <a:rPr lang="fr-FR" sz="3200" dirty="0" err="1"/>
              <a:t>Roaming</a:t>
            </a:r>
            <a:r>
              <a:rPr lang="fr-FR" sz="3200" dirty="0"/>
              <a:t> </a:t>
            </a:r>
            <a:r>
              <a:rPr lang="fr-FR" sz="3200" dirty="0" err="1"/>
              <a:t>bubbles</a:t>
            </a:r>
            <a:endParaRPr lang="en-GB" sz="3200" dirty="0"/>
          </a:p>
        </p:txBody>
      </p:sp>
      <p:sp>
        <p:nvSpPr>
          <p:cNvPr id="7" name="Rectangle 6"/>
          <p:cNvSpPr/>
          <p:nvPr/>
        </p:nvSpPr>
        <p:spPr>
          <a:xfrm>
            <a:off x="3151149" y="5744910"/>
            <a:ext cx="58897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How to </a:t>
            </a:r>
            <a:r>
              <a:rPr lang="fr-FR" sz="2000" dirty="0" err="1"/>
              <a:t>explain</a:t>
            </a:r>
            <a:r>
              <a:rPr lang="fr-FR" sz="2000" dirty="0"/>
              <a:t> </a:t>
            </a:r>
            <a:r>
              <a:rPr lang="fr-FR" sz="2000" dirty="0" err="1"/>
              <a:t>these</a:t>
            </a:r>
            <a:r>
              <a:rPr lang="fr-FR" sz="2000" dirty="0"/>
              <a:t> </a:t>
            </a:r>
            <a:r>
              <a:rPr lang="fr-FR" sz="2000" b="1" dirty="0" err="1"/>
              <a:t>roaming</a:t>
            </a:r>
            <a:r>
              <a:rPr lang="fr-FR" sz="2000" b="1" dirty="0"/>
              <a:t> </a:t>
            </a:r>
            <a:r>
              <a:rPr lang="fr-FR" sz="2000" b="1" dirty="0" err="1"/>
              <a:t>bubbles</a:t>
            </a:r>
            <a:r>
              <a:rPr lang="fr-FR" sz="2000" dirty="0"/>
              <a:t>?</a:t>
            </a:r>
            <a:endParaRPr lang="en-GB" sz="2000" dirty="0"/>
          </a:p>
        </p:txBody>
      </p:sp>
      <p:sp>
        <p:nvSpPr>
          <p:cNvPr id="3" name="ZoneTexte 2"/>
          <p:cNvSpPr txBox="1"/>
          <p:nvPr/>
        </p:nvSpPr>
        <p:spPr>
          <a:xfrm>
            <a:off x="1382434" y="1894533"/>
            <a:ext cx="2671755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300" dirty="0"/>
              <a:t>φ</a:t>
            </a:r>
            <a:r>
              <a:rPr lang="fr-FR" sz="2300" dirty="0"/>
              <a:t>=</a:t>
            </a:r>
            <a:r>
              <a:rPr lang="en-GB" sz="2300" dirty="0"/>
              <a:t>15%</a:t>
            </a:r>
          </a:p>
          <a:p>
            <a:pPr algn="ctr"/>
            <a:endParaRPr lang="en-GB" sz="2300" dirty="0"/>
          </a:p>
          <a:p>
            <a:pPr algn="ctr"/>
            <a:endParaRPr lang="fr-FR" sz="2300" dirty="0"/>
          </a:p>
          <a:p>
            <a:pPr algn="ctr"/>
            <a:endParaRPr lang="fr-FR" sz="2300" dirty="0"/>
          </a:p>
          <a:p>
            <a:pPr algn="ctr"/>
            <a:endParaRPr lang="en-GB" sz="2300" dirty="0"/>
          </a:p>
          <a:p>
            <a:pPr algn="ctr"/>
            <a:endParaRPr lang="en-GB" sz="2300" dirty="0"/>
          </a:p>
          <a:p>
            <a:pPr algn="ctr"/>
            <a:r>
              <a:rPr lang="fr-FR" sz="2300" dirty="0"/>
              <a:t>Age = 5000s</a:t>
            </a:r>
            <a:endParaRPr lang="en-GB" sz="23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D930-E28B-4843-89E6-E359C9698E86}" type="slidenum">
              <a:rPr lang="fr-FR" sz="1100" smtClean="0">
                <a:solidFill>
                  <a:schemeClr val="bg1"/>
                </a:solidFill>
              </a:rPr>
              <a:t>8</a:t>
            </a:fld>
            <a:endParaRPr lang="fr-F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94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0"/>
          <a:stretch/>
        </p:blipFill>
        <p:spPr>
          <a:xfrm>
            <a:off x="605291" y="1260107"/>
            <a:ext cx="4114951" cy="3628936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 idx="4294967295"/>
          </p:nvPr>
        </p:nvSpPr>
        <p:spPr>
          <a:xfrm>
            <a:off x="1810741" y="94911"/>
            <a:ext cx="8877300" cy="90759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it-IT" sz="3200" dirty="0"/>
              <a:t>Evolution of individual bubbles: roaming transition</a:t>
            </a:r>
            <a:endParaRPr lang="en-GB" sz="32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9FF6CC62-CAC3-4F9F-9606-EE6DBBCDE3A4}" type="slidenum">
              <a:rPr lang="en-GB" sz="1100" smtClean="0">
                <a:solidFill>
                  <a:schemeClr val="bg1"/>
                </a:solidFill>
              </a:rPr>
              <a:t>9</a:t>
            </a:fld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83"/>
          <a:stretch/>
        </p:blipFill>
        <p:spPr>
          <a:xfrm>
            <a:off x="6627463" y="1002508"/>
            <a:ext cx="4543983" cy="5108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50773" y="4875659"/>
                <a:ext cx="4205817" cy="844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1600" dirty="0"/>
                  <a:t>Roaming </a:t>
                </a:r>
                <a:r>
                  <a:rPr lang="fr-FR" sz="1600" dirty="0" err="1"/>
                  <a:t>bubble</a:t>
                </a:r>
                <a:r>
                  <a:rPr lang="fr-FR" sz="1600" dirty="0"/>
                  <a:t>		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 i="1">
                        <a:latin typeface="Cambria Math" panose="02040503050406030204" pitchFamily="18" charset="0"/>
                      </a:rPr>
                      <m:t>≈ </m:t>
                    </m:r>
                    <m:sSubSup>
                      <m:sSub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sz="1600" i="1">
                        <a:latin typeface="Cambria Math" panose="02040503050406030204" pitchFamily="18" charset="0"/>
                      </a:rPr>
                      <m:t> − </m:t>
                    </m:r>
                    <m:sSub>
                      <m:sSubPr>
                        <m:ctrlP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GB" sz="1600" dirty="0"/>
              </a:p>
              <a:p>
                <a:pPr>
                  <a:lnSpc>
                    <a:spcPct val="150000"/>
                  </a:lnSpc>
                </a:pPr>
                <a:r>
                  <a:rPr lang="fr-FR" sz="1600" dirty="0" err="1"/>
                  <a:t>Coarsening</a:t>
                </a:r>
                <a:r>
                  <a:rPr lang="fr-FR" sz="1600" dirty="0"/>
                  <a:t> </a:t>
                </a:r>
                <a:r>
                  <a:rPr lang="fr-FR" sz="1600" dirty="0" err="1"/>
                  <a:t>foam</a:t>
                </a:r>
                <a:r>
                  <a:rPr lang="fr-FR" sz="1600" dirty="0"/>
                  <a:t> 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sz="1600" i="1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sz="1600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fr-F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73" y="4875659"/>
                <a:ext cx="4205817" cy="844975"/>
              </a:xfrm>
              <a:prstGeom prst="rect">
                <a:avLst/>
              </a:prstGeom>
              <a:blipFill>
                <a:blip r:embed="rId5"/>
                <a:stretch>
                  <a:fillRect l="-904" b="-59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3569927" y="3780399"/>
                <a:ext cx="90973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err="1">
                    <a:solidFill>
                      <a:srgbClr val="FF0000"/>
                    </a:solidFill>
                  </a:rPr>
                  <a:t>Slope</a:t>
                </a:r>
                <a:r>
                  <a:rPr lang="fr-FR" sz="16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oMath>
                </a14:m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927" y="3780399"/>
                <a:ext cx="909736" cy="338554"/>
              </a:xfrm>
              <a:prstGeom prst="rect">
                <a:avLst/>
              </a:prstGeom>
              <a:blipFill>
                <a:blip r:embed="rId6"/>
                <a:stretch>
                  <a:fillRect l="-4167" t="-3571" b="-2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cteur droit 8"/>
          <p:cNvCxnSpPr/>
          <p:nvPr/>
        </p:nvCxnSpPr>
        <p:spPr>
          <a:xfrm>
            <a:off x="2269860" y="3651607"/>
            <a:ext cx="1019435" cy="419229"/>
          </a:xfrm>
          <a:prstGeom prst="line">
            <a:avLst/>
          </a:prstGeom>
          <a:ln w="57150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 flipV="1">
            <a:off x="1967010" y="1380569"/>
            <a:ext cx="158587" cy="2206443"/>
          </a:xfrm>
          <a:prstGeom prst="line">
            <a:avLst/>
          </a:prstGeom>
          <a:ln w="57150">
            <a:solidFill>
              <a:srgbClr val="0070C0"/>
            </a:solidFill>
            <a:prstDash val="sys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567716" y="5873909"/>
            <a:ext cx="731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dirty="0" err="1"/>
              <a:t>What</a:t>
            </a:r>
            <a:r>
              <a:rPr lang="fr-FR" sz="1800" dirty="0"/>
              <a:t> </a:t>
            </a:r>
            <a:r>
              <a:rPr lang="fr-FR" sz="1800" dirty="0" err="1"/>
              <a:t>determines</a:t>
            </a:r>
            <a:r>
              <a:rPr lang="fr-FR" sz="1800" dirty="0"/>
              <a:t> the </a:t>
            </a:r>
            <a:r>
              <a:rPr lang="fr-FR" sz="1800" b="1" dirty="0" err="1"/>
              <a:t>roaming</a:t>
            </a:r>
            <a:r>
              <a:rPr lang="fr-FR" sz="1800" b="1" dirty="0"/>
              <a:t> transition</a:t>
            </a:r>
            <a:r>
              <a:rPr lang="fr-FR" sz="1800" dirty="0"/>
              <a:t>?</a:t>
            </a:r>
            <a:endParaRPr lang="en-GB" sz="1800" dirty="0"/>
          </a:p>
        </p:txBody>
      </p:sp>
      <p:cxnSp>
        <p:nvCxnSpPr>
          <p:cNvPr id="21" name="Connecteur droit avec flèche 20"/>
          <p:cNvCxnSpPr>
            <a:cxnSpLocks/>
          </p:cNvCxnSpPr>
          <p:nvPr/>
        </p:nvCxnSpPr>
        <p:spPr>
          <a:xfrm flipH="1">
            <a:off x="4479663" y="1726918"/>
            <a:ext cx="40739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 rot="16200000">
            <a:off x="-348843" y="2484592"/>
            <a:ext cx="23148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 err="1"/>
              <a:t>Bubble</a:t>
            </a:r>
            <a:r>
              <a:rPr lang="fr-FR" sz="2000" dirty="0"/>
              <a:t> Area A (µm²)</a:t>
            </a:r>
            <a:endParaRPr lang="en-GB" sz="2000" dirty="0"/>
          </a:p>
        </p:txBody>
      </p:sp>
      <p:sp>
        <p:nvSpPr>
          <p:cNvPr id="26" name="ZoneTexte 25"/>
          <p:cNvSpPr txBox="1"/>
          <p:nvPr/>
        </p:nvSpPr>
        <p:spPr>
          <a:xfrm>
            <a:off x="2780181" y="4545490"/>
            <a:ext cx="11582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/>
              <a:t>Time (s)</a:t>
            </a:r>
            <a:endParaRPr lang="en-GB" sz="2000" dirty="0"/>
          </a:p>
        </p:txBody>
      </p:sp>
      <p:cxnSp>
        <p:nvCxnSpPr>
          <p:cNvPr id="29" name="Connecteur droit 28"/>
          <p:cNvCxnSpPr>
            <a:cxnSpLocks/>
          </p:cNvCxnSpPr>
          <p:nvPr/>
        </p:nvCxnSpPr>
        <p:spPr>
          <a:xfrm>
            <a:off x="10039557" y="1275383"/>
            <a:ext cx="0" cy="412224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9982200" y="1319262"/>
                <a:ext cx="1127626" cy="31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≈39%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1319262"/>
                <a:ext cx="1127626" cy="312176"/>
              </a:xfrm>
              <a:prstGeom prst="rect">
                <a:avLst/>
              </a:prstGeom>
              <a:blipFill>
                <a:blip r:embed="rId7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Connecteur droit 32"/>
          <p:cNvCxnSpPr>
            <a:cxnSpLocks/>
          </p:cNvCxnSpPr>
          <p:nvPr/>
        </p:nvCxnSpPr>
        <p:spPr>
          <a:xfrm>
            <a:off x="9547150" y="1260107"/>
            <a:ext cx="0" cy="4112984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8387087" y="1307054"/>
                <a:ext cx="1284293" cy="324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𝑟𝑐𝑝</m:t>
                          </m:r>
                        </m:sub>
                      </m:sSub>
                      <m:r>
                        <a:rPr lang="fr-FR" sz="1400" i="1">
                          <a:latin typeface="Cambria Math" panose="02040503050406030204" pitchFamily="18" charset="0"/>
                        </a:rPr>
                        <m:t>≈3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7087" y="1307054"/>
                <a:ext cx="1284293" cy="324384"/>
              </a:xfrm>
              <a:prstGeom prst="rect">
                <a:avLst/>
              </a:prstGeom>
              <a:blipFill>
                <a:blip r:embed="rId8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4534304" y="1475350"/>
                <a:ext cx="1724982" cy="371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800" i="1">
                          <a:latin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304" y="1475350"/>
                <a:ext cx="1724982" cy="3711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76624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1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1" id="{ACA1B80C-55CA-4EDD-8EDE-54C444DB7330}" vid="{997603C1-95F1-49AE-A9FA-3372F5D180E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Thème1</Template>
  <TotalTime>19372</TotalTime>
  <Words>1549</Words>
  <Application>Microsoft Office PowerPoint</Application>
  <PresentationFormat>Widescreen</PresentationFormat>
  <Paragraphs>214</Paragraphs>
  <Slides>16</Slides>
  <Notes>13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Thème1</vt:lpstr>
      <vt:lpstr>The natural bubble size distribution of coarsening liquid foams</vt:lpstr>
      <vt:lpstr>Structure of liquid foams</vt:lpstr>
      <vt:lpstr>Presentazione standard di PowerPoint</vt:lpstr>
      <vt:lpstr>Coarsening of wet foams</vt:lpstr>
      <vt:lpstr>Random close pack density in coarsening foams</vt:lpstr>
      <vt:lpstr>Bubble size distributions in the foam regime</vt:lpstr>
      <vt:lpstr>Effect of the liquid fraction</vt:lpstr>
      <vt:lpstr>Roaming bubbles</vt:lpstr>
      <vt:lpstr>Evolution of individual bubbles: roaming transition</vt:lpstr>
      <vt:lpstr>Physical mechanism for roaming transition</vt:lpstr>
      <vt:lpstr>Hierarchical structure in the scaling state</vt:lpstr>
      <vt:lpstr>Conclusions</vt:lpstr>
      <vt:lpstr>Appendix: Measuring bubble size from the surface</vt:lpstr>
      <vt:lpstr>Appendix: Temporal evolution of roaming bubbles</vt:lpstr>
      <vt:lpstr>Appendix: Fitted parameters for bubble size distributions</vt:lpstr>
      <vt:lpstr>Appendix: Simulation on coarsened foam</vt:lpstr>
    </vt:vector>
  </TitlesOfParts>
  <Company>Ifsttar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on: Bulk and surface observations</dc:title>
  <dc:creator>GALVANI Nicolo</dc:creator>
  <cp:lastModifiedBy>Nicolò Galvani - nicolo.galvani@studio.unibo.it</cp:lastModifiedBy>
  <cp:revision>453</cp:revision>
  <dcterms:created xsi:type="dcterms:W3CDTF">2022-05-19T07:31:13Z</dcterms:created>
  <dcterms:modified xsi:type="dcterms:W3CDTF">2023-07-04T16:23:14Z</dcterms:modified>
</cp:coreProperties>
</file>