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9" r:id="rId3"/>
    <p:sldId id="283" r:id="rId4"/>
    <p:sldId id="291" r:id="rId5"/>
    <p:sldId id="280" r:id="rId6"/>
    <p:sldId id="260" r:id="rId7"/>
    <p:sldId id="263" r:id="rId8"/>
    <p:sldId id="285" r:id="rId9"/>
    <p:sldId id="281" r:id="rId10"/>
    <p:sldId id="270" r:id="rId11"/>
    <p:sldId id="278" r:id="rId12"/>
    <p:sldId id="279" r:id="rId13"/>
    <p:sldId id="261" r:id="rId14"/>
    <p:sldId id="287" r:id="rId15"/>
    <p:sldId id="282" r:id="rId16"/>
    <p:sldId id="288" r:id="rId17"/>
    <p:sldId id="293" r:id="rId18"/>
    <p:sldId id="292" r:id="rId19"/>
    <p:sldId id="271" r:id="rId20"/>
    <p:sldId id="286" r:id="rId21"/>
    <p:sldId id="277" r:id="rId22"/>
    <p:sldId id="284" r:id="rId23"/>
    <p:sldId id="274" r:id="rId24"/>
    <p:sldId id="275" r:id="rId25"/>
    <p:sldId id="276" r:id="rId26"/>
    <p:sldId id="269" r:id="rId27"/>
    <p:sldId id="267" r:id="rId28"/>
    <p:sldId id="264" r:id="rId29"/>
    <p:sldId id="258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" initials="A" lastIdx="1" clrIdx="0">
    <p:extLst>
      <p:ext uri="{19B8F6BF-5375-455C-9EA6-DF929625EA0E}">
        <p15:presenceInfo xmlns:p15="http://schemas.microsoft.com/office/powerpoint/2012/main" userId="Antho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04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5E4E-B11E-4D15-B76D-D53C3D1346D6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Anthony Varlet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8B45A-E300-4F91-ADE6-B5FBDBEFFD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1118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06DA8-FE42-4A91-9266-68308E804561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Anthony Varlet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E1806-43FF-4943-8BC0-AFC3CF941F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6785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690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6D31-ED79-4B66-B47A-36E713A7B6C2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3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FC96-5C79-47BF-8D58-6C1A96DC4808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58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349-F794-4577-A8B6-50453DE31180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34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B2CC-87C0-41FF-A3A3-7EA2497AD010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98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71B7-A266-454F-ACA0-7490774FF647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02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73E8-4BC3-4974-B9A4-A2FBA9E72948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64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AFEB-F25B-457B-87B5-E0A3C3CF43E6}" type="datetime1">
              <a:rPr lang="fr-FR" smtClean="0"/>
              <a:t>04/07/2023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08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5D8CF-7D1E-4DF9-9C51-7ED1E4549E13}" type="datetime1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04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39D36-93F3-44BF-B108-DB36DDF5392E}" type="datetime1">
              <a:rPr lang="fr-FR" smtClean="0"/>
              <a:t>04/07/2023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75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8E6C-BC1D-4E3B-A527-1098CF530640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89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9C6F-799A-4447-889E-E74F0BC15042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Anthony Varlet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09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tint val="90000"/>
                <a:lumMod val="110000"/>
              </a:schemeClr>
            </a:gs>
            <a:gs pos="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32986-5411-436F-8E61-65B6E5FEA7F6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Anthony Varlet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498D0-FD4D-47AF-A10C-AB08F387FA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64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1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3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0.png"/><Relationship Id="rId7" Type="http://schemas.openxmlformats.org/officeDocument/2006/relationships/image" Target="../media/image5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55.png"/><Relationship Id="rId10" Type="http://schemas.openxmlformats.org/officeDocument/2006/relationships/image" Target="NUL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90.png"/><Relationship Id="rId10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EFBEA5C-FF10-ED83-303C-BF64C6F59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4442" y="5709622"/>
            <a:ext cx="2697017" cy="333694"/>
          </a:xfrm>
        </p:spPr>
        <p:txBody>
          <a:bodyPr>
            <a:normAutofit/>
          </a:bodyPr>
          <a:lstStyle/>
          <a:p>
            <a:pPr algn="r"/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ANTHONY VARLET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8CD1AC-8547-C575-1EED-E178D6BF2C44}"/>
              </a:ext>
            </a:extLst>
          </p:cNvPr>
          <p:cNvSpPr txBox="1"/>
          <p:nvPr/>
        </p:nvSpPr>
        <p:spPr>
          <a:xfrm>
            <a:off x="166390" y="4966098"/>
            <a:ext cx="2859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Thesis</a:t>
            </a:r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Director</a:t>
            </a:r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Philippe Brunet</a:t>
            </a:r>
          </a:p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Co-</a:t>
            </a:r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director</a:t>
            </a:r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Laurent </a:t>
            </a:r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Limat</a:t>
            </a:r>
            <a:endParaRPr lang="fr-FR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Supervisor</a:t>
            </a:r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Julien </a:t>
            </a:r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Dervaux</a:t>
            </a:r>
            <a:endParaRPr lang="fr-FR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Co-</a:t>
            </a:r>
            <a:r>
              <a:rPr lang="fr-FR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supervisor</a:t>
            </a:r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Matthieu Roché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8" y="2767281"/>
            <a:ext cx="121893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Delayed coating of a liquid film on a deformable substrate, in a partially wetted condition</a:t>
            </a:r>
            <a:endParaRPr lang="fr-FR" sz="40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Image 8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6"/>
          <a:stretch/>
        </p:blipFill>
        <p:spPr>
          <a:xfrm>
            <a:off x="10677557" y="162940"/>
            <a:ext cx="1283902" cy="963218"/>
          </a:xfrm>
          <a:prstGeom prst="rect">
            <a:avLst/>
          </a:prstGeom>
        </p:spPr>
      </p:pic>
      <p:pic>
        <p:nvPicPr>
          <p:cNvPr id="11" name="Image 10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85" y="162940"/>
            <a:ext cx="2942230" cy="856235"/>
          </a:xfrm>
          <a:prstGeom prst="rect">
            <a:avLst/>
          </a:prstGeom>
        </p:spPr>
      </p:pic>
      <p:pic>
        <p:nvPicPr>
          <p:cNvPr id="10" name="Image 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0" y="162940"/>
            <a:ext cx="10001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849937" y="1884215"/>
                <a:ext cx="61623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Unlike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rigid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case: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delay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for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liquid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entrainment</a:t>
                </a:r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delay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time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decreases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strongly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with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37" y="1884215"/>
                <a:ext cx="6162300" cy="830997"/>
              </a:xfrm>
              <a:prstGeom prst="rect">
                <a:avLst/>
              </a:prstGeom>
              <a:blipFill>
                <a:blip r:embed="rId2"/>
                <a:stretch>
                  <a:fillRect l="-1286" t="-5882" r="-396" b="-16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10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49937" y="3438325"/>
                <a:ext cx="104921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Possible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mechanisms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underlying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delay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presence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of free-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chains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in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substrate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Work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in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progress</a:t>
                </a:r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substrate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deformability</a:t>
                </a:r>
                <a:r>
                  <a:rPr lang="fr-F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Smaller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  <a:ea typeface="Liberation Serif" panose="02020603050405020304" pitchFamily="18" charset="0"/>
                            <a:cs typeface="Liberation Serif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for a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smaller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Young’s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modulus</a:t>
                </a:r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lvl="1"/>
                <a:r>
                  <a:rPr lang="fr-FR" sz="2400" dirty="0">
                    <a:latin typeface="Liberation Serif" panose="020206030504050203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favor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liquid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entrainment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937" y="3438325"/>
                <a:ext cx="10492127" cy="1569660"/>
              </a:xfrm>
              <a:prstGeom prst="rect">
                <a:avLst/>
              </a:prstGeom>
              <a:blipFill>
                <a:blip r:embed="rId3"/>
                <a:stretch>
                  <a:fillRect l="-755" t="-3101" r="-174" b="-7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7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56560" y="3167390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/>
              <a:t>Thanks</a:t>
            </a:r>
            <a:r>
              <a:rPr lang="fr-FR" sz="2800" dirty="0"/>
              <a:t> </a:t>
            </a:r>
            <a:r>
              <a:rPr lang="fr-FR" sz="2800" dirty="0" err="1"/>
              <a:t>everyone</a:t>
            </a:r>
            <a:r>
              <a:rPr lang="fr-FR" sz="2800" dirty="0"/>
              <a:t> for </a:t>
            </a:r>
            <a:r>
              <a:rPr lang="fr-FR" sz="2800" dirty="0" err="1"/>
              <a:t>your</a:t>
            </a:r>
            <a:r>
              <a:rPr lang="fr-FR" sz="2800" dirty="0"/>
              <a:t> attention !!!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18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46E4D-7019-F78B-BDF8-0811BA6F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68E5B-70B3-B380-7576-0197B856B802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Introduction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Context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this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work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F88FDC-1DE8-88DE-18B9-FEA4FFC01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32663" r="5276" b="44156"/>
          <a:stretch/>
        </p:blipFill>
        <p:spPr>
          <a:xfrm>
            <a:off x="5663613" y="1274481"/>
            <a:ext cx="5850168" cy="999930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6828AFB-D2FE-A430-95B3-6519E1F9777B}"/>
              </a:ext>
            </a:extLst>
          </p:cNvPr>
          <p:cNvSpPr/>
          <p:nvPr/>
        </p:nvSpPr>
        <p:spPr>
          <a:xfrm>
            <a:off x="4333225" y="1602159"/>
            <a:ext cx="1025237" cy="207498"/>
          </a:xfrm>
          <a:prstGeom prst="rightArrow">
            <a:avLst>
              <a:gd name="adj1" fmla="val 19644"/>
              <a:gd name="adj2" fmla="val 9047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19B2CF-2830-2BB6-6AFD-2514FEEA4349}"/>
              </a:ext>
            </a:extLst>
          </p:cNvPr>
          <p:cNvSpPr txBox="1"/>
          <p:nvPr/>
        </p:nvSpPr>
        <p:spPr>
          <a:xfrm>
            <a:off x="5217394" y="2285679"/>
            <a:ext cx="686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Above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critical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droplet speed→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deposit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regime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7D4797-A0A1-F1AB-BD11-1D060AF1FF43}"/>
              </a:ext>
            </a:extLst>
          </p:cNvPr>
          <p:cNvSpPr txBox="1"/>
          <p:nvPr/>
        </p:nvSpPr>
        <p:spPr>
          <a:xfrm>
            <a:off x="6557010" y="2856111"/>
            <a:ext cx="406337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Characterize this regime with </a:t>
            </a:r>
            <a:r>
              <a:rPr lang="el-G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θ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1D042A8-D95F-A579-253C-C8AA5BC4CBBC}"/>
              </a:ext>
            </a:extLst>
          </p:cNvPr>
          <p:cNvSpPr txBox="1"/>
          <p:nvPr/>
        </p:nvSpPr>
        <p:spPr>
          <a:xfrm>
            <a:off x="698485" y="4201287"/>
            <a:ext cx="153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</a:t>
            </a:r>
            <a:r>
              <a:rPr lang="fr-FR" sz="24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theory</a:t>
            </a:r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6B5F669-6BBB-1814-2CB3-89963B07A641}"/>
                  </a:ext>
                </a:extLst>
              </p:cNvPr>
              <p:cNvSpPr txBox="1"/>
              <p:nvPr/>
            </p:nvSpPr>
            <p:spPr>
              <a:xfrm>
                <a:off x="581277" y="4752208"/>
                <a:ext cx="17741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6B5F669-6BBB-1814-2CB3-89963B07A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77" y="4752208"/>
                <a:ext cx="17741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35183D4-5263-68B0-A4EC-1225AE3AAA97}"/>
                  </a:ext>
                </a:extLst>
              </p:cNvPr>
              <p:cNvSpPr txBox="1"/>
              <p:nvPr/>
            </p:nvSpPr>
            <p:spPr>
              <a:xfrm>
                <a:off x="525447" y="5302717"/>
                <a:ext cx="1885821" cy="49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35183D4-5263-68B0-A4EC-1225AE3AA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47" y="5302717"/>
                <a:ext cx="1885821" cy="4953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A82CB17B-A2F5-4569-B645-299E646286DA}"/>
              </a:ext>
            </a:extLst>
          </p:cNvPr>
          <p:cNvSpPr txBox="1"/>
          <p:nvPr/>
        </p:nvSpPr>
        <p:spPr>
          <a:xfrm>
            <a:off x="3243374" y="4201287"/>
            <a:ext cx="16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C390B4-5D5A-AD9F-98AD-1EACD5C2CF27}"/>
                  </a:ext>
                </a:extLst>
              </p:cNvPr>
              <p:cNvSpPr txBox="1"/>
              <p:nvPr/>
            </p:nvSpPr>
            <p:spPr>
              <a:xfrm>
                <a:off x="3174076" y="4695868"/>
                <a:ext cx="18321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C390B4-5D5A-AD9F-98AD-1EACD5C2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076" y="4695868"/>
                <a:ext cx="183211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6A583DA-11C4-F849-8512-C17AF988668A}"/>
                  </a:ext>
                </a:extLst>
              </p:cNvPr>
              <p:cNvSpPr txBox="1"/>
              <p:nvPr/>
            </p:nvSpPr>
            <p:spPr>
              <a:xfrm>
                <a:off x="3147225" y="5302717"/>
                <a:ext cx="1885820" cy="772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fr-F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(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near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30°)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6A583DA-11C4-F849-8512-C17AF9886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25" y="5302717"/>
                <a:ext cx="1885820" cy="772327"/>
              </a:xfrm>
              <a:prstGeom prst="rect">
                <a:avLst/>
              </a:prstGeom>
              <a:blipFill>
                <a:blip r:embed="rId7"/>
                <a:stretch>
                  <a:fillRect b="-11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4721053F-5848-1645-A611-105192370C83}"/>
              </a:ext>
            </a:extLst>
          </p:cNvPr>
          <p:cNvSpPr txBox="1"/>
          <p:nvPr/>
        </p:nvSpPr>
        <p:spPr>
          <a:xfrm>
            <a:off x="5754550" y="5231146"/>
            <a:ext cx="566829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Change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experimental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system </a:t>
            </a:r>
          </a:p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contact line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simpler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geometry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782248-14B9-083E-6AEA-6162AFD92DFB}"/>
              </a:ext>
            </a:extLst>
          </p:cNvPr>
          <p:cNvSpPr txBox="1"/>
          <p:nvPr/>
        </p:nvSpPr>
        <p:spPr>
          <a:xfrm>
            <a:off x="5099585" y="3990713"/>
            <a:ext cx="6978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Contradiction with the experiment not well understood </a:t>
            </a:r>
          </a:p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 back of a drop not fully understood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F3A4E48-3AA7-69B2-D4A6-57244D9698A5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8588698" y="4821710"/>
            <a:ext cx="0" cy="409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e 2"/>
          <p:cNvGrpSpPr/>
          <p:nvPr/>
        </p:nvGrpSpPr>
        <p:grpSpPr>
          <a:xfrm>
            <a:off x="-618761" y="1320919"/>
            <a:ext cx="5447070" cy="2108081"/>
            <a:chOff x="-618761" y="1320919"/>
            <a:chExt cx="5447070" cy="2108081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A2CEE3FB-AABD-BA54-E9BC-4B5835AB0854}"/>
                </a:ext>
              </a:extLst>
            </p:cNvPr>
            <p:cNvCxnSpPr>
              <a:cxnSpLocks/>
            </p:cNvCxnSpPr>
            <p:nvPr/>
          </p:nvCxnSpPr>
          <p:spPr>
            <a:xfrm>
              <a:off x="159909" y="3253535"/>
              <a:ext cx="4668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4AA7EF3E-0978-6B0F-484B-FA59C581A917}"/>
                </a:ext>
              </a:extLst>
            </p:cNvPr>
            <p:cNvSpPr/>
            <p:nvPr/>
          </p:nvSpPr>
          <p:spPr>
            <a:xfrm rot="737602">
              <a:off x="839226" y="2939131"/>
              <a:ext cx="583672" cy="489869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3A01605-C8A1-3CE0-99DC-CFDEB11782F2}"/>
                </a:ext>
              </a:extLst>
            </p:cNvPr>
            <p:cNvSpPr txBox="1"/>
            <p:nvPr/>
          </p:nvSpPr>
          <p:spPr>
            <a:xfrm>
              <a:off x="1008785" y="2902278"/>
              <a:ext cx="293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α</a:t>
              </a:r>
              <a:endParaRPr lang="fr-FR" sz="9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48" b="34303"/>
            <a:stretch/>
          </p:blipFill>
          <p:spPr>
            <a:xfrm rot="20638595">
              <a:off x="-618761" y="1320919"/>
              <a:ext cx="4848844" cy="142979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6419" y="6479157"/>
            <a:ext cx="1842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r>
              <a:rPr lang="fr-FR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Ph.D</a:t>
            </a:r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of M. Oléron, 2022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11478613" y="1272369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41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 animBg="1"/>
      <p:bldP spid="23" grpId="0"/>
      <p:bldP spid="24" grpId="0"/>
      <p:bldP spid="25" grpId="0"/>
      <p:bldP spid="27" grpId="0"/>
      <p:bldP spid="28" grpId="0"/>
      <p:bldP spid="29" grpId="0"/>
      <p:bldP spid="30" grpId="0" animBg="1"/>
      <p:bldP spid="31" grpId="0"/>
      <p:bldP spid="1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Origin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Deformable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surface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5724" y="1095375"/>
            <a:ext cx="442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Force balance at contact line: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57173" y="1464707"/>
                <a:ext cx="69832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Horizontal: balance of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forces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𝑆𝐿</m:t>
                        </m:r>
                      </m:sub>
                    </m:sSub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𝑆𝐺</m:t>
                        </m:r>
                      </m:sub>
                    </m:sSub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Vertical: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elasticity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of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substrate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meet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force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3" y="1464707"/>
                <a:ext cx="6983212" cy="830997"/>
              </a:xfrm>
              <a:prstGeom prst="rect">
                <a:avLst/>
              </a:prstGeom>
              <a:blipFill>
                <a:blip r:embed="rId2"/>
                <a:stretch>
                  <a:fillRect l="-1134" t="-5839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/>
              <p:nvPr/>
            </p:nvSpPr>
            <p:spPr>
              <a:xfrm>
                <a:off x="257173" y="3276205"/>
                <a:ext cx="4256638" cy="10058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Deformation at contact line</a:t>
                </a:r>
              </a:p>
              <a:p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Elastocapillary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length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𝑐𝑎𝑝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3" y="3276205"/>
                <a:ext cx="4256638" cy="1005853"/>
              </a:xfrm>
              <a:prstGeom prst="rect">
                <a:avLst/>
              </a:prstGeom>
              <a:blipFill>
                <a:blip r:embed="rId3"/>
                <a:stretch>
                  <a:fillRect l="-2000" t="-4192" b="-41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/>
          <p:cNvGrpSpPr/>
          <p:nvPr/>
        </p:nvGrpSpPr>
        <p:grpSpPr>
          <a:xfrm>
            <a:off x="647700" y="2238949"/>
            <a:ext cx="935831" cy="1037256"/>
            <a:chOff x="647700" y="2033587"/>
            <a:chExt cx="935831" cy="1242618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647700" y="2033587"/>
              <a:ext cx="935831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1113237" y="2033587"/>
              <a:ext cx="0" cy="12426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77AD7A7-9A9F-CFA8-64F0-5AAC0E21495F}"/>
                  </a:ext>
                </a:extLst>
              </p:cNvPr>
              <p:cNvSpPr txBox="1"/>
              <p:nvPr/>
            </p:nvSpPr>
            <p:spPr>
              <a:xfrm>
                <a:off x="2340492" y="4558420"/>
                <a:ext cx="312040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𝐺𝑃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𝑀𝑃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fr-FR" sz="2400" b="0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77AD7A7-9A9F-CFA8-64F0-5AAC0E214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492" y="4558420"/>
                <a:ext cx="3120406" cy="738664"/>
              </a:xfrm>
              <a:prstGeom prst="rect">
                <a:avLst/>
              </a:prstGeom>
              <a:blipFill>
                <a:blip r:embed="rId4"/>
                <a:stretch>
                  <a:fillRect l="-1758" r="-586" b="-49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67C3AB4-9545-FB09-B2B2-53FCB96BE8E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460898" y="5106031"/>
            <a:ext cx="597197" cy="233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179300" y="5096523"/>
            <a:ext cx="1748304" cy="840730"/>
            <a:chOff x="2874698" y="1464780"/>
            <a:chExt cx="1184771" cy="84073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F2F1500-D0F4-B06E-A371-418F7793F495}"/>
                </a:ext>
              </a:extLst>
            </p:cNvPr>
            <p:cNvSpPr txBox="1"/>
            <p:nvPr/>
          </p:nvSpPr>
          <p:spPr>
            <a:xfrm>
              <a:off x="2892390" y="1464780"/>
              <a:ext cx="11493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Rigid</a:t>
              </a:r>
              <a:endParaRPr lang="fr-FR" sz="2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867F6EA-A244-6F95-F2A7-1789C985D144}"/>
                </a:ext>
              </a:extLst>
            </p:cNvPr>
            <p:cNvSpPr txBox="1"/>
            <p:nvPr/>
          </p:nvSpPr>
          <p:spPr>
            <a:xfrm>
              <a:off x="2874698" y="1843845"/>
              <a:ext cx="11847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Deformation</a:t>
              </a:r>
              <a:endPara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04DCF6B-A903-8326-A736-D78928E369FA}"/>
              </a:ext>
            </a:extLst>
          </p:cNvPr>
          <p:cNvSpPr/>
          <p:nvPr/>
        </p:nvSpPr>
        <p:spPr>
          <a:xfrm>
            <a:off x="4355945" y="4931008"/>
            <a:ext cx="1104953" cy="3500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072581" y="5115590"/>
            <a:ext cx="2736118" cy="830997"/>
            <a:chOff x="7693738" y="1180789"/>
            <a:chExt cx="1978422" cy="830997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9C872C5-FBA4-F3C5-1E2B-68DB163FAC4D}"/>
                </a:ext>
              </a:extLst>
            </p:cNvPr>
            <p:cNvSpPr txBox="1"/>
            <p:nvPr/>
          </p:nvSpPr>
          <p:spPr>
            <a:xfrm>
              <a:off x="8406340" y="1180789"/>
              <a:ext cx="618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u="sng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Soft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3B675A8-26B4-2CE8-1CFD-68A7F31C6BB9}"/>
                </a:ext>
              </a:extLst>
            </p:cNvPr>
            <p:cNvSpPr txBox="1"/>
            <p:nvPr/>
          </p:nvSpPr>
          <p:spPr>
            <a:xfrm>
              <a:off x="7693738" y="1502290"/>
              <a:ext cx="1978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Can impact the flow</a:t>
              </a:r>
            </a:p>
          </p:txBody>
        </p:sp>
      </p:grpSp>
      <p:cxnSp>
        <p:nvCxnSpPr>
          <p:cNvPr id="25" name="Connecteur droit avec flèche 24"/>
          <p:cNvCxnSpPr>
            <a:stCxn id="13" idx="1"/>
            <a:endCxn id="17" idx="0"/>
          </p:cNvCxnSpPr>
          <p:nvPr/>
        </p:nvCxnSpPr>
        <p:spPr>
          <a:xfrm flipH="1">
            <a:off x="1053453" y="4927752"/>
            <a:ext cx="1287039" cy="168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Multiplication 54">
            <a:extLst>
              <a:ext uri="{FF2B5EF4-FFF2-40B4-BE49-F238E27FC236}">
                <a16:creationId xmlns:a16="http://schemas.microsoft.com/office/drawing/2014/main" id="{8803415D-6291-5D72-A103-B79C3619588E}"/>
              </a:ext>
            </a:extLst>
          </p:cNvPr>
          <p:cNvSpPr/>
          <p:nvPr/>
        </p:nvSpPr>
        <p:spPr>
          <a:xfrm>
            <a:off x="0" y="5339752"/>
            <a:ext cx="2034343" cy="809098"/>
          </a:xfrm>
          <a:prstGeom prst="mathMultiply">
            <a:avLst>
              <a:gd name="adj1" fmla="val 586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617651" y="5989424"/>
            <a:ext cx="85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&amp; progressive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growth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ridge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at contact line in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movement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13</a:t>
            </a:fld>
            <a:endParaRPr lang="fr-FR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03" y="733962"/>
            <a:ext cx="4028902" cy="2150599"/>
          </a:xfrm>
          <a:prstGeom prst="rect">
            <a:avLst/>
          </a:prstGeom>
        </p:spPr>
      </p:pic>
      <p:cxnSp>
        <p:nvCxnSpPr>
          <p:cNvPr id="46" name="Connecteur droit avec flèche 45"/>
          <p:cNvCxnSpPr>
            <a:stCxn id="24" idx="2"/>
          </p:cNvCxnSpPr>
          <p:nvPr/>
        </p:nvCxnSpPr>
        <p:spPr>
          <a:xfrm>
            <a:off x="6440640" y="5898756"/>
            <a:ext cx="0" cy="18367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e 53"/>
          <p:cNvGrpSpPr/>
          <p:nvPr/>
        </p:nvGrpSpPr>
        <p:grpSpPr>
          <a:xfrm>
            <a:off x="7696446" y="3089188"/>
            <a:ext cx="4495554" cy="2067161"/>
            <a:chOff x="7696446" y="3089188"/>
            <a:chExt cx="4495554" cy="2067161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56A0B9E-EB8A-D3A8-9489-05B64ECCF2BA}"/>
                </a:ext>
              </a:extLst>
            </p:cNvPr>
            <p:cNvGrpSpPr/>
            <p:nvPr/>
          </p:nvGrpSpPr>
          <p:grpSpPr>
            <a:xfrm>
              <a:off x="8161903" y="3089188"/>
              <a:ext cx="4030097" cy="2067161"/>
              <a:chOff x="671326" y="1853907"/>
              <a:chExt cx="3328617" cy="1941260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9D743EFC-0777-391E-F0AC-3CC34FA6A660}"/>
                  </a:ext>
                </a:extLst>
              </p:cNvPr>
              <p:cNvGrpSpPr/>
              <p:nvPr/>
            </p:nvGrpSpPr>
            <p:grpSpPr>
              <a:xfrm>
                <a:off x="671326" y="1853907"/>
                <a:ext cx="3328617" cy="1658468"/>
                <a:chOff x="408992" y="1601617"/>
                <a:chExt cx="3328617" cy="1658468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0D087006-3237-98BE-BABA-A9B0097D5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72" t="13298" r="3398" b="9957"/>
                <a:stretch/>
              </p:blipFill>
              <p:spPr>
                <a:xfrm>
                  <a:off x="408992" y="1601617"/>
                  <a:ext cx="3328617" cy="1658468"/>
                </a:xfrm>
                <a:prstGeom prst="rect">
                  <a:avLst/>
                </a:prstGeom>
              </p:spPr>
            </p:pic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20D9F7DE-7AF1-5938-8590-E29B8F0E23B6}"/>
                    </a:ext>
                  </a:extLst>
                </p:cNvPr>
                <p:cNvCxnSpPr/>
                <p:nvPr/>
              </p:nvCxnSpPr>
              <p:spPr>
                <a:xfrm>
                  <a:off x="419152" y="2160504"/>
                  <a:ext cx="1921617" cy="0"/>
                </a:xfrm>
                <a:prstGeom prst="line">
                  <a:avLst/>
                </a:prstGeom>
                <a:ln w="2857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F4786B4-A773-5F7D-8BD5-169B6906FBB5}"/>
                  </a:ext>
                </a:extLst>
              </p:cNvPr>
              <p:cNvSpPr txBox="1"/>
              <p:nvPr/>
            </p:nvSpPr>
            <p:spPr>
              <a:xfrm>
                <a:off x="907946" y="3556716"/>
                <a:ext cx="3052898" cy="23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S.J. Park </a:t>
                </a:r>
                <a:r>
                  <a:rPr lang="fr-FR" sz="1050" i="1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et al</a:t>
                </a:r>
                <a:r>
                  <a:rPr lang="fr-FR" sz="105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., 2014 Nature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7696446" y="3453489"/>
                  <a:ext cx="4777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446" y="3453489"/>
                  <a:ext cx="477758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ZoneTexte 54"/>
          <p:cNvSpPr txBox="1"/>
          <p:nvPr/>
        </p:nvSpPr>
        <p:spPr>
          <a:xfrm>
            <a:off x="2366480" y="5488950"/>
            <a:ext cx="2373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[</a:t>
            </a:r>
            <a:r>
              <a:rPr lang="fr-FR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Thickness</a:t>
            </a:r>
            <a:r>
              <a:rPr lang="fr-FR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film ~ 10-100 µm]</a:t>
            </a:r>
          </a:p>
        </p:txBody>
      </p:sp>
    </p:spTree>
    <p:extLst>
      <p:ext uri="{BB962C8B-B14F-4D97-AF65-F5344CB8AC3E}">
        <p14:creationId xmlns:p14="http://schemas.microsoft.com/office/powerpoint/2010/main" val="48803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  <p:bldP spid="13" grpId="0"/>
      <p:bldP spid="21" grpId="0" animBg="1"/>
      <p:bldP spid="36" grpId="0" animBg="1"/>
      <p:bldP spid="39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Dip-coating : Non-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deformable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case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5972175" y="690465"/>
            <a:ext cx="28575" cy="616753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1304925"/>
            <a:ext cx="12192000" cy="0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062164" y="766862"/>
            <a:ext cx="179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Total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39097" y="766861"/>
            <a:ext cx="204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Partial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Image 14" descr="Une image contenant intérieur, blanc, verre, appareil de cuisine&#10;&#10;Description générée automatiquement">
            <a:extLst>
              <a:ext uri="{FF2B5EF4-FFF2-40B4-BE49-F238E27FC236}">
                <a16:creationId xmlns:a16="http://schemas.microsoft.com/office/drawing/2014/main" id="{9262245D-27F2-0DA6-4909-65BD9216C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/>
          <a:stretch/>
        </p:blipFill>
        <p:spPr>
          <a:xfrm>
            <a:off x="6731465" y="2237116"/>
            <a:ext cx="2170393" cy="259909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407" r="2985" b="2320"/>
          <a:stretch/>
        </p:blipFill>
        <p:spPr>
          <a:xfrm>
            <a:off x="9440519" y="2237116"/>
            <a:ext cx="1949321" cy="259909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90224" y="1306565"/>
            <a:ext cx="24443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Criteria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406025" y="1782191"/>
                <a:ext cx="4090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Viscous dissipation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𝑡h𝑟𝑒𝑠h</m:t>
                        </m:r>
                      </m:sub>
                    </m:sSub>
                  </m:oMath>
                </a14:m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025" y="1782191"/>
                <a:ext cx="4090526" cy="369332"/>
              </a:xfrm>
              <a:prstGeom prst="rect">
                <a:avLst/>
              </a:prstGeom>
              <a:blipFill>
                <a:blip r:embed="rId4"/>
                <a:stretch>
                  <a:fillRect l="-134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 à angle droit 7"/>
          <p:cNvSpPr/>
          <p:nvPr/>
        </p:nvSpPr>
        <p:spPr>
          <a:xfrm rot="5400000">
            <a:off x="6156387" y="1760368"/>
            <a:ext cx="261660" cy="305305"/>
          </a:xfrm>
          <a:prstGeom prst="bentUpArrow">
            <a:avLst>
              <a:gd name="adj1" fmla="val 8790"/>
              <a:gd name="adj2" fmla="val 16123"/>
              <a:gd name="adj3" fmla="val 3889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72175" y="5098084"/>
            <a:ext cx="244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Trapezoidal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shape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39365" y="5531430"/>
            <a:ext cx="486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 on the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side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receding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during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extraction</a:t>
            </a:r>
          </a:p>
        </p:txBody>
      </p:sp>
      <p:sp>
        <p:nvSpPr>
          <p:cNvPr id="23" name="Flèche à angle droit 22"/>
          <p:cNvSpPr/>
          <p:nvPr/>
        </p:nvSpPr>
        <p:spPr>
          <a:xfrm rot="5400000">
            <a:off x="6156386" y="5519470"/>
            <a:ext cx="261660" cy="305305"/>
          </a:xfrm>
          <a:prstGeom prst="bentUpArrow">
            <a:avLst>
              <a:gd name="adj1" fmla="val 8790"/>
              <a:gd name="adj2" fmla="val 16123"/>
              <a:gd name="adj3" fmla="val 3889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947618" y="5817820"/>
            <a:ext cx="27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Bump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at contact line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31624" y="6226842"/>
            <a:ext cx="5846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Separate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edge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contact line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rest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the film (LLD-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like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sp>
        <p:nvSpPr>
          <p:cNvPr id="26" name="Flèche à angle droit 25"/>
          <p:cNvSpPr/>
          <p:nvPr/>
        </p:nvSpPr>
        <p:spPr>
          <a:xfrm rot="5400000">
            <a:off x="6156387" y="6194787"/>
            <a:ext cx="261660" cy="305305"/>
          </a:xfrm>
          <a:prstGeom prst="bentUpArrow">
            <a:avLst>
              <a:gd name="adj1" fmla="val 8790"/>
              <a:gd name="adj2" fmla="val 16123"/>
              <a:gd name="adj3" fmla="val 3889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8570677" y="6476178"/>
            <a:ext cx="2743200" cy="365125"/>
          </a:xfrm>
        </p:spPr>
        <p:txBody>
          <a:bodyPr/>
          <a:lstStyle/>
          <a:p>
            <a:fld id="{F08498D0-FD4D-47AF-A10C-AB08F387FA8F}" type="slidenum">
              <a:rPr lang="fr-FR" smtClean="0"/>
              <a:t>14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F53632A-4AB2-6207-9994-F9706234FD48}"/>
                  </a:ext>
                </a:extLst>
              </p:cNvPr>
              <p:cNvSpPr txBox="1"/>
              <p:nvPr/>
            </p:nvSpPr>
            <p:spPr>
              <a:xfrm>
                <a:off x="2259450" y="2816022"/>
                <a:ext cx="30934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Uniform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thickness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F53632A-4AB2-6207-9994-F9706234F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450" y="2816022"/>
                <a:ext cx="3093467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83020AA-397C-20C8-5812-A0284776F672}"/>
                  </a:ext>
                </a:extLst>
              </p:cNvPr>
              <p:cNvSpPr txBox="1"/>
              <p:nvPr/>
            </p:nvSpPr>
            <p:spPr>
              <a:xfrm>
                <a:off x="1780719" y="3470865"/>
                <a:ext cx="4057642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Landau-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Levich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-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Derjaguin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</a:t>
                </a:r>
                <a:endParaRPr lang="fr-FR" sz="2400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83020AA-397C-20C8-5812-A0284776F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719" y="3470865"/>
                <a:ext cx="4057642" cy="844783"/>
              </a:xfrm>
              <a:prstGeom prst="rect">
                <a:avLst/>
              </a:prstGeom>
              <a:blipFill>
                <a:blip r:embed="rId6"/>
                <a:stretch>
                  <a:fillRect t="-5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38E15AE-A4D9-96E2-E835-BC51E8F4F543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3806184" y="3277687"/>
            <a:ext cx="3356" cy="19317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" y="1315675"/>
            <a:ext cx="4077273" cy="494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534573" y="1304922"/>
                <a:ext cx="17238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⇐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𝑡h𝑟𝑒𝑠h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573" y="1304922"/>
                <a:ext cx="1723872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2145484" y="1304921"/>
            <a:ext cx="163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For </a:t>
            </a:r>
            <a:r>
              <a:rPr lang="fr-FR" sz="24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any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</a:t>
            </a: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1986" y="1657455"/>
            <a:ext cx="519814" cy="313428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9201641" y="4869495"/>
            <a:ext cx="2427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T. D. &amp; </a:t>
            </a:r>
            <a:r>
              <a:rPr lang="nl-NL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Ruschak</a:t>
            </a:r>
            <a:r>
              <a:rPr lang="nl-NL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K. J., 1979 Nature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6838040" y="4883184"/>
            <a:ext cx="1957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Snoeijier</a:t>
            </a:r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J. </a:t>
            </a:r>
            <a:r>
              <a:rPr lang="en-US" sz="12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et al</a:t>
            </a:r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., 2006 PRL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070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animBg="1"/>
      <p:bldP spid="7" grpId="0"/>
      <p:bldP spid="8" grpId="0" animBg="1"/>
      <p:bldP spid="12" grpId="0"/>
      <p:bldP spid="13" grpId="0"/>
      <p:bldP spid="23" grpId="0" animBg="1"/>
      <p:bldP spid="20" grpId="0"/>
      <p:bldP spid="21" grpId="0"/>
      <p:bldP spid="26" grpId="0" animBg="1"/>
      <p:bldP spid="31" grpId="0"/>
      <p:bldP spid="32" grpId="0"/>
      <p:bldP spid="18" grpId="0"/>
      <p:bldP spid="39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4568" y="2413338"/>
            <a:ext cx="5001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used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PDMS (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polydimethyl-siloxane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used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  <a:p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527™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Dielectric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Gel (Dow Corning)		→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Young’s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3 kPa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184™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Elastomeric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Gel (Dow Corning) 	→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Young’s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7 kPa – 1,6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MPa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827222" y="2413338"/>
                <a:ext cx="62515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Liquid 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used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: </a:t>
                </a:r>
              </a:p>
              <a:p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Glycerol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(more &amp; 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less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) pure, G100 :</a:t>
                </a:r>
              </a:p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63,1±0,5</m:t>
                        </m:r>
                      </m:e>
                    </m:d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~1,291±0,301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r-FR" b="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Ucon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(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lubricant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Dow Corning) : </a:t>
                </a:r>
                <a:endParaRPr lang="fr-FR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40,7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d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~50,638±1,647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222" y="2413338"/>
                <a:ext cx="6251510" cy="2031325"/>
              </a:xfrm>
              <a:prstGeom prst="rect">
                <a:avLst/>
              </a:prstGeom>
              <a:blipFill>
                <a:blip r:embed="rId2"/>
                <a:stretch>
                  <a:fillRect l="-878" t="-18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Properties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sample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&amp;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used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9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012377C-2C61-2068-D708-161FB661AC97}"/>
              </a:ext>
            </a:extLst>
          </p:cNvPr>
          <p:cNvSpPr txBox="1"/>
          <p:nvPr/>
        </p:nvSpPr>
        <p:spPr>
          <a:xfrm>
            <a:off x="2318327" y="766875"/>
            <a:ext cx="7555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in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movement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Viscous energy dissipation in the liquid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Propagation of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algn="just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	→ </a:t>
            </a:r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Energy dissipation in solids of viscoelastic origin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53DEB2-E5D3-4CB4-72D9-3DF00D9DAEA4}"/>
                  </a:ext>
                </a:extLst>
              </p:cNvPr>
              <p:cNvSpPr txBox="1"/>
              <p:nvPr/>
            </p:nvSpPr>
            <p:spPr>
              <a:xfrm>
                <a:off x="1461417" y="2733948"/>
                <a:ext cx="9269167" cy="70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Importance of viscoelastic energy dissipation: relaxation ratio 𝑅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𝑠𝑜𝑙𝑖𝑑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𝑙𝑖𝑞𝑢𝑖𝑑</m:t>
                            </m:r>
                          </m:sub>
                        </m:sSub>
                      </m:den>
                    </m:f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53DEB2-E5D3-4CB4-72D9-3DF00D9DA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417" y="2733948"/>
                <a:ext cx="9269167" cy="701346"/>
              </a:xfrm>
              <a:prstGeom prst="rect">
                <a:avLst/>
              </a:prstGeom>
              <a:blipFill>
                <a:blip r:embed="rId2"/>
                <a:stretch>
                  <a:fillRect l="-3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9C176A94-A411-5B55-BF7A-E1EF19F5D9BC}"/>
              </a:ext>
            </a:extLst>
          </p:cNvPr>
          <p:cNvGrpSpPr/>
          <p:nvPr/>
        </p:nvGrpSpPr>
        <p:grpSpPr>
          <a:xfrm>
            <a:off x="2361429" y="4077755"/>
            <a:ext cx="7249297" cy="1399365"/>
            <a:chOff x="225514" y="3297404"/>
            <a:chExt cx="5964615" cy="139936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3CA9586-C4F8-8C19-B0FD-0B720265468D}"/>
                </a:ext>
              </a:extLst>
            </p:cNvPr>
            <p:cNvGrpSpPr/>
            <p:nvPr/>
          </p:nvGrpSpPr>
          <p:grpSpPr>
            <a:xfrm>
              <a:off x="406400" y="3297404"/>
              <a:ext cx="5783729" cy="1399365"/>
              <a:chOff x="5839691" y="885572"/>
              <a:chExt cx="5783729" cy="13993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633E5A80-1419-1358-9F02-009EF529B26A}"/>
                      </a:ext>
                    </a:extLst>
                  </p:cNvPr>
                  <p:cNvSpPr txBox="1"/>
                  <p:nvPr/>
                </p:nvSpPr>
                <p:spPr>
                  <a:xfrm>
                    <a:off x="5839692" y="885572"/>
                    <a:ext cx="558970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</m:t>
                        </m:r>
                      </m:oMath>
                    </a14:m>
                    <a:r>
                      <a:rPr lang="fr-FR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, </a:t>
                    </a:r>
                    <a:r>
                      <a:rPr lang="en-US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most of the energy dissipated in the solid state</a:t>
                    </a:r>
                    <a:endParaRPr lang="fr-FR" sz="2400" dirty="0">
                      <a:latin typeface="Liberation Serif" panose="02020603050405020304" pitchFamily="18" charset="0"/>
                      <a:ea typeface="Liberation Serif" panose="02020603050405020304" pitchFamily="18" charset="0"/>
                      <a:cs typeface="Liberation Serif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id="{633E5A80-1419-1358-9F02-009EF529B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9692" y="885572"/>
                    <a:ext cx="5589702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" t="-10526" r="-116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A458EF47-5192-CDC8-9BE4-6018E8C77B93}"/>
                      </a:ext>
                    </a:extLst>
                  </p:cNvPr>
                  <p:cNvSpPr txBox="1"/>
                  <p:nvPr/>
                </p:nvSpPr>
                <p:spPr>
                  <a:xfrm>
                    <a:off x="5839692" y="1354526"/>
                    <a:ext cx="57837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a14:m>
                    <a:r>
                      <a:rPr lang="fr-FR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, </a:t>
                    </a:r>
                    <a:r>
                      <a:rPr lang="en-US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equivalent energy dissipation in solids and liquids</a:t>
                    </a:r>
                    <a:endParaRPr lang="fr-FR" sz="2400" dirty="0">
                      <a:latin typeface="Liberation Serif" panose="02020603050405020304" pitchFamily="18" charset="0"/>
                      <a:ea typeface="Liberation Serif" panose="02020603050405020304" pitchFamily="18" charset="0"/>
                      <a:cs typeface="Liberation Serif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A458EF47-5192-CDC8-9BE4-6018E8C77B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9692" y="1354526"/>
                    <a:ext cx="5783728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3" t="-10526" r="-607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0CE980A4-C5FF-5110-6DBE-D4BD079E712D}"/>
                      </a:ext>
                    </a:extLst>
                  </p:cNvPr>
                  <p:cNvSpPr txBox="1"/>
                  <p:nvPr/>
                </p:nvSpPr>
                <p:spPr>
                  <a:xfrm>
                    <a:off x="5839691" y="1823272"/>
                    <a:ext cx="526545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a14:m>
                    <a:r>
                      <a:rPr lang="fr-FR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, </a:t>
                    </a:r>
                    <a:r>
                      <a:rPr lang="en-US" sz="2400" dirty="0"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rPr>
                      <a:t>energy dissipation exclusively in the liquid</a:t>
                    </a:r>
                    <a:endParaRPr lang="fr-FR" sz="2400" dirty="0">
                      <a:latin typeface="Liberation Serif" panose="02020603050405020304" pitchFamily="18" charset="0"/>
                      <a:ea typeface="Liberation Serif" panose="02020603050405020304" pitchFamily="18" charset="0"/>
                      <a:cs typeface="Liberation Serif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0CE980A4-C5FF-5110-6DBE-D4BD079E7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9691" y="1823272"/>
                    <a:ext cx="5265457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90"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Accolade ouvrante 8">
              <a:extLst>
                <a:ext uri="{FF2B5EF4-FFF2-40B4-BE49-F238E27FC236}">
                  <a16:creationId xmlns:a16="http://schemas.microsoft.com/office/drawing/2014/main" id="{65B2CEF0-AFB1-D699-DDB6-FCCBA663F7C7}"/>
                </a:ext>
              </a:extLst>
            </p:cNvPr>
            <p:cNvSpPr/>
            <p:nvPr/>
          </p:nvSpPr>
          <p:spPr>
            <a:xfrm>
              <a:off x="225514" y="3297612"/>
              <a:ext cx="161637" cy="1306824"/>
            </a:xfrm>
            <a:prstGeom prst="leftBrace">
              <a:avLst>
                <a:gd name="adj1" fmla="val 107829"/>
                <a:gd name="adj2" fmla="val 51291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05EC72D-C20E-527E-4D8A-703CEF9D20F7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Dissipation ratio</a:t>
            </a:r>
          </a:p>
        </p:txBody>
      </p:sp>
    </p:spTree>
    <p:extLst>
      <p:ext uri="{BB962C8B-B14F-4D97-AF65-F5344CB8AC3E}">
        <p14:creationId xmlns:p14="http://schemas.microsoft.com/office/powerpoint/2010/main" val="20109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Phenomenom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2 : Free-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chains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toward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the surface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9CBF79-C2FD-0C59-A8DA-4E45BFA6BE6B}"/>
              </a:ext>
            </a:extLst>
          </p:cNvPr>
          <p:cNvSpPr txBox="1"/>
          <p:nvPr/>
        </p:nvSpPr>
        <p:spPr>
          <a:xfrm>
            <a:off x="41564" y="3776846"/>
            <a:ext cx="1668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 </a:t>
            </a:r>
            <a:r>
              <a:rPr lang="fr-FR" sz="2400" dirty="0" err="1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sz="2400" dirty="0">
              <a:solidFill>
                <a:srgbClr val="FF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0D6A18-02EA-FA49-0F9E-8F96C21154BC}"/>
              </a:ext>
            </a:extLst>
          </p:cNvPr>
          <p:cNvSpPr txBox="1"/>
          <p:nvPr/>
        </p:nvSpPr>
        <p:spPr>
          <a:xfrm>
            <a:off x="315962" y="4141442"/>
            <a:ext cx="4322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Under stress: stretch and store elastic energy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B545EF-0F70-138E-E89B-0015AC4C1DF5}"/>
              </a:ext>
            </a:extLst>
          </p:cNvPr>
          <p:cNvSpPr txBox="1"/>
          <p:nvPr/>
        </p:nvSpPr>
        <p:spPr>
          <a:xfrm>
            <a:off x="41564" y="4556543"/>
            <a:ext cx="1504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Blue </a:t>
            </a:r>
            <a:r>
              <a:rPr lang="fr-FR" sz="2400" dirty="0" err="1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sz="2400" dirty="0">
              <a:solidFill>
                <a:schemeClr val="accent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1F5116-F52C-392B-CBEA-6720B683CB06}"/>
              </a:ext>
            </a:extLst>
          </p:cNvPr>
          <p:cNvSpPr txBox="1"/>
          <p:nvPr/>
        </p:nvSpPr>
        <p:spPr>
          <a:xfrm>
            <a:off x="41564" y="5336240"/>
            <a:ext cx="363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Yellow </a:t>
            </a:r>
            <a:r>
              <a:rPr lang="fr-FR" sz="2400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 Free-</a:t>
            </a:r>
            <a:r>
              <a:rPr lang="fr-FR" sz="2400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84AB9B-E959-D543-F961-235806B9E389}"/>
              </a:ext>
            </a:extLst>
          </p:cNvPr>
          <p:cNvSpPr txBox="1"/>
          <p:nvPr/>
        </p:nvSpPr>
        <p:spPr>
          <a:xfrm>
            <a:off x="3877406" y="4902255"/>
            <a:ext cx="4864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Under stress: can relax and/or move in the network</a:t>
            </a:r>
          </a:p>
        </p:txBody>
      </p:sp>
      <p:sp>
        <p:nvSpPr>
          <p:cNvPr id="17" name="Flèche à angle droit 16"/>
          <p:cNvSpPr/>
          <p:nvPr/>
        </p:nvSpPr>
        <p:spPr>
          <a:xfrm rot="5400000">
            <a:off x="4035311" y="5253374"/>
            <a:ext cx="231647" cy="268073"/>
          </a:xfrm>
          <a:prstGeom prst="bentUpArrow">
            <a:avLst>
              <a:gd name="adj1" fmla="val 10046"/>
              <a:gd name="adj2" fmla="val 21157"/>
              <a:gd name="adj3" fmla="val 365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63083" y="5230793"/>
            <a:ext cx="4901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mechanical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response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viscoelastic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contribution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17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D298DC9-6EC9-C40A-74CB-6E965CE99903}"/>
              </a:ext>
            </a:extLst>
          </p:cNvPr>
          <p:cNvSpPr txBox="1"/>
          <p:nvPr/>
        </p:nvSpPr>
        <p:spPr>
          <a:xfrm>
            <a:off x="6727980" y="1021019"/>
            <a:ext cx="26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Free-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washing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57DC7F-A423-18C2-3A76-8536C010148F}"/>
              </a:ext>
            </a:extLst>
          </p:cNvPr>
          <p:cNvSpPr txBox="1"/>
          <p:nvPr/>
        </p:nvSpPr>
        <p:spPr>
          <a:xfrm>
            <a:off x="5305456" y="1977724"/>
            <a:ext cx="545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Entrainement</a:t>
            </a:r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delay should be suppressed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1C27593-77FB-1EF7-A255-722A49B46817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>
            <a:off x="8034464" y="1482684"/>
            <a:ext cx="0" cy="495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833513" y="3535506"/>
            <a:ext cx="4401902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During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extraction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Close to the contact line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reorganization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free-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chains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0" name="Flèche vers le bas 39"/>
          <p:cNvSpPr/>
          <p:nvPr/>
        </p:nvSpPr>
        <p:spPr>
          <a:xfrm>
            <a:off x="7851584" y="2437040"/>
            <a:ext cx="365760" cy="1029365"/>
          </a:xfrm>
          <a:prstGeom prst="downArrow">
            <a:avLst>
              <a:gd name="adj1" fmla="val 27273"/>
              <a:gd name="adj2" fmla="val 9090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315962" y="5654272"/>
            <a:ext cx="188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Poroelasticity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3" name="Accolade fermante 42"/>
          <p:cNvSpPr/>
          <p:nvPr/>
        </p:nvSpPr>
        <p:spPr>
          <a:xfrm>
            <a:off x="3672185" y="4823015"/>
            <a:ext cx="205221" cy="790381"/>
          </a:xfrm>
          <a:prstGeom prst="rightBrace">
            <a:avLst>
              <a:gd name="adj1" fmla="val 45419"/>
              <a:gd name="adj2" fmla="val 5498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46"/>
          <p:cNvGrpSpPr/>
          <p:nvPr/>
        </p:nvGrpSpPr>
        <p:grpSpPr>
          <a:xfrm>
            <a:off x="-56734" y="997285"/>
            <a:ext cx="5068010" cy="2466940"/>
            <a:chOff x="-56734" y="997285"/>
            <a:chExt cx="5068010" cy="2466940"/>
          </a:xfrm>
        </p:grpSpPr>
        <p:grpSp>
          <p:nvGrpSpPr>
            <p:cNvPr id="45" name="Groupe 44"/>
            <p:cNvGrpSpPr/>
            <p:nvPr/>
          </p:nvGrpSpPr>
          <p:grpSpPr>
            <a:xfrm>
              <a:off x="-56734" y="997285"/>
              <a:ext cx="4969712" cy="2418495"/>
              <a:chOff x="-56734" y="997285"/>
              <a:chExt cx="4969712" cy="2418495"/>
            </a:xfrm>
          </p:grpSpPr>
          <p:pic>
            <p:nvPicPr>
              <p:cNvPr id="6" name="Image 5" descr="Une image contenant graphiques vectoriels&#10;&#10;Description générée automatiquement">
                <a:extLst>
                  <a:ext uri="{FF2B5EF4-FFF2-40B4-BE49-F238E27FC236}">
                    <a16:creationId xmlns:a16="http://schemas.microsoft.com/office/drawing/2014/main" id="{209F0910-E9F4-1BEA-BB14-FF6FC6840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64" y="997285"/>
                <a:ext cx="4871414" cy="2418495"/>
              </a:xfrm>
              <a:prstGeom prst="rect">
                <a:avLst/>
              </a:prstGeom>
            </p:spPr>
          </p:pic>
          <p:sp>
            <p:nvSpPr>
              <p:cNvPr id="44" name="ZoneTexte 43"/>
              <p:cNvSpPr txBox="1"/>
              <p:nvPr/>
            </p:nvSpPr>
            <p:spPr>
              <a:xfrm>
                <a:off x="-56734" y="1020292"/>
                <a:ext cx="1445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Polymer</a:t>
                </a:r>
                <a:r>
                  <a:rPr lang="fr-FR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network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3246049" y="3187226"/>
              <a:ext cx="17652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Ph.D</a:t>
              </a:r>
              <a:r>
                <a:rPr lang="fr-FR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. of M. Oléron, 2022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22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1" grpId="0"/>
      <p:bldP spid="12" grpId="0"/>
      <p:bldP spid="13" grpId="0"/>
      <p:bldP spid="17" grpId="0" animBg="1"/>
      <p:bldP spid="18" grpId="0"/>
      <p:bldP spid="31" grpId="0"/>
      <p:bldP spid="33" grpId="0"/>
      <p:bldP spid="37" grpId="0" animBg="1"/>
      <p:bldP spid="40" grpId="0" animBg="1"/>
      <p:bldP spid="42" grpId="0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Phenomenom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 :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surface of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724" y="1095375"/>
            <a:ext cx="442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Force balance at contact line: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7173" y="1464707"/>
            <a:ext cx="814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Horizontal: balance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capillary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forces and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viscous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shear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Vertical: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elasticity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compete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capillary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/>
              <p:nvPr/>
            </p:nvSpPr>
            <p:spPr>
              <a:xfrm>
                <a:off x="257173" y="3276205"/>
                <a:ext cx="4256638" cy="10058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Deformation at contact line</a:t>
                </a:r>
              </a:p>
              <a:p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Elastocapillary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length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𝑐𝑎𝑝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3" y="3276205"/>
                <a:ext cx="4256638" cy="1005853"/>
              </a:xfrm>
              <a:prstGeom prst="rect">
                <a:avLst/>
              </a:prstGeom>
              <a:blipFill>
                <a:blip r:embed="rId3"/>
                <a:stretch>
                  <a:fillRect l="-2000" t="-4192" b="-41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/>
          <p:cNvGrpSpPr/>
          <p:nvPr/>
        </p:nvGrpSpPr>
        <p:grpSpPr>
          <a:xfrm>
            <a:off x="647700" y="2238949"/>
            <a:ext cx="935831" cy="1037256"/>
            <a:chOff x="647700" y="2033587"/>
            <a:chExt cx="935831" cy="1242618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647700" y="2033587"/>
              <a:ext cx="935831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1113237" y="2033587"/>
              <a:ext cx="0" cy="12426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18</a:t>
            </a:fld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113237" y="4279455"/>
            <a:ext cx="0" cy="57576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57173" y="4855216"/>
            <a:ext cx="466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More (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increasing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dissipation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0778" y="5354105"/>
            <a:ext cx="6355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 in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movement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Propagating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ridge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&amp; progressive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growth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ridge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54245" y="4855216"/>
            <a:ext cx="205970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Inside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solid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424" r="14398" b="48121"/>
          <a:stretch/>
        </p:blipFill>
        <p:spPr>
          <a:xfrm>
            <a:off x="8794695" y="3429834"/>
            <a:ext cx="3373856" cy="303201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2" t="26445" r="13158" b="46666"/>
          <a:stretch/>
        </p:blipFill>
        <p:spPr>
          <a:xfrm>
            <a:off x="8794694" y="742704"/>
            <a:ext cx="3373856" cy="2275001"/>
          </a:xfrm>
          <a:prstGeom prst="rect">
            <a:avLst/>
          </a:prstGeom>
        </p:spPr>
      </p:pic>
      <p:cxnSp>
        <p:nvCxnSpPr>
          <p:cNvPr id="6" name="Connecteur en arc 5"/>
          <p:cNvCxnSpPr>
            <a:stCxn id="22" idx="1"/>
            <a:endCxn id="2" idx="1"/>
          </p:cNvCxnSpPr>
          <p:nvPr/>
        </p:nvCxnSpPr>
        <p:spPr>
          <a:xfrm rot="10800000" flipH="1" flipV="1">
            <a:off x="8794693" y="1880204"/>
            <a:ext cx="1" cy="3065635"/>
          </a:xfrm>
          <a:prstGeom prst="curvedConnector3">
            <a:avLst>
              <a:gd name="adj1" fmla="val -228600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  <p:bldP spid="12" grpId="0"/>
      <p:bldP spid="31" grpId="0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Time condition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60812" y="1004046"/>
            <a:ext cx="741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Transition time : time </a:t>
            </a:r>
            <a:r>
              <a:rPr lang="fr-FR" dirty="0" err="1"/>
              <a:t>between</a:t>
            </a:r>
            <a:r>
              <a:rPr lang="fr-FR" dirty="0"/>
              <a:t> of </a:t>
            </a:r>
            <a:r>
              <a:rPr lang="fr-FR" dirty="0" err="1"/>
              <a:t>dip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to </a:t>
            </a:r>
            <a:r>
              <a:rPr lang="fr-FR" dirty="0" err="1"/>
              <a:t>pulling</a:t>
            </a:r>
            <a:r>
              <a:rPr lang="fr-FR" dirty="0"/>
              <a:t> </a:t>
            </a:r>
            <a:r>
              <a:rPr lang="fr-FR" dirty="0" err="1"/>
              <a:t>velocity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724400" y="151662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</a:t>
            </a:r>
            <a:r>
              <a:rPr lang="fr-FR" dirty="0" err="1"/>
              <a:t>experiment</a:t>
            </a:r>
            <a:r>
              <a:rPr lang="fr-FR" dirty="0"/>
              <a:t> : 200-500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495800" y="2029212"/>
                <a:ext cx="3200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Augment </a:t>
                </a:r>
                <a:r>
                  <a:rPr lang="fr-FR" dirty="0" err="1"/>
                  <a:t>this</a:t>
                </a:r>
                <a:r>
                  <a:rPr lang="fr-FR" dirty="0"/>
                  <a:t> time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Influence?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029212"/>
                <a:ext cx="3200400" cy="369332"/>
              </a:xfrm>
              <a:prstGeom prst="rect">
                <a:avLst/>
              </a:prstGeom>
              <a:blipFill>
                <a:blip r:embed="rId4"/>
                <a:stretch>
                  <a:fillRect l="-1714" t="-10000" r="-1524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421455" y="2659563"/>
            <a:ext cx="289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Waiting</a:t>
            </a:r>
            <a:r>
              <a:rPr lang="fr-FR" dirty="0"/>
              <a:t> time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diping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1680" y="2967142"/>
            <a:ext cx="481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Substrate</a:t>
            </a:r>
            <a:r>
              <a:rPr lang="fr-FR" dirty="0"/>
              <a:t> as a time to come-back to </a:t>
            </a:r>
            <a:r>
              <a:rPr lang="fr-FR" dirty="0" err="1"/>
              <a:t>is</a:t>
            </a:r>
            <a:r>
              <a:rPr lang="fr-FR" dirty="0"/>
              <a:t> initial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44065" y="3336474"/>
                <a:ext cx="424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Influence the </a:t>
                </a:r>
                <a:r>
                  <a:rPr lang="fr-FR" dirty="0" err="1"/>
                  <a:t>coating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Have an « </a:t>
                </a:r>
                <a:r>
                  <a:rPr lang="fr-FR" dirty="0" err="1"/>
                  <a:t>history</a:t>
                </a:r>
                <a:r>
                  <a:rPr lang="fr-FR" dirty="0"/>
                  <a:t> »</a:t>
                </a: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5" y="3336474"/>
                <a:ext cx="4249271" cy="369332"/>
              </a:xfrm>
              <a:prstGeom prst="rect">
                <a:avLst/>
              </a:prstGeom>
              <a:blipFill>
                <a:blip r:embed="rId5"/>
                <a:stretch>
                  <a:fillRect l="-861" t="-8197" r="-1004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13"/>
          <p:cNvCxnSpPr/>
          <p:nvPr/>
        </p:nvCxnSpPr>
        <p:spPr>
          <a:xfrm>
            <a:off x="0" y="2563906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87400" y="3897118"/>
            <a:ext cx="5562603" cy="2967496"/>
            <a:chOff x="87400" y="3897118"/>
            <a:chExt cx="5562603" cy="2967496"/>
          </a:xfrm>
        </p:grpSpPr>
        <p:pic>
          <p:nvPicPr>
            <p:cNvPr id="12" name="Combined Stacks-2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87400" y="3897118"/>
              <a:ext cx="5562603" cy="2461162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362392" y="6464504"/>
              <a:ext cx="28151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err="1"/>
                <a:t>Video</a:t>
              </a:r>
              <a:r>
                <a:rPr lang="fr-FR" sz="1000" dirty="0"/>
                <a:t> 2 – Time </a:t>
              </a:r>
              <a:r>
                <a:rPr lang="fr-FR" sz="1000" dirty="0" err="1"/>
                <a:t>between</a:t>
              </a:r>
              <a:r>
                <a:rPr lang="fr-FR" sz="1000" dirty="0"/>
                <a:t> </a:t>
              </a:r>
              <a:r>
                <a:rPr lang="fr-FR" sz="1000" dirty="0" err="1"/>
                <a:t>dip</a:t>
              </a:r>
              <a:r>
                <a:rPr lang="fr-FR" sz="1000" dirty="0"/>
                <a:t> : 30 secondes.</a:t>
              </a:r>
            </a:p>
            <a:p>
              <a:pPr algn="ctr"/>
              <a:r>
                <a:rPr lang="fr-FR" sz="1000" dirty="0" err="1"/>
                <a:t>Left</a:t>
              </a:r>
              <a:r>
                <a:rPr lang="fr-FR" sz="1000" dirty="0"/>
                <a:t> : n°1, middle : n°3, right : n°5.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7581338" y="2597810"/>
            <a:ext cx="292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How </a:t>
            </a:r>
            <a:r>
              <a:rPr lang="fr-FR" dirty="0" err="1"/>
              <a:t>many</a:t>
            </a:r>
            <a:r>
              <a:rPr lang="fr-FR" dirty="0"/>
              <a:t> secondes </a:t>
            </a:r>
            <a:r>
              <a:rPr lang="fr-FR" dirty="0" err="1"/>
              <a:t>waiting</a:t>
            </a:r>
            <a:r>
              <a:rPr lang="fr-FR" dirty="0"/>
              <a:t>?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499412" y="3239886"/>
            <a:ext cx="509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Experiment</a:t>
            </a:r>
            <a:r>
              <a:rPr lang="fr-FR" dirty="0"/>
              <a:t> at </a:t>
            </a:r>
            <a:r>
              <a:rPr lang="fr-FR" dirty="0" err="1"/>
              <a:t>fixed</a:t>
            </a:r>
            <a:r>
              <a:rPr lang="fr-FR" dirty="0"/>
              <a:t> Ca and </a:t>
            </a:r>
            <a:r>
              <a:rPr lang="fr-FR" dirty="0" err="1"/>
              <a:t>compared</a:t>
            </a:r>
            <a:r>
              <a:rPr lang="fr-FR" dirty="0"/>
              <a:t> </a:t>
            </a:r>
            <a:r>
              <a:rPr lang="fr-FR" dirty="0" err="1"/>
              <a:t>coating</a:t>
            </a:r>
            <a:r>
              <a:rPr lang="fr-FR" dirty="0"/>
              <a:t> </a:t>
            </a:r>
            <a:r>
              <a:rPr lang="fr-FR" dirty="0" err="1"/>
              <a:t>delayed</a:t>
            </a:r>
            <a:r>
              <a:rPr lang="fr-FR" dirty="0"/>
              <a:t> for 30, 100 and 1000 secondes </a:t>
            </a:r>
          </a:p>
        </p:txBody>
      </p:sp>
      <p:cxnSp>
        <p:nvCxnSpPr>
          <p:cNvPr id="21" name="Connecteur droit avec flèche 20"/>
          <p:cNvCxnSpPr>
            <a:stCxn id="17" idx="2"/>
            <a:endCxn id="18" idx="0"/>
          </p:cNvCxnSpPr>
          <p:nvPr/>
        </p:nvCxnSpPr>
        <p:spPr>
          <a:xfrm>
            <a:off x="9045387" y="2967142"/>
            <a:ext cx="2" cy="272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0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352584" y="4690773"/>
            <a:ext cx="4449520" cy="1320800"/>
            <a:chOff x="5341429" y="4690773"/>
            <a:chExt cx="4449520" cy="13208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5" b="8488"/>
            <a:stretch/>
          </p:blipFill>
          <p:spPr>
            <a:xfrm>
              <a:off x="5341429" y="4690773"/>
              <a:ext cx="4449520" cy="1320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0BE158-8C32-121E-C4DC-B6D9EC183CE1}"/>
                </a:ext>
              </a:extLst>
            </p:cNvPr>
            <p:cNvSpPr/>
            <p:nvPr/>
          </p:nvSpPr>
          <p:spPr>
            <a:xfrm>
              <a:off x="5690156" y="5655561"/>
              <a:ext cx="942109" cy="27709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Introduction :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statics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54210" y="1399891"/>
            <a:ext cx="6248859" cy="4132258"/>
            <a:chOff x="1352549" y="1773242"/>
            <a:chExt cx="6248859" cy="4132258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7201358" y="5014913"/>
              <a:ext cx="383381" cy="890587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 t="1606" r="2324" b="61357"/>
            <a:stretch/>
          </p:blipFill>
          <p:spPr>
            <a:xfrm>
              <a:off x="1352549" y="1773242"/>
              <a:ext cx="5886451" cy="3290882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>
              <a:off x="1369676" y="5027614"/>
              <a:ext cx="6231732" cy="877886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5953391" y="2749310"/>
                <a:ext cx="6316194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Surface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energy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between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phases </a:t>
                </a:r>
                <a:r>
                  <a:rPr lang="fr-FR" sz="2400" i="1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i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and </a:t>
                </a:r>
                <a:r>
                  <a:rPr lang="fr-FR" sz="2400" i="1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j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(J/m²)</a:t>
                </a: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391" y="2749310"/>
                <a:ext cx="6316194" cy="491417"/>
              </a:xfrm>
              <a:prstGeom prst="rect">
                <a:avLst/>
              </a:prstGeom>
              <a:blipFill>
                <a:blip r:embed="rId4"/>
                <a:stretch>
                  <a:fillRect l="-1351" t="-9877" b="-209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951481" y="2269390"/>
                <a:ext cx="4864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contact angle (°) (at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equilibrium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481" y="2269390"/>
                <a:ext cx="4864858" cy="461665"/>
              </a:xfrm>
              <a:prstGeom prst="rect">
                <a:avLst/>
              </a:prstGeom>
              <a:blipFill>
                <a:blip r:embed="rId5"/>
                <a:stretch>
                  <a:fillRect l="-1629" t="-10526" r="-501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953390" y="1793799"/>
            <a:ext cx="3100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dot: contact line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1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Observation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deformable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surfaces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67B7D6-24D6-5CF7-4082-94FF889DB783}"/>
              </a:ext>
            </a:extLst>
          </p:cNvPr>
          <p:cNvSpPr txBox="1"/>
          <p:nvPr/>
        </p:nvSpPr>
        <p:spPr>
          <a:xfrm>
            <a:off x="0" y="1085346"/>
            <a:ext cx="562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not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instantaneous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unlike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case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→Delay at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entrainment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C87D19-4673-8246-6684-DAFAA1579E70}"/>
                  </a:ext>
                </a:extLst>
              </p:cNvPr>
              <p:cNvSpPr txBox="1"/>
              <p:nvPr/>
            </p:nvSpPr>
            <p:spPr>
              <a:xfrm>
                <a:off x="6255886" y="4594183"/>
                <a:ext cx="5097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Possible master curve guiding the delay time with</a:t>
                </a:r>
                <a:r>
                  <a:rPr lang="fr-FR" sz="18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C87D19-4673-8246-6684-DAFAA1579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886" y="4594183"/>
                <a:ext cx="5097914" cy="369332"/>
              </a:xfrm>
              <a:prstGeom prst="rect">
                <a:avLst/>
              </a:prstGeom>
              <a:blipFill>
                <a:blip r:embed="rId4"/>
                <a:stretch>
                  <a:fillRect l="-478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8361091" y="5334194"/>
            <a:ext cx="88750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Origin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?</a:t>
            </a:r>
          </a:p>
        </p:txBody>
      </p:sp>
      <p:cxnSp>
        <p:nvCxnSpPr>
          <p:cNvPr id="26" name="Connecteur droit avec flèche 25"/>
          <p:cNvCxnSpPr>
            <a:endCxn id="24" idx="0"/>
          </p:cNvCxnSpPr>
          <p:nvPr/>
        </p:nvCxnSpPr>
        <p:spPr>
          <a:xfrm>
            <a:off x="8804844" y="4963964"/>
            <a:ext cx="0" cy="3702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video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589" y="2273237"/>
            <a:ext cx="4577978" cy="444823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20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1" y="1418057"/>
            <a:ext cx="3714359" cy="25729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94" y="1418057"/>
            <a:ext cx="3714357" cy="257291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38113" y="3792867"/>
            <a:ext cx="83892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Support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153546" y="5544916"/>
            <a:ext cx="60806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PVC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089320" y="6071087"/>
            <a:ext cx="73651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PDMS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899670" y="6356350"/>
            <a:ext cx="11797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</a:t>
            </a:r>
          </a:p>
        </p:txBody>
      </p:sp>
      <p:cxnSp>
        <p:nvCxnSpPr>
          <p:cNvPr id="14" name="Connecteur droit avec flèche 13"/>
          <p:cNvCxnSpPr>
            <a:stCxn id="28" idx="1"/>
          </p:cNvCxnSpPr>
          <p:nvPr/>
        </p:nvCxnSpPr>
        <p:spPr>
          <a:xfrm flipH="1">
            <a:off x="4355869" y="6525627"/>
            <a:ext cx="543801" cy="132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8589" y="2471757"/>
            <a:ext cx="740569" cy="75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2070" y="2210147"/>
            <a:ext cx="495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mm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80502" y="5380265"/>
            <a:ext cx="418896" cy="1331686"/>
            <a:chOff x="4970790" y="4009722"/>
            <a:chExt cx="418896" cy="1331686"/>
          </a:xfrm>
        </p:grpSpPr>
        <p:sp>
          <p:nvSpPr>
            <p:cNvPr id="6" name="Flèche vers le haut 5"/>
            <p:cNvSpPr/>
            <p:nvPr/>
          </p:nvSpPr>
          <p:spPr>
            <a:xfrm>
              <a:off x="4970790" y="4009722"/>
              <a:ext cx="418896" cy="1331686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 rot="16200000">
              <a:off x="5041180" y="4552454"/>
              <a:ext cx="27697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9" grpId="0"/>
      <p:bldP spid="20" grpId="0"/>
      <p:bldP spid="24" grpId="0" animBg="1"/>
      <p:bldP spid="12" grpId="0" animBg="1"/>
      <p:bldP spid="1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Origin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 : Young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effect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476249" y="4149537"/>
                <a:ext cx="49911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Sylgard 184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1,6 </a:t>
                </a:r>
                <a:r>
                  <a:rPr lang="fr-FR" dirty="0" err="1"/>
                  <a:t>Mpa</a:t>
                </a:r>
                <a:r>
                  <a:rPr lang="fr-FR" dirty="0"/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Shift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for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delay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845 kPa → Shift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 for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delay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49" y="4149537"/>
                <a:ext cx="4991100" cy="923330"/>
              </a:xfrm>
              <a:prstGeom prst="rect">
                <a:avLst/>
              </a:prstGeom>
              <a:blipFill>
                <a:blip r:embed="rId2"/>
                <a:stretch>
                  <a:fillRect l="-977" t="-3974" r="-977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95247" y="5388068"/>
            <a:ext cx="638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results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lower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Young’s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(7, 59, 245 &amp; 845 kPa)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43" y="919902"/>
            <a:ext cx="9831914" cy="3229635"/>
          </a:xfrm>
          <a:prstGeom prst="rect">
            <a:avLst/>
          </a:prstGeom>
        </p:spPr>
      </p:pic>
      <p:cxnSp>
        <p:nvCxnSpPr>
          <p:cNvPr id="21" name="Connecteur droit avec flèche 20"/>
          <p:cNvCxnSpPr>
            <a:stCxn id="13" idx="2"/>
          </p:cNvCxnSpPr>
          <p:nvPr/>
        </p:nvCxnSpPr>
        <p:spPr>
          <a:xfrm>
            <a:off x="2971799" y="5072867"/>
            <a:ext cx="0" cy="350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66807" y="4478189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Less free chain in </a:t>
            </a:r>
            <a:r>
              <a:rPr lang="en-US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8553450" y="5203402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add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free-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?</a:t>
            </a:r>
            <a:endParaRPr lang="fr-FR" dirty="0"/>
          </a:p>
        </p:txBody>
      </p:sp>
      <p:cxnSp>
        <p:nvCxnSpPr>
          <p:cNvPr id="26" name="Connecteur droit avec flèche 25"/>
          <p:cNvCxnSpPr>
            <a:stCxn id="22" idx="2"/>
            <a:endCxn id="24" idx="0"/>
          </p:cNvCxnSpPr>
          <p:nvPr/>
        </p:nvCxnSpPr>
        <p:spPr>
          <a:xfrm flipH="1">
            <a:off x="9389577" y="4847521"/>
            <a:ext cx="5854" cy="355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  <p:par>
              <p:cTn id="24"/>
            </p:par>
          </p:childTnLst>
        </p:cTn>
      </p:par>
    </p:tnLst>
    <p:bldLst>
      <p:bldP spid="13" grpId="0"/>
      <p:bldP spid="16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46E4D-7019-F78B-BDF8-0811BA6F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68E5B-70B3-B380-7576-0197B856B802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Introduction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Context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this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1D042A8-D95F-A579-253C-C8AA5BC4CBBC}"/>
              </a:ext>
            </a:extLst>
          </p:cNvPr>
          <p:cNvSpPr txBox="1"/>
          <p:nvPr/>
        </p:nvSpPr>
        <p:spPr>
          <a:xfrm>
            <a:off x="2412985" y="1521462"/>
            <a:ext cx="153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</a:t>
            </a:r>
            <a:r>
              <a:rPr lang="fr-FR" sz="2400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theory</a:t>
            </a:r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6B5F669-6BBB-1814-2CB3-89963B07A641}"/>
                  </a:ext>
                </a:extLst>
              </p:cNvPr>
              <p:cNvSpPr txBox="1"/>
              <p:nvPr/>
            </p:nvSpPr>
            <p:spPr>
              <a:xfrm>
                <a:off x="2044643" y="2076054"/>
                <a:ext cx="22764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𝑏𝑎𝑐𝑘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6B5F669-6BBB-1814-2CB3-89963B07A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643" y="2076054"/>
                <a:ext cx="2276429" cy="461665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35183D4-5263-68B0-A4EC-1225AE3AAA97}"/>
                  </a:ext>
                </a:extLst>
              </p:cNvPr>
              <p:cNvSpPr txBox="1"/>
              <p:nvPr/>
            </p:nvSpPr>
            <p:spPr>
              <a:xfrm>
                <a:off x="1971514" y="2535837"/>
                <a:ext cx="24226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𝐶𝑎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𝑏𝑎𝑐𝑘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35183D4-5263-68B0-A4EC-1225AE3AA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514" y="2535837"/>
                <a:ext cx="2422686" cy="461665"/>
              </a:xfrm>
              <a:prstGeom prst="rect">
                <a:avLst/>
              </a:prstGeom>
              <a:blipFill>
                <a:blip r:embed="rId3"/>
                <a:stretch>
                  <a:fillRect l="-754"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A82CB17B-A2F5-4569-B645-299E646286DA}"/>
              </a:ext>
            </a:extLst>
          </p:cNvPr>
          <p:cNvSpPr txBox="1"/>
          <p:nvPr/>
        </p:nvSpPr>
        <p:spPr>
          <a:xfrm>
            <a:off x="8173479" y="1521462"/>
            <a:ext cx="169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C390B4-5D5A-AD9F-98AD-1EACD5C2CF27}"/>
                  </a:ext>
                </a:extLst>
              </p:cNvPr>
              <p:cNvSpPr txBox="1"/>
              <p:nvPr/>
            </p:nvSpPr>
            <p:spPr>
              <a:xfrm>
                <a:off x="7900142" y="2074172"/>
                <a:ext cx="22405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𝑏𝑎𝑐𝑘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C390B4-5D5A-AD9F-98AD-1EACD5C2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142" y="2074172"/>
                <a:ext cx="2240546" cy="461665"/>
              </a:xfrm>
              <a:prstGeom prst="rect">
                <a:avLst/>
              </a:prstGeom>
              <a:blipFill>
                <a:blip r:embed="rId4"/>
                <a:stretch>
                  <a:fillRect l="-545" b="-3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6A583DA-11C4-F849-8512-C17AF988668A}"/>
                  </a:ext>
                </a:extLst>
              </p:cNvPr>
              <p:cNvSpPr txBox="1"/>
              <p:nvPr/>
            </p:nvSpPr>
            <p:spPr>
              <a:xfrm>
                <a:off x="7808898" y="2616884"/>
                <a:ext cx="242268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𝐶𝑎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𝑏𝑎𝑐𝑘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(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near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30°)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6A583DA-11C4-F849-8512-C17AF9886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898" y="2616884"/>
                <a:ext cx="2422686" cy="738664"/>
              </a:xfrm>
              <a:prstGeom prst="rect">
                <a:avLst/>
              </a:prstGeom>
              <a:blipFill>
                <a:blip r:embed="rId5"/>
                <a:stretch>
                  <a:fillRect b="-123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4721053F-5848-1645-A611-105192370C83}"/>
              </a:ext>
            </a:extLst>
          </p:cNvPr>
          <p:cNvSpPr txBox="1"/>
          <p:nvPr/>
        </p:nvSpPr>
        <p:spPr>
          <a:xfrm>
            <a:off x="3261853" y="5077498"/>
            <a:ext cx="566829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Change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experimental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system </a:t>
            </a:r>
          </a:p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contact line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simpler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geometry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782248-14B9-083E-6AEA-6162AFD92DFB}"/>
              </a:ext>
            </a:extLst>
          </p:cNvPr>
          <p:cNvSpPr txBox="1"/>
          <p:nvPr/>
        </p:nvSpPr>
        <p:spPr>
          <a:xfrm>
            <a:off x="2606887" y="3837065"/>
            <a:ext cx="6978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Contradiction with the experiment not well understood </a:t>
            </a:r>
          </a:p>
          <a:p>
            <a:pPr algn="ctr"/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 back of a drop not fully understood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F3A4E48-3AA7-69B2-D4A6-57244D9698A5}"/>
              </a:ext>
            </a:extLst>
          </p:cNvPr>
          <p:cNvCxnSpPr>
            <a:cxnSpLocks/>
          </p:cNvCxnSpPr>
          <p:nvPr/>
        </p:nvCxnSpPr>
        <p:spPr>
          <a:xfrm>
            <a:off x="6096000" y="4668062"/>
            <a:ext cx="0" cy="409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Time condition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527 (3 kPa)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19050" y="1264471"/>
            <a:ext cx="12153901" cy="4329058"/>
            <a:chOff x="19049" y="706271"/>
            <a:chExt cx="12153901" cy="432905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084" y="710951"/>
              <a:ext cx="3979866" cy="3908879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674" y="706271"/>
              <a:ext cx="3827711" cy="3913559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" y="706272"/>
              <a:ext cx="4038926" cy="3913559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3624388" y="4619831"/>
              <a:ext cx="49947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Figure 11 –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for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Sylgard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527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between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dipping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of the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substrate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at Ca = 4 10</a:t>
              </a:r>
              <a:r>
                <a:rPr lang="fr-FR" sz="1050" baseline="30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-2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.</a:t>
              </a:r>
            </a:p>
            <a:p>
              <a:pPr algn="ctr"/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Left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= 30s. Middle : 100s.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Rigth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1000s.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400550" y="5876925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Sylgard</a:t>
            </a:r>
            <a:r>
              <a:rPr lang="fr-FR" dirty="0"/>
              <a:t> 527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not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266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Time condition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 (1,6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MPa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7040" y="1327122"/>
            <a:ext cx="12177920" cy="4203757"/>
            <a:chOff x="0" y="966689"/>
            <a:chExt cx="12177920" cy="4203757"/>
          </a:xfrm>
        </p:grpSpPr>
        <p:sp>
          <p:nvSpPr>
            <p:cNvPr id="51" name="ZoneTexte 50"/>
            <p:cNvSpPr txBox="1"/>
            <p:nvPr/>
          </p:nvSpPr>
          <p:spPr>
            <a:xfrm>
              <a:off x="3591602" y="4754948"/>
              <a:ext cx="499471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Figure 12 –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for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Sylgard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184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between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dipping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of the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substrate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at Ca = 4 10</a:t>
              </a:r>
              <a:r>
                <a:rPr lang="fr-FR" sz="1050" baseline="30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-2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.</a:t>
              </a:r>
            </a:p>
            <a:p>
              <a:pPr algn="ctr"/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Left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= 30s. Middle : 100s.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Rigth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1000s.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0" y="966689"/>
              <a:ext cx="12177920" cy="3719784"/>
              <a:chOff x="0" y="966689"/>
              <a:chExt cx="12177920" cy="3719784"/>
            </a:xfrm>
          </p:grpSpPr>
          <p:pic>
            <p:nvPicPr>
              <p:cNvPr id="9" name="Image 8"/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66689"/>
                <a:ext cx="3978295" cy="3719784"/>
              </a:xfrm>
              <a:prstGeom prst="rect">
                <a:avLst/>
              </a:prstGeom>
            </p:spPr>
          </p:pic>
          <p:pic>
            <p:nvPicPr>
              <p:cNvPr id="10" name="Image 9"/>
              <p:cNvPicPr preferRelativeResize="0"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9812" y="966689"/>
                <a:ext cx="3978295" cy="3719784"/>
              </a:xfrm>
              <a:prstGeom prst="rect">
                <a:avLst/>
              </a:prstGeom>
            </p:spPr>
          </p:pic>
          <p:pic>
            <p:nvPicPr>
              <p:cNvPr id="11" name="Image 10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9625" y="966689"/>
                <a:ext cx="3978295" cy="3719784"/>
              </a:xfrm>
              <a:prstGeom prst="rect">
                <a:avLst/>
              </a:prstGeom>
            </p:spPr>
          </p:pic>
        </p:grpSp>
      </p:grpSp>
      <p:sp>
        <p:nvSpPr>
          <p:cNvPr id="14" name="ZoneTexte 13"/>
          <p:cNvSpPr txBox="1"/>
          <p:nvPr/>
        </p:nvSpPr>
        <p:spPr>
          <a:xfrm>
            <a:off x="3081338" y="5876925"/>
            <a:ext cx="602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Sylgard</a:t>
            </a:r>
            <a:r>
              <a:rPr lang="fr-FR" dirty="0"/>
              <a:t> 184 at 1,6 </a:t>
            </a:r>
            <a:r>
              <a:rPr lang="fr-FR" dirty="0" err="1"/>
              <a:t>MPa</a:t>
            </a:r>
            <a:r>
              <a:rPr lang="fr-FR" dirty="0"/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wait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of 100s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787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Time condition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 (7 kPa)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029327" y="922712"/>
            <a:ext cx="9539076" cy="5397876"/>
            <a:chOff x="1029327" y="922712"/>
            <a:chExt cx="9539076" cy="539787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160" y="922712"/>
              <a:ext cx="4334243" cy="4646816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27" y="922712"/>
              <a:ext cx="4334243" cy="464681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598642" y="5905090"/>
              <a:ext cx="52710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Figure 13 –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for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Sylgard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184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between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dipping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of the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substrate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at Ca = 9,4 10</a:t>
              </a:r>
              <a:r>
                <a:rPr lang="fr-FR" sz="1050" baseline="30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-5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.</a:t>
              </a:r>
            </a:p>
            <a:p>
              <a:pPr algn="ctr"/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Left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Wait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time = 100s.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Rigth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1000s.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369064" y="6386853"/>
            <a:ext cx="545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Sylgard</a:t>
            </a:r>
            <a:r>
              <a:rPr lang="fr-FR" dirty="0"/>
              <a:t> 184 at 7 kPa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Hard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waiting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330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Perspectives : Shape of contact line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57942" y="773592"/>
            <a:ext cx="5284197" cy="3393433"/>
            <a:chOff x="0" y="1388353"/>
            <a:chExt cx="5284197" cy="339343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8353"/>
              <a:ext cx="5284197" cy="339343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756215" y="3979058"/>
              <a:ext cx="25373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Figure 12 – Shape of contact line.</a:t>
              </a:r>
            </a:p>
            <a:p>
              <a:pPr algn="ctr"/>
              <a:r>
                <a:rPr lang="fr-FR" sz="1000" dirty="0" err="1"/>
                <a:t>Sample’s</a:t>
              </a:r>
              <a:r>
                <a:rPr lang="fr-FR" sz="1000" dirty="0"/>
                <a:t> </a:t>
              </a:r>
              <a:r>
                <a:rPr lang="fr-FR" sz="1000" dirty="0" err="1"/>
                <a:t>width</a:t>
              </a:r>
              <a:r>
                <a:rPr lang="fr-FR" sz="1000" dirty="0"/>
                <a:t> : 30,25 mm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198354" y="773592"/>
            <a:ext cx="5907144" cy="4111934"/>
            <a:chOff x="5838305" y="1388353"/>
            <a:chExt cx="5907144" cy="411193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305" y="1388353"/>
              <a:ext cx="5907144" cy="411193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559674" y="3979058"/>
              <a:ext cx="25373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Figure 13 – Shape of contact line.</a:t>
              </a:r>
            </a:p>
            <a:p>
              <a:pPr algn="ctr"/>
              <a:r>
                <a:rPr lang="fr-FR" sz="1000" dirty="0" err="1"/>
                <a:t>Sample’s</a:t>
              </a:r>
              <a:r>
                <a:rPr lang="fr-FR" sz="1000" dirty="0"/>
                <a:t> </a:t>
              </a:r>
              <a:r>
                <a:rPr lang="fr-FR" sz="1000" dirty="0" err="1"/>
                <a:t>width</a:t>
              </a:r>
              <a:r>
                <a:rPr lang="fr-FR" sz="1000" dirty="0"/>
                <a:t> : 69 mm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1512917" y="4968653"/>
            <a:ext cx="408154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Instability-like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Average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 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wavelength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 » of ondulation?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Size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dependent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92735" y="5245652"/>
            <a:ext cx="37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Upgrade program &amp;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ligthing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set-up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cxnSp>
        <p:nvCxnSpPr>
          <p:cNvPr id="14" name="Connecteur droit avec flèche 13"/>
          <p:cNvCxnSpPr>
            <a:stCxn id="11" idx="3"/>
            <a:endCxn id="12" idx="1"/>
          </p:cNvCxnSpPr>
          <p:nvPr/>
        </p:nvCxnSpPr>
        <p:spPr>
          <a:xfrm>
            <a:off x="5594466" y="5430318"/>
            <a:ext cx="69826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7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2FDF41-51CE-BA8C-877F-3CA6D9ED4BD1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Introduction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Context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this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work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130D567-55A2-1512-7B8B-A8A475A1EC5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498109" y="1672334"/>
            <a:ext cx="7111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830F8B9-0EAF-CD59-68F5-207B9484A937}"/>
              </a:ext>
            </a:extLst>
          </p:cNvPr>
          <p:cNvSpPr txBox="1"/>
          <p:nvPr/>
        </p:nvSpPr>
        <p:spPr>
          <a:xfrm>
            <a:off x="5209308" y="1349168"/>
            <a:ext cx="302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From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critical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droplet speed</a:t>
            </a:r>
          </a:p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deposit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regime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733D89D-46AD-CA90-8E55-5488C241FB4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6724071" y="1995499"/>
            <a:ext cx="1" cy="326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AA3FA2A-6C16-0856-84A4-CC87A699DACB}"/>
              </a:ext>
            </a:extLst>
          </p:cNvPr>
          <p:cNvSpPr txBox="1"/>
          <p:nvPr/>
        </p:nvSpPr>
        <p:spPr>
          <a:xfrm>
            <a:off x="5634180" y="2321598"/>
            <a:ext cx="217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in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case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8845644-104F-2C17-2C57-58DA2D05FBA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498109" y="2506264"/>
            <a:ext cx="11360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1761E07-9403-29E4-9C83-3F078F8CD964}"/>
              </a:ext>
            </a:extLst>
          </p:cNvPr>
          <p:cNvSpPr txBox="1"/>
          <p:nvPr/>
        </p:nvSpPr>
        <p:spPr>
          <a:xfrm>
            <a:off x="8839201" y="1835382"/>
            <a:ext cx="298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Characterize this regime as a function of the contact angle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2F96D1AD-727A-611D-B699-B738F142CF8C}"/>
              </a:ext>
            </a:extLst>
          </p:cNvPr>
          <p:cNvSpPr/>
          <p:nvPr/>
        </p:nvSpPr>
        <p:spPr>
          <a:xfrm>
            <a:off x="7726216" y="2054799"/>
            <a:ext cx="1025237" cy="207498"/>
          </a:xfrm>
          <a:prstGeom prst="rightArrow">
            <a:avLst>
              <a:gd name="adj1" fmla="val 19644"/>
              <a:gd name="adj2" fmla="val 9047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D0427F7-BFF9-41A0-137C-4B0753206972}"/>
              </a:ext>
            </a:extLst>
          </p:cNvPr>
          <p:cNvSpPr txBox="1"/>
          <p:nvPr/>
        </p:nvSpPr>
        <p:spPr>
          <a:xfrm>
            <a:off x="367221" y="4502871"/>
            <a:ext cx="2195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Theoretically</a:t>
            </a:r>
            <a:r>
              <a:rPr lang="fr-FR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algn="ctr"/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fr-FR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and soft)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33F5233-FA6A-B3A1-8507-8373CB6D3EC7}"/>
                  </a:ext>
                </a:extLst>
              </p:cNvPr>
              <p:cNvSpPr txBox="1"/>
              <p:nvPr/>
            </p:nvSpPr>
            <p:spPr>
              <a:xfrm>
                <a:off x="776975" y="5031448"/>
                <a:ext cx="13763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33F5233-FA6A-B3A1-8507-8373CB6D3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75" y="5031448"/>
                <a:ext cx="137631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33B77D4-F1B6-50B0-4778-BEA0BBFC83DE}"/>
                  </a:ext>
                </a:extLst>
              </p:cNvPr>
              <p:cNvSpPr txBox="1"/>
              <p:nvPr/>
            </p:nvSpPr>
            <p:spPr>
              <a:xfrm>
                <a:off x="653162" y="5811726"/>
                <a:ext cx="1602557" cy="40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33B77D4-F1B6-50B0-4778-BEA0BBFC8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62" y="5811726"/>
                <a:ext cx="1602557" cy="4042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54FC05AD-663E-60FA-E8B7-12B854192AE9}"/>
              </a:ext>
            </a:extLst>
          </p:cNvPr>
          <p:cNvSpPr txBox="1"/>
          <p:nvPr/>
        </p:nvSpPr>
        <p:spPr>
          <a:xfrm>
            <a:off x="3367640" y="4502871"/>
            <a:ext cx="2266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 practice</a:t>
            </a:r>
          </a:p>
          <a:p>
            <a:pPr algn="ctr"/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fr-FR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and soft)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D7FECFC-8769-B736-A50D-E300122B5CF0}"/>
                  </a:ext>
                </a:extLst>
              </p:cNvPr>
              <p:cNvSpPr txBox="1"/>
              <p:nvPr/>
            </p:nvSpPr>
            <p:spPr>
              <a:xfrm>
                <a:off x="3886902" y="5056869"/>
                <a:ext cx="13763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↗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↘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D7FECFC-8769-B736-A50D-E300122B5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902" y="5056869"/>
                <a:ext cx="137631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FBEB25-59F3-6494-5401-562B087FB601}"/>
                  </a:ext>
                </a:extLst>
              </p:cNvPr>
              <p:cNvSpPr txBox="1"/>
              <p:nvPr/>
            </p:nvSpPr>
            <p:spPr>
              <a:xfrm>
                <a:off x="3773780" y="5400780"/>
                <a:ext cx="1602557" cy="671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(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near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30°)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FBEB25-59F3-6494-5401-562B087F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780" y="5400780"/>
                <a:ext cx="1602557" cy="67153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DB195B29-544B-A341-46F9-FE4D2453C354}"/>
              </a:ext>
            </a:extLst>
          </p:cNvPr>
          <p:cNvSpPr txBox="1"/>
          <p:nvPr/>
        </p:nvSpPr>
        <p:spPr>
          <a:xfrm>
            <a:off x="6894398" y="4921608"/>
            <a:ext cx="43452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Need to change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experimental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system to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contact line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simpler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geometry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72AA2D9-4509-62E2-273A-E9E12ECCE7B3}"/>
              </a:ext>
            </a:extLst>
          </p:cNvPr>
          <p:cNvSpPr txBox="1"/>
          <p:nvPr/>
        </p:nvSpPr>
        <p:spPr>
          <a:xfrm>
            <a:off x="6314330" y="4045946"/>
            <a:ext cx="550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Contradiction with the experiment not well understood because the back of a drop not fully understood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920B419-3C97-6B02-2C91-4D2C05B7C860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9067041" y="4692277"/>
            <a:ext cx="1" cy="229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1">
            <a:extLst>
              <a:ext uri="{FF2B5EF4-FFF2-40B4-BE49-F238E27FC236}">
                <a16:creationId xmlns:a16="http://schemas.microsoft.com/office/drawing/2014/main" id="{AA98C591-08A1-8B24-9FC4-28507A3C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A9BBDD76-524F-4EAF-04B0-579247EC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1245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E43C74F-BBA6-ED91-4C47-2C412C47E87E}"/>
                  </a:ext>
                </a:extLst>
              </p:cNvPr>
              <p:cNvSpPr txBox="1"/>
              <p:nvPr/>
            </p:nvSpPr>
            <p:spPr>
              <a:xfrm>
                <a:off x="438374" y="5369568"/>
                <a:ext cx="2053511" cy="4109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𝐶𝑎𝑝𝑖𝑙𝑙𝑎𝑟𝑦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𝐶𝑎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𝐿𝐺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E43C74F-BBA6-ED91-4C47-2C412C47E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74" y="5369568"/>
                <a:ext cx="2053511" cy="410946"/>
              </a:xfrm>
              <a:prstGeom prst="rect">
                <a:avLst/>
              </a:prstGeom>
              <a:blipFill>
                <a:blip r:embed="rId6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6B528326-25C4-72C2-916C-5160BD381ADA}"/>
              </a:ext>
            </a:extLst>
          </p:cNvPr>
          <p:cNvGrpSpPr/>
          <p:nvPr/>
        </p:nvGrpSpPr>
        <p:grpSpPr>
          <a:xfrm>
            <a:off x="222797" y="1323328"/>
            <a:ext cx="4722145" cy="2465850"/>
            <a:chOff x="222797" y="1323328"/>
            <a:chExt cx="4722145" cy="24658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80B0AA6-CF45-9724-FB12-1E7F99F82D24}"/>
                </a:ext>
              </a:extLst>
            </p:cNvPr>
            <p:cNvGrpSpPr/>
            <p:nvPr/>
          </p:nvGrpSpPr>
          <p:grpSpPr>
            <a:xfrm>
              <a:off x="222797" y="1323328"/>
              <a:ext cx="4722145" cy="2465850"/>
              <a:chOff x="222797" y="1323328"/>
              <a:chExt cx="4722145" cy="2465850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0B20945A-926A-24E4-E673-01D5F376120D}"/>
                  </a:ext>
                </a:extLst>
              </p:cNvPr>
              <p:cNvGrpSpPr/>
              <p:nvPr/>
            </p:nvGrpSpPr>
            <p:grpSpPr>
              <a:xfrm>
                <a:off x="222797" y="1323328"/>
                <a:ext cx="4722145" cy="2465850"/>
                <a:chOff x="795448" y="1126885"/>
                <a:chExt cx="4722145" cy="2465850"/>
              </a:xfrm>
            </p:grpSpPr>
            <p:pic>
              <p:nvPicPr>
                <p:cNvPr id="26" name="Image 25" descr="Une image contenant texte&#10;&#10;Description générée automatiquement">
                  <a:extLst>
                    <a:ext uri="{FF2B5EF4-FFF2-40B4-BE49-F238E27FC236}">
                      <a16:creationId xmlns:a16="http://schemas.microsoft.com/office/drawing/2014/main" id="{B42BE35F-0FBB-E5DA-45B0-655A352B94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552" t="32663" b="1126"/>
                <a:stretch/>
              </p:blipFill>
              <p:spPr>
                <a:xfrm>
                  <a:off x="938455" y="1126885"/>
                  <a:ext cx="4436132" cy="2032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ZoneTexte 26">
                      <a:extLst>
                        <a:ext uri="{FF2B5EF4-FFF2-40B4-BE49-F238E27FC236}">
                          <a16:creationId xmlns:a16="http://schemas.microsoft.com/office/drawing/2014/main" id="{271F1F20-142B-BE75-9264-44754644A4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5448" y="3192625"/>
                      <a:ext cx="4722145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Figure 2 - Shape of  droplet in </a:t>
                      </a:r>
                      <a:r>
                        <a:rPr lang="fr-FR" sz="1000" dirty="0" err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function</a:t>
                      </a:r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of Bond </a:t>
                      </a:r>
                      <a:r>
                        <a:rPr lang="fr-FR" sz="1000" dirty="0" err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number</a:t>
                      </a:r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fr-FR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dirty="0" smtClean="0">
                                  <a:latin typeface="Cambria Math" panose="02040503050406030204" pitchFamily="18" charset="0"/>
                                </a:rPr>
                                <m:t>𝐵𝑜</m:t>
                              </m:r>
                            </m:e>
                            <m:sub>
                              <m:r>
                                <a:rPr lang="fr-FR" sz="1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fr-FR" sz="10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a14:m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(PHD of M. Oléron, 2022). </a:t>
                      </a:r>
                    </a:p>
                    <a:p>
                      <a:pPr algn="ctr"/>
                      <a:r>
                        <a:rPr lang="en-US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The images framed in red are for the case of a rigid </a:t>
                      </a:r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(T. </a:t>
                      </a:r>
                      <a:r>
                        <a:rPr lang="fr-FR" sz="1000" dirty="0" err="1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Podgorski</a:t>
                      </a:r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</a:t>
                      </a:r>
                      <a:r>
                        <a:rPr lang="fr-FR" sz="1000" i="1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et al., PRL </a:t>
                      </a:r>
                      <a:r>
                        <a:rPr lang="fr-FR" sz="1000" dirty="0"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2001)</a:t>
                      </a:r>
                    </a:p>
                  </p:txBody>
                </p:sp>
              </mc:Choice>
              <mc:Fallback xmlns="">
                <p:sp>
                  <p:nvSpPr>
                    <p:cNvPr id="27" name="ZoneTexte 26">
                      <a:extLst>
                        <a:ext uri="{FF2B5EF4-FFF2-40B4-BE49-F238E27FC236}">
                          <a16:creationId xmlns:a16="http://schemas.microsoft.com/office/drawing/2014/main" id="{271F1F20-142B-BE75-9264-44754644A40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5448" y="3192625"/>
                      <a:ext cx="4722145" cy="40011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129" b="-60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A57647C-E9B8-D8BD-B0BC-3BBE3B8E0ADE}"/>
                  </a:ext>
                </a:extLst>
              </p:cNvPr>
              <p:cNvSpPr/>
              <p:nvPr/>
            </p:nvSpPr>
            <p:spPr>
              <a:xfrm>
                <a:off x="3945556" y="3074426"/>
                <a:ext cx="552553" cy="28090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312AA9-B4E1-6898-D17E-01BBBF87815A}"/>
                </a:ext>
              </a:extLst>
            </p:cNvPr>
            <p:cNvSpPr/>
            <p:nvPr/>
          </p:nvSpPr>
          <p:spPr>
            <a:xfrm>
              <a:off x="4077148" y="3229910"/>
              <a:ext cx="711199" cy="1273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62CBC1EF-249B-1F67-4D9A-B9767C9F5B05}"/>
                    </a:ext>
                  </a:extLst>
                </p:cNvPr>
                <p:cNvSpPr txBox="1"/>
                <p:nvPr/>
              </p:nvSpPr>
              <p:spPr>
                <a:xfrm>
                  <a:off x="2785167" y="3007390"/>
                  <a:ext cx="1675394" cy="3004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𝐵𝑜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fr-FR" sz="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fr-F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𝑔𝑅</m:t>
                            </m:r>
                            <m:r>
                              <a:rPr lang="fr-F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²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fr-FR" sz="900" i="1">
                                    <a:latin typeface="Cambria Math" panose="02040503050406030204" pitchFamily="18" charset="0"/>
                                  </a:rPr>
                                  <m:t>𝐿𝐺</m:t>
                                </m:r>
                              </m:sub>
                            </m:sSub>
                          </m:den>
                        </m:f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fr-F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𝐵𝑜</m:t>
                            </m:r>
                          </m:e>
                          <m:sub>
                            <m:r>
                              <a:rPr lang="fr-F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𝐵𝑜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fr-FR" sz="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fr-FR" sz="9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62CBC1EF-249B-1F67-4D9A-B9767C9F5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5167" y="3007390"/>
                  <a:ext cx="1675394" cy="300403"/>
                </a:xfrm>
                <a:prstGeom prst="rect">
                  <a:avLst/>
                </a:prstGeom>
                <a:blipFill>
                  <a:blip r:embed="rId10"/>
                  <a:stretch>
                    <a:fillRect l="-1455" t="-6000" r="-1091" b="-1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7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Origin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2 :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Presence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free-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in the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Image 5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209F0910-E9F4-1BEA-BB14-FF6FC6840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549"/>
            <a:ext cx="3896271" cy="19343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C9CBF79-C2FD-0C59-A8DA-4E45BFA6BE6B}"/>
              </a:ext>
            </a:extLst>
          </p:cNvPr>
          <p:cNvSpPr txBox="1"/>
          <p:nvPr/>
        </p:nvSpPr>
        <p:spPr>
          <a:xfrm>
            <a:off x="4663289" y="1139182"/>
            <a:ext cx="1362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 </a:t>
            </a:r>
            <a:r>
              <a:rPr lang="fr-FR" dirty="0" err="1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dirty="0">
              <a:solidFill>
                <a:srgbClr val="FF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3791154" y="1508514"/>
            <a:ext cx="3106344" cy="1228837"/>
            <a:chOff x="3791154" y="1508514"/>
            <a:chExt cx="3106344" cy="122883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A0D6A18-02EA-FA49-0F9E-8F96C21154BC}"/>
                </a:ext>
              </a:extLst>
            </p:cNvPr>
            <p:cNvSpPr txBox="1"/>
            <p:nvPr/>
          </p:nvSpPr>
          <p:spPr>
            <a:xfrm>
              <a:off x="3791154" y="1721688"/>
              <a:ext cx="310634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Under stress:</a:t>
              </a:r>
            </a:p>
            <a:p>
              <a:pPr algn="ctr"/>
              <a:r>
                <a:rPr lang="en-US" sz="2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stretch and store elastic energy</a:t>
              </a:r>
              <a:r>
                <a:rPr lang="fr-FR" sz="2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E580D38A-E496-6018-C24F-BE43A2D958DC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 flipH="1">
              <a:off x="5344326" y="1508514"/>
              <a:ext cx="1" cy="2131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DB545EF-0F70-138E-E89B-0015AC4C1DF5}"/>
              </a:ext>
            </a:extLst>
          </p:cNvPr>
          <p:cNvSpPr txBox="1"/>
          <p:nvPr/>
        </p:nvSpPr>
        <p:spPr>
          <a:xfrm>
            <a:off x="7446228" y="1139182"/>
            <a:ext cx="1362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Blue </a:t>
            </a:r>
            <a:r>
              <a:rPr lang="fr-FR" dirty="0" err="1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dirty="0">
              <a:solidFill>
                <a:schemeClr val="accent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1F5116-F52C-392B-CBEA-6720B683CB06}"/>
              </a:ext>
            </a:extLst>
          </p:cNvPr>
          <p:cNvSpPr txBox="1"/>
          <p:nvPr/>
        </p:nvSpPr>
        <p:spPr>
          <a:xfrm>
            <a:off x="10166243" y="863549"/>
            <a:ext cx="1534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Yellow </a:t>
            </a:r>
            <a:r>
              <a:rPr lang="fr-FR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dirty="0">
              <a:solidFill>
                <a:schemeClr val="accent4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 Free-</a:t>
            </a:r>
            <a:r>
              <a:rPr lang="fr-FR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84AB9B-E959-D543-F961-235806B9E389}"/>
              </a:ext>
            </a:extLst>
          </p:cNvPr>
          <p:cNvSpPr txBox="1"/>
          <p:nvPr/>
        </p:nvSpPr>
        <p:spPr>
          <a:xfrm>
            <a:off x="6964001" y="1682964"/>
            <a:ext cx="5175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Under stress: can relax and/or move in the network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5666AE7-329D-0907-0637-18FA098CD1A2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8127265" y="1508514"/>
            <a:ext cx="1424444" cy="17445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8B09668-97FC-992D-3D27-9602443BBEE7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9551709" y="1509880"/>
            <a:ext cx="1381553" cy="17308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Flèche à angle droit 16"/>
          <p:cNvSpPr/>
          <p:nvPr/>
        </p:nvSpPr>
        <p:spPr>
          <a:xfrm rot="5400000">
            <a:off x="7213939" y="2007801"/>
            <a:ext cx="231647" cy="268073"/>
          </a:xfrm>
          <a:prstGeom prst="bentUpArrow">
            <a:avLst>
              <a:gd name="adj1" fmla="val 10046"/>
              <a:gd name="adj2" fmla="val 21157"/>
              <a:gd name="adj3" fmla="val 365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44714" y="1998687"/>
            <a:ext cx="4941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mechanical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response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viscoelastic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contribution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57AC1C-45E6-D63A-D9DC-C7B9E3558316}"/>
              </a:ext>
            </a:extLst>
          </p:cNvPr>
          <p:cNvSpPr txBox="1"/>
          <p:nvPr/>
        </p:nvSpPr>
        <p:spPr>
          <a:xfrm>
            <a:off x="2620479" y="4766490"/>
            <a:ext cx="69510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lead for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delayed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  <a:p>
            <a:pPr algn="ctr"/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reorganization of free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near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the contact line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during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extraction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D298DC9-6EC9-C40A-74CB-6E965CE99903}"/>
              </a:ext>
            </a:extLst>
          </p:cNvPr>
          <p:cNvSpPr txBox="1"/>
          <p:nvPr/>
        </p:nvSpPr>
        <p:spPr>
          <a:xfrm>
            <a:off x="3765248" y="3979663"/>
            <a:ext cx="188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Free-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extract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57DC7F-A423-18C2-3A76-8536C010148F}"/>
              </a:ext>
            </a:extLst>
          </p:cNvPr>
          <p:cNvSpPr txBox="1"/>
          <p:nvPr/>
        </p:nvSpPr>
        <p:spPr>
          <a:xfrm>
            <a:off x="6027579" y="3979663"/>
            <a:ext cx="239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If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instantaneous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1C27593-77FB-1EF7-A255-722A49B46817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5646392" y="4164329"/>
            <a:ext cx="38118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8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7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Experimental</a:t>
            </a:r>
            <a:r>
              <a:rPr lang="fr-FR" sz="36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set-up</a:t>
            </a:r>
            <a:endParaRPr lang="fr-FR" sz="36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8319438" y="690465"/>
            <a:ext cx="3281625" cy="3895893"/>
            <a:chOff x="341765" y="1537401"/>
            <a:chExt cx="3281625" cy="3895893"/>
          </a:xfrm>
        </p:grpSpPr>
        <p:grpSp>
          <p:nvGrpSpPr>
            <p:cNvPr id="8" name="Groupe 7"/>
            <p:cNvGrpSpPr/>
            <p:nvPr/>
          </p:nvGrpSpPr>
          <p:grpSpPr>
            <a:xfrm>
              <a:off x="341765" y="1537401"/>
              <a:ext cx="3281625" cy="3558179"/>
              <a:chOff x="1433445" y="2657076"/>
              <a:chExt cx="3281625" cy="3558179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543"/>
              <a:stretch/>
            </p:blipFill>
            <p:spPr>
              <a:xfrm>
                <a:off x="1433445" y="2657076"/>
                <a:ext cx="1235110" cy="3558179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74" t="35374"/>
              <a:stretch/>
            </p:blipFill>
            <p:spPr>
              <a:xfrm>
                <a:off x="2827176" y="3915747"/>
                <a:ext cx="1887894" cy="2299508"/>
              </a:xfrm>
              <a:prstGeom prst="rect">
                <a:avLst/>
              </a:prstGeom>
            </p:spPr>
          </p:pic>
        </p:grpSp>
        <p:sp>
          <p:nvSpPr>
            <p:cNvPr id="9" name="ZoneTexte 8"/>
            <p:cNvSpPr txBox="1"/>
            <p:nvPr/>
          </p:nvSpPr>
          <p:spPr>
            <a:xfrm>
              <a:off x="528377" y="5171684"/>
              <a:ext cx="29035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Figure 3 –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Experimental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</a:t>
              </a:r>
              <a:r>
                <a:rPr lang="fr-FR" sz="105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set-up</a:t>
              </a:r>
              <a:r>
                <a:rPr lang="fr-FR" sz="105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: dip-coating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0" y="2362802"/>
            <a:ext cx="5001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Sample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used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PDMS (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polydimethyl-siloxane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used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  <a:p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527™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Dielectric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Gel (Dow Corning)		→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Young’s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3 kPa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184™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Elastomeric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Gel (Dow Corning) 	→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Young’s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7 kPa – 1,6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MPa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0" y="4428215"/>
                <a:ext cx="62515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Liquid 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used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: </a:t>
                </a:r>
              </a:p>
              <a:p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Glycerol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(more &amp; 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less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) pure, G100 :</a:t>
                </a:r>
              </a:p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63,1±0,5</m:t>
                        </m:r>
                      </m:e>
                    </m:d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~1,291±0,301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r-FR" b="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Ucon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(</a:t>
                </a:r>
                <a:r>
                  <a:rPr lang="fr-FR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lubricant</a:t>
                </a:r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Dow Corning) : </a:t>
                </a:r>
                <a:endParaRPr lang="fr-FR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40,7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d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fr-FR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~50,638±1,647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fr-FR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8215"/>
                <a:ext cx="6251510" cy="2031325"/>
              </a:xfrm>
              <a:prstGeom prst="rect">
                <a:avLst/>
              </a:prstGeom>
              <a:blipFill>
                <a:blip r:embed="rId3"/>
                <a:stretch>
                  <a:fillRect l="-780" t="-1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003885" y="4939109"/>
            <a:ext cx="390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Straight contact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Pulling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speed :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controlable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parameter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6188" y="1328807"/>
            <a:ext cx="18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classical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set-up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097741" y="1154850"/>
            <a:ext cx="262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Sliding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droplet</a:t>
            </a:r>
            <a:endParaRPr lang="fr-FR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97741" y="1524182"/>
            <a:ext cx="17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Dip-coating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3943350" y="1447800"/>
            <a:ext cx="150733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737602">
            <a:off x="4579143" y="1196504"/>
            <a:ext cx="402431" cy="423919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718445" y="1196751"/>
            <a:ext cx="2024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α</a:t>
            </a:r>
            <a:endParaRPr lang="fr-FR" sz="9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29</a:t>
            </a:fld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660D594-7311-CB60-58C1-1A4CB9403989}"/>
              </a:ext>
            </a:extLst>
          </p:cNvPr>
          <p:cNvGrpSpPr/>
          <p:nvPr/>
        </p:nvGrpSpPr>
        <p:grpSpPr>
          <a:xfrm>
            <a:off x="3754801" y="752525"/>
            <a:ext cx="1718501" cy="613118"/>
            <a:chOff x="3754801" y="752525"/>
            <a:chExt cx="1718501" cy="61311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5" b="8488"/>
            <a:stretch/>
          </p:blipFill>
          <p:spPr>
            <a:xfrm rot="20653907">
              <a:off x="3754801" y="752525"/>
              <a:ext cx="1718501" cy="51012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5A5491-1B24-2AD2-40F2-C63841B722A9}"/>
                </a:ext>
              </a:extLst>
            </p:cNvPr>
            <p:cNvSpPr/>
            <p:nvPr/>
          </p:nvSpPr>
          <p:spPr>
            <a:xfrm rot="20619672">
              <a:off x="3938606" y="1273956"/>
              <a:ext cx="339521" cy="9168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759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6" grpId="0"/>
      <p:bldP spid="13" grpId="0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Introduction :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dynamics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298428" y="2158402"/>
                <a:ext cx="3655168" cy="860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)&gt;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endParaRPr lang="fr-FR" sz="2400" dirty="0">
                  <a:latin typeface="Liberation Serif" panose="020206030504050203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→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forward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contact angle (°)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428" y="2158402"/>
                <a:ext cx="3655168" cy="860620"/>
              </a:xfrm>
              <a:prstGeom prst="rect">
                <a:avLst/>
              </a:prstGeom>
              <a:blipFill>
                <a:blip r:embed="rId2"/>
                <a:stretch>
                  <a:fillRect l="-2500" t="-2837" r="-1500" b="-156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98428" y="3198167"/>
                <a:ext cx="387638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(−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)&lt;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endParaRPr lang="fr-FR" sz="2400" dirty="0">
                  <a:latin typeface="Liberation Serif" panose="020206030504050203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→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backward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contact angle (°)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428" y="3198167"/>
                <a:ext cx="3876382" cy="830997"/>
              </a:xfrm>
              <a:prstGeom prst="rect">
                <a:avLst/>
              </a:prstGeom>
              <a:blipFill>
                <a:blip r:embed="rId3"/>
                <a:stretch>
                  <a:fillRect l="-2358" t="-2941" r="-1415" b="-16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/>
          <p:cNvGrpSpPr/>
          <p:nvPr/>
        </p:nvGrpSpPr>
        <p:grpSpPr>
          <a:xfrm>
            <a:off x="193933" y="4686054"/>
            <a:ext cx="5883017" cy="1518585"/>
            <a:chOff x="193933" y="4686054"/>
            <a:chExt cx="5883017" cy="1518585"/>
          </a:xfrm>
        </p:grpSpPr>
        <p:sp>
          <p:nvSpPr>
            <p:cNvPr id="17" name="Rectangle 16"/>
            <p:cNvSpPr/>
            <p:nvPr/>
          </p:nvSpPr>
          <p:spPr>
            <a:xfrm>
              <a:off x="193933" y="5839330"/>
              <a:ext cx="17652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Ph.D</a:t>
              </a:r>
              <a:r>
                <a:rPr lang="fr-FR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. of M. Oléron, 2022</a:t>
              </a:r>
              <a:endParaRPr lang="fr-FR" sz="1200" dirty="0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" t="33472" r="2658" b="48889"/>
            <a:stretch/>
          </p:blipFill>
          <p:spPr>
            <a:xfrm>
              <a:off x="193933" y="4686054"/>
              <a:ext cx="5883017" cy="1518585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CA19B2CF-2830-2BB6-6AFD-2514FEEA4349}"/>
              </a:ext>
            </a:extLst>
          </p:cNvPr>
          <p:cNvSpPr txBox="1"/>
          <p:nvPr/>
        </p:nvSpPr>
        <p:spPr>
          <a:xfrm>
            <a:off x="7316189" y="4788749"/>
            <a:ext cx="3915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Above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critical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droplet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speed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deposition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regime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28" name="Connecteur en arc 27"/>
          <p:cNvCxnSpPr>
            <a:stCxn id="2" idx="3"/>
            <a:endCxn id="25" idx="1"/>
          </p:cNvCxnSpPr>
          <p:nvPr/>
        </p:nvCxnSpPr>
        <p:spPr>
          <a:xfrm flipV="1">
            <a:off x="6000750" y="5204248"/>
            <a:ext cx="1315439" cy="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3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467100" y="4676774"/>
            <a:ext cx="2533650" cy="1054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0B0D982-7CAC-E396-806A-4E642A57F2E4}"/>
                  </a:ext>
                </a:extLst>
              </p:cNvPr>
              <p:cNvSpPr txBox="1"/>
              <p:nvPr/>
            </p:nvSpPr>
            <p:spPr>
              <a:xfrm>
                <a:off x="6298428" y="946923"/>
                <a:ext cx="5972470" cy="1032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Drop in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movement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→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induces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viscous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stress</a:t>
                </a:r>
              </a:p>
              <a:p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𝐶𝑎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𝐿𝐺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number</a:t>
                </a:r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0B0D982-7CAC-E396-806A-4E642A57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428" y="946923"/>
                <a:ext cx="5972470" cy="1032334"/>
              </a:xfrm>
              <a:prstGeom prst="rect">
                <a:avLst/>
              </a:prstGeom>
              <a:blipFill>
                <a:blip r:embed="rId5"/>
                <a:stretch>
                  <a:fillRect l="-1531" t="-4706" r="-13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e 30"/>
          <p:cNvGrpSpPr/>
          <p:nvPr/>
        </p:nvGrpSpPr>
        <p:grpSpPr>
          <a:xfrm>
            <a:off x="0" y="606387"/>
            <a:ext cx="6298428" cy="3315733"/>
            <a:chOff x="0" y="606387"/>
            <a:chExt cx="6298428" cy="3315733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9" b="57083"/>
            <a:stretch/>
          </p:blipFill>
          <p:spPr>
            <a:xfrm>
              <a:off x="0" y="606387"/>
              <a:ext cx="6298428" cy="3315733"/>
            </a:xfrm>
            <a:prstGeom prst="rect">
              <a:avLst/>
            </a:prstGeom>
          </p:spPr>
        </p:pic>
        <p:sp>
          <p:nvSpPr>
            <p:cNvPr id="22" name="Arc 21"/>
            <p:cNvSpPr/>
            <p:nvPr/>
          </p:nvSpPr>
          <p:spPr>
            <a:xfrm>
              <a:off x="1209675" y="2521057"/>
              <a:ext cx="407760" cy="271504"/>
            </a:xfrm>
            <a:prstGeom prst="arc">
              <a:avLst>
                <a:gd name="adj1" fmla="val 12964674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Arc 29"/>
            <p:cNvSpPr/>
            <p:nvPr/>
          </p:nvSpPr>
          <p:spPr>
            <a:xfrm rot="13890677">
              <a:off x="4140994" y="1330453"/>
              <a:ext cx="473869" cy="466315"/>
            </a:xfrm>
            <a:prstGeom prst="arc">
              <a:avLst>
                <a:gd name="adj1" fmla="val 16078150"/>
                <a:gd name="adj2" fmla="val 2130945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5196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46E4D-7019-F78B-BDF8-0811BA6F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B68E5B-70B3-B380-7576-0197B856B802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Context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this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study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t="56121" r="14055" b="121"/>
          <a:stretch/>
        </p:blipFill>
        <p:spPr>
          <a:xfrm>
            <a:off x="515387" y="692526"/>
            <a:ext cx="3690851" cy="300089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2466" r="14453" b="48322"/>
          <a:stretch/>
        </p:blipFill>
        <p:spPr>
          <a:xfrm>
            <a:off x="8711737" y="705029"/>
            <a:ext cx="3308467" cy="2971766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stCxn id="13" idx="2"/>
            <a:endCxn id="26" idx="2"/>
          </p:cNvCxnSpPr>
          <p:nvPr/>
        </p:nvCxnSpPr>
        <p:spPr>
          <a:xfrm>
            <a:off x="4638500" y="2161784"/>
            <a:ext cx="3721332" cy="2912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206238" y="1700119"/>
            <a:ext cx="8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007926" y="1729247"/>
            <a:ext cx="70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Soft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396026" y="4882108"/>
            <a:ext cx="939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at contact line 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Additional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dissipation →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What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changes?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Favors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or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damps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instabilities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at contact line?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32530" y="4364182"/>
            <a:ext cx="142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753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C27077-E308-7D9A-DCC6-EE07BEDE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6C84F-D1AA-BC9E-8626-4FFCEABB5FDA}"/>
              </a:ext>
            </a:extLst>
          </p:cNvPr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Experimental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set-up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AA2DA2-F883-9374-E86E-3B80479EBA6F}"/>
              </a:ext>
            </a:extLst>
          </p:cNvPr>
          <p:cNvSpPr txBox="1"/>
          <p:nvPr/>
        </p:nvSpPr>
        <p:spPr>
          <a:xfrm>
            <a:off x="381615" y="1296681"/>
            <a:ext cx="231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classic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set-ups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54E3F3-A2BA-9BA1-D4E8-FA9938E073D0}"/>
              </a:ext>
            </a:extLst>
          </p:cNvPr>
          <p:cNvSpPr txBox="1"/>
          <p:nvPr/>
        </p:nvSpPr>
        <p:spPr>
          <a:xfrm>
            <a:off x="2753523" y="1154850"/>
            <a:ext cx="262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Sliding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droplet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FDEFEE-CEB5-4F46-ECF0-E55C79E102C5}"/>
              </a:ext>
            </a:extLst>
          </p:cNvPr>
          <p:cNvSpPr txBox="1"/>
          <p:nvPr/>
        </p:nvSpPr>
        <p:spPr>
          <a:xfrm>
            <a:off x="2753523" y="1524182"/>
            <a:ext cx="231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Dip-coating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7110963-906B-CABC-41D9-BE0745B9AAF0}"/>
              </a:ext>
            </a:extLst>
          </p:cNvPr>
          <p:cNvSpPr txBox="1"/>
          <p:nvPr/>
        </p:nvSpPr>
        <p:spPr>
          <a:xfrm>
            <a:off x="381615" y="3564105"/>
            <a:ext cx="507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Straight contact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Pulling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speed: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controlable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parameter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5" b="36562"/>
          <a:stretch/>
        </p:blipFill>
        <p:spPr>
          <a:xfrm>
            <a:off x="5775257" y="1616172"/>
            <a:ext cx="6416743" cy="47268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705279"/>
            <a:ext cx="5078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Sylgard</a:t>
            </a:r>
            <a:r>
              <a:rPr lang="fr-FR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184™ </a:t>
            </a:r>
            <a:r>
              <a:rPr lang="fr-FR" sz="2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Elastomeric</a:t>
            </a:r>
            <a:r>
              <a:rPr lang="fr-FR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Gel (Dow Corning) </a:t>
            </a:r>
          </a:p>
          <a:p>
            <a:r>
              <a:rPr lang="fr-FR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 Young </a:t>
            </a:r>
            <a:r>
              <a:rPr lang="fr-FR" sz="2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modulus</a:t>
            </a:r>
            <a:r>
              <a:rPr lang="fr-FR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: 7 kPa – 1,6 MPa *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5069387" y="835458"/>
            <a:ext cx="1223348" cy="661054"/>
            <a:chOff x="-18249" y="650193"/>
            <a:chExt cx="5353050" cy="289259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" t="13940" r="6727" b="52606"/>
            <a:stretch/>
          </p:blipFill>
          <p:spPr>
            <a:xfrm>
              <a:off x="-18249" y="650193"/>
              <a:ext cx="5353050" cy="2892599"/>
            </a:xfrm>
            <a:prstGeom prst="rect">
              <a:avLst/>
            </a:prstGeom>
          </p:spPr>
        </p:pic>
        <p:sp>
          <p:nvSpPr>
            <p:cNvPr id="18" name="Arc 17"/>
            <p:cNvSpPr/>
            <p:nvPr/>
          </p:nvSpPr>
          <p:spPr>
            <a:xfrm>
              <a:off x="777876" y="2030211"/>
              <a:ext cx="739775" cy="638175"/>
            </a:xfrm>
            <a:prstGeom prst="arc">
              <a:avLst>
                <a:gd name="adj1" fmla="val 13893308"/>
                <a:gd name="adj2" fmla="val 256801"/>
              </a:avLst>
            </a:prstGeom>
            <a:ln w="31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rc 18"/>
            <p:cNvSpPr/>
            <p:nvPr/>
          </p:nvSpPr>
          <p:spPr>
            <a:xfrm rot="15152777">
              <a:off x="3303588" y="1346414"/>
              <a:ext cx="540544" cy="426244"/>
            </a:xfrm>
            <a:prstGeom prst="arc">
              <a:avLst>
                <a:gd name="adj1" fmla="val 14912657"/>
                <a:gd name="adj2" fmla="val 328209"/>
              </a:avLst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3CBF33D-B0BB-A102-A244-4BFA89BC3ED9}"/>
              </a:ext>
            </a:extLst>
          </p:cNvPr>
          <p:cNvSpPr txBox="1"/>
          <p:nvPr/>
        </p:nvSpPr>
        <p:spPr>
          <a:xfrm>
            <a:off x="280015" y="6444385"/>
            <a:ext cx="424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 Glover, J. D. </a:t>
            </a:r>
            <a:r>
              <a:rPr lang="fr-FR" sz="1200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et al</a:t>
            </a:r>
            <a:r>
              <a:rPr lang="fr-FR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2020 JOURNAL OF POLYMER SCIENCE</a:t>
            </a:r>
            <a:endParaRPr lang="fr-FR" sz="1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DE5EB6-7CDD-D46C-70D2-A279719C0C8A}"/>
                  </a:ext>
                </a:extLst>
              </p:cNvPr>
              <p:cNvSpPr txBox="1"/>
              <p:nvPr/>
            </p:nvSpPr>
            <p:spPr>
              <a:xfrm>
                <a:off x="-29783" y="5231634"/>
                <a:ext cx="5920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Liquid </a:t>
                </a:r>
                <a:r>
                  <a:rPr lang="fr-FR" sz="20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used</a:t>
                </a:r>
                <a:r>
                  <a:rPr lang="fr-FR" sz="20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: Pure </a:t>
                </a:r>
                <a:r>
                  <a:rPr lang="fr-FR" sz="20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Glyverol</a:t>
                </a:r>
                <a:r>
                  <a:rPr lang="fr-FR" sz="20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=1,291 ±0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,301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FR" sz="20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4DE5EB6-7CDD-D46C-70D2-A279719C0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83" y="5231634"/>
                <a:ext cx="5920085" cy="400110"/>
              </a:xfrm>
              <a:prstGeom prst="rect">
                <a:avLst/>
              </a:prstGeom>
              <a:blipFill>
                <a:blip r:embed="rId4"/>
                <a:stretch>
                  <a:fillRect l="-1030" t="-7576" r="-721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68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Dip-coating : Non-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deformable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case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5972175" y="690465"/>
            <a:ext cx="28575" cy="616753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1304925"/>
            <a:ext cx="12192000" cy="0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062164" y="766862"/>
            <a:ext cx="1799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Total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39097" y="766861"/>
            <a:ext cx="204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Partial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wetting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90224" y="1306565"/>
            <a:ext cx="244434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Criteria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72175" y="5002672"/>
            <a:ext cx="244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Trapezoidal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shape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39365" y="5436018"/>
            <a:ext cx="486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 on the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side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receding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during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extraction</a:t>
            </a:r>
          </a:p>
        </p:txBody>
      </p:sp>
      <p:sp>
        <p:nvSpPr>
          <p:cNvPr id="23" name="Flèche à angle droit 22"/>
          <p:cNvSpPr/>
          <p:nvPr/>
        </p:nvSpPr>
        <p:spPr>
          <a:xfrm rot="5400000">
            <a:off x="6156386" y="5424058"/>
            <a:ext cx="261660" cy="305305"/>
          </a:xfrm>
          <a:prstGeom prst="bentUpArrow">
            <a:avLst>
              <a:gd name="adj1" fmla="val 8790"/>
              <a:gd name="adj2" fmla="val 16123"/>
              <a:gd name="adj3" fmla="val 3889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947618" y="5722408"/>
            <a:ext cx="368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Bulge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near</a:t>
            </a:r>
            <a:r>
              <a:rPr lang="fr-FR" sz="240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the contact 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31624" y="6147330"/>
            <a:ext cx="5846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Separate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edge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contact line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rest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the film (LLD-</a:t>
            </a:r>
            <a:r>
              <a:rPr lang="fr-FR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like</a:t>
            </a:r>
            <a:r>
              <a:rPr lang="fr-FR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sp>
        <p:nvSpPr>
          <p:cNvPr id="26" name="Flèche à angle droit 25"/>
          <p:cNvSpPr/>
          <p:nvPr/>
        </p:nvSpPr>
        <p:spPr>
          <a:xfrm rot="5400000">
            <a:off x="6156387" y="6099375"/>
            <a:ext cx="261660" cy="305305"/>
          </a:xfrm>
          <a:prstGeom prst="bentUpArrow">
            <a:avLst>
              <a:gd name="adj1" fmla="val 8790"/>
              <a:gd name="adj2" fmla="val 16123"/>
              <a:gd name="adj3" fmla="val 3889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8570677" y="6476178"/>
            <a:ext cx="2743200" cy="365125"/>
          </a:xfrm>
        </p:spPr>
        <p:txBody>
          <a:bodyPr/>
          <a:lstStyle/>
          <a:p>
            <a:fld id="{F08498D0-FD4D-47AF-A10C-AB08F387FA8F}" type="slidenum">
              <a:rPr lang="fr-FR" smtClean="0"/>
              <a:t>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F53632A-4AB2-6207-9994-F9706234FD48}"/>
                  </a:ext>
                </a:extLst>
              </p:cNvPr>
              <p:cNvSpPr txBox="1"/>
              <p:nvPr/>
            </p:nvSpPr>
            <p:spPr>
              <a:xfrm>
                <a:off x="2259450" y="2816022"/>
                <a:ext cx="30934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Uniform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thickness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F53632A-4AB2-6207-9994-F9706234F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450" y="2816022"/>
                <a:ext cx="3093467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83020AA-397C-20C8-5812-A0284776F672}"/>
                  </a:ext>
                </a:extLst>
              </p:cNvPr>
              <p:cNvSpPr txBox="1"/>
              <p:nvPr/>
            </p:nvSpPr>
            <p:spPr>
              <a:xfrm>
                <a:off x="1979659" y="3470865"/>
                <a:ext cx="3652795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Landau-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Levich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-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Derjaguin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*:</a:t>
                </a:r>
                <a:endParaRPr lang="fr-FR" sz="2400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83020AA-397C-20C8-5812-A0284776F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659" y="3470865"/>
                <a:ext cx="3652795" cy="844783"/>
              </a:xfrm>
              <a:prstGeom prst="rect">
                <a:avLst/>
              </a:prstGeom>
              <a:blipFill>
                <a:blip r:embed="rId6"/>
                <a:stretch>
                  <a:fillRect l="-1503" t="-5755" r="-13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38E15AE-A4D9-96E2-E835-BC51E8F4F543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flipH="1">
            <a:off x="3806057" y="3277687"/>
            <a:ext cx="127" cy="19317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" y="1315675"/>
            <a:ext cx="4077273" cy="494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534573" y="1304922"/>
                <a:ext cx="17238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⇐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𝑡h𝑟𝑒𝑠h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573" y="1304922"/>
                <a:ext cx="1723872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2145484" y="1304921"/>
                <a:ext cx="16325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For </a:t>
                </a:r>
                <a:r>
                  <a:rPr lang="fr-FR" sz="2400" b="1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any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𝐶𝑎</m:t>
                    </m:r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484" y="1304921"/>
                <a:ext cx="1632575" cy="461665"/>
              </a:xfrm>
              <a:prstGeom prst="rect">
                <a:avLst/>
              </a:prstGeom>
              <a:blipFill>
                <a:blip r:embed="rId9"/>
                <a:stretch>
                  <a:fillRect l="-4851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/>
          <p:cNvGrpSpPr/>
          <p:nvPr/>
        </p:nvGrpSpPr>
        <p:grpSpPr>
          <a:xfrm>
            <a:off x="9150368" y="1968114"/>
            <a:ext cx="2427075" cy="2909378"/>
            <a:chOff x="9201641" y="2237116"/>
            <a:chExt cx="2427075" cy="290937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 t="1407" r="2985" b="2320"/>
            <a:stretch/>
          </p:blipFill>
          <p:spPr>
            <a:xfrm>
              <a:off x="9440519" y="2237116"/>
              <a:ext cx="1949321" cy="2599094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201641" y="4869495"/>
              <a:ext cx="24270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T. D. &amp; </a:t>
              </a:r>
              <a:r>
                <a:rPr lang="nl-NL" sz="12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Ruschak</a:t>
              </a:r>
              <a:r>
                <a:rPr lang="nl-NL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, K. J., 1979 Nature</a:t>
              </a:r>
              <a:endParaRPr lang="fr-FR" sz="12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680192" y="1968114"/>
            <a:ext cx="2170393" cy="2923067"/>
            <a:chOff x="6731465" y="2237116"/>
            <a:chExt cx="2170393" cy="2923067"/>
          </a:xfrm>
        </p:grpSpPr>
        <p:pic>
          <p:nvPicPr>
            <p:cNvPr id="15" name="Image 14" descr="Une image contenant intérieur, blanc, verre, appareil de cuisine&#10;&#10;Description générée automatiquement">
              <a:extLst>
                <a:ext uri="{FF2B5EF4-FFF2-40B4-BE49-F238E27FC236}">
                  <a16:creationId xmlns:a16="http://schemas.microsoft.com/office/drawing/2014/main" id="{9262245D-27F2-0DA6-4909-65BD9216C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2"/>
            <a:stretch/>
          </p:blipFill>
          <p:spPr>
            <a:xfrm>
              <a:off x="6731465" y="2237116"/>
              <a:ext cx="2170393" cy="2599094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838040" y="4883184"/>
              <a:ext cx="19572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Snoeijier</a:t>
              </a:r>
              <a:r>
                <a:rPr lang="en-US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, J. </a:t>
              </a:r>
              <a:r>
                <a:rPr lang="en-US" sz="1200" i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et al</a:t>
              </a:r>
              <a:r>
                <a:rPr lang="en-US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., 2006 PRL</a:t>
              </a:r>
              <a:endParaRPr lang="fr-FR" sz="1200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934D8CA-D12D-D5E4-42CB-9FB85D24FB2D}"/>
              </a:ext>
            </a:extLst>
          </p:cNvPr>
          <p:cNvSpPr txBox="1"/>
          <p:nvPr/>
        </p:nvSpPr>
        <p:spPr>
          <a:xfrm>
            <a:off x="261856" y="6516662"/>
            <a:ext cx="3824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*L. D. Landau and B. V. </a:t>
            </a:r>
            <a:r>
              <a:rPr lang="en-US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Levich</a:t>
            </a:r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1942 Acta </a:t>
            </a:r>
            <a:r>
              <a:rPr lang="en-US" sz="12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Physicochim</a:t>
            </a:r>
            <a:r>
              <a:rPr lang="en-US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lang="fr-FR" sz="12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animBg="1"/>
      <p:bldP spid="12" grpId="0"/>
      <p:bldP spid="13" grpId="0"/>
      <p:bldP spid="23" grpId="0" animBg="1"/>
      <p:bldP spid="20" grpId="0"/>
      <p:bldP spid="21" grpId="0"/>
      <p:bldP spid="26" grpId="0" animBg="1"/>
      <p:bldP spid="31" grpId="0"/>
      <p:bldP spid="32" grpId="0"/>
      <p:bldP spid="18" grpId="0"/>
      <p:bldP spid="3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Observation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with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deformable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67B7D6-24D6-5CF7-4082-94FF889DB783}"/>
              </a:ext>
            </a:extLst>
          </p:cNvPr>
          <p:cNvSpPr txBox="1"/>
          <p:nvPr/>
        </p:nvSpPr>
        <p:spPr>
          <a:xfrm>
            <a:off x="1" y="1012743"/>
            <a:ext cx="553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not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instantaneous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unlike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rigid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case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→Delay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liquid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entrainment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2" name="0.192_mm_s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30" y="1916343"/>
            <a:ext cx="4264928" cy="4913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C87D19-4673-8246-6684-DAFAA1579E70}"/>
                  </a:ext>
                </a:extLst>
              </p:cNvPr>
              <p:cNvSpPr txBox="1"/>
              <p:nvPr/>
            </p:nvSpPr>
            <p:spPr>
              <a:xfrm>
                <a:off x="4981702" y="4648461"/>
                <a:ext cx="70807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Lower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Young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Modulus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shifts the range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toward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lower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𝐶𝑎</m:t>
                    </m:r>
                  </m:oMath>
                </a14:m>
                <a:endParaRPr lang="en-US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 algn="ctr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Sharp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decrease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of </a:t>
                </a:r>
                <a:r>
                  <a:rPr lang="el-G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τ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with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𝐶𝑎</m:t>
                    </m:r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C87D19-4673-8246-6684-DAFAA1579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702" y="4648461"/>
                <a:ext cx="7080728" cy="830997"/>
              </a:xfrm>
              <a:prstGeom prst="rect">
                <a:avLst/>
              </a:prstGeom>
              <a:blipFill>
                <a:blip r:embed="rId5"/>
                <a:stretch>
                  <a:fillRect l="-1205" t="-5882" b="-16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7964358" y="5866043"/>
            <a:ext cx="111541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Origin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?</a:t>
            </a:r>
          </a:p>
        </p:txBody>
      </p:sp>
      <p:cxnSp>
        <p:nvCxnSpPr>
          <p:cNvPr id="26" name="Connecteur droit avec flèche 25"/>
          <p:cNvCxnSpPr>
            <a:cxnSpLocks/>
            <a:stCxn id="20" idx="2"/>
            <a:endCxn id="24" idx="0"/>
          </p:cNvCxnSpPr>
          <p:nvPr/>
        </p:nvCxnSpPr>
        <p:spPr>
          <a:xfrm>
            <a:off x="8522066" y="5479458"/>
            <a:ext cx="1" cy="386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7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653811" y="2974411"/>
            <a:ext cx="83892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Support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161257" y="6348462"/>
            <a:ext cx="73651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PDMS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839703" y="6342380"/>
            <a:ext cx="11797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</a:t>
            </a:r>
          </a:p>
        </p:txBody>
      </p:sp>
      <p:cxnSp>
        <p:nvCxnSpPr>
          <p:cNvPr id="14" name="Connecteur droit avec flèche 13"/>
          <p:cNvCxnSpPr>
            <a:stCxn id="28" idx="1"/>
          </p:cNvCxnSpPr>
          <p:nvPr/>
        </p:nvCxnSpPr>
        <p:spPr>
          <a:xfrm flipH="1">
            <a:off x="2705100" y="6511657"/>
            <a:ext cx="1134603" cy="1692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6030" y="2804389"/>
            <a:ext cx="1233486" cy="845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7722" y="2585032"/>
            <a:ext cx="495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mm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34586" y="4529366"/>
            <a:ext cx="418896" cy="1331686"/>
            <a:chOff x="4970790" y="4009722"/>
            <a:chExt cx="418896" cy="1331686"/>
          </a:xfrm>
        </p:grpSpPr>
        <p:sp>
          <p:nvSpPr>
            <p:cNvPr id="6" name="Flèche vers le haut 5"/>
            <p:cNvSpPr/>
            <p:nvPr/>
          </p:nvSpPr>
          <p:spPr>
            <a:xfrm>
              <a:off x="4970790" y="4009722"/>
              <a:ext cx="418896" cy="1331686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 rot="16200000">
              <a:off x="5041180" y="4552454"/>
              <a:ext cx="27697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V</a:t>
              </a: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2168724" y="5966348"/>
            <a:ext cx="60305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PVC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7551" y="669873"/>
                <a:ext cx="5482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Coating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with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treshold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𝐶𝑎</m:t>
                    </m:r>
                  </m:oMath>
                </a14:m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, like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rigid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case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1" y="669873"/>
                <a:ext cx="5482078" cy="461665"/>
              </a:xfrm>
              <a:prstGeom prst="rect">
                <a:avLst/>
              </a:prstGeom>
              <a:blipFill>
                <a:blip r:embed="rId7"/>
                <a:stretch>
                  <a:fillRect l="-1335" t="-10526" r="-1112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67" y="801167"/>
            <a:ext cx="5486399" cy="3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9" grpId="0"/>
      <p:bldP spid="20" grpId="0"/>
      <p:bldP spid="24" grpId="0" animBg="1"/>
      <p:bldP spid="12" grpId="0" animBg="1"/>
      <p:bldP spid="12" grpId="1" animBg="1"/>
      <p:bldP spid="27" grpId="0" animBg="1"/>
      <p:bldP spid="27" grpId="1" animBg="1"/>
      <p:bldP spid="28" grpId="0" animBg="1"/>
      <p:bldP spid="28" grpId="1" animBg="1"/>
      <p:bldP spid="2" grpId="0" animBg="1"/>
      <p:bldP spid="3" grpId="0"/>
      <p:bldP spid="34" grpId="0" animBg="1"/>
      <p:bldP spid="34" grpId="1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Phenomenom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 :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deforming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surface of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endParaRPr lang="fr-FR" sz="3200" b="1" dirty="0"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724" y="1095375"/>
            <a:ext cx="442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Force balance at contact line: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7173" y="1464707"/>
            <a:ext cx="814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Horizontal: balance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capillary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forces and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viscous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shear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Vertical: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elasticity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substrate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counterbalances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capillary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/>
              <p:nvPr/>
            </p:nvSpPr>
            <p:spPr>
              <a:xfrm>
                <a:off x="257173" y="3276205"/>
                <a:ext cx="4030094" cy="9755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Deformation at contact line</a:t>
                </a:r>
              </a:p>
              <a:p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Elastocapillary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fr-FR" sz="2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length</a:t>
                </a:r>
                <a:r>
                  <a:rPr lang="fr-FR" sz="2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</m:oMath>
                </a14:m>
                <a:endParaRPr lang="fr-FR" sz="24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924C0FD-2329-6A0F-806A-5D071B66A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3" y="3276205"/>
                <a:ext cx="4030094" cy="975588"/>
              </a:xfrm>
              <a:prstGeom prst="rect">
                <a:avLst/>
              </a:prstGeom>
              <a:blipFill>
                <a:blip r:embed="rId2"/>
                <a:stretch>
                  <a:fillRect l="-2112" t="-4321" b="-24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/>
          <p:cNvGrpSpPr/>
          <p:nvPr/>
        </p:nvGrpSpPr>
        <p:grpSpPr>
          <a:xfrm>
            <a:off x="647700" y="2238949"/>
            <a:ext cx="935831" cy="1037256"/>
            <a:chOff x="647700" y="2033587"/>
            <a:chExt cx="935831" cy="1242618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647700" y="2033587"/>
              <a:ext cx="935831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1113237" y="2033587"/>
              <a:ext cx="0" cy="12426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8</a:t>
            </a:fld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113237" y="4279455"/>
            <a:ext cx="0" cy="57576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57173" y="4855216"/>
            <a:ext cx="466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More (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increasing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dissipation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0778" y="5354105"/>
            <a:ext cx="6355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Contact line in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movement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→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Propagating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ridge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&amp; progressive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growth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ridge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54245" y="4855216"/>
            <a:ext cx="205970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Inside the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solid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424" r="14398" b="48121"/>
          <a:stretch/>
        </p:blipFill>
        <p:spPr>
          <a:xfrm>
            <a:off x="8161903" y="690727"/>
            <a:ext cx="4030097" cy="3621760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447064" y="4336095"/>
            <a:ext cx="4744936" cy="2067161"/>
            <a:chOff x="7447064" y="3089188"/>
            <a:chExt cx="4744936" cy="2067161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56A0B9E-EB8A-D3A8-9489-05B64ECCF2BA}"/>
                </a:ext>
              </a:extLst>
            </p:cNvPr>
            <p:cNvGrpSpPr/>
            <p:nvPr/>
          </p:nvGrpSpPr>
          <p:grpSpPr>
            <a:xfrm>
              <a:off x="8161903" y="3089188"/>
              <a:ext cx="4030097" cy="2067161"/>
              <a:chOff x="671326" y="1853907"/>
              <a:chExt cx="3328617" cy="1941260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9D743EFC-0777-391E-F0AC-3CC34FA6A660}"/>
                  </a:ext>
                </a:extLst>
              </p:cNvPr>
              <p:cNvGrpSpPr/>
              <p:nvPr/>
            </p:nvGrpSpPr>
            <p:grpSpPr>
              <a:xfrm>
                <a:off x="671326" y="1853907"/>
                <a:ext cx="3328617" cy="1658468"/>
                <a:chOff x="408992" y="1601617"/>
                <a:chExt cx="3328617" cy="1658468"/>
              </a:xfrm>
            </p:grpSpPr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0D087006-3237-98BE-BABA-A9B0097D5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72" t="13298" r="3398" b="9957"/>
                <a:stretch/>
              </p:blipFill>
              <p:spPr>
                <a:xfrm>
                  <a:off x="408992" y="1601617"/>
                  <a:ext cx="3328617" cy="1658468"/>
                </a:xfrm>
                <a:prstGeom prst="rect">
                  <a:avLst/>
                </a:prstGeom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20D9F7DE-7AF1-5938-8590-E29B8F0E23B6}"/>
                    </a:ext>
                  </a:extLst>
                </p:cNvPr>
                <p:cNvCxnSpPr/>
                <p:nvPr/>
              </p:nvCxnSpPr>
              <p:spPr>
                <a:xfrm>
                  <a:off x="419152" y="2160504"/>
                  <a:ext cx="1921617" cy="0"/>
                </a:xfrm>
                <a:prstGeom prst="line">
                  <a:avLst/>
                </a:prstGeom>
                <a:ln w="2857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F4786B4-A773-5F7D-8BD5-169B6906FBB5}"/>
                  </a:ext>
                </a:extLst>
              </p:cNvPr>
              <p:cNvSpPr txBox="1"/>
              <p:nvPr/>
            </p:nvSpPr>
            <p:spPr>
              <a:xfrm>
                <a:off x="907946" y="3556716"/>
                <a:ext cx="3052898" cy="238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S.J. Park </a:t>
                </a:r>
                <a:r>
                  <a:rPr lang="fr-FR" sz="1050" i="1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et al</a:t>
                </a:r>
                <a:r>
                  <a:rPr lang="fr-FR" sz="105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., 2014 Nature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447064" y="3453489"/>
                  <a:ext cx="86357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7064" y="3453489"/>
                  <a:ext cx="863570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1418" b="-18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778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  <p:bldP spid="12" grpId="0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04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Phenomenom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2 : Free-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chains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slowly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moving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toward</a:t>
            </a:r>
            <a:r>
              <a:rPr lang="fr-FR" sz="3200" b="1" dirty="0"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the surface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9CBF79-C2FD-0C59-A8DA-4E45BFA6BE6B}"/>
              </a:ext>
            </a:extLst>
          </p:cNvPr>
          <p:cNvSpPr txBox="1"/>
          <p:nvPr/>
        </p:nvSpPr>
        <p:spPr>
          <a:xfrm>
            <a:off x="1642793" y="4179502"/>
            <a:ext cx="1668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Red </a:t>
            </a:r>
            <a:r>
              <a:rPr lang="fr-FR" sz="2400" dirty="0" err="1"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sz="2400" dirty="0">
              <a:solidFill>
                <a:srgbClr val="FF000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B545EF-0F70-138E-E89B-0015AC4C1DF5}"/>
              </a:ext>
            </a:extLst>
          </p:cNvPr>
          <p:cNvSpPr txBox="1"/>
          <p:nvPr/>
        </p:nvSpPr>
        <p:spPr>
          <a:xfrm>
            <a:off x="1596833" y="4699601"/>
            <a:ext cx="1504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Blue </a:t>
            </a:r>
            <a:r>
              <a:rPr lang="fr-FR" sz="2400" dirty="0" err="1">
                <a:solidFill>
                  <a:schemeClr val="accent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endParaRPr lang="fr-FR" sz="2400" dirty="0">
              <a:solidFill>
                <a:schemeClr val="accent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1F5116-F52C-392B-CBEA-6720B683CB06}"/>
              </a:ext>
            </a:extLst>
          </p:cNvPr>
          <p:cNvSpPr txBox="1"/>
          <p:nvPr/>
        </p:nvSpPr>
        <p:spPr>
          <a:xfrm>
            <a:off x="532413" y="5161266"/>
            <a:ext cx="363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Yellow </a:t>
            </a:r>
            <a:r>
              <a:rPr lang="fr-FR" sz="2400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« Free-</a:t>
            </a:r>
            <a:r>
              <a:rPr lang="fr-FR" sz="2400" dirty="0" err="1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solidFill>
                  <a:schemeClr val="accent4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 »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498D0-FD4D-47AF-A10C-AB08F387FA8F}" type="slidenum">
              <a:rPr lang="fr-FR" smtClean="0"/>
              <a:t>9</a:t>
            </a:fld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D298DC9-6EC9-C40A-74CB-6E965CE99903}"/>
              </a:ext>
            </a:extLst>
          </p:cNvPr>
          <p:cNvSpPr txBox="1"/>
          <p:nvPr/>
        </p:nvSpPr>
        <p:spPr>
          <a:xfrm>
            <a:off x="7466888" y="2064727"/>
            <a:ext cx="26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Free-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washing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F57DC7F-A423-18C2-3A76-8536C010148F}"/>
              </a:ext>
            </a:extLst>
          </p:cNvPr>
          <p:cNvSpPr txBox="1"/>
          <p:nvPr/>
        </p:nvSpPr>
        <p:spPr>
          <a:xfrm>
            <a:off x="6044364" y="3021432"/>
            <a:ext cx="545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Entrainement</a:t>
            </a:r>
            <a:r>
              <a:rPr lang="en-US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delay should be suppressed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1C27593-77FB-1EF7-A255-722A49B46817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>
            <a:off x="8773372" y="2526392"/>
            <a:ext cx="0" cy="495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572421" y="4579214"/>
            <a:ext cx="4401902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During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extraction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Close to the contact line</a:t>
            </a:r>
          </a:p>
          <a:p>
            <a:pPr algn="ctr"/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Slow 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reorganization</a:t>
            </a:r>
            <a:r>
              <a:rPr lang="fr-FR" sz="2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of free-</a:t>
            </a:r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chains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0" name="Flèche vers le bas 39"/>
          <p:cNvSpPr/>
          <p:nvPr/>
        </p:nvSpPr>
        <p:spPr>
          <a:xfrm>
            <a:off x="8590492" y="3480748"/>
            <a:ext cx="365760" cy="1029365"/>
          </a:xfrm>
          <a:prstGeom prst="downArrow">
            <a:avLst>
              <a:gd name="adj1" fmla="val 27273"/>
              <a:gd name="adj2" fmla="val 9090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1389185" y="5479297"/>
            <a:ext cx="188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Poroelasticity</a:t>
            </a:r>
            <a:endParaRPr lang="fr-FR" sz="2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-56734" y="997285"/>
            <a:ext cx="5711948" cy="2780388"/>
            <a:chOff x="-56734" y="997285"/>
            <a:chExt cx="5068010" cy="2466940"/>
          </a:xfrm>
        </p:grpSpPr>
        <p:grpSp>
          <p:nvGrpSpPr>
            <p:cNvPr id="45" name="Groupe 44"/>
            <p:cNvGrpSpPr/>
            <p:nvPr/>
          </p:nvGrpSpPr>
          <p:grpSpPr>
            <a:xfrm>
              <a:off x="-56734" y="997285"/>
              <a:ext cx="4969712" cy="2418495"/>
              <a:chOff x="-56734" y="997285"/>
              <a:chExt cx="4969712" cy="2418495"/>
            </a:xfrm>
          </p:grpSpPr>
          <p:pic>
            <p:nvPicPr>
              <p:cNvPr id="6" name="Image 5" descr="Une image contenant graphiques vectoriels&#10;&#10;Description générée automatiquement">
                <a:extLst>
                  <a:ext uri="{FF2B5EF4-FFF2-40B4-BE49-F238E27FC236}">
                    <a16:creationId xmlns:a16="http://schemas.microsoft.com/office/drawing/2014/main" id="{209F0910-E9F4-1BEA-BB14-FF6FC6840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64" y="997285"/>
                <a:ext cx="4871414" cy="2418495"/>
              </a:xfrm>
              <a:prstGeom prst="rect">
                <a:avLst/>
              </a:prstGeom>
            </p:spPr>
          </p:pic>
          <p:sp>
            <p:nvSpPr>
              <p:cNvPr id="44" name="ZoneTexte 43"/>
              <p:cNvSpPr txBox="1"/>
              <p:nvPr/>
            </p:nvSpPr>
            <p:spPr>
              <a:xfrm>
                <a:off x="-56734" y="1020292"/>
                <a:ext cx="1445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Polymer</a:t>
                </a:r>
                <a:r>
                  <a:rPr lang="fr-FR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network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3246049" y="3187226"/>
              <a:ext cx="17652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 err="1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Ph.D</a:t>
              </a:r>
              <a:r>
                <a:rPr lang="fr-FR" sz="1200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. of M. Oléron, 2022</a:t>
              </a:r>
              <a:endParaRPr lang="fr-FR" sz="1200" dirty="0"/>
            </a:p>
          </p:txBody>
        </p:sp>
      </p:grpSp>
      <p:sp>
        <p:nvSpPr>
          <p:cNvPr id="2" name="Flèche à angle droit 16">
            <a:extLst>
              <a:ext uri="{FF2B5EF4-FFF2-40B4-BE49-F238E27FC236}">
                <a16:creationId xmlns:a16="http://schemas.microsoft.com/office/drawing/2014/main" id="{3DED619B-04F9-F52D-0C4E-0B968906AA51}"/>
              </a:ext>
            </a:extLst>
          </p:cNvPr>
          <p:cNvSpPr/>
          <p:nvPr/>
        </p:nvSpPr>
        <p:spPr>
          <a:xfrm rot="5400000">
            <a:off x="1097870" y="5532086"/>
            <a:ext cx="231647" cy="268073"/>
          </a:xfrm>
          <a:prstGeom prst="bentUpArrow">
            <a:avLst>
              <a:gd name="adj1" fmla="val 10046"/>
              <a:gd name="adj2" fmla="val 21157"/>
              <a:gd name="adj3" fmla="val 365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1" grpId="0"/>
      <p:bldP spid="33" grpId="0"/>
      <p:bldP spid="37" grpId="0" animBg="1"/>
      <p:bldP spid="40" grpId="0" animBg="1"/>
      <p:bldP spid="42" grpId="0"/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1936</Words>
  <Application>Microsoft Office PowerPoint</Application>
  <PresentationFormat>Grand écran</PresentationFormat>
  <Paragraphs>331</Paragraphs>
  <Slides>29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Liberation Serif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Enduisage liquide d’élastomères</dc:title>
  <dc:creator>Anthony</dc:creator>
  <cp:lastModifiedBy>antho var</cp:lastModifiedBy>
  <cp:revision>318</cp:revision>
  <dcterms:created xsi:type="dcterms:W3CDTF">2022-11-28T15:28:18Z</dcterms:created>
  <dcterms:modified xsi:type="dcterms:W3CDTF">2023-07-04T07:39:03Z</dcterms:modified>
</cp:coreProperties>
</file>