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72" r:id="rId2"/>
    <p:sldId id="275" r:id="rId3"/>
    <p:sldId id="274" r:id="rId4"/>
    <p:sldId id="276" r:id="rId5"/>
    <p:sldId id="263" r:id="rId6"/>
    <p:sldId id="268" r:id="rId7"/>
    <p:sldId id="269" r:id="rId8"/>
    <p:sldId id="278" r:id="rId9"/>
    <p:sldId id="282" r:id="rId10"/>
    <p:sldId id="266" r:id="rId11"/>
    <p:sldId id="285" r:id="rId12"/>
    <p:sldId id="286" r:id="rId13"/>
    <p:sldId id="283" r:id="rId14"/>
    <p:sldId id="289" r:id="rId15"/>
    <p:sldId id="264" r:id="rId16"/>
    <p:sldId id="262" r:id="rId17"/>
    <p:sldId id="288" r:id="rId18"/>
    <p:sldId id="295" r:id="rId19"/>
    <p:sldId id="294" r:id="rId20"/>
    <p:sldId id="290" r:id="rId21"/>
    <p:sldId id="293" r:id="rId22"/>
    <p:sldId id="292" r:id="rId23"/>
    <p:sldId id="284" r:id="rId24"/>
    <p:sldId id="296" r:id="rId25"/>
    <p:sldId id="260" r:id="rId26"/>
    <p:sldId id="297" r:id="rId27"/>
    <p:sldId id="265" r:id="rId28"/>
    <p:sldId id="280" r:id="rId29"/>
    <p:sldId id="287" r:id="rId3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5" autoAdjust="0"/>
    <p:restoredTop sz="96840" autoAdjust="0"/>
  </p:normalViewPr>
  <p:slideViewPr>
    <p:cSldViewPr snapToGrid="0" snapToObjects="1">
      <p:cViewPr>
        <p:scale>
          <a:sx n="100" d="100"/>
          <a:sy n="100" d="100"/>
        </p:scale>
        <p:origin x="-888" y="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56"/>
    </p:cViewPr>
  </p:sorterViewPr>
  <p:notesViewPr>
    <p:cSldViewPr snapToGrid="0" snapToObjects="1">
      <p:cViewPr varScale="1">
        <p:scale>
          <a:sx n="72" d="100"/>
          <a:sy n="72" d="100"/>
        </p:scale>
        <p:origin x="-344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AD3EF-3351-5940-AF31-90DF9673613B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34AF0-FB4F-3A4A-9204-B1C726D6F1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35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fonction de</a:t>
            </a:r>
            <a:r>
              <a:rPr lang="fr-FR" baseline="0" dirty="0" smtClean="0"/>
              <a:t> la nature de l’échantillon et de</a:t>
            </a:r>
            <a:r>
              <a:rPr lang="fr-FR" dirty="0" smtClean="0"/>
              <a:t> l’angle de diffusion, appelé </a:t>
            </a:r>
            <a:r>
              <a:rPr lang="fr-FR" dirty="0" err="1" smtClean="0"/>
              <a:t>Theta</a:t>
            </a:r>
            <a:r>
              <a:rPr lang="fr-FR" dirty="0" smtClean="0"/>
              <a:t> par Compton</a:t>
            </a:r>
          </a:p>
          <a:p>
            <a:r>
              <a:rPr lang="fr-FR" dirty="0" smtClean="0"/>
              <a:t>En</a:t>
            </a:r>
            <a:r>
              <a:rPr lang="fr-FR" baseline="0" dirty="0" smtClean="0"/>
              <a:t> famille:  chambre d’ionisation la plus performante de l’époque est fabriquée par son frère ainé Karl, qui deviendra Président du MIT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482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 nous attendait</a:t>
            </a:r>
            <a:r>
              <a:rPr lang="fr-FR" baseline="0" dirty="0" smtClean="0"/>
              <a:t> pour voir la discontinuité au moment de Fermi pf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159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288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Cette figure montre les différences des profils expérimentaux ou théoriques avec</a:t>
            </a:r>
            <a:r>
              <a:rPr lang="fr-FR" baseline="0" dirty="0" smtClean="0"/>
              <a:t> un profil moyen</a:t>
            </a:r>
          </a:p>
          <a:p>
            <a:r>
              <a:rPr lang="fr-FR" baseline="0" dirty="0" smtClean="0"/>
              <a:t>On remarque que les 2 profils théoriques sous-estiment la densité d’électrons de faible moment donc de grande extension spatiale:</a:t>
            </a:r>
          </a:p>
          <a:p>
            <a:r>
              <a:rPr lang="fr-FR" baseline="0" dirty="0" smtClean="0"/>
              <a:t>les </a:t>
            </a:r>
            <a:r>
              <a:rPr lang="fr-FR" baseline="0" dirty="0" err="1" smtClean="0"/>
              <a:t>theories</a:t>
            </a:r>
            <a:r>
              <a:rPr lang="fr-FR" baseline="0" dirty="0" smtClean="0"/>
              <a:t> n’avaient pas pris en compte la polymérisation des molécules d’eau dans le liquide. </a:t>
            </a:r>
          </a:p>
          <a:p>
            <a:r>
              <a:rPr lang="fr-FR" baseline="0" dirty="0" err="1" smtClean="0"/>
              <a:t>Methode</a:t>
            </a:r>
            <a:r>
              <a:rPr lang="fr-FR" baseline="0" dirty="0" smtClean="0"/>
              <a:t> très efficace pour l’</a:t>
            </a:r>
            <a:r>
              <a:rPr lang="fr-FR" baseline="0" dirty="0" err="1" smtClean="0"/>
              <a:t>etude</a:t>
            </a:r>
            <a:r>
              <a:rPr lang="fr-FR" baseline="0" dirty="0" smtClean="0"/>
              <a:t> de la liaison H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revealated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Compton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scattering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fr-FR" baseline="0" dirty="0" err="1" smtClean="0"/>
              <a:t>LiH</a:t>
            </a:r>
            <a:r>
              <a:rPr lang="fr-FR" baseline="0" dirty="0" smtClean="0"/>
              <a:t> 1986-LURE)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</a:t>
            </a:r>
            <a:r>
              <a:rPr lang="fr-FR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 (ESRF 2009) 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Barbellini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Ch.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Bellin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G. Loupias,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Buslaps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A.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Shukla</a:t>
            </a:r>
            <a:endParaRPr lang="fr-FR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Phys. </a:t>
            </a:r>
            <a:r>
              <a:rPr lang="fr-FR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</a:t>
            </a:r>
            <a:r>
              <a:rPr lang="fr-FR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B</a:t>
            </a:r>
            <a:r>
              <a:rPr lang="fr-FR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79</a:t>
            </a:r>
            <a:r>
              <a:rPr lang="fr-FR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155115 (2009)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053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813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Etudes menées dans d’autres composés carbonés: les C60 (contraction de la molécule de C60, supposée</a:t>
            </a:r>
            <a:r>
              <a:rPr lang="fr-FR" baseline="0" dirty="0" smtClean="0"/>
              <a:t> incompressible dans Rb4C60</a:t>
            </a:r>
          </a:p>
          <a:p>
            <a:r>
              <a:rPr lang="fr-FR" baseline="0" dirty="0" smtClean="0"/>
              <a:t> le supra CaC6, où les calculs </a:t>
            </a:r>
            <a:r>
              <a:rPr lang="fr-FR" i="1" baseline="0" dirty="0" smtClean="0"/>
              <a:t>ab </a:t>
            </a:r>
            <a:r>
              <a:rPr lang="fr-FR" i="1" baseline="0" dirty="0" err="1" smtClean="0"/>
              <a:t>initio</a:t>
            </a:r>
            <a:r>
              <a:rPr lang="fr-FR" i="1" baseline="0" dirty="0" smtClean="0"/>
              <a:t> décrive bien l’anisotropie entre direction dans le plan et hors du plan, mais pas la plus grande délocalisation électronique mesurée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223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smtClean="0"/>
              <a:t>Quantification de l’énergie par Planck en 1900</a:t>
            </a:r>
          </a:p>
          <a:p>
            <a:r>
              <a:rPr lang="fr-FR" sz="1200" dirty="0" smtClean="0"/>
              <a:t>Théorie quantique de la lumière par Einstein en 1905 et le moment associé h/c en 1910 (Stark)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445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813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383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3 formules, le tour est joué</a:t>
            </a:r>
          </a:p>
          <a:p>
            <a:r>
              <a:rPr lang="fr-FR" dirty="0" smtClean="0"/>
              <a:t>Le second terme de la longueur d’onde du photon diffusé est appelé «déplacement</a:t>
            </a:r>
            <a:r>
              <a:rPr lang="fr-FR" baseline="0" dirty="0" smtClean="0"/>
              <a:t> Compton »</a:t>
            </a:r>
          </a:p>
          <a:p>
            <a:r>
              <a:rPr lang="fr-FR" baseline="0" dirty="0" smtClean="0"/>
              <a:t>Contexte historique: à un certain moment les idées sont « mures », Debye soumet la même interprétation en mars 1923 seulement </a:t>
            </a:r>
            <a:r>
              <a:rPr lang="fr-FR" baseline="0" dirty="0" err="1" smtClean="0"/>
              <a:t>qques</a:t>
            </a:r>
            <a:r>
              <a:rPr lang="fr-FR" baseline="0" dirty="0" smtClean="0"/>
              <a:t> mois plus tard que Compton (décembre). Le papier est même publié plus tôt que celui de Compton, en avril alors que celui de Compton n’est </a:t>
            </a:r>
            <a:r>
              <a:rPr lang="fr-FR" baseline="0" dirty="0" err="1" smtClean="0"/>
              <a:t>piublié</a:t>
            </a:r>
            <a:r>
              <a:rPr lang="fr-FR" baseline="0" smtClean="0"/>
              <a:t> qu’en mai 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088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3 formules, le tour est joué</a:t>
            </a:r>
          </a:p>
          <a:p>
            <a:r>
              <a:rPr lang="fr-FR" sz="1200" dirty="0" smtClean="0"/>
              <a:t>Quantification de l’énergie par Planck en 1900</a:t>
            </a:r>
          </a:p>
          <a:p>
            <a:r>
              <a:rPr lang="fr-FR" sz="1200" dirty="0" smtClean="0"/>
              <a:t>Théorie quantique de la lumière par Einstein en 1905 et le moment associé </a:t>
            </a:r>
            <a:r>
              <a:rPr lang="fr-FR" sz="1200" dirty="0" err="1" smtClean="0"/>
              <a:t>h</a:t>
            </a:r>
            <a:r>
              <a:rPr lang="fr-FR" sz="1200" dirty="0" err="1" smtClean="0">
                <a:latin typeface="Gurmukhi Sangam MN"/>
                <a:cs typeface="Gurmukhi Sangam MN"/>
              </a:rPr>
              <a:t>n</a:t>
            </a:r>
            <a:r>
              <a:rPr lang="fr-FR" sz="1200" dirty="0" smtClean="0"/>
              <a:t>/c en 1910 (Stark)</a:t>
            </a:r>
          </a:p>
          <a:p>
            <a:endParaRPr lang="fr-FR" sz="1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088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second terme de la longueur d’onde du photon diffusé est appelé «déplacement</a:t>
            </a:r>
            <a:r>
              <a:rPr lang="fr-FR" baseline="0" dirty="0" smtClean="0"/>
              <a:t> Compton »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Contexte historique: à un certain moment les idées sont « mures », Debye soumet la même interprétation en mars 1923 seulement </a:t>
            </a:r>
            <a:r>
              <a:rPr lang="fr-FR" baseline="0" dirty="0" err="1" smtClean="0"/>
              <a:t>qques</a:t>
            </a:r>
            <a:r>
              <a:rPr lang="fr-FR" baseline="0" dirty="0" smtClean="0"/>
              <a:t> mois plus tard que Compton (décembre). Le papier est même publié plus tôt que celui de Compton, en avril alors que celui de Compton n’est </a:t>
            </a:r>
            <a:r>
              <a:rPr lang="fr-FR" baseline="0" dirty="0" err="1" smtClean="0"/>
              <a:t>piublié</a:t>
            </a:r>
            <a:r>
              <a:rPr lang="fr-FR" baseline="0" dirty="0" smtClean="0"/>
              <a:t> qu’en mai</a:t>
            </a:r>
            <a:endParaRPr lang="fr-FR" sz="1200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314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Théories Planck 1900 et Einstein 1905</a:t>
            </a:r>
          </a:p>
          <a:p>
            <a:r>
              <a:rPr lang="fr-FR" dirty="0" smtClean="0"/>
              <a:t>Debye soumet le même calcul que Compton en mars 1923, à Z; fur </a:t>
            </a:r>
            <a:r>
              <a:rPr lang="fr-FR" dirty="0" err="1" smtClean="0"/>
              <a:t>Physik</a:t>
            </a:r>
            <a:endParaRPr lang="fr-FR" dirty="0" smtClean="0"/>
          </a:p>
          <a:p>
            <a:r>
              <a:rPr lang="fr-FR" dirty="0" smtClean="0"/>
              <a:t>Accepté en avril 1923, un mois avant Compton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185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482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Spectromètre de DUMOND</a:t>
            </a:r>
            <a:r>
              <a:rPr lang="fr-FR" baseline="0" dirty="0" smtClean="0"/>
              <a:t> à Pasadena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683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4AF0-FB4F-3A4A-9204-B1C726D6F17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80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97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53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141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43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33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45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758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69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68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9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28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986E8-5283-5749-8F40-F2E0204FE106}" type="datetimeFigureOut">
              <a:rPr lang="fr-FR" smtClean="0"/>
              <a:t>02/07/23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34D-6479-FB4E-9F9C-8C16E8EB91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90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1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457200" y="736600"/>
            <a:ext cx="8229600" cy="1816100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C0504D"/>
                </a:solidFill>
              </a:rPr>
              <a:t>Historique de l’effet Compton </a:t>
            </a:r>
            <a:r>
              <a:rPr lang="fr-FR" sz="3600" dirty="0">
                <a:solidFill>
                  <a:srgbClr val="C0504D"/>
                </a:solidFill>
              </a:rPr>
              <a:t/>
            </a:r>
            <a:br>
              <a:rPr lang="fr-FR" sz="3600" dirty="0">
                <a:solidFill>
                  <a:srgbClr val="C0504D"/>
                </a:solidFill>
              </a:rPr>
            </a:br>
            <a:r>
              <a:rPr lang="fr-FR" sz="3600" dirty="0" smtClean="0">
                <a:solidFill>
                  <a:srgbClr val="C0504D"/>
                </a:solidFill>
              </a:rPr>
              <a:t/>
            </a:r>
            <a:br>
              <a:rPr lang="fr-FR" sz="3600" dirty="0" smtClean="0">
                <a:solidFill>
                  <a:srgbClr val="C0504D"/>
                </a:solidFill>
              </a:rPr>
            </a:br>
            <a:r>
              <a:rPr lang="fr-FR" sz="3100" i="1" dirty="0" smtClean="0">
                <a:solidFill>
                  <a:srgbClr val="C0504D"/>
                </a:solidFill>
              </a:rPr>
              <a:t>ses </a:t>
            </a:r>
            <a:r>
              <a:rPr lang="fr-FR" sz="3100" i="1" dirty="0">
                <a:solidFill>
                  <a:srgbClr val="C0504D"/>
                </a:solidFill>
              </a:rPr>
              <a:t>a</a:t>
            </a:r>
            <a:r>
              <a:rPr lang="fr-FR" sz="3100" i="1" dirty="0" smtClean="0">
                <a:solidFill>
                  <a:srgbClr val="C0504D"/>
                </a:solidFill>
              </a:rPr>
              <a:t>pplications </a:t>
            </a:r>
            <a:r>
              <a:rPr lang="fr-FR" sz="3100" i="1" dirty="0">
                <a:solidFill>
                  <a:srgbClr val="C0504D"/>
                </a:solidFill>
              </a:rPr>
              <a:t>en </a:t>
            </a:r>
            <a:r>
              <a:rPr lang="fr-FR" sz="3100" i="1" dirty="0" smtClean="0">
                <a:solidFill>
                  <a:srgbClr val="C0504D"/>
                </a:solidFill>
              </a:rPr>
              <a:t>Matière </a:t>
            </a:r>
            <a:r>
              <a:rPr lang="fr-FR" sz="3100" i="1" dirty="0">
                <a:solidFill>
                  <a:srgbClr val="C0504D"/>
                </a:solidFill>
              </a:rPr>
              <a:t>C</a:t>
            </a:r>
            <a:r>
              <a:rPr lang="fr-FR" sz="3100" i="1" dirty="0" smtClean="0">
                <a:solidFill>
                  <a:srgbClr val="C0504D"/>
                </a:solidFill>
              </a:rPr>
              <a:t>ondensée</a:t>
            </a:r>
            <a:r>
              <a:rPr lang="fr-FR" sz="3100" i="1" dirty="0">
                <a:solidFill>
                  <a:srgbClr val="C0504D"/>
                </a:solidFill>
              </a:rPr>
              <a:t/>
            </a:r>
            <a:br>
              <a:rPr lang="fr-FR" sz="3100" i="1" dirty="0">
                <a:solidFill>
                  <a:srgbClr val="C0504D"/>
                </a:solidFill>
              </a:rPr>
            </a:br>
            <a:endParaRPr lang="fr-FR" sz="3100" i="1" dirty="0">
              <a:solidFill>
                <a:srgbClr val="C0504D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700" y="2828836"/>
            <a:ext cx="74168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000" dirty="0" smtClean="0"/>
          </a:p>
          <a:p>
            <a:endParaRPr lang="fr-FR" sz="2000" dirty="0"/>
          </a:p>
          <a:p>
            <a:r>
              <a:rPr lang="fr-FR" sz="2000" dirty="0" smtClean="0"/>
              <a:t>Geneviève </a:t>
            </a:r>
            <a:r>
              <a:rPr lang="fr-FR" sz="2000" dirty="0"/>
              <a:t>Loupias</a:t>
            </a:r>
          </a:p>
          <a:p>
            <a:r>
              <a:rPr lang="fr-FR" sz="2000" dirty="0"/>
              <a:t>Christophe </a:t>
            </a:r>
            <a:r>
              <a:rPr lang="fr-FR" sz="2000" dirty="0" err="1" smtClean="0"/>
              <a:t>Bellin</a:t>
            </a:r>
            <a:endParaRPr lang="fr-FR" i="1" dirty="0"/>
          </a:p>
          <a:p>
            <a:pPr algn="r"/>
            <a:endParaRPr lang="fr-FR" i="1" dirty="0" smtClean="0"/>
          </a:p>
          <a:p>
            <a:pPr algn="r"/>
            <a:r>
              <a:rPr lang="fr-FR" i="1" dirty="0" smtClean="0"/>
              <a:t>IMPMC</a:t>
            </a:r>
            <a:endParaRPr lang="fr-FR" i="1" dirty="0"/>
          </a:p>
          <a:p>
            <a:pPr algn="r"/>
            <a:r>
              <a:rPr lang="fr-FR" sz="1050" dirty="0"/>
              <a:t> </a:t>
            </a:r>
            <a:r>
              <a:rPr lang="fr-FR" i="1" dirty="0"/>
              <a:t>Sorbonne Université Paris</a:t>
            </a:r>
          </a:p>
        </p:txBody>
      </p:sp>
    </p:spTree>
    <p:extLst>
      <p:ext uri="{BB962C8B-B14F-4D97-AF65-F5344CB8AC3E}">
        <p14:creationId xmlns:p14="http://schemas.microsoft.com/office/powerpoint/2010/main" val="18216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76262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800000"/>
                </a:solidFill>
              </a:rPr>
              <a:t>Spectromètre de </a:t>
            </a:r>
            <a:r>
              <a:rPr lang="fr-FR" sz="2800" dirty="0" smtClean="0">
                <a:solidFill>
                  <a:srgbClr val="800000"/>
                </a:solidFill>
              </a:rPr>
              <a:t>Du </a:t>
            </a:r>
            <a:r>
              <a:rPr lang="fr-FR" sz="2800" dirty="0" err="1" smtClean="0">
                <a:solidFill>
                  <a:srgbClr val="800000"/>
                </a:solidFill>
              </a:rPr>
              <a:t>Mond</a:t>
            </a:r>
            <a:r>
              <a:rPr lang="fr-FR" sz="2800" dirty="0" smtClean="0">
                <a:solidFill>
                  <a:srgbClr val="800000"/>
                </a:solidFill>
              </a:rPr>
              <a:t> </a:t>
            </a:r>
            <a:r>
              <a:rPr lang="fr-FR" sz="2400" dirty="0" smtClean="0">
                <a:solidFill>
                  <a:srgbClr val="800000"/>
                </a:solidFill>
              </a:rPr>
              <a:t>(1929)</a:t>
            </a:r>
            <a:endParaRPr lang="fr-FR" sz="2400" dirty="0">
              <a:solidFill>
                <a:srgbClr val="80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-5304" r="-5304"/>
          <a:stretch>
            <a:fillRect/>
          </a:stretch>
        </p:blipFill>
        <p:spPr>
          <a:xfrm>
            <a:off x="850900" y="865188"/>
            <a:ext cx="7721600" cy="5248275"/>
          </a:xfrm>
        </p:spPr>
      </p:pic>
    </p:spTree>
    <p:extLst>
      <p:ext uri="{BB962C8B-B14F-4D97-AF65-F5344CB8AC3E}">
        <p14:creationId xmlns:p14="http://schemas.microsoft.com/office/powerpoint/2010/main" val="259592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C0504D"/>
                </a:solidFill>
              </a:rPr>
              <a:t>Electron – cible en mouvement : </a:t>
            </a:r>
            <a:br>
              <a:rPr lang="fr-FR" sz="2800" dirty="0" smtClean="0">
                <a:solidFill>
                  <a:srgbClr val="C0504D"/>
                </a:solidFill>
              </a:rPr>
            </a:br>
            <a:r>
              <a:rPr lang="fr-FR" sz="2800" dirty="0" smtClean="0">
                <a:solidFill>
                  <a:srgbClr val="C0504D"/>
                </a:solidFill>
              </a:rPr>
              <a:t>élargissement Doppler</a:t>
            </a:r>
            <a:r>
              <a:rPr lang="fr-FR" sz="2800" dirty="0">
                <a:solidFill>
                  <a:srgbClr val="C0504D"/>
                </a:solidFill>
              </a:rPr>
              <a:t> </a:t>
            </a:r>
            <a:r>
              <a:rPr lang="fr-FR" sz="2800" dirty="0" smtClean="0">
                <a:solidFill>
                  <a:srgbClr val="C0504D"/>
                </a:solidFill>
              </a:rPr>
              <a:t>du profil Compton </a:t>
            </a:r>
            <a:endParaRPr lang="fr-FR" sz="2800" dirty="0">
              <a:solidFill>
                <a:srgbClr val="C0504D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sz="1800" i="1" dirty="0" smtClean="0">
                <a:solidFill>
                  <a:schemeClr val="accent2"/>
                </a:solidFill>
              </a:rPr>
              <a:t>Diffusion</a:t>
            </a:r>
            <a:r>
              <a:rPr lang="fr-FR" i="1" dirty="0" smtClean="0">
                <a:solidFill>
                  <a:schemeClr val="accent2"/>
                </a:solidFill>
              </a:rPr>
              <a:t> </a:t>
            </a:r>
            <a:r>
              <a:rPr lang="fr-FR" sz="1800" i="1" dirty="0" smtClean="0">
                <a:solidFill>
                  <a:schemeClr val="accent2"/>
                </a:solidFill>
              </a:rPr>
              <a:t>des photons incidents par un électron de la cible en mouvement, de vitesse </a:t>
            </a:r>
            <a:r>
              <a:rPr lang="fr-FR" sz="1800" b="1" dirty="0" smtClean="0">
                <a:solidFill>
                  <a:schemeClr val="accent2"/>
                </a:solidFill>
              </a:rPr>
              <a:t>v</a:t>
            </a:r>
            <a:r>
              <a:rPr lang="fr-FR" sz="1800" i="1" dirty="0" smtClean="0">
                <a:solidFill>
                  <a:schemeClr val="accent2"/>
                </a:solidFill>
              </a:rPr>
              <a:t>, soit d’impulsion </a:t>
            </a:r>
            <a:r>
              <a:rPr lang="fr-FR" sz="1800" b="1" i="1" dirty="0" smtClean="0">
                <a:solidFill>
                  <a:schemeClr val="accent2"/>
                </a:solidFill>
              </a:rPr>
              <a:t>p</a:t>
            </a:r>
            <a:endParaRPr lang="fr-FR" sz="1800" b="1" i="1" dirty="0">
              <a:solidFill>
                <a:schemeClr val="accent2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07733"/>
            <a:ext cx="4545732" cy="3161314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4648200" y="2607733"/>
            <a:ext cx="4038600" cy="22436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1800" dirty="0" smtClean="0"/>
              <a:t>Du </a:t>
            </a:r>
            <a:r>
              <a:rPr lang="fr-FR" sz="1800" dirty="0" err="1" smtClean="0"/>
              <a:t>Mond</a:t>
            </a:r>
            <a:r>
              <a:rPr lang="fr-FR" sz="1800" dirty="0" smtClean="0"/>
              <a:t> imagine qu’un miroir est solidaire de l’électron en mouvement.</a:t>
            </a:r>
          </a:p>
          <a:p>
            <a:pPr marL="0" indent="0">
              <a:buNone/>
            </a:pPr>
            <a:r>
              <a:rPr lang="fr-FR" sz="1800" i="1" dirty="0"/>
              <a:t>P</a:t>
            </a:r>
            <a:r>
              <a:rPr lang="fr-FR" sz="1800" dirty="0" smtClean="0"/>
              <a:t>our que </a:t>
            </a:r>
            <a:r>
              <a:rPr lang="fr-FR" sz="1800" dirty="0"/>
              <a:t>la réflexion de la lumière sur ce </a:t>
            </a:r>
            <a:r>
              <a:rPr lang="fr-FR" sz="1800" dirty="0" smtClean="0"/>
              <a:t>miroir est lieu, </a:t>
            </a:r>
            <a:r>
              <a:rPr lang="fr-FR" sz="1800" dirty="0" smtClean="0"/>
              <a:t>Du </a:t>
            </a:r>
            <a:r>
              <a:rPr lang="fr-FR" sz="1800" dirty="0" err="1" smtClean="0"/>
              <a:t>Mond</a:t>
            </a:r>
            <a:r>
              <a:rPr lang="fr-FR" sz="1800" dirty="0" smtClean="0"/>
              <a:t> le dispose perpendiculaire au vecteur de diffusion </a:t>
            </a:r>
            <a:r>
              <a:rPr lang="fr-FR" sz="1800" b="1" i="1" dirty="0" smtClean="0"/>
              <a:t>K, </a:t>
            </a:r>
            <a:r>
              <a:rPr lang="fr-FR" sz="1800" i="1" dirty="0" smtClean="0"/>
              <a:t>ici  l’axe </a:t>
            </a:r>
            <a:r>
              <a:rPr lang="fr-FR" sz="1800" i="1" dirty="0" err="1" smtClean="0"/>
              <a:t>Ox</a:t>
            </a:r>
            <a:r>
              <a:rPr lang="fr-FR" sz="1800" i="1" dirty="0" smtClean="0"/>
              <a:t>.</a:t>
            </a:r>
          </a:p>
          <a:p>
            <a:pPr marL="0" indent="0">
              <a:buNone/>
            </a:pPr>
            <a:r>
              <a:rPr lang="fr-FR" sz="1800" dirty="0" smtClean="0"/>
              <a:t>Dans </a:t>
            </a:r>
            <a:r>
              <a:rPr lang="fr-FR" sz="1800" dirty="0" smtClean="0"/>
              <a:t>le domaine des rayons X, ce vecteur est approximativement </a:t>
            </a:r>
            <a:r>
              <a:rPr lang="fr-FR" sz="1800" dirty="0" err="1" smtClean="0"/>
              <a:t>bisecteur</a:t>
            </a:r>
            <a:r>
              <a:rPr lang="fr-FR" sz="1800" dirty="0" smtClean="0"/>
              <a:t> de l’angle formé par les faisceaux incident et diffusé.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66018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7262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800000"/>
                </a:solidFill>
              </a:rPr>
              <a:t>Déplacement « Doppler »</a:t>
            </a:r>
            <a:endParaRPr lang="fr-FR" sz="2800" dirty="0">
              <a:solidFill>
                <a:srgbClr val="80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5363"/>
          </a:xfrm>
        </p:spPr>
        <p:txBody>
          <a:bodyPr>
            <a:normAutofit lnSpcReduction="10000"/>
          </a:bodyPr>
          <a:lstStyle/>
          <a:p>
            <a:r>
              <a:rPr lang="fr-FR" sz="1800" dirty="0" smtClean="0"/>
              <a:t>Dans le domaine des rayons X, les changements d’énergie sont modestes, les vecteurs d’onde incident</a:t>
            </a:r>
            <a:r>
              <a:rPr lang="fr-FR" sz="1800" b="1" i="1" dirty="0" smtClean="0"/>
              <a:t> </a:t>
            </a:r>
            <a:r>
              <a:rPr lang="fr-FR" sz="1800" b="1" i="1" dirty="0" err="1" smtClean="0"/>
              <a:t>k</a:t>
            </a:r>
            <a:r>
              <a:rPr lang="fr-FR" sz="1800" b="1" i="1" baseline="-25000" dirty="0" err="1" smtClean="0"/>
              <a:t>i</a:t>
            </a:r>
            <a:r>
              <a:rPr lang="fr-FR" sz="1800" b="1" i="1" baseline="-25000" dirty="0" smtClean="0"/>
              <a:t> </a:t>
            </a:r>
            <a:r>
              <a:rPr lang="fr-FR" sz="1800" dirty="0" smtClean="0"/>
              <a:t>et diffusé </a:t>
            </a:r>
            <a:r>
              <a:rPr lang="fr-FR" sz="1800" dirty="0" err="1" smtClean="0"/>
              <a:t>k</a:t>
            </a:r>
            <a:r>
              <a:rPr lang="fr-FR" sz="1800" b="1" i="1" baseline="-25000" dirty="0" err="1" smtClean="0"/>
              <a:t>f</a:t>
            </a:r>
            <a:r>
              <a:rPr lang="fr-FR" sz="1800" b="1" i="1" baseline="-25000" dirty="0" smtClean="0"/>
              <a:t> </a:t>
            </a:r>
            <a:r>
              <a:rPr lang="fr-FR" sz="1800" dirty="0" smtClean="0"/>
              <a:t> ont donc des modules voisins et le vecteur de diffusion K  s’écrit alors simplement:</a:t>
            </a:r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/>
          </a:p>
          <a:p>
            <a:r>
              <a:rPr lang="fr-FR" sz="1800" dirty="0" smtClean="0"/>
              <a:t>Et le déplacement en longueur d’onde: </a:t>
            </a:r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  <a:p>
            <a:endParaRPr lang="fr-FR" sz="1800" dirty="0" smtClean="0"/>
          </a:p>
          <a:p>
            <a:r>
              <a:rPr lang="fr-FR" sz="1800" dirty="0" smtClean="0">
                <a:latin typeface="Symbol" charset="2"/>
                <a:cs typeface="Symbol" charset="2"/>
              </a:rPr>
              <a:t>          </a:t>
            </a:r>
            <a:r>
              <a:rPr lang="fr-FR" sz="1800" dirty="0" smtClean="0">
                <a:cs typeface="Symbol" charset="2"/>
              </a:rPr>
              <a:t>  est le déplacement Compton, dépendant du seul angle de diffusion</a:t>
            </a:r>
          </a:p>
          <a:p>
            <a:endParaRPr lang="fr-FR" sz="1800" dirty="0" smtClean="0">
              <a:cs typeface="Symbol" charset="2"/>
            </a:endParaRPr>
          </a:p>
          <a:p>
            <a:r>
              <a:rPr lang="fr-FR" sz="1800" dirty="0" smtClean="0">
                <a:cs typeface="Symbol" charset="2"/>
              </a:rPr>
              <a:t>             est le déplacement dit « Doppler  », proportionnel à la projection du moment initial de l’électron sur le vecteur de diffusion </a:t>
            </a:r>
            <a:r>
              <a:rPr lang="fr-FR" sz="1800" i="1" dirty="0" smtClean="0">
                <a:cs typeface="Symbol" charset="2"/>
              </a:rPr>
              <a:t>K</a:t>
            </a:r>
            <a:r>
              <a:rPr lang="fr-FR" sz="1800" dirty="0" smtClean="0">
                <a:cs typeface="Symbol" charset="2"/>
              </a:rPr>
              <a:t>, soit</a:t>
            </a:r>
            <a:r>
              <a:rPr lang="fr-FR" sz="1800" dirty="0" smtClean="0">
                <a:cs typeface="Symbol" charset="2"/>
              </a:rPr>
              <a:t> </a:t>
            </a:r>
            <a:r>
              <a:rPr lang="fr-FR" sz="1800" i="1" dirty="0" smtClean="0">
                <a:cs typeface="Symbol" charset="2"/>
              </a:rPr>
              <a:t>p</a:t>
            </a:r>
            <a:r>
              <a:rPr lang="fr-FR" sz="1800" i="1" baseline="-25000" dirty="0" smtClean="0">
                <a:cs typeface="Symbol" charset="2"/>
              </a:rPr>
              <a:t>z</a:t>
            </a:r>
            <a:endParaRPr lang="fr-FR" sz="1800" i="1" dirty="0">
              <a:cs typeface="Symbol" charset="2"/>
            </a:endParaRPr>
          </a:p>
          <a:p>
            <a:pPr marL="0" indent="0">
              <a:buNone/>
            </a:pPr>
            <a:r>
              <a:rPr lang="fr-FR" sz="1800" dirty="0" smtClean="0">
                <a:cs typeface="Symbol" charset="2"/>
              </a:rPr>
              <a:t>                     </a:t>
            </a:r>
          </a:p>
          <a:p>
            <a:endParaRPr lang="fr-FR" sz="1800" dirty="0"/>
          </a:p>
          <a:p>
            <a:endParaRPr lang="fr-FR" sz="1800" dirty="0" smtClean="0"/>
          </a:p>
        </p:txBody>
      </p:sp>
      <p:pic>
        <p:nvPicPr>
          <p:cNvPr id="8" name="officeArt object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470150" y="2641600"/>
            <a:ext cx="3282950" cy="6096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officeArt object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460500" y="3924300"/>
            <a:ext cx="6019800" cy="1016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5257800"/>
            <a:ext cx="526607" cy="50371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00" y="4633383"/>
            <a:ext cx="437707" cy="5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1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800000"/>
                </a:solidFill>
              </a:rPr>
              <a:t>Profil </a:t>
            </a:r>
            <a:r>
              <a:rPr lang="fr-FR" sz="2800" dirty="0" smtClean="0">
                <a:solidFill>
                  <a:srgbClr val="800000"/>
                </a:solidFill>
              </a:rPr>
              <a:t>Compton: </a:t>
            </a:r>
            <a:r>
              <a:rPr lang="fr-FR" sz="2800" i="1" dirty="0" smtClean="0">
                <a:solidFill>
                  <a:srgbClr val="800000"/>
                </a:solidFill>
              </a:rPr>
              <a:t>J(p</a:t>
            </a:r>
            <a:r>
              <a:rPr lang="fr-FR" sz="2800" i="1" baseline="-25000" dirty="0" smtClean="0">
                <a:solidFill>
                  <a:srgbClr val="800000"/>
                </a:solidFill>
              </a:rPr>
              <a:t>z</a:t>
            </a:r>
            <a:r>
              <a:rPr lang="fr-FR" sz="2800" i="1" dirty="0" smtClean="0">
                <a:solidFill>
                  <a:srgbClr val="800000"/>
                </a:solidFill>
              </a:rPr>
              <a:t>)</a:t>
            </a:r>
            <a:endParaRPr lang="fr-FR" sz="2800" i="1" dirty="0">
              <a:solidFill>
                <a:srgbClr val="80000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>
          <a:xfrm>
            <a:off x="266700" y="1600200"/>
            <a:ext cx="42291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 smtClean="0"/>
              <a:t>Lors de l’analyse spectrale du rayonnement diffusé, nous mesurons la probabilité :</a:t>
            </a:r>
          </a:p>
          <a:p>
            <a:endParaRPr lang="fr-FR" sz="1800" dirty="0"/>
          </a:p>
          <a:p>
            <a:endParaRPr lang="fr-FR" sz="1800" dirty="0" smtClean="0"/>
          </a:p>
          <a:p>
            <a:endParaRPr lang="fr-FR" sz="1800" dirty="0"/>
          </a:p>
          <a:p>
            <a:pPr marL="0" indent="0">
              <a:buNone/>
            </a:pPr>
            <a:r>
              <a:rPr lang="fr-FR" sz="1800" dirty="0" smtClean="0"/>
              <a:t>d’avoir un électron dont la projection du moment sur le vecteur de diffusion (pris par définition parallèle à z) est égale à </a:t>
            </a:r>
            <a:r>
              <a:rPr lang="fr-FR" sz="2000" i="1" dirty="0" smtClean="0"/>
              <a:t>p</a:t>
            </a:r>
            <a:r>
              <a:rPr lang="fr-FR" sz="2000" i="1" baseline="-25000" dirty="0" smtClean="0"/>
              <a:t>z</a:t>
            </a:r>
          </a:p>
          <a:p>
            <a:pPr marL="0" indent="0">
              <a:buNone/>
            </a:pPr>
            <a:endParaRPr lang="fr-FR" sz="2000" i="1" baseline="-25000" dirty="0"/>
          </a:p>
          <a:p>
            <a:pPr marL="0" indent="0">
              <a:buNone/>
            </a:pPr>
            <a:r>
              <a:rPr lang="fr-FR" sz="1800" i="1" dirty="0" smtClean="0"/>
              <a:t>Ci-contre, le cas simple d’un gaz d’électrons</a:t>
            </a:r>
          </a:p>
          <a:p>
            <a:pPr marL="0" indent="0">
              <a:buNone/>
            </a:pPr>
            <a:r>
              <a:rPr lang="fr-FR" sz="1800" i="1" dirty="0"/>
              <a:t>r</a:t>
            </a:r>
            <a:r>
              <a:rPr lang="fr-FR" sz="1800" i="1" dirty="0" smtClean="0"/>
              <a:t>emplissant la sphère de Fermi.</a:t>
            </a:r>
            <a:endParaRPr lang="fr-FR" sz="1800" i="1" dirty="0" smtClean="0"/>
          </a:p>
        </p:txBody>
      </p:sp>
      <p:pic>
        <p:nvPicPr>
          <p:cNvPr id="7" name="officeArt object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46100" y="2444750"/>
            <a:ext cx="3632200" cy="6223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Espace réservé du contenu 2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-9359" r="-9359"/>
          <a:stretch/>
        </p:blipFill>
        <p:spPr>
          <a:xfrm>
            <a:off x="4914900" y="15113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49995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800000"/>
                </a:solidFill>
              </a:rPr>
              <a:t>Profil Compton du béryllium </a:t>
            </a:r>
            <a:r>
              <a:rPr lang="fr-FR" sz="2000" dirty="0" smtClean="0">
                <a:solidFill>
                  <a:srgbClr val="800000"/>
                </a:solidFill>
              </a:rPr>
              <a:t>(LURE 1982)</a:t>
            </a:r>
            <a:endParaRPr lang="fr-FR" sz="2000" dirty="0">
              <a:solidFill>
                <a:srgbClr val="80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grpSp>
        <p:nvGrpSpPr>
          <p:cNvPr id="4" name="Groupe 2"/>
          <p:cNvGrpSpPr/>
          <p:nvPr/>
        </p:nvGrpSpPr>
        <p:grpSpPr>
          <a:xfrm>
            <a:off x="546100" y="1600200"/>
            <a:ext cx="7096134" cy="4800600"/>
            <a:chOff x="5869450" y="947451"/>
            <a:chExt cx="6188972" cy="378123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9450" y="947451"/>
              <a:ext cx="6188972" cy="3781236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9981281" y="1200839"/>
              <a:ext cx="1023497" cy="315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/>
                <a:t>Béryllium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776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800000"/>
                </a:solidFill>
              </a:rPr>
              <a:t/>
            </a:r>
            <a:br>
              <a:rPr lang="fr-FR" sz="2000" dirty="0" smtClean="0">
                <a:solidFill>
                  <a:srgbClr val="800000"/>
                </a:solidFill>
              </a:rPr>
            </a:br>
            <a:r>
              <a:rPr lang="fr-FR" sz="2800" dirty="0" smtClean="0">
                <a:solidFill>
                  <a:srgbClr val="800000"/>
                </a:solidFill>
              </a:rPr>
              <a:t>Corrélations électroniques dans les gaz de conduction</a:t>
            </a:r>
            <a:r>
              <a:rPr lang="fr-FR" sz="2000" dirty="0" smtClean="0">
                <a:solidFill>
                  <a:srgbClr val="800000"/>
                </a:solidFill>
              </a:rPr>
              <a:t/>
            </a:r>
            <a:br>
              <a:rPr lang="fr-FR" sz="2000" dirty="0" smtClean="0">
                <a:solidFill>
                  <a:srgbClr val="800000"/>
                </a:solidFill>
              </a:rPr>
            </a:br>
            <a:r>
              <a:rPr lang="fr-FR" sz="2000" i="1" dirty="0" smtClean="0">
                <a:solidFill>
                  <a:srgbClr val="800000"/>
                </a:solidFill>
              </a:rPr>
              <a:t>Différences </a:t>
            </a:r>
            <a:r>
              <a:rPr lang="fr-FR" sz="2000" i="1" dirty="0" smtClean="0">
                <a:solidFill>
                  <a:srgbClr val="800000"/>
                </a:solidFill>
              </a:rPr>
              <a:t>entre les profiles directionnels mesurés et calculés dans </a:t>
            </a:r>
            <a:r>
              <a:rPr lang="fr-FR" sz="2000" i="1" dirty="0" smtClean="0">
                <a:solidFill>
                  <a:srgbClr val="800000"/>
                </a:solidFill>
              </a:rPr>
              <a:t>Be</a:t>
            </a:r>
            <a:endParaRPr lang="fr-FR" sz="2000" i="1" dirty="0">
              <a:solidFill>
                <a:srgbClr val="800000"/>
              </a:solidFill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290" t="-13390" r="1651" b="-13390"/>
          <a:stretch/>
        </p:blipFill>
        <p:spPr>
          <a:xfrm>
            <a:off x="355600" y="1600200"/>
            <a:ext cx="3619500" cy="4525963"/>
          </a:xfrm>
        </p:spPr>
      </p:pic>
      <p:pic>
        <p:nvPicPr>
          <p:cNvPr id="11" name="Espace réservé du contenu 10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-21719" b="-3887"/>
          <a:stretch/>
        </p:blipFill>
        <p:spPr>
          <a:xfrm>
            <a:off x="4089400" y="4221114"/>
            <a:ext cx="5054600" cy="1303387"/>
          </a:xfrm>
        </p:spPr>
      </p:pic>
      <p:sp>
        <p:nvSpPr>
          <p:cNvPr id="3" name="ZoneTexte 2"/>
          <p:cNvSpPr txBox="1"/>
          <p:nvPr/>
        </p:nvSpPr>
        <p:spPr>
          <a:xfrm>
            <a:off x="3913664" y="2268666"/>
            <a:ext cx="5061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Calculs menés à Berkeley (groupe de Marvin Cohen)</a:t>
            </a:r>
          </a:p>
          <a:p>
            <a:r>
              <a:rPr lang="fr-FR" dirty="0" smtClean="0"/>
              <a:t> (</a:t>
            </a:r>
            <a:r>
              <a:rPr lang="fr-FR" i="1" dirty="0" smtClean="0"/>
              <a:t>Local </a:t>
            </a:r>
            <a:r>
              <a:rPr lang="fr-FR" i="1" dirty="0" err="1" smtClean="0"/>
              <a:t>Density-Fonctional</a:t>
            </a:r>
            <a:r>
              <a:rPr lang="fr-FR" i="1" dirty="0" smtClean="0"/>
              <a:t> </a:t>
            </a:r>
            <a:r>
              <a:rPr lang="fr-FR" i="1" dirty="0" err="1" smtClean="0"/>
              <a:t>PseudoPotentials</a:t>
            </a:r>
            <a:r>
              <a:rPr lang="fr-FR" dirty="0" smtClean="0"/>
              <a:t>)</a:t>
            </a:r>
          </a:p>
          <a:p>
            <a:r>
              <a:rPr lang="fr-FR" dirty="0" smtClean="0"/>
              <a:t>Effets de </a:t>
            </a:r>
            <a:r>
              <a:rPr lang="fr-FR" dirty="0" err="1" smtClean="0"/>
              <a:t>correlation</a:t>
            </a:r>
            <a:r>
              <a:rPr lang="fr-FR" dirty="0" smtClean="0"/>
              <a:t> : </a:t>
            </a:r>
            <a:r>
              <a:rPr lang="fr-FR" i="1" dirty="0" err="1" smtClean="0"/>
              <a:t>Homogeneous</a:t>
            </a:r>
            <a:r>
              <a:rPr lang="fr-FR" i="1" dirty="0" smtClean="0"/>
              <a:t> Approximation</a:t>
            </a:r>
          </a:p>
        </p:txBody>
      </p:sp>
    </p:spTree>
    <p:extLst>
      <p:ext uri="{BB962C8B-B14F-4D97-AF65-F5344CB8AC3E}">
        <p14:creationId xmlns:p14="http://schemas.microsoft.com/office/powerpoint/2010/main" val="3914807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7658100" cy="881062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800000"/>
                </a:solidFill>
              </a:rPr>
              <a:t>Principaux i</a:t>
            </a:r>
            <a:r>
              <a:rPr lang="fr-FR" sz="2800" dirty="0" smtClean="0">
                <a:solidFill>
                  <a:srgbClr val="800000"/>
                </a:solidFill>
              </a:rPr>
              <a:t>ntérêts </a:t>
            </a:r>
            <a:r>
              <a:rPr lang="fr-FR" sz="2800" dirty="0" smtClean="0">
                <a:solidFill>
                  <a:srgbClr val="800000"/>
                </a:solidFill>
              </a:rPr>
              <a:t>de la méthode</a:t>
            </a:r>
            <a:endParaRPr lang="fr-FR" sz="2800" dirty="0">
              <a:solidFill>
                <a:srgbClr val="8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585914"/>
            <a:ext cx="4038600" cy="4708525"/>
          </a:xfrm>
        </p:spPr>
        <p:txBody>
          <a:bodyPr>
            <a:norm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localisation </a:t>
            </a:r>
            <a:r>
              <a:rPr lang="fr-FR" sz="1600" b="1" dirty="0">
                <a:solidFill>
                  <a:srgbClr val="FF0000"/>
                </a:solidFill>
              </a:rPr>
              <a:t>dans l’espace des moments </a:t>
            </a:r>
            <a:r>
              <a:rPr lang="fr-FR" sz="1600" dirty="0"/>
              <a:t>des </a:t>
            </a:r>
            <a:r>
              <a:rPr lang="fr-FR" sz="1600" dirty="0" smtClean="0"/>
              <a:t>électrons les </a:t>
            </a:r>
            <a:r>
              <a:rPr lang="fr-FR" sz="1600" dirty="0"/>
              <a:t>plus délocalisés dans  l’espace  des </a:t>
            </a:r>
            <a:r>
              <a:rPr lang="fr-FR" sz="1600" dirty="0" smtClean="0"/>
              <a:t>charges, d’où une meilleure sensibilité aux électrons de liaison :</a:t>
            </a:r>
          </a:p>
          <a:p>
            <a:pPr marL="0" indent="0">
              <a:buNone/>
            </a:pPr>
            <a:r>
              <a:rPr lang="fr-FR" sz="1600" i="1" dirty="0" smtClean="0"/>
              <a:t>Ci</a:t>
            </a:r>
            <a:r>
              <a:rPr lang="fr-FR" sz="1600" i="1" dirty="0" smtClean="0"/>
              <a:t>-contre les « couches </a:t>
            </a:r>
            <a:r>
              <a:rPr lang="fr-FR" sz="1600" i="1" dirty="0" smtClean="0"/>
              <a:t>atomiques » de </a:t>
            </a:r>
            <a:r>
              <a:rPr lang="fr-FR" sz="1600" i="1" dirty="0" smtClean="0"/>
              <a:t>l’argon</a:t>
            </a:r>
          </a:p>
          <a:p>
            <a:pPr marL="0" indent="0">
              <a:buNone/>
            </a:pPr>
            <a:endParaRPr lang="fr-FR" sz="1600" dirty="0" smtClean="0"/>
          </a:p>
          <a:p>
            <a:r>
              <a:rPr lang="fr-FR" sz="1600" dirty="0" smtClean="0"/>
              <a:t>L’électron-cible est étudié dans son état </a:t>
            </a:r>
            <a:r>
              <a:rPr lang="fr-FR" sz="1600" b="1" dirty="0" smtClean="0">
                <a:solidFill>
                  <a:srgbClr val="FF0000"/>
                </a:solidFill>
              </a:rPr>
              <a:t>fondamental</a:t>
            </a:r>
          </a:p>
          <a:p>
            <a:pPr marL="0" indent="0">
              <a:buNone/>
            </a:pPr>
            <a:endParaRPr lang="fr-FR" sz="1600" b="1" dirty="0">
              <a:solidFill>
                <a:srgbClr val="FF0000"/>
              </a:solidFill>
            </a:endParaRPr>
          </a:p>
          <a:p>
            <a:r>
              <a:rPr lang="fr-FR" sz="1600" b="1" dirty="0">
                <a:solidFill>
                  <a:srgbClr val="000000"/>
                </a:solidFill>
              </a:rPr>
              <a:t>La particule-sonde ne perturbe pas le milieu (ex. </a:t>
            </a:r>
            <a:r>
              <a:rPr lang="fr-FR" sz="1600" b="1" dirty="0">
                <a:solidFill>
                  <a:srgbClr val="FF0000"/>
                </a:solidFill>
              </a:rPr>
              <a:t>pas d’interaction coulombienne</a:t>
            </a:r>
            <a:r>
              <a:rPr lang="fr-FR" sz="1600" b="1" dirty="0">
                <a:solidFill>
                  <a:srgbClr val="000000"/>
                </a:solidFill>
              </a:rPr>
              <a:t>)</a:t>
            </a:r>
            <a:endParaRPr lang="fr-FR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1600" b="1" dirty="0" smtClean="0">
              <a:solidFill>
                <a:srgbClr val="FF0000"/>
              </a:solidFill>
            </a:endParaRPr>
          </a:p>
          <a:p>
            <a:r>
              <a:rPr lang="fr-FR" sz="1600" b="1" dirty="0" smtClean="0">
                <a:solidFill>
                  <a:srgbClr val="000000"/>
                </a:solidFill>
              </a:rPr>
              <a:t>Il n’est pas nécessaire d’avoir de libre parcours moyen important dans la cible: ce qui permet l’étude de milieux  </a:t>
            </a:r>
            <a:r>
              <a:rPr lang="fr-FR" sz="1600" b="1" dirty="0" smtClean="0">
                <a:solidFill>
                  <a:srgbClr val="FF0000"/>
                </a:solidFill>
              </a:rPr>
              <a:t>désordonnés</a:t>
            </a:r>
            <a:endParaRPr lang="fr-FR" sz="1600" b="1" dirty="0" smtClean="0">
              <a:solidFill>
                <a:srgbClr val="000000"/>
              </a:solidFill>
            </a:endParaRPr>
          </a:p>
          <a:p>
            <a:endParaRPr lang="fr-FR" b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6768" b="6768"/>
          <a:stretch>
            <a:fillRect/>
          </a:stretch>
        </p:blipFill>
        <p:spPr>
          <a:xfrm>
            <a:off x="4648200" y="1438276"/>
            <a:ext cx="4038600" cy="5102225"/>
          </a:xfrm>
        </p:spPr>
      </p:pic>
    </p:spTree>
    <p:extLst>
      <p:ext uri="{BB962C8B-B14F-4D97-AF65-F5344CB8AC3E}">
        <p14:creationId xmlns:p14="http://schemas.microsoft.com/office/powerpoint/2010/main" val="286196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800000"/>
                </a:solidFill>
              </a:rPr>
              <a:t>Sections efficaces </a:t>
            </a:r>
            <a:br>
              <a:rPr lang="fr-FR" sz="2800" dirty="0" smtClean="0">
                <a:solidFill>
                  <a:srgbClr val="800000"/>
                </a:solidFill>
              </a:rPr>
            </a:br>
            <a:r>
              <a:rPr lang="fr-FR" sz="2000" dirty="0" smtClean="0">
                <a:solidFill>
                  <a:srgbClr val="800000"/>
                </a:solidFill>
              </a:rPr>
              <a:t>des phénomènes d’interaction du rayonnement avec le gra</a:t>
            </a:r>
            <a:r>
              <a:rPr lang="fr-FR" sz="2200" dirty="0" smtClean="0">
                <a:solidFill>
                  <a:srgbClr val="800000"/>
                </a:solidFill>
              </a:rPr>
              <a:t>phite</a:t>
            </a:r>
            <a:endParaRPr lang="fr-FR" sz="2200" dirty="0">
              <a:solidFill>
                <a:srgbClr val="8000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rcRect l="-40728" r="-407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948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8438"/>
            <a:ext cx="9144000" cy="1398494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100" dirty="0" smtClean="0"/>
              <a:t>Projet international de standardisation des </a:t>
            </a:r>
            <a:br>
              <a:rPr lang="fr-FR" sz="3100" dirty="0" smtClean="0"/>
            </a:br>
            <a:r>
              <a:rPr lang="fr-FR" sz="3100" dirty="0" smtClean="0"/>
              <a:t>profils Compton </a:t>
            </a:r>
            <a:r>
              <a:rPr lang="fr-FR" sz="2200" dirty="0" smtClean="0"/>
              <a:t>(1976)</a:t>
            </a:r>
            <a:endParaRPr lang="fr-FR" sz="22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3082832"/>
            <a:ext cx="4902200" cy="24003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00" y="2911705"/>
            <a:ext cx="3441700" cy="23607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66700" y="6083300"/>
            <a:ext cx="870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profils théoriques (...) ont négligé la </a:t>
            </a:r>
            <a:r>
              <a:rPr lang="fr-FR" dirty="0" err="1" smtClean="0"/>
              <a:t>polymérization</a:t>
            </a:r>
            <a:r>
              <a:rPr lang="fr-FR" dirty="0" smtClean="0"/>
              <a:t> des molécules d’eau dans le liquide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913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800000"/>
                </a:solidFill>
              </a:rPr>
              <a:t>S</a:t>
            </a:r>
            <a:r>
              <a:rPr lang="fr-FR" sz="2800" dirty="0" smtClean="0">
                <a:solidFill>
                  <a:srgbClr val="800000"/>
                </a:solidFill>
              </a:rPr>
              <a:t>pectromètre Compton </a:t>
            </a:r>
            <a:r>
              <a:rPr lang="fr-FR" sz="2400" dirty="0" smtClean="0">
                <a:solidFill>
                  <a:srgbClr val="800000"/>
                </a:solidFill>
              </a:rPr>
              <a:t>à LURE</a:t>
            </a:r>
            <a:endParaRPr lang="fr-FR" sz="2400" dirty="0">
              <a:solidFill>
                <a:srgbClr val="800000"/>
              </a:solidFill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/>
          <a:srcRect l="274" r="274"/>
          <a:stretch>
            <a:fillRect/>
          </a:stretch>
        </p:blipFill>
        <p:spPr>
          <a:xfrm>
            <a:off x="457200" y="965200"/>
            <a:ext cx="8229600" cy="5160963"/>
          </a:xfrm>
        </p:spPr>
      </p:pic>
      <p:sp>
        <p:nvSpPr>
          <p:cNvPr id="2" name="ZoneTexte 1"/>
          <p:cNvSpPr txBox="1"/>
          <p:nvPr/>
        </p:nvSpPr>
        <p:spPr>
          <a:xfrm>
            <a:off x="723900" y="6234668"/>
            <a:ext cx="763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Spectro</a:t>
            </a:r>
            <a:r>
              <a:rPr lang="fr-FR" dirty="0" smtClean="0"/>
              <a:t> vertical car polarisation dans le plan horizontal du faisceau synchrotron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708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accent2"/>
                </a:solidFill>
              </a:rPr>
              <a:t>Arthur Holly COMPTON </a:t>
            </a:r>
            <a:r>
              <a:rPr lang="fr-FR" sz="2800" dirty="0" smtClean="0"/>
              <a:t>(1892-1962)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82575" y="888147"/>
            <a:ext cx="4876800" cy="585131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fr-FR" sz="1500" dirty="0" smtClean="0"/>
              <a:t>Etudes </a:t>
            </a:r>
            <a:r>
              <a:rPr lang="fr-FR" sz="1500" dirty="0"/>
              <a:t>dans sa ville natale </a:t>
            </a:r>
            <a:r>
              <a:rPr lang="fr-FR" sz="1500" dirty="0" smtClean="0"/>
              <a:t>de </a:t>
            </a:r>
            <a:r>
              <a:rPr lang="fr-FR" sz="1500" dirty="0" err="1" smtClean="0"/>
              <a:t>Wooster</a:t>
            </a:r>
            <a:r>
              <a:rPr lang="fr-FR" sz="1500" dirty="0" smtClean="0"/>
              <a:t> </a:t>
            </a:r>
            <a:r>
              <a:rPr lang="fr-FR" sz="1500" dirty="0"/>
              <a:t>(</a:t>
            </a:r>
            <a:r>
              <a:rPr lang="fr-FR" sz="1500" dirty="0" smtClean="0"/>
              <a:t>Ohio).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fr-FR" sz="11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b="1" dirty="0" smtClean="0"/>
              <a:t>1913</a:t>
            </a:r>
            <a:r>
              <a:rPr lang="fr-FR" sz="1500" dirty="0" smtClean="0"/>
              <a:t> : entrée </a:t>
            </a:r>
            <a:r>
              <a:rPr lang="fr-FR" sz="1500" dirty="0"/>
              <a:t>à </a:t>
            </a:r>
            <a:r>
              <a:rPr lang="fr-FR" sz="1500" b="1" i="1" dirty="0" smtClean="0"/>
              <a:t>Princeton</a:t>
            </a:r>
            <a:r>
              <a:rPr lang="fr-FR" sz="1500" dirty="0" smtClean="0"/>
              <a:t>,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dirty="0" smtClean="0"/>
              <a:t>Master puis </a:t>
            </a:r>
            <a:r>
              <a:rPr lang="fr-FR" sz="1500" dirty="0" err="1"/>
              <a:t>PhD</a:t>
            </a:r>
            <a:r>
              <a:rPr lang="fr-FR" sz="1500" dirty="0"/>
              <a:t> en </a:t>
            </a:r>
            <a:r>
              <a:rPr lang="fr-FR" sz="1500" b="1" dirty="0"/>
              <a:t>1916</a:t>
            </a:r>
            <a:r>
              <a:rPr lang="fr-FR" sz="1500" dirty="0"/>
              <a:t>, sur la diffusion des </a:t>
            </a:r>
            <a:r>
              <a:rPr lang="fr-FR" sz="1500" i="1" dirty="0"/>
              <a:t>rayons </a:t>
            </a:r>
            <a:r>
              <a:rPr lang="fr-FR" sz="1500" i="1" dirty="0" smtClean="0"/>
              <a:t>X.</a:t>
            </a:r>
            <a:endParaRPr lang="fr-FR" sz="1500" dirty="0"/>
          </a:p>
          <a:p>
            <a:pPr marL="0" indent="0">
              <a:lnSpc>
                <a:spcPct val="80000"/>
              </a:lnSpc>
              <a:buNone/>
            </a:pPr>
            <a:endParaRPr lang="fr-FR" sz="11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b="1" dirty="0" smtClean="0"/>
              <a:t>1919 : </a:t>
            </a:r>
            <a:r>
              <a:rPr lang="fr-FR" sz="1500" dirty="0" smtClean="0"/>
              <a:t>obtention d’une </a:t>
            </a:r>
            <a:r>
              <a:rPr lang="fr-FR" sz="1500" dirty="0"/>
              <a:t>des 2 premières bourses du « National </a:t>
            </a:r>
            <a:r>
              <a:rPr lang="fr-FR" sz="1500" dirty="0" err="1"/>
              <a:t>Research</a:t>
            </a:r>
            <a:r>
              <a:rPr lang="fr-FR" sz="1500" dirty="0"/>
              <a:t> Council » pour </a:t>
            </a:r>
            <a:r>
              <a:rPr lang="fr-FR" sz="1500" dirty="0" smtClean="0"/>
              <a:t>étudier </a:t>
            </a:r>
            <a:r>
              <a:rPr lang="fr-FR" sz="1500" dirty="0"/>
              <a:t>à l’étranger.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dirty="0" smtClean="0"/>
              <a:t>Au </a:t>
            </a:r>
            <a:r>
              <a:rPr lang="fr-FR" sz="1500" b="1" i="1" dirty="0" err="1"/>
              <a:t>Rutherford’s</a:t>
            </a:r>
            <a:r>
              <a:rPr lang="fr-FR" sz="1500" b="1" i="1" dirty="0"/>
              <a:t> </a:t>
            </a:r>
            <a:r>
              <a:rPr lang="fr-FR" sz="1500" b="1" i="1" dirty="0" err="1"/>
              <a:t>Laboratory</a:t>
            </a:r>
            <a:r>
              <a:rPr lang="fr-FR" sz="1500" b="1" i="1" dirty="0"/>
              <a:t> </a:t>
            </a:r>
            <a:r>
              <a:rPr lang="fr-FR" sz="1500" b="1" dirty="0"/>
              <a:t>à Cambridge</a:t>
            </a:r>
            <a:r>
              <a:rPr lang="fr-FR" sz="1500" dirty="0"/>
              <a:t>, </a:t>
            </a:r>
            <a:r>
              <a:rPr lang="fr-FR" sz="1500" dirty="0" smtClean="0"/>
              <a:t>étude de «</a:t>
            </a:r>
            <a:r>
              <a:rPr lang="fr-FR" sz="1500" dirty="0"/>
              <a:t> la diffusion et l’absorption de </a:t>
            </a:r>
            <a:r>
              <a:rPr lang="fr-FR" sz="1500" i="1" dirty="0"/>
              <a:t>rayons</a:t>
            </a:r>
            <a:r>
              <a:rPr lang="fr-FR" sz="1500" i="1" dirty="0">
                <a:latin typeface="Symbol"/>
              </a:rPr>
              <a:t> g</a:t>
            </a:r>
            <a:r>
              <a:rPr lang="fr-FR" sz="1500" dirty="0"/>
              <a:t> </a:t>
            </a:r>
            <a:r>
              <a:rPr lang="fr-FR" sz="1500" dirty="0" smtClean="0"/>
              <a:t>».</a:t>
            </a:r>
          </a:p>
          <a:p>
            <a:pPr marL="0" indent="0">
              <a:lnSpc>
                <a:spcPct val="80000"/>
              </a:lnSpc>
              <a:buNone/>
            </a:pPr>
            <a:endParaRPr lang="fr-FR" sz="1100" b="1" dirty="0" smtClean="0">
              <a:latin typeface="Symbol"/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b="1" dirty="0" smtClean="0"/>
              <a:t>1920</a:t>
            </a:r>
            <a:r>
              <a:rPr lang="fr-FR" sz="1500" dirty="0" smtClean="0"/>
              <a:t> : professeur à l’</a:t>
            </a:r>
            <a:r>
              <a:rPr lang="fr-FR" sz="1500" b="1" dirty="0" smtClean="0"/>
              <a:t>Université </a:t>
            </a:r>
            <a:r>
              <a:rPr lang="fr-FR" sz="1500" b="1" dirty="0"/>
              <a:t>Washington</a:t>
            </a:r>
            <a:r>
              <a:rPr lang="fr-FR" sz="1500" dirty="0" smtClean="0"/>
              <a:t>, à </a:t>
            </a:r>
            <a:r>
              <a:rPr lang="fr-FR" sz="1500" b="1" dirty="0" smtClean="0"/>
              <a:t>Saint</a:t>
            </a:r>
            <a:r>
              <a:rPr lang="fr-FR" sz="1500" b="1" dirty="0"/>
              <a:t>-</a:t>
            </a:r>
            <a:r>
              <a:rPr lang="fr-FR" sz="1500" b="1" dirty="0" smtClean="0"/>
              <a:t>Louis</a:t>
            </a:r>
            <a:endParaRPr lang="fr-FR" sz="1500" dirty="0" smtClean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dirty="0"/>
              <a:t>R</a:t>
            </a:r>
            <a:r>
              <a:rPr lang="fr-FR" sz="1500" dirty="0" smtClean="0"/>
              <a:t>eprise de ses </a:t>
            </a:r>
            <a:r>
              <a:rPr lang="fr-FR" sz="1500" dirty="0"/>
              <a:t>travaux sur la diffusion </a:t>
            </a:r>
            <a:r>
              <a:rPr lang="fr-FR" sz="1500" i="1" dirty="0"/>
              <a:t>des rayons X</a:t>
            </a:r>
            <a:r>
              <a:rPr lang="fr-FR" sz="1500" dirty="0" smtClean="0"/>
              <a:t>.</a:t>
            </a:r>
            <a:endParaRPr lang="fr-FR" sz="15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dirty="0"/>
              <a:t>D</a:t>
            </a:r>
            <a:r>
              <a:rPr lang="fr-FR" sz="1500" dirty="0" smtClean="0"/>
              <a:t>écembre </a:t>
            </a:r>
            <a:r>
              <a:rPr lang="fr-FR" sz="1500" b="1" dirty="0" smtClean="0"/>
              <a:t>192</a:t>
            </a:r>
            <a:r>
              <a:rPr lang="fr-FR" sz="1500" dirty="0" smtClean="0"/>
              <a:t>2 </a:t>
            </a:r>
            <a:r>
              <a:rPr lang="fr-FR" sz="1500" dirty="0"/>
              <a:t>: </a:t>
            </a:r>
            <a:r>
              <a:rPr lang="fr-FR" sz="1500" dirty="0" smtClean="0"/>
              <a:t>soumission de «</a:t>
            </a:r>
            <a:r>
              <a:rPr lang="fr-FR" sz="1500" dirty="0"/>
              <a:t>A QUANTUM </a:t>
            </a:r>
            <a:r>
              <a:rPr lang="fr-FR" sz="1500" dirty="0" smtClean="0"/>
              <a:t>THEORY OF </a:t>
            </a:r>
            <a:r>
              <a:rPr lang="fr-FR" sz="1500" dirty="0"/>
              <a:t>X-RAYS... </a:t>
            </a:r>
            <a:r>
              <a:rPr lang="fr-FR" sz="1500" dirty="0" smtClean="0"/>
              <a:t>», </a:t>
            </a:r>
            <a:r>
              <a:rPr lang="fr-FR" sz="1500" i="1" dirty="0" smtClean="0"/>
              <a:t>accepté </a:t>
            </a:r>
            <a:r>
              <a:rPr lang="fr-FR" sz="1500" i="1" dirty="0"/>
              <a:t>en mai </a:t>
            </a:r>
            <a:r>
              <a:rPr lang="fr-FR" sz="1500" b="1" i="1" dirty="0"/>
              <a:t>1923</a:t>
            </a:r>
            <a:r>
              <a:rPr lang="fr-FR" sz="1500" b="1" i="1" dirty="0" smtClean="0"/>
              <a:t>.</a:t>
            </a:r>
          </a:p>
          <a:p>
            <a:pPr>
              <a:lnSpc>
                <a:spcPct val="90000"/>
              </a:lnSpc>
              <a:buFontTx/>
              <a:buChar char="-"/>
            </a:pPr>
            <a:endParaRPr lang="fr-FR" sz="1100" b="1" i="1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b="1" dirty="0" smtClean="0"/>
              <a:t>1923</a:t>
            </a:r>
            <a:r>
              <a:rPr lang="fr-FR" sz="1500" dirty="0" smtClean="0"/>
              <a:t> </a:t>
            </a:r>
            <a:r>
              <a:rPr lang="fr-FR" sz="1500" dirty="0"/>
              <a:t>: professeur à </a:t>
            </a:r>
            <a:r>
              <a:rPr lang="fr-FR" sz="1500" dirty="0" smtClean="0"/>
              <a:t>l’</a:t>
            </a:r>
            <a:r>
              <a:rPr lang="fr-FR" sz="1500" b="1" dirty="0"/>
              <a:t>U</a:t>
            </a:r>
            <a:r>
              <a:rPr lang="fr-FR" sz="1500" b="1" dirty="0" smtClean="0"/>
              <a:t>niversité de Chicago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dirty="0" smtClean="0"/>
              <a:t>1925 : L’électron de recul, prévu par Compton lors du processus de diffusion, est détecté par C.T.R. Wilson (Cavendish Lab.). Il partage avec lui le </a:t>
            </a:r>
            <a:r>
              <a:rPr lang="fr-FR" sz="1500" b="1" dirty="0" smtClean="0"/>
              <a:t>prix Nobel</a:t>
            </a:r>
            <a:r>
              <a:rPr lang="fr-FR" sz="1500" dirty="0" smtClean="0"/>
              <a:t>, en </a:t>
            </a:r>
            <a:r>
              <a:rPr lang="fr-FR" sz="1500" b="1" dirty="0" smtClean="0"/>
              <a:t>1927</a:t>
            </a:r>
            <a:r>
              <a:rPr lang="fr-FR" sz="1500" dirty="0" smtClean="0"/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fr-FR" sz="11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dirty="0"/>
              <a:t>Dès </a:t>
            </a:r>
            <a:r>
              <a:rPr lang="fr-FR" sz="1500" b="1" dirty="0"/>
              <a:t>1940, </a:t>
            </a:r>
            <a:r>
              <a:rPr lang="fr-FR" sz="1500" dirty="0" smtClean="0"/>
              <a:t>convaincu qu’il faut vaincre </a:t>
            </a:r>
            <a:r>
              <a:rPr lang="fr-FR" sz="1500" dirty="0"/>
              <a:t>le nazisme et </a:t>
            </a:r>
            <a:r>
              <a:rPr lang="fr-FR" sz="1500" dirty="0" smtClean="0"/>
              <a:t>sûr de l’importance </a:t>
            </a:r>
            <a:r>
              <a:rPr lang="fr-FR" sz="1500" dirty="0"/>
              <a:t>de la fission de l’uranium, il s’engage dans le projet « Manhattan »</a:t>
            </a:r>
            <a:r>
              <a:rPr lang="fr-FR" sz="1500" dirty="0" smtClean="0"/>
              <a:t>.</a:t>
            </a:r>
          </a:p>
          <a:p>
            <a:pPr>
              <a:lnSpc>
                <a:spcPct val="80000"/>
              </a:lnSpc>
              <a:buFont typeface="+mj-lt"/>
              <a:buAutoNum type="arabicPeriod"/>
            </a:pPr>
            <a:endParaRPr lang="fr-FR" sz="11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dirty="0"/>
              <a:t>À la fin de la guerre, </a:t>
            </a:r>
            <a:r>
              <a:rPr lang="fr-FR" sz="1500" dirty="0" smtClean="0"/>
              <a:t>président de l’</a:t>
            </a:r>
            <a:r>
              <a:rPr lang="fr-FR" sz="1500" b="1" dirty="0" smtClean="0"/>
              <a:t>Université Washington</a:t>
            </a:r>
            <a:r>
              <a:rPr lang="fr-FR" sz="1500" dirty="0" smtClean="0"/>
              <a:t>, </a:t>
            </a:r>
            <a:r>
              <a:rPr lang="fr-FR" sz="1500" dirty="0"/>
              <a:t>à </a:t>
            </a:r>
            <a:r>
              <a:rPr lang="fr-FR" sz="1500" b="1" dirty="0"/>
              <a:t>Saint-Louis</a:t>
            </a:r>
            <a:endParaRPr lang="fr-FR" sz="15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fr-FR" sz="1500" b="1" dirty="0" smtClean="0"/>
              <a:t>1954</a:t>
            </a:r>
            <a:r>
              <a:rPr lang="fr-FR" sz="1500" dirty="0" smtClean="0"/>
              <a:t>, conférences sur l’impact de la science sur la société ; auteur de « </a:t>
            </a:r>
            <a:r>
              <a:rPr lang="fr-FR" sz="1500" i="1" dirty="0" err="1" smtClean="0"/>
              <a:t>Atomic</a:t>
            </a:r>
            <a:r>
              <a:rPr lang="fr-FR" sz="1500" i="1" dirty="0" smtClean="0"/>
              <a:t> </a:t>
            </a:r>
            <a:r>
              <a:rPr lang="fr-FR" sz="1500" i="1" dirty="0" err="1" smtClean="0"/>
              <a:t>Quest</a:t>
            </a:r>
            <a:r>
              <a:rPr lang="fr-FR" sz="1500" i="1" dirty="0" smtClean="0"/>
              <a:t>; a </a:t>
            </a:r>
            <a:r>
              <a:rPr lang="fr-FR" sz="1500" i="1" dirty="0" err="1"/>
              <a:t>P</a:t>
            </a:r>
            <a:r>
              <a:rPr lang="fr-FR" sz="1500" i="1" dirty="0" err="1" smtClean="0"/>
              <a:t>ersonal</a:t>
            </a:r>
            <a:r>
              <a:rPr lang="fr-FR" sz="1500" i="1" dirty="0" smtClean="0"/>
              <a:t> Narrative »</a:t>
            </a:r>
          </a:p>
          <a:p>
            <a:pPr>
              <a:lnSpc>
                <a:spcPct val="80000"/>
              </a:lnSpc>
              <a:buFontTx/>
              <a:buChar char="-"/>
            </a:pPr>
            <a:endParaRPr lang="fr-FR" sz="1500" dirty="0" smtClean="0"/>
          </a:p>
          <a:p>
            <a:pPr marL="0" indent="0" algn="ctr">
              <a:buNone/>
            </a:pPr>
            <a:r>
              <a:rPr lang="fr-FR" sz="1500" i="1" dirty="0" smtClean="0"/>
              <a:t>D’après le « </a:t>
            </a:r>
            <a:r>
              <a:rPr lang="fr-FR" sz="1500" i="1" dirty="0" err="1" smtClean="0"/>
              <a:t>Biographical</a:t>
            </a:r>
            <a:r>
              <a:rPr lang="fr-FR" sz="1500" i="1" dirty="0" smtClean="0"/>
              <a:t> </a:t>
            </a:r>
            <a:r>
              <a:rPr lang="fr-FR" sz="1500" i="1" dirty="0" err="1" smtClean="0"/>
              <a:t>Memoir</a:t>
            </a:r>
            <a:r>
              <a:rPr lang="fr-FR" sz="1500" i="1" dirty="0" smtClean="0"/>
              <a:t> » de Samuel King Allison </a:t>
            </a:r>
          </a:p>
          <a:p>
            <a:pPr marL="0" indent="0" algn="ctr">
              <a:buNone/>
            </a:pPr>
            <a:r>
              <a:rPr lang="fr-FR" sz="1500" i="1" dirty="0" smtClean="0"/>
              <a:t>pour la « National </a:t>
            </a:r>
            <a:r>
              <a:rPr lang="fr-FR" sz="1500" i="1" dirty="0" err="1" smtClean="0"/>
              <a:t>Academy</a:t>
            </a:r>
            <a:r>
              <a:rPr lang="fr-FR" sz="1500" i="1" dirty="0" smtClean="0"/>
              <a:t> of Sciences ». Co-écriture avec A. Compton de « X-Ray </a:t>
            </a:r>
            <a:r>
              <a:rPr lang="fr-FR" sz="1500" i="1" dirty="0" err="1" smtClean="0"/>
              <a:t>Theory</a:t>
            </a:r>
            <a:r>
              <a:rPr lang="fr-FR" sz="1500" i="1" dirty="0" smtClean="0"/>
              <a:t> and </a:t>
            </a:r>
            <a:r>
              <a:rPr lang="fr-FR" sz="1500" i="1" dirty="0" err="1" smtClean="0"/>
              <a:t>Experiments</a:t>
            </a:r>
            <a:r>
              <a:rPr lang="fr-FR" sz="1500" i="1" dirty="0" smtClean="0"/>
              <a:t> » en </a:t>
            </a:r>
            <a:r>
              <a:rPr lang="fr-FR" sz="1500" b="1" i="1" dirty="0"/>
              <a:t>1934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5156" r="-5156"/>
          <a:stretch/>
        </p:blipFill>
        <p:spPr>
          <a:xfrm>
            <a:off x="5461000" y="888148"/>
            <a:ext cx="3619500" cy="5411594"/>
          </a:xfrm>
        </p:spPr>
      </p:pic>
    </p:spTree>
    <p:extLst>
      <p:ext uri="{BB962C8B-B14F-4D97-AF65-F5344CB8AC3E}">
        <p14:creationId xmlns:p14="http://schemas.microsoft.com/office/powerpoint/2010/main" val="170572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3719" b="3719"/>
          <a:stretch>
            <a:fillRect/>
          </a:stretch>
        </p:blipFill>
        <p:spPr>
          <a:xfrm>
            <a:off x="1079500" y="1600201"/>
            <a:ext cx="7607300" cy="418372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51000" y="5695023"/>
            <a:ext cx="580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Pour mémoire, le spectromètre </a:t>
            </a:r>
            <a:r>
              <a:rPr lang="fr-FR" sz="1600" dirty="0" smtClean="0"/>
              <a:t>du laboratoire LMCP (</a:t>
            </a:r>
            <a:r>
              <a:rPr lang="fr-FR" sz="1600" dirty="0" smtClean="0"/>
              <a:t>1972-1980</a:t>
            </a:r>
            <a:r>
              <a:rPr lang="fr-FR" sz="1600" dirty="0" smtClean="0"/>
              <a:t>)</a:t>
            </a:r>
          </a:p>
          <a:p>
            <a:r>
              <a:rPr lang="fr-FR" sz="1600" dirty="0" smtClean="0"/>
              <a:t> - une résolution </a:t>
            </a:r>
            <a:r>
              <a:rPr lang="fr-FR" sz="1600" dirty="0" smtClean="0"/>
              <a:t>de </a:t>
            </a:r>
            <a:r>
              <a:rPr lang="fr-FR" sz="1600" dirty="0" smtClean="0"/>
              <a:t>0,11u.a. –</a:t>
            </a:r>
          </a:p>
          <a:p>
            <a:r>
              <a:rPr lang="fr-FR" sz="1600" dirty="0" smtClean="0"/>
              <a:t>- </a:t>
            </a:r>
            <a:r>
              <a:rPr lang="fr-FR" sz="1600" dirty="0" smtClean="0"/>
              <a:t>rayonnement </a:t>
            </a:r>
            <a:r>
              <a:rPr lang="fr-FR" sz="1600" dirty="0" smtClean="0"/>
              <a:t>incident de 17,4 </a:t>
            </a:r>
            <a:r>
              <a:rPr lang="fr-FR" sz="1600" dirty="0" err="1" smtClean="0"/>
              <a:t>keV</a:t>
            </a:r>
            <a:r>
              <a:rPr lang="fr-FR" sz="1600" dirty="0" smtClean="0"/>
              <a:t> (doublet du Mo)</a:t>
            </a:r>
            <a:endParaRPr lang="fr-FR" sz="1600" dirty="0"/>
          </a:p>
        </p:txBody>
      </p:sp>
      <p:sp>
        <p:nvSpPr>
          <p:cNvPr id="7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smtClean="0">
                <a:solidFill>
                  <a:srgbClr val="800000"/>
                </a:solidFill>
              </a:rPr>
              <a:t>Les spectromètres Compton dans le Monde en 1980</a:t>
            </a:r>
            <a:endParaRPr lang="fr-FR" sz="28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13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100" dirty="0">
                <a:solidFill>
                  <a:srgbClr val="800000"/>
                </a:solidFill>
              </a:rPr>
              <a:t>Distorsion de la densité électronique du graphite</a:t>
            </a:r>
            <a:br>
              <a:rPr lang="fr-FR" sz="3100" dirty="0">
                <a:solidFill>
                  <a:srgbClr val="800000"/>
                </a:solidFill>
              </a:rPr>
            </a:br>
            <a:r>
              <a:rPr lang="fr-FR" sz="2400" i="1" dirty="0">
                <a:solidFill>
                  <a:srgbClr val="800000"/>
                </a:solidFill>
              </a:rPr>
              <a:t>dans ses composés d’insertion par des alcalins: </a:t>
            </a:r>
            <a:r>
              <a:rPr lang="fr-FR" sz="2000" i="1" dirty="0" err="1">
                <a:solidFill>
                  <a:srgbClr val="800000"/>
                </a:solidFill>
              </a:rPr>
              <a:t>LiC</a:t>
            </a:r>
            <a:r>
              <a:rPr lang="fr-FR" sz="2000" i="1" dirty="0">
                <a:solidFill>
                  <a:srgbClr val="800000"/>
                </a:solidFill>
              </a:rPr>
              <a:t> </a:t>
            </a:r>
            <a:r>
              <a:rPr lang="fr-FR" sz="2000" i="1" baseline="-25000" dirty="0">
                <a:solidFill>
                  <a:srgbClr val="800000"/>
                </a:solidFill>
              </a:rPr>
              <a:t>6</a:t>
            </a:r>
            <a:endParaRPr lang="fr-FR" sz="20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15830" b="-15830"/>
          <a:stretch>
            <a:fillRect/>
          </a:stretch>
        </p:blipFill>
        <p:spPr>
          <a:xfrm>
            <a:off x="203200" y="1600200"/>
            <a:ext cx="4038600" cy="4525963"/>
          </a:xfrm>
          <a:prstGeom prst="rect">
            <a:avLst/>
          </a:prstGeom>
        </p:spPr>
      </p:pic>
      <p:grpSp>
        <p:nvGrpSpPr>
          <p:cNvPr id="6" name="Groupe 4"/>
          <p:cNvGrpSpPr/>
          <p:nvPr/>
        </p:nvGrpSpPr>
        <p:grpSpPr>
          <a:xfrm>
            <a:off x="4140200" y="1417638"/>
            <a:ext cx="4546600" cy="5257800"/>
            <a:chOff x="5962874" y="463185"/>
            <a:chExt cx="5396182" cy="592768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3315" y="463185"/>
              <a:ext cx="5105741" cy="544874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62874" y="5911925"/>
              <a:ext cx="5396182" cy="478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595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46162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800000"/>
                </a:solidFill>
              </a:rPr>
              <a:t>Echec du modèle de Bandes Rigides</a:t>
            </a:r>
            <a:br>
              <a:rPr lang="fr-FR" sz="2800" dirty="0" smtClean="0">
                <a:solidFill>
                  <a:srgbClr val="800000"/>
                </a:solidFill>
              </a:rPr>
            </a:br>
            <a:r>
              <a:rPr lang="fr-FR" sz="2000" i="1" dirty="0" smtClean="0">
                <a:solidFill>
                  <a:srgbClr val="800000"/>
                </a:solidFill>
              </a:rPr>
              <a:t>composés </a:t>
            </a:r>
            <a:r>
              <a:rPr lang="fr-FR" sz="2000" i="1" dirty="0">
                <a:solidFill>
                  <a:srgbClr val="800000"/>
                </a:solidFill>
              </a:rPr>
              <a:t>d’insertion </a:t>
            </a:r>
            <a:r>
              <a:rPr lang="fr-FR" sz="2000" i="1" dirty="0" smtClean="0">
                <a:solidFill>
                  <a:srgbClr val="800000"/>
                </a:solidFill>
              </a:rPr>
              <a:t>du graphite</a:t>
            </a:r>
            <a:r>
              <a:rPr lang="fr-FR" sz="2000" i="1" dirty="0" smtClean="0">
                <a:solidFill>
                  <a:srgbClr val="800000"/>
                </a:solidFill>
              </a:rPr>
              <a:t>: exemple de </a:t>
            </a:r>
            <a:r>
              <a:rPr lang="fr-FR" sz="2000" i="1" dirty="0" err="1" smtClean="0">
                <a:solidFill>
                  <a:srgbClr val="800000"/>
                </a:solidFill>
              </a:rPr>
              <a:t>LiC</a:t>
            </a:r>
            <a:r>
              <a:rPr lang="fr-FR" sz="2000" i="1" dirty="0" smtClean="0">
                <a:solidFill>
                  <a:srgbClr val="800000"/>
                </a:solidFill>
              </a:rPr>
              <a:t> </a:t>
            </a:r>
            <a:r>
              <a:rPr lang="fr-FR" sz="2000" i="1" baseline="-25000" dirty="0" smtClean="0">
                <a:solidFill>
                  <a:srgbClr val="800000"/>
                </a:solidFill>
              </a:rPr>
              <a:t>6</a:t>
            </a:r>
            <a:endParaRPr lang="fr-FR" sz="2000" i="1" baseline="-25000" dirty="0">
              <a:solidFill>
                <a:srgbClr val="800000"/>
              </a:solidFill>
            </a:endParaRPr>
          </a:p>
        </p:txBody>
      </p:sp>
      <p:pic>
        <p:nvPicPr>
          <p:cNvPr id="7" name="Espace réservé du contenu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3443" r="13443"/>
          <a:stretch/>
        </p:blipFill>
        <p:spPr>
          <a:xfrm>
            <a:off x="1688218" y="1411844"/>
            <a:ext cx="5499982" cy="3679939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0" y="5323223"/>
            <a:ext cx="8242300" cy="158438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sz="1600" dirty="0" smtClean="0"/>
              <a:t>Différence </a:t>
            </a:r>
            <a:r>
              <a:rPr lang="fr-FR" sz="1600" dirty="0"/>
              <a:t>du </a:t>
            </a:r>
            <a:r>
              <a:rPr lang="fr-FR" sz="1600" dirty="0" smtClean="0"/>
              <a:t>profil </a:t>
            </a:r>
            <a:r>
              <a:rPr lang="fr-FR" sz="1600" dirty="0"/>
              <a:t>de LiC6 avec celui du graphite, pour </a:t>
            </a:r>
            <a:r>
              <a:rPr lang="fr-FR" sz="1600" b="1" dirty="0"/>
              <a:t>K//C</a:t>
            </a:r>
            <a:r>
              <a:rPr lang="fr-FR" sz="1600" dirty="0"/>
              <a:t> , normée à 1/6 électron ,  (</a:t>
            </a:r>
            <a:r>
              <a:rPr lang="fr-FR" sz="1600" i="1" dirty="0"/>
              <a:t>trait épais expérience, fin théorie). </a:t>
            </a:r>
            <a:r>
              <a:rPr lang="fr-FR" sz="1600" i="1" dirty="0" smtClean="0"/>
              <a:t>Le calcul théorique </a:t>
            </a:r>
            <a:r>
              <a:rPr lang="fr-FR" sz="1600" i="1" dirty="0"/>
              <a:t>(Philadelphie-Berkeley</a:t>
            </a:r>
            <a:r>
              <a:rPr lang="fr-FR" sz="1600" i="1" dirty="0" smtClean="0"/>
              <a:t> emploie </a:t>
            </a:r>
            <a:r>
              <a:rPr lang="fr-FR" sz="1600" i="1" dirty="0"/>
              <a:t>des pseudo-</a:t>
            </a:r>
            <a:r>
              <a:rPr lang="fr-FR" sz="1600" i="1" dirty="0" smtClean="0"/>
              <a:t>potentiels (Local-</a:t>
            </a:r>
            <a:r>
              <a:rPr lang="fr-FR" sz="1600" i="1" dirty="0" err="1"/>
              <a:t>D</a:t>
            </a:r>
            <a:r>
              <a:rPr lang="fr-FR" sz="1600" i="1" dirty="0" err="1" smtClean="0"/>
              <a:t>ensity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Fonctional</a:t>
            </a:r>
            <a:r>
              <a:rPr lang="fr-FR" sz="1600" i="1" dirty="0" smtClean="0"/>
              <a:t>)</a:t>
            </a:r>
            <a:endParaRPr lang="fr-FR" sz="1600" i="1" dirty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Cette différence met </a:t>
            </a:r>
            <a:r>
              <a:rPr lang="fr-FR" sz="1600" dirty="0"/>
              <a:t>en évidence </a:t>
            </a:r>
            <a:r>
              <a:rPr lang="fr-FR" sz="1600" dirty="0" smtClean="0"/>
              <a:t>la </a:t>
            </a:r>
            <a:r>
              <a:rPr lang="fr-FR" sz="1600" dirty="0"/>
              <a:t>distorsion de la densité électronique de l’électron transféré/celle de l’orbitale</a:t>
            </a:r>
            <a:r>
              <a:rPr lang="fr-FR" sz="1600" dirty="0">
                <a:latin typeface="Symbol" charset="2"/>
                <a:cs typeface="Symbol" charset="2"/>
              </a:rPr>
              <a:t> p</a:t>
            </a:r>
            <a:r>
              <a:rPr lang="fr-FR" sz="1600" dirty="0"/>
              <a:t>* du </a:t>
            </a:r>
            <a:r>
              <a:rPr lang="fr-FR" sz="1600" dirty="0" smtClean="0"/>
              <a:t>graphite</a:t>
            </a:r>
            <a:r>
              <a:rPr lang="fr-FR" sz="1600" dirty="0"/>
              <a:t> </a:t>
            </a:r>
            <a:r>
              <a:rPr lang="fr-FR" sz="1600" dirty="0" smtClean="0"/>
              <a:t>(</a:t>
            </a:r>
            <a:r>
              <a:rPr lang="fr-FR" sz="1600" baseline="30000" dirty="0" smtClean="0"/>
              <a:t>_ _ _</a:t>
            </a:r>
            <a:r>
              <a:rPr lang="fr-FR" sz="1600" dirty="0" smtClean="0"/>
              <a:t>)</a:t>
            </a:r>
            <a:endParaRPr lang="fr-FR" sz="1600" dirty="0"/>
          </a:p>
          <a:p>
            <a:pPr marL="0" indent="0">
              <a:buNone/>
            </a:pP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1411844"/>
            <a:ext cx="184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Symbol" charset="2"/>
                <a:cs typeface="Symbol" charset="2"/>
              </a:rPr>
              <a:t>D</a:t>
            </a:r>
            <a:r>
              <a:rPr lang="fr-FR" dirty="0" smtClean="0"/>
              <a:t>J (LiC</a:t>
            </a:r>
            <a:r>
              <a:rPr lang="fr-FR" baseline="-25000" dirty="0" smtClean="0"/>
              <a:t>6</a:t>
            </a:r>
            <a:r>
              <a:rPr lang="fr-FR" dirty="0" smtClean="0"/>
              <a:t>-graphite)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289800" y="4488934"/>
            <a:ext cx="105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</a:t>
            </a:r>
            <a:r>
              <a:rPr lang="fr-FR" dirty="0" smtClean="0"/>
              <a:t>, en </a:t>
            </a:r>
            <a:r>
              <a:rPr lang="fr-FR" dirty="0" err="1" smtClean="0"/>
              <a:t>a.u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897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213" b="1213"/>
          <a:stretch>
            <a:fillRect/>
          </a:stretch>
        </p:blipFill>
        <p:spPr>
          <a:xfrm>
            <a:off x="584200" y="558801"/>
            <a:ext cx="8229600" cy="5207000"/>
          </a:xfrm>
        </p:spPr>
      </p:pic>
    </p:spTree>
    <p:extLst>
      <p:ext uri="{BB962C8B-B14F-4D97-AF65-F5344CB8AC3E}">
        <p14:creationId xmlns:p14="http://schemas.microsoft.com/office/powerpoint/2010/main" val="169930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568" b="-1542"/>
          <a:stretch/>
        </p:blipFill>
        <p:spPr>
          <a:xfrm>
            <a:off x="381000" y="698500"/>
            <a:ext cx="3930650" cy="4343400"/>
          </a:xfrm>
        </p:spPr>
      </p:pic>
      <p:pic>
        <p:nvPicPr>
          <p:cNvPr id="11" name="Espace réservé du contenu 10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-2778" b="-5031"/>
          <a:stretch/>
        </p:blipFill>
        <p:spPr>
          <a:xfrm>
            <a:off x="4164013" y="558800"/>
            <a:ext cx="4141787" cy="4521200"/>
          </a:xfrm>
        </p:spPr>
      </p:pic>
      <p:sp>
        <p:nvSpPr>
          <p:cNvPr id="21" name="ZoneTexte 20"/>
          <p:cNvSpPr txBox="1"/>
          <p:nvPr/>
        </p:nvSpPr>
        <p:spPr>
          <a:xfrm>
            <a:off x="546100" y="5207168"/>
            <a:ext cx="7607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 </a:t>
            </a:r>
            <a:r>
              <a:rPr lang="fr-FR" sz="1600" i="1" dirty="0" smtClean="0"/>
              <a:t>7 </a:t>
            </a:r>
            <a:r>
              <a:rPr lang="fr-FR" sz="1600" i="1" dirty="0" err="1" smtClean="0"/>
              <a:t>directionnal</a:t>
            </a:r>
            <a:r>
              <a:rPr lang="fr-FR" sz="1600" i="1" dirty="0" smtClean="0"/>
              <a:t> Compton profiles of a Cr single </a:t>
            </a:r>
            <a:r>
              <a:rPr lang="fr-FR" sz="1600" i="1" dirty="0" err="1" smtClean="0"/>
              <a:t>crystal</a:t>
            </a:r>
            <a:r>
              <a:rPr lang="fr-FR" sz="1600" i="1" dirty="0" smtClean="0"/>
              <a:t>, </a:t>
            </a:r>
            <a:r>
              <a:rPr lang="fr-FR" sz="1600" i="1" dirty="0" err="1" smtClean="0"/>
              <a:t>measured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at</a:t>
            </a:r>
            <a:r>
              <a:rPr lang="fr-FR" sz="1600" i="1" dirty="0" smtClean="0"/>
              <a:t> ESRF, </a:t>
            </a:r>
            <a:r>
              <a:rPr lang="fr-FR" sz="1600" i="1" dirty="0" err="1" smtClean="0"/>
              <a:t>using</a:t>
            </a:r>
            <a:r>
              <a:rPr lang="fr-FR" sz="1600" i="1" dirty="0" smtClean="0"/>
              <a:t> 55,79 </a:t>
            </a:r>
            <a:r>
              <a:rPr lang="fr-FR" sz="1600" i="1" dirty="0" err="1" smtClean="0"/>
              <a:t>Kev</a:t>
            </a:r>
            <a:r>
              <a:rPr lang="fr-FR" sz="1600" i="1" dirty="0" smtClean="0"/>
              <a:t> photons, </a:t>
            </a:r>
            <a:r>
              <a:rPr lang="fr-FR" sz="1600" i="1" dirty="0" err="1" smtClean="0"/>
              <a:t>with</a:t>
            </a:r>
            <a:r>
              <a:rPr lang="fr-FR" sz="1600" i="1" dirty="0" smtClean="0"/>
              <a:t> </a:t>
            </a:r>
            <a:r>
              <a:rPr lang="fr-FR" sz="1600" i="1" dirty="0" err="1" smtClean="0"/>
              <a:t>resolution</a:t>
            </a:r>
            <a:r>
              <a:rPr lang="fr-FR" sz="1600" i="1" dirty="0" smtClean="0"/>
              <a:t> =0.18 </a:t>
            </a:r>
            <a:r>
              <a:rPr lang="fr-FR" sz="1600" i="1" dirty="0" err="1" smtClean="0"/>
              <a:t>a.u</a:t>
            </a:r>
            <a:r>
              <a:rPr lang="fr-FR" sz="1600" i="1" dirty="0" smtClean="0"/>
              <a:t>.</a:t>
            </a:r>
          </a:p>
          <a:p>
            <a:r>
              <a:rPr lang="fr-FR" sz="1600" dirty="0" err="1"/>
              <a:t>Theoretical</a:t>
            </a:r>
            <a:r>
              <a:rPr lang="fr-FR" sz="1600" dirty="0"/>
              <a:t> </a:t>
            </a:r>
            <a:r>
              <a:rPr lang="fr-FR" sz="1600" dirty="0" err="1"/>
              <a:t>results</a:t>
            </a:r>
            <a:r>
              <a:rPr lang="fr-FR" sz="1600" dirty="0"/>
              <a:t> of the all </a:t>
            </a:r>
            <a:r>
              <a:rPr lang="fr-FR" sz="1600" dirty="0" err="1"/>
              <a:t>electron</a:t>
            </a:r>
            <a:r>
              <a:rPr lang="fr-FR" sz="1600" dirty="0"/>
              <a:t> charge self consistent KKR computations</a:t>
            </a:r>
          </a:p>
          <a:p>
            <a:r>
              <a:rPr lang="fr-FR" sz="1200" dirty="0" smtClean="0"/>
              <a:t>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5983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800000"/>
                </a:solidFill>
              </a:rPr>
              <a:t>Conclusions</a:t>
            </a:r>
            <a:endParaRPr lang="fr-FR" sz="2800" dirty="0">
              <a:solidFill>
                <a:srgbClr val="8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342900" lvl="3" indent="-342900">
              <a:buFont typeface="Arial"/>
              <a:buChar char="•"/>
            </a:pPr>
            <a:r>
              <a:rPr lang="fr-FR" sz="2400" dirty="0" smtClean="0"/>
              <a:t>L’élargissement </a:t>
            </a:r>
            <a:r>
              <a:rPr lang="fr-FR" sz="2400" dirty="0"/>
              <a:t>Doppler de la raie Compton est riche d’enseignement sur les électrons les plus délocalisés des </a:t>
            </a:r>
            <a:r>
              <a:rPr lang="fr-FR" sz="2400" dirty="0" smtClean="0"/>
              <a:t>solides, dans leur état fondamental</a:t>
            </a:r>
            <a:endParaRPr lang="fr-FR" sz="2400" dirty="0"/>
          </a:p>
          <a:p>
            <a:endParaRPr lang="fr-FR" sz="2400" dirty="0" smtClean="0"/>
          </a:p>
          <a:p>
            <a:r>
              <a:rPr lang="fr-FR" sz="2400" dirty="0" smtClean="0"/>
              <a:t>Actuellement il faut aller au Japon: </a:t>
            </a:r>
          </a:p>
          <a:p>
            <a:pPr marL="0" indent="0">
              <a:buNone/>
            </a:pPr>
            <a:r>
              <a:rPr lang="fr-FR" sz="2400" dirty="0" smtClean="0"/>
              <a:t>un spectromètre focalisant fonctionne à SPRING 8, avec une résolution de 0,1 a. u.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3946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397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du contenu 1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5009" r="5009"/>
          <a:stretch>
            <a:fillRect/>
          </a:stretch>
        </p:blipFill>
        <p:spPr>
          <a:xfrm>
            <a:off x="4533900" y="1549400"/>
            <a:ext cx="4038600" cy="4525963"/>
          </a:xfrm>
        </p:spPr>
      </p:pic>
      <p:pic>
        <p:nvPicPr>
          <p:cNvPr id="18" name="Espace réservé du contenu 1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t="-30556" b="-30556"/>
          <a:stretch>
            <a:fillRect/>
          </a:stretch>
        </p:blipFill>
        <p:spPr>
          <a:xfrm>
            <a:off x="495300" y="1549400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66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  4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/>
          <a:srcRect t="-4694" b="-4694"/>
          <a:stretch/>
        </p:blipFill>
        <p:spPr>
          <a:xfrm>
            <a:off x="88900" y="711200"/>
            <a:ext cx="9055100" cy="3670300"/>
          </a:xfrm>
        </p:spPr>
      </p:pic>
    </p:spTree>
    <p:extLst>
      <p:ext uri="{BB962C8B-B14F-4D97-AF65-F5344CB8AC3E}">
        <p14:creationId xmlns:p14="http://schemas.microsoft.com/office/powerpoint/2010/main" val="2519517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-2460" b="-2460"/>
          <a:stretch>
            <a:fillRect/>
          </a:stretch>
        </p:blipFill>
        <p:spPr>
          <a:xfrm>
            <a:off x="520700" y="14224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10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969" y="-81840"/>
            <a:ext cx="6388700" cy="1143000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rgbClr val="C0504D"/>
                </a:solidFill>
              </a:rPr>
              <a:t>Analyse spectrale </a:t>
            </a:r>
            <a:r>
              <a:rPr lang="fr-FR" sz="2400" dirty="0">
                <a:solidFill>
                  <a:srgbClr val="C0504D"/>
                </a:solidFill>
              </a:rPr>
              <a:t>du rayonnement </a:t>
            </a:r>
            <a:r>
              <a:rPr lang="fr-FR" sz="2400" dirty="0" smtClean="0">
                <a:solidFill>
                  <a:srgbClr val="C0504D"/>
                </a:solidFill>
              </a:rPr>
              <a:t>X </a:t>
            </a:r>
            <a:br>
              <a:rPr lang="fr-FR" sz="2400" dirty="0" smtClean="0">
                <a:solidFill>
                  <a:srgbClr val="C0504D"/>
                </a:solidFill>
              </a:rPr>
            </a:br>
            <a:r>
              <a:rPr lang="fr-FR" sz="2400" dirty="0" smtClean="0">
                <a:solidFill>
                  <a:srgbClr val="C0504D"/>
                </a:solidFill>
              </a:rPr>
              <a:t>diffusé par </a:t>
            </a:r>
            <a:r>
              <a:rPr lang="fr-FR" sz="2400" dirty="0">
                <a:solidFill>
                  <a:srgbClr val="C0504D"/>
                </a:solidFill>
              </a:rPr>
              <a:t>le graphite</a:t>
            </a:r>
            <a:r>
              <a:rPr lang="fr-FR" sz="2400" i="1" dirty="0" smtClean="0">
                <a:solidFill>
                  <a:srgbClr val="C0504D"/>
                </a:solidFill>
              </a:rPr>
              <a:t>, par Arthur Compton</a:t>
            </a:r>
            <a:endParaRPr lang="fr-FR" sz="2400" i="1" dirty="0">
              <a:solidFill>
                <a:srgbClr val="C0504D"/>
              </a:solidFill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35126" b="-35126"/>
          <a:stretch>
            <a:fillRect/>
          </a:stretch>
        </p:blipFill>
        <p:spPr>
          <a:xfrm>
            <a:off x="122969" y="1247802"/>
            <a:ext cx="6388700" cy="4279304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51" r="-6956"/>
          <a:stretch/>
        </p:blipFill>
        <p:spPr>
          <a:xfrm>
            <a:off x="6388100" y="573472"/>
            <a:ext cx="2298700" cy="5631452"/>
          </a:xfrm>
        </p:spPr>
      </p:pic>
      <p:sp>
        <p:nvSpPr>
          <p:cNvPr id="10" name="ZoneTexte 9"/>
          <p:cNvSpPr txBox="1"/>
          <p:nvPr/>
        </p:nvSpPr>
        <p:spPr>
          <a:xfrm>
            <a:off x="356931" y="3510783"/>
            <a:ext cx="97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graphite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18237" y="4846211"/>
            <a:ext cx="1693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Angle de diffusion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905116" y="4742276"/>
            <a:ext cx="41667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800000"/>
                </a:solidFill>
              </a:rPr>
              <a:t>Spectromètre de type</a:t>
            </a:r>
            <a:r>
              <a:rPr lang="fr-FR" sz="1600" b="1" dirty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  <a:r>
              <a:rPr lang="fr-FR" sz="1600" b="1" dirty="0" smtClean="0">
                <a:solidFill>
                  <a:srgbClr val="800000"/>
                </a:solidFill>
                <a:cs typeface="Symbol" charset="2"/>
              </a:rPr>
              <a:t>« </a:t>
            </a:r>
            <a:r>
              <a:rPr lang="fr-FR" sz="1600" b="1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q-2q</a:t>
            </a:r>
            <a:r>
              <a:rPr lang="fr-FR" sz="1600" b="1" dirty="0" smtClean="0">
                <a:solidFill>
                  <a:srgbClr val="800000"/>
                </a:solidFill>
                <a:cs typeface="Symbol" charset="2"/>
              </a:rPr>
              <a:t> »</a:t>
            </a:r>
            <a:r>
              <a:rPr lang="fr-FR" sz="1600" b="1" dirty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r-FR" sz="1600" dirty="0" smtClean="0">
                <a:cs typeface="Symbol" charset="2"/>
              </a:rPr>
              <a:t>sélectionne</a:t>
            </a:r>
            <a:r>
              <a:rPr lang="fr-FR" sz="1600" b="1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fr-FR" sz="1600" dirty="0"/>
              <a:t>la longueur d’onde</a:t>
            </a:r>
            <a:r>
              <a:rPr lang="fr-FR" sz="1600" dirty="0">
                <a:latin typeface="Symbol" charset="2"/>
                <a:cs typeface="Symbol" charset="2"/>
              </a:rPr>
              <a:t> </a:t>
            </a:r>
            <a:r>
              <a:rPr lang="fr-FR" sz="1600" dirty="0" err="1" smtClean="0">
                <a:latin typeface="Symbol" charset="2"/>
                <a:cs typeface="Symbol" charset="2"/>
              </a:rPr>
              <a:t>l</a:t>
            </a:r>
            <a:r>
              <a:rPr lang="fr-FR" sz="1600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fr-FR" sz="1600" dirty="0">
                <a:cs typeface="Symbol" charset="2"/>
              </a:rPr>
              <a:t> </a:t>
            </a:r>
            <a:r>
              <a:rPr lang="fr-FR" sz="1600" dirty="0" smtClean="0">
                <a:cs typeface="Symbol" charset="2"/>
              </a:rPr>
              <a:t>qui arrive sous l’angle de Bragg</a:t>
            </a:r>
            <a:r>
              <a:rPr lang="fr-FR" sz="1600" baseline="30000" dirty="0" smtClean="0">
                <a:solidFill>
                  <a:srgbClr val="FF0000"/>
                </a:solidFill>
                <a:cs typeface="Symbol" charset="2"/>
              </a:rPr>
              <a:t> </a:t>
            </a:r>
            <a:r>
              <a:rPr lang="fr-FR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 </a:t>
            </a:r>
            <a:r>
              <a:rPr lang="fr-FR" sz="1600" dirty="0" smtClean="0"/>
              <a:t>d’un monocristal de calcite,</a:t>
            </a:r>
            <a:endParaRPr lang="fr-FR" sz="1600" dirty="0" smtClean="0">
              <a:latin typeface="Symbol" charset="2"/>
              <a:cs typeface="Symbol" charset="2"/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cs typeface="Symbol" charset="2"/>
              </a:rPr>
              <a:t>détecte le rayonnement de longueur d’onde </a:t>
            </a:r>
            <a:r>
              <a:rPr lang="fr-FR" sz="1600" dirty="0" err="1" smtClean="0">
                <a:latin typeface="Symbol" charset="2"/>
                <a:cs typeface="Symbol" charset="2"/>
              </a:rPr>
              <a:t>l</a:t>
            </a:r>
            <a:r>
              <a:rPr lang="fr-FR" sz="1600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fr-FR" sz="1600" dirty="0" smtClean="0">
                <a:latin typeface="Symbol" charset="2"/>
                <a:cs typeface="Symbol" charset="2"/>
              </a:rPr>
              <a:t> </a:t>
            </a:r>
            <a:r>
              <a:rPr lang="fr-FR" sz="1600" dirty="0" smtClean="0">
                <a:latin typeface="Symbol" charset="2"/>
                <a:cs typeface="Symbol" charset="2"/>
              </a:rPr>
              <a:t>, </a:t>
            </a:r>
            <a:r>
              <a:rPr lang="fr-FR" sz="1600" dirty="0" smtClean="0">
                <a:latin typeface="+mj-lt"/>
                <a:cs typeface="Symbol" charset="2"/>
              </a:rPr>
              <a:t>sous l’angle </a:t>
            </a:r>
            <a:r>
              <a:rPr lang="fr-FR" sz="1600" dirty="0" smtClean="0">
                <a:latin typeface="Symbol" charset="2"/>
                <a:cs typeface="Symbol" charset="2"/>
              </a:rPr>
              <a:t>2q </a:t>
            </a:r>
            <a:r>
              <a:rPr lang="fr-FR" sz="1600" dirty="0" smtClean="0">
                <a:cs typeface="Symbol" charset="2"/>
              </a:rPr>
              <a:t>dans </a:t>
            </a:r>
            <a:r>
              <a:rPr lang="fr-FR" sz="1600" dirty="0" smtClean="0">
                <a:cs typeface="Symbol" charset="2"/>
              </a:rPr>
              <a:t>la chambre à ionisation.</a:t>
            </a:r>
            <a:endParaRPr lang="fr-FR" sz="16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777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94264" cy="661114"/>
          </a:xfrm>
        </p:spPr>
        <p:txBody>
          <a:bodyPr>
            <a:normAutofit fontScale="90000"/>
          </a:bodyPr>
          <a:lstStyle/>
          <a:p>
            <a:r>
              <a:rPr lang="fr-FR" sz="2800" dirty="0" smtClean="0">
                <a:solidFill>
                  <a:srgbClr val="800000"/>
                </a:solidFill>
                <a:latin typeface="+mn-lt"/>
                <a:cs typeface="Symbol" charset="2"/>
              </a:rPr>
              <a:t>Spectres de diffusion du </a:t>
            </a:r>
            <a:r>
              <a:rPr lang="fr-FR" sz="2800" dirty="0" smtClean="0">
                <a:solidFill>
                  <a:srgbClr val="800000"/>
                </a:solidFill>
                <a:cs typeface="Symbol" charset="2"/>
              </a:rPr>
              <a:t>rayonnement du </a:t>
            </a:r>
            <a:r>
              <a:rPr lang="fr-FR" sz="2800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M</a:t>
            </a:r>
            <a:r>
              <a:rPr lang="fr-FR" sz="2800" dirty="0" smtClean="0">
                <a:solidFill>
                  <a:srgbClr val="800000"/>
                </a:solidFill>
                <a:latin typeface="+mn-lt"/>
                <a:cs typeface="Symbol" charset="2"/>
              </a:rPr>
              <a:t>olybdène, </a:t>
            </a:r>
            <a:r>
              <a:rPr lang="fr-FR" sz="2800" dirty="0" smtClean="0">
                <a:solidFill>
                  <a:srgbClr val="800000"/>
                </a:solidFill>
              </a:rPr>
              <a:t>par le graphite</a:t>
            </a:r>
            <a:endParaRPr lang="fr-FR" sz="2800" dirty="0">
              <a:solidFill>
                <a:srgbClr val="8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46477" y="1336788"/>
            <a:ext cx="5926610" cy="4789376"/>
          </a:xfrm>
        </p:spPr>
        <p:txBody>
          <a:bodyPr>
            <a:normAutofit/>
          </a:bodyPr>
          <a:lstStyle/>
          <a:p>
            <a:r>
              <a:rPr lang="fr-FR" sz="1800" dirty="0" smtClean="0"/>
              <a:t>Une raie spectrale est observée pour de plus grandes longueurs d’onde que celle du Molybdène  </a:t>
            </a:r>
          </a:p>
          <a:p>
            <a:pPr marL="0" indent="0">
              <a:buNone/>
            </a:pPr>
            <a:r>
              <a:rPr lang="fr-FR" sz="1800" i="1" dirty="0" smtClean="0"/>
              <a:t>	Cohérent avec l’observation </a:t>
            </a:r>
            <a:r>
              <a:rPr lang="fr-FR" sz="1800" i="1" dirty="0"/>
              <a:t>d’un rayonnement plus </a:t>
            </a:r>
            <a:r>
              <a:rPr lang="fr-FR" sz="1800" i="1" dirty="0" smtClean="0"/>
              <a:t>	«</a:t>
            </a:r>
            <a:r>
              <a:rPr lang="fr-FR" sz="1800" i="1" dirty="0"/>
              <a:t> absorbable » </a:t>
            </a:r>
            <a:r>
              <a:rPr lang="fr-FR" sz="1800" i="1" dirty="0" smtClean="0"/>
              <a:t>dans le cas de rayonnement </a:t>
            </a:r>
            <a:r>
              <a:rPr lang="fr-FR" sz="1800" i="1" dirty="0" smtClean="0">
                <a:latin typeface="Symbol" charset="2"/>
                <a:cs typeface="Symbol" charset="2"/>
              </a:rPr>
              <a:t>g</a:t>
            </a:r>
            <a:r>
              <a:rPr lang="fr-FR" sz="1800" i="1" dirty="0" smtClean="0"/>
              <a:t>, </a:t>
            </a:r>
          </a:p>
          <a:p>
            <a:r>
              <a:rPr lang="fr-FR" sz="1800" dirty="0" smtClean="0"/>
              <a:t>Son écart avec la raie initiale augmente avec l’angle de diffusion</a:t>
            </a:r>
          </a:p>
          <a:p>
            <a:endParaRPr lang="fr-FR" sz="1800" dirty="0"/>
          </a:p>
          <a:p>
            <a:r>
              <a:rPr lang="fr-FR" sz="1800" dirty="0" smtClean="0"/>
              <a:t>De 1914</a:t>
            </a:r>
            <a:r>
              <a:rPr lang="fr-FR" sz="1800" dirty="0"/>
              <a:t> </a:t>
            </a:r>
            <a:r>
              <a:rPr lang="fr-FR" sz="1800" dirty="0" smtClean="0"/>
              <a:t>à 1922, des essais d’interprétation:</a:t>
            </a:r>
          </a:p>
          <a:p>
            <a:pPr marL="0" indent="0">
              <a:buNone/>
            </a:pPr>
            <a:r>
              <a:rPr lang="fr-FR" sz="1800" dirty="0" smtClean="0"/>
              <a:t>      - raie à plus faible énergie, donc hypothèse de </a:t>
            </a:r>
          </a:p>
          <a:p>
            <a:pPr marL="0" indent="0">
              <a:buNone/>
            </a:pPr>
            <a:r>
              <a:rPr lang="fr-FR" sz="1800" dirty="0"/>
              <a:t> </a:t>
            </a:r>
            <a:r>
              <a:rPr lang="fr-FR" sz="1800" dirty="0" smtClean="0"/>
              <a:t>       rayonnement de fluorescence</a:t>
            </a:r>
          </a:p>
          <a:p>
            <a:pPr marL="0" indent="0">
              <a:buNone/>
            </a:pPr>
            <a:r>
              <a:rPr lang="fr-FR" sz="1800" dirty="0" smtClean="0"/>
              <a:t>      - interférences constructives entre la diffusion par </a:t>
            </a:r>
          </a:p>
          <a:p>
            <a:pPr marL="0" indent="0">
              <a:buNone/>
            </a:pPr>
            <a:r>
              <a:rPr lang="fr-FR" sz="1800" dirty="0" smtClean="0"/>
              <a:t>        différentes parties de l’électron.....</a:t>
            </a:r>
            <a:endParaRPr lang="fr-FR" sz="1800" dirty="0"/>
          </a:p>
        </p:txBody>
      </p:sp>
      <p:pic>
        <p:nvPicPr>
          <p:cNvPr id="5" name="Espace réservé du contenu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698" r="1592"/>
          <a:stretch/>
        </p:blipFill>
        <p:spPr>
          <a:xfrm>
            <a:off x="6837305" y="556995"/>
            <a:ext cx="1986392" cy="5565224"/>
          </a:xfrm>
        </p:spPr>
      </p:pic>
    </p:spTree>
    <p:extLst>
      <p:ext uri="{BB962C8B-B14F-4D97-AF65-F5344CB8AC3E}">
        <p14:creationId xmlns:p14="http://schemas.microsoft.com/office/powerpoint/2010/main" val="4152284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/>
          <a:srcRect l="5000" t="2733" r="9548" b="2405"/>
          <a:stretch/>
        </p:blipFill>
        <p:spPr>
          <a:xfrm>
            <a:off x="779040" y="1254125"/>
            <a:ext cx="7063209" cy="508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1079500"/>
          </a:xfrm>
        </p:spPr>
        <p:txBody>
          <a:bodyPr>
            <a:normAutofit/>
          </a:bodyPr>
          <a:lstStyle/>
          <a:p>
            <a:r>
              <a:rPr lang="fr-FR" sz="1800" b="1" dirty="0" smtClean="0">
                <a:solidFill>
                  <a:srgbClr val="C0504D"/>
                </a:solidFill>
              </a:rPr>
              <a:t>Diffusion d’un photon par un électron </a:t>
            </a:r>
            <a:r>
              <a:rPr lang="fr-FR" sz="1800" b="1" dirty="0">
                <a:solidFill>
                  <a:srgbClr val="C0504D"/>
                </a:solidFill>
              </a:rPr>
              <a:t>libre</a:t>
            </a:r>
            <a:br>
              <a:rPr lang="fr-FR" sz="1800" b="1" dirty="0">
                <a:solidFill>
                  <a:srgbClr val="C0504D"/>
                </a:solidFill>
              </a:rPr>
            </a:br>
            <a:r>
              <a:rPr lang="fr-FR" sz="1800" b="1" dirty="0" smtClean="0">
                <a:solidFill>
                  <a:srgbClr val="C0504D"/>
                </a:solidFill>
              </a:rPr>
              <a:t>Interprétation </a:t>
            </a:r>
            <a:r>
              <a:rPr lang="fr-FR" sz="1800" b="1" dirty="0">
                <a:solidFill>
                  <a:srgbClr val="C0504D"/>
                </a:solidFill>
              </a:rPr>
              <a:t>du changement de longueur </a:t>
            </a:r>
            <a:r>
              <a:rPr lang="fr-FR" sz="1800" b="1" dirty="0" smtClean="0">
                <a:solidFill>
                  <a:srgbClr val="C0504D"/>
                </a:solidFill>
              </a:rPr>
              <a:t>d’onde</a:t>
            </a:r>
            <a:endParaRPr lang="fr-FR" sz="1800" b="1" dirty="0">
              <a:solidFill>
                <a:srgbClr val="C0504D"/>
              </a:solidFill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4016399" y="1703551"/>
            <a:ext cx="364620" cy="1816708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2039756" y="3524597"/>
            <a:ext cx="1944893" cy="0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125632" y="6044142"/>
            <a:ext cx="1710267" cy="350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/>
          <p:cNvCxnSpPr/>
          <p:nvPr/>
        </p:nvCxnSpPr>
        <p:spPr>
          <a:xfrm flipV="1">
            <a:off x="5498042" y="2559403"/>
            <a:ext cx="183444" cy="917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5450417" y="3522834"/>
            <a:ext cx="1107722" cy="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14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2466"/>
          <a:stretch/>
        </p:blipFill>
        <p:spPr>
          <a:xfrm>
            <a:off x="1069101" y="1181099"/>
            <a:ext cx="7350885" cy="464502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107950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Diffusion d’un photon par un électron </a:t>
            </a:r>
            <a:r>
              <a:rPr lang="fr-FR" sz="2800" dirty="0"/>
              <a:t>libre</a:t>
            </a:r>
            <a:br>
              <a:rPr lang="fr-FR" sz="2800" dirty="0"/>
            </a:br>
            <a:r>
              <a:rPr lang="fr-FR" sz="2800" dirty="0" smtClean="0"/>
              <a:t>Interprétation </a:t>
            </a:r>
            <a:r>
              <a:rPr lang="fr-FR" sz="2800" dirty="0"/>
              <a:t>du changement de longueur </a:t>
            </a:r>
            <a:r>
              <a:rPr lang="fr-FR" sz="2800" dirty="0" smtClean="0"/>
              <a:t>d’onde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1561228" y="1232959"/>
            <a:ext cx="4693522" cy="2031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5000" t="16578" r="5000" b="69454"/>
          <a:stretch/>
        </p:blipFill>
        <p:spPr>
          <a:xfrm>
            <a:off x="1365250" y="5688005"/>
            <a:ext cx="6508750" cy="65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2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3062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800000"/>
                </a:solidFill>
              </a:rPr>
              <a:t>Déplacement Compton</a:t>
            </a:r>
            <a:endParaRPr lang="fr-FR" sz="2800" dirty="0">
              <a:solidFill>
                <a:srgbClr val="8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-174" t="30602" r="174" b="53587"/>
          <a:stretch/>
        </p:blipFill>
        <p:spPr>
          <a:xfrm>
            <a:off x="-1" y="1191668"/>
            <a:ext cx="9073233" cy="10893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24844" y="3096271"/>
            <a:ext cx="729673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dirty="0" smtClean="0"/>
          </a:p>
          <a:p>
            <a:r>
              <a:rPr lang="fr-FR" dirty="0" smtClean="0"/>
              <a:t>En conclusion, le photon diffusé voit sa longueur d’onde initiale  augmentée </a:t>
            </a:r>
          </a:p>
          <a:p>
            <a:r>
              <a:rPr lang="fr-FR" dirty="0" smtClean="0"/>
              <a:t>du « déplacement Compton » </a:t>
            </a:r>
            <a:r>
              <a:rPr lang="fr-FR" dirty="0" smtClean="0">
                <a:solidFill>
                  <a:srgbClr val="FAC090"/>
                </a:solidFill>
              </a:rPr>
              <a:t>(</a:t>
            </a:r>
            <a:r>
              <a:rPr lang="fr-FR" i="1" dirty="0" smtClean="0">
                <a:solidFill>
                  <a:srgbClr val="FAC090"/>
                </a:solidFill>
              </a:rPr>
              <a:t>en jaune dans l’expression ci-dessus</a:t>
            </a:r>
            <a:r>
              <a:rPr lang="fr-FR" dirty="0" smtClean="0">
                <a:solidFill>
                  <a:srgbClr val="FAC090"/>
                </a:solidFill>
              </a:rPr>
              <a:t>)</a:t>
            </a:r>
          </a:p>
          <a:p>
            <a:endParaRPr lang="fr-FR" dirty="0" smtClean="0"/>
          </a:p>
          <a:p>
            <a:r>
              <a:rPr lang="fr-FR" i="1" dirty="0" smtClean="0"/>
              <a:t>En accord avec les premières expériences d’Arthur Compton</a:t>
            </a:r>
            <a:r>
              <a:rPr lang="fr-FR" dirty="0" smtClean="0"/>
              <a:t>, </a:t>
            </a:r>
          </a:p>
          <a:p>
            <a:endParaRPr lang="fr-FR" dirty="0" smtClean="0"/>
          </a:p>
          <a:p>
            <a:r>
              <a:rPr lang="fr-FR" dirty="0" smtClean="0">
                <a:solidFill>
                  <a:srgbClr val="FAC090"/>
                </a:solidFill>
              </a:rPr>
              <a:t>ce « déplacement Compton » vers de plus grandes longueurs d’onde </a:t>
            </a:r>
          </a:p>
          <a:p>
            <a:r>
              <a:rPr lang="fr-FR" dirty="0" smtClean="0"/>
              <a:t>- rend donc bien les photons plus « absorbables »</a:t>
            </a:r>
          </a:p>
          <a:p>
            <a:r>
              <a:rPr lang="fr-FR" dirty="0" smtClean="0"/>
              <a:t> - sa dépendance avec l’angle de diffusion est bien établie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993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5367338"/>
            <a:ext cx="5486400" cy="566738"/>
          </a:xfrm>
        </p:spPr>
        <p:txBody>
          <a:bodyPr>
            <a:normAutofit/>
          </a:bodyPr>
          <a:lstStyle/>
          <a:p>
            <a:r>
              <a:rPr lang="fr-FR" sz="1600" b="0" i="1" dirty="0" smtClean="0">
                <a:solidFill>
                  <a:srgbClr val="800000"/>
                </a:solidFill>
              </a:rPr>
              <a:t>Arthur Compton a soumis ce papier en décembre 1922</a:t>
            </a:r>
            <a:endParaRPr lang="fr-FR" sz="1600" b="0" i="1" dirty="0">
              <a:solidFill>
                <a:srgbClr val="800000"/>
              </a:solidFill>
            </a:endParaRPr>
          </a:p>
        </p:txBody>
      </p:sp>
      <p:pic>
        <p:nvPicPr>
          <p:cNvPr id="5" name="Espace réservé pour une image  4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-8081" b="1937"/>
          <a:stretch/>
        </p:blipFill>
        <p:spPr>
          <a:xfrm>
            <a:off x="1792288" y="612775"/>
            <a:ext cx="5486400" cy="3759919"/>
          </a:xfrm>
        </p:spPr>
      </p:pic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 flipV="1">
            <a:off x="1792288" y="6172199"/>
            <a:ext cx="5486400" cy="45719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1406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9161" r="9161"/>
          <a:stretch>
            <a:fillRect/>
          </a:stretch>
        </p:blipFill>
        <p:spPr/>
      </p:pic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sz="1800" i="1" dirty="0"/>
              <a:t>p</a:t>
            </a:r>
            <a:r>
              <a:rPr lang="fr-FR" sz="1800" i="1" dirty="0" smtClean="0"/>
              <a:t>ublié</a:t>
            </a:r>
            <a:r>
              <a:rPr lang="fr-FR" sz="1800" dirty="0" smtClean="0"/>
              <a:t> en 1929</a:t>
            </a:r>
          </a:p>
          <a:p>
            <a:r>
              <a:rPr lang="fr-FR" sz="1800" dirty="0" smtClean="0"/>
              <a:t>et en 1931</a:t>
            </a:r>
            <a:r>
              <a:rPr lang="fr-FR" sz="1800" dirty="0" smtClean="0"/>
              <a:t>:</a:t>
            </a:r>
          </a:p>
          <a:p>
            <a:endParaRPr lang="fr-FR" sz="1800" dirty="0" smtClean="0"/>
          </a:p>
          <a:p>
            <a:r>
              <a:rPr lang="fr-FR" sz="1800" b="1" i="1" dirty="0" smtClean="0"/>
              <a:t>« </a:t>
            </a:r>
            <a:r>
              <a:rPr lang="fr-FR" sz="1800" b="1" i="1" dirty="0" err="1" smtClean="0"/>
              <a:t>Experimental</a:t>
            </a:r>
            <a:r>
              <a:rPr lang="fr-FR" sz="1800" b="1" i="1" dirty="0" smtClean="0"/>
              <a:t> </a:t>
            </a:r>
            <a:r>
              <a:rPr lang="fr-FR" sz="1800" b="1" i="1" dirty="0" err="1" smtClean="0"/>
              <a:t>evidence</a:t>
            </a:r>
            <a:r>
              <a:rPr lang="fr-FR" sz="1800" b="1" i="1" dirty="0" smtClean="0"/>
              <a:t> for </a:t>
            </a:r>
            <a:r>
              <a:rPr lang="fr-FR" sz="1800" b="1" i="1" dirty="0" err="1" smtClean="0"/>
              <a:t>electron</a:t>
            </a:r>
            <a:r>
              <a:rPr lang="fr-FR" sz="1800" b="1" i="1" dirty="0" smtClean="0"/>
              <a:t> </a:t>
            </a:r>
            <a:r>
              <a:rPr lang="fr-FR" sz="1800" b="1" i="1" dirty="0" err="1" smtClean="0"/>
              <a:t>velocities</a:t>
            </a:r>
            <a:r>
              <a:rPr lang="fr-FR" sz="1800" b="1" i="1" dirty="0" smtClean="0"/>
              <a:t> as the cause of Compton line </a:t>
            </a:r>
            <a:r>
              <a:rPr lang="fr-FR" sz="1800" b="1" i="1" dirty="0" err="1" smtClean="0"/>
              <a:t>breadth</a:t>
            </a:r>
            <a:r>
              <a:rPr lang="fr-FR" sz="1800" b="1" i="1" dirty="0" smtClean="0"/>
              <a:t> </a:t>
            </a:r>
            <a:r>
              <a:rPr lang="fr-FR" sz="1800" b="1" i="1" dirty="0" err="1" smtClean="0"/>
              <a:t>with</a:t>
            </a:r>
            <a:r>
              <a:rPr lang="fr-FR" sz="1800" b="1" i="1" dirty="0" smtClean="0"/>
              <a:t> the </a:t>
            </a:r>
            <a:r>
              <a:rPr lang="fr-FR" sz="1800" b="1" i="1" dirty="0" err="1" smtClean="0"/>
              <a:t>multicrystal</a:t>
            </a:r>
            <a:r>
              <a:rPr lang="fr-FR" sz="1800" b="1" i="1" dirty="0" smtClean="0"/>
              <a:t> </a:t>
            </a:r>
            <a:r>
              <a:rPr lang="fr-FR" sz="1800" b="1" i="1" dirty="0" err="1" smtClean="0"/>
              <a:t>spectrometer</a:t>
            </a:r>
            <a:r>
              <a:rPr lang="fr-FR" sz="1800" b="1" i="1" dirty="0" smtClean="0"/>
              <a:t> </a:t>
            </a:r>
            <a:r>
              <a:rPr lang="fr-FR" sz="1800" b="1" i="1" dirty="0" smtClean="0"/>
              <a:t>»</a:t>
            </a:r>
          </a:p>
          <a:p>
            <a:endParaRPr lang="fr-FR" sz="1800" b="1" i="1" dirty="0" smtClean="0"/>
          </a:p>
          <a:p>
            <a:pPr marL="0" indent="0">
              <a:buNone/>
            </a:pPr>
            <a:r>
              <a:rPr lang="fr-FR" sz="1800" dirty="0" smtClean="0"/>
              <a:t>Jesse Du </a:t>
            </a:r>
            <a:r>
              <a:rPr lang="fr-FR" sz="1800" dirty="0" err="1" smtClean="0"/>
              <a:t>Mond</a:t>
            </a:r>
            <a:r>
              <a:rPr lang="fr-FR" sz="1800" dirty="0" smtClean="0"/>
              <a:t> and Harry A. </a:t>
            </a:r>
            <a:r>
              <a:rPr lang="fr-FR" sz="1800" dirty="0" err="1" smtClean="0"/>
              <a:t>Kirkpatrick</a:t>
            </a:r>
            <a:endParaRPr lang="fr-FR" sz="1800" dirty="0" smtClean="0"/>
          </a:p>
          <a:p>
            <a:pPr marL="0" indent="0">
              <a:buNone/>
            </a:pPr>
            <a:r>
              <a:rPr lang="fr-FR" sz="1800" i="1" dirty="0" smtClean="0"/>
              <a:t>Californian Institut of </a:t>
            </a:r>
            <a:r>
              <a:rPr lang="fr-FR" sz="1800" i="1" dirty="0" err="1" smtClean="0"/>
              <a:t>Technology</a:t>
            </a:r>
            <a:endParaRPr lang="fr-FR" sz="1800" i="1" dirty="0" smtClean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07" y="365127"/>
            <a:ext cx="7788531" cy="123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9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7328</TotalTime>
  <Words>1048</Words>
  <Application>Microsoft Macintosh PowerPoint</Application>
  <PresentationFormat>Présentation à l'écran (4:3)</PresentationFormat>
  <Paragraphs>177</Paragraphs>
  <Slides>29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Historique de l’effet Compton   ses applications en Matière Condensée </vt:lpstr>
      <vt:lpstr>Arthur Holly COMPTON (1892-1962)</vt:lpstr>
      <vt:lpstr>Analyse spectrale du rayonnement X  diffusé par le graphite, par Arthur Compton</vt:lpstr>
      <vt:lpstr>Spectres de diffusion du rayonnement du Molybdène, par le graphite</vt:lpstr>
      <vt:lpstr>Diffusion d’un photon par un électron libre Interprétation du changement de longueur d’onde</vt:lpstr>
      <vt:lpstr>Diffusion d’un photon par un électron libre Interprétation du changement de longueur d’onde</vt:lpstr>
      <vt:lpstr>Déplacement Compton</vt:lpstr>
      <vt:lpstr>Arthur Compton a soumis ce papier en décembre 1922</vt:lpstr>
      <vt:lpstr>E</vt:lpstr>
      <vt:lpstr>Spectromètre de Du Mond (1929)</vt:lpstr>
      <vt:lpstr>Electron – cible en mouvement :  élargissement Doppler du profil Compton </vt:lpstr>
      <vt:lpstr>Déplacement « Doppler »</vt:lpstr>
      <vt:lpstr>Profil Compton: J(pz)</vt:lpstr>
      <vt:lpstr>Profil Compton du béryllium (LURE 1982)</vt:lpstr>
      <vt:lpstr> Corrélations électroniques dans les gaz de conduction Différences entre les profiles directionnels mesurés et calculés dans Be</vt:lpstr>
      <vt:lpstr>Principaux intérêts de la méthode</vt:lpstr>
      <vt:lpstr>Sections efficaces  des phénomènes d’interaction du rayonnement avec le graphite</vt:lpstr>
      <vt:lpstr>Projet international de standardisation des  profils Compton (1976)</vt:lpstr>
      <vt:lpstr>Spectromètre Compton à LURE</vt:lpstr>
      <vt:lpstr>Les spectromètres Compton dans le Monde en 1980</vt:lpstr>
      <vt:lpstr>Distorsion de la densité électronique du graphite dans ses composés d’insertion par des alcalins: LiC 6</vt:lpstr>
      <vt:lpstr>Echec du modèle de Bandes Rigides composés d’insertion du graphite: exemple de LiC 6</vt:lpstr>
      <vt:lpstr>Présentation PowerPoint</vt:lpstr>
      <vt:lpstr>Présentation PowerPoint</vt:lpstr>
      <vt:lpstr>Conclusions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Arthur COMPTON</dc:title>
  <dc:creator>Genevieve Loupias</dc:creator>
  <cp:lastModifiedBy>Genevieve Loupias</cp:lastModifiedBy>
  <cp:revision>231</cp:revision>
  <cp:lastPrinted>2023-07-02T21:25:52Z</cp:lastPrinted>
  <dcterms:created xsi:type="dcterms:W3CDTF">2023-06-16T08:27:00Z</dcterms:created>
  <dcterms:modified xsi:type="dcterms:W3CDTF">2023-07-02T21:26:36Z</dcterms:modified>
</cp:coreProperties>
</file>