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83" r:id="rId2"/>
    <p:sldId id="516" r:id="rId3"/>
    <p:sldId id="512" r:id="rId4"/>
    <p:sldId id="361" r:id="rId5"/>
    <p:sldId id="284" r:id="rId6"/>
    <p:sldId id="285" r:id="rId7"/>
    <p:sldId id="287" r:id="rId8"/>
    <p:sldId id="292" r:id="rId9"/>
    <p:sldId id="293" r:id="rId10"/>
    <p:sldId id="295" r:id="rId11"/>
    <p:sldId id="296" r:id="rId12"/>
    <p:sldId id="478" r:id="rId13"/>
    <p:sldId id="379" r:id="rId14"/>
    <p:sldId id="262" r:id="rId15"/>
    <p:sldId id="470" r:id="rId16"/>
    <p:sldId id="266" r:id="rId17"/>
    <p:sldId id="502" r:id="rId18"/>
    <p:sldId id="377" r:id="rId19"/>
    <p:sldId id="346" r:id="rId20"/>
    <p:sldId id="423" r:id="rId21"/>
    <p:sldId id="509" r:id="rId22"/>
    <p:sldId id="316" r:id="rId23"/>
    <p:sldId id="363" r:id="rId24"/>
    <p:sldId id="513" r:id="rId25"/>
    <p:sldId id="370" r:id="rId26"/>
    <p:sldId id="510" r:id="rId27"/>
    <p:sldId id="511" r:id="rId28"/>
    <p:sldId id="357" r:id="rId29"/>
    <p:sldId id="515" r:id="rId30"/>
    <p:sldId id="508" r:id="rId31"/>
    <p:sldId id="378" r:id="rId32"/>
    <p:sldId id="514" r:id="rId33"/>
    <p:sldId id="282" r:id="rId34"/>
    <p:sldId id="275" r:id="rId35"/>
    <p:sldId id="359" r:id="rId36"/>
    <p:sldId id="503" r:id="rId37"/>
    <p:sldId id="297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F7000"/>
    <a:srgbClr val="00B050"/>
    <a:srgbClr val="FF6F00"/>
    <a:srgbClr val="78ACFF"/>
    <a:srgbClr val="5443B7"/>
    <a:srgbClr val="5B31A5"/>
    <a:srgbClr val="0000D6"/>
    <a:srgbClr val="000000"/>
    <a:srgbClr val="253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4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97" y="4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6D56CB7-3575-43D5-BAB1-98AEF944A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DD8934-3882-4112-8F98-C07C049F3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18AE565-D85A-4203-A71B-D50C417864CB}" type="datetimeFigureOut">
              <a:rPr lang="fr-FR" altLang="fr-FR"/>
              <a:pPr>
                <a:defRPr/>
              </a:pPr>
              <a:t>27/06/2023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BDDBC-6326-48D6-B5E9-0F656B6EF1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DF1851-6B56-41BF-A1C4-DA054FE8EC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A8AF37-72C6-4A5B-9EA7-CA3C38FFEEF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272A787-91AF-4CFB-8D9E-6C5CA0C03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FC0521-7FDF-4E9A-988D-A5AA008B72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B253801-7386-4847-B88D-D0BCB3DCECB5}" type="datetimeFigureOut">
              <a:rPr lang="fr-FR" altLang="fr-FR"/>
              <a:pPr>
                <a:defRPr/>
              </a:pPr>
              <a:t>27/06/2023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BC1133E-E04C-4761-8A71-3AFB46E705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817E0866-4D01-419E-A4B2-C2BD917A8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Modifiez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D352F4-C05C-47F4-A115-272FDDB624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Roscoff 2015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D22A8A-1362-4C2A-8625-C44F6FF47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FB9C88-7C0E-4259-84EA-29E2F930125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2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799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24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2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7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08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3C343-63F8-4328-A0C4-D5A89F4C33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3C343-63F8-4328-A0C4-D5A89F4C33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1554-30A2-4200-B83F-6255FD46FA4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11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9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32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0102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8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76834E5E-B4E6-A751-D40E-2787975F35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C0AD27A-A916-66EC-0589-5E2D9CE36D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17B70F96-0423-1324-EFE1-32DD6C189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fld id="{F644B20D-8BC1-8B4A-96A5-B7C489D0D635}" type="slidenum">
              <a:rPr lang="fr-FR" altLang="en-US">
                <a:latin typeface="Calibri" panose="020F0502020204030204" pitchFamily="34" charset="0"/>
              </a:rPr>
              <a:pPr/>
              <a:t>16</a:t>
            </a:fld>
            <a:endParaRPr lang="fr-F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1299F0C-36EC-4B69-B637-0AF1C1B97B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418263"/>
            <a:ext cx="9112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FR" altLang="fr-FR" sz="800" dirty="0">
                <a:latin typeface="Arial" charset="0"/>
              </a:rPr>
              <a:t>Programme Investissements d’avenir de l’Etat ANR-10-EQPX-51. Financé également par la Région Ile-de-France. </a:t>
            </a:r>
            <a:r>
              <a:rPr lang="fr-FR" altLang="fr-FR" sz="800" i="1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800" i="1" dirty="0">
                <a:latin typeface="Arial" charset="0"/>
              </a:rPr>
              <a:t>Program « </a:t>
            </a:r>
            <a:r>
              <a:rPr lang="fr-FR" altLang="fr-FR" sz="800" i="1" dirty="0" err="1">
                <a:latin typeface="Arial" charset="0"/>
              </a:rPr>
              <a:t>Investing</a:t>
            </a:r>
            <a:r>
              <a:rPr lang="fr-FR" altLang="fr-FR" sz="800" i="1" dirty="0">
                <a:latin typeface="Arial" charset="0"/>
              </a:rPr>
              <a:t> in the future » ANR-10-EQOX-51. </a:t>
            </a:r>
            <a:r>
              <a:rPr lang="fr-FR" altLang="fr-FR" sz="800" i="1" dirty="0" err="1">
                <a:latin typeface="Arial" charset="0"/>
              </a:rPr>
              <a:t>Work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also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supported</a:t>
            </a:r>
            <a:r>
              <a:rPr lang="fr-FR" altLang="fr-FR" sz="800" i="1" dirty="0">
                <a:latin typeface="Arial" charset="0"/>
              </a:rPr>
              <a:t> by </a:t>
            </a:r>
            <a:r>
              <a:rPr lang="fr-FR" altLang="fr-FR" sz="800" i="1" dirty="0" err="1">
                <a:latin typeface="Arial" charset="0"/>
              </a:rPr>
              <a:t>grants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from</a:t>
            </a:r>
            <a:r>
              <a:rPr lang="fr-FR" altLang="fr-FR" sz="800" i="1" dirty="0">
                <a:latin typeface="Arial" charset="0"/>
              </a:rPr>
              <a:t> Région Ile-de-France.</a:t>
            </a:r>
            <a:endParaRPr lang="fr-FR" altLang="fr-FR" sz="800" dirty="0">
              <a:latin typeface="Arial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FDB5D6C9-BC7A-47BE-B744-E7FB2FBA4E72}"/>
              </a:ext>
            </a:extLst>
          </p:cNvPr>
          <p:cNvSpPr/>
          <p:nvPr/>
        </p:nvSpPr>
        <p:spPr>
          <a:xfrm>
            <a:off x="-7938" y="-7938"/>
            <a:ext cx="863601" cy="5697538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rgbClr val="FF6F0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E2108206-8EDC-4593-8761-D2F818E2B9F3}"/>
              </a:ext>
            </a:extLst>
          </p:cNvPr>
          <p:cNvCxnSpPr/>
          <p:nvPr userDrawn="1"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04B0F43B-B4D6-42BD-AA04-97B7012C0EC7}"/>
              </a:ext>
            </a:extLst>
          </p:cNvPr>
          <p:cNvCxnSpPr/>
          <p:nvPr userDrawn="1"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8">
            <a:extLst>
              <a:ext uri="{FF2B5EF4-FFF2-40B4-BE49-F238E27FC236}">
                <a16:creationId xmlns:a16="http://schemas.microsoft.com/office/drawing/2014/main" id="{15B6E1F9-F210-442F-89C1-F6817E87D176}"/>
              </a:ext>
            </a:extLst>
          </p:cNvPr>
          <p:cNvSpPr/>
          <p:nvPr userDrawn="1"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67B0C4E-7839-4331-B426-BD1C870584B3}"/>
              </a:ext>
            </a:extLst>
          </p:cNvPr>
          <p:cNvSpPr/>
          <p:nvPr userDrawn="1"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F31D1DB-9D53-41C4-B3EF-14FF3611BB5C}"/>
              </a:ext>
            </a:extLst>
          </p:cNvPr>
          <p:cNvSpPr/>
          <p:nvPr userDrawn="1"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904E48D-2438-4FB3-AF28-0198B565D260}"/>
              </a:ext>
            </a:extLst>
          </p:cNvPr>
          <p:cNvSpPr/>
          <p:nvPr userDrawn="1"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F83096-295F-43B0-AAC5-73F6144EC737}"/>
              </a:ext>
            </a:extLst>
          </p:cNvPr>
          <p:cNvSpPr/>
          <p:nvPr userDrawn="1"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5D5E352-EF06-49E3-B696-31C4BAF9AF25}"/>
              </a:ext>
            </a:extLst>
          </p:cNvPr>
          <p:cNvSpPr/>
          <p:nvPr userDrawn="1"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FC4ECC4-CFDF-43C6-B5CE-29A4C1085E57}"/>
              </a:ext>
            </a:extLst>
          </p:cNvPr>
          <p:cNvSpPr/>
          <p:nvPr userDrawn="1"/>
        </p:nvSpPr>
        <p:spPr>
          <a:xfrm>
            <a:off x="10394950" y="3589338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AutoShape 2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B5F64196-43FB-4332-98F6-F2C3802FE45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3335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sp>
        <p:nvSpPr>
          <p:cNvPr id="16" name="AutoShape 4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72233F4E-1E18-41B3-A0EF-1EFB50A3B74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07975" y="-11811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B5EA5B3-8658-4618-BD02-E81F3BC25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390900"/>
            <a:ext cx="32194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E0B9C4-6C4E-40A6-A710-788BFA89F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91175"/>
            <a:ext cx="94107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58" y="1537252"/>
            <a:ext cx="7996998" cy="2000272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358" y="4526424"/>
            <a:ext cx="7996998" cy="98480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CA35C1-3716-4E57-ADDC-65B48E3EF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7B23-0482-4E56-89C7-EA0145D8DE7C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FACD7A9-4ED4-4D33-93A7-AFCC992C02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8333CB7-BBC1-45F8-AF70-DC007A5E90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032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4492EA-D4F8-4542-AED2-AB469960B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23C54-61FC-4C14-9709-E2EA0A34844A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30FAAEAB-4377-4AF5-9425-4889B0A178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6D808A-C44F-4E3D-8629-EF8C492009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3376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326875-7DB7-4949-B79F-72DAE4E153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36B5-E967-47FD-8030-1B6BD5A42E29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477EA6E4-E557-4875-8D7A-70A50073441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20557B-9F81-40C0-8C25-ECA5EA881A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0501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7FFC5B-2113-456E-AAF1-9BDEA0A9C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D0F9-7F19-4B7B-BCB7-6F39CB3A3CBB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4492F2B-03A8-4F89-A227-77833966688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23A741F-B07E-4B4D-9433-07F6365F6E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70129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3E59E9-E00C-4B19-9392-F9114B404A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E3B0-7ECF-456E-9CD7-6991DC3D1346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0E4777BC-8D98-449A-9B1C-95569D131D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9FEDED3-BE52-453C-AE5D-EBB2779AAA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2697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>
            <a:normAutofit/>
          </a:bodyPr>
          <a:lstStyle>
            <a:lvl1pPr algn="l">
              <a:defRPr sz="44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FF6F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4C95DB-FABB-491F-B293-CED574047B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0B27-8D47-420D-B697-CEF4D8827D7E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0CBD518-8259-4A5A-B335-951FD752BB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B3242D0-4EFB-4EB7-A8AD-474836A668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1862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7E0E64-2FBB-4657-8FE3-A67F81F5CB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AE41-7165-4324-9C31-3307DE2DAF49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7AA6951-0082-4C7A-90D0-25389F7FF4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D8DBB02-2A85-4FCE-B434-2550659966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6540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F6CB4-A93D-4FB7-902C-1FD1ABD8F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FBF6-2C29-4C7A-AF10-B8F221FD6E8C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66436FFD-8E53-434C-A999-B8DA8C0B74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B6923BD-26C1-4F0D-9642-72156978CE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8363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2D37-66A7-2CC8-344D-AB526269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D4DF2-D801-740A-B98C-FB2B7156B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6034C-085B-CEC6-45DE-6E4FA6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24A4-A2AC-4231-12C7-0E8270AD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9AA2-D23F-675A-A1CC-5F1E2F8D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0DBE-3395-F54B-81E5-01EE60B31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012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4"/>
            <a:ext cx="12192000" cy="6858223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b="90191"/>
          <a:stretch/>
        </p:blipFill>
        <p:spPr>
          <a:xfrm>
            <a:off x="2966612" y="1"/>
            <a:ext cx="9225184" cy="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0B9FF-5D68-4106-9A7D-8AE102B1D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A5B1-4BEF-4D4F-AC1C-7F4A5259318C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86218052-9607-44AF-8046-EB08702767E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D6A4D8C2-A071-4D5E-A1DD-88D8EEA584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47998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6121"/>
            <a:ext cx="12191598" cy="685799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4D6A35E-3467-4B8A-8E91-AFF600B6A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34" y="250612"/>
            <a:ext cx="9070089" cy="364729"/>
          </a:xfrm>
        </p:spPr>
        <p:txBody>
          <a:bodyPr>
            <a:noAutofit/>
          </a:bodyPr>
          <a:lstStyle>
            <a:lvl1pPr>
              <a:defRPr sz="2263" b="1" i="0" baseline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6619AAD9-B821-4E53-81ED-6B6596A5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45" y="6444393"/>
            <a:ext cx="4114306" cy="364730"/>
          </a:xfrm>
        </p:spPr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0F3EB2C-3A46-42EB-AA09-E1DE5AD0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538" y="6444393"/>
            <a:ext cx="2741673" cy="3647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765277-D7CF-464E-9F96-48F87584797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A0A910F-B48B-48E6-9E08-1DE7E0391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40" y="1798496"/>
            <a:ext cx="8882589" cy="4238412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53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012826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108725" y="1017588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3AA89-B63D-410F-8DCF-5BF8E082A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9493-F15B-46D7-9B5E-DA08171B6563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FD78600-A26E-44DD-98CF-180E5B9BE2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85ABCF5-0F52-4194-A97F-BE33FC0892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44643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>
              <a:defRPr sz="40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D9E5CE-2FF7-4A65-89FF-F9F75F65D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6924-81EF-483C-80CC-FDCC23BCBB06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79D36C47-E123-46CF-9513-8636C963D8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9548E0A-4E53-4B04-AE46-7F0753DFDC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7013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8825" y="1027187"/>
            <a:ext cx="4186713" cy="551633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950" y="1751932"/>
            <a:ext cx="4202588" cy="453163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54142" y="1014229"/>
            <a:ext cx="4186708" cy="569428"/>
          </a:xfrm>
        </p:spPr>
        <p:txBody>
          <a:bodyPr anchor="t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4143" y="1751932"/>
            <a:ext cx="4186708" cy="45316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C2F90A-60D6-43CB-A4E4-ABD5E8BE8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75D4D-0BC0-4D45-9FFF-C774D4725FC0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48B82ECF-9516-4457-8DEF-13E15D5084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D4E7C36-9032-4200-B6A8-5FC6FCF50A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9022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125A8EB-E7FD-447B-901D-DFB5A4791F61}"/>
              </a:ext>
            </a:extLst>
          </p:cNvPr>
          <p:cNvCxnSpPr/>
          <p:nvPr userDrawn="1"/>
        </p:nvCxnSpPr>
        <p:spPr>
          <a:xfrm flipH="1" flipV="1">
            <a:off x="5124450" y="622300"/>
            <a:ext cx="3175" cy="5738813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82CE35-261F-476F-81DB-9330E2361FCE}"/>
              </a:ext>
            </a:extLst>
          </p:cNvPr>
          <p:cNvCxnSpPr/>
          <p:nvPr userDrawn="1"/>
        </p:nvCxnSpPr>
        <p:spPr>
          <a:xfrm>
            <a:off x="228600" y="4686300"/>
            <a:ext cx="4897438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7FE4C21-740A-4BFB-A740-58A9B7CBB0F7}"/>
              </a:ext>
            </a:extLst>
          </p:cNvPr>
          <p:cNvCxnSpPr/>
          <p:nvPr userDrawn="1"/>
        </p:nvCxnSpPr>
        <p:spPr>
          <a:xfrm flipV="1">
            <a:off x="5135563" y="4005263"/>
            <a:ext cx="4489450" cy="4762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BD630A4-8EE4-4794-83C3-C05B82FAB454}"/>
              </a:ext>
            </a:extLst>
          </p:cNvPr>
          <p:cNvCxnSpPr/>
          <p:nvPr userDrawn="1"/>
        </p:nvCxnSpPr>
        <p:spPr>
          <a:xfrm flipV="1">
            <a:off x="5130800" y="1628775"/>
            <a:ext cx="4494213" cy="635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6FEC70C-0185-43A1-935D-0B20C329FD43}"/>
              </a:ext>
            </a:extLst>
          </p:cNvPr>
          <p:cNvCxnSpPr/>
          <p:nvPr userDrawn="1"/>
        </p:nvCxnSpPr>
        <p:spPr>
          <a:xfrm>
            <a:off x="228600" y="2914650"/>
            <a:ext cx="4897438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225286" y="630057"/>
            <a:ext cx="4898300" cy="306782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286" y="92766"/>
            <a:ext cx="9415919" cy="530086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287" y="940278"/>
            <a:ext cx="4902459" cy="1966823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223286" y="3243531"/>
            <a:ext cx="4891412" cy="1442365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25287" y="5048624"/>
            <a:ext cx="4898300" cy="1340469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5" name="Content Placeholder 3"/>
          <p:cNvSpPr>
            <a:spLocks noGrp="1"/>
          </p:cNvSpPr>
          <p:nvPr>
            <p:ph sz="half" idx="24"/>
          </p:nvPr>
        </p:nvSpPr>
        <p:spPr>
          <a:xfrm>
            <a:off x="5114776" y="4350730"/>
            <a:ext cx="4526183" cy="2004704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6" name="Content Placeholder 3"/>
          <p:cNvSpPr>
            <a:spLocks noGrp="1"/>
          </p:cNvSpPr>
          <p:nvPr>
            <p:ph sz="half" idx="25"/>
          </p:nvPr>
        </p:nvSpPr>
        <p:spPr>
          <a:xfrm>
            <a:off x="5108774" y="1975448"/>
            <a:ext cx="4526183" cy="2024333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idx="26"/>
          </p:nvPr>
        </p:nvSpPr>
        <p:spPr>
          <a:xfrm>
            <a:off x="225224" y="2908731"/>
            <a:ext cx="4898300" cy="334801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idx="27"/>
          </p:nvPr>
        </p:nvSpPr>
        <p:spPr>
          <a:xfrm>
            <a:off x="225224" y="4685896"/>
            <a:ext cx="4898300" cy="343304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idx="28"/>
          </p:nvPr>
        </p:nvSpPr>
        <p:spPr>
          <a:xfrm>
            <a:off x="5105400" y="1637775"/>
            <a:ext cx="4532557" cy="329048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idx="29"/>
          </p:nvPr>
        </p:nvSpPr>
        <p:spPr>
          <a:xfrm>
            <a:off x="5108648" y="4015764"/>
            <a:ext cx="4532557" cy="328933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idx="30"/>
          </p:nvPr>
        </p:nvSpPr>
        <p:spPr>
          <a:xfrm>
            <a:off x="5120528" y="629729"/>
            <a:ext cx="4532557" cy="310550"/>
          </a:xfr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F00"/>
              </a:buClr>
              <a:buSzPct val="80000"/>
              <a:buFont typeface="Wingdings 3" charset="2"/>
              <a:buNone/>
              <a:tabLst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97ABE21-D2D0-407E-B566-26526DF5C75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C4CEC5C5-355E-48C0-8731-7DF743223B3C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22" name="Espace réservé de la date 1">
            <a:extLst>
              <a:ext uri="{FF2B5EF4-FFF2-40B4-BE49-F238E27FC236}">
                <a16:creationId xmlns:a16="http://schemas.microsoft.com/office/drawing/2014/main" id="{2B376B3C-886D-4E4E-82D5-BA81BA5A93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E131B161-4BC8-441B-BE44-E0CFC121113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1156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155576"/>
            <a:ext cx="8598907" cy="68619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14A31C-FF39-4B30-B503-DFCE47989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7D4F-F942-444B-98A9-C0F1E181797E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1C25919E-EC81-40F0-BFAB-725D379D2B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7415B54-41E1-4F08-B500-3A2BE8BFB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8663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1B545A-77B6-4538-9FA6-79B14AC43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1E79-97A3-476C-9BAE-50E006CD7E5F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827D6CC7-6290-4F4F-9572-9E68E578AC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B1AA9F27-306A-4CA5-BC18-D0850012F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7226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B5E052-4DEB-456F-8C72-84516A641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9A07-2BCF-42EF-9622-66E326868543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699AA02-1A1C-4372-B177-F6E6A9FAF2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0AE400-53C0-4D65-80F0-C7AC030E8E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542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343A63-E118-4ED6-9C60-05E794EDC407}"/>
              </a:ext>
            </a:extLst>
          </p:cNvPr>
          <p:cNvCxnSpPr/>
          <p:nvPr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6EE61-4203-45FE-ADC1-0650CA3B99D2}"/>
              </a:ext>
            </a:extLst>
          </p:cNvPr>
          <p:cNvCxnSpPr/>
          <p:nvPr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CDB2B36B-F9F5-4487-B1D7-C155F48CC1D1}"/>
              </a:ext>
            </a:extLst>
          </p:cNvPr>
          <p:cNvSpPr/>
          <p:nvPr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449C6F0-9FA5-4703-9541-5035559D98A2}"/>
              </a:ext>
            </a:extLst>
          </p:cNvPr>
          <p:cNvSpPr/>
          <p:nvPr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F5FB8F1-C42C-4877-8CA7-0B9D65DF6C04}"/>
              </a:ext>
            </a:extLst>
          </p:cNvPr>
          <p:cNvSpPr/>
          <p:nvPr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4C7D2AF-420B-4F03-B0E7-6B00A9D91933}"/>
              </a:ext>
            </a:extLst>
          </p:cNvPr>
          <p:cNvSpPr/>
          <p:nvPr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8B03E4C-5BE0-4D88-B8BA-0F05EBA69924}"/>
              </a:ext>
            </a:extLst>
          </p:cNvPr>
          <p:cNvSpPr/>
          <p:nvPr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4FF5334-41C7-40D6-B418-91EB6BB591BF}"/>
              </a:ext>
            </a:extLst>
          </p:cNvPr>
          <p:cNvSpPr/>
          <p:nvPr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53E767C-2332-44AA-BA5B-B6D86892EF3D}"/>
              </a:ext>
            </a:extLst>
          </p:cNvPr>
          <p:cNvSpPr/>
          <p:nvPr/>
        </p:nvSpPr>
        <p:spPr>
          <a:xfrm>
            <a:off x="10394950" y="3598863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24A4-9FC0-4D2A-9FFA-3D2A81DA6272}"/>
              </a:ext>
            </a:extLst>
          </p:cNvPr>
          <p:cNvSpPr/>
          <p:nvPr/>
        </p:nvSpPr>
        <p:spPr>
          <a:xfrm>
            <a:off x="-7938" y="4025900"/>
            <a:ext cx="457201" cy="2854325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rgbClr val="FF6F00">
              <a:alpha val="8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6" name="Title Placeholder 1">
            <a:extLst>
              <a:ext uri="{FF2B5EF4-FFF2-40B4-BE49-F238E27FC236}">
                <a16:creationId xmlns:a16="http://schemas.microsoft.com/office/drawing/2014/main" id="{5AA59DE7-9804-45F7-9BC2-5AF02480C8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58825" y="155575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6B008A93-F489-4614-BA54-91FBD10CF1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42950" y="1017588"/>
            <a:ext cx="859790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692E7-6606-40AA-8593-44EDA5057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0463" y="6443663"/>
            <a:ext cx="5603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1BAF2A90-7BF2-4673-8E7E-82F99A8E4236}" type="slidenum">
              <a:rPr lang="en-US" altLang="fr-FR"/>
              <a:pPr>
                <a:defRPr/>
              </a:pPr>
              <a:t>‹#›</a:t>
            </a:fld>
            <a:endParaRPr lang="en-US" altLang="fr-FR" dirty="0"/>
          </a:p>
        </p:txBody>
      </p:sp>
      <p:pic>
        <p:nvPicPr>
          <p:cNvPr id="1039" name="Image 17">
            <a:extLst>
              <a:ext uri="{FF2B5EF4-FFF2-40B4-BE49-F238E27FC236}">
                <a16:creationId xmlns:a16="http://schemas.microsoft.com/office/drawing/2014/main" id="{A40BCEE1-AC20-4350-BFEB-BDA27B8990C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8" y="5902325"/>
            <a:ext cx="22272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02B62B-0E22-434C-938F-F918F9383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950" y="6443663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0435E9-4249-49DD-94E9-FFD54D1B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6950" y="6443663"/>
            <a:ext cx="6338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01" r:id="rId2"/>
    <p:sldLayoutId id="2147484302" r:id="rId3"/>
    <p:sldLayoutId id="2147484303" r:id="rId4"/>
    <p:sldLayoutId id="2147484304" r:id="rId5"/>
    <p:sldLayoutId id="2147484317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4319" r:id="rId18"/>
    <p:sldLayoutId id="2147484321" r:id="rId19"/>
    <p:sldLayoutId id="2147484322" r:id="rId20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FF6F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Trebuchet MS" panose="020B0603020202020204" pitchFamily="34" charset="0"/>
        <a:buChar char="—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69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tags" Target="../tags/tag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297240"/>
            <a:ext cx="8640000" cy="529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ctrTitle"/>
          </p:nvPr>
        </p:nvSpPr>
        <p:spPr>
          <a:xfrm>
            <a:off x="702503" y="451916"/>
            <a:ext cx="9035386" cy="3536690"/>
          </a:xfrm>
        </p:spPr>
        <p:txBody>
          <a:bodyPr/>
          <a:lstStyle/>
          <a:p>
            <a:r>
              <a:rPr lang="en-US" altLang="fr-FR" sz="6000" b="1" dirty="0" err="1"/>
              <a:t>Projet</a:t>
            </a:r>
            <a:r>
              <a:rPr lang="en-US" altLang="fr-FR" sz="6000" b="1" dirty="0"/>
              <a:t> ThomX : </a:t>
            </a:r>
            <a:br>
              <a:rPr lang="en-US" altLang="fr-FR" sz="6000" b="1" dirty="0"/>
            </a:br>
            <a:r>
              <a:rPr lang="en-US" altLang="fr-FR" sz="6000" b="1" dirty="0"/>
              <a:t>nouvelle source de </a:t>
            </a:r>
            <a:r>
              <a:rPr lang="en-US" altLang="fr-FR" sz="6000" b="1" dirty="0" err="1"/>
              <a:t>rayons</a:t>
            </a:r>
            <a:r>
              <a:rPr lang="en-US" altLang="fr-FR" sz="6000" b="1" dirty="0"/>
              <a:t>-X</a:t>
            </a:r>
            <a:endParaRPr lang="fr-FR" sz="6000" b="1" dirty="0">
              <a:solidFill>
                <a:srgbClr val="FF70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2655171" y="4092586"/>
            <a:ext cx="5394002" cy="139267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Manar AMER</a:t>
            </a:r>
          </a:p>
          <a:p>
            <a:pPr algn="ctr"/>
            <a:r>
              <a:rPr lang="en-US" sz="2000" dirty="0"/>
              <a:t>au nom du </a:t>
            </a:r>
            <a:r>
              <a:rPr lang="en-US" sz="2000" dirty="0" err="1"/>
              <a:t>projet</a:t>
            </a:r>
            <a:r>
              <a:rPr lang="en-US" sz="2000" dirty="0"/>
              <a:t> ThomX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manar.amer@ijclab.in2p3.fr</a:t>
            </a:r>
          </a:p>
        </p:txBody>
      </p:sp>
    </p:spTree>
    <p:extLst>
      <p:ext uri="{BB962C8B-B14F-4D97-AF65-F5344CB8AC3E}">
        <p14:creationId xmlns:p14="http://schemas.microsoft.com/office/powerpoint/2010/main" val="23092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5"/>
    </mc:Choice>
    <mc:Fallback xmlns="">
      <p:transition spd="slow" advTm="359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B01D9BA-AA07-45BC-811A-0C15CD19A151}"/>
              </a:ext>
            </a:extLst>
          </p:cNvPr>
          <p:cNvGrpSpPr/>
          <p:nvPr/>
        </p:nvGrpSpPr>
        <p:grpSpPr>
          <a:xfrm>
            <a:off x="7910278" y="4388250"/>
            <a:ext cx="3142833" cy="1547347"/>
            <a:chOff x="8816976" y="4617267"/>
            <a:chExt cx="3142833" cy="15473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18C96B-D08D-4CDF-B006-7904C71E987E}"/>
                </a:ext>
              </a:extLst>
            </p:cNvPr>
            <p:cNvSpPr/>
            <p:nvPr/>
          </p:nvSpPr>
          <p:spPr>
            <a:xfrm>
              <a:off x="8816976" y="4617267"/>
              <a:ext cx="3142833" cy="1547347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 w="28575">
              <a:solidFill>
                <a:srgbClr val="544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8893515" y="4636491"/>
              <a:ext cx="2987511" cy="1433689"/>
              <a:chOff x="5879977" y="5017175"/>
              <a:chExt cx="2987511" cy="1433689"/>
            </a:xfrm>
          </p:grpSpPr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 rot="1920000" flipV="1">
                <a:off x="6065145" y="5833567"/>
                <a:ext cx="1332000" cy="366713"/>
              </a:xfrm>
              <a:prstGeom prst="line">
                <a:avLst/>
              </a:prstGeom>
              <a:noFill/>
              <a:ln w="19050">
                <a:solidFill>
                  <a:srgbClr val="5443B7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>
                <a:off x="6294698" y="5017175"/>
                <a:ext cx="2027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600" dirty="0" err="1">
                    <a:latin typeface="Calibri" panose="020F0502020204030204" pitchFamily="34" charset="0"/>
                  </a:rPr>
                  <a:t>E</a:t>
                </a:r>
                <a:r>
                  <a:rPr lang="en-US" altLang="fr-FR" sz="1600" baseline="-25000" dirty="0" err="1">
                    <a:latin typeface="Calibri" panose="020F0502020204030204" pitchFamily="34" charset="0"/>
                  </a:rPr>
                  <a:t>e</a:t>
                </a:r>
                <a:r>
                  <a:rPr lang="en-US" altLang="fr-FR" sz="1600" dirty="0">
                    <a:latin typeface="Calibri" panose="020F0502020204030204" pitchFamily="34" charset="0"/>
                  </a:rPr>
                  <a:t> = </a:t>
                </a:r>
                <a:r>
                  <a:rPr lang="en-US" altLang="fr-F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50 MeV </a:t>
                </a:r>
                <a:r>
                  <a:rPr lang="en-US" altLang="fr-FR" sz="16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6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70 MeV</a:t>
                </a:r>
                <a:endParaRPr lang="fr-FR" altLang="fr-FR" sz="16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Text Box 40"/>
              <p:cNvSpPr txBox="1">
                <a:spLocks noChangeArrowheads="1"/>
              </p:cNvSpPr>
              <p:nvPr/>
            </p:nvSpPr>
            <p:spPr bwMode="auto">
              <a:xfrm>
                <a:off x="7471965" y="5617737"/>
                <a:ext cx="137916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45 keV </a:t>
                </a:r>
                <a:r>
                  <a:rPr lang="en-US" altLang="fr-FR" sz="14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90 keV</a:t>
                </a:r>
                <a:endParaRPr lang="fr-FR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18732" y="6143087"/>
                <a:ext cx="29487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 </a:t>
                </a:r>
                <a:r>
                  <a:rPr lang="en-US" altLang="fr-FR" sz="1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mrad</a:t>
                </a: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/22 </a:t>
                </a:r>
                <a:r>
                  <a:rPr lang="en-US" altLang="fr-FR" sz="1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</a:t>
                </a: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altLang="fr-FR" sz="14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7 </a:t>
                </a:r>
                <a:r>
                  <a:rPr lang="en-US" altLang="fr-FR" sz="1400" dirty="0" err="1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mrad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/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45 </a:t>
                </a:r>
                <a:r>
                  <a:rPr lang="en-US" altLang="fr-FR" sz="1400" dirty="0" err="1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</a:t>
                </a:r>
                <a:endParaRPr lang="fr-FR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6178327" y="5798051"/>
                <a:ext cx="1296000" cy="0"/>
              </a:xfrm>
              <a:prstGeom prst="line">
                <a:avLst/>
              </a:prstGeom>
              <a:noFill/>
              <a:ln w="19050">
                <a:solidFill>
                  <a:srgbClr val="5443B7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AutoShape 12"/>
              <p:cNvSpPr>
                <a:spLocks noChangeArrowheads="1"/>
              </p:cNvSpPr>
              <p:nvPr/>
            </p:nvSpPr>
            <p:spPr bwMode="auto">
              <a:xfrm rot="16200000">
                <a:off x="6268814" y="5261168"/>
                <a:ext cx="641350" cy="1079500"/>
              </a:xfrm>
              <a:prstGeom prst="triangle">
                <a:avLst>
                  <a:gd name="adj" fmla="val 50000"/>
                </a:avLst>
              </a:prstGeom>
              <a:solidFill>
                <a:srgbClr val="FF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AutoShape 12"/>
              <p:cNvSpPr>
                <a:spLocks noChangeArrowheads="1"/>
              </p:cNvSpPr>
              <p:nvPr/>
            </p:nvSpPr>
            <p:spPr bwMode="auto">
              <a:xfrm rot="16200000">
                <a:off x="6393434" y="5255612"/>
                <a:ext cx="357187" cy="1079500"/>
              </a:xfrm>
              <a:prstGeom prst="triangle">
                <a:avLst>
                  <a:gd name="adj" fmla="val 50000"/>
                </a:avLst>
              </a:prstGeom>
              <a:solidFill>
                <a:srgbClr val="00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AutoShape 28"/>
              <p:cNvSpPr>
                <a:spLocks noChangeArrowheads="1"/>
              </p:cNvSpPr>
              <p:nvPr/>
            </p:nvSpPr>
            <p:spPr bwMode="auto">
              <a:xfrm rot="16200000">
                <a:off x="6529165" y="5253231"/>
                <a:ext cx="161925" cy="1079500"/>
              </a:xfrm>
              <a:prstGeom prst="triangle">
                <a:avLst>
                  <a:gd name="adj" fmla="val 50000"/>
                </a:avLst>
              </a:prstGeom>
              <a:solidFill>
                <a:srgbClr val="99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5879977" y="5677093"/>
                <a:ext cx="223837" cy="222250"/>
              </a:xfrm>
              <a:prstGeom prst="irregularSeal1">
                <a:avLst/>
              </a:prstGeom>
              <a:solidFill>
                <a:srgbClr val="FF9900"/>
              </a:solidFill>
              <a:ln w="9525">
                <a:solidFill>
                  <a:srgbClr val="5443B7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7" name="Oval 31"/>
              <p:cNvSpPr>
                <a:spLocks noChangeAspect="1" noChangeArrowheads="1"/>
              </p:cNvSpPr>
              <p:nvPr/>
            </p:nvSpPr>
            <p:spPr bwMode="auto">
              <a:xfrm>
                <a:off x="6968903" y="5486593"/>
                <a:ext cx="269875" cy="633412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5443B7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31"/>
              <p:cNvSpPr>
                <a:spLocks noChangeAspect="1" noChangeArrowheads="1"/>
              </p:cNvSpPr>
              <p:nvPr/>
            </p:nvSpPr>
            <p:spPr bwMode="auto">
              <a:xfrm>
                <a:off x="7035578" y="5605656"/>
                <a:ext cx="160337" cy="377825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rgbClr val="5443B7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32"/>
              <p:cNvSpPr>
                <a:spLocks noChangeArrowheads="1"/>
              </p:cNvSpPr>
              <p:nvPr/>
            </p:nvSpPr>
            <p:spPr bwMode="auto">
              <a:xfrm>
                <a:off x="7065740" y="5697731"/>
                <a:ext cx="92075" cy="182563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rgbClr val="5443B7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16515" y="30194"/>
            <a:ext cx="7971260" cy="4056228"/>
            <a:chOff x="1703000" y="460796"/>
            <a:chExt cx="8640488" cy="4396769"/>
          </a:xfrm>
        </p:grpSpPr>
        <p:pic>
          <p:nvPicPr>
            <p:cNvPr id="30" name="Picture" descr="A description...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" t="2013" b="8581"/>
            <a:stretch/>
          </p:blipFill>
          <p:spPr bwMode="auto">
            <a:xfrm>
              <a:off x="1703000" y="460796"/>
              <a:ext cx="8640488" cy="439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ZoneTexte 50"/>
            <p:cNvSpPr txBox="1"/>
            <p:nvPr/>
          </p:nvSpPr>
          <p:spPr>
            <a:xfrm>
              <a:off x="1749908" y="2484000"/>
              <a:ext cx="710451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e</a:t>
              </a:r>
              <a:r>
                <a:rPr lang="en-US" sz="1100" b="1" baseline="30000" dirty="0">
                  <a:latin typeface="Calibri" panose="020F0502020204030204" pitchFamily="34" charset="0"/>
                </a:rPr>
                <a:t>-</a:t>
              </a:r>
              <a:r>
                <a:rPr lang="en-US" sz="1100" b="1" dirty="0">
                  <a:latin typeface="Calibri" panose="020F0502020204030204" pitchFamily="34" charset="0"/>
                </a:rPr>
                <a:t> beam  </a:t>
              </a:r>
            </a:p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dump</a:t>
              </a:r>
              <a:endParaRPr lang="fr-FR" sz="1100" b="1" dirty="0">
                <a:latin typeface="Calibri" panose="020F0502020204030204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 rot="2040000">
              <a:off x="3668328" y="3844307"/>
              <a:ext cx="17107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Laser + 4 mirrors FP cavity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 rot="2160000">
              <a:off x="6321039" y="4384307"/>
              <a:ext cx="6431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X-rays  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407488" y="1224000"/>
              <a:ext cx="936000" cy="39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e</a:t>
              </a:r>
              <a:r>
                <a:rPr lang="en-US" sz="1100" b="1" baseline="30000" dirty="0">
                  <a:solidFill>
                    <a:schemeClr val="tx1"/>
                  </a:solidFill>
                  <a:latin typeface="Calibri" panose="020F0502020204030204" pitchFamily="34" charset="0"/>
                </a:rPr>
                <a:t>-</a:t>
              </a:r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beam</a:t>
              </a:r>
            </a:p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dump</a:t>
              </a:r>
              <a:endParaRPr lang="fr-FR" sz="11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 rot="2029774">
              <a:off x="7773018" y="1081963"/>
              <a:ext cx="2092239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Transfer line (transport &amp; </a:t>
              </a:r>
              <a:r>
                <a:rPr lang="en-US" sz="1100" b="1" dirty="0" err="1">
                  <a:latin typeface="Calibri" panose="020F0502020204030204" pitchFamily="34" charset="0"/>
                </a:rPr>
                <a:t>diags</a:t>
              </a:r>
              <a:r>
                <a:rPr lang="en-US" sz="1100" b="1" dirty="0">
                  <a:latin typeface="Calibri" panose="020F0502020204030204" pitchFamily="34" charset="0"/>
                </a:rPr>
                <a:t>.)</a:t>
              </a:r>
            </a:p>
          </p:txBody>
        </p:sp>
        <p:sp>
          <p:nvSpPr>
            <p:cNvPr id="57" name="Rectangle 56"/>
            <p:cNvSpPr/>
            <p:nvPr/>
          </p:nvSpPr>
          <p:spPr>
            <a:xfrm rot="19920000">
              <a:off x="5085145" y="1394128"/>
              <a:ext cx="2376000" cy="28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>
                <a:solidFill>
                  <a:schemeClr val="tx1"/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6120081" y="2634088"/>
              <a:ext cx="56368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Ring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 rot="19980000">
              <a:off x="7460428" y="3774407"/>
              <a:ext cx="106952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Injector + </a:t>
              </a:r>
              <a:r>
                <a:rPr lang="en-US" sz="1100" b="1" dirty="0" err="1">
                  <a:latin typeface="Calibri" panose="020F0502020204030204" pitchFamily="34" charset="0"/>
                </a:rPr>
                <a:t>Linac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931" y="-6534"/>
            <a:ext cx="8598907" cy="686196"/>
          </a:xfrm>
        </p:spPr>
        <p:txBody>
          <a:bodyPr/>
          <a:lstStyle/>
          <a:p>
            <a:pPr algn="l"/>
            <a:r>
              <a:rPr lang="fr-FR" b="1" dirty="0" err="1"/>
              <a:t>ThomX</a:t>
            </a:r>
            <a:r>
              <a:rPr lang="fr-FR" b="1" dirty="0"/>
              <a:t> : caractéristiques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14379" y="4290256"/>
            <a:ext cx="4696094" cy="1625600"/>
            <a:chOff x="402555" y="4654313"/>
            <a:chExt cx="5221287" cy="1828244"/>
          </a:xfrm>
        </p:grpSpPr>
        <p:sp>
          <p:nvSpPr>
            <p:cNvPr id="50" name="Text Box 84"/>
            <p:cNvSpPr txBox="1">
              <a:spLocks noChangeArrowheads="1"/>
            </p:cNvSpPr>
            <p:nvPr/>
          </p:nvSpPr>
          <p:spPr bwMode="auto">
            <a:xfrm>
              <a:off x="1625401" y="4654313"/>
              <a:ext cx="242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800" b="1" dirty="0">
                  <a:latin typeface="Calibri" panose="020F0502020204030204" pitchFamily="34" charset="0"/>
                </a:rPr>
                <a:t>Faisceau de rayons-X</a:t>
              </a:r>
              <a:endParaRPr lang="fr-FR" altLang="fr-FR" sz="1800" b="1" baseline="30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0" name="Text Box 37"/>
            <p:cNvSpPr txBox="1">
              <a:spLocks noChangeArrowheads="1"/>
            </p:cNvSpPr>
            <p:nvPr/>
          </p:nvSpPr>
          <p:spPr bwMode="auto">
            <a:xfrm>
              <a:off x="4546375" y="5450157"/>
              <a:ext cx="53181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11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Text Box 76"/>
            <p:cNvSpPr txBox="1">
              <a:spLocks noChangeArrowheads="1"/>
            </p:cNvSpPr>
            <p:nvPr/>
          </p:nvSpPr>
          <p:spPr bwMode="auto">
            <a:xfrm>
              <a:off x="4546375" y="5791468"/>
              <a:ext cx="722312" cy="33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70 </a:t>
              </a:r>
              <a:r>
                <a:rPr lang="el-GR" altLang="fr-F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 Box 84"/>
            <p:cNvSpPr txBox="1">
              <a:spLocks noChangeArrowheads="1"/>
            </p:cNvSpPr>
            <p:nvPr/>
          </p:nvSpPr>
          <p:spPr bwMode="auto">
            <a:xfrm>
              <a:off x="4546375" y="5107257"/>
              <a:ext cx="53181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13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 Box 35"/>
            <p:cNvSpPr txBox="1">
              <a:spLocks noChangeArrowheads="1"/>
            </p:cNvSpPr>
            <p:nvPr/>
          </p:nvSpPr>
          <p:spPr bwMode="auto">
            <a:xfrm>
              <a:off x="493041" y="5437461"/>
              <a:ext cx="36746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Brillance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/s/ mm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 0.1%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bw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/ mrad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</a:t>
              </a:r>
              <a:endParaRPr lang="en-US" altLang="fr-FR" sz="1600" dirty="0">
                <a:solidFill>
                  <a:srgbClr val="FF33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Text Box 74"/>
            <p:cNvSpPr txBox="1">
              <a:spLocks noChangeArrowheads="1"/>
            </p:cNvSpPr>
            <p:nvPr/>
          </p:nvSpPr>
          <p:spPr bwMode="auto">
            <a:xfrm>
              <a:off x="493042" y="5778772"/>
              <a:ext cx="242277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Taille transverse de source</a:t>
              </a:r>
            </a:p>
          </p:txBody>
        </p:sp>
        <p:sp>
          <p:nvSpPr>
            <p:cNvPr id="66" name="Text Box 82"/>
            <p:cNvSpPr txBox="1">
              <a:spLocks noChangeArrowheads="1"/>
            </p:cNvSpPr>
            <p:nvPr/>
          </p:nvSpPr>
          <p:spPr bwMode="auto">
            <a:xfrm>
              <a:off x="491455" y="5094560"/>
              <a:ext cx="1043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Flux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</a:t>
              </a:r>
              <a:endPara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Line 55"/>
            <p:cNvSpPr>
              <a:spLocks noChangeShapeType="1"/>
            </p:cNvSpPr>
            <p:nvPr/>
          </p:nvSpPr>
          <p:spPr bwMode="auto">
            <a:xfrm>
              <a:off x="4503066" y="5023645"/>
              <a:ext cx="3175" cy="1455736"/>
            </a:xfrm>
            <a:prstGeom prst="line">
              <a:avLst/>
            </a:prstGeom>
            <a:noFill/>
            <a:ln w="28575">
              <a:solidFill>
                <a:srgbClr val="5443B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02555" y="5012348"/>
              <a:ext cx="5221287" cy="1470209"/>
            </a:xfrm>
            <a:prstGeom prst="rect">
              <a:avLst/>
            </a:prstGeom>
            <a:noFill/>
            <a:ln w="28575">
              <a:solidFill>
                <a:srgbClr val="544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69" name="Text Box 82"/>
            <p:cNvSpPr txBox="1">
              <a:spLocks noChangeArrowheads="1"/>
            </p:cNvSpPr>
            <p:nvPr/>
          </p:nvSpPr>
          <p:spPr bwMode="auto">
            <a:xfrm>
              <a:off x="493041" y="6085160"/>
              <a:ext cx="11323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600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X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sur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l’axe</a:t>
              </a:r>
              <a:endParaRPr lang="fr-FR" altLang="fr-FR" sz="16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Text Box 82"/>
            <p:cNvSpPr txBox="1">
              <a:spLocks noChangeArrowheads="1"/>
            </p:cNvSpPr>
            <p:nvPr/>
          </p:nvSpPr>
          <p:spPr bwMode="auto">
            <a:xfrm>
              <a:off x="4540024" y="6097856"/>
              <a:ext cx="10270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40-90 </a:t>
              </a: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keV</a:t>
              </a:r>
              <a:endPara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5260824" y="4309997"/>
            <a:ext cx="2520950" cy="1625600"/>
            <a:chOff x="7391400" y="5018088"/>
            <a:chExt cx="2520950" cy="1625600"/>
          </a:xfrm>
        </p:grpSpPr>
        <p:pic>
          <p:nvPicPr>
            <p:cNvPr id="72" name="Image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5" r="10474" b="17705"/>
            <a:stretch>
              <a:fillRect/>
            </a:stretch>
          </p:blipFill>
          <p:spPr bwMode="auto">
            <a:xfrm>
              <a:off x="7869239" y="5130801"/>
              <a:ext cx="1146175" cy="142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72"/>
            <p:cNvCxnSpPr/>
            <p:nvPr/>
          </p:nvCxnSpPr>
          <p:spPr>
            <a:xfrm>
              <a:off x="7862889" y="5846763"/>
              <a:ext cx="71913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7862889" y="5302250"/>
              <a:ext cx="71913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Box 28"/>
            <p:cNvSpPr txBox="1">
              <a:spLocks noChangeArrowheads="1"/>
            </p:cNvSpPr>
            <p:nvPr/>
          </p:nvSpPr>
          <p:spPr bwMode="auto">
            <a:xfrm>
              <a:off x="8978901" y="6356350"/>
              <a:ext cx="68262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θ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 (mrad)</a:t>
              </a:r>
              <a:endParaRPr lang="el-GR" altLang="fr-FR" sz="11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auto">
            <a:xfrm rot="-5400000">
              <a:off x="7246938" y="5403851"/>
              <a:ext cx="623888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X 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(keV)</a:t>
              </a:r>
              <a:endParaRPr lang="fr-FR" altLang="fr-FR" sz="11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 Box 28"/>
            <p:cNvSpPr txBox="1">
              <a:spLocks noChangeArrowheads="1"/>
            </p:cNvSpPr>
            <p:nvPr/>
          </p:nvSpPr>
          <p:spPr bwMode="auto">
            <a:xfrm>
              <a:off x="7575551" y="5157789"/>
              <a:ext cx="328613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90</a:t>
              </a:r>
              <a:endParaRPr lang="el-GR" altLang="fr-FR" sz="1100" baseline="-250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 Box 28"/>
            <p:cNvSpPr txBox="1">
              <a:spLocks noChangeArrowheads="1"/>
            </p:cNvSpPr>
            <p:nvPr/>
          </p:nvSpPr>
          <p:spPr bwMode="auto">
            <a:xfrm>
              <a:off x="7575551" y="5713414"/>
              <a:ext cx="328613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45</a:t>
              </a:r>
              <a:endParaRPr lang="el-GR" altLang="fr-FR" sz="11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9" name="Connecteur en arc 78"/>
            <p:cNvCxnSpPr/>
            <p:nvPr/>
          </p:nvCxnSpPr>
          <p:spPr>
            <a:xfrm rot="10800000" flipV="1">
              <a:off x="8583613" y="5419725"/>
              <a:ext cx="438150" cy="107950"/>
            </a:xfrm>
            <a:prstGeom prst="curvedConnector3">
              <a:avLst/>
            </a:prstGeom>
            <a:ln w="19050">
              <a:solidFill>
                <a:srgbClr val="FF0000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89"/>
            <p:cNvSpPr txBox="1">
              <a:spLocks noChangeArrowheads="1"/>
            </p:cNvSpPr>
            <p:nvPr/>
          </p:nvSpPr>
          <p:spPr bwMode="auto">
            <a:xfrm>
              <a:off x="8978901" y="5265739"/>
              <a:ext cx="92392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FF0000"/>
                  </a:solidFill>
                  <a:latin typeface="Calibri" panose="020F0502020204030204" pitchFamily="34" charset="0"/>
                </a:rPr>
                <a:t>e  </a:t>
              </a: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=  70 MeV</a:t>
              </a:r>
              <a:endParaRPr lang="fr-FR" altLang="fr-FR" sz="1100">
                <a:solidFill>
                  <a:srgbClr val="FF0000"/>
                </a:solidFill>
              </a:endParaRPr>
            </a:p>
          </p:txBody>
        </p:sp>
        <p:sp>
          <p:nvSpPr>
            <p:cNvPr id="81" name="ZoneTexte 90"/>
            <p:cNvSpPr txBox="1">
              <a:spLocks noChangeArrowheads="1"/>
            </p:cNvSpPr>
            <p:nvPr/>
          </p:nvSpPr>
          <p:spPr bwMode="auto">
            <a:xfrm>
              <a:off x="8955089" y="5707064"/>
              <a:ext cx="92392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e  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=  50 MeV</a:t>
              </a:r>
              <a:endParaRPr lang="fr-FR" altLang="fr-FR" sz="1100">
                <a:solidFill>
                  <a:srgbClr val="000000"/>
                </a:solidFill>
              </a:endParaRPr>
            </a:p>
          </p:txBody>
        </p:sp>
        <p:cxnSp>
          <p:nvCxnSpPr>
            <p:cNvPr id="82" name="Connecteur en arc 81"/>
            <p:cNvCxnSpPr/>
            <p:nvPr/>
          </p:nvCxnSpPr>
          <p:spPr>
            <a:xfrm rot="10800000" flipV="1">
              <a:off x="8582026" y="5707063"/>
              <a:ext cx="396875" cy="23495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ash"/>
              <a:headEnd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8604250" y="6381751"/>
              <a:ext cx="300038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endParaRPr lang="el-GR" altLang="fr-FR" sz="9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Text Box 28"/>
            <p:cNvSpPr txBox="1">
              <a:spLocks noChangeArrowheads="1"/>
            </p:cNvSpPr>
            <p:nvPr/>
          </p:nvSpPr>
          <p:spPr bwMode="auto">
            <a:xfrm>
              <a:off x="7899401" y="6381751"/>
              <a:ext cx="3349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>
                  <a:solidFill>
                    <a:srgbClr val="000000"/>
                  </a:solidFill>
                  <a:latin typeface="Calibri" panose="020F0502020204030204" pitchFamily="34" charset="0"/>
                </a:rPr>
                <a:t>-10</a:t>
              </a:r>
              <a:endParaRPr lang="el-GR" altLang="fr-FR" sz="9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391400" y="5018088"/>
              <a:ext cx="2520950" cy="1625600"/>
            </a:xfrm>
            <a:prstGeom prst="rect">
              <a:avLst/>
            </a:prstGeom>
            <a:noFill/>
            <a:ln w="28575">
              <a:solidFill>
                <a:srgbClr val="544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87" name="Text Box 85"/>
          <p:cNvSpPr txBox="1">
            <a:spLocks noChangeArrowheads="1"/>
          </p:cNvSpPr>
          <p:nvPr/>
        </p:nvSpPr>
        <p:spPr bwMode="auto">
          <a:xfrm>
            <a:off x="8022563" y="434585"/>
            <a:ext cx="3994641" cy="3293209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u="sng" dirty="0">
                <a:solidFill>
                  <a:srgbClr val="003399"/>
                </a:solidFill>
                <a:latin typeface="Calibri" panose="020F0502020204030204" pitchFamily="34" charset="0"/>
              </a:rPr>
              <a:t>Système Laser /Cavité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595959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>
                <a:latin typeface="Calibri" panose="020F0502020204030204" pitchFamily="34" charset="0"/>
              </a:rPr>
              <a:t>•  puissance moyenne 100W</a:t>
            </a:r>
            <a:endParaRPr lang="fr-FR" altLang="fr-FR" sz="1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 </a:t>
            </a:r>
            <a:r>
              <a:rPr lang="fr-FR" altLang="fr-FR" sz="1600" b="1" dirty="0">
                <a:latin typeface="Calibri" panose="020F0502020204030204" pitchFamily="34" charset="0"/>
                <a:sym typeface="Wingdings" panose="05000000000000000000" pitchFamily="2" charset="2"/>
              </a:rPr>
              <a:t>Puissance stockée 1 MW 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(20-30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mJ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/pulse)</a:t>
            </a:r>
            <a:endParaRPr lang="fr-FR" altLang="fr-FR" sz="1600" b="1" u="sng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600" b="1" u="sng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 b="1" u="sng" dirty="0">
                <a:solidFill>
                  <a:srgbClr val="008000"/>
                </a:solidFill>
                <a:latin typeface="Calibri" panose="020F0502020204030204" pitchFamily="34" charset="0"/>
              </a:rPr>
              <a:t>Machine </a:t>
            </a:r>
            <a:r>
              <a:rPr lang="en-US" altLang="fr-FR" sz="1600" b="1" u="sng" dirty="0" err="1">
                <a:solidFill>
                  <a:srgbClr val="008000"/>
                </a:solidFill>
                <a:latin typeface="Calibri" panose="020F0502020204030204" pitchFamily="34" charset="0"/>
              </a:rPr>
              <a:t>d’électrons</a:t>
            </a:r>
            <a:endParaRPr lang="en-US" altLang="fr-FR" sz="1600" b="1" u="sng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    </a:t>
            </a:r>
            <a:endParaRPr lang="en-US" altLang="fr-FR" sz="1600" b="1" dirty="0">
              <a:solidFill>
                <a:srgbClr val="5959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solidFill>
                  <a:srgbClr val="59595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   </a:t>
            </a:r>
            <a:r>
              <a:rPr lang="en-US" altLang="fr-FR" sz="1600" dirty="0">
                <a:latin typeface="Calibri" panose="020F0502020204030204" pitchFamily="34" charset="0"/>
              </a:rPr>
              <a:t>1 </a:t>
            </a:r>
            <a:r>
              <a:rPr lang="en-US" altLang="fr-FR" sz="1600" dirty="0" err="1">
                <a:latin typeface="Calibri" panose="020F0502020204030204" pitchFamily="34" charset="0"/>
              </a:rPr>
              <a:t>nc</a:t>
            </a:r>
            <a:r>
              <a:rPr lang="en-US" altLang="fr-FR" sz="1600" dirty="0">
                <a:latin typeface="Calibri" panose="020F0502020204030204" pitchFamily="34" charset="0"/>
              </a:rPr>
              <a:t> / </a:t>
            </a:r>
            <a:r>
              <a:rPr lang="en-US" altLang="fr-FR" sz="1600" dirty="0" err="1">
                <a:latin typeface="Calibri" panose="020F0502020204030204" pitchFamily="34" charset="0"/>
              </a:rPr>
              <a:t>paquet</a:t>
            </a:r>
            <a:r>
              <a:rPr lang="en-US" altLang="fr-FR" sz="1600" dirty="0">
                <a:latin typeface="Calibri" panose="020F0502020204030204" pitchFamily="34" charset="0"/>
              </a:rPr>
              <a:t>, 50 Hz  freq. inj.</a:t>
            </a:r>
            <a:endParaRPr lang="en-US" altLang="fr-FR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   </a:t>
            </a:r>
            <a:r>
              <a:rPr lang="en-US" altLang="fr-FR" sz="1600" b="1" dirty="0">
                <a:latin typeface="Calibri" panose="020F0502020204030204" pitchFamily="34" charset="0"/>
              </a:rPr>
              <a:t>50-70 MeV  </a:t>
            </a:r>
            <a:endParaRPr lang="en-US" altLang="fr-FR" sz="16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   </a:t>
            </a:r>
            <a:r>
              <a:rPr lang="en-US" altLang="fr-FR" sz="1600" dirty="0" err="1">
                <a:latin typeface="Calibri" panose="020F0502020204030204" pitchFamily="34" charset="0"/>
              </a:rPr>
              <a:t>Anneau</a:t>
            </a:r>
            <a:r>
              <a:rPr lang="en-US" altLang="fr-FR" sz="1600" dirty="0">
                <a:latin typeface="Calibri" panose="020F0502020204030204" pitchFamily="34" charset="0"/>
              </a:rPr>
              <a:t>, 16.7 MHz </a:t>
            </a:r>
            <a:r>
              <a:rPr lang="en-US" altLang="fr-FR" sz="1600" dirty="0" err="1">
                <a:latin typeface="Calibri" panose="020F0502020204030204" pitchFamily="34" charset="0"/>
              </a:rPr>
              <a:t>frep</a:t>
            </a:r>
            <a:r>
              <a:rPr lang="en-US" altLang="fr-FR" sz="1600" dirty="0">
                <a:latin typeface="Calibri" panose="020F0502020204030204" pitchFamily="34" charset="0"/>
              </a:rPr>
              <a:t>.</a:t>
            </a:r>
            <a:r>
              <a:rPr lang="en-US" altLang="fr-FR" sz="1400" dirty="0">
                <a:latin typeface="Calibri" panose="020F050202020403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   </a:t>
            </a:r>
            <a:r>
              <a:rPr lang="el-GR" altLang="fr-FR" sz="1600" b="1" dirty="0">
                <a:latin typeface="Calibri" panose="020F0502020204030204" pitchFamily="34" charset="0"/>
              </a:rPr>
              <a:t>σ</a:t>
            </a:r>
            <a:r>
              <a:rPr lang="en-US" altLang="fr-FR" sz="1600" b="1" baseline="-25000" dirty="0">
                <a:latin typeface="Calibri" panose="020F0502020204030204" pitchFamily="34" charset="0"/>
              </a:rPr>
              <a:t>e  </a:t>
            </a:r>
            <a:r>
              <a:rPr lang="en-US" altLang="fr-FR" sz="1600" b="1" dirty="0">
                <a:latin typeface="Calibri" panose="020F0502020204030204" pitchFamily="34" charset="0"/>
              </a:rPr>
              <a:t>~  70 </a:t>
            </a:r>
            <a:r>
              <a:rPr lang="el-GR" alt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n-US" altLang="fr-FR" sz="1600" b="1" dirty="0">
                <a:latin typeface="Calibri" panose="020F0502020204030204" pitchFamily="34" charset="0"/>
              </a:rPr>
              <a:t>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   </a:t>
            </a:r>
            <a:r>
              <a:rPr lang="fr-FR" altLang="fr-FR" sz="1600" b="1" dirty="0">
                <a:latin typeface="Calibri" panose="020F0502020204030204" pitchFamily="34" charset="0"/>
                <a:sym typeface="Symbol" panose="05050102010706020507" pitchFamily="18" charset="2"/>
              </a:rPr>
              <a:t></a:t>
            </a:r>
            <a:r>
              <a:rPr lang="fr-FR" altLang="fr-FR" sz="1600" b="1" baseline="-25000" dirty="0"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fr-FR" sz="1600" b="1" dirty="0">
                <a:latin typeface="Calibri" panose="020F0502020204030204" pitchFamily="34" charset="0"/>
              </a:rPr>
              <a:t> ~  5-10 </a:t>
            </a:r>
            <a:r>
              <a:rPr lang="en-US" altLang="fr-FR" sz="1600" b="1" dirty="0" err="1">
                <a:latin typeface="Calibri" panose="020F0502020204030204" pitchFamily="34" charset="0"/>
              </a:rPr>
              <a:t>mm.mrad</a:t>
            </a:r>
            <a:r>
              <a:rPr lang="en-US" altLang="fr-FR" sz="1400" b="1" dirty="0">
                <a:latin typeface="Calibri" panose="020F0502020204030204" pitchFamily="34" charset="0"/>
              </a:rPr>
              <a:t> </a:t>
            </a:r>
            <a:r>
              <a:rPr lang="en-US" altLang="fr-FR" sz="16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cs typeface="Arial" panose="020B0604020202020204" pitchFamily="34" charset="0"/>
              </a:rPr>
              <a:t>•</a:t>
            </a:r>
            <a:r>
              <a:rPr lang="en-US" altLang="fr-FR" sz="1600" dirty="0"/>
              <a:t>   </a:t>
            </a:r>
            <a:r>
              <a:rPr lang="el-GR" altLang="fr-FR" sz="1600" dirty="0">
                <a:latin typeface="Calibri" panose="020F0502020204030204" pitchFamily="34" charset="0"/>
                <a:sym typeface="Symbol" panose="05050102010706020507" pitchFamily="18" charset="2"/>
              </a:rPr>
              <a:t>τ</a:t>
            </a:r>
            <a:r>
              <a:rPr lang="en-US" altLang="fr-FR" sz="1600" baseline="-25000" dirty="0">
                <a:latin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fr-FR" altLang="fr-FR" sz="1600" baseline="-25000" dirty="0">
                <a:latin typeface="Calibri" panose="020F0502020204030204" pitchFamily="34" charset="0"/>
              </a:rPr>
              <a:t>  </a:t>
            </a:r>
            <a:r>
              <a:rPr lang="en-US" altLang="fr-FR" sz="1600" dirty="0">
                <a:latin typeface="Calibri" panose="020F0502020204030204" pitchFamily="34" charset="0"/>
              </a:rPr>
              <a:t>~  10-20 </a:t>
            </a:r>
            <a:r>
              <a:rPr lang="en-US" altLang="fr-FR" sz="1600" dirty="0" err="1">
                <a:latin typeface="Calibri" panose="020F0502020204030204" pitchFamily="34" charset="0"/>
              </a:rPr>
              <a:t>ps</a:t>
            </a:r>
            <a:r>
              <a:rPr lang="en-US" altLang="fr-FR" sz="1400" dirty="0">
                <a:latin typeface="Calibri" panose="020F0502020204030204" pitchFamily="34" charset="0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</a:rPr>
              <a:t> </a:t>
            </a:r>
            <a:endParaRPr lang="fr-FR" altLang="fr-F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9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08"/>
    </mc:Choice>
    <mc:Fallback xmlns="">
      <p:transition spd="slow" advTm="10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" y="47136"/>
            <a:ext cx="5148729" cy="289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" y="2937476"/>
            <a:ext cx="5152796" cy="34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9" y="47135"/>
            <a:ext cx="4349423" cy="32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oneTexte 8"/>
          <p:cNvSpPr txBox="1">
            <a:spLocks noChangeArrowheads="1"/>
          </p:cNvSpPr>
          <p:nvPr/>
        </p:nvSpPr>
        <p:spPr bwMode="auto">
          <a:xfrm>
            <a:off x="1852538" y="4801522"/>
            <a:ext cx="116410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 err="1"/>
              <a:t>Oct</a:t>
            </a:r>
            <a:r>
              <a:rPr lang="fr-FR" altLang="fr-FR" b="1" dirty="0"/>
              <a:t> 2018</a:t>
            </a:r>
          </a:p>
        </p:txBody>
      </p:sp>
      <p:sp>
        <p:nvSpPr>
          <p:cNvPr id="22534" name="ZoneTexte 9"/>
          <p:cNvSpPr txBox="1">
            <a:spLocks noChangeArrowheads="1"/>
          </p:cNvSpPr>
          <p:nvPr/>
        </p:nvSpPr>
        <p:spPr bwMode="auto">
          <a:xfrm>
            <a:off x="5449260" y="332420"/>
            <a:ext cx="108234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/>
              <a:t>fin 2018</a:t>
            </a:r>
          </a:p>
        </p:txBody>
      </p:sp>
      <p:sp>
        <p:nvSpPr>
          <p:cNvPr id="22535" name="ZoneTexte 10"/>
          <p:cNvSpPr txBox="1">
            <a:spLocks noChangeArrowheads="1"/>
          </p:cNvSpPr>
          <p:nvPr/>
        </p:nvSpPr>
        <p:spPr bwMode="auto">
          <a:xfrm>
            <a:off x="1852538" y="1384799"/>
            <a:ext cx="125066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/>
              <a:t>sept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E60E6F-BD81-490D-85A7-966A7935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55" y="3438405"/>
            <a:ext cx="4877321" cy="27405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ZoneTexte 9">
            <a:extLst>
              <a:ext uri="{FF2B5EF4-FFF2-40B4-BE49-F238E27FC236}">
                <a16:creationId xmlns:a16="http://schemas.microsoft.com/office/drawing/2014/main" id="{2E06DE5C-6E85-4E1F-AFD1-BCD90263E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280" y="3490000"/>
            <a:ext cx="138852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/>
              <a:t>fin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F5954A-882A-4A6B-8F83-9D392B0917DB}"/>
              </a:ext>
            </a:extLst>
          </p:cNvPr>
          <p:cNvSpPr/>
          <p:nvPr/>
        </p:nvSpPr>
        <p:spPr>
          <a:xfrm>
            <a:off x="9606734" y="2614310"/>
            <a:ext cx="2585266" cy="646331"/>
          </a:xfrm>
          <a:prstGeom prst="rect">
            <a:avLst/>
          </a:prstGeom>
          <a:solidFill>
            <a:schemeClr val="bg2">
              <a:alpha val="52000"/>
            </a:schemeClr>
          </a:solidFill>
          <a:effectLst>
            <a:glow rad="127000">
              <a:schemeClr val="bg2">
                <a:alpha val="45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/>
              <a:t>200, Rue André Ampère, 91440 Orsay</a:t>
            </a:r>
          </a:p>
        </p:txBody>
      </p:sp>
    </p:spTree>
    <p:extLst>
      <p:ext uri="{BB962C8B-B14F-4D97-AF65-F5344CB8AC3E}">
        <p14:creationId xmlns:p14="http://schemas.microsoft.com/office/powerpoint/2010/main" val="17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3"/>
    </mc:Choice>
    <mc:Fallback xmlns="">
      <p:transition spd="slow" advTm="3051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Linac, Ligne de transfert et ligne d’extraction </a:t>
            </a:r>
            <a:r>
              <a:rPr lang="fr-FR" b="1" dirty="0" err="1"/>
              <a:t>ThomX</a:t>
            </a:r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FF86D60-017F-4773-B017-8595E0940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7133536-3C7C-4A2E-BDF8-F261E109A17B}" type="slidenum">
              <a:rPr lang="en-US" altLang="fr-FR" smtClean="0"/>
              <a:pPr/>
              <a:t>12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664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7"/>
    </mc:Choice>
    <mc:Fallback xmlns="">
      <p:transition spd="slow" advTm="2020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2197"/>
            <a:ext cx="11417184" cy="1037821"/>
          </a:xfrm>
        </p:spPr>
        <p:txBody>
          <a:bodyPr/>
          <a:lstStyle/>
          <a:p>
            <a:pPr algn="l"/>
            <a:r>
              <a:rPr lang="fr-FR" b="1" dirty="0"/>
              <a:t>Linac (LI), Ligne de transfert (LT) </a:t>
            </a:r>
            <a:br>
              <a:rPr lang="fr-FR" b="1" dirty="0"/>
            </a:br>
            <a:r>
              <a:rPr lang="fr-FR" b="1" dirty="0"/>
              <a:t>et ligne d’extraction (LE) </a:t>
            </a:r>
            <a:r>
              <a:rPr lang="fr-FR" b="1" dirty="0" err="1">
                <a:solidFill>
                  <a:srgbClr val="FF7000"/>
                </a:solidFill>
              </a:rPr>
              <a:t>ThomX</a:t>
            </a:r>
            <a:endParaRPr lang="fr-FR" b="1" dirty="0">
              <a:solidFill>
                <a:srgbClr val="FF7000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D0B9417-696B-412A-8491-7F66F07EF2C6}"/>
              </a:ext>
            </a:extLst>
          </p:cNvPr>
          <p:cNvGrpSpPr/>
          <p:nvPr/>
        </p:nvGrpSpPr>
        <p:grpSpPr>
          <a:xfrm>
            <a:off x="97177" y="1119711"/>
            <a:ext cx="11718477" cy="5092558"/>
            <a:chOff x="771881" y="2411412"/>
            <a:chExt cx="11084839" cy="4446588"/>
          </a:xfrm>
        </p:grpSpPr>
        <p:pic>
          <p:nvPicPr>
            <p:cNvPr id="7" name="Image 6" descr="image 2.jpg">
              <a:extLst>
                <a:ext uri="{FF2B5EF4-FFF2-40B4-BE49-F238E27FC236}">
                  <a16:creationId xmlns:a16="http://schemas.microsoft.com/office/drawing/2014/main" id="{F9F01CDF-5994-4288-A41E-7ED684F19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354" b="897"/>
            <a:stretch/>
          </p:blipFill>
          <p:spPr>
            <a:xfrm>
              <a:off x="2636541" y="2411412"/>
              <a:ext cx="9220179" cy="444658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0672F90-BF8C-4416-957F-5C9A33AC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541" y="3429000"/>
              <a:ext cx="1895700" cy="126707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8C5C6E5-9701-4436-8C47-ED7D63D0C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81" y="2492932"/>
              <a:ext cx="1687722" cy="126707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48FA683-8999-42BB-A3AD-B2734C875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739" y="5383492"/>
              <a:ext cx="1895700" cy="1423215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26AD8-009D-4D71-A2BC-5F5247DEFC48}"/>
              </a:ext>
            </a:extLst>
          </p:cNvPr>
          <p:cNvSpPr txBox="1">
            <a:spLocks/>
          </p:cNvSpPr>
          <p:nvPr/>
        </p:nvSpPr>
        <p:spPr bwMode="auto">
          <a:xfrm>
            <a:off x="376346" y="3596399"/>
            <a:ext cx="4384190" cy="19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dirty="0">
                <a:ea typeface="ＭＳ Ｐゴシック" panose="020B0600070205080204" pitchFamily="34" charset="-128"/>
              </a:rPr>
              <a:t>6 Dipôles </a:t>
            </a:r>
          </a:p>
          <a:p>
            <a:r>
              <a:rPr lang="fr-FR" altLang="en-US" dirty="0">
                <a:ea typeface="ＭＳ Ｐゴシック" panose="020B0600070205080204" pitchFamily="34" charset="-128"/>
              </a:rPr>
              <a:t>14 </a:t>
            </a:r>
            <a:r>
              <a:rPr lang="fr-FR" altLang="en-US" dirty="0" err="1">
                <a:ea typeface="ＭＳ Ｐゴシック" panose="020B0600070205080204" pitchFamily="34" charset="-128"/>
              </a:rPr>
              <a:t>Quadrupôles</a:t>
            </a:r>
            <a:endParaRPr lang="fr-FR" altLang="en-US" dirty="0">
              <a:ea typeface="ＭＳ Ｐゴシック" panose="020B0600070205080204" pitchFamily="34" charset="-128"/>
            </a:endParaRPr>
          </a:p>
          <a:p>
            <a:r>
              <a:rPr lang="fr-FR" altLang="en-US" dirty="0">
                <a:ea typeface="ＭＳ Ｐゴシック" panose="020B0600070205080204" pitchFamily="34" charset="-128"/>
              </a:rPr>
              <a:t>2 dipôle injection/extraction </a:t>
            </a:r>
          </a:p>
          <a:p>
            <a:r>
              <a:rPr lang="fr-FR" altLang="en-US" dirty="0">
                <a:ea typeface="ＭＳ Ｐゴシック" panose="020B0600070205080204" pitchFamily="34" charset="-128"/>
              </a:rPr>
              <a:t>8 </a:t>
            </a:r>
            <a:r>
              <a:rPr lang="fr-FR" altLang="en-US" dirty="0" err="1">
                <a:ea typeface="ＭＳ Ｐゴシック" panose="020B0600070205080204" pitchFamily="34" charset="-128"/>
              </a:rPr>
              <a:t>Steerers</a:t>
            </a:r>
            <a:endParaRPr lang="fr-FR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4B0505-C317-4055-A18D-56AEF6516F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B79A82-C74D-4CEC-AB12-7F65831580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5599043-4AA8-43C7-82C4-1D203DFB7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37D4F-F942-444B-98A9-C0F1E181797E}" type="slidenum">
              <a:rPr lang="en-US" altLang="fr-FR" smtClean="0"/>
              <a:pPr>
                <a:defRPr/>
              </a:pPr>
              <a:t>13</a:t>
            </a:fld>
            <a:endParaRPr lang="en-US" alt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594FCF-1637-4D5B-971C-F9C7933FD3C0}"/>
              </a:ext>
            </a:extLst>
          </p:cNvPr>
          <p:cNvSpPr/>
          <p:nvPr/>
        </p:nvSpPr>
        <p:spPr>
          <a:xfrm>
            <a:off x="8473094" y="3243309"/>
            <a:ext cx="334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altLang="en-US" dirty="0">
                <a:ea typeface="ＭＳ Ｐゴシック" panose="020B0600070205080204" pitchFamily="34" charset="-128"/>
              </a:rPr>
              <a:t>7 BPM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altLang="en-US" dirty="0">
                <a:ea typeface="ＭＳ Ｐゴシック" panose="020B0600070205080204" pitchFamily="34" charset="-128"/>
              </a:rPr>
              <a:t>5 stations de diagnostique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altLang="en-US" dirty="0">
                <a:ea typeface="ＭＳ Ｐゴシック" panose="020B0600070205080204" pitchFamily="34" charset="-128"/>
              </a:rPr>
              <a:t>3 ICT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altLang="en-US" dirty="0">
                <a:ea typeface="ＭＳ Ｐゴシック" panose="020B0600070205080204" pitchFamily="34" charset="-128"/>
              </a:rPr>
              <a:t>2 Faraday cups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B1061-4C7D-49BB-A00B-51F0A1CA0D31}"/>
              </a:ext>
            </a:extLst>
          </p:cNvPr>
          <p:cNvSpPr/>
          <p:nvPr/>
        </p:nvSpPr>
        <p:spPr>
          <a:xfrm>
            <a:off x="6208008" y="21584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altLang="en-US" dirty="0">
                <a:ea typeface="ＭＳ Ｐゴシック" panose="020B0600070205080204" pitchFamily="34" charset="-128"/>
              </a:rPr>
              <a:t>Photo-Canon 80MV/m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altLang="en-US" dirty="0">
                <a:ea typeface="ＭＳ Ｐゴシック" panose="020B0600070205080204" pitchFamily="34" charset="-128"/>
              </a:rPr>
              <a:t>Section accélératrice type LIL (50 – 70 MeV) </a:t>
            </a:r>
          </a:p>
        </p:txBody>
      </p:sp>
    </p:spTree>
    <p:extLst>
      <p:ext uri="{BB962C8B-B14F-4D97-AF65-F5344CB8AC3E}">
        <p14:creationId xmlns:p14="http://schemas.microsoft.com/office/powerpoint/2010/main" val="35741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1"/>
    </mc:Choice>
    <mc:Fallback xmlns="">
      <p:transition spd="slow" advTm="576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4">
            <a:extLst>
              <a:ext uri="{FF2B5EF4-FFF2-40B4-BE49-F238E27FC236}">
                <a16:creationId xmlns:a16="http://schemas.microsoft.com/office/drawing/2014/main" id="{19D4B649-DC18-4DE5-A913-D49BD51E6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46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2472" y="3277860"/>
            <a:ext cx="3949131" cy="288164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865" y="698500"/>
            <a:ext cx="8234100" cy="5367019"/>
          </a:xfrm>
        </p:spPr>
        <p:txBody>
          <a:bodyPr/>
          <a:lstStyle/>
          <a:p>
            <a:r>
              <a:rPr lang="fr-FR" sz="1600" b="1" dirty="0">
                <a:solidFill>
                  <a:srgbClr val="00B050"/>
                </a:solidFill>
              </a:rPr>
              <a:t>Etape 1 : conditionnement RF </a:t>
            </a: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>
                <a:sym typeface="Wingdings" panose="05000000000000000000" pitchFamily="2" charset="2"/>
              </a:rPr>
              <a:t>Terminé</a:t>
            </a:r>
          </a:p>
          <a:p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Etape 2 : Faisceau jusqu’à l’entrée section avec une charge de 100 </a:t>
            </a:r>
            <a:r>
              <a:rPr lang="fr-FR" sz="16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pC</a:t>
            </a: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 et une énergie de 5 MeV  </a:t>
            </a:r>
            <a:r>
              <a:rPr lang="fr-FR" sz="1600" b="1" dirty="0">
                <a:sym typeface="Wingdings" panose="05000000000000000000" pitchFamily="2" charset="2"/>
              </a:rPr>
              <a:t>Terminé</a:t>
            </a:r>
          </a:p>
          <a:p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Etape 3 : </a:t>
            </a:r>
            <a:r>
              <a:rPr lang="fr-FR" sz="1600" b="1" dirty="0">
                <a:solidFill>
                  <a:srgbClr val="00B050"/>
                </a:solidFill>
              </a:rPr>
              <a:t> Faisceau jusqu’au dump du bout du </a:t>
            </a:r>
            <a:r>
              <a:rPr lang="fr-FR" sz="1600" b="1" dirty="0" err="1">
                <a:solidFill>
                  <a:srgbClr val="00B050"/>
                </a:solidFill>
              </a:rPr>
              <a:t>linac</a:t>
            </a:r>
            <a:r>
              <a:rPr lang="fr-FR" sz="1600" b="1" dirty="0">
                <a:solidFill>
                  <a:srgbClr val="00B050"/>
                </a:solidFill>
              </a:rPr>
              <a:t> avec une charge de 100 </a:t>
            </a:r>
            <a:r>
              <a:rPr lang="fr-FR" sz="1600" b="1" dirty="0" err="1">
                <a:solidFill>
                  <a:srgbClr val="00B050"/>
                </a:solidFill>
              </a:rPr>
              <a:t>pC</a:t>
            </a:r>
            <a:r>
              <a:rPr lang="fr-FR" sz="1600" b="1" dirty="0">
                <a:solidFill>
                  <a:srgbClr val="00B050"/>
                </a:solidFill>
              </a:rPr>
              <a:t> et Energie de 50 MeV </a:t>
            </a: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>
                <a:sym typeface="Wingdings" panose="05000000000000000000" pitchFamily="2" charset="2"/>
              </a:rPr>
              <a:t>Terminé</a:t>
            </a:r>
          </a:p>
          <a:p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Etape 4 : Faisceau jusqu’au dump de la ligne d’extraction après passage dans la TL  </a:t>
            </a:r>
            <a:r>
              <a:rPr lang="fr-FR" sz="1600" b="1" dirty="0">
                <a:sym typeface="Wingdings" panose="05000000000000000000" pitchFamily="2" charset="2"/>
              </a:rPr>
              <a:t>Terminé</a:t>
            </a:r>
          </a:p>
          <a:p>
            <a: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  <a:t>Etape 5 : Optimisation  </a:t>
            </a:r>
            <a:r>
              <a:rPr lang="fr-FR" b="1" dirty="0">
                <a:sym typeface="Wingdings" panose="05000000000000000000" pitchFamily="2" charset="2"/>
              </a:rPr>
              <a:t>En cours</a:t>
            </a:r>
          </a:p>
          <a:p>
            <a:pPr lvl="1"/>
            <a: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  <a:t>Matching des paramètres optiques</a:t>
            </a:r>
            <a:b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</a:br>
            <a: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  <a:t>pour injection dans l’anneau</a:t>
            </a:r>
          </a:p>
          <a:p>
            <a:pPr lvl="1"/>
            <a: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  <a:t>Correction d’orbite</a:t>
            </a:r>
          </a:p>
          <a:p>
            <a:pPr lvl="1"/>
            <a:r>
              <a:rPr lang="fr-FR" b="1" dirty="0">
                <a:solidFill>
                  <a:srgbClr val="FF6F00"/>
                </a:solidFill>
                <a:sym typeface="Wingdings" panose="05000000000000000000" pitchFamily="2" charset="2"/>
              </a:rPr>
              <a:t>Rapprochement simulation/expérience</a:t>
            </a:r>
          </a:p>
          <a:p>
            <a:pPr lvl="1"/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Mesure de la fonction de dispersion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Optimisation de la durée du laser 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Mesure de longueur de paquet</a:t>
            </a:r>
            <a:endParaRPr lang="fr-F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FR" b="1" dirty="0"/>
          </a:p>
          <a:p>
            <a:pPr marL="457200" lvl="1" indent="0">
              <a:buNone/>
            </a:pP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597900" cy="698500"/>
          </a:xfrm>
        </p:spPr>
        <p:txBody>
          <a:bodyPr/>
          <a:lstStyle/>
          <a:p>
            <a:pPr algn="l"/>
            <a:r>
              <a:rPr lang="fr-FR" b="1" dirty="0"/>
              <a:t>Etapes du commissioning LI/TL/LE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EBBF94-8D91-4966-B6F8-4EB894A4C50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F258FC-99D0-4947-BB99-0FDB844713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BD9180-0C5E-468F-B1BA-83A78A882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CA5B1-4BEF-4D4F-AC1C-7F4A5259318C}" type="slidenum">
              <a:rPr lang="en-US" altLang="fr-FR" smtClean="0"/>
              <a:pPr>
                <a:defRPr/>
              </a:pPr>
              <a:t>14</a:t>
            </a:fld>
            <a:endParaRPr lang="en-US" altLang="fr-FR" dirty="0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96FB57FF-F0C5-426E-BA9E-2926879AF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898" y="1199918"/>
            <a:ext cx="3667322" cy="2062868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BF402B2F-6917-45B7-9DF4-12A876F9E769}"/>
              </a:ext>
            </a:extLst>
          </p:cNvPr>
          <p:cNvSpPr txBox="1"/>
          <p:nvPr/>
        </p:nvSpPr>
        <p:spPr>
          <a:xfrm>
            <a:off x="8665965" y="3889209"/>
            <a:ext cx="3454915" cy="12003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Linac-TL :</a:t>
            </a:r>
          </a:p>
          <a:p>
            <a:pPr marL="285750" indent="-285750">
              <a:buFontTx/>
              <a:buChar char="-"/>
            </a:pPr>
            <a:r>
              <a:rPr lang="fr-FR" dirty="0"/>
              <a:t>Energie = 50 MeV</a:t>
            </a:r>
          </a:p>
          <a:p>
            <a:pPr marL="285750" indent="-285750">
              <a:buFontTx/>
              <a:buChar char="-"/>
            </a:pPr>
            <a:r>
              <a:rPr lang="fr-FR" dirty="0"/>
              <a:t>Charge = 100 </a:t>
            </a:r>
            <a:r>
              <a:rPr lang="fr-FR" dirty="0" err="1"/>
              <a:t>pC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Emittance &lt; 5 </a:t>
            </a:r>
            <a:r>
              <a:rPr lang="fr-FR" dirty="0" err="1"/>
              <a:t>pi.mm.mrad</a:t>
            </a:r>
            <a:endParaRPr lang="fr-FR" dirty="0"/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90F45173-BE16-4756-998F-FAB2A27C73F1}"/>
              </a:ext>
            </a:extLst>
          </p:cNvPr>
          <p:cNvSpPr txBox="1"/>
          <p:nvPr/>
        </p:nvSpPr>
        <p:spPr>
          <a:xfrm>
            <a:off x="5256689" y="3076614"/>
            <a:ext cx="374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Mesure d’énergie sur la TL : 27/09/2022</a:t>
            </a: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D7E53E58-006C-4332-8C94-8CDA5BB26473}"/>
              </a:ext>
            </a:extLst>
          </p:cNvPr>
          <p:cNvSpPr txBox="1"/>
          <p:nvPr/>
        </p:nvSpPr>
        <p:spPr>
          <a:xfrm>
            <a:off x="5256689" y="5988566"/>
            <a:ext cx="3029997" cy="36933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rgbClr val="00B050"/>
                </a:solidFill>
                <a:sym typeface="Wingdings" panose="05000000000000000000" pitchFamily="2" charset="2"/>
              </a:rPr>
              <a:t>Énergie spread = 25keV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7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05"/>
    </mc:Choice>
    <mc:Fallback xmlns="">
      <p:transition spd="slow" advTm="10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Anneau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B6D169-1C54-474D-BEB8-1326D40E6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7133536-3C7C-4A2E-BDF8-F261E109A17B}" type="slidenum">
              <a:rPr lang="en-US" altLang="fr-FR" smtClean="0"/>
              <a:pPr/>
              <a:t>15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4840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"/>
    </mc:Choice>
    <mc:Fallback xmlns="">
      <p:transition spd="slow" advTm="34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497462-ED2C-53D8-493F-BCB461F17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1" y="1215506"/>
            <a:ext cx="8035919" cy="54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D2BF3FBD-DD65-698A-24C9-117C2BD0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02" y="670867"/>
            <a:ext cx="2382437" cy="209265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1900" dirty="0">
                <a:ea typeface="ＭＳ Ｐゴシック" panose="020B0600070205080204" pitchFamily="34" charset="-128"/>
              </a:rPr>
              <a:t>8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Dipôles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1900" dirty="0">
                <a:ea typeface="ＭＳ Ｐゴシック" panose="020B0600070205080204" pitchFamily="34" charset="-128"/>
              </a:rPr>
              <a:t>24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Quadrupôles</a:t>
            </a:r>
            <a:endParaRPr lang="en-US" altLang="en-US" sz="1900" dirty="0">
              <a:ea typeface="ＭＳ Ｐゴシック" panose="020B0600070205080204" pitchFamily="34" charset="-128"/>
            </a:endParaRPr>
          </a:p>
          <a:p>
            <a:r>
              <a:rPr lang="en-US" altLang="en-US" sz="1900" dirty="0">
                <a:ea typeface="ＭＳ Ｐゴシック" panose="020B0600070205080204" pitchFamily="34" charset="-128"/>
              </a:rPr>
              <a:t>12 </a:t>
            </a:r>
            <a:r>
              <a:rPr lang="en-US" altLang="en-US" sz="1900" dirty="0" err="1">
                <a:ea typeface="ＭＳ Ｐゴシック" panose="020B0600070205080204" pitchFamily="34" charset="-128"/>
              </a:rPr>
              <a:t>Sextupôles</a:t>
            </a:r>
            <a:r>
              <a:rPr lang="en-US" altLang="en-US" sz="19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1900" dirty="0">
                <a:ea typeface="ＭＳ Ｐゴシック" panose="020B0600070205080204" pitchFamily="34" charset="-128"/>
              </a:rPr>
              <a:t>2 Kickers</a:t>
            </a:r>
          </a:p>
          <a:p>
            <a:r>
              <a:rPr lang="en-US" altLang="en-US" sz="1900" dirty="0">
                <a:ea typeface="ＭＳ Ｐゴシック" panose="020B0600070205080204" pitchFamily="34" charset="-128"/>
              </a:rPr>
              <a:t>1 septum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1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cavite</a:t>
            </a:r>
            <a:r>
              <a:rPr lang="en-US" altLang="en-US" sz="2000" dirty="0">
                <a:ea typeface="ＭＳ Ｐゴシック" panose="020B0600070205080204" pitchFamily="34" charset="-128"/>
              </a:rPr>
              <a:t> RF</a:t>
            </a:r>
            <a:endParaRPr lang="en-US" altLang="en-US" sz="1900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45555E2-363C-BC9E-0BF4-42D1EE1C6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3" y="154421"/>
            <a:ext cx="22907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537E9D2-479D-6652-3548-10E8873F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3760" y="580023"/>
            <a:ext cx="10054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/>
              <a:t>28x40 mm</a:t>
            </a:r>
          </a:p>
        </p:txBody>
      </p:sp>
      <p:sp>
        <p:nvSpPr>
          <p:cNvPr id="23553" name="Title 1">
            <a:extLst>
              <a:ext uri="{FF2B5EF4-FFF2-40B4-BE49-F238E27FC236}">
                <a16:creationId xmlns:a16="http://schemas.microsoft.com/office/drawing/2014/main" id="{292E15DF-06F7-24E9-A0AA-20EFCDA1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-16825"/>
            <a:ext cx="8597900" cy="698500"/>
          </a:xfrm>
        </p:spPr>
        <p:txBody>
          <a:bodyPr/>
          <a:lstStyle/>
          <a:p>
            <a:pPr algn="l"/>
            <a:r>
              <a:rPr lang="en-US" altLang="en-US" b="1" dirty="0" err="1">
                <a:ea typeface="ＭＳ Ｐゴシック" panose="020B0600070205080204" pitchFamily="34" charset="-128"/>
              </a:rPr>
              <a:t>Anneau</a:t>
            </a:r>
            <a:r>
              <a:rPr lang="en-US" altLang="en-US" b="1" dirty="0">
                <a:ea typeface="ＭＳ Ｐゴシック" panose="020B0600070205080204" pitchFamily="34" charset="-128"/>
              </a:rPr>
              <a:t> :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maille</a:t>
            </a:r>
            <a:r>
              <a:rPr lang="en-US" altLang="en-US" b="1" dirty="0">
                <a:ea typeface="ＭＳ Ｐゴシック" panose="020B0600070205080204" pitchFamily="34" charset="-128"/>
              </a:rPr>
              <a:t> et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paramètres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94429D-E243-4E1D-98BE-D5B90068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6B2AC8-A5BD-4F96-9951-642F58E1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85D060-6620-496A-9475-DA3EC55A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0DBE-3395-F54B-81E5-01EE60B31B39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B43BB1E-0DED-C7AF-D47F-C8A434BB7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86594"/>
              </p:ext>
            </p:extLst>
          </p:nvPr>
        </p:nvGraphicFramePr>
        <p:xfrm>
          <a:off x="8373080" y="2240619"/>
          <a:ext cx="3792250" cy="3548684"/>
        </p:xfrm>
        <a:graphic>
          <a:graphicData uri="http://schemas.openxmlformats.org/drawingml/2006/table">
            <a:tbl>
              <a:tblPr/>
              <a:tblGrid>
                <a:gridCol w="223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9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Paramètres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2D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Valeurs</a:t>
                      </a:r>
                      <a:r>
                        <a:rPr kumimoji="0" lang="en-US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 / </a:t>
                      </a:r>
                      <a:r>
                        <a:rPr kumimoji="0" lang="en-US" altLang="en-US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Unités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Énergie (électrons)</a:t>
                      </a:r>
                      <a:endParaRPr kumimoji="0" lang="fr-FR" altLang="en-US" sz="13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50-70 MeV</a:t>
                      </a:r>
                      <a:endParaRPr kumimoji="0" lang="de-DE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Charge (paquet)</a:t>
                      </a:r>
                      <a:endParaRPr kumimoji="0" lang="fr-FR" altLang="en-US" sz="13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100 </a:t>
                      </a:r>
                      <a:r>
                        <a:rPr kumimoji="0" lang="fr-F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pC</a:t>
                      </a:r>
                      <a:r>
                        <a:rPr kumimoji="0" lang="fr-F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 - </a:t>
                      </a:r>
                      <a:r>
                        <a:rPr kumimoji="0" lang="ru-RU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 nC</a:t>
                      </a:r>
                      <a:endParaRPr kumimoji="0" lang="ru-RU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Durée du paquet (</a:t>
                      </a:r>
                      <a:r>
                        <a:rPr kumimoji="0" lang="fr-FR" altLang="en-US" sz="13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rms</a:t>
                      </a: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)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~30 ps</a:t>
                      </a:r>
                      <a:endParaRPr kumimoji="0" lang="is-I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circonférence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18 m</a:t>
                      </a:r>
                      <a:endParaRPr kumimoji="0" lang="fi-FI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Fréquence de révolution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16.7 MHz (60 ns)</a:t>
                      </a:r>
                      <a:endParaRPr kumimoji="0" lang="fi-FI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Courant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16.7 mA</a:t>
                      </a:r>
                      <a:endParaRPr kumimoji="0" lang="hr-HR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Fréquence RF /Harmoniques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500/30 MHz</a:t>
                      </a:r>
                      <a:endParaRPr kumimoji="0" lang="fi-FI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Facteur de compaction 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0.0125 - 0.025</a:t>
                      </a:r>
                      <a:endParaRPr kumimoji="0" lang="nb-NO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Temps d’amort. trans./long.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.2</a:t>
                      </a: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/0.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6</a:t>
                      </a: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 </a:t>
                      </a:r>
                      <a:r>
                        <a:rPr kumimoji="0" lang="bg-BG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</a:t>
                      </a:r>
                      <a:endParaRPr kumimoji="0" lang="bg-BG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Fréquence de répétition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 Hz</a:t>
                      </a:r>
                      <a:endParaRPr kumimoji="0" lang="tr-TR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Taille faisceau à l’IP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70 μm</a:t>
                      </a:r>
                      <a:endParaRPr kumimoji="0" lang="el-GR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Energie perdue par tour</a:t>
                      </a:r>
                      <a:endParaRPr kumimoji="0" lang="fr-FR" alt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 1.57 </a:t>
                      </a:r>
                      <a:r>
                        <a:rPr kumimoji="0" lang="sk-SK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eV</a:t>
                      </a:r>
                      <a:endParaRPr kumimoji="0" lang="sk-SK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500868D-142F-4676-AE1F-0B9F377E8739}"/>
              </a:ext>
            </a:extLst>
          </p:cNvPr>
          <p:cNvSpPr txBox="1">
            <a:spLocks/>
          </p:cNvSpPr>
          <p:nvPr/>
        </p:nvSpPr>
        <p:spPr bwMode="auto">
          <a:xfrm>
            <a:off x="2254849" y="670867"/>
            <a:ext cx="2290762" cy="9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12 BPM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</a:t>
            </a:r>
            <a:r>
              <a:rPr lang="en-US" altLang="en-US" dirty="0" err="1">
                <a:ea typeface="ＭＳ Ｐゴシック" panose="020B0600070205080204" pitchFamily="34" charset="-128"/>
              </a:rPr>
              <a:t>correcteurs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5"/>
    </mc:Choice>
    <mc:Fallback xmlns="">
      <p:transition spd="slow" advTm="351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0CB643-7C24-4D84-A57F-EF447AC3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5500"/>
            <a:ext cx="8597900" cy="698500"/>
          </a:xfrm>
        </p:spPr>
        <p:txBody>
          <a:bodyPr/>
          <a:lstStyle/>
          <a:p>
            <a:pPr algn="l"/>
            <a:r>
              <a:rPr lang="fr-FR" b="1" dirty="0"/>
              <a:t>Etapes principales du commissioning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FD731D-246E-486E-9477-6D835C6BE4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8F37D4F-F942-444B-98A9-C0F1E181797E}" type="slidenum">
              <a:rPr lang="en-US" altLang="fr-FR" smtClean="0"/>
              <a:pPr>
                <a:defRPr/>
              </a:pPr>
              <a:t>17</a:t>
            </a:fld>
            <a:endParaRPr lang="en-US" alt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802CA-8684-4BE5-A83C-DA435E1233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34723-37A4-4401-92E2-F4D3C6522CA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46602D7-5107-4836-9847-9CDECBFED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5" r="6738"/>
          <a:stretch/>
        </p:blipFill>
        <p:spPr>
          <a:xfrm>
            <a:off x="5002551" y="678237"/>
            <a:ext cx="3777911" cy="14896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471887-9161-4E29-A10B-3D853AE9F0B0}"/>
              </a:ext>
            </a:extLst>
          </p:cNvPr>
          <p:cNvSpPr/>
          <p:nvPr/>
        </p:nvSpPr>
        <p:spPr>
          <a:xfrm>
            <a:off x="8818781" y="719176"/>
            <a:ext cx="183984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</a:rPr>
              <a:t>Premier tour 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(19 sept. 2022)</a:t>
            </a:r>
            <a:endParaRPr lang="fr-FR" dirty="0">
              <a:latin typeface="+mn-lt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2FD0FAA3-726C-44BC-AFC2-443ABCAEA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59" y="2361984"/>
            <a:ext cx="2118250" cy="15886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3CF945-1D26-41D7-89CE-C974C041E2A4}"/>
              </a:ext>
            </a:extLst>
          </p:cNvPr>
          <p:cNvSpPr/>
          <p:nvPr/>
        </p:nvSpPr>
        <p:spPr>
          <a:xfrm>
            <a:off x="10202827" y="1520001"/>
            <a:ext cx="1775357" cy="10130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fr-FR" sz="1800" dirty="0">
                <a:latin typeface="+mn-lt"/>
                <a:cs typeface="Calibri Light" panose="020F0302020204030204" pitchFamily="34" charset="0"/>
              </a:rPr>
              <a:t>Premiers tours ~300 tours </a:t>
            </a:r>
          </a:p>
          <a:p>
            <a:pPr>
              <a:spcBef>
                <a:spcPts val="707"/>
              </a:spcBef>
            </a:pPr>
            <a:r>
              <a:rPr lang="fr-FR" sz="1800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(3 oct. 2022)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9837BF23-EAFD-441E-AD14-A08B52FBA5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0" contrast="100000"/>
                    </a14:imgEffect>
                  </a14:imgLayer>
                </a14:imgProps>
              </a:ext>
            </a:extLst>
          </a:blip>
          <a:srcRect l="6522" t="63350" r="4691"/>
          <a:stretch/>
        </p:blipFill>
        <p:spPr>
          <a:xfrm>
            <a:off x="7173506" y="2483434"/>
            <a:ext cx="4874462" cy="1229625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1F0A7796-E929-41F9-A0D2-0AA6E777A96B}"/>
              </a:ext>
            </a:extLst>
          </p:cNvPr>
          <p:cNvGrpSpPr>
            <a:grpSpLocks noChangeAspect="1"/>
          </p:cNvGrpSpPr>
          <p:nvPr/>
        </p:nvGrpSpPr>
        <p:grpSpPr>
          <a:xfrm>
            <a:off x="5686988" y="3832833"/>
            <a:ext cx="2996301" cy="2532871"/>
            <a:chOff x="7874541" y="3254512"/>
            <a:chExt cx="4167755" cy="3523141"/>
          </a:xfrm>
        </p:grpSpPr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A84B7DEB-3E54-437E-B246-78E5E1EFA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75" r="7943"/>
            <a:stretch/>
          </p:blipFill>
          <p:spPr>
            <a:xfrm>
              <a:off x="7874541" y="3254512"/>
              <a:ext cx="4167755" cy="3523141"/>
            </a:xfrm>
            <a:prstGeom prst="rect">
              <a:avLst/>
            </a:prstGeom>
          </p:spPr>
        </p:pic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1C7C0AF9-3FE4-41BB-9690-D22C346FE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1308" y="3425460"/>
              <a:ext cx="1632146" cy="58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FF6F00"/>
                </a:buClr>
                <a:buSzPct val="80000"/>
                <a:buFont typeface="Wingdings 3" pitchFamily="2" charset="2"/>
                <a:buChar char=""/>
                <a:defRPr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Bef>
                  <a:spcPts val="1000"/>
                </a:spcBef>
                <a:buClr>
                  <a:srgbClr val="FF6F00"/>
                </a:buClr>
                <a:buSzPct val="80000"/>
                <a:buFont typeface="Wingdings" pitchFamily="2" charset="2"/>
                <a:buChar char="Ø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2pPr>
              <a:lvl3pPr marL="1143000" indent="-228600">
                <a:spcBef>
                  <a:spcPts val="1000"/>
                </a:spcBef>
                <a:buClr>
                  <a:srgbClr val="FF6F00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3pPr>
              <a:lvl4pPr marL="1600200" indent="-228600">
                <a:spcBef>
                  <a:spcPts val="1000"/>
                </a:spcBef>
                <a:buClr>
                  <a:srgbClr val="FF6F00"/>
                </a:buClr>
                <a:buSzPct val="80000"/>
                <a:buFont typeface="Wingdings" pitchFamily="2" charset="2"/>
                <a:buChar char="Ø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4pPr>
              <a:lvl5pPr marL="2057400" indent="-228600">
                <a:spcBef>
                  <a:spcPts val="1000"/>
                </a:spcBef>
                <a:buClr>
                  <a:srgbClr val="FF6F00"/>
                </a:buClr>
                <a:buSzPct val="80000"/>
                <a:buFont typeface="Trebuchet MS" panose="020B0703020202090204" pitchFamily="34" charset="0"/>
                <a:buChar char="—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FF6F00"/>
                </a:buClr>
                <a:buSzPct val="80000"/>
                <a:buFont typeface="Trebuchet MS" panose="020B0703020202090204" pitchFamily="34" charset="0"/>
                <a:buChar char="—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FF6F00"/>
                </a:buClr>
                <a:buSzPct val="80000"/>
                <a:buFont typeface="Trebuchet MS" panose="020B0703020202090204" pitchFamily="34" charset="0"/>
                <a:buChar char="—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FF6F00"/>
                </a:buClr>
                <a:buSzPct val="80000"/>
                <a:buFont typeface="Trebuchet MS" panose="020B0703020202090204" pitchFamily="34" charset="0"/>
                <a:buChar char="—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FF6F00"/>
                </a:buClr>
                <a:buSzPct val="80000"/>
                <a:buFont typeface="Trebuchet MS" panose="020B0703020202090204" pitchFamily="34" charset="0"/>
                <a:buChar char="—"/>
                <a:defRPr sz="12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latin typeface="DejaVuSans"/>
                </a:rPr>
                <a:t>Stockage</a:t>
              </a:r>
              <a:endParaRPr lang="en-US" altLang="en-US" dirty="0"/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81B73F83-7293-4FD0-9900-186BB34A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4743" y="3957013"/>
              <a:ext cx="2059425" cy="154733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8F36419-1F8F-4F8C-B9CF-3B1481B84815}"/>
              </a:ext>
            </a:extLst>
          </p:cNvPr>
          <p:cNvSpPr/>
          <p:nvPr/>
        </p:nvSpPr>
        <p:spPr>
          <a:xfrm>
            <a:off x="8995418" y="4374566"/>
            <a:ext cx="2642169" cy="1102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7"/>
              </a:spcBef>
            </a:pPr>
            <a:r>
              <a:rPr lang="fr-FR" dirty="0">
                <a:latin typeface="+mn-lt"/>
                <a:cs typeface="Calibri Light" panose="020F0302020204030204" pitchFamily="34" charset="0"/>
              </a:rPr>
              <a:t>Stockage avec </a:t>
            </a:r>
          </a:p>
          <a:p>
            <a:pPr>
              <a:spcBef>
                <a:spcPts val="707"/>
              </a:spcBef>
            </a:pPr>
            <a:r>
              <a:rPr lang="fr-FR" dirty="0">
                <a:latin typeface="+mn-lt"/>
                <a:cs typeface="Calibri Light" panose="020F0302020204030204" pitchFamily="34" charset="0"/>
              </a:rPr>
              <a:t>la cavité RF &gt;200k tours</a:t>
            </a:r>
          </a:p>
          <a:p>
            <a:pPr>
              <a:spcBef>
                <a:spcPts val="707"/>
              </a:spcBef>
            </a:pPr>
            <a:r>
              <a:rPr lang="fr-FR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fr-FR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(8 déc. 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4E356-B428-41C2-8208-CEF83626CA39}"/>
              </a:ext>
            </a:extLst>
          </p:cNvPr>
          <p:cNvSpPr txBox="1"/>
          <p:nvPr/>
        </p:nvSpPr>
        <p:spPr>
          <a:xfrm>
            <a:off x="308630" y="678237"/>
            <a:ext cx="4754100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lvl="0" indent="-285750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GB" altLang="en-US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B.1 - Injection et premier tour : </a:t>
            </a:r>
            <a:r>
              <a:rPr lang="en-GB" altLang="en-US" dirty="0">
                <a:latin typeface="+mn-lt"/>
                <a:ea typeface="ＭＳ Ｐゴシック" panose="020B0600070205080204" pitchFamily="34" charset="-128"/>
              </a:rPr>
              <a:t>commissioning injection, threading, commissioning instrumentation</a:t>
            </a:r>
          </a:p>
          <a:p>
            <a:pPr lvl="0" eaLnBrk="1" hangingPunct="1">
              <a:spcBef>
                <a:spcPct val="20000"/>
              </a:spcBef>
            </a:pPr>
            <a:endParaRPr lang="en-GB" altLang="en-US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fr-FR" altLang="en-US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B.2 - Etablissement d’une orbite : </a:t>
            </a:r>
            <a:r>
              <a:rPr lang="fr-FR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fermeture de l’orbite, correction d’orbite, tunes, chromaticité</a:t>
            </a:r>
          </a:p>
          <a:p>
            <a:pPr eaLnBrk="1" hangingPunct="1">
              <a:spcBef>
                <a:spcPct val="20000"/>
              </a:spcBef>
            </a:pPr>
            <a:endParaRPr lang="fr-FR" altLang="en-US" b="1" dirty="0">
              <a:solidFill>
                <a:srgbClr val="FF6F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fr-FR" altLang="en-US" dirty="0">
                <a:solidFill>
                  <a:srgbClr val="FF6F00"/>
                </a:solidFill>
                <a:latin typeface="+mn-lt"/>
                <a:ea typeface="ＭＳ Ｐゴシック" panose="020B0600070205080204" pitchFamily="34" charset="-128"/>
              </a:rPr>
              <a:t>B.3 - Stockage et extraction :       </a:t>
            </a:r>
            <a:r>
              <a:rPr lang="fr-FR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mesures</a:t>
            </a:r>
            <a:r>
              <a:rPr lang="en-GB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fr-FR" altLang="en-US" dirty="0">
                <a:latin typeface="+mn-lt"/>
                <a:ea typeface="ＭＳ Ｐゴシック" panose="020B0600070205080204" pitchFamily="34" charset="-128"/>
              </a:rPr>
              <a:t>précises</a:t>
            </a:r>
            <a:r>
              <a:rPr lang="fr-FR" altLang="en-US" dirty="0">
                <a:latin typeface="+mn-lt"/>
                <a:ea typeface="ＭＳ Ｐゴシック" panose="020B0600070205080204" pitchFamily="34" charset="-128"/>
                <a:cs typeface="Courier New" panose="02070309020205020404" pitchFamily="49" charset="0"/>
              </a:rPr>
              <a:t>, BBA, systèmes de rétroaction</a:t>
            </a:r>
            <a:r>
              <a:rPr lang="fr-FR" altLang="en-US" dirty="0">
                <a:latin typeface="+mn-lt"/>
                <a:ea typeface="ＭＳ Ｐゴシック" panose="020B0600070205080204" pitchFamily="34" charset="-128"/>
              </a:rPr>
              <a:t>, diagnostiques faisceau (SRM)</a:t>
            </a:r>
          </a:p>
          <a:p>
            <a:pPr eaLnBrk="1" hangingPunct="1">
              <a:spcBef>
                <a:spcPct val="20000"/>
              </a:spcBef>
            </a:pPr>
            <a:endParaRPr lang="fr-FR" altLang="en-US" b="1" dirty="0">
              <a:solidFill>
                <a:srgbClr val="FF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fr-FR" altLang="en-US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B.4 - Physique machine :                      </a:t>
            </a:r>
            <a:r>
              <a:rPr lang="fr-FR" altLang="en-US" dirty="0">
                <a:latin typeface="+mn-lt"/>
                <a:ea typeface="ＭＳ Ｐゴシック" panose="020B0600070205080204" pitchFamily="34" charset="-128"/>
              </a:rPr>
              <a:t>LOCO, battement </a:t>
            </a:r>
            <a:r>
              <a:rPr lang="fr-FR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béta, fonctions béta et de dispersion, </a:t>
            </a:r>
            <a:r>
              <a:rPr lang="fr-FR" altLang="en-US" dirty="0">
                <a:latin typeface="+mn-lt"/>
                <a:ea typeface="ＭＳ Ｐゴシック" panose="020B0600070205080204" pitchFamily="34" charset="-128"/>
              </a:rPr>
              <a:t>diagnostiques, études dynamique faisceau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9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10"/>
    </mc:Choice>
    <mc:Fallback xmlns="">
      <p:transition spd="slow" advTm="12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Cavité Optique Fabry-</a:t>
            </a:r>
            <a:r>
              <a:rPr lang="fr-FR" b="1" dirty="0" err="1"/>
              <a:t>Perot</a:t>
            </a:r>
            <a:endParaRPr lang="fr-FR" b="1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86AA550-C39E-4FB4-8A26-9988813B0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7133536-3C7C-4A2E-BDF8-F261E109A17B}" type="slidenum">
              <a:rPr lang="en-US" altLang="fr-FR" smtClean="0"/>
              <a:pPr/>
              <a:t>18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3355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2"/>
    </mc:Choice>
    <mc:Fallback xmlns="">
      <p:transition spd="slow" advTm="700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40" y="686196"/>
            <a:ext cx="3410174" cy="172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1" y="0"/>
            <a:ext cx="8598907" cy="686196"/>
          </a:xfrm>
        </p:spPr>
        <p:txBody>
          <a:bodyPr/>
          <a:lstStyle/>
          <a:p>
            <a:pPr algn="l"/>
            <a:r>
              <a:rPr lang="fr-FR" b="1" dirty="0"/>
              <a:t>Cavité Fabry-</a:t>
            </a:r>
            <a:r>
              <a:rPr lang="fr-FR" b="1" dirty="0" err="1"/>
              <a:t>Perot</a:t>
            </a:r>
            <a:r>
              <a:rPr lang="fr-FR" b="1" dirty="0"/>
              <a:t> de </a:t>
            </a:r>
            <a:r>
              <a:rPr lang="fr-FR" b="1" dirty="0" err="1"/>
              <a:t>ThomX</a:t>
            </a:r>
            <a:endParaRPr lang="fr-FR" b="1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US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Objet 4"/>
          <p:cNvPicPr>
            <a:picLocks noChangeAspect="1" noChangeArrowheads="1"/>
          </p:cNvPicPr>
          <p:nvPr/>
        </p:nvPicPr>
        <p:blipFill>
          <a:blip r:embed="rId3" cstate="print"/>
          <a:srcRect l="-1596" t="-4382" r="-14223" b="-3683"/>
          <a:stretch>
            <a:fillRect/>
          </a:stretch>
        </p:blipFill>
        <p:spPr bwMode="auto">
          <a:xfrm>
            <a:off x="-83016" y="1291473"/>
            <a:ext cx="6023634" cy="508494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r="1967" b="3459"/>
          <a:stretch/>
        </p:blipFill>
        <p:spPr bwMode="auto">
          <a:xfrm>
            <a:off x="6482034" y="3185671"/>
            <a:ext cx="5166479" cy="25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12837"/>
              </p:ext>
            </p:extLst>
          </p:nvPr>
        </p:nvGraphicFramePr>
        <p:xfrm>
          <a:off x="7588640" y="303619"/>
          <a:ext cx="4059873" cy="280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966">
                <a:tc>
                  <a:txBody>
                    <a:bodyPr/>
                    <a:lstStyle/>
                    <a:p>
                      <a:r>
                        <a:rPr lang="fr-FR" sz="1400" dirty="0"/>
                        <a:t>Paramètres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Valeurs </a:t>
                      </a:r>
                      <a:r>
                        <a:rPr lang="fr-FR" sz="1400" dirty="0" err="1"/>
                        <a:t>typ</a:t>
                      </a:r>
                      <a:r>
                        <a:rPr lang="fr-FR" sz="1400" dirty="0"/>
                        <a:t>.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baseline="0" dirty="0"/>
                        <a:t>Fréquence de répétition laser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33.3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Longueur d’onde du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1031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Longueur de la cavité optique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8.994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Finesse de la cavité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Taille du </a:t>
                      </a:r>
                      <a:r>
                        <a:rPr lang="fr-FR" sz="1400" dirty="0" err="1"/>
                        <a:t>waist</a:t>
                      </a:r>
                      <a:r>
                        <a:rPr lang="fr-FR" sz="1400" dirty="0"/>
                        <a:t> à l’IP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70</a:t>
                      </a:r>
                      <a:r>
                        <a:rPr lang="fr-FR" sz="1400" baseline="0" dirty="0"/>
                        <a:t> µm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Puissance injectée (moyenne)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fr-FR" sz="1400" dirty="0"/>
                        <a:t>Puissance stockée (moyenne)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E1B8BC8-5CD0-4013-BABA-D1EBE0A8BBDD}"/>
              </a:ext>
            </a:extLst>
          </p:cNvPr>
          <p:cNvSpPr/>
          <p:nvPr/>
        </p:nvSpPr>
        <p:spPr>
          <a:xfrm>
            <a:off x="6414315" y="5755213"/>
            <a:ext cx="5571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Table </a:t>
            </a:r>
            <a:r>
              <a:rPr lang="en-US" sz="1600" i="1" dirty="0" err="1"/>
              <a:t>optique</a:t>
            </a:r>
            <a:r>
              <a:rPr lang="en-US" sz="1600" i="1" dirty="0"/>
              <a:t> montée sur un </a:t>
            </a:r>
            <a:r>
              <a:rPr lang="en-US" sz="1600" i="1" dirty="0" err="1"/>
              <a:t>hexapode</a:t>
            </a:r>
            <a:r>
              <a:rPr lang="en-US" sz="1600" i="1" dirty="0"/>
              <a:t> précis au micron</a:t>
            </a:r>
          </a:p>
        </p:txBody>
      </p:sp>
    </p:spTree>
    <p:extLst>
      <p:ext uri="{BB962C8B-B14F-4D97-AF65-F5344CB8AC3E}">
        <p14:creationId xmlns:p14="http://schemas.microsoft.com/office/powerpoint/2010/main" val="11762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4"/>
    </mc:Choice>
    <mc:Fallback xmlns="">
      <p:transition spd="slow" advTm="160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A325D0-DCA5-4F70-A2D5-50F0A7635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sources Compton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La machine </a:t>
            </a:r>
            <a:r>
              <a:rPr lang="fr-FR" b="1" dirty="0" err="1"/>
              <a:t>ThomX</a:t>
            </a:r>
            <a:endParaRPr lang="fr-FR" b="1" dirty="0"/>
          </a:p>
          <a:p>
            <a:pPr lvl="1"/>
            <a:r>
              <a:rPr lang="fr-FR" b="1" dirty="0"/>
              <a:t>Linac, Ligne de transfert et ligne d’extraction </a:t>
            </a:r>
            <a:r>
              <a:rPr lang="fr-FR" b="1" dirty="0" err="1"/>
              <a:t>ThomX</a:t>
            </a:r>
            <a:endParaRPr lang="fr-FR" b="1" dirty="0"/>
          </a:p>
          <a:p>
            <a:pPr lvl="1"/>
            <a:r>
              <a:rPr lang="fr-FR" b="1" dirty="0"/>
              <a:t>Anneau</a:t>
            </a:r>
          </a:p>
          <a:p>
            <a:pPr lvl="1"/>
            <a:r>
              <a:rPr lang="fr-FR" b="1" dirty="0"/>
              <a:t>Cavité Optique Fabry-</a:t>
            </a:r>
            <a:r>
              <a:rPr lang="fr-FR" b="1" dirty="0" err="1"/>
              <a:t>Perot</a:t>
            </a:r>
            <a:endParaRPr lang="fr-FR" b="1" dirty="0"/>
          </a:p>
          <a:p>
            <a:endParaRPr lang="fr-FR" b="1" dirty="0"/>
          </a:p>
          <a:p>
            <a:r>
              <a:rPr lang="fr-FR" b="1" dirty="0"/>
              <a:t>Ligne-X</a:t>
            </a:r>
          </a:p>
          <a:p>
            <a:endParaRPr lang="fr-FR" b="1" dirty="0"/>
          </a:p>
          <a:p>
            <a:r>
              <a:rPr lang="fr-FR" b="1" dirty="0"/>
              <a:t>Perspectives</a:t>
            </a:r>
          </a:p>
          <a:p>
            <a:endParaRPr lang="fr-FR" b="1" dirty="0"/>
          </a:p>
          <a:p>
            <a:r>
              <a:rPr lang="fr-FR" b="1" dirty="0"/>
              <a:t>Bonne Nouvelle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84603-3325-4C64-A7E4-C444C7E5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Sommaire</a:t>
            </a: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8257A-707D-4DDD-B8E2-14C753C45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CA5B1-4BEF-4D4F-AC1C-7F4A5259318C}" type="slidenum">
              <a:rPr lang="en-US" altLang="fr-FR" smtClean="0"/>
              <a:pPr>
                <a:defRPr/>
              </a:pPr>
              <a:t>2</a:t>
            </a:fld>
            <a:endParaRPr lang="en-US" alt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DF91F-473B-413D-88E5-9576E5FC6C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2F4E4-094D-479D-9E41-63FDD7BA37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3689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931" y="-3899"/>
            <a:ext cx="8598907" cy="686196"/>
          </a:xfrm>
        </p:spPr>
        <p:txBody>
          <a:bodyPr/>
          <a:lstStyle/>
          <a:p>
            <a:pPr algn="l"/>
            <a:r>
              <a:rPr lang="fr-FR" b="1" noProof="0" dirty="0" err="1"/>
              <a:t>Syst</a:t>
            </a:r>
            <a:r>
              <a:rPr lang="fr-FR" b="1" dirty="0" err="1"/>
              <a:t>ème</a:t>
            </a:r>
            <a:r>
              <a:rPr lang="fr-FR" b="1" dirty="0"/>
              <a:t> optique</a:t>
            </a:r>
            <a:endParaRPr lang="fr-FR" b="1" noProof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780463" y="6226846"/>
            <a:ext cx="560387" cy="365125"/>
          </a:xfrm>
        </p:spPr>
        <p:txBody>
          <a:bodyPr/>
          <a:lstStyle/>
          <a:p>
            <a:fld id="{2B8AB39A-D0A4-4659-8A20-8A48543FE3B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4A268-D328-48FE-99E9-6681A9B2E0A1}"/>
              </a:ext>
            </a:extLst>
          </p:cNvPr>
          <p:cNvSpPr/>
          <p:nvPr/>
        </p:nvSpPr>
        <p:spPr>
          <a:xfrm>
            <a:off x="3830811" y="871755"/>
            <a:ext cx="8361189" cy="440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6" name="Image 205">
            <a:extLst>
              <a:ext uri="{FF2B5EF4-FFF2-40B4-BE49-F238E27FC236}">
                <a16:creationId xmlns:a16="http://schemas.microsoft.com/office/drawing/2014/main" id="{05376DCF-5A8E-4463-8E69-9155141FB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607" y="2750254"/>
            <a:ext cx="519856" cy="564306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1489CF29-D3D9-44F1-9E1D-3E5834202C84}"/>
              </a:ext>
            </a:extLst>
          </p:cNvPr>
          <p:cNvGrpSpPr/>
          <p:nvPr/>
        </p:nvGrpSpPr>
        <p:grpSpPr>
          <a:xfrm>
            <a:off x="6311201" y="2591976"/>
            <a:ext cx="2957012" cy="957122"/>
            <a:chOff x="6311201" y="2808793"/>
            <a:chExt cx="2957012" cy="957122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9FC00F8-AC97-4F36-BBD0-98DF7C91E324}"/>
                </a:ext>
              </a:extLst>
            </p:cNvPr>
            <p:cNvSpPr/>
            <p:nvPr/>
          </p:nvSpPr>
          <p:spPr>
            <a:xfrm flipH="1">
              <a:off x="8147867" y="2808793"/>
              <a:ext cx="1120346" cy="957122"/>
            </a:xfrm>
            <a:prstGeom prst="rect">
              <a:avLst/>
            </a:prstGeom>
            <a:solidFill>
              <a:srgbClr val="BFBFB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Ampli.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Alphanov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CPA</a:t>
              </a:r>
            </a:p>
          </p:txBody>
        </p:sp>
        <p:cxnSp>
          <p:nvCxnSpPr>
            <p:cNvPr id="218" name="Connecteur droit 217">
              <a:extLst>
                <a:ext uri="{FF2B5EF4-FFF2-40B4-BE49-F238E27FC236}">
                  <a16:creationId xmlns:a16="http://schemas.microsoft.com/office/drawing/2014/main" id="{318574C4-C95B-41AC-82A6-A162C508C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1201" y="3287354"/>
              <a:ext cx="1836666" cy="2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33" name="ZoneTexte 26">
              <a:extLst>
                <a:ext uri="{FF2B5EF4-FFF2-40B4-BE49-F238E27FC236}">
                  <a16:creationId xmlns:a16="http://schemas.microsoft.com/office/drawing/2014/main" id="{60BF00FB-727F-4471-A8EC-5271D05F4C23}"/>
                </a:ext>
              </a:extLst>
            </p:cNvPr>
            <p:cNvSpPr txBox="1"/>
            <p:nvPr/>
          </p:nvSpPr>
          <p:spPr>
            <a:xfrm>
              <a:off x="7616951" y="2918346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70 W</a:t>
              </a:r>
            </a:p>
          </p:txBody>
        </p:sp>
      </p:grpSp>
      <p:sp>
        <p:nvSpPr>
          <p:cNvPr id="207" name="ZoneTexte 206">
            <a:extLst>
              <a:ext uri="{FF2B5EF4-FFF2-40B4-BE49-F238E27FC236}">
                <a16:creationId xmlns:a16="http://schemas.microsoft.com/office/drawing/2014/main" id="{C2006B60-14DB-448B-97D5-FE89A55EB583}"/>
              </a:ext>
            </a:extLst>
          </p:cNvPr>
          <p:cNvSpPr txBox="1"/>
          <p:nvPr/>
        </p:nvSpPr>
        <p:spPr>
          <a:xfrm>
            <a:off x="9595135" y="1731181"/>
            <a:ext cx="241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srgbClr val="002060"/>
                </a:solidFill>
                <a:latin typeface="Corbel" panose="020B0503020204020204"/>
                <a:ea typeface="+mn-ea"/>
              </a:rPr>
              <a:t>Oscillateur Ultra-stable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NKT/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OneFive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@33MHz 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8F537F67-ADC3-4021-8BF9-3FDC8A354B3A}"/>
              </a:ext>
            </a:extLst>
          </p:cNvPr>
          <p:cNvGrpSpPr/>
          <p:nvPr/>
        </p:nvGrpSpPr>
        <p:grpSpPr>
          <a:xfrm>
            <a:off x="6555461" y="2902025"/>
            <a:ext cx="997339" cy="288157"/>
            <a:chOff x="6555461" y="3118842"/>
            <a:chExt cx="997339" cy="288157"/>
          </a:xfrm>
        </p:grpSpPr>
        <p:pic>
          <p:nvPicPr>
            <p:cNvPr id="209" name="Image 208">
              <a:extLst>
                <a:ext uri="{FF2B5EF4-FFF2-40B4-BE49-F238E27FC236}">
                  <a16:creationId xmlns:a16="http://schemas.microsoft.com/office/drawing/2014/main" id="{F3390617-B640-4C45-BF4D-AC316F7D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7786" y="3118842"/>
              <a:ext cx="58693" cy="288157"/>
            </a:xfrm>
            <a:prstGeom prst="rect">
              <a:avLst/>
            </a:prstGeom>
          </p:spPr>
        </p:pic>
        <p:pic>
          <p:nvPicPr>
            <p:cNvPr id="210" name="Image 209">
              <a:extLst>
                <a:ext uri="{FF2B5EF4-FFF2-40B4-BE49-F238E27FC236}">
                  <a16:creationId xmlns:a16="http://schemas.microsoft.com/office/drawing/2014/main" id="{44B4E72D-CB29-42D2-9354-99BED7BDC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8953" y="3118842"/>
              <a:ext cx="83847" cy="288157"/>
            </a:xfrm>
            <a:prstGeom prst="rect">
              <a:avLst/>
            </a:prstGeom>
          </p:spPr>
        </p:pic>
        <p:pic>
          <p:nvPicPr>
            <p:cNvPr id="211" name="Image 210">
              <a:extLst>
                <a:ext uri="{FF2B5EF4-FFF2-40B4-BE49-F238E27FC236}">
                  <a16:creationId xmlns:a16="http://schemas.microsoft.com/office/drawing/2014/main" id="{1B47D81A-DEEC-4CBC-9216-816A3376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5461" y="3118842"/>
              <a:ext cx="58693" cy="288157"/>
            </a:xfrm>
            <a:prstGeom prst="rect">
              <a:avLst/>
            </a:prstGeom>
          </p:spPr>
        </p:pic>
        <p:pic>
          <p:nvPicPr>
            <p:cNvPr id="212" name="Image 211">
              <a:extLst>
                <a:ext uri="{FF2B5EF4-FFF2-40B4-BE49-F238E27FC236}">
                  <a16:creationId xmlns:a16="http://schemas.microsoft.com/office/drawing/2014/main" id="{763A91A8-BE21-4DC1-B05F-C111C527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6629" y="3118842"/>
              <a:ext cx="83847" cy="288157"/>
            </a:xfrm>
            <a:prstGeom prst="rect">
              <a:avLst/>
            </a:prstGeom>
          </p:spPr>
        </p:pic>
      </p:grpSp>
      <p:cxnSp>
        <p:nvCxnSpPr>
          <p:cNvPr id="221" name="Connecteur droit 220">
            <a:extLst>
              <a:ext uri="{FF2B5EF4-FFF2-40B4-BE49-F238E27FC236}">
                <a16:creationId xmlns:a16="http://schemas.microsoft.com/office/drawing/2014/main" id="{32A4A378-ED57-4651-AAB0-5C97C6303D81}"/>
              </a:ext>
            </a:extLst>
          </p:cNvPr>
          <p:cNvCxnSpPr>
            <a:cxnSpLocks/>
            <a:stCxn id="208" idx="1"/>
            <a:endCxn id="206" idx="1"/>
          </p:cNvCxnSpPr>
          <p:nvPr/>
        </p:nvCxnSpPr>
        <p:spPr>
          <a:xfrm flipV="1">
            <a:off x="9268213" y="3032407"/>
            <a:ext cx="2083394" cy="3813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3" name="ZoneTexte 222">
            <a:extLst>
              <a:ext uri="{FF2B5EF4-FFF2-40B4-BE49-F238E27FC236}">
                <a16:creationId xmlns:a16="http://schemas.microsoft.com/office/drawing/2014/main" id="{470383C1-2EBD-4B11-8B0F-E32A3C0C9D54}"/>
              </a:ext>
            </a:extLst>
          </p:cNvPr>
          <p:cNvSpPr txBox="1"/>
          <p:nvPr/>
        </p:nvSpPr>
        <p:spPr>
          <a:xfrm>
            <a:off x="10641787" y="2738002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srgbClr val="002060"/>
                </a:solidFill>
                <a:latin typeface="Corbel" panose="020B0503020204020204"/>
                <a:ea typeface="+mn-ea"/>
              </a:rPr>
              <a:t>40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 mW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A967024-C7CF-4B5A-A73D-F6FFE36AB786}"/>
              </a:ext>
            </a:extLst>
          </p:cNvPr>
          <p:cNvGrpSpPr/>
          <p:nvPr/>
        </p:nvGrpSpPr>
        <p:grpSpPr>
          <a:xfrm>
            <a:off x="5884223" y="2499670"/>
            <a:ext cx="562848" cy="733083"/>
            <a:chOff x="5884223" y="2716487"/>
            <a:chExt cx="562848" cy="733083"/>
          </a:xfrm>
        </p:grpSpPr>
        <p:pic>
          <p:nvPicPr>
            <p:cNvPr id="224" name="Image 223">
              <a:extLst>
                <a:ext uri="{FF2B5EF4-FFF2-40B4-BE49-F238E27FC236}">
                  <a16:creationId xmlns:a16="http://schemas.microsoft.com/office/drawing/2014/main" id="{EA4E7570-9D99-46FC-95E1-F7D440152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900000">
              <a:off x="6317563" y="2716487"/>
              <a:ext cx="129508" cy="270848"/>
            </a:xfrm>
            <a:prstGeom prst="rect">
              <a:avLst/>
            </a:prstGeom>
          </p:spPr>
        </p:pic>
        <p:pic>
          <p:nvPicPr>
            <p:cNvPr id="225" name="Image 224">
              <a:extLst>
                <a:ext uri="{FF2B5EF4-FFF2-40B4-BE49-F238E27FC236}">
                  <a16:creationId xmlns:a16="http://schemas.microsoft.com/office/drawing/2014/main" id="{26ED570C-43F2-4002-AF2D-04F76C3B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900000" flipH="1" flipV="1">
              <a:off x="6223050" y="3178722"/>
              <a:ext cx="129508" cy="270848"/>
            </a:xfrm>
            <a:prstGeom prst="rect">
              <a:avLst/>
            </a:prstGeom>
          </p:spPr>
        </p:pic>
        <p:cxnSp>
          <p:nvCxnSpPr>
            <p:cNvPr id="226" name="Connecteur droit 225">
              <a:extLst>
                <a:ext uri="{FF2B5EF4-FFF2-40B4-BE49-F238E27FC236}">
                  <a16:creationId xmlns:a16="http://schemas.microsoft.com/office/drawing/2014/main" id="{40263674-A0E7-404E-A01B-DDA7127B494E}"/>
                </a:ext>
              </a:extLst>
            </p:cNvPr>
            <p:cNvCxnSpPr>
              <a:stCxn id="225" idx="1"/>
              <a:endCxn id="224" idx="1"/>
            </p:cNvCxnSpPr>
            <p:nvPr/>
          </p:nvCxnSpPr>
          <p:spPr>
            <a:xfrm flipV="1">
              <a:off x="6333592" y="2904133"/>
              <a:ext cx="2937" cy="357791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7" name="Connecteur droit 226">
              <a:extLst>
                <a:ext uri="{FF2B5EF4-FFF2-40B4-BE49-F238E27FC236}">
                  <a16:creationId xmlns:a16="http://schemas.microsoft.com/office/drawing/2014/main" id="{A9C26E60-5219-44F9-88F4-C1847AC5FE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223" y="2883128"/>
              <a:ext cx="452306" cy="9684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228" name="ZoneTexte 227">
            <a:extLst>
              <a:ext uri="{FF2B5EF4-FFF2-40B4-BE49-F238E27FC236}">
                <a16:creationId xmlns:a16="http://schemas.microsoft.com/office/drawing/2014/main" id="{A218153C-EC18-4E78-9CC4-9142BB73D3FB}"/>
              </a:ext>
            </a:extLst>
          </p:cNvPr>
          <p:cNvSpPr txBox="1"/>
          <p:nvPr/>
        </p:nvSpPr>
        <p:spPr>
          <a:xfrm>
            <a:off x="5056597" y="1374584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e-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7F1331BA-2C1F-4214-8997-AA7144F60776}"/>
              </a:ext>
            </a:extLst>
          </p:cNvPr>
          <p:cNvSpPr/>
          <p:nvPr/>
        </p:nvSpPr>
        <p:spPr>
          <a:xfrm>
            <a:off x="5085827" y="1630901"/>
            <a:ext cx="156219" cy="190867"/>
          </a:xfrm>
          <a:prstGeom prst="ellips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0" name="ZoneTexte 229">
            <a:extLst>
              <a:ext uri="{FF2B5EF4-FFF2-40B4-BE49-F238E27FC236}">
                <a16:creationId xmlns:a16="http://schemas.microsoft.com/office/drawing/2014/main" id="{C625AA5C-D538-4FD3-A5D8-4A907725FE12}"/>
              </a:ext>
            </a:extLst>
          </p:cNvPr>
          <p:cNvSpPr txBox="1"/>
          <p:nvPr/>
        </p:nvSpPr>
        <p:spPr>
          <a:xfrm>
            <a:off x="5023199" y="181967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IP</a:t>
            </a:r>
          </a:p>
        </p:txBody>
      </p:sp>
      <p:sp>
        <p:nvSpPr>
          <p:cNvPr id="231" name="Forme libre 8">
            <a:extLst>
              <a:ext uri="{FF2B5EF4-FFF2-40B4-BE49-F238E27FC236}">
                <a16:creationId xmlns:a16="http://schemas.microsoft.com/office/drawing/2014/main" id="{E5FDF066-7409-4CA0-92E2-E9293A372AAD}"/>
              </a:ext>
            </a:extLst>
          </p:cNvPr>
          <p:cNvSpPr/>
          <p:nvPr/>
        </p:nvSpPr>
        <p:spPr>
          <a:xfrm>
            <a:off x="4698844" y="1335917"/>
            <a:ext cx="110101" cy="282385"/>
          </a:xfrm>
          <a:custGeom>
            <a:avLst/>
            <a:gdLst>
              <a:gd name="connsiteX0" fmla="*/ 0 w 964734"/>
              <a:gd name="connsiteY0" fmla="*/ 453005 h 475433"/>
              <a:gd name="connsiteX1" fmla="*/ 209725 w 964734"/>
              <a:gd name="connsiteY1" fmla="*/ 377504 h 475433"/>
              <a:gd name="connsiteX2" fmla="*/ 394282 w 964734"/>
              <a:gd name="connsiteY2" fmla="*/ 134223 h 475433"/>
              <a:gd name="connsiteX3" fmla="*/ 503339 w 964734"/>
              <a:gd name="connsiteY3" fmla="*/ 0 h 475433"/>
              <a:gd name="connsiteX4" fmla="*/ 595618 w 964734"/>
              <a:gd name="connsiteY4" fmla="*/ 134223 h 475433"/>
              <a:gd name="connsiteX5" fmla="*/ 654341 w 964734"/>
              <a:gd name="connsiteY5" fmla="*/ 310392 h 475433"/>
              <a:gd name="connsiteX6" fmla="*/ 721453 w 964734"/>
              <a:gd name="connsiteY6" fmla="*/ 411060 h 475433"/>
              <a:gd name="connsiteX7" fmla="*/ 864066 w 964734"/>
              <a:gd name="connsiteY7" fmla="*/ 469783 h 475433"/>
              <a:gd name="connsiteX8" fmla="*/ 964734 w 964734"/>
              <a:gd name="connsiteY8" fmla="*/ 469783 h 47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734" h="475433">
                <a:moveTo>
                  <a:pt x="0" y="453005"/>
                </a:moveTo>
                <a:cubicBezTo>
                  <a:pt x="72005" y="441819"/>
                  <a:pt x="144011" y="430634"/>
                  <a:pt x="209725" y="377504"/>
                </a:cubicBezTo>
                <a:cubicBezTo>
                  <a:pt x="275439" y="324374"/>
                  <a:pt x="345346" y="197140"/>
                  <a:pt x="394282" y="134223"/>
                </a:cubicBezTo>
                <a:cubicBezTo>
                  <a:pt x="443218" y="71306"/>
                  <a:pt x="469783" y="0"/>
                  <a:pt x="503339" y="0"/>
                </a:cubicBezTo>
                <a:cubicBezTo>
                  <a:pt x="536895" y="0"/>
                  <a:pt x="570451" y="82491"/>
                  <a:pt x="595618" y="134223"/>
                </a:cubicBezTo>
                <a:cubicBezTo>
                  <a:pt x="620785" y="185955"/>
                  <a:pt x="633369" y="264253"/>
                  <a:pt x="654341" y="310392"/>
                </a:cubicBezTo>
                <a:cubicBezTo>
                  <a:pt x="675313" y="356531"/>
                  <a:pt x="686499" y="384495"/>
                  <a:pt x="721453" y="411060"/>
                </a:cubicBezTo>
                <a:cubicBezTo>
                  <a:pt x="756407" y="437625"/>
                  <a:pt x="823519" y="459996"/>
                  <a:pt x="864066" y="469783"/>
                </a:cubicBezTo>
                <a:cubicBezTo>
                  <a:pt x="904613" y="479570"/>
                  <a:pt x="934673" y="474676"/>
                  <a:pt x="964734" y="469783"/>
                </a:cubicBezTo>
              </a:path>
            </a:pathLst>
          </a:cu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4" name="TextBox 14">
            <a:extLst>
              <a:ext uri="{FF2B5EF4-FFF2-40B4-BE49-F238E27FC236}">
                <a16:creationId xmlns:a16="http://schemas.microsoft.com/office/drawing/2014/main" id="{11AA7F06-A2F7-48AC-8A09-D67901E83CD4}"/>
              </a:ext>
            </a:extLst>
          </p:cNvPr>
          <p:cNvSpPr txBox="1"/>
          <p:nvPr/>
        </p:nvSpPr>
        <p:spPr>
          <a:xfrm>
            <a:off x="4624001" y="93906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Anneau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7CAFCA3-5EF2-4CCE-AC2A-92AF94B9B95E}"/>
              </a:ext>
            </a:extLst>
          </p:cNvPr>
          <p:cNvGrpSpPr/>
          <p:nvPr/>
        </p:nvGrpSpPr>
        <p:grpSpPr>
          <a:xfrm>
            <a:off x="4174730" y="1515214"/>
            <a:ext cx="2006221" cy="1588832"/>
            <a:chOff x="4174730" y="1732031"/>
            <a:chExt cx="2006221" cy="1588832"/>
          </a:xfrm>
        </p:grpSpPr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B0113A98-7A32-41DE-8CB2-AEF94C2F9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800000">
              <a:off x="6088718" y="1734881"/>
              <a:ext cx="92233" cy="360196"/>
            </a:xfrm>
            <a:prstGeom prst="rect">
              <a:avLst/>
            </a:prstGeom>
          </p:spPr>
        </p:pic>
        <p:pic>
          <p:nvPicPr>
            <p:cNvPr id="214" name="Image 213">
              <a:extLst>
                <a:ext uri="{FF2B5EF4-FFF2-40B4-BE49-F238E27FC236}">
                  <a16:creationId xmlns:a16="http://schemas.microsoft.com/office/drawing/2014/main" id="{519C3C58-50E1-40FD-A830-1226AF14B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00000" flipH="1">
              <a:off x="4174730" y="1732031"/>
              <a:ext cx="82313" cy="360196"/>
            </a:xfrm>
            <a:prstGeom prst="rect">
              <a:avLst/>
            </a:prstGeom>
          </p:spPr>
        </p:pic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9CE47F92-1337-461B-BC46-9BF2CF81E4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4130" y="1947995"/>
              <a:ext cx="1640767" cy="970095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9CA005B4-368D-4AE9-BC6B-D844E65B6121}"/>
                </a:ext>
              </a:extLst>
            </p:cNvPr>
            <p:cNvCxnSpPr>
              <a:stCxn id="214" idx="1"/>
            </p:cNvCxnSpPr>
            <p:nvPr/>
          </p:nvCxnSpPr>
          <p:spPr>
            <a:xfrm>
              <a:off x="4251528" y="1938912"/>
              <a:ext cx="1632697" cy="96151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7" name="Connecteur droit 216">
              <a:extLst>
                <a:ext uri="{FF2B5EF4-FFF2-40B4-BE49-F238E27FC236}">
                  <a16:creationId xmlns:a16="http://schemas.microsoft.com/office/drawing/2014/main" id="{971A9009-3CD7-4635-89EC-7571D00F453D}"/>
                </a:ext>
              </a:extLst>
            </p:cNvPr>
            <p:cNvCxnSpPr>
              <a:stCxn id="214" idx="1"/>
            </p:cNvCxnSpPr>
            <p:nvPr/>
          </p:nvCxnSpPr>
          <p:spPr>
            <a:xfrm flipV="1">
              <a:off x="4251528" y="1940282"/>
              <a:ext cx="1855660" cy="131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896711AD-2BED-4073-89AF-6E8E65191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800000" flipH="1">
              <a:off x="4368076" y="2771011"/>
              <a:ext cx="92233" cy="360196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09B1CDF4-2976-4C45-94E4-232DBF33D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00000">
              <a:off x="5878044" y="2750341"/>
              <a:ext cx="92233" cy="360196"/>
            </a:xfrm>
            <a:prstGeom prst="rect">
              <a:avLst/>
            </a:prstGeom>
          </p:spPr>
        </p:pic>
        <p:sp>
          <p:nvSpPr>
            <p:cNvPr id="222" name="ZoneTexte 221">
              <a:extLst>
                <a:ext uri="{FF2B5EF4-FFF2-40B4-BE49-F238E27FC236}">
                  <a16:creationId xmlns:a16="http://schemas.microsoft.com/office/drawing/2014/main" id="{18D3F06E-AE65-4508-9901-3F476F860030}"/>
                </a:ext>
              </a:extLst>
            </p:cNvPr>
            <p:cNvSpPr txBox="1"/>
            <p:nvPr/>
          </p:nvSpPr>
          <p:spPr>
            <a:xfrm>
              <a:off x="4671448" y="2951531"/>
              <a:ext cx="1116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Cavité-FP</a:t>
              </a:r>
            </a:p>
          </p:txBody>
        </p:sp>
        <p:sp>
          <p:nvSpPr>
            <p:cNvPr id="232" name="Forme libre 70">
              <a:extLst>
                <a:ext uri="{FF2B5EF4-FFF2-40B4-BE49-F238E27FC236}">
                  <a16:creationId xmlns:a16="http://schemas.microsoft.com/office/drawing/2014/main" id="{1583DD90-7445-426E-A758-DDC069D217E7}"/>
                </a:ext>
              </a:extLst>
            </p:cNvPr>
            <p:cNvSpPr/>
            <p:nvPr/>
          </p:nvSpPr>
          <p:spPr>
            <a:xfrm>
              <a:off x="5617712" y="2427747"/>
              <a:ext cx="110101" cy="282385"/>
            </a:xfrm>
            <a:custGeom>
              <a:avLst/>
              <a:gdLst>
                <a:gd name="connsiteX0" fmla="*/ 0 w 964734"/>
                <a:gd name="connsiteY0" fmla="*/ 453005 h 475433"/>
                <a:gd name="connsiteX1" fmla="*/ 209725 w 964734"/>
                <a:gd name="connsiteY1" fmla="*/ 377504 h 475433"/>
                <a:gd name="connsiteX2" fmla="*/ 394282 w 964734"/>
                <a:gd name="connsiteY2" fmla="*/ 134223 h 475433"/>
                <a:gd name="connsiteX3" fmla="*/ 503339 w 964734"/>
                <a:gd name="connsiteY3" fmla="*/ 0 h 475433"/>
                <a:gd name="connsiteX4" fmla="*/ 595618 w 964734"/>
                <a:gd name="connsiteY4" fmla="*/ 134223 h 475433"/>
                <a:gd name="connsiteX5" fmla="*/ 654341 w 964734"/>
                <a:gd name="connsiteY5" fmla="*/ 310392 h 475433"/>
                <a:gd name="connsiteX6" fmla="*/ 721453 w 964734"/>
                <a:gd name="connsiteY6" fmla="*/ 411060 h 475433"/>
                <a:gd name="connsiteX7" fmla="*/ 864066 w 964734"/>
                <a:gd name="connsiteY7" fmla="*/ 469783 h 475433"/>
                <a:gd name="connsiteX8" fmla="*/ 964734 w 964734"/>
                <a:gd name="connsiteY8" fmla="*/ 469783 h 47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734" h="475433">
                  <a:moveTo>
                    <a:pt x="0" y="453005"/>
                  </a:moveTo>
                  <a:cubicBezTo>
                    <a:pt x="72005" y="441819"/>
                    <a:pt x="144011" y="430634"/>
                    <a:pt x="209725" y="377504"/>
                  </a:cubicBezTo>
                  <a:cubicBezTo>
                    <a:pt x="275439" y="324374"/>
                    <a:pt x="345346" y="197140"/>
                    <a:pt x="394282" y="134223"/>
                  </a:cubicBezTo>
                  <a:cubicBezTo>
                    <a:pt x="443218" y="71306"/>
                    <a:pt x="469783" y="0"/>
                    <a:pt x="503339" y="0"/>
                  </a:cubicBezTo>
                  <a:cubicBezTo>
                    <a:pt x="536895" y="0"/>
                    <a:pt x="570451" y="82491"/>
                    <a:pt x="595618" y="134223"/>
                  </a:cubicBezTo>
                  <a:cubicBezTo>
                    <a:pt x="620785" y="185955"/>
                    <a:pt x="633369" y="264253"/>
                    <a:pt x="654341" y="310392"/>
                  </a:cubicBezTo>
                  <a:cubicBezTo>
                    <a:pt x="675313" y="356531"/>
                    <a:pt x="686499" y="384495"/>
                    <a:pt x="721453" y="411060"/>
                  </a:cubicBezTo>
                  <a:cubicBezTo>
                    <a:pt x="756407" y="437625"/>
                    <a:pt x="823519" y="459996"/>
                    <a:pt x="864066" y="469783"/>
                  </a:cubicBezTo>
                  <a:cubicBezTo>
                    <a:pt x="904613" y="479570"/>
                    <a:pt x="934673" y="474676"/>
                    <a:pt x="964734" y="469783"/>
                  </a:cubicBez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41" name="Connecteur droit 79">
              <a:extLst>
                <a:ext uri="{FF2B5EF4-FFF2-40B4-BE49-F238E27FC236}">
                  <a16:creationId xmlns:a16="http://schemas.microsoft.com/office/drawing/2014/main" id="{A36DB3DE-C295-486D-9C66-C1E5D3B5B0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4130" y="2898349"/>
              <a:ext cx="1477106" cy="29701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242" name="Arc 241">
            <a:extLst>
              <a:ext uri="{FF2B5EF4-FFF2-40B4-BE49-F238E27FC236}">
                <a16:creationId xmlns:a16="http://schemas.microsoft.com/office/drawing/2014/main" id="{7F221080-E98D-4369-B04E-6181133F41F5}"/>
              </a:ext>
            </a:extLst>
          </p:cNvPr>
          <p:cNvSpPr/>
          <p:nvPr/>
        </p:nvSpPr>
        <p:spPr>
          <a:xfrm rot="5400000">
            <a:off x="4869819" y="699183"/>
            <a:ext cx="609197" cy="1419616"/>
          </a:xfrm>
          <a:prstGeom prst="arc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3" name="Arc 242">
            <a:extLst>
              <a:ext uri="{FF2B5EF4-FFF2-40B4-BE49-F238E27FC236}">
                <a16:creationId xmlns:a16="http://schemas.microsoft.com/office/drawing/2014/main" id="{2D7D61E9-C8E5-469B-B245-1209369524E5}"/>
              </a:ext>
            </a:extLst>
          </p:cNvPr>
          <p:cNvSpPr/>
          <p:nvPr/>
        </p:nvSpPr>
        <p:spPr>
          <a:xfrm rot="5400000" flipV="1">
            <a:off x="4859338" y="699217"/>
            <a:ext cx="609197" cy="1419616"/>
          </a:xfrm>
          <a:prstGeom prst="arc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8" name="TextBox 87">
            <a:extLst>
              <a:ext uri="{FF2B5EF4-FFF2-40B4-BE49-F238E27FC236}">
                <a16:creationId xmlns:a16="http://schemas.microsoft.com/office/drawing/2014/main" id="{3E75B1A5-D191-4CF4-8F12-CE6A084EAA65}"/>
              </a:ext>
            </a:extLst>
          </p:cNvPr>
          <p:cNvSpPr txBox="1"/>
          <p:nvPr/>
        </p:nvSpPr>
        <p:spPr>
          <a:xfrm>
            <a:off x="6277112" y="1393236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Miroir de haute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srgbClr val="002060"/>
                </a:solidFill>
                <a:latin typeface="Corbel" panose="020B0503020204020204"/>
                <a:ea typeface="+mn-ea"/>
              </a:rPr>
              <a:t>f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inesse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rPr>
              <a:t> du LMA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DB14CB2-A0F8-4ABF-BAE6-1FBD407121E8}"/>
              </a:ext>
            </a:extLst>
          </p:cNvPr>
          <p:cNvGrpSpPr/>
          <p:nvPr/>
        </p:nvGrpSpPr>
        <p:grpSpPr>
          <a:xfrm>
            <a:off x="4786581" y="2736680"/>
            <a:ext cx="7461401" cy="2549833"/>
            <a:chOff x="4786581" y="2736680"/>
            <a:chExt cx="7461401" cy="2549833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E1378C-4EBB-4A53-B6F4-23F995563C9E}"/>
                </a:ext>
              </a:extLst>
            </p:cNvPr>
            <p:cNvSpPr/>
            <p:nvPr/>
          </p:nvSpPr>
          <p:spPr>
            <a:xfrm flipH="1">
              <a:off x="7121994" y="4270619"/>
              <a:ext cx="1139293" cy="957122"/>
            </a:xfrm>
            <a:prstGeom prst="rect">
              <a:avLst/>
            </a:prstGeom>
            <a:solidFill>
              <a:srgbClr val="BFBFB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Système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d’</a:t>
              </a: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asserv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.</a:t>
              </a:r>
            </a:p>
          </p:txBody>
        </p:sp>
        <p:cxnSp>
          <p:nvCxnSpPr>
            <p:cNvPr id="240" name="Connector: Elbow 21">
              <a:extLst>
                <a:ext uri="{FF2B5EF4-FFF2-40B4-BE49-F238E27FC236}">
                  <a16:creationId xmlns:a16="http://schemas.microsoft.com/office/drawing/2014/main" id="{057A6882-054F-44C0-9061-22CC856DB6CA}"/>
                </a:ext>
              </a:extLst>
            </p:cNvPr>
            <p:cNvCxnSpPr>
              <a:cxnSpLocks/>
              <a:endCxn id="206" idx="2"/>
            </p:cNvCxnSpPr>
            <p:nvPr/>
          </p:nvCxnSpPr>
          <p:spPr>
            <a:xfrm flipV="1">
              <a:off x="8281711" y="3314560"/>
              <a:ext cx="3329824" cy="1324237"/>
            </a:xfrm>
            <a:prstGeom prst="bentConnector2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4" name="TextBox 80">
              <a:extLst>
                <a:ext uri="{FF2B5EF4-FFF2-40B4-BE49-F238E27FC236}">
                  <a16:creationId xmlns:a16="http://schemas.microsoft.com/office/drawing/2014/main" id="{D2D457AC-BD58-42D8-BFA9-B9858DCF4C00}"/>
                </a:ext>
              </a:extLst>
            </p:cNvPr>
            <p:cNvSpPr txBox="1"/>
            <p:nvPr/>
          </p:nvSpPr>
          <p:spPr>
            <a:xfrm>
              <a:off x="11600048" y="3526692"/>
              <a:ext cx="64793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PZT</a:t>
              </a:r>
              <a:b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</a:b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EOM</a:t>
              </a:r>
              <a:b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</a:b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AOM</a:t>
              </a:r>
              <a:b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</a:b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Motor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endParaRPr>
            </a:p>
          </p:txBody>
        </p:sp>
        <p:cxnSp>
          <p:nvCxnSpPr>
            <p:cNvPr id="245" name="Connector: Elbow 26">
              <a:extLst>
                <a:ext uri="{FF2B5EF4-FFF2-40B4-BE49-F238E27FC236}">
                  <a16:creationId xmlns:a16="http://schemas.microsoft.com/office/drawing/2014/main" id="{C887BF8C-3A5C-435C-B432-BDD9E21205D2}"/>
                </a:ext>
              </a:extLst>
            </p:cNvPr>
            <p:cNvCxnSpPr>
              <a:cxnSpLocks/>
              <a:stCxn id="249" idx="1"/>
            </p:cNvCxnSpPr>
            <p:nvPr/>
          </p:nvCxnSpPr>
          <p:spPr>
            <a:xfrm rot="16200000" flipH="1">
              <a:off x="6186092" y="3632167"/>
              <a:ext cx="686488" cy="1123730"/>
            </a:xfrm>
            <a:prstGeom prst="bentConnector2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9" name="Rectangle: Top Corners Snipped 88">
              <a:extLst>
                <a:ext uri="{FF2B5EF4-FFF2-40B4-BE49-F238E27FC236}">
                  <a16:creationId xmlns:a16="http://schemas.microsoft.com/office/drawing/2014/main" id="{45284837-4CB0-4D9C-A8A2-C6FA1CFC8464}"/>
                </a:ext>
              </a:extLst>
            </p:cNvPr>
            <p:cNvSpPr/>
            <p:nvPr/>
          </p:nvSpPr>
          <p:spPr>
            <a:xfrm>
              <a:off x="5843644" y="3618975"/>
              <a:ext cx="247651" cy="231813"/>
            </a:xfrm>
            <a:prstGeom prst="snip2SameRect">
              <a:avLst/>
            </a:prstGeom>
            <a:solidFill>
              <a:srgbClr val="FF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50" name="Straight Connector 91">
              <a:extLst>
                <a:ext uri="{FF2B5EF4-FFF2-40B4-BE49-F238E27FC236}">
                  <a16:creationId xmlns:a16="http://schemas.microsoft.com/office/drawing/2014/main" id="{EA5430C9-6AE2-4C7C-8767-E7A7821103E4}"/>
                </a:ext>
              </a:extLst>
            </p:cNvPr>
            <p:cNvCxnSpPr>
              <a:stCxn id="220" idx="3"/>
              <a:endCxn id="249" idx="3"/>
            </p:cNvCxnSpPr>
            <p:nvPr/>
          </p:nvCxnSpPr>
          <p:spPr>
            <a:xfrm>
              <a:off x="5964099" y="2736680"/>
              <a:ext cx="3371" cy="882295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51" name="TextBox 96">
              <a:extLst>
                <a:ext uri="{FF2B5EF4-FFF2-40B4-BE49-F238E27FC236}">
                  <a16:creationId xmlns:a16="http://schemas.microsoft.com/office/drawing/2014/main" id="{FE76AFC2-0AB2-4305-93D8-076CF82784D1}"/>
                </a:ext>
              </a:extLst>
            </p:cNvPr>
            <p:cNvSpPr txBox="1"/>
            <p:nvPr/>
          </p:nvSpPr>
          <p:spPr>
            <a:xfrm>
              <a:off x="4786581" y="3583020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Photodiode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endParaRPr>
            </a:p>
          </p:txBody>
        </p:sp>
        <p:sp>
          <p:nvSpPr>
            <p:cNvPr id="252" name="TextBox 97">
              <a:extLst>
                <a:ext uri="{FF2B5EF4-FFF2-40B4-BE49-F238E27FC236}">
                  <a16:creationId xmlns:a16="http://schemas.microsoft.com/office/drawing/2014/main" id="{5B874E40-A280-42E5-B0BD-7A8BB8496B59}"/>
                </a:ext>
              </a:extLst>
            </p:cNvPr>
            <p:cNvSpPr txBox="1"/>
            <p:nvPr/>
          </p:nvSpPr>
          <p:spPr>
            <a:xfrm>
              <a:off x="5910065" y="3679268"/>
              <a:ext cx="17828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Signal d’</a:t>
              </a:r>
              <a:r>
                <a:rPr lang="fr-FR" sz="1600" kern="0" dirty="0">
                  <a:solidFill>
                    <a:srgbClr val="002060"/>
                  </a:solidFill>
                  <a:latin typeface="Corbel" panose="020B0503020204020204"/>
                  <a:ea typeface="+mn-ea"/>
                </a:rPr>
                <a:t>erreur 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Pound-</a:t>
              </a:r>
              <a:r>
                <a:rPr kumimoji="0" lang="fr-FR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Drever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-Hall</a:t>
              </a:r>
            </a:p>
          </p:txBody>
        </p:sp>
        <p:sp>
          <p:nvSpPr>
            <p:cNvPr id="260" name="TextBox 112">
              <a:extLst>
                <a:ext uri="{FF2B5EF4-FFF2-40B4-BE49-F238E27FC236}">
                  <a16:creationId xmlns:a16="http://schemas.microsoft.com/office/drawing/2014/main" id="{76C92339-3B2B-4DAF-BAF5-FEDC9FE53795}"/>
                </a:ext>
              </a:extLst>
            </p:cNvPr>
            <p:cNvSpPr txBox="1"/>
            <p:nvPr/>
          </p:nvSpPr>
          <p:spPr>
            <a:xfrm>
              <a:off x="8344396" y="4701738"/>
              <a:ext cx="27029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Rétroaction rapide</a:t>
              </a:r>
              <a:b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</a:b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pour annuler le bruit de phase</a:t>
              </a: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F84587C-2729-4C6D-A371-88CB1DD582A6}"/>
              </a:ext>
            </a:extLst>
          </p:cNvPr>
          <p:cNvGrpSpPr/>
          <p:nvPr/>
        </p:nvGrpSpPr>
        <p:grpSpPr>
          <a:xfrm>
            <a:off x="3830811" y="2640100"/>
            <a:ext cx="7562602" cy="2500825"/>
            <a:chOff x="3830811" y="2856917"/>
            <a:chExt cx="7562602" cy="2500825"/>
          </a:xfrm>
        </p:grpSpPr>
        <p:sp>
          <p:nvSpPr>
            <p:cNvPr id="239" name="TextBox 19">
              <a:extLst>
                <a:ext uri="{FF2B5EF4-FFF2-40B4-BE49-F238E27FC236}">
                  <a16:creationId xmlns:a16="http://schemas.microsoft.com/office/drawing/2014/main" id="{B094136C-D638-469C-840F-6E34D62E3041}"/>
                </a:ext>
              </a:extLst>
            </p:cNvPr>
            <p:cNvSpPr txBox="1"/>
            <p:nvPr/>
          </p:nvSpPr>
          <p:spPr>
            <a:xfrm>
              <a:off x="3830811" y="2999604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PZT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endParaRPr>
            </a:p>
          </p:txBody>
        </p:sp>
        <p:sp>
          <p:nvSpPr>
            <p:cNvPr id="253" name="Flowchart: Summing Junction 94">
              <a:extLst>
                <a:ext uri="{FF2B5EF4-FFF2-40B4-BE49-F238E27FC236}">
                  <a16:creationId xmlns:a16="http://schemas.microsoft.com/office/drawing/2014/main" id="{DE50006C-0E3F-4A17-8DB4-B38E85911095}"/>
                </a:ext>
              </a:extLst>
            </p:cNvPr>
            <p:cNvSpPr/>
            <p:nvPr/>
          </p:nvSpPr>
          <p:spPr>
            <a:xfrm>
              <a:off x="9268213" y="4325018"/>
              <a:ext cx="328896" cy="328896"/>
            </a:xfrm>
            <a:prstGeom prst="flowChartSummingJunction">
              <a:avLst/>
            </a:prstGeom>
            <a:solidFill>
              <a:srgbClr val="BFBFB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56" name="Straight Arrow Connector 103">
              <a:extLst>
                <a:ext uri="{FF2B5EF4-FFF2-40B4-BE49-F238E27FC236}">
                  <a16:creationId xmlns:a16="http://schemas.microsoft.com/office/drawing/2014/main" id="{08655C76-7823-47BF-9559-DBD5E5338E03}"/>
                </a:ext>
              </a:extLst>
            </p:cNvPr>
            <p:cNvCxnSpPr>
              <a:stCxn id="254" idx="1"/>
              <a:endCxn id="253" idx="0"/>
            </p:cNvCxnSpPr>
            <p:nvPr/>
          </p:nvCxnSpPr>
          <p:spPr>
            <a:xfrm>
              <a:off x="9423032" y="4038949"/>
              <a:ext cx="9628" cy="28606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235" name="Image 62" descr="Fig 7.1.png">
              <a:extLst>
                <a:ext uri="{FF2B5EF4-FFF2-40B4-BE49-F238E27FC236}">
                  <a16:creationId xmlns:a16="http://schemas.microsoft.com/office/drawing/2014/main" id="{431DE135-401F-4CA8-B881-B01BFC0CBAA9}"/>
                </a:ext>
              </a:extLst>
            </p:cNvPr>
            <p:cNvPicPr/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557" t="41527" r="3222" b="47159"/>
            <a:stretch/>
          </p:blipFill>
          <p:spPr>
            <a:xfrm>
              <a:off x="10224155" y="3717794"/>
              <a:ext cx="1169258" cy="468619"/>
            </a:xfrm>
            <a:prstGeom prst="rect">
              <a:avLst/>
            </a:prstGeom>
          </p:spPr>
        </p:pic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A8E4937-AA55-41D1-B7FC-4770C0C36735}"/>
                </a:ext>
              </a:extLst>
            </p:cNvPr>
            <p:cNvSpPr/>
            <p:nvPr/>
          </p:nvSpPr>
          <p:spPr>
            <a:xfrm rot="19773776">
              <a:off x="4223353" y="2856917"/>
              <a:ext cx="144537" cy="316739"/>
            </a:xfrm>
            <a:prstGeom prst="rect">
              <a:avLst/>
            </a:prstGeom>
            <a:solidFill>
              <a:srgbClr val="41AEBD"/>
            </a:solidFill>
            <a:ln w="12700" cap="flat" cmpd="sng" algn="ctr">
              <a:solidFill>
                <a:srgbClr val="41AE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38" name="Connector: Elbow 18">
              <a:extLst>
                <a:ext uri="{FF2B5EF4-FFF2-40B4-BE49-F238E27FC236}">
                  <a16:creationId xmlns:a16="http://schemas.microsoft.com/office/drawing/2014/main" id="{310A2782-E0BC-4BED-8F90-F9965CAE1E44}"/>
                </a:ext>
              </a:extLst>
            </p:cNvPr>
            <p:cNvCxnSpPr>
              <a:cxnSpLocks/>
              <a:endCxn id="236" idx="2"/>
            </p:cNvCxnSpPr>
            <p:nvPr/>
          </p:nvCxnSpPr>
          <p:spPr>
            <a:xfrm rot="10800000">
              <a:off x="4375852" y="3151831"/>
              <a:ext cx="2734221" cy="1657239"/>
            </a:xfrm>
            <a:prstGeom prst="bentConnector2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6" name="Connector: Elbow 85">
              <a:extLst>
                <a:ext uri="{FF2B5EF4-FFF2-40B4-BE49-F238E27FC236}">
                  <a16:creationId xmlns:a16="http://schemas.microsoft.com/office/drawing/2014/main" id="{3312888F-868F-4D5A-A04E-7423AC88A3FA}"/>
                </a:ext>
              </a:extLst>
            </p:cNvPr>
            <p:cNvCxnSpPr>
              <a:cxnSpLocks/>
              <a:stCxn id="235" idx="2"/>
              <a:endCxn id="253" idx="6"/>
            </p:cNvCxnSpPr>
            <p:nvPr/>
          </p:nvCxnSpPr>
          <p:spPr>
            <a:xfrm rot="5400000">
              <a:off x="10051420" y="3732102"/>
              <a:ext cx="303054" cy="1211676"/>
            </a:xfrm>
            <a:prstGeom prst="bentConnector2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7" name="TextBox 86">
              <a:extLst>
                <a:ext uri="{FF2B5EF4-FFF2-40B4-BE49-F238E27FC236}">
                  <a16:creationId xmlns:a16="http://schemas.microsoft.com/office/drawing/2014/main" id="{43BC8D10-6036-44B0-9622-BCA972E6B5CA}"/>
                </a:ext>
              </a:extLst>
            </p:cNvPr>
            <p:cNvSpPr txBox="1"/>
            <p:nvPr/>
          </p:nvSpPr>
          <p:spPr>
            <a:xfrm>
              <a:off x="9861003" y="4195175"/>
              <a:ext cx="1154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Horloge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@16,7MHz</a:t>
              </a:r>
            </a:p>
          </p:txBody>
        </p:sp>
        <p:sp>
          <p:nvSpPr>
            <p:cNvPr id="254" name="Rectangle: Top Corners Snipped 99">
              <a:extLst>
                <a:ext uri="{FF2B5EF4-FFF2-40B4-BE49-F238E27FC236}">
                  <a16:creationId xmlns:a16="http://schemas.microsoft.com/office/drawing/2014/main" id="{D7F5E904-8EF8-47EB-8BB5-20AA7E371B11}"/>
                </a:ext>
              </a:extLst>
            </p:cNvPr>
            <p:cNvSpPr/>
            <p:nvPr/>
          </p:nvSpPr>
          <p:spPr>
            <a:xfrm>
              <a:off x="9299207" y="3807136"/>
              <a:ext cx="247651" cy="231813"/>
            </a:xfrm>
            <a:prstGeom prst="snip2SameRect">
              <a:avLst/>
            </a:prstGeom>
            <a:solidFill>
              <a:srgbClr val="FF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55" name="Straight Connector 98">
              <a:extLst>
                <a:ext uri="{FF2B5EF4-FFF2-40B4-BE49-F238E27FC236}">
                  <a16:creationId xmlns:a16="http://schemas.microsoft.com/office/drawing/2014/main" id="{A6CE0719-9D09-42BA-AE74-E8A4F49AC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3032" y="3255039"/>
              <a:ext cx="0" cy="624902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58" name="TextBox 108">
              <a:extLst>
                <a:ext uri="{FF2B5EF4-FFF2-40B4-BE49-F238E27FC236}">
                  <a16:creationId xmlns:a16="http://schemas.microsoft.com/office/drawing/2014/main" id="{E8C05AB8-4CA9-4814-A852-02C42A0948E2}"/>
                </a:ext>
              </a:extLst>
            </p:cNvPr>
            <p:cNvSpPr txBox="1"/>
            <p:nvPr/>
          </p:nvSpPr>
          <p:spPr>
            <a:xfrm>
              <a:off x="8300584" y="4214930"/>
              <a:ext cx="105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Phase detection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endParaRPr>
            </a:p>
          </p:txBody>
        </p:sp>
        <p:cxnSp>
          <p:nvCxnSpPr>
            <p:cNvPr id="257" name="Straight Arrow Connector 105">
              <a:extLst>
                <a:ext uri="{FF2B5EF4-FFF2-40B4-BE49-F238E27FC236}">
                  <a16:creationId xmlns:a16="http://schemas.microsoft.com/office/drawing/2014/main" id="{FCACBB10-7E32-4DF2-A1B9-51574919B89E}"/>
                </a:ext>
              </a:extLst>
            </p:cNvPr>
            <p:cNvCxnSpPr>
              <a:cxnSpLocks/>
              <a:stCxn id="253" idx="2"/>
              <a:endCxn id="258" idx="1"/>
            </p:cNvCxnSpPr>
            <p:nvPr/>
          </p:nvCxnSpPr>
          <p:spPr>
            <a:xfrm flipH="1">
              <a:off x="8300584" y="4489466"/>
              <a:ext cx="967629" cy="1785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59" name="TextBox 111">
              <a:extLst>
                <a:ext uri="{FF2B5EF4-FFF2-40B4-BE49-F238E27FC236}">
                  <a16:creationId xmlns:a16="http://schemas.microsoft.com/office/drawing/2014/main" id="{AB8F9084-74C6-456A-9840-F8424786A2FD}"/>
                </a:ext>
              </a:extLst>
            </p:cNvPr>
            <p:cNvSpPr txBox="1"/>
            <p:nvPr/>
          </p:nvSpPr>
          <p:spPr>
            <a:xfrm>
              <a:off x="4335901" y="4772967"/>
              <a:ext cx="2791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Rétroaction lente</a:t>
              </a:r>
              <a:b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</a:b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pour garder la cavité @ 33MHz</a:t>
              </a:r>
            </a:p>
          </p:txBody>
        </p:sp>
        <p:sp>
          <p:nvSpPr>
            <p:cNvPr id="261" name="TextBox 58">
              <a:extLst>
                <a:ext uri="{FF2B5EF4-FFF2-40B4-BE49-F238E27FC236}">
                  <a16:creationId xmlns:a16="http://schemas.microsoft.com/office/drawing/2014/main" id="{20B5583D-F6A1-4024-96BF-8F6561CE1F93}"/>
                </a:ext>
              </a:extLst>
            </p:cNvPr>
            <p:cNvSpPr txBox="1"/>
            <p:nvPr/>
          </p:nvSpPr>
          <p:spPr>
            <a:xfrm>
              <a:off x="8248825" y="3775871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+mn-ea"/>
                </a:rPr>
                <a:t>Photodiode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</a:endParaRPr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F0683A3A-A29C-4713-BB50-8A3B031FD6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200939" y="650419"/>
            <a:ext cx="3423363" cy="2649121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8C67A187-7B2C-4294-BCB4-E7FDF57ED0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3" y="3438198"/>
            <a:ext cx="3447294" cy="2585470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9ADCE2B1-D67B-4525-B04B-AB897D481F91}"/>
              </a:ext>
            </a:extLst>
          </p:cNvPr>
          <p:cNvSpPr txBox="1"/>
          <p:nvPr/>
        </p:nvSpPr>
        <p:spPr>
          <a:xfrm>
            <a:off x="4184767" y="5257191"/>
            <a:ext cx="4858774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vide : 10</a:t>
            </a:r>
            <a:r>
              <a:rPr lang="fr-FR" sz="24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-9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 mbar</a:t>
            </a:r>
          </a:p>
          <a:p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Propreté : ISO5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AE0427-B0BB-4952-ADB1-D4927FDED8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802383-4698-44FB-AB2C-87B33CD9CC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0" y="6226846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4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66"/>
    </mc:Choice>
    <mc:Fallback xmlns="">
      <p:transition spd="slow" advTm="6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61701-2817-459D-ACD7-34CA033B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3"/>
            <a:ext cx="8597900" cy="698500"/>
          </a:xfrm>
        </p:spPr>
        <p:txBody>
          <a:bodyPr/>
          <a:lstStyle/>
          <a:p>
            <a:pPr algn="l"/>
            <a:r>
              <a:rPr lang="fr-FR" b="1" dirty="0"/>
              <a:t>Commissioning : cavité Fabry-</a:t>
            </a:r>
            <a:r>
              <a:rPr lang="fr-FR" b="1" dirty="0" err="1"/>
              <a:t>Perot</a:t>
            </a:r>
            <a:endParaRPr lang="fr-FR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98ED4E-5639-40F7-8275-3ACBF0B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09" y="668968"/>
            <a:ext cx="4186713" cy="551633"/>
          </a:xfrm>
        </p:spPr>
        <p:txBody>
          <a:bodyPr/>
          <a:lstStyle/>
          <a:p>
            <a:r>
              <a:rPr lang="fr-FR" dirty="0"/>
              <a:t>Faits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BFC088-97AD-4DC4-8437-8F0110F0C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09" y="1220601"/>
            <a:ext cx="4327391" cy="1505905"/>
          </a:xfrm>
        </p:spPr>
        <p:txBody>
          <a:bodyPr>
            <a:normAutofit/>
          </a:bodyPr>
          <a:lstStyle/>
          <a:p>
            <a:r>
              <a:rPr lang="fr-FR" dirty="0"/>
              <a:t>Montage des miroirs et injection :</a:t>
            </a:r>
          </a:p>
          <a:p>
            <a:pPr lvl="1"/>
            <a:r>
              <a:rPr lang="fr-FR" dirty="0"/>
              <a:t>Mesures de finesse : 30 000</a:t>
            </a:r>
          </a:p>
          <a:p>
            <a:pPr lvl="1"/>
            <a:r>
              <a:rPr lang="fr-FR" dirty="0"/>
              <a:t>Rétroaction sur l’injection (lock)</a:t>
            </a:r>
          </a:p>
          <a:p>
            <a:pPr lvl="1"/>
            <a:r>
              <a:rPr lang="fr-FR" dirty="0"/>
              <a:t>Monté en puissance : 25 kW (stocké)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E26100-E3E3-4CCF-91C7-C1B0DED68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6878" y="633935"/>
            <a:ext cx="4186708" cy="569428"/>
          </a:xfrm>
        </p:spPr>
        <p:txBody>
          <a:bodyPr/>
          <a:lstStyle/>
          <a:p>
            <a:r>
              <a:rPr lang="fr-FR" dirty="0"/>
              <a:t>Déjà obtenu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BC4A6F-A453-402E-94F3-E1010D6CC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6877" y="1070203"/>
            <a:ext cx="5471444" cy="4531637"/>
          </a:xfrm>
        </p:spPr>
        <p:txBody>
          <a:bodyPr/>
          <a:lstStyle/>
          <a:p>
            <a:r>
              <a:rPr lang="fr-FR" dirty="0"/>
              <a:t>80kW mesuré avec la cavité </a:t>
            </a:r>
            <a:r>
              <a:rPr lang="fr-FR" dirty="0" err="1"/>
              <a:t>ThomX</a:t>
            </a:r>
            <a:endParaRPr lang="fr-FR" dirty="0"/>
          </a:p>
          <a:p>
            <a:pPr lvl="1"/>
            <a:r>
              <a:rPr lang="fr-FR" dirty="0"/>
              <a:t>Utilise 133 MHz laser </a:t>
            </a:r>
          </a:p>
          <a:p>
            <a:pPr lvl="1"/>
            <a:r>
              <a:rPr lang="fr-FR" dirty="0"/>
              <a:t>Dans le site de test et non connecté au e-ring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400kW mesuré avec la cavité prototype de </a:t>
            </a:r>
            <a:r>
              <a:rPr lang="fr-FR" dirty="0" err="1"/>
              <a:t>ThomX</a:t>
            </a:r>
            <a:r>
              <a:rPr lang="fr-FR" dirty="0"/>
              <a:t> (non stable)</a:t>
            </a:r>
          </a:p>
          <a:p>
            <a:endParaRPr lang="fr-FR" dirty="0"/>
          </a:p>
          <a:p>
            <a:r>
              <a:rPr lang="fr-FR" dirty="0"/>
              <a:t>200kW mesuré avec la cavité prototype en long-terme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BFA93E-5934-4B9B-AFCB-235A16462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75D4D-0BC0-4D45-9FFF-C774D4725FC0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BDDAC3C-83DE-4936-90F5-30BBCAF617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F27665C-FF50-45F4-BF10-40B195874E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B30533F-2C4E-4850-8A49-5C10C67711B9}"/>
              </a:ext>
            </a:extLst>
          </p:cNvPr>
          <p:cNvGrpSpPr/>
          <p:nvPr/>
        </p:nvGrpSpPr>
        <p:grpSpPr>
          <a:xfrm>
            <a:off x="6353372" y="4281141"/>
            <a:ext cx="5096307" cy="1820544"/>
            <a:chOff x="472433" y="3005549"/>
            <a:chExt cx="5096307" cy="182054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14FD6FE-1469-4295-ADA6-0E885F6E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3" y="3005549"/>
              <a:ext cx="2538321" cy="1820544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FE23DEB9-D3E9-4BD2-893D-C3E588B49268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2189293" y="3258734"/>
              <a:ext cx="1687638" cy="29283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802361B-944E-4495-8529-4A1B236E183F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2714146" y="3551566"/>
              <a:ext cx="1162785" cy="364646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101D6BC-B125-4563-983F-2F6F5EBF9C35}"/>
                </a:ext>
              </a:extLst>
            </p:cNvPr>
            <p:cNvSpPr txBox="1"/>
            <p:nvPr/>
          </p:nvSpPr>
          <p:spPr>
            <a:xfrm>
              <a:off x="3876931" y="3366900"/>
              <a:ext cx="169180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anose="020F0502020204030204" pitchFamily="34" charset="0"/>
                </a:rPr>
                <a:t>D-</a:t>
              </a:r>
              <a:r>
                <a:rPr lang="fr-FR" dirty="0" err="1">
                  <a:latin typeface="Calibri" panose="020F0502020204030204" pitchFamily="34" charset="0"/>
                </a:rPr>
                <a:t>shape</a:t>
              </a:r>
              <a:r>
                <a:rPr lang="fr-FR" dirty="0">
                  <a:latin typeface="Calibri" panose="020F0502020204030204" pitchFamily="34" charset="0"/>
                </a:rPr>
                <a:t> </a:t>
              </a:r>
              <a:r>
                <a:rPr lang="fr-FR" dirty="0" err="1">
                  <a:latin typeface="Calibri" panose="020F0502020204030204" pitchFamily="34" charset="0"/>
                </a:rPr>
                <a:t>mirrors</a:t>
              </a:r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6" name="Corde 15">
              <a:extLst>
                <a:ext uri="{FF2B5EF4-FFF2-40B4-BE49-F238E27FC236}">
                  <a16:creationId xmlns:a16="http://schemas.microsoft.com/office/drawing/2014/main" id="{616EC61B-4462-46DD-873C-F459B8CCF643}"/>
                </a:ext>
              </a:extLst>
            </p:cNvPr>
            <p:cNvSpPr/>
            <p:nvPr/>
          </p:nvSpPr>
          <p:spPr>
            <a:xfrm flipH="1">
              <a:off x="1671359" y="3673157"/>
              <a:ext cx="1042787" cy="898314"/>
            </a:xfrm>
            <a:prstGeom prst="chord">
              <a:avLst>
                <a:gd name="adj1" fmla="val 5420086"/>
                <a:gd name="adj2" fmla="val 16200000"/>
              </a:avLst>
            </a:prstGeom>
            <a:solidFill>
              <a:schemeClr val="accent1">
                <a:alpha val="85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Corde 16">
              <a:extLst>
                <a:ext uri="{FF2B5EF4-FFF2-40B4-BE49-F238E27FC236}">
                  <a16:creationId xmlns:a16="http://schemas.microsoft.com/office/drawing/2014/main" id="{710A2FC9-F2F7-46FE-95EE-CB167A96D307}"/>
                </a:ext>
              </a:extLst>
            </p:cNvPr>
            <p:cNvSpPr/>
            <p:nvPr/>
          </p:nvSpPr>
          <p:spPr>
            <a:xfrm rot="5400000" flipV="1">
              <a:off x="1231411" y="3107709"/>
              <a:ext cx="1042787" cy="898314"/>
            </a:xfrm>
            <a:prstGeom prst="chord">
              <a:avLst>
                <a:gd name="adj1" fmla="val 5420086"/>
                <a:gd name="adj2" fmla="val 16200000"/>
              </a:avLst>
            </a:prstGeom>
            <a:solidFill>
              <a:schemeClr val="accent1">
                <a:alpha val="85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FAB2B026-FD88-41DE-8E8C-E74C6A8E2EC5}"/>
              </a:ext>
            </a:extLst>
          </p:cNvPr>
          <p:cNvSpPr txBox="1">
            <a:spLocks/>
          </p:cNvSpPr>
          <p:nvPr/>
        </p:nvSpPr>
        <p:spPr bwMode="auto">
          <a:xfrm>
            <a:off x="542008" y="2784389"/>
            <a:ext cx="4186713" cy="55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None/>
              <a:defRPr sz="24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None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À Faire :</a:t>
            </a: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62DC3254-07EA-488C-8648-FB6D93747066}"/>
              </a:ext>
            </a:extLst>
          </p:cNvPr>
          <p:cNvSpPr txBox="1">
            <a:spLocks/>
          </p:cNvSpPr>
          <p:nvPr/>
        </p:nvSpPr>
        <p:spPr bwMode="auto">
          <a:xfrm>
            <a:off x="541199" y="3174521"/>
            <a:ext cx="5297399" cy="32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Gestion de la dégénérescence de mode à haute puissance</a:t>
            </a:r>
          </a:p>
          <a:p>
            <a:r>
              <a:rPr lang="fr-FR" dirty="0"/>
              <a:t>Mode supérieur supprimés avec les miroirs L-</a:t>
            </a:r>
            <a:r>
              <a:rPr lang="fr-FR" dirty="0" err="1"/>
              <a:t>shape</a:t>
            </a:r>
            <a:r>
              <a:rPr lang="fr-FR" dirty="0"/>
              <a:t> pour </a:t>
            </a:r>
            <a:r>
              <a:rPr lang="fr-FR" dirty="0" err="1"/>
              <a:t>ThomX</a:t>
            </a:r>
            <a:endParaRPr lang="fr-FR" dirty="0"/>
          </a:p>
          <a:p>
            <a:r>
              <a:rPr lang="en-US" dirty="0">
                <a:solidFill>
                  <a:srgbClr val="FF7000"/>
                </a:solidFill>
              </a:rPr>
              <a:t>Montée </a:t>
            </a:r>
            <a:r>
              <a:rPr lang="en-US" dirty="0" err="1">
                <a:solidFill>
                  <a:srgbClr val="FF7000"/>
                </a:solidFill>
              </a:rPr>
              <a:t>en</a:t>
            </a:r>
            <a:r>
              <a:rPr lang="en-US" dirty="0">
                <a:solidFill>
                  <a:srgbClr val="FF7000"/>
                </a:solidFill>
              </a:rPr>
              <a:t> puissance dans la </a:t>
            </a:r>
            <a:r>
              <a:rPr lang="en-US" dirty="0" err="1">
                <a:solidFill>
                  <a:srgbClr val="FF7000"/>
                </a:solidFill>
              </a:rPr>
              <a:t>cavité</a:t>
            </a:r>
            <a:r>
              <a:rPr lang="en-US" dirty="0">
                <a:solidFill>
                  <a:srgbClr val="FF7000"/>
                </a:solidFill>
              </a:rPr>
              <a:t> </a:t>
            </a:r>
            <a:r>
              <a:rPr lang="en-US" dirty="0">
                <a:solidFill>
                  <a:srgbClr val="FF7000"/>
                </a:solidFill>
                <a:sym typeface="Wingdings" panose="05000000000000000000" pitchFamily="2" charset="2"/>
              </a:rPr>
              <a:t> 700 kW</a:t>
            </a:r>
          </a:p>
          <a:p>
            <a:pPr lvl="1"/>
            <a:r>
              <a:rPr lang="en-US" dirty="0"/>
              <a:t>70W (max amp power) x 100% (max coupling) x 10k (max FP-cavity gain)</a:t>
            </a:r>
            <a:endParaRPr lang="fr-FR" dirty="0"/>
          </a:p>
          <a:p>
            <a:r>
              <a:rPr lang="fr-FR" dirty="0"/>
              <a:t>Synchronisation:  Cavite/anneau  avec une gigue temporelle ~</a:t>
            </a:r>
            <a:r>
              <a:rPr lang="fr-FR" dirty="0" err="1"/>
              <a:t>ps</a:t>
            </a:r>
            <a:endParaRPr lang="fr-FR" dirty="0"/>
          </a:p>
          <a:p>
            <a:r>
              <a:rPr lang="fr-FR" dirty="0"/>
              <a:t>un facteur d'amélioration de 1000-2000 dans la Production de rayons 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2"/>
    </mc:Choice>
    <mc:Fallback xmlns="">
      <p:transition spd="slow" advTm="4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Ligne-X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Une </a:t>
            </a:r>
            <a:r>
              <a:rPr lang="en-US" dirty="0" err="1"/>
              <a:t>partie</a:t>
            </a:r>
            <a:r>
              <a:rPr lang="en-US" dirty="0"/>
              <a:t> original de </a:t>
            </a:r>
            <a:r>
              <a:rPr lang="en-US" dirty="0" err="1"/>
              <a:t>ThomX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450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"/>
    </mc:Choice>
    <mc:Fallback xmlns="">
      <p:transition spd="slow" advTm="119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84" y="471402"/>
            <a:ext cx="9238164" cy="522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ZoneTexte 3"/>
          <p:cNvSpPr txBox="1">
            <a:spLocks noChangeArrowheads="1"/>
          </p:cNvSpPr>
          <p:nvPr/>
        </p:nvSpPr>
        <p:spPr bwMode="auto">
          <a:xfrm>
            <a:off x="1009300" y="2545576"/>
            <a:ext cx="608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u="sng">
                <a:solidFill>
                  <a:prstClr val="black"/>
                </a:solidFill>
                <a:latin typeface="Calibri" pitchFamily="34" charset="0"/>
              </a:rPr>
              <a:t>Igloo</a:t>
            </a:r>
          </a:p>
        </p:txBody>
      </p:sp>
      <p:sp>
        <p:nvSpPr>
          <p:cNvPr id="12305" name="ZoneTexte 30"/>
          <p:cNvSpPr txBox="1">
            <a:spLocks noChangeArrowheads="1"/>
          </p:cNvSpPr>
          <p:nvPr/>
        </p:nvSpPr>
        <p:spPr bwMode="auto">
          <a:xfrm>
            <a:off x="6853025" y="3088262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u="sng">
                <a:solidFill>
                  <a:prstClr val="black"/>
                </a:solidFill>
                <a:latin typeface="Calibri" pitchFamily="34" charset="0"/>
              </a:rPr>
              <a:t>Hall D1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279826" y="2065955"/>
            <a:ext cx="6204326" cy="4003706"/>
            <a:chOff x="4279826" y="2483291"/>
            <a:chExt cx="6204326" cy="4003706"/>
          </a:xfrm>
        </p:grpSpPr>
        <p:sp>
          <p:nvSpPr>
            <p:cNvPr id="5" name="Ellipse 4"/>
            <p:cNvSpPr/>
            <p:nvPr/>
          </p:nvSpPr>
          <p:spPr>
            <a:xfrm>
              <a:off x="4279826" y="2483291"/>
              <a:ext cx="1141309" cy="1296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6" name="Connecteur droit avec flèche 5"/>
            <p:cNvCxnSpPr>
              <a:stCxn id="28" idx="0"/>
              <a:endCxn id="5" idx="5"/>
            </p:cNvCxnSpPr>
            <p:nvPr/>
          </p:nvCxnSpPr>
          <p:spPr>
            <a:xfrm flipH="1" flipV="1">
              <a:off x="5253994" y="3589619"/>
              <a:ext cx="848175" cy="857699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7478725" y="4657901"/>
              <a:ext cx="3005427" cy="1384995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fr-FR" altLang="fr-FR" sz="1600" b="1" u="sng" dirty="0">
                  <a:solidFill>
                    <a:srgbClr val="FF9900"/>
                  </a:solidFill>
                  <a:latin typeface="Calibri" pitchFamily="34" charset="0"/>
                </a:rPr>
                <a:t>Table 1</a:t>
              </a:r>
              <a:r>
                <a:rPr lang="fr-FR" altLang="fr-FR" sz="1600" b="1" dirty="0">
                  <a:solidFill>
                    <a:srgbClr val="FF9900"/>
                  </a:solidFill>
                  <a:latin typeface="Calibri" pitchFamily="34" charset="0"/>
                </a:rPr>
                <a:t> (igloo)</a:t>
              </a:r>
              <a:endParaRPr lang="fr-FR" altLang="fr-FR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FF9900"/>
                  </a:solidFill>
                  <a:latin typeface="Calibri" pitchFamily="34" charset="0"/>
                </a:rPr>
                <a:t>Suivi en ligne du faisceau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FF9900"/>
                  </a:solidFill>
                  <a:latin typeface="Calibri" pitchFamily="34" charset="0"/>
                </a:rPr>
                <a:t>collimation et focalisation du faisceau de rayons-X (</a:t>
              </a:r>
              <a:r>
                <a:rPr lang="fr-FR" altLang="fr-FR" sz="2000" b="1" dirty="0" err="1">
                  <a:solidFill>
                    <a:srgbClr val="FF9900"/>
                  </a:solidFill>
                  <a:latin typeface="Calibri" pitchFamily="34" charset="0"/>
                </a:rPr>
                <a:t>transfocateur</a:t>
              </a:r>
              <a:r>
                <a:rPr lang="fr-FR" altLang="fr-FR" sz="1600" dirty="0">
                  <a:solidFill>
                    <a:srgbClr val="FF9900"/>
                  </a:solidFill>
                  <a:latin typeface="Calibri" pitchFamily="34" charset="0"/>
                </a:rPr>
                <a:t>)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4932015" y="4447318"/>
              <a:ext cx="2340308" cy="2039679"/>
              <a:chOff x="4761894" y="5427770"/>
              <a:chExt cx="2340308" cy="2039679"/>
            </a:xfrm>
          </p:grpSpPr>
          <p:sp>
            <p:nvSpPr>
              <p:cNvPr id="28" name="Rectangle 27"/>
              <p:cNvSpPr>
                <a:spLocks noChangeAspect="1"/>
              </p:cNvSpPr>
              <p:nvPr/>
            </p:nvSpPr>
            <p:spPr>
              <a:xfrm>
                <a:off x="4761894" y="5427770"/>
                <a:ext cx="2340308" cy="2039679"/>
              </a:xfrm>
              <a:prstGeom prst="rect">
                <a:avLst/>
              </a:prstGeom>
              <a:solidFill>
                <a:srgbClr val="F8F8F8"/>
              </a:solidFill>
              <a:ln w="571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29" name="Picture 16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233"/>
              <a:stretch/>
            </p:blipFill>
            <p:spPr bwMode="auto">
              <a:xfrm>
                <a:off x="4925095" y="5591400"/>
                <a:ext cx="2073451" cy="171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0"/>
            <a:ext cx="8598907" cy="686196"/>
          </a:xfrm>
        </p:spPr>
        <p:txBody>
          <a:bodyPr/>
          <a:lstStyle/>
          <a:p>
            <a:pPr algn="l"/>
            <a:r>
              <a:rPr lang="fr-FR" b="1" dirty="0"/>
              <a:t>Principaux composants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24ED3FC-5D97-489D-A46C-892D189FC85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6531070" y="566492"/>
            <a:ext cx="5581421" cy="3655853"/>
            <a:chOff x="6531070" y="908412"/>
            <a:chExt cx="5581421" cy="3655853"/>
          </a:xfrm>
        </p:grpSpPr>
        <p:sp>
          <p:nvSpPr>
            <p:cNvPr id="12298" name="Text Box 14"/>
            <p:cNvSpPr txBox="1">
              <a:spLocks noChangeArrowheads="1"/>
            </p:cNvSpPr>
            <p:nvPr/>
          </p:nvSpPr>
          <p:spPr bwMode="auto">
            <a:xfrm>
              <a:off x="8786474" y="2994605"/>
              <a:ext cx="3326017" cy="156966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fr-FR" altLang="fr-FR" sz="1600" b="1" dirty="0">
                  <a:solidFill>
                    <a:srgbClr val="00B050"/>
                  </a:solidFill>
                  <a:latin typeface="Calibri" pitchFamily="34" charset="0"/>
                </a:rPr>
                <a:t>T</a:t>
              </a:r>
              <a:r>
                <a:rPr lang="fr-FR" altLang="fr-FR" sz="1600" b="1" u="sng" dirty="0">
                  <a:solidFill>
                    <a:srgbClr val="00B050"/>
                  </a:solidFill>
                  <a:latin typeface="Calibri" pitchFamily="34" charset="0"/>
                </a:rPr>
                <a:t>able 2</a:t>
              </a:r>
              <a:r>
                <a:rPr lang="fr-FR" altLang="fr-FR" sz="1600" b="1" dirty="0">
                  <a:solidFill>
                    <a:srgbClr val="00B050"/>
                  </a:solidFill>
                  <a:latin typeface="Calibri" pitchFamily="34" charset="0"/>
                </a:rPr>
                <a:t> (hall D1)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00B050"/>
                  </a:solidFill>
                  <a:latin typeface="Calibri" pitchFamily="34" charset="0"/>
                </a:rPr>
                <a:t>Caractérisation rayons-X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00B050"/>
                  </a:solidFill>
                  <a:latin typeface="Calibri" pitchFamily="34" charset="0"/>
                </a:rPr>
                <a:t>Monochromateur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00B050"/>
                  </a:solidFill>
                  <a:latin typeface="Calibri" pitchFamily="34" charset="0"/>
                </a:rPr>
                <a:t>Montages expérimentaux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600" dirty="0">
                  <a:solidFill>
                    <a:srgbClr val="00B050"/>
                  </a:solidFill>
                  <a:latin typeface="Calibri" pitchFamily="34" charset="0"/>
                </a:rPr>
                <a:t>Détecteurs (spectromètres, cameras X, etc.)</a:t>
              </a:r>
            </a:p>
          </p:txBody>
        </p:sp>
        <p:cxnSp>
          <p:nvCxnSpPr>
            <p:cNvPr id="22" name="Connecteur droit avec flèche 21"/>
            <p:cNvCxnSpPr>
              <a:stCxn id="2" idx="1"/>
              <a:endCxn id="39" idx="6"/>
            </p:cNvCxnSpPr>
            <p:nvPr/>
          </p:nvCxnSpPr>
          <p:spPr>
            <a:xfrm flipH="1">
              <a:off x="7876394" y="1750714"/>
              <a:ext cx="628927" cy="69958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19"/>
            <a:stretch/>
          </p:blipFill>
          <p:spPr>
            <a:xfrm>
              <a:off x="8505321" y="908412"/>
              <a:ext cx="3496741" cy="1684604"/>
            </a:xfrm>
            <a:prstGeom prst="rect">
              <a:avLst/>
            </a:prstGeom>
            <a:ln w="57150">
              <a:solidFill>
                <a:srgbClr val="00B050"/>
              </a:solidFill>
            </a:ln>
          </p:spPr>
        </p:pic>
        <p:sp>
          <p:nvSpPr>
            <p:cNvPr id="39" name="Ellipse 38"/>
            <p:cNvSpPr/>
            <p:nvPr/>
          </p:nvSpPr>
          <p:spPr>
            <a:xfrm>
              <a:off x="6531070" y="1769235"/>
              <a:ext cx="1345324" cy="136212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50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Perspectives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5AC382-FA49-45B8-869C-41B14768E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911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Commissioning: expected first X-ray mid-2023 (until 2024)</a:t>
            </a:r>
          </a:p>
          <a:p>
            <a:pPr lvl="1"/>
            <a:r>
              <a:rPr lang="en-US" dirty="0"/>
              <a:t>Laser Power: 100 KW</a:t>
            </a:r>
          </a:p>
          <a:p>
            <a:pPr lvl="1"/>
            <a:r>
              <a:rPr lang="en-US" dirty="0"/>
              <a:t>Beam charge: ~50 </a:t>
            </a:r>
            <a:r>
              <a:rPr lang="en-US" dirty="0" err="1"/>
              <a:t>pC</a:t>
            </a:r>
            <a:r>
              <a:rPr lang="en-US" dirty="0"/>
              <a:t> @10Hz</a:t>
            </a:r>
          </a:p>
          <a:p>
            <a:pPr lvl="1"/>
            <a:r>
              <a:rPr lang="en-US" dirty="0"/>
              <a:t>Beam energy: 50 MeV</a:t>
            </a:r>
          </a:p>
          <a:p>
            <a:r>
              <a:rPr lang="en-US" dirty="0"/>
              <a:t>Power UP (end of 2024 - ?)</a:t>
            </a:r>
          </a:p>
          <a:p>
            <a:pPr lvl="1"/>
            <a:r>
              <a:rPr lang="en-US" dirty="0"/>
              <a:t>Laser Power: 500 KW</a:t>
            </a:r>
          </a:p>
          <a:p>
            <a:pPr lvl="1"/>
            <a:r>
              <a:rPr lang="en-US" dirty="0"/>
              <a:t>Beam charge: ~100 </a:t>
            </a:r>
            <a:r>
              <a:rPr lang="en-US" dirty="0" err="1"/>
              <a:t>pC</a:t>
            </a:r>
            <a:r>
              <a:rPr lang="en-US" dirty="0"/>
              <a:t> @50Hz</a:t>
            </a:r>
          </a:p>
          <a:p>
            <a:pPr lvl="1"/>
            <a:r>
              <a:rPr lang="en-US" dirty="0"/>
              <a:t>Beam energy: 50 MeV</a:t>
            </a:r>
          </a:p>
          <a:p>
            <a:r>
              <a:rPr lang="en-US" dirty="0"/>
              <a:t>Final performances (?)</a:t>
            </a:r>
          </a:p>
          <a:p>
            <a:pPr lvl="1"/>
            <a:r>
              <a:rPr lang="en-US" dirty="0"/>
              <a:t>Laser Power: 1 MW</a:t>
            </a:r>
          </a:p>
          <a:p>
            <a:pPr lvl="1"/>
            <a:r>
              <a:rPr lang="en-US" dirty="0"/>
              <a:t>Beam charge: 1 </a:t>
            </a:r>
            <a:r>
              <a:rPr lang="en-US" dirty="0" err="1"/>
              <a:t>nC</a:t>
            </a:r>
            <a:r>
              <a:rPr lang="en-US" dirty="0"/>
              <a:t> @50Hz</a:t>
            </a:r>
          </a:p>
          <a:p>
            <a:pPr lvl="1"/>
            <a:r>
              <a:rPr lang="en-US" dirty="0"/>
              <a:t>Beam energy: 50-70 MeV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936979" y="153744"/>
            <a:ext cx="8597900" cy="698500"/>
          </a:xfrm>
        </p:spPr>
        <p:txBody>
          <a:bodyPr/>
          <a:lstStyle/>
          <a:p>
            <a:r>
              <a:rPr lang="en-US" b="1" dirty="0"/>
              <a:t>ThomX commissioning phases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US" dirty="0"/>
          </a:p>
        </p:txBody>
      </p:sp>
      <p:grpSp>
        <p:nvGrpSpPr>
          <p:cNvPr id="35" name="Groupe 34"/>
          <p:cNvGrpSpPr/>
          <p:nvPr/>
        </p:nvGrpSpPr>
        <p:grpSpPr>
          <a:xfrm>
            <a:off x="5449408" y="1441581"/>
            <a:ext cx="5202136" cy="1229792"/>
            <a:chOff x="402555" y="4966418"/>
            <a:chExt cx="5221287" cy="1229792"/>
          </a:xfrm>
        </p:grpSpPr>
        <p:sp>
          <p:nvSpPr>
            <p:cNvPr id="36" name="Text Box 84"/>
            <p:cNvSpPr txBox="1">
              <a:spLocks noChangeArrowheads="1"/>
            </p:cNvSpPr>
            <p:nvPr/>
          </p:nvSpPr>
          <p:spPr bwMode="auto">
            <a:xfrm>
              <a:off x="2266950" y="4966418"/>
              <a:ext cx="12702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800" b="1" u="sng" dirty="0">
                  <a:latin typeface="Calibri" panose="020F0502020204030204" pitchFamily="34" charset="0"/>
                </a:rPr>
                <a:t>X-ray beam</a:t>
              </a:r>
              <a:endParaRPr lang="fr-FR" altLang="fr-FR" sz="1800" b="1" u="sng" baseline="30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4599543" y="5274673"/>
              <a:ext cx="77245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endParaRPr lang="en-US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fr-FR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45 </a:t>
              </a:r>
              <a:r>
                <a:rPr lang="fr-FR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KeV</a:t>
              </a:r>
              <a:endPara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542734" y="5274673"/>
              <a:ext cx="38286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Flux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Brigthness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/s/ mm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 0.1%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bw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/ mrad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</a:t>
              </a:r>
              <a:endParaRPr lang="en-US" altLang="fr-FR" sz="1600" dirty="0">
                <a:solidFill>
                  <a:srgbClr val="FF33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600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X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on-axis</a:t>
              </a:r>
              <a:endParaRPr lang="fr-FR" altLang="fr-FR" sz="16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Line 55"/>
            <p:cNvSpPr>
              <a:spLocks noChangeShapeType="1"/>
            </p:cNvSpPr>
            <p:nvPr/>
          </p:nvSpPr>
          <p:spPr bwMode="auto">
            <a:xfrm>
              <a:off x="4503067" y="5023645"/>
              <a:ext cx="0" cy="11725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02555" y="5012348"/>
              <a:ext cx="5221287" cy="11725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5449407" y="2933698"/>
            <a:ext cx="5202136" cy="1229792"/>
            <a:chOff x="402555" y="4966418"/>
            <a:chExt cx="5221287" cy="1229792"/>
          </a:xfrm>
        </p:grpSpPr>
        <p:sp>
          <p:nvSpPr>
            <p:cNvPr id="60" name="Text Box 84"/>
            <p:cNvSpPr txBox="1">
              <a:spLocks noChangeArrowheads="1"/>
            </p:cNvSpPr>
            <p:nvPr/>
          </p:nvSpPr>
          <p:spPr bwMode="auto">
            <a:xfrm>
              <a:off x="2266950" y="4966418"/>
              <a:ext cx="12702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800" b="1" u="sng" dirty="0">
                  <a:latin typeface="Calibri" panose="020F0502020204030204" pitchFamily="34" charset="0"/>
                </a:rPr>
                <a:t>X-ray beam</a:t>
              </a:r>
              <a:endParaRPr lang="fr-FR" altLang="fr-FR" sz="1800" b="1" u="sng" baseline="30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1" name="Text Box 84"/>
            <p:cNvSpPr txBox="1">
              <a:spLocks noChangeArrowheads="1"/>
            </p:cNvSpPr>
            <p:nvPr/>
          </p:nvSpPr>
          <p:spPr bwMode="auto">
            <a:xfrm>
              <a:off x="4599543" y="5274673"/>
              <a:ext cx="10042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11 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-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12</a:t>
              </a:r>
              <a:endParaRPr lang="en-US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9 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-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fr-FR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45 </a:t>
              </a:r>
              <a:r>
                <a:rPr lang="fr-FR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KeV</a:t>
              </a:r>
              <a:endPara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Text Box 82"/>
            <p:cNvSpPr txBox="1">
              <a:spLocks noChangeArrowheads="1"/>
            </p:cNvSpPr>
            <p:nvPr/>
          </p:nvSpPr>
          <p:spPr bwMode="auto">
            <a:xfrm>
              <a:off x="542734" y="5274673"/>
              <a:ext cx="38286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Flux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Brigthness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/s/ mm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 0.1%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bw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/ mrad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</a:t>
              </a:r>
              <a:endParaRPr lang="en-US" altLang="fr-FR" sz="1600" dirty="0">
                <a:solidFill>
                  <a:srgbClr val="FF33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600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X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on-axis</a:t>
              </a:r>
              <a:endParaRPr lang="fr-FR" altLang="fr-FR" sz="16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Line 55"/>
            <p:cNvSpPr>
              <a:spLocks noChangeShapeType="1"/>
            </p:cNvSpPr>
            <p:nvPr/>
          </p:nvSpPr>
          <p:spPr bwMode="auto">
            <a:xfrm>
              <a:off x="4503067" y="5023645"/>
              <a:ext cx="0" cy="117256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02555" y="5012348"/>
              <a:ext cx="5221287" cy="1172565"/>
            </a:xfrm>
            <a:prstGeom prst="rect">
              <a:avLst/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5449407" y="4550236"/>
            <a:ext cx="5224957" cy="1229792"/>
            <a:chOff x="402555" y="4966418"/>
            <a:chExt cx="5244192" cy="1229792"/>
          </a:xfrm>
        </p:grpSpPr>
        <p:sp>
          <p:nvSpPr>
            <p:cNvPr id="66" name="Text Box 84"/>
            <p:cNvSpPr txBox="1">
              <a:spLocks noChangeArrowheads="1"/>
            </p:cNvSpPr>
            <p:nvPr/>
          </p:nvSpPr>
          <p:spPr bwMode="auto">
            <a:xfrm>
              <a:off x="2266950" y="4966418"/>
              <a:ext cx="12702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r-FR" sz="1800" b="1" u="sng" dirty="0">
                  <a:latin typeface="Calibri" panose="020F0502020204030204" pitchFamily="34" charset="0"/>
                </a:rPr>
                <a:t>X-ray beam</a:t>
              </a:r>
              <a:endParaRPr lang="fr-FR" altLang="fr-FR" sz="1800" b="1" u="sng" baseline="30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7" name="Text Box 84"/>
            <p:cNvSpPr txBox="1">
              <a:spLocks noChangeArrowheads="1"/>
            </p:cNvSpPr>
            <p:nvPr/>
          </p:nvSpPr>
          <p:spPr bwMode="auto">
            <a:xfrm>
              <a:off x="4599543" y="5274673"/>
              <a:ext cx="10472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13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r>
                <a:rPr lang="en-US" altLang="fr-FR" sz="16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11</a:t>
              </a:r>
              <a:endParaRPr lang="fr-FR" altLang="fr-FR" sz="1600" b="1" baseline="30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40-90 </a:t>
              </a: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KeV</a:t>
              </a:r>
              <a:endParaRPr lang="fr-FR" altLang="fr-FR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Text Box 82"/>
            <p:cNvSpPr txBox="1">
              <a:spLocks noChangeArrowheads="1"/>
            </p:cNvSpPr>
            <p:nvPr/>
          </p:nvSpPr>
          <p:spPr bwMode="auto">
            <a:xfrm>
              <a:off x="542734" y="5274673"/>
              <a:ext cx="38286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Flux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Brigthness</a:t>
              </a: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/s/ mm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 0.1% </a:t>
              </a:r>
              <a:r>
                <a:rPr lang="en-US" altLang="fr-FR" sz="1600" dirty="0" err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bw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/ mrad</a:t>
              </a:r>
              <a:r>
                <a:rPr lang="en-US" altLang="fr-FR" sz="1600" baseline="30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</a:t>
              </a:r>
              <a:endParaRPr lang="en-US" altLang="fr-FR" sz="1600" dirty="0">
                <a:solidFill>
                  <a:srgbClr val="FF33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fr-FR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600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X</a:t>
              </a:r>
              <a:r>
                <a:rPr lang="en-US" altLang="fr-F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on-axis</a:t>
              </a:r>
              <a:endParaRPr lang="fr-FR" altLang="fr-FR" sz="16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Line 55"/>
            <p:cNvSpPr>
              <a:spLocks noChangeShapeType="1"/>
            </p:cNvSpPr>
            <p:nvPr/>
          </p:nvSpPr>
          <p:spPr bwMode="auto">
            <a:xfrm>
              <a:off x="4503067" y="5023645"/>
              <a:ext cx="0" cy="1172565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02555" y="5012348"/>
              <a:ext cx="5221287" cy="117256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50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3"/>
    </mc:Choice>
    <mc:Fallback xmlns="">
      <p:transition spd="slow" advTm="3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Bonne Nouvelle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5AC382-FA49-45B8-869C-41B14768E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24276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D3F454-C43A-4E6C-8A42-45F4770F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044" y="158750"/>
            <a:ext cx="9914430" cy="698500"/>
          </a:xfrm>
        </p:spPr>
        <p:txBody>
          <a:bodyPr/>
          <a:lstStyle/>
          <a:p>
            <a:r>
              <a:rPr lang="fr-FR" dirty="0"/>
              <a:t>Première détection de rayons-X sur </a:t>
            </a:r>
            <a:r>
              <a:rPr lang="fr-FR" dirty="0" err="1"/>
              <a:t>ThomX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68E21-BB57-47B1-961D-3B305F1E9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CA5B1-4BEF-4D4F-AC1C-7F4A5259318C}" type="slidenum">
              <a:rPr lang="en-US" altLang="fr-FR" smtClean="0"/>
              <a:pPr>
                <a:defRPr/>
              </a:pPr>
              <a:t>27</a:t>
            </a:fld>
            <a:endParaRPr lang="en-US" altLang="fr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11C5-5344-48BB-947A-2C3196B4F2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1A6EA-26B2-46A8-86D6-50369F4CA3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B7D8C06-DE98-49E7-A241-C792DD8DC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99078"/>
              </p:ext>
            </p:extLst>
          </p:nvPr>
        </p:nvGraphicFramePr>
        <p:xfrm>
          <a:off x="48150" y="868397"/>
          <a:ext cx="7236794" cy="542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5486196" imgH="4114800" progId="Acrobat.Document.DC">
                  <p:embed/>
                </p:oleObj>
              </mc:Choice>
              <mc:Fallback>
                <p:oleObj name="Acrobat Document" r:id="rId3" imgW="5486196" imgH="4114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50" y="868397"/>
                        <a:ext cx="7236794" cy="542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1BC3B5-855D-4AAB-ADEC-C5D8C0BCBBF4}"/>
              </a:ext>
            </a:extLst>
          </p:cNvPr>
          <p:cNvSpPr txBox="1"/>
          <p:nvPr/>
        </p:nvSpPr>
        <p:spPr>
          <a:xfrm>
            <a:off x="6944985" y="1004921"/>
            <a:ext cx="423134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 23/06/2023 Just a week ago</a:t>
            </a:r>
          </a:p>
          <a:p>
            <a:endParaRPr lang="en-US" sz="1600" dirty="0"/>
          </a:p>
          <a:p>
            <a:r>
              <a:rPr lang="en-US" b="1" dirty="0"/>
              <a:t>First ThomX X-ray detection signal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signal compatible with the expected value given the currently estimated incident beam parameters</a:t>
            </a:r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25 </a:t>
            </a:r>
            <a:r>
              <a:rPr lang="en-US" sz="1600" dirty="0" err="1"/>
              <a:t>pA</a:t>
            </a:r>
            <a:r>
              <a:rPr lang="en-US" sz="1600" dirty="0"/>
              <a:t> corresponds to ~ 10^6 </a:t>
            </a:r>
            <a:r>
              <a:rPr lang="en-US" sz="1600" dirty="0" err="1"/>
              <a:t>ph</a:t>
            </a:r>
            <a:r>
              <a:rPr lang="en-US" sz="1600" dirty="0"/>
              <a:t>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flux when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de synchro  : 10^3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laser power : 50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e-charge     : 10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FCBD78-9648-4AD0-8D36-674504E52302}"/>
              </a:ext>
            </a:extLst>
          </p:cNvPr>
          <p:cNvSpPr/>
          <p:nvPr/>
        </p:nvSpPr>
        <p:spPr>
          <a:xfrm>
            <a:off x="5559045" y="4847024"/>
            <a:ext cx="423134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Every outstanding achievement starts with small steps   </a:t>
            </a:r>
          </a:p>
        </p:txBody>
      </p:sp>
    </p:spTree>
    <p:extLst>
      <p:ext uri="{BB962C8B-B14F-4D97-AF65-F5344CB8AC3E}">
        <p14:creationId xmlns:p14="http://schemas.microsoft.com/office/powerpoint/2010/main" val="9528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Merci pour </a:t>
            </a:r>
            <a:r>
              <a:rPr lang="en-US" b="1" dirty="0" err="1"/>
              <a:t>votre</a:t>
            </a:r>
            <a:r>
              <a:rPr lang="en-US" b="1" dirty="0"/>
              <a:t> attention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432A915-A4C3-4D42-8879-00CFE1B29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ThomX</a:t>
            </a:r>
            <a:r>
              <a:rPr lang="fr-FR" dirty="0"/>
              <a:t> collaboration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"/>
    </mc:Choice>
    <mc:Fallback xmlns="">
      <p:transition spd="slow" advTm="150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EA789-E8D7-4A41-BF54-1E2C5FA9D0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01E79-97A3-476C-9BAE-50E006CD7E5F}" type="slidenum">
              <a:rPr lang="en-US" altLang="fr-FR" smtClean="0"/>
              <a:pPr>
                <a:defRPr/>
              </a:pPr>
              <a:t>29</a:t>
            </a:fld>
            <a:endParaRPr lang="en-US" alt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9ED3E-F132-4052-A9B0-7AA0345539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D7780-88FF-48E1-822D-FD5F39306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E8108-F993-4B04-8B64-F4719CA3F949}"/>
              </a:ext>
            </a:extLst>
          </p:cNvPr>
          <p:cNvSpPr txBox="1"/>
          <p:nvPr/>
        </p:nvSpPr>
        <p:spPr>
          <a:xfrm>
            <a:off x="3235558" y="2721114"/>
            <a:ext cx="4401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Back up </a:t>
            </a:r>
          </a:p>
        </p:txBody>
      </p:sp>
    </p:spTree>
    <p:extLst>
      <p:ext uri="{BB962C8B-B14F-4D97-AF65-F5344CB8AC3E}">
        <p14:creationId xmlns:p14="http://schemas.microsoft.com/office/powerpoint/2010/main" val="424662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133201" y="660903"/>
            <a:ext cx="3487082" cy="1675607"/>
          </a:xfrm>
        </p:spPr>
        <p:txBody>
          <a:bodyPr/>
          <a:lstStyle/>
          <a:p>
            <a:r>
              <a:rPr lang="fr-FR" sz="8000" b="1" dirty="0" err="1"/>
              <a:t>ThomX</a:t>
            </a:r>
            <a:endParaRPr lang="fr-FR" sz="3200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03/07/2023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/>
              <a:t>26ème </a:t>
            </a:r>
            <a:r>
              <a:rPr lang="fr-FR" dirty="0" err="1"/>
              <a:t>Congrès</a:t>
            </a:r>
            <a:r>
              <a:rPr lang="fr-FR"/>
              <a:t> Général de la SFP - Les 100 ans de l'effet Compton : des sources aux applications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64BE5E3D-BDEF-4258-899E-8791DD72AC7E}"/>
              </a:ext>
            </a:extLst>
          </p:cNvPr>
          <p:cNvSpPr/>
          <p:nvPr/>
        </p:nvSpPr>
        <p:spPr>
          <a:xfrm>
            <a:off x="4115095" y="1239778"/>
            <a:ext cx="2744698" cy="959310"/>
          </a:xfrm>
          <a:prstGeom prst="wedgeRectCallout">
            <a:avLst>
              <a:gd name="adj1" fmla="val -61075"/>
              <a:gd name="adj2" fmla="val 13045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CAC36426-223D-4970-9536-D5EEE42F5FAD}"/>
              </a:ext>
            </a:extLst>
          </p:cNvPr>
          <p:cNvSpPr/>
          <p:nvPr/>
        </p:nvSpPr>
        <p:spPr>
          <a:xfrm>
            <a:off x="6902056" y="1240250"/>
            <a:ext cx="700120" cy="959310"/>
          </a:xfrm>
          <a:prstGeom prst="wedgeRectCallout">
            <a:avLst>
              <a:gd name="adj1" fmla="val 80157"/>
              <a:gd name="adj2" fmla="val 1698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54EF6A8C-032F-435D-9804-0614B7176ACD}"/>
              </a:ext>
            </a:extLst>
          </p:cNvPr>
          <p:cNvSpPr txBox="1">
            <a:spLocks/>
          </p:cNvSpPr>
          <p:nvPr/>
        </p:nvSpPr>
        <p:spPr bwMode="auto">
          <a:xfrm>
            <a:off x="3793751" y="3053156"/>
            <a:ext cx="2498684" cy="24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0" kern="1200" cap="none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dirty="0">
                <a:solidFill>
                  <a:srgbClr val="002060"/>
                </a:solidFill>
              </a:rPr>
              <a:t>Sir Joseph John Thomson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9FB2B0-0A60-48AA-BD42-1EB44C444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060449"/>
            <a:ext cx="2390680" cy="3737430"/>
          </a:xfrm>
          <a:prstGeom prst="rect">
            <a:avLst/>
          </a:prstGeom>
        </p:spPr>
      </p:pic>
      <p:sp>
        <p:nvSpPr>
          <p:cNvPr id="12" name="Titre 5">
            <a:extLst>
              <a:ext uri="{FF2B5EF4-FFF2-40B4-BE49-F238E27FC236}">
                <a16:creationId xmlns:a16="http://schemas.microsoft.com/office/drawing/2014/main" id="{82BB4EAD-3869-4025-B6B9-7CC7EE4B3018}"/>
              </a:ext>
            </a:extLst>
          </p:cNvPr>
          <p:cNvSpPr txBox="1">
            <a:spLocks/>
          </p:cNvSpPr>
          <p:nvPr/>
        </p:nvSpPr>
        <p:spPr bwMode="auto">
          <a:xfrm>
            <a:off x="7252116" y="3454351"/>
            <a:ext cx="2295779" cy="64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0" kern="1200" cap="none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b="1" dirty="0">
                <a:solidFill>
                  <a:srgbClr val="002060"/>
                </a:solidFill>
              </a:rPr>
              <a:t>X-rays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endParaRPr lang="fr-FR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7"/>
    </mc:Choice>
    <mc:Fallback xmlns="">
      <p:transition spd="slow" advTm="973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4C8F2-C918-4496-90B8-AD8EE20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4803"/>
            <a:ext cx="8597900" cy="698500"/>
          </a:xfrm>
        </p:spPr>
        <p:txBody>
          <a:bodyPr/>
          <a:lstStyle/>
          <a:p>
            <a:pPr algn="l"/>
            <a:r>
              <a:rPr lang="fr-FR" b="1" dirty="0"/>
              <a:t>Etapes principales du commissioning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F387E1-F69D-4226-9C3C-4F8731E250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8F37D4F-F942-444B-98A9-C0F1E181797E}" type="slidenum">
              <a:rPr lang="en-US" altLang="fr-FR" smtClean="0"/>
              <a:pPr>
                <a:defRPr/>
              </a:pPr>
              <a:t>30</a:t>
            </a:fld>
            <a:endParaRPr lang="en-US" alt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3F7E6-900E-40D3-8C72-D45C61851B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271159-1224-4C0D-A510-D92D1E7807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15A4BBC5-4C0E-47F4-B574-7BF338F7446E}"/>
              </a:ext>
            </a:extLst>
          </p:cNvPr>
          <p:cNvSpPr txBox="1">
            <a:spLocks/>
          </p:cNvSpPr>
          <p:nvPr/>
        </p:nvSpPr>
        <p:spPr>
          <a:xfrm>
            <a:off x="10793137" y="6374568"/>
            <a:ext cx="5603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2B8AB39A-D0A4-4659-8A20-8A48543FE3BD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3AB1F387-A53C-4337-A638-6BD771F79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4" r="14328" b="17656"/>
          <a:stretch/>
        </p:blipFill>
        <p:spPr>
          <a:xfrm>
            <a:off x="6887654" y="1706732"/>
            <a:ext cx="5117852" cy="3420729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1DE52ACB-ECB4-443C-A895-D9517A703E0E}"/>
              </a:ext>
            </a:extLst>
          </p:cNvPr>
          <p:cNvSpPr txBox="1"/>
          <p:nvPr/>
        </p:nvSpPr>
        <p:spPr>
          <a:xfrm>
            <a:off x="7136148" y="304776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Stretcher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740079D9-AEF6-44BA-9D23-C0A69D75B60D}"/>
              </a:ext>
            </a:extLst>
          </p:cNvPr>
          <p:cNvSpPr txBox="1"/>
          <p:nvPr/>
        </p:nvSpPr>
        <p:spPr>
          <a:xfrm>
            <a:off x="7136148" y="4083687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69BDFE9B-7E7F-464A-A899-E2FA7CF95219}"/>
              </a:ext>
            </a:extLst>
          </p:cNvPr>
          <p:cNvSpPr txBox="1"/>
          <p:nvPr/>
        </p:nvSpPr>
        <p:spPr>
          <a:xfrm>
            <a:off x="8543999" y="2398153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Amplifier</a:t>
            </a: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F7D0120F-40A7-4361-AF4D-227360909FBB}"/>
              </a:ext>
            </a:extLst>
          </p:cNvPr>
          <p:cNvSpPr txBox="1"/>
          <p:nvPr/>
        </p:nvSpPr>
        <p:spPr>
          <a:xfrm>
            <a:off x="9043814" y="1706732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Compressor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DED311-21FF-463A-BC14-6E02C8C51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502" y="1706732"/>
            <a:ext cx="1860123" cy="1522871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5CCDF7C0-92AE-4005-8393-CA843FAE0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681" y="796131"/>
            <a:ext cx="7647589" cy="5265737"/>
          </a:xfrm>
        </p:spPr>
        <p:txBody>
          <a:bodyPr/>
          <a:lstStyle/>
          <a:p>
            <a:r>
              <a:rPr lang="fr-FR" dirty="0">
                <a:solidFill>
                  <a:srgbClr val="00B050"/>
                </a:solidFill>
              </a:rPr>
              <a:t>Caractérisation de l’oscillateur laser </a:t>
            </a:r>
          </a:p>
          <a:p>
            <a:pPr lvl="1"/>
            <a:r>
              <a:rPr lang="fr-FR" dirty="0">
                <a:solidFill>
                  <a:srgbClr val="00B050"/>
                </a:solidFill>
              </a:rPr>
              <a:t>ultra-stable en comparaison avec une source continue de référence</a:t>
            </a:r>
          </a:p>
          <a:p>
            <a:r>
              <a:rPr lang="fr-FR" dirty="0">
                <a:solidFill>
                  <a:srgbClr val="00B050"/>
                </a:solidFill>
              </a:rPr>
              <a:t>Caractérisation de </a:t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dirty="0">
                <a:solidFill>
                  <a:srgbClr val="00B050"/>
                </a:solidFill>
              </a:rPr>
              <a:t>l’amplificateur laser : 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Étirement</a:t>
            </a:r>
            <a:r>
              <a:rPr lang="en-US" dirty="0">
                <a:solidFill>
                  <a:srgbClr val="00B050"/>
                </a:solidFill>
              </a:rPr>
              <a:t> @10ns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dans un CVBG (double-pass)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Injection </a:t>
            </a:r>
            <a:r>
              <a:rPr lang="en-US" dirty="0" err="1">
                <a:solidFill>
                  <a:srgbClr val="00B050"/>
                </a:solidFill>
              </a:rPr>
              <a:t>fibre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</a:rPr>
              <a:t>Amplification à ~100W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Compression @13ps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Puissance </a:t>
            </a:r>
            <a:r>
              <a:rPr lang="en-US" dirty="0" err="1">
                <a:solidFill>
                  <a:srgbClr val="00B050"/>
                </a:solidFill>
              </a:rPr>
              <a:t>dispo</a:t>
            </a:r>
            <a:r>
              <a:rPr lang="en-US" dirty="0">
                <a:solidFill>
                  <a:srgbClr val="00B050"/>
                </a:solidFill>
              </a:rPr>
              <a:t>. : ~ 70W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		1,1 &lt; M² &lt; 1,2</a:t>
            </a:r>
          </a:p>
          <a:p>
            <a:pPr marL="457200" lvl="1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Injection dans la </a:t>
            </a:r>
            <a:r>
              <a:rPr lang="en-US" dirty="0" err="1">
                <a:solidFill>
                  <a:srgbClr val="00B050"/>
                </a:solidFill>
              </a:rPr>
              <a:t>cavité</a:t>
            </a:r>
            <a:r>
              <a:rPr lang="en-US" dirty="0">
                <a:solidFill>
                  <a:srgbClr val="00B050"/>
                </a:solidFill>
              </a:rPr>
              <a:t> (25kW </a:t>
            </a:r>
            <a:r>
              <a:rPr lang="en-US" dirty="0" err="1">
                <a:solidFill>
                  <a:srgbClr val="00B050"/>
                </a:solidFill>
              </a:rPr>
              <a:t>stocké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FF7000"/>
                </a:solidFill>
              </a:rPr>
              <a:t>Montée </a:t>
            </a:r>
            <a:r>
              <a:rPr lang="en-US" dirty="0" err="1">
                <a:solidFill>
                  <a:srgbClr val="FF7000"/>
                </a:solidFill>
              </a:rPr>
              <a:t>en</a:t>
            </a:r>
            <a:r>
              <a:rPr lang="en-US" dirty="0">
                <a:solidFill>
                  <a:srgbClr val="FF7000"/>
                </a:solidFill>
              </a:rPr>
              <a:t> puissance dans la </a:t>
            </a:r>
            <a:r>
              <a:rPr lang="en-US" dirty="0" err="1">
                <a:solidFill>
                  <a:srgbClr val="FF7000"/>
                </a:solidFill>
              </a:rPr>
              <a:t>cavité</a:t>
            </a:r>
            <a:r>
              <a:rPr lang="en-US" dirty="0">
                <a:solidFill>
                  <a:srgbClr val="FF7000"/>
                </a:solidFill>
              </a:rPr>
              <a:t> </a:t>
            </a:r>
            <a:r>
              <a:rPr lang="en-US" dirty="0">
                <a:solidFill>
                  <a:srgbClr val="FF7000"/>
                </a:solidFill>
                <a:sym typeface="Wingdings" panose="05000000000000000000" pitchFamily="2" charset="2"/>
              </a:rPr>
              <a:t> 700 kW</a:t>
            </a:r>
          </a:p>
          <a:p>
            <a:pPr lvl="1"/>
            <a:r>
              <a:rPr lang="en-US" dirty="0"/>
              <a:t>70W (max amp power) x 100% (max coupling) x 10k (max FP-cavity gain)</a:t>
            </a:r>
          </a:p>
          <a:p>
            <a:pPr lvl="1"/>
            <a:endParaRPr lang="en-US" dirty="0">
              <a:solidFill>
                <a:srgbClr val="FF7000"/>
              </a:solidFill>
            </a:endParaRPr>
          </a:p>
          <a:p>
            <a:endParaRPr lang="fr-FR" dirty="0"/>
          </a:p>
        </p:txBody>
      </p:sp>
      <p:pic>
        <p:nvPicPr>
          <p:cNvPr id="32" name="Image 9">
            <a:extLst>
              <a:ext uri="{FF2B5EF4-FFF2-40B4-BE49-F238E27FC236}">
                <a16:creationId xmlns:a16="http://schemas.microsoft.com/office/drawing/2014/main" id="{80DBB19C-6488-43A9-A38C-3F2AC59F4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01" y="3429000"/>
            <a:ext cx="1860124" cy="148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9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5"/>
    </mc:Choice>
    <mc:Fallback xmlns="">
      <p:transition spd="slow" advTm="4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C2F13826-61AF-4B9D-A941-16DA66D93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3" t="11310" r="14173" b="12362"/>
          <a:stretch/>
        </p:blipFill>
        <p:spPr>
          <a:xfrm>
            <a:off x="3853172" y="1007738"/>
            <a:ext cx="8258154" cy="4865676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1ADB265C-948C-4082-B950-6F9E8E03852C}"/>
              </a:ext>
            </a:extLst>
          </p:cNvPr>
          <p:cNvSpPr/>
          <p:nvPr/>
        </p:nvSpPr>
        <p:spPr>
          <a:xfrm>
            <a:off x="597038" y="2937133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A29EB30B-31D1-4F57-9E85-A091FBF7F009}"/>
              </a:ext>
            </a:extLst>
          </p:cNvPr>
          <p:cNvSpPr txBox="1"/>
          <p:nvPr/>
        </p:nvSpPr>
        <p:spPr>
          <a:xfrm>
            <a:off x="813038" y="2847133"/>
            <a:ext cx="193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Garamond" panose="02020404030301010803" pitchFamily="18" charset="0"/>
              </a:rPr>
              <a:t>Standard </a:t>
            </a:r>
            <a:r>
              <a:rPr lang="fr-FR" b="1" dirty="0" err="1">
                <a:latin typeface="Garamond" panose="02020404030301010803" pitchFamily="18" charset="0"/>
              </a:rPr>
              <a:t>imaging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4" name="ZoneTexte 16">
            <a:extLst>
              <a:ext uri="{FF2B5EF4-FFF2-40B4-BE49-F238E27FC236}">
                <a16:creationId xmlns:a16="http://schemas.microsoft.com/office/drawing/2014/main" id="{AF987ED6-1ED9-4503-9D81-0D8FA95234AD}"/>
              </a:ext>
            </a:extLst>
          </p:cNvPr>
          <p:cNvSpPr txBox="1"/>
          <p:nvPr/>
        </p:nvSpPr>
        <p:spPr>
          <a:xfrm>
            <a:off x="813039" y="3171133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Garamond" panose="02020404030301010803" pitchFamily="18" charset="0"/>
              </a:rPr>
              <a:t>Phase </a:t>
            </a:r>
            <a:r>
              <a:rPr lang="fr-FR" b="1" dirty="0" err="1">
                <a:latin typeface="Garamond" panose="02020404030301010803" pitchFamily="18" charset="0"/>
              </a:rPr>
              <a:t>contrast</a:t>
            </a:r>
            <a:r>
              <a:rPr lang="fr-FR" b="1" dirty="0">
                <a:latin typeface="Garamond" panose="02020404030301010803" pitchFamily="18" charset="0"/>
              </a:rPr>
              <a:t> </a:t>
            </a:r>
            <a:r>
              <a:rPr lang="fr-FR" b="1" dirty="0" err="1">
                <a:latin typeface="Garamond" panose="02020404030301010803" pitchFamily="18" charset="0"/>
              </a:rPr>
              <a:t>imaging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5" name="ZoneTexte 17">
            <a:extLst>
              <a:ext uri="{FF2B5EF4-FFF2-40B4-BE49-F238E27FC236}">
                <a16:creationId xmlns:a16="http://schemas.microsoft.com/office/drawing/2014/main" id="{B152F621-B5F3-4053-A2E3-2DFE7B0A25BD}"/>
              </a:ext>
            </a:extLst>
          </p:cNvPr>
          <p:cNvSpPr txBox="1"/>
          <p:nvPr/>
        </p:nvSpPr>
        <p:spPr>
          <a:xfrm>
            <a:off x="813038" y="349513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>
                <a:latin typeface="Garamond" panose="02020404030301010803" pitchFamily="18" charset="0"/>
              </a:rPr>
              <a:t>Tomography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6" name="ZoneTexte 18">
            <a:extLst>
              <a:ext uri="{FF2B5EF4-FFF2-40B4-BE49-F238E27FC236}">
                <a16:creationId xmlns:a16="http://schemas.microsoft.com/office/drawing/2014/main" id="{34AA7BEB-F27B-4B93-8074-04C04880BE22}"/>
              </a:ext>
            </a:extLst>
          </p:cNvPr>
          <p:cNvSpPr txBox="1"/>
          <p:nvPr/>
        </p:nvSpPr>
        <p:spPr>
          <a:xfrm>
            <a:off x="813038" y="3819133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Garamond" panose="02020404030301010803" pitchFamily="18" charset="0"/>
              </a:rPr>
              <a:t>Fluo </a:t>
            </a:r>
            <a:r>
              <a:rPr lang="fr-FR" b="1" dirty="0" err="1">
                <a:latin typeface="Garamond" panose="02020404030301010803" pitchFamily="18" charset="0"/>
              </a:rPr>
              <a:t>spectro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7" name="ZoneTexte 20">
            <a:extLst>
              <a:ext uri="{FF2B5EF4-FFF2-40B4-BE49-F238E27FC236}">
                <a16:creationId xmlns:a16="http://schemas.microsoft.com/office/drawing/2014/main" id="{5F95F31F-6359-4FC6-902E-E8BC3846D454}"/>
              </a:ext>
            </a:extLst>
          </p:cNvPr>
          <p:cNvSpPr txBox="1"/>
          <p:nvPr/>
        </p:nvSpPr>
        <p:spPr>
          <a:xfrm>
            <a:off x="198156" y="1218667"/>
            <a:ext cx="380767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Design a modulable </a:t>
            </a:r>
            <a:r>
              <a:rPr lang="fr-FR" altLang="fr-FR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equipment</a:t>
            </a:r>
            <a:endParaRPr lang="fr-FR" altLang="fr-FR" b="1" dirty="0">
              <a:latin typeface="Garamond" panose="02020404030301010803" pitchFamily="18" charset="0"/>
              <a:ea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in </a:t>
            </a:r>
            <a:r>
              <a:rPr lang="fr-FR" altLang="fr-FR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order</a:t>
            </a:r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 to </a:t>
            </a:r>
            <a:r>
              <a:rPr lang="fr-FR" altLang="fr-FR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be</a:t>
            </a:r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 able to explore/</a:t>
            </a:r>
            <a:r>
              <a:rPr lang="fr-FR" altLang="fr-FR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qualify</a:t>
            </a:r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 the main </a:t>
            </a:r>
            <a:r>
              <a:rPr lang="fr-FR" altLang="fr-FR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analysis</a:t>
            </a:r>
            <a:r>
              <a:rPr lang="fr-FR" altLang="fr-FR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anose="05000000000000000000" pitchFamily="2" charset="2"/>
              </a:rPr>
              <a:t> techniques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8" name="ZoneTexte 31">
            <a:extLst>
              <a:ext uri="{FF2B5EF4-FFF2-40B4-BE49-F238E27FC236}">
                <a16:creationId xmlns:a16="http://schemas.microsoft.com/office/drawing/2014/main" id="{6CC93B5D-9C4C-4C50-A512-DC202D1F006D}"/>
              </a:ext>
            </a:extLst>
          </p:cNvPr>
          <p:cNvSpPr txBox="1"/>
          <p:nvPr/>
        </p:nvSpPr>
        <p:spPr>
          <a:xfrm>
            <a:off x="813038" y="4143133"/>
            <a:ext cx="126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Garamond" panose="02020404030301010803" pitchFamily="18" charset="0"/>
              </a:rPr>
              <a:t>Diffraction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1ADB265C-948C-4082-B950-6F9E8E03852C}"/>
              </a:ext>
            </a:extLst>
          </p:cNvPr>
          <p:cNvSpPr/>
          <p:nvPr/>
        </p:nvSpPr>
        <p:spPr>
          <a:xfrm>
            <a:off x="597038" y="3261133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ADB265C-948C-4082-B950-6F9E8E03852C}"/>
              </a:ext>
            </a:extLst>
          </p:cNvPr>
          <p:cNvSpPr/>
          <p:nvPr/>
        </p:nvSpPr>
        <p:spPr>
          <a:xfrm>
            <a:off x="597038" y="3585133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1ADB265C-948C-4082-B950-6F9E8E03852C}"/>
              </a:ext>
            </a:extLst>
          </p:cNvPr>
          <p:cNvSpPr/>
          <p:nvPr/>
        </p:nvSpPr>
        <p:spPr>
          <a:xfrm>
            <a:off x="597038" y="3909133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1ADB265C-948C-4082-B950-6F9E8E03852C}"/>
              </a:ext>
            </a:extLst>
          </p:cNvPr>
          <p:cNvSpPr/>
          <p:nvPr/>
        </p:nvSpPr>
        <p:spPr>
          <a:xfrm>
            <a:off x="597038" y="4233133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5">
            <a:extLst>
              <a:ext uri="{FF2B5EF4-FFF2-40B4-BE49-F238E27FC236}">
                <a16:creationId xmlns:a16="http://schemas.microsoft.com/office/drawing/2014/main" id="{15D98265-276A-4671-B9CF-6749C9D4F09B}"/>
              </a:ext>
            </a:extLst>
          </p:cNvPr>
          <p:cNvCxnSpPr>
            <a:cxnSpLocks/>
          </p:cNvCxnSpPr>
          <p:nvPr/>
        </p:nvCxnSpPr>
        <p:spPr>
          <a:xfrm flipV="1">
            <a:off x="8875198" y="5297286"/>
            <a:ext cx="2154245" cy="424674"/>
          </a:xfrm>
          <a:prstGeom prst="straightConnector1">
            <a:avLst/>
          </a:prstGeom>
          <a:ln w="19050">
            <a:solidFill>
              <a:srgbClr val="99CC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6">
            <a:extLst>
              <a:ext uri="{FF2B5EF4-FFF2-40B4-BE49-F238E27FC236}">
                <a16:creationId xmlns:a16="http://schemas.microsoft.com/office/drawing/2014/main" id="{F066F667-4F6B-478B-9454-3C88E18540AE}"/>
              </a:ext>
            </a:extLst>
          </p:cNvPr>
          <p:cNvSpPr txBox="1"/>
          <p:nvPr/>
        </p:nvSpPr>
        <p:spPr>
          <a:xfrm rot="20831450">
            <a:off x="10019181" y="5468548"/>
            <a:ext cx="60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99CCFF"/>
                </a:solidFill>
              </a:rPr>
              <a:t>~ 1m</a:t>
            </a:r>
          </a:p>
        </p:txBody>
      </p:sp>
      <p:sp>
        <p:nvSpPr>
          <p:cNvPr id="25" name="ZoneTexte 46">
            <a:extLst>
              <a:ext uri="{FF2B5EF4-FFF2-40B4-BE49-F238E27FC236}">
                <a16:creationId xmlns:a16="http://schemas.microsoft.com/office/drawing/2014/main" id="{8BCC4102-7383-4FE9-B308-EB3D0C3C19BA}"/>
              </a:ext>
            </a:extLst>
          </p:cNvPr>
          <p:cNvSpPr txBox="1"/>
          <p:nvPr/>
        </p:nvSpPr>
        <p:spPr>
          <a:xfrm>
            <a:off x="4977998" y="1623168"/>
            <a:ext cx="1589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66FF66"/>
                </a:solidFill>
                <a:latin typeface="Garamond" panose="02020404030301010803" pitchFamily="18" charset="0"/>
              </a:rPr>
              <a:t>monochromator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ZoneTexte 47">
            <a:extLst>
              <a:ext uri="{FF2B5EF4-FFF2-40B4-BE49-F238E27FC236}">
                <a16:creationId xmlns:a16="http://schemas.microsoft.com/office/drawing/2014/main" id="{A2FC3A76-D716-467C-9DB7-53159E4B32F9}"/>
              </a:ext>
            </a:extLst>
          </p:cNvPr>
          <p:cNvSpPr txBox="1"/>
          <p:nvPr/>
        </p:nvSpPr>
        <p:spPr>
          <a:xfrm>
            <a:off x="4992346" y="5308082"/>
            <a:ext cx="2247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66FF66"/>
                </a:solidFill>
                <a:latin typeface="Garamond" panose="02020404030301010803" pitchFamily="18" charset="0"/>
              </a:rPr>
              <a:t>Hexapode</a:t>
            </a:r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 mono</a:t>
            </a:r>
            <a:r>
              <a:rPr lang="fr-FR" sz="1400" b="1" dirty="0" err="1">
                <a:solidFill>
                  <a:srgbClr val="66FF66"/>
                </a:solidFill>
                <a:latin typeface="Garamond" panose="02020404030301010803" pitchFamily="18" charset="0"/>
              </a:rPr>
              <a:t>chromator</a:t>
            </a:r>
            <a:endParaRPr lang="en-US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ZoneTexte 48">
            <a:extLst>
              <a:ext uri="{FF2B5EF4-FFF2-40B4-BE49-F238E27FC236}">
                <a16:creationId xmlns:a16="http://schemas.microsoft.com/office/drawing/2014/main" id="{3CB24DA6-8ADF-465B-BB64-CC510096B74E}"/>
              </a:ext>
            </a:extLst>
          </p:cNvPr>
          <p:cNvSpPr txBox="1"/>
          <p:nvPr/>
        </p:nvSpPr>
        <p:spPr>
          <a:xfrm>
            <a:off x="8151176" y="4065113"/>
            <a:ext cx="204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66FF66"/>
                </a:solidFill>
                <a:latin typeface="Garamond" panose="02020404030301010803" pitchFamily="18" charset="0"/>
              </a:rPr>
              <a:t>Hexapode</a:t>
            </a:r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 sample</a:t>
            </a:r>
          </a:p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&amp; 360</a:t>
            </a:r>
            <a:r>
              <a:rPr lang="en-US" sz="1400" b="1" baseline="30000" dirty="0">
                <a:solidFill>
                  <a:srgbClr val="66FF66"/>
                </a:solidFill>
                <a:latin typeface="Garamond" panose="02020404030301010803" pitchFamily="18" charset="0"/>
              </a:rPr>
              <a:t>o </a:t>
            </a:r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rotation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ZoneTexte 49">
            <a:extLst>
              <a:ext uri="{FF2B5EF4-FFF2-40B4-BE49-F238E27FC236}">
                <a16:creationId xmlns:a16="http://schemas.microsoft.com/office/drawing/2014/main" id="{C7C973EC-A3BB-4515-889D-1731917C916E}"/>
              </a:ext>
            </a:extLst>
          </p:cNvPr>
          <p:cNvSpPr txBox="1"/>
          <p:nvPr/>
        </p:nvSpPr>
        <p:spPr>
          <a:xfrm rot="-1440000">
            <a:off x="9365875" y="4410780"/>
            <a:ext cx="1127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goniometer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ZoneTexte 50">
            <a:extLst>
              <a:ext uri="{FF2B5EF4-FFF2-40B4-BE49-F238E27FC236}">
                <a16:creationId xmlns:a16="http://schemas.microsoft.com/office/drawing/2014/main" id="{E53BF867-7225-43DF-B47E-77C537656398}"/>
              </a:ext>
            </a:extLst>
          </p:cNvPr>
          <p:cNvSpPr txBox="1"/>
          <p:nvPr/>
        </p:nvSpPr>
        <p:spPr>
          <a:xfrm>
            <a:off x="10724823" y="1967423"/>
            <a:ext cx="134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   rotative</a:t>
            </a:r>
          </a:p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detector arm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cxnSp>
        <p:nvCxnSpPr>
          <p:cNvPr id="30" name="Connecteur en arc 6">
            <a:extLst>
              <a:ext uri="{FF2B5EF4-FFF2-40B4-BE49-F238E27FC236}">
                <a16:creationId xmlns:a16="http://schemas.microsoft.com/office/drawing/2014/main" id="{44584298-BC6D-4160-AEC1-89E115F8851F}"/>
              </a:ext>
            </a:extLst>
          </p:cNvPr>
          <p:cNvCxnSpPr>
            <a:cxnSpLocks/>
          </p:cNvCxnSpPr>
          <p:nvPr/>
        </p:nvCxnSpPr>
        <p:spPr>
          <a:xfrm>
            <a:off x="5576814" y="1927665"/>
            <a:ext cx="72000" cy="324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52">
            <a:extLst>
              <a:ext uri="{FF2B5EF4-FFF2-40B4-BE49-F238E27FC236}">
                <a16:creationId xmlns:a16="http://schemas.microsoft.com/office/drawing/2014/main" id="{9FE91258-D6DA-42E1-859D-D43B5E57A743}"/>
              </a:ext>
            </a:extLst>
          </p:cNvPr>
          <p:cNvSpPr txBox="1"/>
          <p:nvPr/>
        </p:nvSpPr>
        <p:spPr>
          <a:xfrm>
            <a:off x="4331453" y="1813534"/>
            <a:ext cx="621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slits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cxnSp>
        <p:nvCxnSpPr>
          <p:cNvPr id="32" name="Connecteur en arc 6">
            <a:extLst>
              <a:ext uri="{FF2B5EF4-FFF2-40B4-BE49-F238E27FC236}">
                <a16:creationId xmlns:a16="http://schemas.microsoft.com/office/drawing/2014/main" id="{A695E9DC-2070-48ED-8F8A-58EA73144F84}"/>
              </a:ext>
            </a:extLst>
          </p:cNvPr>
          <p:cNvCxnSpPr>
            <a:cxnSpLocks/>
          </p:cNvCxnSpPr>
          <p:nvPr/>
        </p:nvCxnSpPr>
        <p:spPr>
          <a:xfrm rot="16860000" flipH="1">
            <a:off x="4310236" y="2273833"/>
            <a:ext cx="396000" cy="72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rc 6">
            <a:extLst>
              <a:ext uri="{FF2B5EF4-FFF2-40B4-BE49-F238E27FC236}">
                <a16:creationId xmlns:a16="http://schemas.microsoft.com/office/drawing/2014/main" id="{471765EC-C3F9-4F7D-9C89-DF5B1CF6680B}"/>
              </a:ext>
            </a:extLst>
          </p:cNvPr>
          <p:cNvCxnSpPr>
            <a:cxnSpLocks/>
          </p:cNvCxnSpPr>
          <p:nvPr/>
        </p:nvCxnSpPr>
        <p:spPr>
          <a:xfrm rot="-9000000">
            <a:off x="5438741" y="4965359"/>
            <a:ext cx="144000" cy="360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rc 6">
            <a:extLst>
              <a:ext uri="{FF2B5EF4-FFF2-40B4-BE49-F238E27FC236}">
                <a16:creationId xmlns:a16="http://schemas.microsoft.com/office/drawing/2014/main" id="{AD084AC5-92AA-41B9-BE1F-A92865E6921C}"/>
              </a:ext>
            </a:extLst>
          </p:cNvPr>
          <p:cNvCxnSpPr>
            <a:cxnSpLocks/>
          </p:cNvCxnSpPr>
          <p:nvPr/>
        </p:nvCxnSpPr>
        <p:spPr>
          <a:xfrm rot="-12480000">
            <a:off x="7946361" y="3893185"/>
            <a:ext cx="195081" cy="468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rc 6">
            <a:extLst>
              <a:ext uri="{FF2B5EF4-FFF2-40B4-BE49-F238E27FC236}">
                <a16:creationId xmlns:a16="http://schemas.microsoft.com/office/drawing/2014/main" id="{4E62EB35-8EB3-41AC-9D5A-BC7A17950755}"/>
              </a:ext>
            </a:extLst>
          </p:cNvPr>
          <p:cNvCxnSpPr>
            <a:cxnSpLocks/>
          </p:cNvCxnSpPr>
          <p:nvPr/>
        </p:nvCxnSpPr>
        <p:spPr>
          <a:xfrm rot="1860000">
            <a:off x="11146039" y="2506325"/>
            <a:ext cx="144000" cy="360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57">
            <a:extLst>
              <a:ext uri="{FF2B5EF4-FFF2-40B4-BE49-F238E27FC236}">
                <a16:creationId xmlns:a16="http://schemas.microsoft.com/office/drawing/2014/main" id="{F9DEA60D-5E56-4ED5-A321-02D491BF4109}"/>
              </a:ext>
            </a:extLst>
          </p:cNvPr>
          <p:cNvSpPr txBox="1"/>
          <p:nvPr/>
        </p:nvSpPr>
        <p:spPr>
          <a:xfrm>
            <a:off x="7371743" y="1732282"/>
            <a:ext cx="621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slits</a:t>
            </a:r>
            <a:endParaRPr lang="fr-FR" sz="1400" b="1" dirty="0">
              <a:solidFill>
                <a:srgbClr val="66FF66"/>
              </a:solidFill>
              <a:latin typeface="Garamond" panose="02020404030301010803" pitchFamily="18" charset="0"/>
            </a:endParaRPr>
          </a:p>
        </p:txBody>
      </p:sp>
      <p:cxnSp>
        <p:nvCxnSpPr>
          <p:cNvPr id="37" name="Connecteur en arc 6">
            <a:extLst>
              <a:ext uri="{FF2B5EF4-FFF2-40B4-BE49-F238E27FC236}">
                <a16:creationId xmlns:a16="http://schemas.microsoft.com/office/drawing/2014/main" id="{13F0ABBB-7BAF-46E0-88F8-6018763C5E56}"/>
              </a:ext>
            </a:extLst>
          </p:cNvPr>
          <p:cNvCxnSpPr>
            <a:cxnSpLocks/>
          </p:cNvCxnSpPr>
          <p:nvPr/>
        </p:nvCxnSpPr>
        <p:spPr>
          <a:xfrm rot="19560000" flipH="1">
            <a:off x="7109075" y="1976679"/>
            <a:ext cx="324000" cy="20799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60">
            <a:extLst>
              <a:ext uri="{FF2B5EF4-FFF2-40B4-BE49-F238E27FC236}">
                <a16:creationId xmlns:a16="http://schemas.microsoft.com/office/drawing/2014/main" id="{A13BA697-0E31-46E2-8D25-4B36CF466D9F}"/>
              </a:ext>
            </a:extLst>
          </p:cNvPr>
          <p:cNvSpPr txBox="1"/>
          <p:nvPr/>
        </p:nvSpPr>
        <p:spPr>
          <a:xfrm>
            <a:off x="9922554" y="1570863"/>
            <a:ext cx="229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66FF66"/>
                </a:solidFill>
                <a:latin typeface="Garamond" panose="02020404030301010803" pitchFamily="18" charset="0"/>
              </a:rPr>
              <a:t>Detector alignment system</a:t>
            </a:r>
          </a:p>
        </p:txBody>
      </p:sp>
      <p:cxnSp>
        <p:nvCxnSpPr>
          <p:cNvPr id="39" name="Connecteur en arc 6">
            <a:extLst>
              <a:ext uri="{FF2B5EF4-FFF2-40B4-BE49-F238E27FC236}">
                <a16:creationId xmlns:a16="http://schemas.microsoft.com/office/drawing/2014/main" id="{ED4994EF-13A7-4432-9F54-0864032F6F45}"/>
              </a:ext>
            </a:extLst>
          </p:cNvPr>
          <p:cNvCxnSpPr>
            <a:cxnSpLocks/>
          </p:cNvCxnSpPr>
          <p:nvPr/>
        </p:nvCxnSpPr>
        <p:spPr>
          <a:xfrm rot="3600000">
            <a:off x="9975360" y="1808103"/>
            <a:ext cx="144000" cy="468000"/>
          </a:xfrm>
          <a:prstGeom prst="curvedConnector2">
            <a:avLst/>
          </a:prstGeom>
          <a:ln w="19050">
            <a:solidFill>
              <a:srgbClr val="66FF66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60FAC725-4D4C-4277-98B1-49C282D6189A}"/>
              </a:ext>
            </a:extLst>
          </p:cNvPr>
          <p:cNvSpPr/>
          <p:nvPr/>
        </p:nvSpPr>
        <p:spPr>
          <a:xfrm rot="9060000">
            <a:off x="5979608" y="1698022"/>
            <a:ext cx="7632000" cy="2628000"/>
          </a:xfrm>
          <a:prstGeom prst="arc">
            <a:avLst>
              <a:gd name="adj1" fmla="val 17777697"/>
              <a:gd name="adj2" fmla="val 0"/>
            </a:avLst>
          </a:prstGeom>
          <a:ln w="28575">
            <a:solidFill>
              <a:srgbClr val="66FF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42" name="Titre 6">
            <a:extLst>
              <a:ext uri="{FF2B5EF4-FFF2-40B4-BE49-F238E27FC236}">
                <a16:creationId xmlns:a16="http://schemas.microsoft.com/office/drawing/2014/main" id="{FFCB2051-B3A1-42B1-9B48-001E8D4E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8907" cy="686196"/>
          </a:xfrm>
        </p:spPr>
        <p:txBody>
          <a:bodyPr/>
          <a:lstStyle/>
          <a:p>
            <a:pPr algn="l"/>
            <a:r>
              <a:rPr lang="fr-FR" b="1" dirty="0"/>
              <a:t>X-rays </a:t>
            </a:r>
            <a:r>
              <a:rPr lang="fr-FR" b="1" dirty="0" err="1"/>
              <a:t>experimental</a:t>
            </a:r>
            <a:r>
              <a:rPr lang="fr-FR" b="1" dirty="0"/>
              <a:t> </a:t>
            </a:r>
            <a:r>
              <a:rPr lang="fr-FR" b="1" dirty="0" err="1"/>
              <a:t>hutch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224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A414F-32A1-4A19-8979-E5348B27D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01E79-97A3-476C-9BAE-50E006CD7E5F}" type="slidenum">
              <a:rPr lang="en-US" altLang="fr-FR" smtClean="0"/>
              <a:pPr>
                <a:defRPr/>
              </a:pPr>
              <a:t>32</a:t>
            </a:fld>
            <a:endParaRPr lang="en-US" alt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9FD1A-FD88-44AE-91B4-A2A22E849E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181E3-1327-4029-93D9-1852A1C34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  <p:pic>
        <p:nvPicPr>
          <p:cNvPr id="5" name="Image 13">
            <a:extLst>
              <a:ext uri="{FF2B5EF4-FFF2-40B4-BE49-F238E27FC236}">
                <a16:creationId xmlns:a16="http://schemas.microsoft.com/office/drawing/2014/main" id="{1E965033-2A95-408E-B7A6-F2F39B216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1"/>
          <a:stretch/>
        </p:blipFill>
        <p:spPr>
          <a:xfrm>
            <a:off x="5895794" y="436076"/>
            <a:ext cx="4857143" cy="1103195"/>
          </a:xfrm>
          <a:prstGeom prst="rect">
            <a:avLst/>
          </a:prstGeom>
        </p:spPr>
      </p:pic>
      <p:sp>
        <p:nvSpPr>
          <p:cNvPr id="6" name="ZoneTexte 274">
            <a:extLst>
              <a:ext uri="{FF2B5EF4-FFF2-40B4-BE49-F238E27FC236}">
                <a16:creationId xmlns:a16="http://schemas.microsoft.com/office/drawing/2014/main" id="{F1743022-2B70-4EDE-A937-1F6B0DCC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2959" y="100070"/>
            <a:ext cx="130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400" b="1" dirty="0">
                <a:solidFill>
                  <a:srgbClr val="FF0000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Imaging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400" b="1" dirty="0">
                <a:solidFill>
                  <a:srgbClr val="FF0000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CMOS camera</a:t>
            </a:r>
          </a:p>
        </p:txBody>
      </p:sp>
      <p:cxnSp>
        <p:nvCxnSpPr>
          <p:cNvPr id="7" name="Connecteur droit avec flèche 65">
            <a:extLst>
              <a:ext uri="{FF2B5EF4-FFF2-40B4-BE49-F238E27FC236}">
                <a16:creationId xmlns:a16="http://schemas.microsoft.com/office/drawing/2014/main" id="{6D53DEE8-5E86-4DF5-9E5B-6013C6603CB0}"/>
              </a:ext>
            </a:extLst>
          </p:cNvPr>
          <p:cNvCxnSpPr/>
          <p:nvPr/>
        </p:nvCxnSpPr>
        <p:spPr>
          <a:xfrm rot="-120000">
            <a:off x="8017105" y="775238"/>
            <a:ext cx="1620000" cy="0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66">
            <a:extLst>
              <a:ext uri="{FF2B5EF4-FFF2-40B4-BE49-F238E27FC236}">
                <a16:creationId xmlns:a16="http://schemas.microsoft.com/office/drawing/2014/main" id="{FEB6A5D4-79AB-4250-858C-1AE4EEFC8776}"/>
              </a:ext>
            </a:extLst>
          </p:cNvPr>
          <p:cNvCxnSpPr/>
          <p:nvPr/>
        </p:nvCxnSpPr>
        <p:spPr>
          <a:xfrm rot="60000">
            <a:off x="7981010" y="836876"/>
            <a:ext cx="1656000" cy="0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67">
            <a:extLst>
              <a:ext uri="{FF2B5EF4-FFF2-40B4-BE49-F238E27FC236}">
                <a16:creationId xmlns:a16="http://schemas.microsoft.com/office/drawing/2014/main" id="{EFC17811-8E6A-4D5C-9B28-28992B5DFDD6}"/>
              </a:ext>
            </a:extLst>
          </p:cNvPr>
          <p:cNvCxnSpPr/>
          <p:nvPr/>
        </p:nvCxnSpPr>
        <p:spPr>
          <a:xfrm rot="240000">
            <a:off x="8125286" y="749286"/>
            <a:ext cx="1512000" cy="0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68">
            <a:extLst>
              <a:ext uri="{FF2B5EF4-FFF2-40B4-BE49-F238E27FC236}">
                <a16:creationId xmlns:a16="http://schemas.microsoft.com/office/drawing/2014/main" id="{7F6C9A53-BBCE-46F6-929C-A4BC60489145}"/>
              </a:ext>
            </a:extLst>
          </p:cNvPr>
          <p:cNvCxnSpPr/>
          <p:nvPr/>
        </p:nvCxnSpPr>
        <p:spPr>
          <a:xfrm rot="180000">
            <a:off x="8573262" y="646736"/>
            <a:ext cx="1548000" cy="0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69">
            <a:extLst>
              <a:ext uri="{FF2B5EF4-FFF2-40B4-BE49-F238E27FC236}">
                <a16:creationId xmlns:a16="http://schemas.microsoft.com/office/drawing/2014/main" id="{1DB780A1-3E9A-469F-AF3C-5373D941711E}"/>
              </a:ext>
            </a:extLst>
          </p:cNvPr>
          <p:cNvCxnSpPr/>
          <p:nvPr/>
        </p:nvCxnSpPr>
        <p:spPr>
          <a:xfrm>
            <a:off x="8165148" y="585471"/>
            <a:ext cx="0" cy="288000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èche courbée vers la droite 70">
            <a:extLst>
              <a:ext uri="{FF2B5EF4-FFF2-40B4-BE49-F238E27FC236}">
                <a16:creationId xmlns:a16="http://schemas.microsoft.com/office/drawing/2014/main" id="{6549F85E-F3A4-4D1D-9219-B99CA6A0D916}"/>
              </a:ext>
            </a:extLst>
          </p:cNvPr>
          <p:cNvSpPr>
            <a:spLocks noChangeAspect="1"/>
          </p:cNvSpPr>
          <p:nvPr/>
        </p:nvSpPr>
        <p:spPr>
          <a:xfrm>
            <a:off x="8322158" y="238823"/>
            <a:ext cx="206820" cy="272991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82FB611C-7962-4E13-8F43-06393B339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11" y="331363"/>
            <a:ext cx="6527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200" b="1" dirty="0">
                <a:solidFill>
                  <a:prstClr val="black"/>
                </a:solidFill>
                <a:latin typeface="Garamond" panose="02020404030301010803" pitchFamily="18" charset="0"/>
              </a:rPr>
              <a:t>f</a:t>
            </a:r>
            <a:r>
              <a:rPr lang="en-US" altLang="fr-FR" sz="1200" b="1" dirty="0" err="1">
                <a:solidFill>
                  <a:prstClr val="black"/>
                </a:solidFill>
                <a:latin typeface="Garamond" panose="02020404030301010803" pitchFamily="18" charset="0"/>
              </a:rPr>
              <a:t>ew</a:t>
            </a:r>
            <a:r>
              <a:rPr lang="en-US" altLang="fr-FR" sz="1200" b="1" dirty="0">
                <a:solidFill>
                  <a:prstClr val="black"/>
                </a:solidFill>
                <a:latin typeface="Garamond" panose="02020404030301010803" pitchFamily="18" charset="0"/>
              </a:rPr>
              <a:t> cm</a:t>
            </a:r>
            <a:endParaRPr lang="en-US" altLang="fr-FR" sz="1200" b="1" baseline="-25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Image 49">
            <a:extLst>
              <a:ext uri="{FF2B5EF4-FFF2-40B4-BE49-F238E27FC236}">
                <a16:creationId xmlns:a16="http://schemas.microsoft.com/office/drawing/2014/main" id="{F93BD620-EF09-4839-9944-8D242D9E5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1" t="12414" r="11722" b="66394"/>
          <a:stretch/>
        </p:blipFill>
        <p:spPr>
          <a:xfrm>
            <a:off x="6035982" y="2168417"/>
            <a:ext cx="3487507" cy="1235272"/>
          </a:xfrm>
          <a:prstGeom prst="rect">
            <a:avLst/>
          </a:prstGeom>
        </p:spPr>
      </p:pic>
      <p:pic>
        <p:nvPicPr>
          <p:cNvPr id="15" name="Image 51">
            <a:extLst>
              <a:ext uri="{FF2B5EF4-FFF2-40B4-BE49-F238E27FC236}">
                <a16:creationId xmlns:a16="http://schemas.microsoft.com/office/drawing/2014/main" id="{BA8F659A-B331-433C-8A6D-2ED980C4F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16" y="1817193"/>
            <a:ext cx="2352381" cy="990477"/>
          </a:xfrm>
          <a:prstGeom prst="rect">
            <a:avLst/>
          </a:prstGeom>
        </p:spPr>
      </p:pic>
      <p:pic>
        <p:nvPicPr>
          <p:cNvPr id="16" name="Image 61">
            <a:extLst>
              <a:ext uri="{FF2B5EF4-FFF2-40B4-BE49-F238E27FC236}">
                <a16:creationId xmlns:a16="http://schemas.microsoft.com/office/drawing/2014/main" id="{8A61BC4C-6B11-457C-A9CD-C86ED733B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7987572" y="1819426"/>
            <a:ext cx="371039" cy="361188"/>
          </a:xfrm>
          <a:prstGeom prst="rect">
            <a:avLst/>
          </a:prstGeom>
        </p:spPr>
      </p:pic>
      <p:cxnSp>
        <p:nvCxnSpPr>
          <p:cNvPr id="17" name="Connecteur droit avec flèche 62">
            <a:extLst>
              <a:ext uri="{FF2B5EF4-FFF2-40B4-BE49-F238E27FC236}">
                <a16:creationId xmlns:a16="http://schemas.microsoft.com/office/drawing/2014/main" id="{14A91655-68ED-4A01-B83B-2AEDD0BA6E1A}"/>
              </a:ext>
            </a:extLst>
          </p:cNvPr>
          <p:cNvCxnSpPr>
            <a:cxnSpLocks/>
          </p:cNvCxnSpPr>
          <p:nvPr/>
        </p:nvCxnSpPr>
        <p:spPr>
          <a:xfrm flipH="1" flipV="1">
            <a:off x="8262100" y="2330564"/>
            <a:ext cx="150586" cy="168425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64">
            <a:extLst>
              <a:ext uri="{FF2B5EF4-FFF2-40B4-BE49-F238E27FC236}">
                <a16:creationId xmlns:a16="http://schemas.microsoft.com/office/drawing/2014/main" id="{AD3D1D6A-586E-4F50-9DB9-7234A891F979}"/>
              </a:ext>
            </a:extLst>
          </p:cNvPr>
          <p:cNvCxnSpPr>
            <a:cxnSpLocks/>
          </p:cNvCxnSpPr>
          <p:nvPr/>
        </p:nvCxnSpPr>
        <p:spPr>
          <a:xfrm flipH="1" flipV="1">
            <a:off x="8367756" y="2168417"/>
            <a:ext cx="44930" cy="330572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72">
            <a:extLst>
              <a:ext uri="{FF2B5EF4-FFF2-40B4-BE49-F238E27FC236}">
                <a16:creationId xmlns:a16="http://schemas.microsoft.com/office/drawing/2014/main" id="{CC3E0041-8264-485B-91FE-68ABB0DE15FA}"/>
              </a:ext>
            </a:extLst>
          </p:cNvPr>
          <p:cNvCxnSpPr>
            <a:cxnSpLocks/>
          </p:cNvCxnSpPr>
          <p:nvPr/>
        </p:nvCxnSpPr>
        <p:spPr>
          <a:xfrm flipV="1">
            <a:off x="8412686" y="2168417"/>
            <a:ext cx="31717" cy="330578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73">
            <a:extLst>
              <a:ext uri="{FF2B5EF4-FFF2-40B4-BE49-F238E27FC236}">
                <a16:creationId xmlns:a16="http://schemas.microsoft.com/office/drawing/2014/main" id="{883C76F1-6F1F-4570-8B29-14C7A4554A5F}"/>
              </a:ext>
            </a:extLst>
          </p:cNvPr>
          <p:cNvCxnSpPr>
            <a:cxnSpLocks/>
          </p:cNvCxnSpPr>
          <p:nvPr/>
        </p:nvCxnSpPr>
        <p:spPr>
          <a:xfrm flipV="1">
            <a:off x="8429015" y="2290476"/>
            <a:ext cx="76564" cy="219410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74">
            <a:extLst>
              <a:ext uri="{FF2B5EF4-FFF2-40B4-BE49-F238E27FC236}">
                <a16:creationId xmlns:a16="http://schemas.microsoft.com/office/drawing/2014/main" id="{B9C43CB7-4211-4575-BCEB-74A1C0C63462}"/>
              </a:ext>
            </a:extLst>
          </p:cNvPr>
          <p:cNvCxnSpPr>
            <a:cxnSpLocks/>
          </p:cNvCxnSpPr>
          <p:nvPr/>
        </p:nvCxnSpPr>
        <p:spPr>
          <a:xfrm flipH="1">
            <a:off x="8309448" y="2534376"/>
            <a:ext cx="134955" cy="134972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74">
            <a:extLst>
              <a:ext uri="{FF2B5EF4-FFF2-40B4-BE49-F238E27FC236}">
                <a16:creationId xmlns:a16="http://schemas.microsoft.com/office/drawing/2014/main" id="{786EB63A-1859-41F1-8822-C4AC123E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437" y="1866119"/>
            <a:ext cx="21226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400" b="1" dirty="0">
                <a:solidFill>
                  <a:srgbClr val="0066CC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High counting rate Si det</a:t>
            </a:r>
          </a:p>
        </p:txBody>
      </p:sp>
      <p:pic>
        <p:nvPicPr>
          <p:cNvPr id="23" name="Image 78">
            <a:extLst>
              <a:ext uri="{FF2B5EF4-FFF2-40B4-BE49-F238E27FC236}">
                <a16:creationId xmlns:a16="http://schemas.microsoft.com/office/drawing/2014/main" id="{13900E07-AB8D-4988-9131-C665CBCA8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19" y="3485081"/>
            <a:ext cx="2352381" cy="990477"/>
          </a:xfrm>
          <a:prstGeom prst="rect">
            <a:avLst/>
          </a:prstGeom>
        </p:spPr>
      </p:pic>
      <p:pic>
        <p:nvPicPr>
          <p:cNvPr id="24" name="Image 80">
            <a:extLst>
              <a:ext uri="{FF2B5EF4-FFF2-40B4-BE49-F238E27FC236}">
                <a16:creationId xmlns:a16="http://schemas.microsoft.com/office/drawing/2014/main" id="{696A6D62-4BD1-422A-A32E-81B400BF2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9" t="46862" r="7544" b="31831"/>
          <a:stretch/>
        </p:blipFill>
        <p:spPr>
          <a:xfrm>
            <a:off x="5913751" y="3897451"/>
            <a:ext cx="4035651" cy="1241893"/>
          </a:xfrm>
          <a:prstGeom prst="rect">
            <a:avLst/>
          </a:prstGeom>
        </p:spPr>
      </p:pic>
      <p:sp>
        <p:nvSpPr>
          <p:cNvPr id="25" name="ZoneTexte 274">
            <a:extLst>
              <a:ext uri="{FF2B5EF4-FFF2-40B4-BE49-F238E27FC236}">
                <a16:creationId xmlns:a16="http://schemas.microsoft.com/office/drawing/2014/main" id="{9029F530-F859-4FBD-B9E0-10424A2C1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800" y="3777337"/>
            <a:ext cx="15693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400" b="1" dirty="0" err="1">
                <a:solidFill>
                  <a:srgbClr val="0066CC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CdTe</a:t>
            </a:r>
            <a:r>
              <a:rPr lang="en-US" altLang="fr-FR" sz="1400" b="1" dirty="0">
                <a:solidFill>
                  <a:srgbClr val="0066CC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 pixel 2D </a:t>
            </a:r>
            <a:r>
              <a:rPr lang="en-US" altLang="fr-FR" sz="1400" b="1" dirty="0" err="1">
                <a:solidFill>
                  <a:srgbClr val="0066CC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det</a:t>
            </a:r>
            <a:endParaRPr lang="en-US" altLang="fr-FR" sz="1400" b="1" dirty="0">
              <a:solidFill>
                <a:srgbClr val="0066CC"/>
              </a:solidFill>
              <a:latin typeface="Garamond" panose="02020404030301010803" pitchFamily="18" charset="0"/>
              <a:ea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cxnSp>
        <p:nvCxnSpPr>
          <p:cNvPr id="26" name="Connecteur droit avec flèche 82">
            <a:extLst>
              <a:ext uri="{FF2B5EF4-FFF2-40B4-BE49-F238E27FC236}">
                <a16:creationId xmlns:a16="http://schemas.microsoft.com/office/drawing/2014/main" id="{409917B8-C50A-4D23-9D1E-428018854B8C}"/>
              </a:ext>
            </a:extLst>
          </p:cNvPr>
          <p:cNvCxnSpPr>
            <a:cxnSpLocks/>
          </p:cNvCxnSpPr>
          <p:nvPr/>
        </p:nvCxnSpPr>
        <p:spPr>
          <a:xfrm flipV="1">
            <a:off x="8526907" y="3985768"/>
            <a:ext cx="374416" cy="228956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83">
            <a:extLst>
              <a:ext uri="{FF2B5EF4-FFF2-40B4-BE49-F238E27FC236}">
                <a16:creationId xmlns:a16="http://schemas.microsoft.com/office/drawing/2014/main" id="{3A1BCB51-2788-4D43-AAAF-D61207F59255}"/>
              </a:ext>
            </a:extLst>
          </p:cNvPr>
          <p:cNvCxnSpPr>
            <a:cxnSpLocks/>
          </p:cNvCxnSpPr>
          <p:nvPr/>
        </p:nvCxnSpPr>
        <p:spPr>
          <a:xfrm flipV="1">
            <a:off x="8529902" y="4143467"/>
            <a:ext cx="435813" cy="68275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84">
            <a:extLst>
              <a:ext uri="{FF2B5EF4-FFF2-40B4-BE49-F238E27FC236}">
                <a16:creationId xmlns:a16="http://schemas.microsoft.com/office/drawing/2014/main" id="{8CEF32AE-3540-44D8-854E-1530F8A364B2}"/>
              </a:ext>
            </a:extLst>
          </p:cNvPr>
          <p:cNvCxnSpPr>
            <a:cxnSpLocks/>
          </p:cNvCxnSpPr>
          <p:nvPr/>
        </p:nvCxnSpPr>
        <p:spPr>
          <a:xfrm>
            <a:off x="8523924" y="4211741"/>
            <a:ext cx="441791" cy="1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85">
            <a:extLst>
              <a:ext uri="{FF2B5EF4-FFF2-40B4-BE49-F238E27FC236}">
                <a16:creationId xmlns:a16="http://schemas.microsoft.com/office/drawing/2014/main" id="{E383A81A-389A-492A-A958-F3EBA4E211D1}"/>
              </a:ext>
            </a:extLst>
          </p:cNvPr>
          <p:cNvCxnSpPr>
            <a:cxnSpLocks/>
          </p:cNvCxnSpPr>
          <p:nvPr/>
        </p:nvCxnSpPr>
        <p:spPr>
          <a:xfrm>
            <a:off x="8523924" y="4211741"/>
            <a:ext cx="441790" cy="67822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86">
            <a:extLst>
              <a:ext uri="{FF2B5EF4-FFF2-40B4-BE49-F238E27FC236}">
                <a16:creationId xmlns:a16="http://schemas.microsoft.com/office/drawing/2014/main" id="{4C031708-A7BC-4FCB-9795-04785D3978A5}"/>
              </a:ext>
            </a:extLst>
          </p:cNvPr>
          <p:cNvCxnSpPr>
            <a:cxnSpLocks/>
          </p:cNvCxnSpPr>
          <p:nvPr/>
        </p:nvCxnSpPr>
        <p:spPr>
          <a:xfrm>
            <a:off x="8523925" y="4229668"/>
            <a:ext cx="377399" cy="206088"/>
          </a:xfrm>
          <a:prstGeom prst="straightConnector1">
            <a:avLst/>
          </a:prstGeom>
          <a:ln w="6350">
            <a:solidFill>
              <a:srgbClr val="383F3F"/>
            </a:solidFill>
            <a:prstDash val="lgDash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275">
            <a:extLst>
              <a:ext uri="{FF2B5EF4-FFF2-40B4-BE49-F238E27FC236}">
                <a16:creationId xmlns:a16="http://schemas.microsoft.com/office/drawing/2014/main" id="{03041F17-5A46-4876-91E6-6C3C817C3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525" y="4367324"/>
            <a:ext cx="6527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 err="1">
                <a:solidFill>
                  <a:srgbClr val="0066CC"/>
                </a:solidFill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Gonio</a:t>
            </a:r>
            <a:endParaRPr lang="fr-FR" altLang="fr-FR" sz="1400" b="1" dirty="0">
              <a:solidFill>
                <a:srgbClr val="0066CC"/>
              </a:solidFill>
              <a:latin typeface="Garamond" panose="02020404030301010803" pitchFamily="18" charset="0"/>
              <a:ea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32" name="Image 94">
            <a:extLst>
              <a:ext uri="{FF2B5EF4-FFF2-40B4-BE49-F238E27FC236}">
                <a16:creationId xmlns:a16="http://schemas.microsoft.com/office/drawing/2014/main" id="{B9FA0FF8-66C4-4458-B9E7-8FABB31BDC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3" t="79849" r="18948"/>
          <a:stretch/>
        </p:blipFill>
        <p:spPr>
          <a:xfrm>
            <a:off x="6747015" y="5316573"/>
            <a:ext cx="3219507" cy="107779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6C7E68C-FA59-4B7C-9E3A-B06BCD7D60D0}"/>
              </a:ext>
            </a:extLst>
          </p:cNvPr>
          <p:cNvSpPr/>
          <p:nvPr/>
        </p:nvSpPr>
        <p:spPr>
          <a:xfrm>
            <a:off x="6427634" y="2054860"/>
            <a:ext cx="360000" cy="18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 Box 36">
            <a:extLst>
              <a:ext uri="{FF2B5EF4-FFF2-40B4-BE49-F238E27FC236}">
                <a16:creationId xmlns:a16="http://schemas.microsoft.com/office/drawing/2014/main" id="{657C4EFF-5CDF-4355-867B-886E65D6A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311" y="5340265"/>
            <a:ext cx="2766911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u="sng" dirty="0">
                <a:solidFill>
                  <a:srgbClr val="FF6600"/>
                </a:solidFill>
                <a:latin typeface="Garamond" panose="02020404030301010803" pitchFamily="18" charset="0"/>
              </a:rPr>
              <a:t>RADIOTHERAPY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u="sng" dirty="0">
                <a:solidFill>
                  <a:srgbClr val="FF6600"/>
                </a:solidFill>
                <a:latin typeface="Garamond" panose="02020404030301010803" pitchFamily="18" charset="0"/>
              </a:rPr>
              <a:t>RADIOBIOLOGY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dirty="0">
                <a:solidFill>
                  <a:srgbClr val="FF6600"/>
                </a:solidFill>
                <a:latin typeface="Garamond" panose="02020404030301010803" pitchFamily="18" charset="0"/>
              </a:rPr>
              <a:t>High Z drugs PAT STUDIES</a:t>
            </a:r>
          </a:p>
        </p:txBody>
      </p:sp>
      <p:sp>
        <p:nvSpPr>
          <p:cNvPr id="35" name="Text Box 36">
            <a:extLst>
              <a:ext uri="{FF2B5EF4-FFF2-40B4-BE49-F238E27FC236}">
                <a16:creationId xmlns:a16="http://schemas.microsoft.com/office/drawing/2014/main" id="{43B73F41-5404-4BE5-84CF-28D7E8E6A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64" y="5424361"/>
            <a:ext cx="3110147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  </a:t>
            </a: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</a:rPr>
              <a:t>With the ThomX upgrade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</a:rPr>
              <a:t> (70 </a:t>
            </a:r>
            <a:r>
              <a:rPr lang="en-US" altLang="fr-FR" sz="1800" b="1" dirty="0" err="1">
                <a:solidFill>
                  <a:prstClr val="black"/>
                </a:solidFill>
                <a:latin typeface="Garamond" panose="02020404030301010803" pitchFamily="18" charset="0"/>
              </a:rPr>
              <a:t>Mev</a:t>
            </a: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</a:rPr>
              <a:t> e- / </a:t>
            </a: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90 keV X-ray</a:t>
            </a:r>
            <a:r>
              <a:rPr lang="en-US" altLang="fr-FR" sz="1800" b="1" dirty="0">
                <a:solidFill>
                  <a:prstClr val="black"/>
                </a:solidFill>
                <a:latin typeface="Garamond" panose="02020404030301010803" pitchFamily="18" charset="0"/>
              </a:rPr>
              <a:t>)</a:t>
            </a:r>
          </a:p>
        </p:txBody>
      </p:sp>
      <p:cxnSp>
        <p:nvCxnSpPr>
          <p:cNvPr id="36" name="Connecteur droit avec flèche 105">
            <a:extLst>
              <a:ext uri="{FF2B5EF4-FFF2-40B4-BE49-F238E27FC236}">
                <a16:creationId xmlns:a16="http://schemas.microsoft.com/office/drawing/2014/main" id="{11B84761-BACC-458B-B811-DF4D27A7F408}"/>
              </a:ext>
            </a:extLst>
          </p:cNvPr>
          <p:cNvCxnSpPr/>
          <p:nvPr/>
        </p:nvCxnSpPr>
        <p:spPr>
          <a:xfrm>
            <a:off x="8842458" y="5444605"/>
            <a:ext cx="0" cy="252000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20">
            <a:extLst>
              <a:ext uri="{FF2B5EF4-FFF2-40B4-BE49-F238E27FC236}">
                <a16:creationId xmlns:a16="http://schemas.microsoft.com/office/drawing/2014/main" id="{83BD9F14-19F8-4A91-84C3-2FFA676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281" y="5042229"/>
            <a:ext cx="450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200" b="1" dirty="0">
                <a:solidFill>
                  <a:prstClr val="black"/>
                </a:solidFill>
                <a:latin typeface="Garamond" panose="02020404030301010803" pitchFamily="18" charset="0"/>
              </a:rPr>
              <a:t>few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200" b="1" dirty="0">
                <a:solidFill>
                  <a:prstClr val="black"/>
                </a:solidFill>
                <a:latin typeface="Garamond" panose="02020404030301010803" pitchFamily="18" charset="0"/>
              </a:rPr>
              <a:t>cm</a:t>
            </a:r>
            <a:endParaRPr lang="en-US" altLang="fr-FR" sz="1200" b="1" baseline="-25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E2F073-1DCA-44A5-8A45-F07E183617E7}"/>
              </a:ext>
            </a:extLst>
          </p:cNvPr>
          <p:cNvSpPr/>
          <p:nvPr/>
        </p:nvSpPr>
        <p:spPr>
          <a:xfrm>
            <a:off x="5591442" y="100070"/>
            <a:ext cx="5159887" cy="14972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D21A6B-4BD1-4AE1-9DE4-59365745E181}"/>
              </a:ext>
            </a:extLst>
          </p:cNvPr>
          <p:cNvSpPr/>
          <p:nvPr/>
        </p:nvSpPr>
        <p:spPr>
          <a:xfrm>
            <a:off x="3193353" y="1752085"/>
            <a:ext cx="7424194" cy="33120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ZoneTexte 275">
            <a:extLst>
              <a:ext uri="{FF2B5EF4-FFF2-40B4-BE49-F238E27FC236}">
                <a16:creationId xmlns:a16="http://schemas.microsoft.com/office/drawing/2014/main" id="{D8DC9A42-7C0C-472F-AC15-9B8F7F3A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339" y="3273076"/>
            <a:ext cx="1802353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Monochromator</a:t>
            </a:r>
            <a:endParaRPr lang="fr-FR" altLang="fr-FR" sz="1400" b="1" dirty="0">
              <a:latin typeface="Garamond" panose="02020404030301010803" pitchFamily="18" charset="0"/>
              <a:ea typeface="Calibri" pitchFamily="34" charset="0"/>
              <a:cs typeface="Calibri" pitchFamily="34" charset="0"/>
              <a:sym typeface="Wingdings" pitchFamily="2" charset="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(</a:t>
            </a: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present</a:t>
            </a: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 or </a:t>
            </a: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retracted</a:t>
            </a: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41" name="ZoneTexte 275">
            <a:extLst>
              <a:ext uri="{FF2B5EF4-FFF2-40B4-BE49-F238E27FC236}">
                <a16:creationId xmlns:a16="http://schemas.microsoft.com/office/drawing/2014/main" id="{97D365E8-B65A-407F-AF65-D9192FDD6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120" y="2792098"/>
            <a:ext cx="1802353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Transfocator</a:t>
            </a: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(</a:t>
            </a: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present</a:t>
            </a: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 or </a:t>
            </a:r>
            <a:r>
              <a:rPr lang="fr-FR" altLang="fr-FR" sz="1400" b="1" dirty="0" err="1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retracted</a:t>
            </a:r>
            <a:r>
              <a:rPr lang="fr-FR" altLang="fr-FR" sz="1400" b="1" dirty="0">
                <a:latin typeface="Garamond" panose="02020404030301010803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42" name="Text Box 36">
            <a:extLst>
              <a:ext uri="{FF2B5EF4-FFF2-40B4-BE49-F238E27FC236}">
                <a16:creationId xmlns:a16="http://schemas.microsoft.com/office/drawing/2014/main" id="{EE9578F5-80C8-43AA-8FA3-52ADC268D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792" y="1915470"/>
            <a:ext cx="75854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dirty="0">
                <a:solidFill>
                  <a:srgbClr val="0070C0"/>
                </a:solidFill>
                <a:latin typeface="Garamond" panose="02020404030301010803" pitchFamily="18" charset="0"/>
              </a:rPr>
              <a:t>FLUO</a:t>
            </a: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id="{6C1124A4-0D57-4756-8FD6-7A692876E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041" y="3620907"/>
            <a:ext cx="17059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dirty="0">
                <a:solidFill>
                  <a:srgbClr val="0070C0"/>
                </a:solidFill>
                <a:latin typeface="Garamond" panose="02020404030301010803" pitchFamily="18" charset="0"/>
              </a:rPr>
              <a:t>DIFFRACTION</a:t>
            </a:r>
          </a:p>
        </p:txBody>
      </p:sp>
      <p:sp>
        <p:nvSpPr>
          <p:cNvPr id="44" name="Text Box 36">
            <a:extLst>
              <a:ext uri="{FF2B5EF4-FFF2-40B4-BE49-F238E27FC236}">
                <a16:creationId xmlns:a16="http://schemas.microsoft.com/office/drawing/2014/main" id="{01CEF347-8E2F-4E3C-BDEC-758C2D8A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738" y="229397"/>
            <a:ext cx="1141659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fr-FR" sz="1600" b="1" dirty="0">
                <a:solidFill>
                  <a:srgbClr val="FF6600"/>
                </a:solidFill>
                <a:latin typeface="Garamond" panose="02020404030301010803" pitchFamily="18" charset="0"/>
              </a:rPr>
              <a:t>IMAGING</a:t>
            </a:r>
          </a:p>
        </p:txBody>
      </p:sp>
      <p:sp>
        <p:nvSpPr>
          <p:cNvPr id="45" name="Flèche courbée vers la droite 101">
            <a:extLst>
              <a:ext uri="{FF2B5EF4-FFF2-40B4-BE49-F238E27FC236}">
                <a16:creationId xmlns:a16="http://schemas.microsoft.com/office/drawing/2014/main" id="{1A3A9D0D-5C9F-4E47-827C-1D01A861C764}"/>
              </a:ext>
            </a:extLst>
          </p:cNvPr>
          <p:cNvSpPr>
            <a:spLocks noChangeAspect="1"/>
          </p:cNvSpPr>
          <p:nvPr/>
        </p:nvSpPr>
        <p:spPr>
          <a:xfrm>
            <a:off x="9090271" y="5096407"/>
            <a:ext cx="155115" cy="204742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584ECC00-DEC7-41DB-A735-F724CAE60968}"/>
              </a:ext>
            </a:extLst>
          </p:cNvPr>
          <p:cNvSpPr/>
          <p:nvPr/>
        </p:nvSpPr>
        <p:spPr>
          <a:xfrm>
            <a:off x="444649" y="2734227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ZoneTexte 97">
            <a:extLst>
              <a:ext uri="{FF2B5EF4-FFF2-40B4-BE49-F238E27FC236}">
                <a16:creationId xmlns:a16="http://schemas.microsoft.com/office/drawing/2014/main" id="{7B059A67-A0BC-48E4-A557-2B6390C7C80D}"/>
              </a:ext>
            </a:extLst>
          </p:cNvPr>
          <p:cNvSpPr txBox="1"/>
          <p:nvPr/>
        </p:nvSpPr>
        <p:spPr>
          <a:xfrm>
            <a:off x="660649" y="2644227"/>
            <a:ext cx="193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Garamond" panose="02020404030301010803" pitchFamily="18" charset="0"/>
              </a:rPr>
              <a:t>Standard </a:t>
            </a:r>
            <a:r>
              <a:rPr lang="fr-FR" b="1" dirty="0" err="1">
                <a:latin typeface="Garamond" panose="02020404030301010803" pitchFamily="18" charset="0"/>
              </a:rPr>
              <a:t>imaging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50" name="ZoneTexte 98">
            <a:extLst>
              <a:ext uri="{FF2B5EF4-FFF2-40B4-BE49-F238E27FC236}">
                <a16:creationId xmlns:a16="http://schemas.microsoft.com/office/drawing/2014/main" id="{D631B09A-2BAB-401C-9313-47E8EB083CF6}"/>
              </a:ext>
            </a:extLst>
          </p:cNvPr>
          <p:cNvSpPr txBox="1"/>
          <p:nvPr/>
        </p:nvSpPr>
        <p:spPr>
          <a:xfrm>
            <a:off x="660650" y="2968227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Garamond" panose="02020404030301010803" pitchFamily="18" charset="0"/>
              </a:rPr>
              <a:t>Phase </a:t>
            </a:r>
            <a:r>
              <a:rPr lang="fr-FR" b="1" dirty="0" err="1">
                <a:latin typeface="Garamond" panose="02020404030301010803" pitchFamily="18" charset="0"/>
              </a:rPr>
              <a:t>contrast</a:t>
            </a:r>
            <a:r>
              <a:rPr lang="fr-FR" b="1" dirty="0">
                <a:latin typeface="Garamond" panose="02020404030301010803" pitchFamily="18" charset="0"/>
              </a:rPr>
              <a:t> </a:t>
            </a:r>
            <a:r>
              <a:rPr lang="fr-FR" b="1" dirty="0" err="1">
                <a:latin typeface="Garamond" panose="02020404030301010803" pitchFamily="18" charset="0"/>
              </a:rPr>
              <a:t>imaging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51" name="ZoneTexte 99">
            <a:extLst>
              <a:ext uri="{FF2B5EF4-FFF2-40B4-BE49-F238E27FC236}">
                <a16:creationId xmlns:a16="http://schemas.microsoft.com/office/drawing/2014/main" id="{AE6531BE-83E6-42FE-8BF5-878A12884F38}"/>
              </a:ext>
            </a:extLst>
          </p:cNvPr>
          <p:cNvSpPr txBox="1"/>
          <p:nvPr/>
        </p:nvSpPr>
        <p:spPr>
          <a:xfrm>
            <a:off x="660649" y="3292227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Garamond" panose="02020404030301010803" pitchFamily="18" charset="0"/>
              </a:rPr>
              <a:t>Tomography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52" name="ZoneTexte 100">
            <a:extLst>
              <a:ext uri="{FF2B5EF4-FFF2-40B4-BE49-F238E27FC236}">
                <a16:creationId xmlns:a16="http://schemas.microsoft.com/office/drawing/2014/main" id="{883B1BDB-3001-4222-98FE-D97111240FE1}"/>
              </a:ext>
            </a:extLst>
          </p:cNvPr>
          <p:cNvSpPr txBox="1"/>
          <p:nvPr/>
        </p:nvSpPr>
        <p:spPr>
          <a:xfrm>
            <a:off x="660649" y="361622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Garamond" panose="02020404030301010803" pitchFamily="18" charset="0"/>
              </a:rPr>
              <a:t>Fluo </a:t>
            </a:r>
            <a:r>
              <a:rPr lang="fr-FR" b="1" dirty="0" err="1">
                <a:latin typeface="Garamond" panose="02020404030301010803" pitchFamily="18" charset="0"/>
              </a:rPr>
              <a:t>spectro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53" name="ZoneTexte 102">
            <a:extLst>
              <a:ext uri="{FF2B5EF4-FFF2-40B4-BE49-F238E27FC236}">
                <a16:creationId xmlns:a16="http://schemas.microsoft.com/office/drawing/2014/main" id="{DC6AAA05-2DB6-4A71-98C8-21E4162391B3}"/>
              </a:ext>
            </a:extLst>
          </p:cNvPr>
          <p:cNvSpPr txBox="1"/>
          <p:nvPr/>
        </p:nvSpPr>
        <p:spPr>
          <a:xfrm>
            <a:off x="660649" y="3940227"/>
            <a:ext cx="126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Garamond" panose="02020404030301010803" pitchFamily="18" charset="0"/>
              </a:rPr>
              <a:t>Diffraction</a:t>
            </a: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24220AAE-2A0F-4A40-B74F-E0BCC6A0E854}"/>
              </a:ext>
            </a:extLst>
          </p:cNvPr>
          <p:cNvSpPr/>
          <p:nvPr/>
        </p:nvSpPr>
        <p:spPr>
          <a:xfrm>
            <a:off x="444649" y="3058227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0CE36C59-A275-40B3-972D-D2B7B524733B}"/>
              </a:ext>
            </a:extLst>
          </p:cNvPr>
          <p:cNvSpPr/>
          <p:nvPr/>
        </p:nvSpPr>
        <p:spPr>
          <a:xfrm>
            <a:off x="444649" y="3382227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E2ECCAFD-8DB5-47A1-A6A2-DEC6F458111A}"/>
              </a:ext>
            </a:extLst>
          </p:cNvPr>
          <p:cNvSpPr/>
          <p:nvPr/>
        </p:nvSpPr>
        <p:spPr>
          <a:xfrm>
            <a:off x="444649" y="3706227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74E6FBCB-9A77-4869-BEB8-D6A5E4B4EBAF}"/>
              </a:ext>
            </a:extLst>
          </p:cNvPr>
          <p:cNvSpPr/>
          <p:nvPr/>
        </p:nvSpPr>
        <p:spPr>
          <a:xfrm>
            <a:off x="444649" y="4030227"/>
            <a:ext cx="144000" cy="144000"/>
          </a:xfrm>
          <a:prstGeom prst="cube">
            <a:avLst/>
          </a:prstGeom>
          <a:solidFill>
            <a:srgbClr val="FF99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Titre 6">
            <a:extLst>
              <a:ext uri="{FF2B5EF4-FFF2-40B4-BE49-F238E27FC236}">
                <a16:creationId xmlns:a16="http://schemas.microsoft.com/office/drawing/2014/main" id="{B99C66E4-CA41-4D9F-B313-9738FECCDD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98907" cy="68619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b="1" dirty="0"/>
              <a:t>1st </a:t>
            </a:r>
            <a:r>
              <a:rPr lang="fr-FR" b="1" dirty="0" err="1"/>
              <a:t>demo</a:t>
            </a:r>
            <a:r>
              <a:rPr lang="fr-FR" b="1" dirty="0"/>
              <a:t> </a:t>
            </a:r>
            <a:r>
              <a:rPr lang="fr-FR" b="1" dirty="0" err="1"/>
              <a:t>experiments</a:t>
            </a:r>
            <a:endParaRPr lang="fr-FR" b="1" dirty="0"/>
          </a:p>
          <a:p>
            <a:pPr algn="l"/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 err="1">
                <a:sym typeface="Wingdings" panose="05000000000000000000" pitchFamily="2" charset="2"/>
              </a:rPr>
              <a:t>Qualify</a:t>
            </a:r>
            <a:r>
              <a:rPr lang="fr-FR" b="1" dirty="0">
                <a:sym typeface="Wingdings" panose="05000000000000000000" pitchFamily="2" charset="2"/>
              </a:rPr>
              <a:t> the source </a:t>
            </a:r>
            <a:r>
              <a:rPr lang="fr-F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656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Applications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71B18-EA92-472E-9B9E-144470030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243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"/>
    </mc:Choice>
    <mc:Fallback xmlns="">
      <p:transition spd="slow" advTm="13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5760" y="764702"/>
            <a:ext cx="5157764" cy="2808000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6666"/>
              </a:solidFill>
            </a:endParaRPr>
          </a:p>
        </p:txBody>
      </p:sp>
      <p:pic>
        <p:nvPicPr>
          <p:cNvPr id="2663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911" r="43532" b="78699"/>
          <a:stretch>
            <a:fillRect/>
          </a:stretch>
        </p:blipFill>
        <p:spPr bwMode="auto">
          <a:xfrm>
            <a:off x="4787808" y="908721"/>
            <a:ext cx="4349606" cy="116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6"/>
          <p:cNvSpPr>
            <a:spLocks noChangeArrowheads="1"/>
          </p:cNvSpPr>
          <p:nvPr/>
        </p:nvSpPr>
        <p:spPr bwMode="auto">
          <a:xfrm>
            <a:off x="4536794" y="2916234"/>
            <a:ext cx="4875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200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Mesure d’échantillons larges en 1 fois sans le déplacer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    (patient, matériaux …) </a:t>
            </a:r>
            <a:endParaRPr lang="fr-FR" altLang="fr-FR" sz="1600" dirty="0"/>
          </a:p>
        </p:txBody>
      </p:sp>
      <p:sp>
        <p:nvSpPr>
          <p:cNvPr id="22" name="Rectangle 21"/>
          <p:cNvSpPr/>
          <p:nvPr/>
        </p:nvSpPr>
        <p:spPr>
          <a:xfrm>
            <a:off x="4355760" y="3677470"/>
            <a:ext cx="5760640" cy="2356192"/>
          </a:xfrm>
          <a:prstGeom prst="rect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6666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66762" y="1025758"/>
            <a:ext cx="3445217" cy="2308324"/>
            <a:chOff x="1558926" y="753436"/>
            <a:chExt cx="3332994" cy="2308324"/>
          </a:xfrm>
        </p:grpSpPr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1558926" y="753436"/>
              <a:ext cx="2952603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dirty="0">
                  <a:solidFill>
                    <a:srgbClr val="FF9900"/>
                  </a:solidFill>
                  <a:latin typeface="Calibri" pitchFamily="34" charset="0"/>
                </a:rPr>
                <a:t>1. </a:t>
              </a:r>
              <a:r>
                <a:rPr lang="fr-FR" sz="1600" u="sng" dirty="0">
                  <a:solidFill>
                    <a:srgbClr val="FF9900"/>
                  </a:solidFill>
                  <a:latin typeface="Calibri" pitchFamily="34" charset="0"/>
                </a:rPr>
                <a:t>faisceau divergent en 2D</a:t>
              </a:r>
              <a:endParaRPr lang="fr-FR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dirty="0">
                  <a:solidFill>
                    <a:srgbClr val="FFFFFF"/>
                  </a:solidFill>
                  <a:latin typeface="Calibri" pitchFamily="34" charset="0"/>
                  <a:sym typeface="Wingdings" pitchFamily="2" charset="2"/>
                </a:rPr>
                <a:t>     </a:t>
              </a:r>
              <a:r>
                <a:rPr lang="fr-FR" sz="1400" dirty="0">
                  <a:latin typeface="Calibri" pitchFamily="34" charset="0"/>
                  <a:sym typeface="Wingdings" pitchFamily="2" charset="2"/>
                </a:rPr>
                <a:t>(biomédicale / héritage culturel) </a:t>
              </a:r>
              <a:r>
                <a:rPr lang="fr-FR" sz="2400" dirty="0">
                  <a:latin typeface="Calibri" pitchFamily="34" charset="0"/>
                  <a:sym typeface="Wingdings" pitchFamily="2" charset="2"/>
                </a:rPr>
                <a:t>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 dirty="0">
                <a:latin typeface="Calibri" pitchFamily="34" charset="0"/>
                <a:sym typeface="Wingdings" pitchFamily="2" charset="2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fr-FR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Radiographie conventionnelle</a:t>
              </a: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fr-FR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Soustraction de K-</a:t>
              </a:r>
              <a:r>
                <a:rPr lang="fr-FR" sz="1600" dirty="0" err="1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edge</a:t>
              </a:r>
              <a:endParaRPr lang="fr-FR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fr-FR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Image par contraste de phase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00" dirty="0">
                <a:solidFill>
                  <a:srgbClr val="FF9900"/>
                </a:solidFill>
                <a:latin typeface="Calibri" pitchFamily="34" charset="0"/>
                <a:cs typeface="Arial" charset="0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fr-FR" sz="1600" dirty="0">
                  <a:solidFill>
                    <a:srgbClr val="FF9900"/>
                  </a:solidFill>
                  <a:latin typeface="Calibri" pitchFamily="34" charset="0"/>
                </a:rPr>
                <a:t>RADIOTHERAPIE  </a:t>
              </a:r>
              <a:r>
                <a:rPr lang="fr-FR" sz="1600" dirty="0">
                  <a:latin typeface="Calibri" pitchFamily="34" charset="0"/>
                  <a:sym typeface="Wingdings" pitchFamily="2" charset="2"/>
                </a:rPr>
                <a:t> </a:t>
              </a:r>
              <a:endParaRPr lang="fr-FR" sz="1600" dirty="0">
                <a:latin typeface="Calibri" pitchFamily="34" charset="0"/>
              </a:endParaRPr>
            </a:p>
          </p:txBody>
        </p:sp>
        <p:sp>
          <p:nvSpPr>
            <p:cNvPr id="8" name="Arc 7"/>
            <p:cNvSpPr/>
            <p:nvPr/>
          </p:nvSpPr>
          <p:spPr>
            <a:xfrm rot="1741751">
              <a:off x="3252000" y="1353992"/>
              <a:ext cx="1260000" cy="1656000"/>
            </a:xfrm>
            <a:prstGeom prst="arc">
              <a:avLst>
                <a:gd name="adj1" fmla="val 17487819"/>
                <a:gd name="adj2" fmla="val 138673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/>
            </a:p>
          </p:txBody>
        </p:sp>
        <p:sp>
          <p:nvSpPr>
            <p:cNvPr id="26643" name="Text Box 36"/>
            <p:cNvSpPr txBox="1">
              <a:spLocks noChangeArrowheads="1"/>
            </p:cNvSpPr>
            <p:nvPr/>
          </p:nvSpPr>
          <p:spPr bwMode="auto">
            <a:xfrm rot="-3840000">
              <a:off x="4226000" y="2148711"/>
              <a:ext cx="993285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600" dirty="0">
                  <a:solidFill>
                    <a:srgbClr val="FF9900"/>
                  </a:solidFill>
                  <a:latin typeface="Calibri" panose="020F0502020204030204" pitchFamily="34" charset="0"/>
                </a:rPr>
                <a:t>IMAGING</a:t>
              </a:r>
            </a:p>
          </p:txBody>
        </p:sp>
      </p:grpSp>
      <p:sp>
        <p:nvSpPr>
          <p:cNvPr id="26645" name="Rectangle 24"/>
          <p:cNvSpPr>
            <a:spLocks noChangeArrowheads="1"/>
          </p:cNvSpPr>
          <p:nvPr/>
        </p:nvSpPr>
        <p:spPr bwMode="auto">
          <a:xfrm>
            <a:off x="4481349" y="2204865"/>
            <a:ext cx="2748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Plusieurs cm de diamètre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Faisceau rose (qq % - 30% )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66762" y="3770636"/>
            <a:ext cx="3804247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r>
              <a:rPr lang="fr-FR" altLang="fr-FR" sz="1600" u="sng" dirty="0">
                <a:solidFill>
                  <a:srgbClr val="00B050"/>
                </a:solidFill>
                <a:latin typeface="Calibri" panose="020F0502020204030204" pitchFamily="34" charset="0"/>
              </a:rPr>
              <a:t>Partie centrale du faisceau</a:t>
            </a:r>
            <a:endParaRPr lang="fr-FR" altLang="fr-FR" sz="16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dirty="0">
                <a:solidFill>
                  <a:srgbClr val="33CC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(héritage culturel / sciences des matériaux </a:t>
            </a:r>
            <a:r>
              <a:rPr lang="fr-FR" altLang="fr-FR" sz="24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                       / biomédicale)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FR" sz="1600" dirty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</a:rPr>
              <a:t>Spectroscopie par fluorescence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 composition chimique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</a:rPr>
              <a:t>Diffraction</a:t>
            </a: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 analyses structurelles</a:t>
            </a:r>
          </a:p>
        </p:txBody>
      </p:sp>
      <p:sp>
        <p:nvSpPr>
          <p:cNvPr id="43" name="ZoneTexte 20"/>
          <p:cNvSpPr txBox="1">
            <a:spLocks noChangeArrowheads="1"/>
          </p:cNvSpPr>
          <p:nvPr/>
        </p:nvSpPr>
        <p:spPr bwMode="auto">
          <a:xfrm>
            <a:off x="4719646" y="3770636"/>
            <a:ext cx="4261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u="sng" dirty="0">
                <a:latin typeface="Calibri" panose="020F0502020204030204" pitchFamily="34" charset="0"/>
              </a:rPr>
              <a:t>Focalisation </a:t>
            </a:r>
            <a:r>
              <a:rPr lang="fr-FR" altLang="fr-FR" sz="1600" dirty="0">
                <a:latin typeface="Calibri" panose="020F0502020204030204" pitchFamily="34" charset="0"/>
              </a:rPr>
              <a:t>= lentilles réfractives = </a:t>
            </a:r>
            <a:r>
              <a:rPr lang="fr-FR" altLang="fr-FR" sz="1600" dirty="0" err="1">
                <a:latin typeface="Calibri" panose="020F0502020204030204" pitchFamily="34" charset="0"/>
              </a:rPr>
              <a:t>Transfocateur</a:t>
            </a:r>
            <a:endParaRPr lang="fr-FR" altLang="fr-FR" sz="1600" dirty="0">
              <a:latin typeface="Calibri" panose="020F0502020204030204" pitchFamily="34" charset="0"/>
            </a:endParaRPr>
          </a:p>
        </p:txBody>
      </p:sp>
      <p:sp>
        <p:nvSpPr>
          <p:cNvPr id="44" name="ZoneTexte 28"/>
          <p:cNvSpPr txBox="1">
            <a:spLocks noChangeArrowheads="1"/>
          </p:cNvSpPr>
          <p:nvPr/>
        </p:nvSpPr>
        <p:spPr bwMode="auto">
          <a:xfrm>
            <a:off x="4386148" y="5347842"/>
            <a:ext cx="36277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</a:rPr>
              <a:t>• faisceau &lt; mm à &lt; 150 μm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qq % à 0.01 % larg.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spect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. avec mono.)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7232524" y="2132856"/>
            <a:ext cx="2338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• Flux ~ </a:t>
            </a:r>
            <a:r>
              <a:rPr lang="fr-FR" altLang="fr-FR" sz="1600">
                <a:latin typeface="Calibri" panose="020F0502020204030204" pitchFamily="34" charset="0"/>
              </a:rPr>
              <a:t>10</a:t>
            </a:r>
            <a:r>
              <a:rPr lang="fr-FR" altLang="fr-FR" sz="1600" baseline="30000">
                <a:latin typeface="Calibri" panose="020F0502020204030204" pitchFamily="34" charset="0"/>
              </a:rPr>
              <a:t>11</a:t>
            </a:r>
            <a:r>
              <a:rPr lang="fr-FR" altLang="fr-FR" sz="1600">
                <a:latin typeface="Calibri" panose="020F0502020204030204" pitchFamily="34" charset="0"/>
              </a:rPr>
              <a:t> - 10</a:t>
            </a:r>
            <a:r>
              <a:rPr lang="fr-FR" altLang="fr-FR" sz="1600" baseline="30000">
                <a:latin typeface="Calibri" panose="020F0502020204030204" pitchFamily="34" charset="0"/>
              </a:rPr>
              <a:t>13 </a:t>
            </a:r>
            <a:r>
              <a:rPr lang="fr-FR" altLang="fr-FR" sz="1600">
                <a:latin typeface="Calibri" panose="020F0502020204030204" pitchFamily="34" charset="0"/>
              </a:rPr>
              <a:t>ph/s</a:t>
            </a: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• 40 - 90 keV </a:t>
            </a:r>
            <a:r>
              <a:rPr lang="fr-FR" altLang="fr-FR" sz="200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4" name="ZoneTexte 28"/>
          <p:cNvSpPr txBox="1">
            <a:spLocks noChangeArrowheads="1"/>
          </p:cNvSpPr>
          <p:nvPr/>
        </p:nvSpPr>
        <p:spPr bwMode="auto">
          <a:xfrm>
            <a:off x="8100177" y="5387331"/>
            <a:ext cx="2154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Flux ~ </a:t>
            </a:r>
            <a:r>
              <a:rPr lang="fr-FR" altLang="fr-FR" sz="1600" dirty="0">
                <a:latin typeface="Calibri" panose="020F0502020204030204" pitchFamily="34" charset="0"/>
              </a:rPr>
              <a:t>10</a:t>
            </a:r>
            <a:r>
              <a:rPr lang="fr-FR" altLang="fr-FR" sz="1600" baseline="30000" dirty="0">
                <a:latin typeface="Calibri" panose="020F0502020204030204" pitchFamily="34" charset="0"/>
              </a:rPr>
              <a:t>8</a:t>
            </a:r>
            <a:r>
              <a:rPr lang="fr-FR" altLang="fr-FR" sz="1600" dirty="0">
                <a:latin typeface="Calibri" panose="020F0502020204030204" pitchFamily="34" charset="0"/>
              </a:rPr>
              <a:t> - 10</a:t>
            </a:r>
            <a:r>
              <a:rPr lang="fr-FR" altLang="fr-FR" sz="1600" baseline="30000" dirty="0">
                <a:latin typeface="Calibri" panose="020F0502020204030204" pitchFamily="34" charset="0"/>
              </a:rPr>
              <a:t>10 </a:t>
            </a:r>
            <a:r>
              <a:rPr lang="fr-FR" altLang="fr-FR" sz="1600" dirty="0">
                <a:latin typeface="Calibri" panose="020F0502020204030204" pitchFamily="34" charset="0"/>
              </a:rPr>
              <a:t>ph/s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fr-FR" altLang="fr-FR" sz="20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énergie 40 - 90 keV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-3826"/>
            <a:ext cx="8598907" cy="686196"/>
          </a:xfrm>
        </p:spPr>
        <p:txBody>
          <a:bodyPr/>
          <a:lstStyle/>
          <a:p>
            <a:pPr algn="l"/>
            <a:r>
              <a:rPr lang="fr-FR" b="1" dirty="0"/>
              <a:t>2 façon d’utiliser le faisceau Compton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4584940" y="4160809"/>
            <a:ext cx="5014567" cy="1183329"/>
            <a:chOff x="5029036" y="4200699"/>
            <a:chExt cx="5014567" cy="1183329"/>
          </a:xfrm>
        </p:grpSpPr>
        <p:sp>
          <p:nvSpPr>
            <p:cNvPr id="39" name="Rectangle 38"/>
            <p:cNvSpPr/>
            <p:nvPr/>
          </p:nvSpPr>
          <p:spPr>
            <a:xfrm>
              <a:off x="5029036" y="4200699"/>
              <a:ext cx="5014566" cy="1183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40" name="Imag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9" t="39551" r="35392" b="50060"/>
            <a:stretch/>
          </p:blipFill>
          <p:spPr bwMode="auto">
            <a:xfrm>
              <a:off x="5029037" y="4543580"/>
              <a:ext cx="3583931" cy="80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rc 40"/>
            <p:cNvSpPr/>
            <p:nvPr/>
          </p:nvSpPr>
          <p:spPr>
            <a:xfrm rot="1080000">
              <a:off x="6177345" y="4793198"/>
              <a:ext cx="176470" cy="19411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49" name="ZoneTexte 20"/>
            <p:cNvSpPr txBox="1">
              <a:spLocks noChangeArrowheads="1"/>
            </p:cNvSpPr>
            <p:nvPr/>
          </p:nvSpPr>
          <p:spPr bwMode="auto">
            <a:xfrm>
              <a:off x="5612671" y="4434129"/>
              <a:ext cx="54534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65 μrad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6424403" y="4764663"/>
              <a:ext cx="0" cy="29999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20"/>
            <p:cNvSpPr txBox="1">
              <a:spLocks noChangeArrowheads="1"/>
            </p:cNvSpPr>
            <p:nvPr/>
          </p:nvSpPr>
          <p:spPr bwMode="auto">
            <a:xfrm>
              <a:off x="5759311" y="4979267"/>
              <a:ext cx="5822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00">
                  <a:solidFill>
                    <a:srgbClr val="000000"/>
                  </a:solidFill>
                  <a:latin typeface="Calibri" panose="020F0502020204030204" pitchFamily="34" charset="0"/>
                </a:rPr>
                <a:t>0.4 mm</a:t>
              </a:r>
            </a:p>
          </p:txBody>
        </p:sp>
        <p:pic>
          <p:nvPicPr>
            <p:cNvPr id="54" name="Imag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8" t="40779" r="56266" b="50838"/>
            <a:stretch/>
          </p:blipFill>
          <p:spPr bwMode="auto">
            <a:xfrm flipH="1">
              <a:off x="7693141" y="4641966"/>
              <a:ext cx="1296677" cy="64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6" t="2911" r="43532" b="78699"/>
            <a:stretch/>
          </p:blipFill>
          <p:spPr bwMode="auto">
            <a:xfrm>
              <a:off x="8843245" y="4209306"/>
              <a:ext cx="1200358" cy="1137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631848" y="4632419"/>
              <a:ext cx="249857" cy="2187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93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6"/>
    </mc:Choice>
    <mc:Fallback xmlns="">
      <p:transition spd="slow" advTm="4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43" grpId="0"/>
      <p:bldP spid="44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273"/>
            <a:ext cx="9265141" cy="698500"/>
          </a:xfrm>
        </p:spPr>
        <p:txBody>
          <a:bodyPr/>
          <a:lstStyle/>
          <a:p>
            <a:pPr algn="l"/>
            <a:r>
              <a:rPr lang="fr-FR" b="1" dirty="0"/>
              <a:t>Faisceau X pour les premiers utilisateurs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492732" y="998906"/>
            <a:ext cx="4186713" cy="551633"/>
          </a:xfrm>
        </p:spPr>
        <p:txBody>
          <a:bodyPr/>
          <a:lstStyle/>
          <a:p>
            <a:r>
              <a:rPr lang="fr-FR" dirty="0"/>
              <a:t>Faisceau entier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476857" y="1723651"/>
            <a:ext cx="4202588" cy="4531637"/>
          </a:xfrm>
        </p:spPr>
        <p:txBody>
          <a:bodyPr/>
          <a:lstStyle/>
          <a:p>
            <a:r>
              <a:rPr lang="fr-FR" dirty="0" err="1"/>
              <a:t>Dist</a:t>
            </a:r>
            <a:r>
              <a:rPr lang="fr-FR" dirty="0"/>
              <a:t>. source-échant. : 10.6 m</a:t>
            </a:r>
          </a:p>
          <a:p>
            <a:r>
              <a:rPr lang="fr-FR" dirty="0"/>
              <a:t>Divergence: ~1/γ = 7.5 </a:t>
            </a:r>
            <a:r>
              <a:rPr lang="fr-FR" dirty="0" err="1"/>
              <a:t>mrad</a:t>
            </a:r>
            <a:r>
              <a:rPr lang="fr-FR" dirty="0"/>
              <a:t> (~15cm sur échantillon)</a:t>
            </a:r>
          </a:p>
          <a:p>
            <a:r>
              <a:rPr lang="fr-FR" dirty="0"/>
              <a:t>Flux: ~10</a:t>
            </a:r>
            <a:r>
              <a:rPr lang="fr-FR" baseline="30000" dirty="0"/>
              <a:t>9</a:t>
            </a:r>
            <a:r>
              <a:rPr lang="fr-FR" dirty="0"/>
              <a:t> ph/s</a:t>
            </a:r>
          </a:p>
          <a:p>
            <a:r>
              <a:rPr lang="fr-FR" dirty="0"/>
              <a:t>Largeur spectrale : &lt;40%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>
          <a:xfrm>
            <a:off x="5154142" y="985948"/>
            <a:ext cx="4384298" cy="569428"/>
          </a:xfrm>
        </p:spPr>
        <p:txBody>
          <a:bodyPr/>
          <a:lstStyle/>
          <a:p>
            <a:r>
              <a:rPr lang="fr-FR" dirty="0"/>
              <a:t>Faisceau focalisé (</a:t>
            </a:r>
            <a:r>
              <a:rPr lang="fr-FR" dirty="0">
                <a:sym typeface="Wingdings" panose="05000000000000000000" pitchFamily="2" charset="2"/>
              </a:rPr>
              <a:t>= </a:t>
            </a:r>
            <a:r>
              <a:rPr lang="fr-FR" dirty="0"/>
              <a:t>39 </a:t>
            </a:r>
            <a:r>
              <a:rPr lang="fr-FR" dirty="0" err="1"/>
              <a:t>lenses</a:t>
            </a:r>
            <a:r>
              <a:rPr lang="fr-FR" dirty="0"/>
              <a:t>)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4"/>
          </p:nvPr>
        </p:nvSpPr>
        <p:spPr>
          <a:xfrm>
            <a:off x="5154143" y="1515371"/>
            <a:ext cx="4186708" cy="4531637"/>
          </a:xfrm>
        </p:spPr>
        <p:txBody>
          <a:bodyPr/>
          <a:lstStyle/>
          <a:p>
            <a:r>
              <a:rPr lang="fr-FR" dirty="0" err="1"/>
              <a:t>Dist</a:t>
            </a:r>
            <a:r>
              <a:rPr lang="fr-FR" dirty="0"/>
              <a:t>. source-échant. : 10.6 m</a:t>
            </a:r>
          </a:p>
          <a:p>
            <a:r>
              <a:rPr lang="fr-FR" dirty="0"/>
              <a:t>Divergence: ~65 </a:t>
            </a:r>
            <a:r>
              <a:rPr lang="fr-FR" dirty="0" err="1"/>
              <a:t>μrad</a:t>
            </a:r>
            <a:r>
              <a:rPr lang="fr-FR" dirty="0"/>
              <a:t> (~380 μm sur échantillon)</a:t>
            </a:r>
          </a:p>
          <a:p>
            <a:r>
              <a:rPr lang="fr-FR" dirty="0"/>
              <a:t>Flux: ~10</a:t>
            </a:r>
            <a:r>
              <a:rPr lang="fr-FR" baseline="30000" dirty="0"/>
              <a:t>5</a:t>
            </a:r>
            <a:r>
              <a:rPr lang="fr-FR" dirty="0"/>
              <a:t> ph/s (22% transmission incluse), x2 par rapport à un iris</a:t>
            </a:r>
          </a:p>
          <a:p>
            <a:r>
              <a:rPr lang="fr-FR" dirty="0"/>
              <a:t>Largeur spectrale : 1%</a:t>
            </a:r>
          </a:p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39333" y="720964"/>
            <a:ext cx="3868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1/γ </a:t>
            </a:r>
            <a:r>
              <a:rPr lang="fr-FR" sz="1600" i="1" dirty="0">
                <a:sym typeface="Wingdings" panose="05000000000000000000" pitchFamily="2" charset="2"/>
              </a:rPr>
              <a:t></a:t>
            </a:r>
            <a:r>
              <a:rPr lang="fr-FR" sz="1600" i="1" dirty="0"/>
              <a:t> ~ ½ du flux total et de l’énergie</a:t>
            </a:r>
          </a:p>
        </p:txBody>
      </p: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289310" y="3575912"/>
            <a:ext cx="3846181" cy="2828175"/>
            <a:chOff x="522424" y="3689058"/>
            <a:chExt cx="3504819" cy="257716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880" y="3689058"/>
              <a:ext cx="3264963" cy="232371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22424" y="5985762"/>
              <a:ext cx="3504819" cy="280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/>
                <a:t>Phys. Rev. ST Accel. Beams 14, 044701 (2011)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143674" y="669352"/>
            <a:ext cx="356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Lentilles Al avec 0.4mm d’ouverture</a:t>
            </a:r>
          </a:p>
        </p:txBody>
      </p:sp>
      <p:pic>
        <p:nvPicPr>
          <p:cNvPr id="2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911" r="43532" b="78699"/>
          <a:stretch>
            <a:fillRect/>
          </a:stretch>
        </p:blipFill>
        <p:spPr bwMode="auto">
          <a:xfrm>
            <a:off x="2802951" y="1019699"/>
            <a:ext cx="2196017" cy="5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e 23"/>
          <p:cNvGrpSpPr>
            <a:grpSpLocks noChangeAspect="1"/>
          </p:cNvGrpSpPr>
          <p:nvPr/>
        </p:nvGrpSpPr>
        <p:grpSpPr>
          <a:xfrm>
            <a:off x="9442402" y="1409745"/>
            <a:ext cx="2597724" cy="1005211"/>
            <a:chOff x="1261119" y="1855023"/>
            <a:chExt cx="5114876" cy="1979244"/>
          </a:xfrm>
        </p:grpSpPr>
        <p:sp>
          <p:nvSpPr>
            <p:cNvPr id="25" name="Rectangle 24"/>
            <p:cNvSpPr/>
            <p:nvPr/>
          </p:nvSpPr>
          <p:spPr>
            <a:xfrm>
              <a:off x="1261119" y="1855437"/>
              <a:ext cx="5114875" cy="1917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26" name="Imag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9" t="39551" r="35392" b="50060"/>
            <a:stretch/>
          </p:blipFill>
          <p:spPr bwMode="auto">
            <a:xfrm>
              <a:off x="1261120" y="2953091"/>
              <a:ext cx="3655622" cy="81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Arc 26"/>
            <p:cNvSpPr/>
            <p:nvPr/>
          </p:nvSpPr>
          <p:spPr>
            <a:xfrm rot="1080000">
              <a:off x="2432398" y="3207702"/>
              <a:ext cx="180000" cy="19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8" name="ZoneTexte 20"/>
            <p:cNvSpPr txBox="1">
              <a:spLocks noChangeArrowheads="1"/>
            </p:cNvSpPr>
            <p:nvPr/>
          </p:nvSpPr>
          <p:spPr bwMode="auto">
            <a:xfrm>
              <a:off x="1856429" y="2841450"/>
              <a:ext cx="967388" cy="40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 dirty="0">
                  <a:solidFill>
                    <a:srgbClr val="FF0000"/>
                  </a:solidFill>
                  <a:latin typeface="Calibri" panose="020F0502020204030204" pitchFamily="34" charset="0"/>
                </a:rPr>
                <a:t>65 </a:t>
              </a:r>
              <a:r>
                <a:rPr lang="fr-FR" altLang="fr-FR" sz="9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μrad</a:t>
              </a:r>
              <a:endParaRPr lang="fr-FR" altLang="fr-FR" sz="9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2684398" y="3178596"/>
              <a:ext cx="0" cy="30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2" t="6271" r="17007" b="25533"/>
            <a:stretch/>
          </p:blipFill>
          <p:spPr>
            <a:xfrm>
              <a:off x="2727764" y="1855023"/>
              <a:ext cx="1385661" cy="1890372"/>
            </a:xfrm>
            <a:prstGeom prst="parallelogram">
              <a:avLst>
                <a:gd name="adj" fmla="val 1159"/>
              </a:avLst>
            </a:prstGeom>
          </p:spPr>
        </p:pic>
        <p:sp>
          <p:nvSpPr>
            <p:cNvPr id="31" name="ZoneTexte 20"/>
            <p:cNvSpPr txBox="1">
              <a:spLocks noChangeArrowheads="1"/>
            </p:cNvSpPr>
            <p:nvPr/>
          </p:nvSpPr>
          <p:spPr bwMode="auto">
            <a:xfrm>
              <a:off x="2006002" y="3397493"/>
              <a:ext cx="1032790" cy="43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00">
                  <a:solidFill>
                    <a:srgbClr val="000000"/>
                  </a:solidFill>
                  <a:latin typeface="Calibri" panose="020F0502020204030204" pitchFamily="34" charset="0"/>
                </a:rPr>
                <a:t>0.4 mm</a:t>
              </a:r>
            </a:p>
          </p:txBody>
        </p:sp>
        <p:pic>
          <p:nvPicPr>
            <p:cNvPr id="32" name="Imag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8" t="40779" r="56266" b="50838"/>
            <a:stretch/>
          </p:blipFill>
          <p:spPr bwMode="auto">
            <a:xfrm flipH="1">
              <a:off x="4110588" y="3054068"/>
              <a:ext cx="1322615" cy="66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6" t="2911" r="43532" b="78699"/>
            <a:stretch/>
          </p:blipFill>
          <p:spPr bwMode="auto">
            <a:xfrm>
              <a:off x="5151626" y="2612130"/>
              <a:ext cx="1224369" cy="1160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5384132" y="3491069"/>
            <a:ext cx="5535430" cy="2991762"/>
            <a:chOff x="5393559" y="3604193"/>
            <a:chExt cx="5535430" cy="299176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559" y="3654231"/>
              <a:ext cx="5535430" cy="289168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7819162" y="6257401"/>
              <a:ext cx="3105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Couleur = Energies, taille = flux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210248" y="3604193"/>
              <a:ext cx="27131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i="1" dirty="0"/>
                <a:t>Taille  RMS (pondérée en flux) = 150 μm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9"/>
    </mc:Choice>
    <mc:Fallback xmlns="">
      <p:transition spd="slow" advTm="7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31437D60-BB41-42A1-B018-E5C6F7BF7DEA}"/>
              </a:ext>
            </a:extLst>
          </p:cNvPr>
          <p:cNvSpPr txBox="1">
            <a:spLocks/>
          </p:cNvSpPr>
          <p:nvPr/>
        </p:nvSpPr>
        <p:spPr>
          <a:xfrm>
            <a:off x="146906" y="708588"/>
            <a:ext cx="10268301" cy="5747722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2021 </a:t>
            </a:r>
          </a:p>
          <a:p>
            <a:pPr marL="285188" lvl="1" indent="-162965"/>
            <a:r>
              <a:rPr lang="en-US" sz="1600" dirty="0">
                <a:solidFill>
                  <a:srgbClr val="0070C0"/>
                </a:solidFill>
              </a:rPr>
              <a:t>19 May : </a:t>
            </a:r>
            <a:r>
              <a:rPr lang="en-US" sz="1600" dirty="0" err="1">
                <a:solidFill>
                  <a:srgbClr val="0070C0"/>
                </a:solidFill>
              </a:rPr>
              <a:t>autorisation</a:t>
            </a:r>
            <a:r>
              <a:rPr lang="en-US" sz="1600" dirty="0">
                <a:solidFill>
                  <a:srgbClr val="0070C0"/>
                </a:solidFill>
              </a:rPr>
              <a:t> de </a:t>
            </a:r>
            <a:r>
              <a:rPr lang="en-US" sz="1600" dirty="0" err="1">
                <a:solidFill>
                  <a:srgbClr val="0070C0"/>
                </a:solidFill>
              </a:rPr>
              <a:t>l’ASN</a:t>
            </a:r>
            <a:r>
              <a:rPr lang="en-US" sz="1600" dirty="0">
                <a:solidFill>
                  <a:srgbClr val="0070C0"/>
                </a:solidFill>
              </a:rPr>
              <a:t> pour la phase 1</a:t>
            </a:r>
          </a:p>
          <a:p>
            <a:pPr marL="122223" lvl="1" indent="0">
              <a:buNone/>
            </a:pPr>
            <a:r>
              <a:rPr lang="en-US" sz="1600" dirty="0" err="1">
                <a:solidFill>
                  <a:srgbClr val="0070C0"/>
                </a:solidFill>
              </a:rPr>
              <a:t>Linac</a:t>
            </a:r>
            <a:r>
              <a:rPr lang="en-US" sz="1600" dirty="0">
                <a:solidFill>
                  <a:srgbClr val="0070C0"/>
                </a:solidFill>
              </a:rPr>
              <a:t> (E = 50 MeV, </a:t>
            </a:r>
            <a:r>
              <a:rPr lang="en-US" sz="1600" dirty="0" err="1">
                <a:solidFill>
                  <a:srgbClr val="0070C0"/>
                </a:solidFill>
              </a:rPr>
              <a:t>Frep</a:t>
            </a:r>
            <a:r>
              <a:rPr lang="en-US" sz="1600" dirty="0">
                <a:solidFill>
                  <a:srgbClr val="0070C0"/>
                </a:solidFill>
              </a:rPr>
              <a:t> = 10 Hz, Charge = 100 </a:t>
            </a:r>
            <a:r>
              <a:rPr lang="en-US" sz="1600" dirty="0" err="1">
                <a:solidFill>
                  <a:srgbClr val="0070C0"/>
                </a:solidFill>
              </a:rPr>
              <a:t>pC</a:t>
            </a:r>
            <a:r>
              <a:rPr lang="en-US" sz="1600" dirty="0">
                <a:solidFill>
                  <a:srgbClr val="0070C0"/>
                </a:solidFill>
              </a:rPr>
              <a:t>)</a:t>
            </a:r>
          </a:p>
          <a:p>
            <a:pPr marL="285188" lvl="1" indent="-162965"/>
            <a:r>
              <a:rPr lang="fr-FR" sz="1600" dirty="0"/>
              <a:t>juil.    : conditionnement de la section RF</a:t>
            </a:r>
          </a:p>
          <a:p>
            <a:pPr marL="285188" lvl="1" indent="-162965"/>
            <a:r>
              <a:rPr lang="fr-FR" sz="1600" dirty="0"/>
              <a:t>sept.   : conditionnement du canon (1 Hz)</a:t>
            </a:r>
          </a:p>
          <a:p>
            <a:pPr marL="285188" lvl="1" indent="-162965"/>
            <a:r>
              <a:rPr lang="en-US" sz="1600" dirty="0"/>
              <a:t>4 Oct  : </a:t>
            </a:r>
            <a:r>
              <a:rPr lang="en-US" sz="1600" dirty="0">
                <a:solidFill>
                  <a:srgbClr val="FF0000"/>
                </a:solidFill>
              </a:rPr>
              <a:t>premier </a:t>
            </a:r>
            <a:r>
              <a:rPr lang="en-US" sz="1600" dirty="0" err="1">
                <a:solidFill>
                  <a:srgbClr val="FF0000"/>
                </a:solidFill>
              </a:rPr>
              <a:t>faisceau</a:t>
            </a:r>
            <a:r>
              <a:rPr lang="en-US" sz="1600" dirty="0">
                <a:solidFill>
                  <a:srgbClr val="FF0000"/>
                </a:solidFill>
              </a:rPr>
              <a:t> canon ~4 MeV</a:t>
            </a:r>
          </a:p>
          <a:p>
            <a:pPr marL="285188" lvl="1" indent="-162965"/>
            <a:r>
              <a:rPr lang="en-US" sz="1600" dirty="0"/>
              <a:t>6 Oct  : </a:t>
            </a:r>
            <a:r>
              <a:rPr lang="en-US" sz="1600" dirty="0">
                <a:solidFill>
                  <a:srgbClr val="FF0000"/>
                </a:solidFill>
              </a:rPr>
              <a:t>premier </a:t>
            </a:r>
            <a:r>
              <a:rPr lang="en-US" sz="1600" dirty="0" err="1">
                <a:solidFill>
                  <a:srgbClr val="FF0000"/>
                </a:solidFill>
              </a:rPr>
              <a:t>faisceau</a:t>
            </a:r>
            <a:r>
              <a:rPr lang="en-US" sz="1600" dirty="0">
                <a:solidFill>
                  <a:srgbClr val="FF0000"/>
                </a:solidFill>
              </a:rPr>
              <a:t> LIL section 37 MeV </a:t>
            </a:r>
            <a:r>
              <a:rPr lang="en-US" sz="1600" dirty="0"/>
              <a:t>(nominal 50 MeV)</a:t>
            </a:r>
          </a:p>
          <a:p>
            <a:pPr marL="285188" lvl="1" indent="-162965"/>
            <a:r>
              <a:rPr lang="en-US" sz="1600" dirty="0"/>
              <a:t>20 Oct Gun </a:t>
            </a:r>
            <a:r>
              <a:rPr lang="en-US" sz="1600" dirty="0" err="1"/>
              <a:t>conditionning</a:t>
            </a:r>
            <a:r>
              <a:rPr lang="en-US" sz="1600" dirty="0"/>
              <a:t> 80 MV/m, 10 Hz (5MeV)</a:t>
            </a:r>
          </a:p>
          <a:p>
            <a:pPr marL="285188" lvl="1" indent="-162965"/>
            <a:r>
              <a:rPr lang="en-US" sz="1600" dirty="0"/>
              <a:t>26 Oct </a:t>
            </a:r>
            <a:r>
              <a:rPr lang="en-US" sz="1600" dirty="0">
                <a:solidFill>
                  <a:srgbClr val="FF0000"/>
                </a:solidFill>
              </a:rPr>
              <a:t>50 MeV beam</a:t>
            </a:r>
          </a:p>
          <a:p>
            <a:pPr marL="285188" lvl="1" indent="-162965"/>
            <a:r>
              <a:rPr lang="en-US" sz="1600" dirty="0"/>
              <a:t>25 Nov </a:t>
            </a:r>
            <a:r>
              <a:rPr lang="en-US" sz="1600" dirty="0">
                <a:solidFill>
                  <a:srgbClr val="0070C0"/>
                </a:solidFill>
              </a:rPr>
              <a:t>External audit (SGS)</a:t>
            </a: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to obtain ASN </a:t>
            </a:r>
            <a:r>
              <a:rPr lang="en-US" sz="1600" dirty="0" err="1">
                <a:sym typeface="Wingdings" panose="05000000000000000000" pitchFamily="2" charset="2"/>
              </a:rPr>
              <a:t>autorisation</a:t>
            </a:r>
            <a:r>
              <a:rPr lang="en-US" sz="1600" dirty="0">
                <a:sym typeface="Wingdings" panose="05000000000000000000" pitchFamily="2" charset="2"/>
              </a:rPr>
              <a:t> phase 2 (TL + ring + EL)</a:t>
            </a:r>
          </a:p>
          <a:p>
            <a:pPr marL="285188" lvl="1" indent="-162965"/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2022</a:t>
            </a:r>
            <a:endParaRPr lang="en-US" sz="1600" b="1" dirty="0"/>
          </a:p>
          <a:p>
            <a:pPr marL="285188" lvl="1" indent="-162965"/>
            <a:r>
              <a:rPr lang="en-US" sz="1600" dirty="0" err="1"/>
              <a:t>Optimisation</a:t>
            </a:r>
            <a:r>
              <a:rPr lang="en-US" sz="1600" dirty="0"/>
              <a:t>/</a:t>
            </a:r>
            <a:r>
              <a:rPr lang="en-US" sz="1600" dirty="0" err="1"/>
              <a:t>Alignement</a:t>
            </a:r>
            <a:r>
              <a:rPr lang="en-US" sz="1600" dirty="0"/>
              <a:t> </a:t>
            </a:r>
            <a:r>
              <a:rPr lang="en-US" sz="1600" dirty="0" err="1"/>
              <a:t>photoinjection</a:t>
            </a:r>
            <a:endParaRPr lang="en-US" sz="1600" dirty="0"/>
          </a:p>
          <a:p>
            <a:pPr marL="285188" lvl="1" indent="-162965"/>
            <a:r>
              <a:rPr lang="en-US" sz="1600" dirty="0">
                <a:solidFill>
                  <a:srgbClr val="0070C0"/>
                </a:solidFill>
              </a:rPr>
              <a:t>1</a:t>
            </a:r>
            <a:r>
              <a:rPr lang="en-US" sz="1600" baseline="30000" dirty="0">
                <a:solidFill>
                  <a:srgbClr val="0070C0"/>
                </a:solidFill>
              </a:rPr>
              <a:t>st</a:t>
            </a:r>
            <a:r>
              <a:rPr lang="en-US" sz="1600" dirty="0">
                <a:solidFill>
                  <a:srgbClr val="0070C0"/>
                </a:solidFill>
              </a:rPr>
              <a:t> Aug	ASN </a:t>
            </a:r>
            <a:r>
              <a:rPr lang="en-US" sz="1600" dirty="0" err="1">
                <a:solidFill>
                  <a:srgbClr val="0070C0"/>
                </a:solidFill>
              </a:rPr>
              <a:t>autorisation</a:t>
            </a:r>
            <a:r>
              <a:rPr lang="en-US" sz="1600" dirty="0">
                <a:solidFill>
                  <a:srgbClr val="0070C0"/>
                </a:solidFill>
              </a:rPr>
              <a:t> phase 2</a:t>
            </a:r>
          </a:p>
          <a:p>
            <a:pPr marL="122223" lvl="1" indent="0">
              <a:buNone/>
            </a:pPr>
            <a:r>
              <a:rPr lang="en-US" sz="1600" dirty="0" err="1">
                <a:solidFill>
                  <a:srgbClr val="0070C0"/>
                </a:solidFill>
              </a:rPr>
              <a:t>Linac</a:t>
            </a:r>
            <a:r>
              <a:rPr lang="en-US" sz="1600" dirty="0">
                <a:solidFill>
                  <a:srgbClr val="0070C0"/>
                </a:solidFill>
              </a:rPr>
              <a:t> + Transfer Line + Ring + Extraction Line</a:t>
            </a:r>
          </a:p>
          <a:p>
            <a:pPr marL="285188" lvl="1" indent="-162965"/>
            <a:r>
              <a:rPr lang="en-US" sz="1600" dirty="0"/>
              <a:t>30 Aug	Beam ready for injection</a:t>
            </a:r>
          </a:p>
          <a:p>
            <a:pPr marL="285188" lvl="1" indent="-162965"/>
            <a:r>
              <a:rPr lang="en-US" sz="1600" dirty="0"/>
              <a:t>19 Sept </a:t>
            </a:r>
            <a:r>
              <a:rPr lang="en-US" sz="1600" dirty="0">
                <a:solidFill>
                  <a:srgbClr val="FF0000"/>
                </a:solidFill>
              </a:rPr>
              <a:t>First ring turns</a:t>
            </a:r>
          </a:p>
          <a:p>
            <a:pPr marL="285188" lvl="1" indent="-162965"/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Oct First ~400 turns (without RF cavity)</a:t>
            </a:r>
          </a:p>
          <a:p>
            <a:pPr marL="285188" lvl="1" indent="-162965"/>
            <a:r>
              <a:rPr lang="en-US" sz="1600" dirty="0"/>
              <a:t>8 Nov	Breakdown of Klystron Filament</a:t>
            </a:r>
          </a:p>
          <a:p>
            <a:pPr marL="285188" lvl="1" indent="-162965"/>
            <a:r>
              <a:rPr lang="en-US" sz="1600" dirty="0"/>
              <a:t>8 Dec</a:t>
            </a:r>
            <a:r>
              <a:rPr lang="en-US" sz="1600" dirty="0">
                <a:solidFill>
                  <a:srgbClr val="FF0000"/>
                </a:solidFill>
              </a:rPr>
              <a:t>	Beam stored with RF cavity</a:t>
            </a:r>
          </a:p>
          <a:p>
            <a:pPr marL="285188" lvl="1" indent="-162965"/>
            <a:r>
              <a:rPr lang="en-US" sz="1600" dirty="0"/>
              <a:t>9 Dec	</a:t>
            </a:r>
            <a:r>
              <a:rPr lang="en-US" sz="1600" dirty="0">
                <a:solidFill>
                  <a:srgbClr val="FF0000"/>
                </a:solidFill>
              </a:rPr>
              <a:t>Beam dumped at the end of the extraction line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58BF979-9CF4-4560-93D5-2947F7C5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940" y="133022"/>
            <a:ext cx="8598907" cy="686196"/>
          </a:xfrm>
        </p:spPr>
        <p:txBody>
          <a:bodyPr/>
          <a:lstStyle/>
          <a:p>
            <a:r>
              <a:rPr lang="fr-FR" b="1" dirty="0"/>
              <a:t>Faits 2021-2023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86B8EC-957C-4041-97BD-1B214105432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0F95A1-463B-46E9-BE42-2DA961C44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E25F815-A8E9-4021-B4B9-8A17A6DD5A87}"/>
              </a:ext>
            </a:extLst>
          </p:cNvPr>
          <p:cNvSpPr txBox="1">
            <a:spLocks/>
          </p:cNvSpPr>
          <p:nvPr/>
        </p:nvSpPr>
        <p:spPr>
          <a:xfrm>
            <a:off x="8219863" y="899309"/>
            <a:ext cx="3825231" cy="355165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2023</a:t>
            </a:r>
          </a:p>
          <a:p>
            <a:pPr marL="285188" lvl="1" indent="-162965"/>
            <a:r>
              <a:rPr lang="en-US" sz="1600" dirty="0">
                <a:solidFill>
                  <a:srgbClr val="0070C0"/>
                </a:solidFill>
              </a:rPr>
              <a:t>13 Jan RP measurements for changing the ASN phase</a:t>
            </a:r>
          </a:p>
          <a:p>
            <a:pPr marL="285188" lvl="1" indent="-162965"/>
            <a:r>
              <a:rPr lang="fr-FR" sz="1600" dirty="0">
                <a:solidFill>
                  <a:srgbClr val="0070C0"/>
                </a:solidFill>
              </a:rPr>
              <a:t>7 </a:t>
            </a:r>
            <a:r>
              <a:rPr lang="fr-FR" sz="1600" dirty="0" err="1">
                <a:solidFill>
                  <a:srgbClr val="0070C0"/>
                </a:solidFill>
              </a:rPr>
              <a:t>Feb</a:t>
            </a:r>
            <a:r>
              <a:rPr lang="fr-FR" sz="1600" dirty="0">
                <a:solidFill>
                  <a:srgbClr val="0070C0"/>
                </a:solidFill>
              </a:rPr>
              <a:t> envoie dossier ASN pour autorisation phase 2b</a:t>
            </a:r>
            <a:endParaRPr lang="en-US" sz="1600" dirty="0">
              <a:solidFill>
                <a:srgbClr val="0070C0"/>
              </a:solidFill>
            </a:endParaRPr>
          </a:p>
          <a:p>
            <a:pPr marL="122223" lvl="1" indent="0">
              <a:buNone/>
            </a:pPr>
            <a:r>
              <a:rPr lang="en-US" sz="1600" dirty="0" err="1">
                <a:solidFill>
                  <a:srgbClr val="0070C0"/>
                </a:solidFill>
              </a:rPr>
              <a:t>Linac</a:t>
            </a:r>
            <a:r>
              <a:rPr lang="en-US" sz="1600" dirty="0">
                <a:solidFill>
                  <a:srgbClr val="0070C0"/>
                </a:solidFill>
              </a:rPr>
              <a:t> + Transfer Line + Ring + Extraction Line + </a:t>
            </a:r>
            <a:r>
              <a:rPr lang="en-US" sz="1600" dirty="0" err="1">
                <a:solidFill>
                  <a:srgbClr val="0070C0"/>
                </a:solidFill>
              </a:rPr>
              <a:t>transfert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rayons</a:t>
            </a:r>
            <a:r>
              <a:rPr lang="en-US" sz="1600" dirty="0">
                <a:solidFill>
                  <a:srgbClr val="0070C0"/>
                </a:solidFill>
              </a:rPr>
              <a:t>-X</a:t>
            </a:r>
          </a:p>
          <a:p>
            <a:pPr marL="203706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00B050"/>
                </a:solidFill>
              </a:rPr>
              <a:t>Next steps</a:t>
            </a:r>
          </a:p>
          <a:p>
            <a:pPr marL="285188" lvl="1" indent="-162965"/>
            <a:r>
              <a:rPr lang="en-US" sz="1600" dirty="0">
                <a:solidFill>
                  <a:srgbClr val="00B050"/>
                </a:solidFill>
              </a:rPr>
              <a:t>Beam extraction from the ring</a:t>
            </a:r>
          </a:p>
          <a:p>
            <a:pPr marL="285188" lvl="1" indent="-162965"/>
            <a:r>
              <a:rPr lang="en-US" sz="1600" dirty="0">
                <a:solidFill>
                  <a:srgbClr val="00B050"/>
                </a:solidFill>
              </a:rPr>
              <a:t>Better/longer storage in the ring</a:t>
            </a:r>
          </a:p>
          <a:p>
            <a:pPr marL="285188" lvl="1" indent="-162965"/>
            <a:r>
              <a:rPr lang="en-US" sz="1600" dirty="0">
                <a:solidFill>
                  <a:srgbClr val="00B050"/>
                </a:solidFill>
              </a:rPr>
              <a:t>Fabry Perrot cavity ready</a:t>
            </a:r>
          </a:p>
          <a:p>
            <a:pPr marL="285188" lvl="1" indent="-162965"/>
            <a:r>
              <a:rPr lang="en-US" sz="1600" b="1" dirty="0" err="1">
                <a:solidFill>
                  <a:srgbClr val="00B050"/>
                </a:solidFill>
                <a:highlight>
                  <a:srgbClr val="FFFF00"/>
                </a:highlight>
              </a:rPr>
              <a:t>Xline</a:t>
            </a:r>
            <a:r>
              <a:rPr lang="en-US" sz="1600" b="1" dirty="0">
                <a:solidFill>
                  <a:srgbClr val="00B050"/>
                </a:solidFill>
                <a:highlight>
                  <a:srgbClr val="FFFF00"/>
                </a:highlight>
              </a:rPr>
              <a:t> first beam (autumn 2023)</a:t>
            </a:r>
          </a:p>
          <a:p>
            <a:pPr marL="407412" lvl="1" indent="-203706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4774638-80DC-4F7B-9108-D4950B434851}"/>
              </a:ext>
            </a:extLst>
          </p:cNvPr>
          <p:cNvCxnSpPr/>
          <p:nvPr/>
        </p:nvCxnSpPr>
        <p:spPr>
          <a:xfrm>
            <a:off x="7823484" y="1056122"/>
            <a:ext cx="0" cy="5052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A8CB3E7-DDA0-475C-B07F-8F22EF0B3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37D4F-F942-444B-98A9-C0F1E181797E}" type="slidenum">
              <a:rPr lang="en-US" altLang="fr-FR" smtClean="0"/>
              <a:pPr>
                <a:defRPr/>
              </a:pPr>
              <a:t>36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3470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9"/>
    </mc:Choice>
    <mc:Fallback xmlns="">
      <p:transition spd="slow" advTm="1878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Paramètres nominaux de </a:t>
            </a:r>
            <a:r>
              <a:rPr lang="fr-FR" dirty="0" err="1"/>
              <a:t>ThomX</a:t>
            </a:r>
            <a:endParaRPr lang="fr-FR" dirty="0"/>
          </a:p>
          <a:p>
            <a:pPr lvl="1"/>
            <a:r>
              <a:rPr lang="fr-FR" dirty="0"/>
              <a:t>E- énergies = 50 -70 MeV ; </a:t>
            </a:r>
            <a:r>
              <a:rPr lang="fr-FR" dirty="0" err="1"/>
              <a:t>frep</a:t>
            </a:r>
            <a:r>
              <a:rPr lang="fr-FR" dirty="0"/>
              <a:t> = 16 MHz  ;  </a:t>
            </a:r>
            <a:r>
              <a:rPr lang="fr-FR" dirty="0" err="1"/>
              <a:t>σ</a:t>
            </a:r>
            <a:r>
              <a:rPr lang="fr-FR" baseline="-25000" dirty="0" err="1"/>
              <a:t>e</a:t>
            </a:r>
            <a:r>
              <a:rPr lang="fr-FR" dirty="0"/>
              <a:t> = 0.5%  ; </a:t>
            </a:r>
          </a:p>
          <a:p>
            <a:pPr lvl="1"/>
            <a:r>
              <a:rPr lang="fr-FR" dirty="0"/>
              <a:t> puissance laser = 1 MW, énergie rayons-X = </a:t>
            </a:r>
            <a:r>
              <a:rPr lang="fr-FR" altLang="fr-FR" dirty="0"/>
              <a:t>40-90 keV ; </a:t>
            </a:r>
          </a:p>
          <a:p>
            <a:pPr lvl="1"/>
            <a:r>
              <a:rPr lang="fr-FR" altLang="fr-FR" dirty="0"/>
              <a:t>Brillance = 10</a:t>
            </a:r>
            <a:r>
              <a:rPr lang="fr-FR" altLang="fr-FR" baseline="30000" dirty="0"/>
              <a:t>11</a:t>
            </a:r>
            <a:r>
              <a:rPr lang="fr-FR" altLang="fr-FR" dirty="0"/>
              <a:t> ph/(s.mm2.mrad2) dans 0.1% larg. </a:t>
            </a:r>
            <a:r>
              <a:rPr lang="fr-FR" altLang="fr-FR" dirty="0" err="1"/>
              <a:t>spect</a:t>
            </a:r>
            <a:r>
              <a:rPr lang="fr-FR" altLang="fr-FR" dirty="0"/>
              <a:t>.</a:t>
            </a:r>
            <a:br>
              <a:rPr lang="fr-FR" altLang="fr-FR" dirty="0"/>
            </a:br>
            <a:r>
              <a:rPr lang="fr-FR" altLang="fr-FR" dirty="0"/>
              <a:t> </a:t>
            </a:r>
            <a:endParaRPr lang="fr-FR" dirty="0"/>
          </a:p>
          <a:p>
            <a:r>
              <a:rPr lang="fr-FR" dirty="0"/>
              <a:t>2 d’utiliser le faisceau de rayons-X :</a:t>
            </a:r>
          </a:p>
          <a:p>
            <a:pPr lvl="1"/>
            <a:r>
              <a:rPr lang="fr-FR" dirty="0"/>
              <a:t>Faisceau conique large en 2D</a:t>
            </a:r>
          </a:p>
          <a:p>
            <a:pPr lvl="2"/>
            <a:r>
              <a:rPr lang="fr-FR" dirty="0"/>
              <a:t>Radiographie conventionnelle</a:t>
            </a:r>
          </a:p>
          <a:p>
            <a:pPr lvl="2"/>
            <a:r>
              <a:rPr lang="fr-FR" dirty="0"/>
              <a:t>Soustraction de K-</a:t>
            </a:r>
            <a:r>
              <a:rPr lang="fr-FR" dirty="0" err="1"/>
              <a:t>edge</a:t>
            </a:r>
            <a:endParaRPr lang="fr-FR" dirty="0"/>
          </a:p>
          <a:p>
            <a:pPr lvl="2"/>
            <a:r>
              <a:rPr lang="fr-FR" dirty="0"/>
              <a:t>Contraste de phase</a:t>
            </a:r>
          </a:p>
          <a:p>
            <a:pPr lvl="2"/>
            <a:r>
              <a:rPr lang="fr-FR" dirty="0"/>
              <a:t>Radiothérapie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Faisceau fin (focalisé) </a:t>
            </a:r>
          </a:p>
          <a:p>
            <a:pPr lvl="2"/>
            <a:r>
              <a:rPr lang="fr-FR" dirty="0"/>
              <a:t>Spectroscopie par fluorescence </a:t>
            </a:r>
          </a:p>
          <a:p>
            <a:pPr lvl="2"/>
            <a:r>
              <a:rPr lang="fr-FR" dirty="0"/>
              <a:t>Diffraction </a:t>
            </a:r>
          </a:p>
          <a:p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58825" y="155575"/>
            <a:ext cx="8597900" cy="698500"/>
          </a:xfrm>
        </p:spPr>
        <p:txBody>
          <a:bodyPr/>
          <a:lstStyle/>
          <a:p>
            <a:r>
              <a:rPr lang="fr-FR" b="1" dirty="0"/>
              <a:t>Tour d’horizon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fr-FR"/>
          </a:p>
        </p:txBody>
      </p:sp>
      <p:sp>
        <p:nvSpPr>
          <p:cNvPr id="50177" name="Espace réservé du pied de page 50176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  <p:sp>
        <p:nvSpPr>
          <p:cNvPr id="13" name="ZoneTexte 27"/>
          <p:cNvSpPr txBox="1">
            <a:spLocks noChangeArrowheads="1"/>
          </p:cNvSpPr>
          <p:nvPr/>
        </p:nvSpPr>
        <p:spPr bwMode="auto">
          <a:xfrm>
            <a:off x="8639225" y="3535745"/>
            <a:ext cx="3199787" cy="5847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</a:rPr>
              <a:t>•  10</a:t>
            </a:r>
            <a:r>
              <a:rPr lang="fr-FR" altLang="fr-FR" sz="1600" baseline="30000" dirty="0">
                <a:latin typeface="Calibri" pitchFamily="34" charset="0"/>
              </a:rPr>
              <a:t>11</a:t>
            </a:r>
            <a:r>
              <a:rPr lang="fr-FR" altLang="fr-FR" sz="1600" dirty="0">
                <a:latin typeface="Calibri" pitchFamily="34" charset="0"/>
              </a:rPr>
              <a:t> - 10</a:t>
            </a:r>
            <a:r>
              <a:rPr lang="fr-FR" altLang="fr-FR" sz="1600" baseline="30000" dirty="0">
                <a:latin typeface="Calibri" pitchFamily="34" charset="0"/>
              </a:rPr>
              <a:t>12 </a:t>
            </a:r>
            <a:r>
              <a:rPr lang="fr-FR" altLang="fr-FR" sz="1600" dirty="0">
                <a:latin typeface="Calibri" pitchFamily="34" charset="0"/>
              </a:rPr>
              <a:t>ph/s @  1%  - 30% </a:t>
            </a:r>
            <a:r>
              <a:rPr lang="fr-FR" altLang="fr-FR" sz="1600" dirty="0" err="1">
                <a:latin typeface="Calibri" pitchFamily="34" charset="0"/>
              </a:rPr>
              <a:t>bw</a:t>
            </a:r>
            <a:r>
              <a:rPr lang="fr-FR" altLang="fr-FR" sz="1600" dirty="0">
                <a:latin typeface="Calibri" pitchFamily="34" charset="0"/>
              </a:rPr>
              <a:t>   </a:t>
            </a:r>
            <a:endParaRPr lang="fr-FR" altLang="fr-FR" sz="2000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</a:rPr>
              <a:t>•   faisceau de qq cm diamètre</a:t>
            </a:r>
            <a:endParaRPr lang="fr-FR" altLang="fr-FR" sz="2400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4" name="ZoneTexte 28"/>
          <p:cNvSpPr txBox="1">
            <a:spLocks noChangeArrowheads="1"/>
          </p:cNvSpPr>
          <p:nvPr/>
        </p:nvSpPr>
        <p:spPr bwMode="auto">
          <a:xfrm>
            <a:off x="8730378" y="5225167"/>
            <a:ext cx="3377015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</a:rPr>
              <a:t>•   </a:t>
            </a:r>
            <a:r>
              <a:rPr lang="fr-FR" altLang="fr-FR" sz="16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~ </a:t>
            </a:r>
            <a:r>
              <a:rPr lang="fr-FR" altLang="fr-FR" sz="1600" dirty="0">
                <a:latin typeface="Calibri" pitchFamily="34" charset="0"/>
              </a:rPr>
              <a:t>10</a:t>
            </a:r>
            <a:r>
              <a:rPr lang="fr-FR" altLang="fr-FR" sz="1600" baseline="30000" dirty="0">
                <a:latin typeface="Calibri" pitchFamily="34" charset="0"/>
              </a:rPr>
              <a:t>8</a:t>
            </a:r>
            <a:r>
              <a:rPr lang="fr-FR" altLang="fr-FR" sz="1600" dirty="0">
                <a:latin typeface="Calibri" pitchFamily="34" charset="0"/>
              </a:rPr>
              <a:t> ph/s @ 1% </a:t>
            </a:r>
            <a:r>
              <a:rPr lang="fr-FR" altLang="fr-FR" sz="1600" dirty="0" err="1">
                <a:latin typeface="Calibri" pitchFamily="34" charset="0"/>
              </a:rPr>
              <a:t>bw</a:t>
            </a:r>
            <a:endParaRPr lang="fr-FR" altLang="fr-FR" sz="1600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     ~ </a:t>
            </a:r>
            <a:r>
              <a:rPr lang="fr-FR" altLang="fr-FR" sz="1600" dirty="0">
                <a:latin typeface="Calibri" pitchFamily="34" charset="0"/>
              </a:rPr>
              <a:t>10</a:t>
            </a:r>
            <a:r>
              <a:rPr lang="fr-FR" altLang="fr-FR" sz="1600" baseline="30000" dirty="0">
                <a:latin typeface="Calibri" pitchFamily="34" charset="0"/>
              </a:rPr>
              <a:t>7</a:t>
            </a:r>
            <a:r>
              <a:rPr lang="fr-FR" altLang="fr-FR" sz="1600" dirty="0">
                <a:latin typeface="Calibri" pitchFamily="34" charset="0"/>
              </a:rPr>
              <a:t> ph/s @ 0.01% </a:t>
            </a:r>
            <a:r>
              <a:rPr lang="fr-FR" altLang="fr-FR" sz="1600" dirty="0" err="1">
                <a:latin typeface="Calibri" pitchFamily="34" charset="0"/>
              </a:rPr>
              <a:t>bw</a:t>
            </a:r>
            <a:endParaRPr lang="fr-FR" altLang="fr-FR" sz="1600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</a:rPr>
              <a:t>•   Taille faisceau =  0.4 mm </a:t>
            </a:r>
            <a:r>
              <a:rPr lang="fr-FR" altLang="fr-FR" sz="1600" dirty="0"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1600" dirty="0">
                <a:latin typeface="Calibri" pitchFamily="34" charset="0"/>
              </a:rPr>
              <a:t> 150 μm</a:t>
            </a:r>
            <a:endParaRPr lang="fr-FR" altLang="fr-FR" sz="2400" dirty="0">
              <a:latin typeface="Calibri" pitchFamily="34" charset="0"/>
            </a:endParaRPr>
          </a:p>
        </p:txBody>
      </p:sp>
      <p:pic>
        <p:nvPicPr>
          <p:cNvPr id="1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911" r="43532" b="78699"/>
          <a:stretch>
            <a:fillRect/>
          </a:stretch>
        </p:blipFill>
        <p:spPr bwMode="auto">
          <a:xfrm>
            <a:off x="5065918" y="3423620"/>
            <a:ext cx="3404040" cy="90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4841938" y="5282743"/>
            <a:ext cx="3888440" cy="756000"/>
            <a:chOff x="6456032" y="3739185"/>
            <a:chExt cx="3888440" cy="756000"/>
          </a:xfrm>
        </p:grpSpPr>
        <p:sp>
          <p:nvSpPr>
            <p:cNvPr id="17" name="Rectangle 16"/>
            <p:cNvSpPr/>
            <p:nvPr/>
          </p:nvSpPr>
          <p:spPr>
            <a:xfrm>
              <a:off x="6456032" y="3739185"/>
              <a:ext cx="3852000" cy="75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19" name="Image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9" t="39551" r="35392" b="52023"/>
            <a:stretch/>
          </p:blipFill>
          <p:spPr bwMode="auto">
            <a:xfrm>
              <a:off x="6456042" y="3789489"/>
              <a:ext cx="3337747" cy="60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Connecteur droit 19"/>
            <p:cNvCxnSpPr/>
            <p:nvPr/>
          </p:nvCxnSpPr>
          <p:spPr>
            <a:xfrm>
              <a:off x="8940032" y="4153185"/>
              <a:ext cx="864000" cy="0"/>
            </a:xfrm>
            <a:prstGeom prst="line">
              <a:avLst/>
            </a:prstGeom>
            <a:ln w="38100">
              <a:solidFill>
                <a:srgbClr val="6699FF"/>
              </a:solidFill>
              <a:headEnd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 rot="1080000">
              <a:off x="7490340" y="4031346"/>
              <a:ext cx="180000" cy="198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ZoneTexte 20"/>
            <p:cNvSpPr txBox="1">
              <a:spLocks noChangeArrowheads="1"/>
            </p:cNvSpPr>
            <p:nvPr/>
          </p:nvSpPr>
          <p:spPr bwMode="auto">
            <a:xfrm>
              <a:off x="7149134" y="3805457"/>
              <a:ext cx="54534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65 μrad</a:t>
              </a: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7752184" y="3991185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0"/>
            <p:cNvSpPr txBox="1">
              <a:spLocks noChangeArrowheads="1"/>
            </p:cNvSpPr>
            <p:nvPr/>
          </p:nvSpPr>
          <p:spPr bwMode="auto">
            <a:xfrm>
              <a:off x="7392144" y="4252313"/>
              <a:ext cx="5405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000000"/>
                  </a:solidFill>
                  <a:latin typeface="Calibri" panose="020F0502020204030204" pitchFamily="34" charset="0"/>
                </a:rPr>
                <a:t>0.4 mm</a:t>
              </a:r>
            </a:p>
          </p:txBody>
        </p:sp>
        <p:sp>
          <p:nvSpPr>
            <p:cNvPr id="25" name="ZoneTexte 20"/>
            <p:cNvSpPr txBox="1">
              <a:spLocks noChangeArrowheads="1"/>
            </p:cNvSpPr>
            <p:nvPr/>
          </p:nvSpPr>
          <p:spPr bwMode="auto">
            <a:xfrm>
              <a:off x="9779894" y="3914919"/>
              <a:ext cx="5645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Toward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sample</a:t>
              </a:r>
            </a:p>
          </p:txBody>
        </p:sp>
        <p:sp>
          <p:nvSpPr>
            <p:cNvPr id="26" name="ZoneTexte 20"/>
            <p:cNvSpPr txBox="1">
              <a:spLocks noChangeArrowheads="1"/>
            </p:cNvSpPr>
            <p:nvPr/>
          </p:nvSpPr>
          <p:spPr bwMode="auto">
            <a:xfrm>
              <a:off x="6456040" y="3892273"/>
              <a:ext cx="272832" cy="2308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IP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54840" y="4225849"/>
              <a:ext cx="208479" cy="170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57" y="604073"/>
            <a:ext cx="3782152" cy="21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"/>
    </mc:Choice>
    <mc:Fallback xmlns="">
      <p:transition spd="slow" advTm="16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/>
          <a:lstStyle/>
          <a:p>
            <a:r>
              <a:rPr lang="fr-FR" b="1" dirty="0"/>
              <a:t>Généralités </a:t>
            </a:r>
            <a:br>
              <a:rPr lang="fr-FR" b="1" dirty="0"/>
            </a:br>
            <a:r>
              <a:rPr lang="fr-FR" b="1" dirty="0"/>
              <a:t>des sources Compton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03/07/2023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/>
              <a:t>26ème </a:t>
            </a:r>
            <a:r>
              <a:rPr lang="fr-FR" dirty="0" err="1"/>
              <a:t>Congrès</a:t>
            </a:r>
            <a:r>
              <a:rPr lang="fr-FR"/>
              <a:t>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911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7"/>
    </mc:Choice>
    <mc:Fallback xmlns="">
      <p:transition spd="slow" advTm="97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lipse 41"/>
          <p:cNvSpPr/>
          <p:nvPr/>
        </p:nvSpPr>
        <p:spPr>
          <a:xfrm rot="20121052">
            <a:off x="2957792" y="1716081"/>
            <a:ext cx="375674" cy="34984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Ellipse 97"/>
          <p:cNvSpPr>
            <a:spLocks noChangeAspect="1"/>
          </p:cNvSpPr>
          <p:nvPr/>
        </p:nvSpPr>
        <p:spPr>
          <a:xfrm>
            <a:off x="7716450" y="2126735"/>
            <a:ext cx="541374" cy="541374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Ellipse 98"/>
          <p:cNvSpPr/>
          <p:nvPr/>
        </p:nvSpPr>
        <p:spPr>
          <a:xfrm>
            <a:off x="2666916" y="2045268"/>
            <a:ext cx="619387" cy="536895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 descr="C:\Users\$dupraz\Desktop\soutenance\Compton_schem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12669" y="96000"/>
            <a:ext cx="5569407" cy="301614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34"/>
            <a:ext cx="5303216" cy="686196"/>
          </a:xfrm>
        </p:spPr>
        <p:txBody>
          <a:bodyPr/>
          <a:lstStyle/>
          <a:p>
            <a:pPr algn="l"/>
            <a:r>
              <a:rPr lang="en-US" b="1" dirty="0"/>
              <a:t>Diffusion Compton </a:t>
            </a:r>
            <a:endParaRPr lang="fr-FR" b="1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fr-FR" dirty="0"/>
          </a:p>
        </p:txBody>
      </p:sp>
      <p:pic>
        <p:nvPicPr>
          <p:cNvPr id="76" name="Image 7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76893" y="1758644"/>
            <a:ext cx="2998402" cy="697366"/>
          </a:xfrm>
          <a:prstGeom prst="rect">
            <a:avLst/>
          </a:prstGeom>
        </p:spPr>
      </p:pic>
      <p:sp>
        <p:nvSpPr>
          <p:cNvPr id="58" name="Triangle isocèle 57"/>
          <p:cNvSpPr>
            <a:spLocks/>
          </p:cNvSpPr>
          <p:nvPr/>
        </p:nvSpPr>
        <p:spPr>
          <a:xfrm rot="16200000">
            <a:off x="7921348" y="1022160"/>
            <a:ext cx="425890" cy="205315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isocèle 56"/>
          <p:cNvSpPr/>
          <p:nvPr/>
        </p:nvSpPr>
        <p:spPr>
          <a:xfrm rot="16200000">
            <a:off x="7997573" y="1022159"/>
            <a:ext cx="273444" cy="205315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isocèle 63"/>
          <p:cNvSpPr/>
          <p:nvPr/>
        </p:nvSpPr>
        <p:spPr>
          <a:xfrm rot="16200000">
            <a:off x="8075611" y="1022159"/>
            <a:ext cx="117365" cy="20531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lipse 64"/>
          <p:cNvSpPr/>
          <p:nvPr/>
        </p:nvSpPr>
        <p:spPr>
          <a:xfrm>
            <a:off x="9059447" y="1835813"/>
            <a:ext cx="203884" cy="425851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/>
          <p:cNvSpPr>
            <a:spLocks noChangeAspect="1"/>
          </p:cNvSpPr>
          <p:nvPr/>
        </p:nvSpPr>
        <p:spPr>
          <a:xfrm>
            <a:off x="9098479" y="1911550"/>
            <a:ext cx="134033" cy="27437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66"/>
          <p:cNvSpPr>
            <a:spLocks noChangeAspect="1"/>
          </p:cNvSpPr>
          <p:nvPr/>
        </p:nvSpPr>
        <p:spPr>
          <a:xfrm>
            <a:off x="9138982" y="1990147"/>
            <a:ext cx="57243" cy="11718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e 11"/>
          <p:cNvGrpSpPr/>
          <p:nvPr/>
        </p:nvGrpSpPr>
        <p:grpSpPr>
          <a:xfrm>
            <a:off x="5461594" y="3215453"/>
            <a:ext cx="5360893" cy="2784179"/>
            <a:chOff x="2618093" y="3948115"/>
            <a:chExt cx="5360893" cy="2784179"/>
          </a:xfrm>
        </p:grpSpPr>
        <p:grpSp>
          <p:nvGrpSpPr>
            <p:cNvPr id="29" name="Groupe 28"/>
            <p:cNvGrpSpPr/>
            <p:nvPr/>
          </p:nvGrpSpPr>
          <p:grpSpPr>
            <a:xfrm>
              <a:off x="2618093" y="3948115"/>
              <a:ext cx="5360893" cy="2597402"/>
              <a:chOff x="0" y="3690395"/>
              <a:chExt cx="5360893" cy="2597402"/>
            </a:xfrm>
          </p:grpSpPr>
          <p:pic>
            <p:nvPicPr>
              <p:cNvPr id="30" name="Picture 2" descr="C:\Users\$dupraz\Desktop\soutenance\gammacol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690395"/>
                <a:ext cx="5360893" cy="2597402"/>
              </a:xfrm>
              <a:prstGeom prst="rect">
                <a:avLst/>
              </a:prstGeom>
              <a:noFill/>
            </p:spPr>
          </p:pic>
          <p:cxnSp>
            <p:nvCxnSpPr>
              <p:cNvPr id="31" name="Connecteur droit avec flèche 30"/>
              <p:cNvCxnSpPr/>
              <p:nvPr/>
            </p:nvCxnSpPr>
            <p:spPr>
              <a:xfrm>
                <a:off x="1739154" y="4052046"/>
                <a:ext cx="2501152" cy="224119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 flipV="1">
                <a:off x="1730188" y="5719481"/>
                <a:ext cx="2859744" cy="242048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V="1">
                <a:off x="1730188" y="5262282"/>
                <a:ext cx="2752165" cy="8068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>
                <a:off x="1739154" y="4715437"/>
                <a:ext cx="2635622" cy="6275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2790486" y="6516850"/>
              <a:ext cx="5016107" cy="21544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" pitchFamily="34" charset="0"/>
                  <a:cs typeface="Arial" pitchFamily="34" charset="0"/>
                </a:rPr>
                <a:t>M. </a:t>
              </a:r>
              <a:r>
                <a:rPr lang="en-US" sz="800" dirty="0" err="1">
                  <a:latin typeface="Arial" pitchFamily="34" charset="0"/>
                  <a:cs typeface="Arial" pitchFamily="34" charset="0"/>
                </a:rPr>
                <a:t>Gambiccini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, P. </a:t>
              </a:r>
              <a:r>
                <a:rPr lang="en-US" sz="800" dirty="0" err="1">
                  <a:latin typeface="Arial" pitchFamily="34" charset="0"/>
                  <a:cs typeface="Arial" pitchFamily="34" charset="0"/>
                </a:rPr>
                <a:t>Cardarelli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 et al. technical design meeting collimation and </a:t>
              </a:r>
              <a:r>
                <a:rPr lang="en-US" sz="800" dirty="0" err="1">
                  <a:latin typeface="Arial" pitchFamily="34" charset="0"/>
                  <a:cs typeface="Arial" pitchFamily="34" charset="0"/>
                </a:rPr>
                <a:t>characterisation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 system review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96976" y="3132004"/>
            <a:ext cx="5249536" cy="3000039"/>
            <a:chOff x="6746202" y="697877"/>
            <a:chExt cx="5249536" cy="300003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38" y="811245"/>
              <a:ext cx="4935359" cy="288667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831771" y="2411387"/>
              <a:ext cx="1141697" cy="924232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31771" y="1006536"/>
              <a:ext cx="1141697" cy="1413790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746202" y="2396097"/>
              <a:ext cx="461665" cy="9548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“ X-rays ”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746202" y="1244841"/>
              <a:ext cx="461665" cy="93718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“ </a:t>
              </a:r>
              <a:r>
                <a:rPr lang="el-GR" dirty="0">
                  <a:latin typeface="Calibri" panose="020F0502020204030204" pitchFamily="34" charset="0"/>
                </a:rPr>
                <a:t>γ</a:t>
              </a:r>
              <a:r>
                <a:rPr lang="en-US" dirty="0">
                  <a:latin typeface="Calibri" panose="020F0502020204030204" pitchFamily="34" charset="0"/>
                </a:rPr>
                <a:t>-rays ”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734663" y="1446125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</a:rPr>
                <a:t>Hi</a:t>
              </a:r>
              <a:r>
                <a:rPr lang="el-GR" dirty="0">
                  <a:latin typeface="Calibri" panose="020F0502020204030204" pitchFamily="34" charset="0"/>
                </a:rPr>
                <a:t>γ</a:t>
              </a:r>
              <a:r>
                <a:rPr lang="fr-FR" dirty="0">
                  <a:latin typeface="Calibri" panose="020F0502020204030204" pitchFamily="34" charset="0"/>
                </a:rPr>
                <a:t>S2</a:t>
              </a:r>
            </a:p>
          </p:txBody>
        </p:sp>
        <p:sp>
          <p:nvSpPr>
            <p:cNvPr id="8" name="Ellipse 7"/>
            <p:cNvSpPr/>
            <p:nvPr/>
          </p:nvSpPr>
          <p:spPr>
            <a:xfrm rot="20121052">
              <a:off x="10455941" y="1575273"/>
              <a:ext cx="845365" cy="17473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èche vers le haut 8"/>
            <p:cNvSpPr/>
            <p:nvPr/>
          </p:nvSpPr>
          <p:spPr>
            <a:xfrm>
              <a:off x="11409622" y="697877"/>
              <a:ext cx="586116" cy="687552"/>
            </a:xfrm>
            <a:prstGeom prst="upArrow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905935" y="1019606"/>
              <a:ext cx="1945375" cy="30777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GRAAL: 400-1500 MeV</a:t>
              </a:r>
            </a:p>
          </p:txBody>
        </p:sp>
        <p:sp>
          <p:nvSpPr>
            <p:cNvPr id="37" name="Ellipse 36"/>
            <p:cNvSpPr/>
            <p:nvPr/>
          </p:nvSpPr>
          <p:spPr>
            <a:xfrm rot="20121052">
              <a:off x="8967022" y="2410111"/>
              <a:ext cx="317134" cy="17473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68611" y="216727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Calibri" panose="020F0502020204030204" pitchFamily="34" charset="0"/>
                </a:rPr>
                <a:t>ThomX</a:t>
              </a:r>
              <a:endParaRPr lang="fr-FR" dirty="0">
                <a:latin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88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243">
        <p:fade/>
      </p:transition>
    </mc:Choice>
    <mc:Fallback xmlns="">
      <p:transition spd="med" advTm="117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8" grpId="0" animBg="1"/>
      <p:bldP spid="99" grpId="0" animBg="1"/>
      <p:bldP spid="58" grpId="0" animBg="1"/>
      <p:bldP spid="58" grpId="1" animBg="1"/>
      <p:bldP spid="57" grpId="0" animBg="1"/>
      <p:bldP spid="57" grpId="1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37 1"/>
          <p:cNvSpPr txBox="1">
            <a:spLocks noChangeArrowheads="1"/>
          </p:cNvSpPr>
          <p:nvPr/>
        </p:nvSpPr>
        <p:spPr bwMode="auto">
          <a:xfrm>
            <a:off x="7271546" y="4911733"/>
            <a:ext cx="4533613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u="sng" dirty="0">
                <a:latin typeface="Calibri" pitchFamily="34" charset="0"/>
              </a:rPr>
              <a:t>Pour obtenir un haut flux : </a:t>
            </a:r>
            <a:r>
              <a:rPr lang="fr-FR" dirty="0">
                <a:latin typeface="Calibri" pitchFamily="34" charset="0"/>
              </a:rPr>
              <a:t>(10</a:t>
            </a:r>
            <a:r>
              <a:rPr lang="fr-FR" baseline="30000" dirty="0">
                <a:latin typeface="Calibri" pitchFamily="34" charset="0"/>
              </a:rPr>
              <a:t>12</a:t>
            </a:r>
            <a:r>
              <a:rPr lang="fr-FR" dirty="0">
                <a:latin typeface="Calibri" pitchFamily="34" charset="0"/>
              </a:rPr>
              <a:t> – 10</a:t>
            </a:r>
            <a:r>
              <a:rPr lang="fr-FR" baseline="30000" dirty="0">
                <a:latin typeface="Calibri" pitchFamily="34" charset="0"/>
              </a:rPr>
              <a:t>13 </a:t>
            </a:r>
            <a:r>
              <a:rPr lang="fr-FR" dirty="0">
                <a:latin typeface="Calibri" pitchFamily="34" charset="0"/>
              </a:rPr>
              <a:t>ph/sec)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</a:rPr>
              <a:t>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dirty="0" err="1">
                <a:latin typeface="Calibri" pitchFamily="34" charset="0"/>
                <a:cs typeface="Arial" charset="0"/>
                <a:sym typeface="Symbol" pitchFamily="18" charset="2"/>
              </a:rPr>
              <a:t>ƒ</a:t>
            </a:r>
            <a:r>
              <a:rPr lang="fr-FR" baseline="-25000" dirty="0" err="1">
                <a:latin typeface="Calibri" pitchFamily="34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rep</a:t>
            </a:r>
            <a:r>
              <a:rPr lang="fr-FR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fr-FR" dirty="0">
                <a:latin typeface="Calibri" pitchFamily="34" charset="0"/>
                <a:sym typeface="Symbol" pitchFamily="18" charset="2"/>
              </a:rPr>
              <a:t>(~ 10-100 MHz)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fr-FR" dirty="0">
                <a:latin typeface="Calibri" pitchFamily="34" charset="0"/>
                <a:sym typeface="Wingdings" panose="05000000000000000000" pitchFamily="2" charset="2"/>
              </a:rPr>
              <a:t> Puissance Laser = 100kW – 1MW</a:t>
            </a:r>
            <a:endParaRPr lang="fr-FR" u="sng" dirty="0">
              <a:latin typeface="Calibri" pitchFamily="34" charset="0"/>
            </a:endParaRPr>
          </a:p>
        </p:txBody>
      </p:sp>
      <p:sp>
        <p:nvSpPr>
          <p:cNvPr id="53" name="ZoneTexte 62"/>
          <p:cNvSpPr txBox="1">
            <a:spLocks noChangeArrowheads="1"/>
          </p:cNvSpPr>
          <p:nvPr/>
        </p:nvSpPr>
        <p:spPr bwMode="auto">
          <a:xfrm>
            <a:off x="331552" y="5314109"/>
            <a:ext cx="4423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dirty="0">
                <a:latin typeface="Calibri" pitchFamily="34" charset="0"/>
                <a:sym typeface="Wingdings" panose="05000000000000000000" pitchFamily="2" charset="2"/>
              </a:rPr>
              <a:t> La section efficace </a:t>
            </a:r>
            <a:r>
              <a:rPr lang="fr-FR" dirty="0">
                <a:latin typeface="Calibri" pitchFamily="34" charset="0"/>
              </a:rPr>
              <a:t>Compton/Thomson </a:t>
            </a:r>
            <a:endParaRPr lang="fr-FR" baseline="300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6" y="3643998"/>
            <a:ext cx="2974286" cy="8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3" y="4830835"/>
            <a:ext cx="3697619" cy="426191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931" y="-11364"/>
            <a:ext cx="8598907" cy="686196"/>
          </a:xfrm>
        </p:spPr>
        <p:txBody>
          <a:bodyPr/>
          <a:lstStyle/>
          <a:p>
            <a:pPr algn="l"/>
            <a:r>
              <a:rPr lang="en-US" b="1" dirty="0"/>
              <a:t>Compton Source: schematic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6597680" y="270733"/>
            <a:ext cx="2282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b="1" u="sng" dirty="0">
                <a:latin typeface="Calibri" pitchFamily="34" charset="0"/>
              </a:rPr>
              <a:t>2 principaux schémas</a:t>
            </a:r>
          </a:p>
        </p:txBody>
      </p:sp>
      <p:grpSp>
        <p:nvGrpSpPr>
          <p:cNvPr id="37" name="Groupe 36"/>
          <p:cNvGrpSpPr/>
          <p:nvPr/>
        </p:nvGrpSpPr>
        <p:grpSpPr>
          <a:xfrm>
            <a:off x="5468687" y="2331925"/>
            <a:ext cx="3888433" cy="2528086"/>
            <a:chOff x="1775520" y="4005064"/>
            <a:chExt cx="3888433" cy="2528086"/>
          </a:xfrm>
        </p:grpSpPr>
        <p:sp>
          <p:nvSpPr>
            <p:cNvPr id="38" name="Rectangle 2"/>
            <p:cNvSpPr>
              <a:spLocks noChangeArrowheads="1"/>
            </p:cNvSpPr>
            <p:nvPr/>
          </p:nvSpPr>
          <p:spPr bwMode="auto">
            <a:xfrm>
              <a:off x="1775520" y="4005064"/>
              <a:ext cx="3888433" cy="252808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6666"/>
              </a:solidFill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7" t="10940" r="26863" b="38506"/>
            <a:stretch/>
          </p:blipFill>
          <p:spPr>
            <a:xfrm>
              <a:off x="1920896" y="4359720"/>
              <a:ext cx="2732435" cy="2079936"/>
            </a:xfrm>
            <a:prstGeom prst="rect">
              <a:avLst/>
            </a:prstGeom>
          </p:spPr>
        </p:pic>
        <p:sp>
          <p:nvSpPr>
            <p:cNvPr id="40" name="Text Box 54"/>
            <p:cNvSpPr txBox="1">
              <a:spLocks noChangeArrowheads="1"/>
            </p:cNvSpPr>
            <p:nvPr/>
          </p:nvSpPr>
          <p:spPr bwMode="auto">
            <a:xfrm>
              <a:off x="4389354" y="4028803"/>
              <a:ext cx="11866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dirty="0">
                  <a:solidFill>
                    <a:srgbClr val="008000"/>
                  </a:solidFill>
                  <a:latin typeface="Calibri" pitchFamily="34" charset="0"/>
                </a:rPr>
                <a:t>Storage ring</a:t>
              </a:r>
              <a:endParaRPr lang="fr-FR" sz="1600" u="sng" dirty="0">
                <a:solidFill>
                  <a:srgbClr val="008000"/>
                </a:solidFill>
                <a:latin typeface="Calibri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583833" y="5477162"/>
              <a:ext cx="84510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power laser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(FP cavity)</a:t>
              </a:r>
              <a:endParaRPr lang="fr-FR" sz="105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207569" y="5936790"/>
              <a:ext cx="5180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lang="en-US" sz="105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</a:t>
              </a: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gun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 rot="16200000">
              <a:off x="1886328" y="5287530"/>
              <a:ext cx="8963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LINAC</a:t>
              </a: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(MeV)</a:t>
              </a:r>
            </a:p>
          </p:txBody>
        </p:sp>
      </p:grpSp>
      <p:pic>
        <p:nvPicPr>
          <p:cNvPr id="49" name="Image 4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73877" y="1827032"/>
            <a:ext cx="2644140" cy="628650"/>
          </a:xfrm>
          <a:prstGeom prst="rect">
            <a:avLst/>
          </a:prstGeom>
        </p:spPr>
      </p:pic>
      <p:grpSp>
        <p:nvGrpSpPr>
          <p:cNvPr id="50" name="Groupe 34"/>
          <p:cNvGrpSpPr/>
          <p:nvPr/>
        </p:nvGrpSpPr>
        <p:grpSpPr>
          <a:xfrm>
            <a:off x="791096" y="1065020"/>
            <a:ext cx="2707793" cy="1437935"/>
            <a:chOff x="889404" y="2610696"/>
            <a:chExt cx="2707793" cy="1437935"/>
          </a:xfrm>
        </p:grpSpPr>
        <p:sp>
          <p:nvSpPr>
            <p:cNvPr id="51" name="Ellipse 50"/>
            <p:cNvSpPr>
              <a:spLocks noChangeAspect="1"/>
            </p:cNvSpPr>
            <p:nvPr/>
          </p:nvSpPr>
          <p:spPr>
            <a:xfrm>
              <a:off x="2555955" y="3395170"/>
              <a:ext cx="634051" cy="65346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avec flèche 53"/>
            <p:cNvCxnSpPr>
              <a:stCxn id="51" idx="1"/>
              <a:endCxn id="55" idx="2"/>
            </p:cNvCxnSpPr>
            <p:nvPr/>
          </p:nvCxnSpPr>
          <p:spPr>
            <a:xfrm flipH="1" flipV="1">
              <a:off x="2243301" y="2949250"/>
              <a:ext cx="405509" cy="54161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889404" y="2610696"/>
              <a:ext cx="2707793" cy="338554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Section efficace ≈ physique</a:t>
              </a: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1467321" y="1750637"/>
            <a:ext cx="2363147" cy="1637902"/>
            <a:chOff x="1197374" y="1899068"/>
            <a:chExt cx="2363147" cy="1637902"/>
          </a:xfrm>
        </p:grpSpPr>
        <p:grpSp>
          <p:nvGrpSpPr>
            <p:cNvPr id="57" name="Groupe 43"/>
            <p:cNvGrpSpPr/>
            <p:nvPr/>
          </p:nvGrpSpPr>
          <p:grpSpPr>
            <a:xfrm>
              <a:off x="2378948" y="1899068"/>
              <a:ext cx="849994" cy="1299348"/>
              <a:chOff x="2247704" y="1875295"/>
              <a:chExt cx="849994" cy="1299348"/>
            </a:xfrm>
          </p:grpSpPr>
          <p:sp>
            <p:nvSpPr>
              <p:cNvPr id="59" name="Ellipse 58"/>
              <p:cNvSpPr/>
              <p:nvPr/>
            </p:nvSpPr>
            <p:spPr>
              <a:xfrm>
                <a:off x="2666011" y="1875295"/>
                <a:ext cx="431687" cy="7671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onnecteur droit avec flèche 62"/>
              <p:cNvCxnSpPr>
                <a:cxnSpLocks/>
                <a:stCxn id="59" idx="4"/>
                <a:endCxn id="58" idx="0"/>
              </p:cNvCxnSpPr>
              <p:nvPr/>
            </p:nvCxnSpPr>
            <p:spPr>
              <a:xfrm flipH="1">
                <a:off x="2247704" y="2642461"/>
                <a:ext cx="634151" cy="53218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ZoneTexte 57"/>
            <p:cNvSpPr txBox="1"/>
            <p:nvPr/>
          </p:nvSpPr>
          <p:spPr>
            <a:xfrm>
              <a:off x="1197374" y="3198416"/>
              <a:ext cx="2363147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Luminosité </a:t>
              </a:r>
              <a:r>
                <a:rPr lang="en-US" sz="1600" dirty="0">
                  <a:solidFill>
                    <a:srgbClr val="0070C0"/>
                  </a:solidFill>
                </a:rPr>
                <a:t>≈ g</a:t>
              </a:r>
              <a:r>
                <a:rPr lang="fr-FR" sz="1600" dirty="0">
                  <a:solidFill>
                    <a:srgbClr val="0070C0"/>
                  </a:solidFill>
                </a:rPr>
                <a:t>é</a:t>
              </a:r>
              <a:r>
                <a:rPr lang="en-US" sz="1600" dirty="0" err="1">
                  <a:solidFill>
                    <a:srgbClr val="0070C0"/>
                  </a:solidFill>
                </a:rPr>
                <a:t>ometrie</a:t>
              </a:r>
              <a:endParaRPr lang="fr-FR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096535" y="712345"/>
            <a:ext cx="4569174" cy="1563310"/>
            <a:chOff x="5912443" y="4871808"/>
            <a:chExt cx="4569174" cy="1563310"/>
          </a:xfrm>
        </p:grpSpPr>
        <p:sp>
          <p:nvSpPr>
            <p:cNvPr id="52" name="Rectangle 2"/>
            <p:cNvSpPr>
              <a:spLocks noChangeArrowheads="1"/>
            </p:cNvSpPr>
            <p:nvPr/>
          </p:nvSpPr>
          <p:spPr bwMode="auto">
            <a:xfrm>
              <a:off x="5912443" y="4871808"/>
              <a:ext cx="4569174" cy="15633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6666"/>
              </a:solidFill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t="30445" r="18056" b="49453"/>
            <a:stretch/>
          </p:blipFill>
          <p:spPr>
            <a:xfrm>
              <a:off x="6123980" y="5390968"/>
              <a:ext cx="3926949" cy="827054"/>
            </a:xfrm>
            <a:prstGeom prst="rect">
              <a:avLst/>
            </a:prstGeom>
          </p:spPr>
        </p:pic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5980716" y="4901539"/>
              <a:ext cx="6190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dirty="0" err="1">
                  <a:solidFill>
                    <a:srgbClr val="008000"/>
                  </a:solidFill>
                  <a:latin typeface="Calibri" pitchFamily="34" charset="0"/>
                </a:rPr>
                <a:t>Linac</a:t>
              </a:r>
              <a:endParaRPr lang="fr-FR" sz="1600" u="sng" dirty="0">
                <a:solidFill>
                  <a:srgbClr val="008000"/>
                </a:solidFill>
                <a:latin typeface="Calibri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909128" y="6075078"/>
              <a:ext cx="8963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LINAC</a:t>
              </a: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(MeV)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9636514" y="5079583"/>
              <a:ext cx="84510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power laser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(FP cavity)</a:t>
              </a:r>
              <a:endParaRPr lang="fr-FR" sz="105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121543" y="5464927"/>
              <a:ext cx="5180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lang="en-US" sz="105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</a:t>
              </a:r>
              <a:r>
                <a:rPr lang="en-US" sz="105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gun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306988" y="5288507"/>
            <a:ext cx="1682631" cy="369332"/>
            <a:chOff x="9598601" y="2636862"/>
            <a:chExt cx="1682631" cy="369332"/>
          </a:xfrm>
        </p:grpSpPr>
        <p:sp>
          <p:nvSpPr>
            <p:cNvPr id="4" name="ZoneTexte 3"/>
            <p:cNvSpPr txBox="1"/>
            <p:nvPr/>
          </p:nvSpPr>
          <p:spPr>
            <a:xfrm>
              <a:off x="9598601" y="2636862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1mJ/pulses</a:t>
              </a:r>
            </a:p>
          </p:txBody>
        </p:sp>
        <p:sp>
          <p:nvSpPr>
            <p:cNvPr id="5" name="Flèche droite 4"/>
            <p:cNvSpPr/>
            <p:nvPr/>
          </p:nvSpPr>
          <p:spPr>
            <a:xfrm>
              <a:off x="11011873" y="2696572"/>
              <a:ext cx="269359" cy="249912"/>
            </a:xfrm>
            <a:prstGeom prst="rightArrow">
              <a:avLst/>
            </a:prstGeom>
            <a:solidFill>
              <a:srgbClr val="5443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EB473F-5E41-4ED8-B35B-D86DBF8808C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03/07/2023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A709C2-C65A-4633-8CA1-CC36C0610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26ème Congrès Général de la SFP - Les 100 ans de l'effet Compton : des sources aux applications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03"/>
    </mc:Choice>
    <mc:Fallback xmlns="">
      <p:transition spd="slow" advTm="11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8DC4A56E-FF68-4EDF-AFA3-595F7C0878FA}"/>
              </a:ext>
            </a:extLst>
          </p:cNvPr>
          <p:cNvSpPr/>
          <p:nvPr/>
        </p:nvSpPr>
        <p:spPr>
          <a:xfrm>
            <a:off x="10803628" y="2531165"/>
            <a:ext cx="1383425" cy="728984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31" y="-14289"/>
            <a:ext cx="8598907" cy="686196"/>
          </a:xfrm>
        </p:spPr>
        <p:txBody>
          <a:bodyPr/>
          <a:lstStyle/>
          <a:p>
            <a:pPr algn="l"/>
            <a:r>
              <a:rPr lang="fr-FR" b="1" dirty="0"/>
              <a:t>X-ray sources – </a:t>
            </a:r>
            <a:r>
              <a:rPr lang="en-US" b="1" dirty="0"/>
              <a:t>Brightness/Brilliance</a:t>
            </a:r>
            <a:endParaRPr lang="fr-FR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/>
              <a:t>26ème </a:t>
            </a:r>
            <a:r>
              <a:rPr lang="fr-FR" dirty="0" err="1"/>
              <a:t>Congrès</a:t>
            </a:r>
            <a:r>
              <a:rPr lang="fr-FR" dirty="0"/>
              <a:t> </a:t>
            </a:r>
            <a:r>
              <a:rPr lang="fr-FR" dirty="0" err="1"/>
              <a:t>Général</a:t>
            </a:r>
            <a:r>
              <a:rPr lang="fr-FR" dirty="0"/>
              <a:t> de la SFP - Les 100 ans de l'effet Compton : des sources aux applications</a:t>
            </a:r>
          </a:p>
        </p:txBody>
      </p:sp>
      <p:pic>
        <p:nvPicPr>
          <p:cNvPr id="18" name="Espace réservé du contenu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6015" y="711663"/>
            <a:ext cx="5676125" cy="50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2">
            <a:extLst>
              <a:ext uri="{FF2B5EF4-FFF2-40B4-BE49-F238E27FC236}">
                <a16:creationId xmlns:a16="http://schemas.microsoft.com/office/drawing/2014/main" id="{60C8A5DB-EC47-41C2-B827-2C7F69573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42" y="4837866"/>
            <a:ext cx="6026009" cy="117724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2000" u="sng" dirty="0">
                <a:latin typeface="Calibri" panose="020F0502020204030204" pitchFamily="34" charset="0"/>
              </a:rPr>
              <a:t>Tubes à rayons-X</a:t>
            </a:r>
            <a:r>
              <a:rPr lang="en-US" altLang="fr-FR" sz="2000" u="sng" dirty="0">
                <a:latin typeface="Calibri" panose="020F0502020204030204" pitchFamily="34" charset="0"/>
              </a:rPr>
              <a:t>:</a:t>
            </a:r>
            <a:endParaRPr lang="en-US" altLang="fr-FR" sz="2000" dirty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r-FR" sz="105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000" dirty="0">
                <a:latin typeface="Calibri" panose="020F0502020204030204" pitchFamily="34" charset="0"/>
              </a:rPr>
              <a:t>sources à </a:t>
            </a:r>
            <a:r>
              <a:rPr lang="fr-FR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l’échelle d’un labo </a:t>
            </a:r>
          </a:p>
          <a:p>
            <a:pPr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Manque de : puissance, </a:t>
            </a:r>
            <a:r>
              <a:rPr lang="fr-FR" altLang="fr-FR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monochromaticité</a:t>
            </a: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, cohérence</a:t>
            </a:r>
            <a:r>
              <a:rPr lang="fr-FR" altLang="fr-FR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2" name="ZoneTexte 62">
            <a:extLst>
              <a:ext uri="{FF2B5EF4-FFF2-40B4-BE49-F238E27FC236}">
                <a16:creationId xmlns:a16="http://schemas.microsoft.com/office/drawing/2014/main" id="{1CA0B277-073B-45AE-9227-4666F10A8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41" y="671907"/>
            <a:ext cx="5386411" cy="11695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u="sng" dirty="0">
                <a:latin typeface="Calibri" panose="020F0502020204030204" pitchFamily="34" charset="0"/>
              </a:rPr>
              <a:t>Synchrotron</a:t>
            </a:r>
            <a:r>
              <a:rPr lang="fr-FR" altLang="fr-FR" sz="2000" dirty="0">
                <a:latin typeface="Calibri" panose="020F0502020204030204" pitchFamily="34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Encombrant et temps d’accès limité </a:t>
            </a:r>
            <a:endParaRPr lang="fr-FR" altLang="fr-FR" sz="2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Haute : puissance, </a:t>
            </a:r>
            <a:r>
              <a:rPr lang="fr-FR" altLang="fr-FR" sz="20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monochromaticité</a:t>
            </a:r>
            <a:r>
              <a:rPr lang="fr-FR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, cohérence</a:t>
            </a:r>
            <a:endParaRPr lang="fr-FR" altLang="fr-FR" sz="2000" dirty="0">
              <a:latin typeface="Calibri" panose="020F0502020204030204" pitchFamily="34" charset="0"/>
            </a:endParaRPr>
          </a:p>
        </p:txBody>
      </p:sp>
      <p:sp>
        <p:nvSpPr>
          <p:cNvPr id="13" name="ZoneTexte 62">
            <a:extLst>
              <a:ext uri="{FF2B5EF4-FFF2-40B4-BE49-F238E27FC236}">
                <a16:creationId xmlns:a16="http://schemas.microsoft.com/office/drawing/2014/main" id="{26F32F2C-4F4E-44B0-999C-D9D1A63F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59" y="1908501"/>
            <a:ext cx="6209181" cy="286232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2000" u="sng" dirty="0">
                <a:latin typeface="Calibri" panose="020F0502020204030204" pitchFamily="34" charset="0"/>
              </a:rPr>
              <a:t>Source Compton Compacte</a:t>
            </a:r>
            <a:r>
              <a:rPr lang="fr-FR" altLang="fr-FR" sz="2000" dirty="0">
                <a:latin typeface="Calibri" panose="020F0502020204030204" pitchFamily="34" charset="0"/>
              </a:rPr>
              <a:t>:</a:t>
            </a:r>
            <a:endParaRPr lang="fr-FR" altLang="fr-FR" sz="1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000" dirty="0">
                <a:latin typeface="Calibri" panose="020F0502020204030204" pitchFamily="34" charset="0"/>
              </a:rPr>
              <a:t>faisceau de </a:t>
            </a:r>
            <a:r>
              <a:rPr lang="fr-FR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haute brillance </a:t>
            </a:r>
            <a:r>
              <a:rPr lang="fr-FR" altLang="fr-FR" sz="2000" dirty="0">
                <a:latin typeface="Calibri" panose="020F0502020204030204" pitchFamily="34" charset="0"/>
              </a:rPr>
              <a:t>à </a:t>
            </a:r>
            <a:r>
              <a:rPr lang="fr-FR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l’échelle d’un labo </a:t>
            </a:r>
            <a:r>
              <a:rPr lang="fr-FR" altLang="fr-FR" sz="2000" dirty="0">
                <a:latin typeface="Calibri" panose="020F0502020204030204" pitchFamily="34" charset="0"/>
              </a:rPr>
              <a:t>(hôpitaux, labos, musées)</a:t>
            </a:r>
            <a:r>
              <a:rPr lang="en-US" altLang="fr-FR" sz="2000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faisceaux produits de manière inhabituelle</a:t>
            </a:r>
          </a:p>
          <a:p>
            <a:pPr>
              <a:spcBef>
                <a:spcPct val="0"/>
              </a:spcBef>
              <a:buNone/>
            </a:pPr>
            <a:endParaRPr lang="en-US" altLang="fr-F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1028700" lvl="1">
              <a:spcBef>
                <a:spcPct val="0"/>
              </a:spcBef>
            </a:pPr>
            <a:r>
              <a:rPr lang="en-US" altLang="fr-FR" sz="1600" b="1" dirty="0" err="1">
                <a:latin typeface="Calibri" panose="020F0502020204030204" pitchFamily="34" charset="0"/>
              </a:rPr>
              <a:t>Compacité</a:t>
            </a:r>
            <a:r>
              <a:rPr lang="en-US" altLang="fr-FR" sz="1600" b="1" dirty="0">
                <a:latin typeface="Calibri" panose="020F0502020204030204" pitchFamily="34" charset="0"/>
              </a:rPr>
              <a:t>  </a:t>
            </a:r>
            <a:r>
              <a:rPr lang="en-US" altLang="fr-FR" sz="1600" dirty="0">
                <a:latin typeface="Calibri" panose="020F0502020204030204" pitchFamily="34" charset="0"/>
              </a:rPr>
              <a:t>(surface 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~ 100 m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fr-FR" sz="1600" dirty="0">
                <a:latin typeface="Calibri" panose="020F0502020204030204" pitchFamily="34" charset="0"/>
              </a:rPr>
              <a:t>)</a:t>
            </a:r>
          </a:p>
          <a:p>
            <a:pPr marL="1028700" lvl="1">
              <a:spcBef>
                <a:spcPct val="0"/>
              </a:spcBef>
            </a:pPr>
            <a:r>
              <a:rPr lang="fr-FR" altLang="fr-FR" sz="1600" b="1" dirty="0">
                <a:latin typeface="Calibri" panose="020F0502020204030204" pitchFamily="34" charset="0"/>
                <a:sym typeface="Wingdings" panose="05000000000000000000" pitchFamily="2" charset="2"/>
              </a:rPr>
              <a:t>Energie des rayons-X accordable</a:t>
            </a:r>
            <a:endParaRPr lang="fr-FR" altLang="fr-FR" sz="1600" b="1" dirty="0">
              <a:latin typeface="Calibri" panose="020F0502020204030204" pitchFamily="34" charset="0"/>
            </a:endParaRPr>
          </a:p>
          <a:p>
            <a:pPr marL="1028700" lvl="1">
              <a:spcBef>
                <a:spcPct val="0"/>
              </a:spcBef>
            </a:pPr>
            <a:r>
              <a:rPr lang="fr-FR" altLang="fr-FR" sz="1600" b="1" dirty="0">
                <a:latin typeface="Calibri" panose="020F0502020204030204" pitchFamily="34" charset="0"/>
              </a:rPr>
              <a:t>Haute gamme en énergies des rayons-X (</a:t>
            </a:r>
            <a:r>
              <a:rPr lang="fr-FR" altLang="fr-FR" sz="1600" b="1" dirty="0">
                <a:latin typeface="Calibri" panose="020F0502020204030204" pitchFamily="34" charset="0"/>
                <a:ea typeface="Cambria Math" panose="02040503050406030204" pitchFamily="18" charset="0"/>
              </a:rPr>
              <a:t>keV à MeV)</a:t>
            </a:r>
            <a:endParaRPr lang="en-US" altLang="fr-FR" sz="1600" b="1" dirty="0">
              <a:latin typeface="Calibri" panose="020F0502020204030204" pitchFamily="34" charset="0"/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pPr marL="1028700" lvl="1">
              <a:spcBef>
                <a:spcPct val="0"/>
              </a:spcBef>
            </a:pPr>
            <a:r>
              <a:rPr lang="en-US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Haute </a:t>
            </a:r>
            <a:r>
              <a:rPr lang="en-US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Brillance</a:t>
            </a:r>
            <a:r>
              <a:rPr lang="en-US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10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11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– 10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13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fr-FR" sz="1600" dirty="0" err="1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ph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/(s.mm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.mrad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) dans 0.1% BW </a:t>
            </a:r>
          </a:p>
          <a:p>
            <a:pPr marL="1028700" lvl="1">
              <a:spcBef>
                <a:spcPct val="0"/>
              </a:spcBef>
            </a:pPr>
            <a:r>
              <a:rPr lang="en-US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Flux 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10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12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- 10</a:t>
            </a:r>
            <a:r>
              <a:rPr lang="en-US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13  </a:t>
            </a:r>
            <a:r>
              <a:rPr lang="en-US" altLang="fr-FR" sz="1600" dirty="0" err="1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ph</a:t>
            </a:r>
            <a:r>
              <a:rPr lang="en-US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/s</a:t>
            </a:r>
            <a:r>
              <a:rPr lang="en-US" altLang="fr-FR" sz="1600" dirty="0">
                <a:latin typeface="Calibri" panose="020F0502020204030204" pitchFamily="34" charset="0"/>
              </a:rPr>
              <a:t>  </a:t>
            </a:r>
            <a:r>
              <a:rPr lang="fr-FR" altLang="fr-FR" sz="1600" dirty="0">
                <a:latin typeface="Calibri" panose="020F0502020204030204" pitchFamily="34" charset="0"/>
              </a:rPr>
              <a:t>    </a:t>
            </a:r>
            <a:r>
              <a:rPr lang="fr-FR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 </a:t>
            </a:r>
            <a:r>
              <a:rPr lang="fr-FR" altLang="fr-FR" sz="1600" dirty="0">
                <a:latin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1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07"/>
    </mc:Choice>
    <mc:Fallback xmlns="">
      <p:transition spd="slow" advTm="93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La machine </a:t>
            </a:r>
            <a:r>
              <a:rPr lang="fr-FR" b="1" dirty="0" err="1"/>
              <a:t>ThomX</a:t>
            </a:r>
            <a:endParaRPr lang="fr-FR" b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Source de lumière compacte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676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"/>
    </mc:Choice>
    <mc:Fallback xmlns="">
      <p:transition spd="slow" advTm="199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31" y="-28889"/>
            <a:ext cx="8598907" cy="686196"/>
          </a:xfrm>
        </p:spPr>
        <p:txBody>
          <a:bodyPr/>
          <a:lstStyle/>
          <a:p>
            <a:pPr algn="l"/>
            <a:r>
              <a:rPr lang="fr-FR" b="1" dirty="0" err="1"/>
              <a:t>ThomX</a:t>
            </a:r>
            <a:r>
              <a:rPr lang="fr-FR" b="1" dirty="0"/>
              <a:t> : sur le campus d’Orsay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03/07/2023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26ème Congrès Général de la SFP - Les 100 ans de l'effet Compton : des sources aux applications</a:t>
            </a:r>
            <a:endParaRPr lang="en-US" dirty="0"/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453722" y="638882"/>
            <a:ext cx="8357224" cy="5804781"/>
            <a:chOff x="1640857" y="600079"/>
            <a:chExt cx="8436978" cy="5860177"/>
          </a:xfrm>
        </p:grpSpPr>
        <p:grpSp>
          <p:nvGrpSpPr>
            <p:cNvPr id="28" name="Groupe 27"/>
            <p:cNvGrpSpPr>
              <a:grpSpLocks noChangeAspect="1"/>
            </p:cNvGrpSpPr>
            <p:nvPr/>
          </p:nvGrpSpPr>
          <p:grpSpPr>
            <a:xfrm>
              <a:off x="1640857" y="600079"/>
              <a:ext cx="8436978" cy="5860177"/>
              <a:chOff x="155809" y="1259436"/>
              <a:chExt cx="7799539" cy="5417422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09" y="1259436"/>
                <a:ext cx="7799539" cy="520402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70881" y="6463466"/>
                <a:ext cx="769398" cy="213392"/>
              </a:xfrm>
              <a:prstGeom prst="rect">
                <a:avLst/>
              </a:prstGeom>
              <a:ln w="25400"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n-US" sz="900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Paris-</a:t>
                </a:r>
                <a:r>
                  <a:rPr lang="en-US" sz="900" i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Saclay</a:t>
                </a:r>
                <a:endParaRPr lang="en-US" sz="9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e 25"/>
            <p:cNvGrpSpPr>
              <a:grpSpLocks noChangeAspect="1"/>
            </p:cNvGrpSpPr>
            <p:nvPr/>
          </p:nvGrpSpPr>
          <p:grpSpPr>
            <a:xfrm>
              <a:off x="3362037" y="3281349"/>
              <a:ext cx="5228846" cy="1267436"/>
              <a:chOff x="1747984" y="3746500"/>
              <a:chExt cx="4833791" cy="1171677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1747984" y="4016477"/>
                <a:ext cx="4209113" cy="901700"/>
              </a:xfrm>
              <a:custGeom>
                <a:avLst/>
                <a:gdLst>
                  <a:gd name="connsiteX0" fmla="*/ 0 w 3794125"/>
                  <a:gd name="connsiteY0" fmla="*/ 200025 h 1069975"/>
                  <a:gd name="connsiteX1" fmla="*/ 95250 w 3794125"/>
                  <a:gd name="connsiteY1" fmla="*/ 139700 h 1069975"/>
                  <a:gd name="connsiteX2" fmla="*/ 92075 w 3794125"/>
                  <a:gd name="connsiteY2" fmla="*/ 92075 h 1069975"/>
                  <a:gd name="connsiteX3" fmla="*/ 130175 w 3794125"/>
                  <a:gd name="connsiteY3" fmla="*/ 53975 h 1069975"/>
                  <a:gd name="connsiteX4" fmla="*/ 171450 w 3794125"/>
                  <a:gd name="connsiteY4" fmla="*/ 44450 h 1069975"/>
                  <a:gd name="connsiteX5" fmla="*/ 349250 w 3794125"/>
                  <a:gd name="connsiteY5" fmla="*/ 69850 h 1069975"/>
                  <a:gd name="connsiteX6" fmla="*/ 406400 w 3794125"/>
                  <a:gd name="connsiteY6" fmla="*/ 3175 h 1069975"/>
                  <a:gd name="connsiteX7" fmla="*/ 581025 w 3794125"/>
                  <a:gd name="connsiteY7" fmla="*/ 34925 h 1069975"/>
                  <a:gd name="connsiteX8" fmla="*/ 635000 w 3794125"/>
                  <a:gd name="connsiteY8" fmla="*/ 0 h 1069975"/>
                  <a:gd name="connsiteX9" fmla="*/ 1079500 w 3794125"/>
                  <a:gd name="connsiteY9" fmla="*/ 85725 h 1069975"/>
                  <a:gd name="connsiteX10" fmla="*/ 1095375 w 3794125"/>
                  <a:gd name="connsiteY10" fmla="*/ 66675 h 1069975"/>
                  <a:gd name="connsiteX11" fmla="*/ 1111250 w 3794125"/>
                  <a:gd name="connsiteY11" fmla="*/ 73025 h 1069975"/>
                  <a:gd name="connsiteX12" fmla="*/ 1149350 w 3794125"/>
                  <a:gd name="connsiteY12" fmla="*/ 47625 h 1069975"/>
                  <a:gd name="connsiteX13" fmla="*/ 1257300 w 3794125"/>
                  <a:gd name="connsiteY13" fmla="*/ 66675 h 1069975"/>
                  <a:gd name="connsiteX14" fmla="*/ 1263650 w 3794125"/>
                  <a:gd name="connsiteY14" fmla="*/ 155575 h 1069975"/>
                  <a:gd name="connsiteX15" fmla="*/ 1628775 w 3794125"/>
                  <a:gd name="connsiteY15" fmla="*/ 228600 h 1069975"/>
                  <a:gd name="connsiteX16" fmla="*/ 1695450 w 3794125"/>
                  <a:gd name="connsiteY16" fmla="*/ 158750 h 1069975"/>
                  <a:gd name="connsiteX17" fmla="*/ 1800225 w 3794125"/>
                  <a:gd name="connsiteY17" fmla="*/ 184150 h 1069975"/>
                  <a:gd name="connsiteX18" fmla="*/ 1819275 w 3794125"/>
                  <a:gd name="connsiteY18" fmla="*/ 244475 h 1069975"/>
                  <a:gd name="connsiteX19" fmla="*/ 1784350 w 3794125"/>
                  <a:gd name="connsiteY19" fmla="*/ 279400 h 1069975"/>
                  <a:gd name="connsiteX20" fmla="*/ 1911350 w 3794125"/>
                  <a:gd name="connsiteY20" fmla="*/ 301625 h 1069975"/>
                  <a:gd name="connsiteX21" fmla="*/ 1920875 w 3794125"/>
                  <a:gd name="connsiteY21" fmla="*/ 260350 h 1069975"/>
                  <a:gd name="connsiteX22" fmla="*/ 1987550 w 3794125"/>
                  <a:gd name="connsiteY22" fmla="*/ 269875 h 1069975"/>
                  <a:gd name="connsiteX23" fmla="*/ 2028825 w 3794125"/>
                  <a:gd name="connsiteY23" fmla="*/ 231775 h 1069975"/>
                  <a:gd name="connsiteX24" fmla="*/ 2200275 w 3794125"/>
                  <a:gd name="connsiteY24" fmla="*/ 266700 h 1069975"/>
                  <a:gd name="connsiteX25" fmla="*/ 2206625 w 3794125"/>
                  <a:gd name="connsiteY25" fmla="*/ 304800 h 1069975"/>
                  <a:gd name="connsiteX26" fmla="*/ 2263775 w 3794125"/>
                  <a:gd name="connsiteY26" fmla="*/ 317500 h 1069975"/>
                  <a:gd name="connsiteX27" fmla="*/ 2286000 w 3794125"/>
                  <a:gd name="connsiteY27" fmla="*/ 301625 h 1069975"/>
                  <a:gd name="connsiteX28" fmla="*/ 2470150 w 3794125"/>
                  <a:gd name="connsiteY28" fmla="*/ 396875 h 1069975"/>
                  <a:gd name="connsiteX29" fmla="*/ 2470150 w 3794125"/>
                  <a:gd name="connsiteY29" fmla="*/ 428625 h 1069975"/>
                  <a:gd name="connsiteX30" fmla="*/ 2749550 w 3794125"/>
                  <a:gd name="connsiteY30" fmla="*/ 488950 h 1069975"/>
                  <a:gd name="connsiteX31" fmla="*/ 2778125 w 3794125"/>
                  <a:gd name="connsiteY31" fmla="*/ 469900 h 1069975"/>
                  <a:gd name="connsiteX32" fmla="*/ 3079750 w 3794125"/>
                  <a:gd name="connsiteY32" fmla="*/ 523875 h 1069975"/>
                  <a:gd name="connsiteX33" fmla="*/ 3073400 w 3794125"/>
                  <a:gd name="connsiteY33" fmla="*/ 587375 h 1069975"/>
                  <a:gd name="connsiteX34" fmla="*/ 3273425 w 3794125"/>
                  <a:gd name="connsiteY34" fmla="*/ 628650 h 1069975"/>
                  <a:gd name="connsiteX35" fmla="*/ 3368675 w 3794125"/>
                  <a:gd name="connsiteY35" fmla="*/ 568325 h 1069975"/>
                  <a:gd name="connsiteX36" fmla="*/ 3502025 w 3794125"/>
                  <a:gd name="connsiteY36" fmla="*/ 539750 h 1069975"/>
                  <a:gd name="connsiteX37" fmla="*/ 3686175 w 3794125"/>
                  <a:gd name="connsiteY37" fmla="*/ 577850 h 1069975"/>
                  <a:gd name="connsiteX38" fmla="*/ 3771900 w 3794125"/>
                  <a:gd name="connsiteY38" fmla="*/ 638175 h 1069975"/>
                  <a:gd name="connsiteX39" fmla="*/ 3794125 w 3794125"/>
                  <a:gd name="connsiteY39" fmla="*/ 695325 h 1069975"/>
                  <a:gd name="connsiteX40" fmla="*/ 3784600 w 3794125"/>
                  <a:gd name="connsiteY40" fmla="*/ 841375 h 1069975"/>
                  <a:gd name="connsiteX41" fmla="*/ 3762375 w 3794125"/>
                  <a:gd name="connsiteY41" fmla="*/ 876300 h 1069975"/>
                  <a:gd name="connsiteX42" fmla="*/ 3470275 w 3794125"/>
                  <a:gd name="connsiteY42" fmla="*/ 901700 h 1069975"/>
                  <a:gd name="connsiteX43" fmla="*/ 3416300 w 3794125"/>
                  <a:gd name="connsiteY43" fmla="*/ 993775 h 1069975"/>
                  <a:gd name="connsiteX44" fmla="*/ 3409950 w 3794125"/>
                  <a:gd name="connsiteY44" fmla="*/ 1069975 h 1069975"/>
                  <a:gd name="connsiteX45" fmla="*/ 3257550 w 3794125"/>
                  <a:gd name="connsiteY45" fmla="*/ 755650 h 1069975"/>
                  <a:gd name="connsiteX46" fmla="*/ 3013075 w 3794125"/>
                  <a:gd name="connsiteY46" fmla="*/ 711200 h 1069975"/>
                  <a:gd name="connsiteX47" fmla="*/ 2959100 w 3794125"/>
                  <a:gd name="connsiteY47" fmla="*/ 812800 h 1069975"/>
                  <a:gd name="connsiteX48" fmla="*/ 2651125 w 3794125"/>
                  <a:gd name="connsiteY48" fmla="*/ 749300 h 1069975"/>
                  <a:gd name="connsiteX49" fmla="*/ 2638425 w 3794125"/>
                  <a:gd name="connsiteY49" fmla="*/ 701675 h 1069975"/>
                  <a:gd name="connsiteX50" fmla="*/ 2486025 w 3794125"/>
                  <a:gd name="connsiteY50" fmla="*/ 663575 h 1069975"/>
                  <a:gd name="connsiteX51" fmla="*/ 2470150 w 3794125"/>
                  <a:gd name="connsiteY51" fmla="*/ 701675 h 1069975"/>
                  <a:gd name="connsiteX52" fmla="*/ 1422400 w 3794125"/>
                  <a:gd name="connsiteY52" fmla="*/ 454025 h 1069975"/>
                  <a:gd name="connsiteX53" fmla="*/ 1406525 w 3794125"/>
                  <a:gd name="connsiteY53" fmla="*/ 520700 h 1069975"/>
                  <a:gd name="connsiteX54" fmla="*/ 1323975 w 3794125"/>
                  <a:gd name="connsiteY54" fmla="*/ 485775 h 1069975"/>
                  <a:gd name="connsiteX55" fmla="*/ 1285875 w 3794125"/>
                  <a:gd name="connsiteY55" fmla="*/ 530225 h 1069975"/>
                  <a:gd name="connsiteX56" fmla="*/ 1009650 w 3794125"/>
                  <a:gd name="connsiteY56" fmla="*/ 463550 h 1069975"/>
                  <a:gd name="connsiteX57" fmla="*/ 949325 w 3794125"/>
                  <a:gd name="connsiteY57" fmla="*/ 485775 h 1069975"/>
                  <a:gd name="connsiteX58" fmla="*/ 850900 w 3794125"/>
                  <a:gd name="connsiteY58" fmla="*/ 574675 h 1069975"/>
                  <a:gd name="connsiteX59" fmla="*/ 739775 w 3794125"/>
                  <a:gd name="connsiteY59" fmla="*/ 546100 h 1069975"/>
                  <a:gd name="connsiteX60" fmla="*/ 730250 w 3794125"/>
                  <a:gd name="connsiteY60" fmla="*/ 479425 h 1069975"/>
                  <a:gd name="connsiteX61" fmla="*/ 806450 w 3794125"/>
                  <a:gd name="connsiteY61" fmla="*/ 400050 h 1069975"/>
                  <a:gd name="connsiteX62" fmla="*/ 377825 w 3794125"/>
                  <a:gd name="connsiteY62" fmla="*/ 371475 h 1069975"/>
                  <a:gd name="connsiteX63" fmla="*/ 120650 w 3794125"/>
                  <a:gd name="connsiteY63" fmla="*/ 320675 h 1069975"/>
                  <a:gd name="connsiteX64" fmla="*/ 50800 w 3794125"/>
                  <a:gd name="connsiteY64" fmla="*/ 288925 h 1069975"/>
                  <a:gd name="connsiteX65" fmla="*/ 6350 w 3794125"/>
                  <a:gd name="connsiteY65" fmla="*/ 279400 h 1069975"/>
                  <a:gd name="connsiteX66" fmla="*/ 0 w 3794125"/>
                  <a:gd name="connsiteY66" fmla="*/ 200025 h 1069975"/>
                  <a:gd name="connsiteX0" fmla="*/ 0 w 3794125"/>
                  <a:gd name="connsiteY0" fmla="*/ 200025 h 993775"/>
                  <a:gd name="connsiteX1" fmla="*/ 95250 w 3794125"/>
                  <a:gd name="connsiteY1" fmla="*/ 139700 h 993775"/>
                  <a:gd name="connsiteX2" fmla="*/ 92075 w 3794125"/>
                  <a:gd name="connsiteY2" fmla="*/ 92075 h 993775"/>
                  <a:gd name="connsiteX3" fmla="*/ 130175 w 3794125"/>
                  <a:gd name="connsiteY3" fmla="*/ 53975 h 993775"/>
                  <a:gd name="connsiteX4" fmla="*/ 171450 w 3794125"/>
                  <a:gd name="connsiteY4" fmla="*/ 44450 h 993775"/>
                  <a:gd name="connsiteX5" fmla="*/ 349250 w 3794125"/>
                  <a:gd name="connsiteY5" fmla="*/ 69850 h 993775"/>
                  <a:gd name="connsiteX6" fmla="*/ 406400 w 3794125"/>
                  <a:gd name="connsiteY6" fmla="*/ 3175 h 993775"/>
                  <a:gd name="connsiteX7" fmla="*/ 581025 w 3794125"/>
                  <a:gd name="connsiteY7" fmla="*/ 34925 h 993775"/>
                  <a:gd name="connsiteX8" fmla="*/ 635000 w 3794125"/>
                  <a:gd name="connsiteY8" fmla="*/ 0 h 993775"/>
                  <a:gd name="connsiteX9" fmla="*/ 1079500 w 3794125"/>
                  <a:gd name="connsiteY9" fmla="*/ 85725 h 993775"/>
                  <a:gd name="connsiteX10" fmla="*/ 1095375 w 3794125"/>
                  <a:gd name="connsiteY10" fmla="*/ 66675 h 993775"/>
                  <a:gd name="connsiteX11" fmla="*/ 1111250 w 3794125"/>
                  <a:gd name="connsiteY11" fmla="*/ 73025 h 993775"/>
                  <a:gd name="connsiteX12" fmla="*/ 1149350 w 3794125"/>
                  <a:gd name="connsiteY12" fmla="*/ 47625 h 993775"/>
                  <a:gd name="connsiteX13" fmla="*/ 1257300 w 3794125"/>
                  <a:gd name="connsiteY13" fmla="*/ 66675 h 993775"/>
                  <a:gd name="connsiteX14" fmla="*/ 1263650 w 3794125"/>
                  <a:gd name="connsiteY14" fmla="*/ 155575 h 993775"/>
                  <a:gd name="connsiteX15" fmla="*/ 1628775 w 3794125"/>
                  <a:gd name="connsiteY15" fmla="*/ 228600 h 993775"/>
                  <a:gd name="connsiteX16" fmla="*/ 1695450 w 3794125"/>
                  <a:gd name="connsiteY16" fmla="*/ 158750 h 993775"/>
                  <a:gd name="connsiteX17" fmla="*/ 1800225 w 3794125"/>
                  <a:gd name="connsiteY17" fmla="*/ 184150 h 993775"/>
                  <a:gd name="connsiteX18" fmla="*/ 1819275 w 3794125"/>
                  <a:gd name="connsiteY18" fmla="*/ 244475 h 993775"/>
                  <a:gd name="connsiteX19" fmla="*/ 1784350 w 3794125"/>
                  <a:gd name="connsiteY19" fmla="*/ 279400 h 993775"/>
                  <a:gd name="connsiteX20" fmla="*/ 1911350 w 3794125"/>
                  <a:gd name="connsiteY20" fmla="*/ 301625 h 993775"/>
                  <a:gd name="connsiteX21" fmla="*/ 1920875 w 3794125"/>
                  <a:gd name="connsiteY21" fmla="*/ 260350 h 993775"/>
                  <a:gd name="connsiteX22" fmla="*/ 1987550 w 3794125"/>
                  <a:gd name="connsiteY22" fmla="*/ 269875 h 993775"/>
                  <a:gd name="connsiteX23" fmla="*/ 2028825 w 3794125"/>
                  <a:gd name="connsiteY23" fmla="*/ 231775 h 993775"/>
                  <a:gd name="connsiteX24" fmla="*/ 2200275 w 3794125"/>
                  <a:gd name="connsiteY24" fmla="*/ 266700 h 993775"/>
                  <a:gd name="connsiteX25" fmla="*/ 2206625 w 3794125"/>
                  <a:gd name="connsiteY25" fmla="*/ 304800 h 993775"/>
                  <a:gd name="connsiteX26" fmla="*/ 2263775 w 3794125"/>
                  <a:gd name="connsiteY26" fmla="*/ 317500 h 993775"/>
                  <a:gd name="connsiteX27" fmla="*/ 2286000 w 3794125"/>
                  <a:gd name="connsiteY27" fmla="*/ 301625 h 993775"/>
                  <a:gd name="connsiteX28" fmla="*/ 2470150 w 3794125"/>
                  <a:gd name="connsiteY28" fmla="*/ 396875 h 993775"/>
                  <a:gd name="connsiteX29" fmla="*/ 2470150 w 3794125"/>
                  <a:gd name="connsiteY29" fmla="*/ 428625 h 993775"/>
                  <a:gd name="connsiteX30" fmla="*/ 2749550 w 3794125"/>
                  <a:gd name="connsiteY30" fmla="*/ 488950 h 993775"/>
                  <a:gd name="connsiteX31" fmla="*/ 2778125 w 3794125"/>
                  <a:gd name="connsiteY31" fmla="*/ 469900 h 993775"/>
                  <a:gd name="connsiteX32" fmla="*/ 3079750 w 3794125"/>
                  <a:gd name="connsiteY32" fmla="*/ 523875 h 993775"/>
                  <a:gd name="connsiteX33" fmla="*/ 3073400 w 3794125"/>
                  <a:gd name="connsiteY33" fmla="*/ 587375 h 993775"/>
                  <a:gd name="connsiteX34" fmla="*/ 3273425 w 3794125"/>
                  <a:gd name="connsiteY34" fmla="*/ 628650 h 993775"/>
                  <a:gd name="connsiteX35" fmla="*/ 3368675 w 3794125"/>
                  <a:gd name="connsiteY35" fmla="*/ 568325 h 993775"/>
                  <a:gd name="connsiteX36" fmla="*/ 3502025 w 3794125"/>
                  <a:gd name="connsiteY36" fmla="*/ 539750 h 993775"/>
                  <a:gd name="connsiteX37" fmla="*/ 3686175 w 3794125"/>
                  <a:gd name="connsiteY37" fmla="*/ 577850 h 993775"/>
                  <a:gd name="connsiteX38" fmla="*/ 3771900 w 3794125"/>
                  <a:gd name="connsiteY38" fmla="*/ 638175 h 993775"/>
                  <a:gd name="connsiteX39" fmla="*/ 3794125 w 3794125"/>
                  <a:gd name="connsiteY39" fmla="*/ 695325 h 993775"/>
                  <a:gd name="connsiteX40" fmla="*/ 3784600 w 3794125"/>
                  <a:gd name="connsiteY40" fmla="*/ 841375 h 993775"/>
                  <a:gd name="connsiteX41" fmla="*/ 3762375 w 3794125"/>
                  <a:gd name="connsiteY41" fmla="*/ 876300 h 993775"/>
                  <a:gd name="connsiteX42" fmla="*/ 3470275 w 3794125"/>
                  <a:gd name="connsiteY42" fmla="*/ 901700 h 993775"/>
                  <a:gd name="connsiteX43" fmla="*/ 3416300 w 3794125"/>
                  <a:gd name="connsiteY43" fmla="*/ 993775 h 993775"/>
                  <a:gd name="connsiteX44" fmla="*/ 3257550 w 3794125"/>
                  <a:gd name="connsiteY44" fmla="*/ 755650 h 993775"/>
                  <a:gd name="connsiteX45" fmla="*/ 3013075 w 3794125"/>
                  <a:gd name="connsiteY45" fmla="*/ 711200 h 993775"/>
                  <a:gd name="connsiteX46" fmla="*/ 2959100 w 3794125"/>
                  <a:gd name="connsiteY46" fmla="*/ 812800 h 993775"/>
                  <a:gd name="connsiteX47" fmla="*/ 2651125 w 3794125"/>
                  <a:gd name="connsiteY47" fmla="*/ 749300 h 993775"/>
                  <a:gd name="connsiteX48" fmla="*/ 2638425 w 3794125"/>
                  <a:gd name="connsiteY48" fmla="*/ 701675 h 993775"/>
                  <a:gd name="connsiteX49" fmla="*/ 2486025 w 3794125"/>
                  <a:gd name="connsiteY49" fmla="*/ 663575 h 993775"/>
                  <a:gd name="connsiteX50" fmla="*/ 2470150 w 3794125"/>
                  <a:gd name="connsiteY50" fmla="*/ 701675 h 993775"/>
                  <a:gd name="connsiteX51" fmla="*/ 1422400 w 3794125"/>
                  <a:gd name="connsiteY51" fmla="*/ 454025 h 993775"/>
                  <a:gd name="connsiteX52" fmla="*/ 1406525 w 3794125"/>
                  <a:gd name="connsiteY52" fmla="*/ 520700 h 993775"/>
                  <a:gd name="connsiteX53" fmla="*/ 1323975 w 3794125"/>
                  <a:gd name="connsiteY53" fmla="*/ 485775 h 993775"/>
                  <a:gd name="connsiteX54" fmla="*/ 1285875 w 3794125"/>
                  <a:gd name="connsiteY54" fmla="*/ 530225 h 993775"/>
                  <a:gd name="connsiteX55" fmla="*/ 1009650 w 3794125"/>
                  <a:gd name="connsiteY55" fmla="*/ 463550 h 993775"/>
                  <a:gd name="connsiteX56" fmla="*/ 949325 w 3794125"/>
                  <a:gd name="connsiteY56" fmla="*/ 485775 h 993775"/>
                  <a:gd name="connsiteX57" fmla="*/ 850900 w 3794125"/>
                  <a:gd name="connsiteY57" fmla="*/ 574675 h 993775"/>
                  <a:gd name="connsiteX58" fmla="*/ 739775 w 3794125"/>
                  <a:gd name="connsiteY58" fmla="*/ 546100 h 993775"/>
                  <a:gd name="connsiteX59" fmla="*/ 730250 w 3794125"/>
                  <a:gd name="connsiteY59" fmla="*/ 479425 h 993775"/>
                  <a:gd name="connsiteX60" fmla="*/ 806450 w 3794125"/>
                  <a:gd name="connsiteY60" fmla="*/ 400050 h 993775"/>
                  <a:gd name="connsiteX61" fmla="*/ 377825 w 3794125"/>
                  <a:gd name="connsiteY61" fmla="*/ 371475 h 993775"/>
                  <a:gd name="connsiteX62" fmla="*/ 120650 w 3794125"/>
                  <a:gd name="connsiteY62" fmla="*/ 320675 h 993775"/>
                  <a:gd name="connsiteX63" fmla="*/ 50800 w 3794125"/>
                  <a:gd name="connsiteY63" fmla="*/ 288925 h 993775"/>
                  <a:gd name="connsiteX64" fmla="*/ 6350 w 3794125"/>
                  <a:gd name="connsiteY64" fmla="*/ 279400 h 993775"/>
                  <a:gd name="connsiteX65" fmla="*/ 0 w 3794125"/>
                  <a:gd name="connsiteY65" fmla="*/ 200025 h 993775"/>
                  <a:gd name="connsiteX0" fmla="*/ 0 w 3794125"/>
                  <a:gd name="connsiteY0" fmla="*/ 200025 h 901700"/>
                  <a:gd name="connsiteX1" fmla="*/ 95250 w 3794125"/>
                  <a:gd name="connsiteY1" fmla="*/ 139700 h 901700"/>
                  <a:gd name="connsiteX2" fmla="*/ 92075 w 3794125"/>
                  <a:gd name="connsiteY2" fmla="*/ 92075 h 901700"/>
                  <a:gd name="connsiteX3" fmla="*/ 130175 w 3794125"/>
                  <a:gd name="connsiteY3" fmla="*/ 53975 h 901700"/>
                  <a:gd name="connsiteX4" fmla="*/ 171450 w 3794125"/>
                  <a:gd name="connsiteY4" fmla="*/ 44450 h 901700"/>
                  <a:gd name="connsiteX5" fmla="*/ 349250 w 3794125"/>
                  <a:gd name="connsiteY5" fmla="*/ 69850 h 901700"/>
                  <a:gd name="connsiteX6" fmla="*/ 406400 w 3794125"/>
                  <a:gd name="connsiteY6" fmla="*/ 3175 h 901700"/>
                  <a:gd name="connsiteX7" fmla="*/ 581025 w 3794125"/>
                  <a:gd name="connsiteY7" fmla="*/ 34925 h 901700"/>
                  <a:gd name="connsiteX8" fmla="*/ 635000 w 3794125"/>
                  <a:gd name="connsiteY8" fmla="*/ 0 h 901700"/>
                  <a:gd name="connsiteX9" fmla="*/ 1079500 w 3794125"/>
                  <a:gd name="connsiteY9" fmla="*/ 85725 h 901700"/>
                  <a:gd name="connsiteX10" fmla="*/ 1095375 w 3794125"/>
                  <a:gd name="connsiteY10" fmla="*/ 66675 h 901700"/>
                  <a:gd name="connsiteX11" fmla="*/ 1111250 w 3794125"/>
                  <a:gd name="connsiteY11" fmla="*/ 73025 h 901700"/>
                  <a:gd name="connsiteX12" fmla="*/ 1149350 w 3794125"/>
                  <a:gd name="connsiteY12" fmla="*/ 47625 h 901700"/>
                  <a:gd name="connsiteX13" fmla="*/ 1257300 w 3794125"/>
                  <a:gd name="connsiteY13" fmla="*/ 66675 h 901700"/>
                  <a:gd name="connsiteX14" fmla="*/ 1263650 w 3794125"/>
                  <a:gd name="connsiteY14" fmla="*/ 155575 h 901700"/>
                  <a:gd name="connsiteX15" fmla="*/ 1628775 w 3794125"/>
                  <a:gd name="connsiteY15" fmla="*/ 228600 h 901700"/>
                  <a:gd name="connsiteX16" fmla="*/ 1695450 w 3794125"/>
                  <a:gd name="connsiteY16" fmla="*/ 158750 h 901700"/>
                  <a:gd name="connsiteX17" fmla="*/ 1800225 w 3794125"/>
                  <a:gd name="connsiteY17" fmla="*/ 184150 h 901700"/>
                  <a:gd name="connsiteX18" fmla="*/ 1819275 w 3794125"/>
                  <a:gd name="connsiteY18" fmla="*/ 244475 h 901700"/>
                  <a:gd name="connsiteX19" fmla="*/ 1784350 w 3794125"/>
                  <a:gd name="connsiteY19" fmla="*/ 279400 h 901700"/>
                  <a:gd name="connsiteX20" fmla="*/ 1911350 w 3794125"/>
                  <a:gd name="connsiteY20" fmla="*/ 301625 h 901700"/>
                  <a:gd name="connsiteX21" fmla="*/ 1920875 w 3794125"/>
                  <a:gd name="connsiteY21" fmla="*/ 260350 h 901700"/>
                  <a:gd name="connsiteX22" fmla="*/ 1987550 w 3794125"/>
                  <a:gd name="connsiteY22" fmla="*/ 269875 h 901700"/>
                  <a:gd name="connsiteX23" fmla="*/ 2028825 w 3794125"/>
                  <a:gd name="connsiteY23" fmla="*/ 231775 h 901700"/>
                  <a:gd name="connsiteX24" fmla="*/ 2200275 w 3794125"/>
                  <a:gd name="connsiteY24" fmla="*/ 266700 h 901700"/>
                  <a:gd name="connsiteX25" fmla="*/ 2206625 w 3794125"/>
                  <a:gd name="connsiteY25" fmla="*/ 304800 h 901700"/>
                  <a:gd name="connsiteX26" fmla="*/ 2263775 w 3794125"/>
                  <a:gd name="connsiteY26" fmla="*/ 317500 h 901700"/>
                  <a:gd name="connsiteX27" fmla="*/ 2286000 w 3794125"/>
                  <a:gd name="connsiteY27" fmla="*/ 301625 h 901700"/>
                  <a:gd name="connsiteX28" fmla="*/ 2470150 w 3794125"/>
                  <a:gd name="connsiteY28" fmla="*/ 396875 h 901700"/>
                  <a:gd name="connsiteX29" fmla="*/ 2470150 w 3794125"/>
                  <a:gd name="connsiteY29" fmla="*/ 428625 h 901700"/>
                  <a:gd name="connsiteX30" fmla="*/ 2749550 w 3794125"/>
                  <a:gd name="connsiteY30" fmla="*/ 488950 h 901700"/>
                  <a:gd name="connsiteX31" fmla="*/ 2778125 w 3794125"/>
                  <a:gd name="connsiteY31" fmla="*/ 469900 h 901700"/>
                  <a:gd name="connsiteX32" fmla="*/ 3079750 w 3794125"/>
                  <a:gd name="connsiteY32" fmla="*/ 523875 h 901700"/>
                  <a:gd name="connsiteX33" fmla="*/ 3073400 w 3794125"/>
                  <a:gd name="connsiteY33" fmla="*/ 587375 h 901700"/>
                  <a:gd name="connsiteX34" fmla="*/ 3273425 w 3794125"/>
                  <a:gd name="connsiteY34" fmla="*/ 628650 h 901700"/>
                  <a:gd name="connsiteX35" fmla="*/ 3368675 w 3794125"/>
                  <a:gd name="connsiteY35" fmla="*/ 568325 h 901700"/>
                  <a:gd name="connsiteX36" fmla="*/ 3502025 w 3794125"/>
                  <a:gd name="connsiteY36" fmla="*/ 539750 h 901700"/>
                  <a:gd name="connsiteX37" fmla="*/ 3686175 w 3794125"/>
                  <a:gd name="connsiteY37" fmla="*/ 577850 h 901700"/>
                  <a:gd name="connsiteX38" fmla="*/ 3771900 w 3794125"/>
                  <a:gd name="connsiteY38" fmla="*/ 638175 h 901700"/>
                  <a:gd name="connsiteX39" fmla="*/ 3794125 w 3794125"/>
                  <a:gd name="connsiteY39" fmla="*/ 695325 h 901700"/>
                  <a:gd name="connsiteX40" fmla="*/ 3784600 w 3794125"/>
                  <a:gd name="connsiteY40" fmla="*/ 841375 h 901700"/>
                  <a:gd name="connsiteX41" fmla="*/ 3762375 w 3794125"/>
                  <a:gd name="connsiteY41" fmla="*/ 876300 h 901700"/>
                  <a:gd name="connsiteX42" fmla="*/ 3470275 w 3794125"/>
                  <a:gd name="connsiteY42" fmla="*/ 901700 h 901700"/>
                  <a:gd name="connsiteX43" fmla="*/ 3257550 w 3794125"/>
                  <a:gd name="connsiteY43" fmla="*/ 755650 h 901700"/>
                  <a:gd name="connsiteX44" fmla="*/ 3013075 w 3794125"/>
                  <a:gd name="connsiteY44" fmla="*/ 711200 h 901700"/>
                  <a:gd name="connsiteX45" fmla="*/ 2959100 w 3794125"/>
                  <a:gd name="connsiteY45" fmla="*/ 812800 h 901700"/>
                  <a:gd name="connsiteX46" fmla="*/ 2651125 w 3794125"/>
                  <a:gd name="connsiteY46" fmla="*/ 749300 h 901700"/>
                  <a:gd name="connsiteX47" fmla="*/ 2638425 w 3794125"/>
                  <a:gd name="connsiteY47" fmla="*/ 701675 h 901700"/>
                  <a:gd name="connsiteX48" fmla="*/ 2486025 w 3794125"/>
                  <a:gd name="connsiteY48" fmla="*/ 663575 h 901700"/>
                  <a:gd name="connsiteX49" fmla="*/ 2470150 w 3794125"/>
                  <a:gd name="connsiteY49" fmla="*/ 701675 h 901700"/>
                  <a:gd name="connsiteX50" fmla="*/ 1422400 w 3794125"/>
                  <a:gd name="connsiteY50" fmla="*/ 454025 h 901700"/>
                  <a:gd name="connsiteX51" fmla="*/ 1406525 w 3794125"/>
                  <a:gd name="connsiteY51" fmla="*/ 520700 h 901700"/>
                  <a:gd name="connsiteX52" fmla="*/ 1323975 w 3794125"/>
                  <a:gd name="connsiteY52" fmla="*/ 485775 h 901700"/>
                  <a:gd name="connsiteX53" fmla="*/ 1285875 w 3794125"/>
                  <a:gd name="connsiteY53" fmla="*/ 530225 h 901700"/>
                  <a:gd name="connsiteX54" fmla="*/ 1009650 w 3794125"/>
                  <a:gd name="connsiteY54" fmla="*/ 463550 h 901700"/>
                  <a:gd name="connsiteX55" fmla="*/ 949325 w 3794125"/>
                  <a:gd name="connsiteY55" fmla="*/ 485775 h 901700"/>
                  <a:gd name="connsiteX56" fmla="*/ 850900 w 3794125"/>
                  <a:gd name="connsiteY56" fmla="*/ 574675 h 901700"/>
                  <a:gd name="connsiteX57" fmla="*/ 739775 w 3794125"/>
                  <a:gd name="connsiteY57" fmla="*/ 546100 h 901700"/>
                  <a:gd name="connsiteX58" fmla="*/ 730250 w 3794125"/>
                  <a:gd name="connsiteY58" fmla="*/ 479425 h 901700"/>
                  <a:gd name="connsiteX59" fmla="*/ 806450 w 3794125"/>
                  <a:gd name="connsiteY59" fmla="*/ 400050 h 901700"/>
                  <a:gd name="connsiteX60" fmla="*/ 377825 w 3794125"/>
                  <a:gd name="connsiteY60" fmla="*/ 371475 h 901700"/>
                  <a:gd name="connsiteX61" fmla="*/ 120650 w 3794125"/>
                  <a:gd name="connsiteY61" fmla="*/ 320675 h 901700"/>
                  <a:gd name="connsiteX62" fmla="*/ 50800 w 3794125"/>
                  <a:gd name="connsiteY62" fmla="*/ 288925 h 901700"/>
                  <a:gd name="connsiteX63" fmla="*/ 6350 w 3794125"/>
                  <a:gd name="connsiteY63" fmla="*/ 279400 h 901700"/>
                  <a:gd name="connsiteX64" fmla="*/ 0 w 379412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91512"/>
                  <a:gd name="connsiteY0" fmla="*/ 200025 h 901700"/>
                  <a:gd name="connsiteX1" fmla="*/ 95250 w 4291512"/>
                  <a:gd name="connsiteY1" fmla="*/ 139700 h 901700"/>
                  <a:gd name="connsiteX2" fmla="*/ 92075 w 4291512"/>
                  <a:gd name="connsiteY2" fmla="*/ 92075 h 901700"/>
                  <a:gd name="connsiteX3" fmla="*/ 130175 w 4291512"/>
                  <a:gd name="connsiteY3" fmla="*/ 53975 h 901700"/>
                  <a:gd name="connsiteX4" fmla="*/ 171450 w 4291512"/>
                  <a:gd name="connsiteY4" fmla="*/ 44450 h 901700"/>
                  <a:gd name="connsiteX5" fmla="*/ 349250 w 4291512"/>
                  <a:gd name="connsiteY5" fmla="*/ 69850 h 901700"/>
                  <a:gd name="connsiteX6" fmla="*/ 406400 w 4291512"/>
                  <a:gd name="connsiteY6" fmla="*/ 3175 h 901700"/>
                  <a:gd name="connsiteX7" fmla="*/ 581025 w 4291512"/>
                  <a:gd name="connsiteY7" fmla="*/ 34925 h 901700"/>
                  <a:gd name="connsiteX8" fmla="*/ 635000 w 4291512"/>
                  <a:gd name="connsiteY8" fmla="*/ 0 h 901700"/>
                  <a:gd name="connsiteX9" fmla="*/ 1079500 w 4291512"/>
                  <a:gd name="connsiteY9" fmla="*/ 85725 h 901700"/>
                  <a:gd name="connsiteX10" fmla="*/ 1095375 w 4291512"/>
                  <a:gd name="connsiteY10" fmla="*/ 66675 h 901700"/>
                  <a:gd name="connsiteX11" fmla="*/ 1111250 w 4291512"/>
                  <a:gd name="connsiteY11" fmla="*/ 73025 h 901700"/>
                  <a:gd name="connsiteX12" fmla="*/ 1149350 w 4291512"/>
                  <a:gd name="connsiteY12" fmla="*/ 47625 h 901700"/>
                  <a:gd name="connsiteX13" fmla="*/ 1257300 w 4291512"/>
                  <a:gd name="connsiteY13" fmla="*/ 66675 h 901700"/>
                  <a:gd name="connsiteX14" fmla="*/ 1263650 w 4291512"/>
                  <a:gd name="connsiteY14" fmla="*/ 155575 h 901700"/>
                  <a:gd name="connsiteX15" fmla="*/ 1628775 w 4291512"/>
                  <a:gd name="connsiteY15" fmla="*/ 228600 h 901700"/>
                  <a:gd name="connsiteX16" fmla="*/ 1695450 w 4291512"/>
                  <a:gd name="connsiteY16" fmla="*/ 158750 h 901700"/>
                  <a:gd name="connsiteX17" fmla="*/ 1800225 w 4291512"/>
                  <a:gd name="connsiteY17" fmla="*/ 184150 h 901700"/>
                  <a:gd name="connsiteX18" fmla="*/ 1819275 w 4291512"/>
                  <a:gd name="connsiteY18" fmla="*/ 244475 h 901700"/>
                  <a:gd name="connsiteX19" fmla="*/ 1784350 w 4291512"/>
                  <a:gd name="connsiteY19" fmla="*/ 279400 h 901700"/>
                  <a:gd name="connsiteX20" fmla="*/ 1911350 w 4291512"/>
                  <a:gd name="connsiteY20" fmla="*/ 301625 h 901700"/>
                  <a:gd name="connsiteX21" fmla="*/ 1920875 w 4291512"/>
                  <a:gd name="connsiteY21" fmla="*/ 260350 h 901700"/>
                  <a:gd name="connsiteX22" fmla="*/ 1987550 w 4291512"/>
                  <a:gd name="connsiteY22" fmla="*/ 269875 h 901700"/>
                  <a:gd name="connsiteX23" fmla="*/ 2028825 w 4291512"/>
                  <a:gd name="connsiteY23" fmla="*/ 231775 h 901700"/>
                  <a:gd name="connsiteX24" fmla="*/ 2200275 w 4291512"/>
                  <a:gd name="connsiteY24" fmla="*/ 266700 h 901700"/>
                  <a:gd name="connsiteX25" fmla="*/ 2206625 w 4291512"/>
                  <a:gd name="connsiteY25" fmla="*/ 304800 h 901700"/>
                  <a:gd name="connsiteX26" fmla="*/ 2263775 w 4291512"/>
                  <a:gd name="connsiteY26" fmla="*/ 317500 h 901700"/>
                  <a:gd name="connsiteX27" fmla="*/ 2286000 w 4291512"/>
                  <a:gd name="connsiteY27" fmla="*/ 301625 h 901700"/>
                  <a:gd name="connsiteX28" fmla="*/ 2470150 w 4291512"/>
                  <a:gd name="connsiteY28" fmla="*/ 396875 h 901700"/>
                  <a:gd name="connsiteX29" fmla="*/ 2470150 w 4291512"/>
                  <a:gd name="connsiteY29" fmla="*/ 428625 h 901700"/>
                  <a:gd name="connsiteX30" fmla="*/ 2749550 w 4291512"/>
                  <a:gd name="connsiteY30" fmla="*/ 488950 h 901700"/>
                  <a:gd name="connsiteX31" fmla="*/ 2778125 w 4291512"/>
                  <a:gd name="connsiteY31" fmla="*/ 469900 h 901700"/>
                  <a:gd name="connsiteX32" fmla="*/ 3079750 w 4291512"/>
                  <a:gd name="connsiteY32" fmla="*/ 523875 h 901700"/>
                  <a:gd name="connsiteX33" fmla="*/ 3073400 w 4291512"/>
                  <a:gd name="connsiteY33" fmla="*/ 587375 h 901700"/>
                  <a:gd name="connsiteX34" fmla="*/ 3273425 w 4291512"/>
                  <a:gd name="connsiteY34" fmla="*/ 628650 h 901700"/>
                  <a:gd name="connsiteX35" fmla="*/ 3368675 w 4291512"/>
                  <a:gd name="connsiteY35" fmla="*/ 568325 h 901700"/>
                  <a:gd name="connsiteX36" fmla="*/ 3502025 w 4291512"/>
                  <a:gd name="connsiteY36" fmla="*/ 539750 h 901700"/>
                  <a:gd name="connsiteX37" fmla="*/ 3686175 w 4291512"/>
                  <a:gd name="connsiteY37" fmla="*/ 577850 h 901700"/>
                  <a:gd name="connsiteX38" fmla="*/ 3771900 w 4291512"/>
                  <a:gd name="connsiteY38" fmla="*/ 638175 h 901700"/>
                  <a:gd name="connsiteX39" fmla="*/ 4082582 w 4291512"/>
                  <a:gd name="connsiteY39" fmla="*/ 705118 h 901700"/>
                  <a:gd name="connsiteX40" fmla="*/ 4282345 w 4291512"/>
                  <a:gd name="connsiteY40" fmla="*/ 848766 h 901700"/>
                  <a:gd name="connsiteX41" fmla="*/ 3784600 w 4291512"/>
                  <a:gd name="connsiteY41" fmla="*/ 841375 h 901700"/>
                  <a:gd name="connsiteX42" fmla="*/ 3762375 w 4291512"/>
                  <a:gd name="connsiteY42" fmla="*/ 876300 h 901700"/>
                  <a:gd name="connsiteX43" fmla="*/ 3470275 w 4291512"/>
                  <a:gd name="connsiteY43" fmla="*/ 901700 h 901700"/>
                  <a:gd name="connsiteX44" fmla="*/ 3257550 w 4291512"/>
                  <a:gd name="connsiteY44" fmla="*/ 755650 h 901700"/>
                  <a:gd name="connsiteX45" fmla="*/ 3013075 w 4291512"/>
                  <a:gd name="connsiteY45" fmla="*/ 711200 h 901700"/>
                  <a:gd name="connsiteX46" fmla="*/ 2959100 w 4291512"/>
                  <a:gd name="connsiteY46" fmla="*/ 812800 h 901700"/>
                  <a:gd name="connsiteX47" fmla="*/ 2651125 w 4291512"/>
                  <a:gd name="connsiteY47" fmla="*/ 749300 h 901700"/>
                  <a:gd name="connsiteX48" fmla="*/ 2638425 w 4291512"/>
                  <a:gd name="connsiteY48" fmla="*/ 701675 h 901700"/>
                  <a:gd name="connsiteX49" fmla="*/ 2486025 w 4291512"/>
                  <a:gd name="connsiteY49" fmla="*/ 663575 h 901700"/>
                  <a:gd name="connsiteX50" fmla="*/ 2470150 w 4291512"/>
                  <a:gd name="connsiteY50" fmla="*/ 701675 h 901700"/>
                  <a:gd name="connsiteX51" fmla="*/ 1422400 w 4291512"/>
                  <a:gd name="connsiteY51" fmla="*/ 454025 h 901700"/>
                  <a:gd name="connsiteX52" fmla="*/ 1406525 w 4291512"/>
                  <a:gd name="connsiteY52" fmla="*/ 520700 h 901700"/>
                  <a:gd name="connsiteX53" fmla="*/ 1323975 w 4291512"/>
                  <a:gd name="connsiteY53" fmla="*/ 485775 h 901700"/>
                  <a:gd name="connsiteX54" fmla="*/ 1285875 w 4291512"/>
                  <a:gd name="connsiteY54" fmla="*/ 530225 h 901700"/>
                  <a:gd name="connsiteX55" fmla="*/ 1009650 w 4291512"/>
                  <a:gd name="connsiteY55" fmla="*/ 463550 h 901700"/>
                  <a:gd name="connsiteX56" fmla="*/ 949325 w 4291512"/>
                  <a:gd name="connsiteY56" fmla="*/ 485775 h 901700"/>
                  <a:gd name="connsiteX57" fmla="*/ 850900 w 4291512"/>
                  <a:gd name="connsiteY57" fmla="*/ 574675 h 901700"/>
                  <a:gd name="connsiteX58" fmla="*/ 739775 w 4291512"/>
                  <a:gd name="connsiteY58" fmla="*/ 546100 h 901700"/>
                  <a:gd name="connsiteX59" fmla="*/ 730250 w 4291512"/>
                  <a:gd name="connsiteY59" fmla="*/ 479425 h 901700"/>
                  <a:gd name="connsiteX60" fmla="*/ 806450 w 4291512"/>
                  <a:gd name="connsiteY60" fmla="*/ 400050 h 901700"/>
                  <a:gd name="connsiteX61" fmla="*/ 377825 w 4291512"/>
                  <a:gd name="connsiteY61" fmla="*/ 371475 h 901700"/>
                  <a:gd name="connsiteX62" fmla="*/ 120650 w 4291512"/>
                  <a:gd name="connsiteY62" fmla="*/ 320675 h 901700"/>
                  <a:gd name="connsiteX63" fmla="*/ 50800 w 4291512"/>
                  <a:gd name="connsiteY63" fmla="*/ 288925 h 901700"/>
                  <a:gd name="connsiteX64" fmla="*/ 6350 w 4291512"/>
                  <a:gd name="connsiteY64" fmla="*/ 279400 h 901700"/>
                  <a:gd name="connsiteX65" fmla="*/ 0 w 4291512"/>
                  <a:gd name="connsiteY65" fmla="*/ 200025 h 901700"/>
                  <a:gd name="connsiteX0" fmla="*/ 0 w 4289332"/>
                  <a:gd name="connsiteY0" fmla="*/ 200025 h 901700"/>
                  <a:gd name="connsiteX1" fmla="*/ 95250 w 4289332"/>
                  <a:gd name="connsiteY1" fmla="*/ 139700 h 901700"/>
                  <a:gd name="connsiteX2" fmla="*/ 92075 w 4289332"/>
                  <a:gd name="connsiteY2" fmla="*/ 92075 h 901700"/>
                  <a:gd name="connsiteX3" fmla="*/ 130175 w 4289332"/>
                  <a:gd name="connsiteY3" fmla="*/ 53975 h 901700"/>
                  <a:gd name="connsiteX4" fmla="*/ 171450 w 4289332"/>
                  <a:gd name="connsiteY4" fmla="*/ 44450 h 901700"/>
                  <a:gd name="connsiteX5" fmla="*/ 349250 w 4289332"/>
                  <a:gd name="connsiteY5" fmla="*/ 69850 h 901700"/>
                  <a:gd name="connsiteX6" fmla="*/ 406400 w 4289332"/>
                  <a:gd name="connsiteY6" fmla="*/ 3175 h 901700"/>
                  <a:gd name="connsiteX7" fmla="*/ 581025 w 4289332"/>
                  <a:gd name="connsiteY7" fmla="*/ 34925 h 901700"/>
                  <a:gd name="connsiteX8" fmla="*/ 635000 w 4289332"/>
                  <a:gd name="connsiteY8" fmla="*/ 0 h 901700"/>
                  <a:gd name="connsiteX9" fmla="*/ 1079500 w 4289332"/>
                  <a:gd name="connsiteY9" fmla="*/ 85725 h 901700"/>
                  <a:gd name="connsiteX10" fmla="*/ 1095375 w 4289332"/>
                  <a:gd name="connsiteY10" fmla="*/ 66675 h 901700"/>
                  <a:gd name="connsiteX11" fmla="*/ 1111250 w 4289332"/>
                  <a:gd name="connsiteY11" fmla="*/ 73025 h 901700"/>
                  <a:gd name="connsiteX12" fmla="*/ 1149350 w 4289332"/>
                  <a:gd name="connsiteY12" fmla="*/ 47625 h 901700"/>
                  <a:gd name="connsiteX13" fmla="*/ 1257300 w 4289332"/>
                  <a:gd name="connsiteY13" fmla="*/ 66675 h 901700"/>
                  <a:gd name="connsiteX14" fmla="*/ 1263650 w 4289332"/>
                  <a:gd name="connsiteY14" fmla="*/ 155575 h 901700"/>
                  <a:gd name="connsiteX15" fmla="*/ 1628775 w 4289332"/>
                  <a:gd name="connsiteY15" fmla="*/ 228600 h 901700"/>
                  <a:gd name="connsiteX16" fmla="*/ 1695450 w 4289332"/>
                  <a:gd name="connsiteY16" fmla="*/ 158750 h 901700"/>
                  <a:gd name="connsiteX17" fmla="*/ 1800225 w 4289332"/>
                  <a:gd name="connsiteY17" fmla="*/ 184150 h 901700"/>
                  <a:gd name="connsiteX18" fmla="*/ 1819275 w 4289332"/>
                  <a:gd name="connsiteY18" fmla="*/ 244475 h 901700"/>
                  <a:gd name="connsiteX19" fmla="*/ 1784350 w 4289332"/>
                  <a:gd name="connsiteY19" fmla="*/ 279400 h 901700"/>
                  <a:gd name="connsiteX20" fmla="*/ 1911350 w 4289332"/>
                  <a:gd name="connsiteY20" fmla="*/ 301625 h 901700"/>
                  <a:gd name="connsiteX21" fmla="*/ 1920875 w 4289332"/>
                  <a:gd name="connsiteY21" fmla="*/ 260350 h 901700"/>
                  <a:gd name="connsiteX22" fmla="*/ 1987550 w 4289332"/>
                  <a:gd name="connsiteY22" fmla="*/ 269875 h 901700"/>
                  <a:gd name="connsiteX23" fmla="*/ 2028825 w 4289332"/>
                  <a:gd name="connsiteY23" fmla="*/ 231775 h 901700"/>
                  <a:gd name="connsiteX24" fmla="*/ 2200275 w 4289332"/>
                  <a:gd name="connsiteY24" fmla="*/ 266700 h 901700"/>
                  <a:gd name="connsiteX25" fmla="*/ 2206625 w 4289332"/>
                  <a:gd name="connsiteY25" fmla="*/ 304800 h 901700"/>
                  <a:gd name="connsiteX26" fmla="*/ 2263775 w 4289332"/>
                  <a:gd name="connsiteY26" fmla="*/ 317500 h 901700"/>
                  <a:gd name="connsiteX27" fmla="*/ 2286000 w 4289332"/>
                  <a:gd name="connsiteY27" fmla="*/ 301625 h 901700"/>
                  <a:gd name="connsiteX28" fmla="*/ 2470150 w 4289332"/>
                  <a:gd name="connsiteY28" fmla="*/ 396875 h 901700"/>
                  <a:gd name="connsiteX29" fmla="*/ 2470150 w 4289332"/>
                  <a:gd name="connsiteY29" fmla="*/ 428625 h 901700"/>
                  <a:gd name="connsiteX30" fmla="*/ 2749550 w 4289332"/>
                  <a:gd name="connsiteY30" fmla="*/ 488950 h 901700"/>
                  <a:gd name="connsiteX31" fmla="*/ 2778125 w 4289332"/>
                  <a:gd name="connsiteY31" fmla="*/ 469900 h 901700"/>
                  <a:gd name="connsiteX32" fmla="*/ 3079750 w 4289332"/>
                  <a:gd name="connsiteY32" fmla="*/ 523875 h 901700"/>
                  <a:gd name="connsiteX33" fmla="*/ 3073400 w 4289332"/>
                  <a:gd name="connsiteY33" fmla="*/ 587375 h 901700"/>
                  <a:gd name="connsiteX34" fmla="*/ 3273425 w 4289332"/>
                  <a:gd name="connsiteY34" fmla="*/ 628650 h 901700"/>
                  <a:gd name="connsiteX35" fmla="*/ 3368675 w 4289332"/>
                  <a:gd name="connsiteY35" fmla="*/ 568325 h 901700"/>
                  <a:gd name="connsiteX36" fmla="*/ 3502025 w 4289332"/>
                  <a:gd name="connsiteY36" fmla="*/ 539750 h 901700"/>
                  <a:gd name="connsiteX37" fmla="*/ 3686175 w 4289332"/>
                  <a:gd name="connsiteY37" fmla="*/ 577850 h 901700"/>
                  <a:gd name="connsiteX38" fmla="*/ 3771900 w 4289332"/>
                  <a:gd name="connsiteY38" fmla="*/ 638175 h 901700"/>
                  <a:gd name="connsiteX39" fmla="*/ 4018503 w 4289332"/>
                  <a:gd name="connsiteY39" fmla="*/ 644701 h 901700"/>
                  <a:gd name="connsiteX40" fmla="*/ 4282345 w 4289332"/>
                  <a:gd name="connsiteY40" fmla="*/ 848766 h 901700"/>
                  <a:gd name="connsiteX41" fmla="*/ 3784600 w 4289332"/>
                  <a:gd name="connsiteY41" fmla="*/ 841375 h 901700"/>
                  <a:gd name="connsiteX42" fmla="*/ 3762375 w 4289332"/>
                  <a:gd name="connsiteY42" fmla="*/ 876300 h 901700"/>
                  <a:gd name="connsiteX43" fmla="*/ 3470275 w 4289332"/>
                  <a:gd name="connsiteY43" fmla="*/ 901700 h 901700"/>
                  <a:gd name="connsiteX44" fmla="*/ 3257550 w 4289332"/>
                  <a:gd name="connsiteY44" fmla="*/ 755650 h 901700"/>
                  <a:gd name="connsiteX45" fmla="*/ 3013075 w 4289332"/>
                  <a:gd name="connsiteY45" fmla="*/ 711200 h 901700"/>
                  <a:gd name="connsiteX46" fmla="*/ 2959100 w 4289332"/>
                  <a:gd name="connsiteY46" fmla="*/ 812800 h 901700"/>
                  <a:gd name="connsiteX47" fmla="*/ 2651125 w 4289332"/>
                  <a:gd name="connsiteY47" fmla="*/ 749300 h 901700"/>
                  <a:gd name="connsiteX48" fmla="*/ 2638425 w 4289332"/>
                  <a:gd name="connsiteY48" fmla="*/ 701675 h 901700"/>
                  <a:gd name="connsiteX49" fmla="*/ 2486025 w 4289332"/>
                  <a:gd name="connsiteY49" fmla="*/ 663575 h 901700"/>
                  <a:gd name="connsiteX50" fmla="*/ 2470150 w 4289332"/>
                  <a:gd name="connsiteY50" fmla="*/ 701675 h 901700"/>
                  <a:gd name="connsiteX51" fmla="*/ 1422400 w 4289332"/>
                  <a:gd name="connsiteY51" fmla="*/ 454025 h 901700"/>
                  <a:gd name="connsiteX52" fmla="*/ 1406525 w 4289332"/>
                  <a:gd name="connsiteY52" fmla="*/ 520700 h 901700"/>
                  <a:gd name="connsiteX53" fmla="*/ 1323975 w 4289332"/>
                  <a:gd name="connsiteY53" fmla="*/ 485775 h 901700"/>
                  <a:gd name="connsiteX54" fmla="*/ 1285875 w 4289332"/>
                  <a:gd name="connsiteY54" fmla="*/ 530225 h 901700"/>
                  <a:gd name="connsiteX55" fmla="*/ 1009650 w 4289332"/>
                  <a:gd name="connsiteY55" fmla="*/ 463550 h 901700"/>
                  <a:gd name="connsiteX56" fmla="*/ 949325 w 4289332"/>
                  <a:gd name="connsiteY56" fmla="*/ 485775 h 901700"/>
                  <a:gd name="connsiteX57" fmla="*/ 850900 w 4289332"/>
                  <a:gd name="connsiteY57" fmla="*/ 574675 h 901700"/>
                  <a:gd name="connsiteX58" fmla="*/ 739775 w 4289332"/>
                  <a:gd name="connsiteY58" fmla="*/ 546100 h 901700"/>
                  <a:gd name="connsiteX59" fmla="*/ 730250 w 4289332"/>
                  <a:gd name="connsiteY59" fmla="*/ 479425 h 901700"/>
                  <a:gd name="connsiteX60" fmla="*/ 806450 w 4289332"/>
                  <a:gd name="connsiteY60" fmla="*/ 400050 h 901700"/>
                  <a:gd name="connsiteX61" fmla="*/ 377825 w 4289332"/>
                  <a:gd name="connsiteY61" fmla="*/ 371475 h 901700"/>
                  <a:gd name="connsiteX62" fmla="*/ 120650 w 4289332"/>
                  <a:gd name="connsiteY62" fmla="*/ 320675 h 901700"/>
                  <a:gd name="connsiteX63" fmla="*/ 50800 w 4289332"/>
                  <a:gd name="connsiteY63" fmla="*/ 288925 h 901700"/>
                  <a:gd name="connsiteX64" fmla="*/ 6350 w 4289332"/>
                  <a:gd name="connsiteY64" fmla="*/ 279400 h 901700"/>
                  <a:gd name="connsiteX65" fmla="*/ 0 w 4289332"/>
                  <a:gd name="connsiteY65" fmla="*/ 200025 h 901700"/>
                  <a:gd name="connsiteX0" fmla="*/ 0 w 4289332"/>
                  <a:gd name="connsiteY0" fmla="*/ 200025 h 901700"/>
                  <a:gd name="connsiteX1" fmla="*/ 95250 w 4289332"/>
                  <a:gd name="connsiteY1" fmla="*/ 139700 h 901700"/>
                  <a:gd name="connsiteX2" fmla="*/ 92075 w 4289332"/>
                  <a:gd name="connsiteY2" fmla="*/ 92075 h 901700"/>
                  <a:gd name="connsiteX3" fmla="*/ 130175 w 4289332"/>
                  <a:gd name="connsiteY3" fmla="*/ 53975 h 901700"/>
                  <a:gd name="connsiteX4" fmla="*/ 171450 w 4289332"/>
                  <a:gd name="connsiteY4" fmla="*/ 44450 h 901700"/>
                  <a:gd name="connsiteX5" fmla="*/ 349250 w 4289332"/>
                  <a:gd name="connsiteY5" fmla="*/ 69850 h 901700"/>
                  <a:gd name="connsiteX6" fmla="*/ 406400 w 4289332"/>
                  <a:gd name="connsiteY6" fmla="*/ 3175 h 901700"/>
                  <a:gd name="connsiteX7" fmla="*/ 581025 w 4289332"/>
                  <a:gd name="connsiteY7" fmla="*/ 34925 h 901700"/>
                  <a:gd name="connsiteX8" fmla="*/ 635000 w 4289332"/>
                  <a:gd name="connsiteY8" fmla="*/ 0 h 901700"/>
                  <a:gd name="connsiteX9" fmla="*/ 1079500 w 4289332"/>
                  <a:gd name="connsiteY9" fmla="*/ 85725 h 901700"/>
                  <a:gd name="connsiteX10" fmla="*/ 1095375 w 4289332"/>
                  <a:gd name="connsiteY10" fmla="*/ 66675 h 901700"/>
                  <a:gd name="connsiteX11" fmla="*/ 1111250 w 4289332"/>
                  <a:gd name="connsiteY11" fmla="*/ 73025 h 901700"/>
                  <a:gd name="connsiteX12" fmla="*/ 1149350 w 4289332"/>
                  <a:gd name="connsiteY12" fmla="*/ 47625 h 901700"/>
                  <a:gd name="connsiteX13" fmla="*/ 1257300 w 4289332"/>
                  <a:gd name="connsiteY13" fmla="*/ 66675 h 901700"/>
                  <a:gd name="connsiteX14" fmla="*/ 1263650 w 4289332"/>
                  <a:gd name="connsiteY14" fmla="*/ 155575 h 901700"/>
                  <a:gd name="connsiteX15" fmla="*/ 1628775 w 4289332"/>
                  <a:gd name="connsiteY15" fmla="*/ 228600 h 901700"/>
                  <a:gd name="connsiteX16" fmla="*/ 1695450 w 4289332"/>
                  <a:gd name="connsiteY16" fmla="*/ 158750 h 901700"/>
                  <a:gd name="connsiteX17" fmla="*/ 1800225 w 4289332"/>
                  <a:gd name="connsiteY17" fmla="*/ 184150 h 901700"/>
                  <a:gd name="connsiteX18" fmla="*/ 1819275 w 4289332"/>
                  <a:gd name="connsiteY18" fmla="*/ 244475 h 901700"/>
                  <a:gd name="connsiteX19" fmla="*/ 1784350 w 4289332"/>
                  <a:gd name="connsiteY19" fmla="*/ 279400 h 901700"/>
                  <a:gd name="connsiteX20" fmla="*/ 1911350 w 4289332"/>
                  <a:gd name="connsiteY20" fmla="*/ 301625 h 901700"/>
                  <a:gd name="connsiteX21" fmla="*/ 1920875 w 4289332"/>
                  <a:gd name="connsiteY21" fmla="*/ 260350 h 901700"/>
                  <a:gd name="connsiteX22" fmla="*/ 1987550 w 4289332"/>
                  <a:gd name="connsiteY22" fmla="*/ 269875 h 901700"/>
                  <a:gd name="connsiteX23" fmla="*/ 2028825 w 4289332"/>
                  <a:gd name="connsiteY23" fmla="*/ 231775 h 901700"/>
                  <a:gd name="connsiteX24" fmla="*/ 2200275 w 4289332"/>
                  <a:gd name="connsiteY24" fmla="*/ 266700 h 901700"/>
                  <a:gd name="connsiteX25" fmla="*/ 2206625 w 4289332"/>
                  <a:gd name="connsiteY25" fmla="*/ 304800 h 901700"/>
                  <a:gd name="connsiteX26" fmla="*/ 2263775 w 4289332"/>
                  <a:gd name="connsiteY26" fmla="*/ 317500 h 901700"/>
                  <a:gd name="connsiteX27" fmla="*/ 2286000 w 4289332"/>
                  <a:gd name="connsiteY27" fmla="*/ 301625 h 901700"/>
                  <a:gd name="connsiteX28" fmla="*/ 2470150 w 4289332"/>
                  <a:gd name="connsiteY28" fmla="*/ 396875 h 901700"/>
                  <a:gd name="connsiteX29" fmla="*/ 2470150 w 4289332"/>
                  <a:gd name="connsiteY29" fmla="*/ 428625 h 901700"/>
                  <a:gd name="connsiteX30" fmla="*/ 2749550 w 4289332"/>
                  <a:gd name="connsiteY30" fmla="*/ 488950 h 901700"/>
                  <a:gd name="connsiteX31" fmla="*/ 2778125 w 4289332"/>
                  <a:gd name="connsiteY31" fmla="*/ 469900 h 901700"/>
                  <a:gd name="connsiteX32" fmla="*/ 3079750 w 4289332"/>
                  <a:gd name="connsiteY32" fmla="*/ 523875 h 901700"/>
                  <a:gd name="connsiteX33" fmla="*/ 3073400 w 4289332"/>
                  <a:gd name="connsiteY33" fmla="*/ 587375 h 901700"/>
                  <a:gd name="connsiteX34" fmla="*/ 3273425 w 4289332"/>
                  <a:gd name="connsiteY34" fmla="*/ 628650 h 901700"/>
                  <a:gd name="connsiteX35" fmla="*/ 3368675 w 4289332"/>
                  <a:gd name="connsiteY35" fmla="*/ 568325 h 901700"/>
                  <a:gd name="connsiteX36" fmla="*/ 3502025 w 4289332"/>
                  <a:gd name="connsiteY36" fmla="*/ 539750 h 901700"/>
                  <a:gd name="connsiteX37" fmla="*/ 3686175 w 4289332"/>
                  <a:gd name="connsiteY37" fmla="*/ 577850 h 901700"/>
                  <a:gd name="connsiteX38" fmla="*/ 3771900 w 4289332"/>
                  <a:gd name="connsiteY38" fmla="*/ 638175 h 901700"/>
                  <a:gd name="connsiteX39" fmla="*/ 4018503 w 4289332"/>
                  <a:gd name="connsiteY39" fmla="*/ 644701 h 901700"/>
                  <a:gd name="connsiteX40" fmla="*/ 4282345 w 4289332"/>
                  <a:gd name="connsiteY40" fmla="*/ 848766 h 901700"/>
                  <a:gd name="connsiteX41" fmla="*/ 3784600 w 4289332"/>
                  <a:gd name="connsiteY41" fmla="*/ 841375 h 901700"/>
                  <a:gd name="connsiteX42" fmla="*/ 3762375 w 4289332"/>
                  <a:gd name="connsiteY42" fmla="*/ 876300 h 901700"/>
                  <a:gd name="connsiteX43" fmla="*/ 3470275 w 4289332"/>
                  <a:gd name="connsiteY43" fmla="*/ 901700 h 901700"/>
                  <a:gd name="connsiteX44" fmla="*/ 3257550 w 4289332"/>
                  <a:gd name="connsiteY44" fmla="*/ 755650 h 901700"/>
                  <a:gd name="connsiteX45" fmla="*/ 3013075 w 4289332"/>
                  <a:gd name="connsiteY45" fmla="*/ 711200 h 901700"/>
                  <a:gd name="connsiteX46" fmla="*/ 2959100 w 4289332"/>
                  <a:gd name="connsiteY46" fmla="*/ 812800 h 901700"/>
                  <a:gd name="connsiteX47" fmla="*/ 2651125 w 4289332"/>
                  <a:gd name="connsiteY47" fmla="*/ 749300 h 901700"/>
                  <a:gd name="connsiteX48" fmla="*/ 2638425 w 4289332"/>
                  <a:gd name="connsiteY48" fmla="*/ 701675 h 901700"/>
                  <a:gd name="connsiteX49" fmla="*/ 2486025 w 4289332"/>
                  <a:gd name="connsiteY49" fmla="*/ 663575 h 901700"/>
                  <a:gd name="connsiteX50" fmla="*/ 2470150 w 4289332"/>
                  <a:gd name="connsiteY50" fmla="*/ 701675 h 901700"/>
                  <a:gd name="connsiteX51" fmla="*/ 1422400 w 4289332"/>
                  <a:gd name="connsiteY51" fmla="*/ 454025 h 901700"/>
                  <a:gd name="connsiteX52" fmla="*/ 1406525 w 4289332"/>
                  <a:gd name="connsiteY52" fmla="*/ 520700 h 901700"/>
                  <a:gd name="connsiteX53" fmla="*/ 1323975 w 4289332"/>
                  <a:gd name="connsiteY53" fmla="*/ 485775 h 901700"/>
                  <a:gd name="connsiteX54" fmla="*/ 1285875 w 4289332"/>
                  <a:gd name="connsiteY54" fmla="*/ 530225 h 901700"/>
                  <a:gd name="connsiteX55" fmla="*/ 1009650 w 4289332"/>
                  <a:gd name="connsiteY55" fmla="*/ 463550 h 901700"/>
                  <a:gd name="connsiteX56" fmla="*/ 949325 w 4289332"/>
                  <a:gd name="connsiteY56" fmla="*/ 485775 h 901700"/>
                  <a:gd name="connsiteX57" fmla="*/ 850900 w 4289332"/>
                  <a:gd name="connsiteY57" fmla="*/ 574675 h 901700"/>
                  <a:gd name="connsiteX58" fmla="*/ 739775 w 4289332"/>
                  <a:gd name="connsiteY58" fmla="*/ 546100 h 901700"/>
                  <a:gd name="connsiteX59" fmla="*/ 730250 w 4289332"/>
                  <a:gd name="connsiteY59" fmla="*/ 479425 h 901700"/>
                  <a:gd name="connsiteX60" fmla="*/ 806450 w 4289332"/>
                  <a:gd name="connsiteY60" fmla="*/ 400050 h 901700"/>
                  <a:gd name="connsiteX61" fmla="*/ 377825 w 4289332"/>
                  <a:gd name="connsiteY61" fmla="*/ 371475 h 901700"/>
                  <a:gd name="connsiteX62" fmla="*/ 120650 w 4289332"/>
                  <a:gd name="connsiteY62" fmla="*/ 320675 h 901700"/>
                  <a:gd name="connsiteX63" fmla="*/ 50800 w 4289332"/>
                  <a:gd name="connsiteY63" fmla="*/ 288925 h 901700"/>
                  <a:gd name="connsiteX64" fmla="*/ 6350 w 4289332"/>
                  <a:gd name="connsiteY64" fmla="*/ 279400 h 901700"/>
                  <a:gd name="connsiteX65" fmla="*/ 0 w 4289332"/>
                  <a:gd name="connsiteY65" fmla="*/ 200025 h 901700"/>
                  <a:gd name="connsiteX0" fmla="*/ 0 w 4288442"/>
                  <a:gd name="connsiteY0" fmla="*/ 200025 h 901700"/>
                  <a:gd name="connsiteX1" fmla="*/ 95250 w 4288442"/>
                  <a:gd name="connsiteY1" fmla="*/ 139700 h 901700"/>
                  <a:gd name="connsiteX2" fmla="*/ 92075 w 4288442"/>
                  <a:gd name="connsiteY2" fmla="*/ 92075 h 901700"/>
                  <a:gd name="connsiteX3" fmla="*/ 130175 w 4288442"/>
                  <a:gd name="connsiteY3" fmla="*/ 53975 h 901700"/>
                  <a:gd name="connsiteX4" fmla="*/ 171450 w 4288442"/>
                  <a:gd name="connsiteY4" fmla="*/ 44450 h 901700"/>
                  <a:gd name="connsiteX5" fmla="*/ 349250 w 4288442"/>
                  <a:gd name="connsiteY5" fmla="*/ 69850 h 901700"/>
                  <a:gd name="connsiteX6" fmla="*/ 406400 w 4288442"/>
                  <a:gd name="connsiteY6" fmla="*/ 3175 h 901700"/>
                  <a:gd name="connsiteX7" fmla="*/ 581025 w 4288442"/>
                  <a:gd name="connsiteY7" fmla="*/ 34925 h 901700"/>
                  <a:gd name="connsiteX8" fmla="*/ 635000 w 4288442"/>
                  <a:gd name="connsiteY8" fmla="*/ 0 h 901700"/>
                  <a:gd name="connsiteX9" fmla="*/ 1079500 w 4288442"/>
                  <a:gd name="connsiteY9" fmla="*/ 85725 h 901700"/>
                  <a:gd name="connsiteX10" fmla="*/ 1095375 w 4288442"/>
                  <a:gd name="connsiteY10" fmla="*/ 66675 h 901700"/>
                  <a:gd name="connsiteX11" fmla="*/ 1111250 w 4288442"/>
                  <a:gd name="connsiteY11" fmla="*/ 73025 h 901700"/>
                  <a:gd name="connsiteX12" fmla="*/ 1149350 w 4288442"/>
                  <a:gd name="connsiteY12" fmla="*/ 47625 h 901700"/>
                  <a:gd name="connsiteX13" fmla="*/ 1257300 w 4288442"/>
                  <a:gd name="connsiteY13" fmla="*/ 66675 h 901700"/>
                  <a:gd name="connsiteX14" fmla="*/ 1263650 w 4288442"/>
                  <a:gd name="connsiteY14" fmla="*/ 155575 h 901700"/>
                  <a:gd name="connsiteX15" fmla="*/ 1628775 w 4288442"/>
                  <a:gd name="connsiteY15" fmla="*/ 228600 h 901700"/>
                  <a:gd name="connsiteX16" fmla="*/ 1695450 w 4288442"/>
                  <a:gd name="connsiteY16" fmla="*/ 158750 h 901700"/>
                  <a:gd name="connsiteX17" fmla="*/ 1800225 w 4288442"/>
                  <a:gd name="connsiteY17" fmla="*/ 184150 h 901700"/>
                  <a:gd name="connsiteX18" fmla="*/ 1819275 w 4288442"/>
                  <a:gd name="connsiteY18" fmla="*/ 244475 h 901700"/>
                  <a:gd name="connsiteX19" fmla="*/ 1784350 w 4288442"/>
                  <a:gd name="connsiteY19" fmla="*/ 279400 h 901700"/>
                  <a:gd name="connsiteX20" fmla="*/ 1911350 w 4288442"/>
                  <a:gd name="connsiteY20" fmla="*/ 301625 h 901700"/>
                  <a:gd name="connsiteX21" fmla="*/ 1920875 w 4288442"/>
                  <a:gd name="connsiteY21" fmla="*/ 260350 h 901700"/>
                  <a:gd name="connsiteX22" fmla="*/ 1987550 w 4288442"/>
                  <a:gd name="connsiteY22" fmla="*/ 269875 h 901700"/>
                  <a:gd name="connsiteX23" fmla="*/ 2028825 w 4288442"/>
                  <a:gd name="connsiteY23" fmla="*/ 231775 h 901700"/>
                  <a:gd name="connsiteX24" fmla="*/ 2200275 w 4288442"/>
                  <a:gd name="connsiteY24" fmla="*/ 266700 h 901700"/>
                  <a:gd name="connsiteX25" fmla="*/ 2206625 w 4288442"/>
                  <a:gd name="connsiteY25" fmla="*/ 304800 h 901700"/>
                  <a:gd name="connsiteX26" fmla="*/ 2263775 w 4288442"/>
                  <a:gd name="connsiteY26" fmla="*/ 317500 h 901700"/>
                  <a:gd name="connsiteX27" fmla="*/ 2286000 w 4288442"/>
                  <a:gd name="connsiteY27" fmla="*/ 301625 h 901700"/>
                  <a:gd name="connsiteX28" fmla="*/ 2470150 w 4288442"/>
                  <a:gd name="connsiteY28" fmla="*/ 396875 h 901700"/>
                  <a:gd name="connsiteX29" fmla="*/ 2470150 w 4288442"/>
                  <a:gd name="connsiteY29" fmla="*/ 428625 h 901700"/>
                  <a:gd name="connsiteX30" fmla="*/ 2749550 w 4288442"/>
                  <a:gd name="connsiteY30" fmla="*/ 488950 h 901700"/>
                  <a:gd name="connsiteX31" fmla="*/ 2778125 w 4288442"/>
                  <a:gd name="connsiteY31" fmla="*/ 469900 h 901700"/>
                  <a:gd name="connsiteX32" fmla="*/ 3079750 w 4288442"/>
                  <a:gd name="connsiteY32" fmla="*/ 523875 h 901700"/>
                  <a:gd name="connsiteX33" fmla="*/ 3073400 w 4288442"/>
                  <a:gd name="connsiteY33" fmla="*/ 587375 h 901700"/>
                  <a:gd name="connsiteX34" fmla="*/ 3273425 w 4288442"/>
                  <a:gd name="connsiteY34" fmla="*/ 628650 h 901700"/>
                  <a:gd name="connsiteX35" fmla="*/ 3368675 w 4288442"/>
                  <a:gd name="connsiteY35" fmla="*/ 568325 h 901700"/>
                  <a:gd name="connsiteX36" fmla="*/ 3502025 w 4288442"/>
                  <a:gd name="connsiteY36" fmla="*/ 539750 h 901700"/>
                  <a:gd name="connsiteX37" fmla="*/ 3686175 w 4288442"/>
                  <a:gd name="connsiteY37" fmla="*/ 577850 h 901700"/>
                  <a:gd name="connsiteX38" fmla="*/ 3771900 w 4288442"/>
                  <a:gd name="connsiteY38" fmla="*/ 638175 h 901700"/>
                  <a:gd name="connsiteX39" fmla="*/ 4018503 w 4288442"/>
                  <a:gd name="connsiteY39" fmla="*/ 644701 h 901700"/>
                  <a:gd name="connsiteX40" fmla="*/ 4282345 w 4288442"/>
                  <a:gd name="connsiteY40" fmla="*/ 848766 h 901700"/>
                  <a:gd name="connsiteX41" fmla="*/ 3784600 w 4288442"/>
                  <a:gd name="connsiteY41" fmla="*/ 841375 h 901700"/>
                  <a:gd name="connsiteX42" fmla="*/ 3762375 w 4288442"/>
                  <a:gd name="connsiteY42" fmla="*/ 876300 h 901700"/>
                  <a:gd name="connsiteX43" fmla="*/ 3470275 w 4288442"/>
                  <a:gd name="connsiteY43" fmla="*/ 901700 h 901700"/>
                  <a:gd name="connsiteX44" fmla="*/ 3257550 w 4288442"/>
                  <a:gd name="connsiteY44" fmla="*/ 755650 h 901700"/>
                  <a:gd name="connsiteX45" fmla="*/ 3013075 w 4288442"/>
                  <a:gd name="connsiteY45" fmla="*/ 711200 h 901700"/>
                  <a:gd name="connsiteX46" fmla="*/ 2959100 w 4288442"/>
                  <a:gd name="connsiteY46" fmla="*/ 812800 h 901700"/>
                  <a:gd name="connsiteX47" fmla="*/ 2651125 w 4288442"/>
                  <a:gd name="connsiteY47" fmla="*/ 749300 h 901700"/>
                  <a:gd name="connsiteX48" fmla="*/ 2638425 w 4288442"/>
                  <a:gd name="connsiteY48" fmla="*/ 701675 h 901700"/>
                  <a:gd name="connsiteX49" fmla="*/ 2486025 w 4288442"/>
                  <a:gd name="connsiteY49" fmla="*/ 663575 h 901700"/>
                  <a:gd name="connsiteX50" fmla="*/ 2470150 w 4288442"/>
                  <a:gd name="connsiteY50" fmla="*/ 701675 h 901700"/>
                  <a:gd name="connsiteX51" fmla="*/ 1422400 w 4288442"/>
                  <a:gd name="connsiteY51" fmla="*/ 454025 h 901700"/>
                  <a:gd name="connsiteX52" fmla="*/ 1406525 w 4288442"/>
                  <a:gd name="connsiteY52" fmla="*/ 520700 h 901700"/>
                  <a:gd name="connsiteX53" fmla="*/ 1323975 w 4288442"/>
                  <a:gd name="connsiteY53" fmla="*/ 485775 h 901700"/>
                  <a:gd name="connsiteX54" fmla="*/ 1285875 w 4288442"/>
                  <a:gd name="connsiteY54" fmla="*/ 530225 h 901700"/>
                  <a:gd name="connsiteX55" fmla="*/ 1009650 w 4288442"/>
                  <a:gd name="connsiteY55" fmla="*/ 463550 h 901700"/>
                  <a:gd name="connsiteX56" fmla="*/ 949325 w 4288442"/>
                  <a:gd name="connsiteY56" fmla="*/ 485775 h 901700"/>
                  <a:gd name="connsiteX57" fmla="*/ 850900 w 4288442"/>
                  <a:gd name="connsiteY57" fmla="*/ 574675 h 901700"/>
                  <a:gd name="connsiteX58" fmla="*/ 739775 w 4288442"/>
                  <a:gd name="connsiteY58" fmla="*/ 546100 h 901700"/>
                  <a:gd name="connsiteX59" fmla="*/ 730250 w 4288442"/>
                  <a:gd name="connsiteY59" fmla="*/ 479425 h 901700"/>
                  <a:gd name="connsiteX60" fmla="*/ 806450 w 4288442"/>
                  <a:gd name="connsiteY60" fmla="*/ 400050 h 901700"/>
                  <a:gd name="connsiteX61" fmla="*/ 377825 w 4288442"/>
                  <a:gd name="connsiteY61" fmla="*/ 371475 h 901700"/>
                  <a:gd name="connsiteX62" fmla="*/ 120650 w 4288442"/>
                  <a:gd name="connsiteY62" fmla="*/ 320675 h 901700"/>
                  <a:gd name="connsiteX63" fmla="*/ 50800 w 4288442"/>
                  <a:gd name="connsiteY63" fmla="*/ 288925 h 901700"/>
                  <a:gd name="connsiteX64" fmla="*/ 6350 w 4288442"/>
                  <a:gd name="connsiteY64" fmla="*/ 279400 h 901700"/>
                  <a:gd name="connsiteX65" fmla="*/ 0 w 4288442"/>
                  <a:gd name="connsiteY65" fmla="*/ 200025 h 901700"/>
                  <a:gd name="connsiteX0" fmla="*/ 0 w 4206541"/>
                  <a:gd name="connsiteY0" fmla="*/ 200025 h 901700"/>
                  <a:gd name="connsiteX1" fmla="*/ 95250 w 4206541"/>
                  <a:gd name="connsiteY1" fmla="*/ 139700 h 901700"/>
                  <a:gd name="connsiteX2" fmla="*/ 92075 w 4206541"/>
                  <a:gd name="connsiteY2" fmla="*/ 92075 h 901700"/>
                  <a:gd name="connsiteX3" fmla="*/ 130175 w 4206541"/>
                  <a:gd name="connsiteY3" fmla="*/ 53975 h 901700"/>
                  <a:gd name="connsiteX4" fmla="*/ 171450 w 4206541"/>
                  <a:gd name="connsiteY4" fmla="*/ 44450 h 901700"/>
                  <a:gd name="connsiteX5" fmla="*/ 349250 w 4206541"/>
                  <a:gd name="connsiteY5" fmla="*/ 69850 h 901700"/>
                  <a:gd name="connsiteX6" fmla="*/ 406400 w 4206541"/>
                  <a:gd name="connsiteY6" fmla="*/ 3175 h 901700"/>
                  <a:gd name="connsiteX7" fmla="*/ 581025 w 4206541"/>
                  <a:gd name="connsiteY7" fmla="*/ 34925 h 901700"/>
                  <a:gd name="connsiteX8" fmla="*/ 635000 w 4206541"/>
                  <a:gd name="connsiteY8" fmla="*/ 0 h 901700"/>
                  <a:gd name="connsiteX9" fmla="*/ 1079500 w 4206541"/>
                  <a:gd name="connsiteY9" fmla="*/ 85725 h 901700"/>
                  <a:gd name="connsiteX10" fmla="*/ 1095375 w 4206541"/>
                  <a:gd name="connsiteY10" fmla="*/ 66675 h 901700"/>
                  <a:gd name="connsiteX11" fmla="*/ 1111250 w 4206541"/>
                  <a:gd name="connsiteY11" fmla="*/ 73025 h 901700"/>
                  <a:gd name="connsiteX12" fmla="*/ 1149350 w 4206541"/>
                  <a:gd name="connsiteY12" fmla="*/ 47625 h 901700"/>
                  <a:gd name="connsiteX13" fmla="*/ 1257300 w 4206541"/>
                  <a:gd name="connsiteY13" fmla="*/ 66675 h 901700"/>
                  <a:gd name="connsiteX14" fmla="*/ 1263650 w 4206541"/>
                  <a:gd name="connsiteY14" fmla="*/ 155575 h 901700"/>
                  <a:gd name="connsiteX15" fmla="*/ 1628775 w 4206541"/>
                  <a:gd name="connsiteY15" fmla="*/ 228600 h 901700"/>
                  <a:gd name="connsiteX16" fmla="*/ 1695450 w 4206541"/>
                  <a:gd name="connsiteY16" fmla="*/ 158750 h 901700"/>
                  <a:gd name="connsiteX17" fmla="*/ 1800225 w 4206541"/>
                  <a:gd name="connsiteY17" fmla="*/ 184150 h 901700"/>
                  <a:gd name="connsiteX18" fmla="*/ 1819275 w 4206541"/>
                  <a:gd name="connsiteY18" fmla="*/ 244475 h 901700"/>
                  <a:gd name="connsiteX19" fmla="*/ 1784350 w 4206541"/>
                  <a:gd name="connsiteY19" fmla="*/ 279400 h 901700"/>
                  <a:gd name="connsiteX20" fmla="*/ 1911350 w 4206541"/>
                  <a:gd name="connsiteY20" fmla="*/ 301625 h 901700"/>
                  <a:gd name="connsiteX21" fmla="*/ 1920875 w 4206541"/>
                  <a:gd name="connsiteY21" fmla="*/ 260350 h 901700"/>
                  <a:gd name="connsiteX22" fmla="*/ 1987550 w 4206541"/>
                  <a:gd name="connsiteY22" fmla="*/ 269875 h 901700"/>
                  <a:gd name="connsiteX23" fmla="*/ 2028825 w 4206541"/>
                  <a:gd name="connsiteY23" fmla="*/ 231775 h 901700"/>
                  <a:gd name="connsiteX24" fmla="*/ 2200275 w 4206541"/>
                  <a:gd name="connsiteY24" fmla="*/ 266700 h 901700"/>
                  <a:gd name="connsiteX25" fmla="*/ 2206625 w 4206541"/>
                  <a:gd name="connsiteY25" fmla="*/ 304800 h 901700"/>
                  <a:gd name="connsiteX26" fmla="*/ 2263775 w 4206541"/>
                  <a:gd name="connsiteY26" fmla="*/ 317500 h 901700"/>
                  <a:gd name="connsiteX27" fmla="*/ 2286000 w 4206541"/>
                  <a:gd name="connsiteY27" fmla="*/ 301625 h 901700"/>
                  <a:gd name="connsiteX28" fmla="*/ 2470150 w 4206541"/>
                  <a:gd name="connsiteY28" fmla="*/ 396875 h 901700"/>
                  <a:gd name="connsiteX29" fmla="*/ 2470150 w 4206541"/>
                  <a:gd name="connsiteY29" fmla="*/ 428625 h 901700"/>
                  <a:gd name="connsiteX30" fmla="*/ 2749550 w 4206541"/>
                  <a:gd name="connsiteY30" fmla="*/ 488950 h 901700"/>
                  <a:gd name="connsiteX31" fmla="*/ 2778125 w 4206541"/>
                  <a:gd name="connsiteY31" fmla="*/ 469900 h 901700"/>
                  <a:gd name="connsiteX32" fmla="*/ 3079750 w 4206541"/>
                  <a:gd name="connsiteY32" fmla="*/ 523875 h 901700"/>
                  <a:gd name="connsiteX33" fmla="*/ 3073400 w 4206541"/>
                  <a:gd name="connsiteY33" fmla="*/ 587375 h 901700"/>
                  <a:gd name="connsiteX34" fmla="*/ 3273425 w 4206541"/>
                  <a:gd name="connsiteY34" fmla="*/ 628650 h 901700"/>
                  <a:gd name="connsiteX35" fmla="*/ 3368675 w 4206541"/>
                  <a:gd name="connsiteY35" fmla="*/ 568325 h 901700"/>
                  <a:gd name="connsiteX36" fmla="*/ 3502025 w 4206541"/>
                  <a:gd name="connsiteY36" fmla="*/ 539750 h 901700"/>
                  <a:gd name="connsiteX37" fmla="*/ 3686175 w 4206541"/>
                  <a:gd name="connsiteY37" fmla="*/ 577850 h 901700"/>
                  <a:gd name="connsiteX38" fmla="*/ 3771900 w 4206541"/>
                  <a:gd name="connsiteY38" fmla="*/ 638175 h 901700"/>
                  <a:gd name="connsiteX39" fmla="*/ 4018503 w 4206541"/>
                  <a:gd name="connsiteY39" fmla="*/ 644701 h 901700"/>
                  <a:gd name="connsiteX40" fmla="*/ 4198127 w 4206541"/>
                  <a:gd name="connsiteY40" fmla="*/ 859751 h 901700"/>
                  <a:gd name="connsiteX41" fmla="*/ 3784600 w 4206541"/>
                  <a:gd name="connsiteY41" fmla="*/ 841375 h 901700"/>
                  <a:gd name="connsiteX42" fmla="*/ 3762375 w 4206541"/>
                  <a:gd name="connsiteY42" fmla="*/ 876300 h 901700"/>
                  <a:gd name="connsiteX43" fmla="*/ 3470275 w 4206541"/>
                  <a:gd name="connsiteY43" fmla="*/ 901700 h 901700"/>
                  <a:gd name="connsiteX44" fmla="*/ 3257550 w 4206541"/>
                  <a:gd name="connsiteY44" fmla="*/ 755650 h 901700"/>
                  <a:gd name="connsiteX45" fmla="*/ 3013075 w 4206541"/>
                  <a:gd name="connsiteY45" fmla="*/ 711200 h 901700"/>
                  <a:gd name="connsiteX46" fmla="*/ 2959100 w 4206541"/>
                  <a:gd name="connsiteY46" fmla="*/ 812800 h 901700"/>
                  <a:gd name="connsiteX47" fmla="*/ 2651125 w 4206541"/>
                  <a:gd name="connsiteY47" fmla="*/ 749300 h 901700"/>
                  <a:gd name="connsiteX48" fmla="*/ 2638425 w 4206541"/>
                  <a:gd name="connsiteY48" fmla="*/ 701675 h 901700"/>
                  <a:gd name="connsiteX49" fmla="*/ 2486025 w 4206541"/>
                  <a:gd name="connsiteY49" fmla="*/ 663575 h 901700"/>
                  <a:gd name="connsiteX50" fmla="*/ 2470150 w 4206541"/>
                  <a:gd name="connsiteY50" fmla="*/ 701675 h 901700"/>
                  <a:gd name="connsiteX51" fmla="*/ 1422400 w 4206541"/>
                  <a:gd name="connsiteY51" fmla="*/ 454025 h 901700"/>
                  <a:gd name="connsiteX52" fmla="*/ 1406525 w 4206541"/>
                  <a:gd name="connsiteY52" fmla="*/ 520700 h 901700"/>
                  <a:gd name="connsiteX53" fmla="*/ 1323975 w 4206541"/>
                  <a:gd name="connsiteY53" fmla="*/ 485775 h 901700"/>
                  <a:gd name="connsiteX54" fmla="*/ 1285875 w 4206541"/>
                  <a:gd name="connsiteY54" fmla="*/ 530225 h 901700"/>
                  <a:gd name="connsiteX55" fmla="*/ 1009650 w 4206541"/>
                  <a:gd name="connsiteY55" fmla="*/ 463550 h 901700"/>
                  <a:gd name="connsiteX56" fmla="*/ 949325 w 4206541"/>
                  <a:gd name="connsiteY56" fmla="*/ 485775 h 901700"/>
                  <a:gd name="connsiteX57" fmla="*/ 850900 w 4206541"/>
                  <a:gd name="connsiteY57" fmla="*/ 574675 h 901700"/>
                  <a:gd name="connsiteX58" fmla="*/ 739775 w 4206541"/>
                  <a:gd name="connsiteY58" fmla="*/ 546100 h 901700"/>
                  <a:gd name="connsiteX59" fmla="*/ 730250 w 4206541"/>
                  <a:gd name="connsiteY59" fmla="*/ 479425 h 901700"/>
                  <a:gd name="connsiteX60" fmla="*/ 806450 w 4206541"/>
                  <a:gd name="connsiteY60" fmla="*/ 400050 h 901700"/>
                  <a:gd name="connsiteX61" fmla="*/ 377825 w 4206541"/>
                  <a:gd name="connsiteY61" fmla="*/ 371475 h 901700"/>
                  <a:gd name="connsiteX62" fmla="*/ 120650 w 4206541"/>
                  <a:gd name="connsiteY62" fmla="*/ 320675 h 901700"/>
                  <a:gd name="connsiteX63" fmla="*/ 50800 w 4206541"/>
                  <a:gd name="connsiteY63" fmla="*/ 288925 h 901700"/>
                  <a:gd name="connsiteX64" fmla="*/ 6350 w 4206541"/>
                  <a:gd name="connsiteY64" fmla="*/ 279400 h 901700"/>
                  <a:gd name="connsiteX65" fmla="*/ 0 w 4206541"/>
                  <a:gd name="connsiteY65" fmla="*/ 200025 h 901700"/>
                  <a:gd name="connsiteX0" fmla="*/ 0 w 4243746"/>
                  <a:gd name="connsiteY0" fmla="*/ 200025 h 901700"/>
                  <a:gd name="connsiteX1" fmla="*/ 95250 w 4243746"/>
                  <a:gd name="connsiteY1" fmla="*/ 139700 h 901700"/>
                  <a:gd name="connsiteX2" fmla="*/ 92075 w 4243746"/>
                  <a:gd name="connsiteY2" fmla="*/ 92075 h 901700"/>
                  <a:gd name="connsiteX3" fmla="*/ 130175 w 4243746"/>
                  <a:gd name="connsiteY3" fmla="*/ 53975 h 901700"/>
                  <a:gd name="connsiteX4" fmla="*/ 171450 w 4243746"/>
                  <a:gd name="connsiteY4" fmla="*/ 44450 h 901700"/>
                  <a:gd name="connsiteX5" fmla="*/ 349250 w 4243746"/>
                  <a:gd name="connsiteY5" fmla="*/ 69850 h 901700"/>
                  <a:gd name="connsiteX6" fmla="*/ 406400 w 4243746"/>
                  <a:gd name="connsiteY6" fmla="*/ 3175 h 901700"/>
                  <a:gd name="connsiteX7" fmla="*/ 581025 w 4243746"/>
                  <a:gd name="connsiteY7" fmla="*/ 34925 h 901700"/>
                  <a:gd name="connsiteX8" fmla="*/ 635000 w 4243746"/>
                  <a:gd name="connsiteY8" fmla="*/ 0 h 901700"/>
                  <a:gd name="connsiteX9" fmla="*/ 1079500 w 4243746"/>
                  <a:gd name="connsiteY9" fmla="*/ 85725 h 901700"/>
                  <a:gd name="connsiteX10" fmla="*/ 1095375 w 4243746"/>
                  <a:gd name="connsiteY10" fmla="*/ 66675 h 901700"/>
                  <a:gd name="connsiteX11" fmla="*/ 1111250 w 4243746"/>
                  <a:gd name="connsiteY11" fmla="*/ 73025 h 901700"/>
                  <a:gd name="connsiteX12" fmla="*/ 1149350 w 4243746"/>
                  <a:gd name="connsiteY12" fmla="*/ 47625 h 901700"/>
                  <a:gd name="connsiteX13" fmla="*/ 1257300 w 4243746"/>
                  <a:gd name="connsiteY13" fmla="*/ 66675 h 901700"/>
                  <a:gd name="connsiteX14" fmla="*/ 1263650 w 4243746"/>
                  <a:gd name="connsiteY14" fmla="*/ 155575 h 901700"/>
                  <a:gd name="connsiteX15" fmla="*/ 1628775 w 4243746"/>
                  <a:gd name="connsiteY15" fmla="*/ 228600 h 901700"/>
                  <a:gd name="connsiteX16" fmla="*/ 1695450 w 4243746"/>
                  <a:gd name="connsiteY16" fmla="*/ 158750 h 901700"/>
                  <a:gd name="connsiteX17" fmla="*/ 1800225 w 4243746"/>
                  <a:gd name="connsiteY17" fmla="*/ 184150 h 901700"/>
                  <a:gd name="connsiteX18" fmla="*/ 1819275 w 4243746"/>
                  <a:gd name="connsiteY18" fmla="*/ 244475 h 901700"/>
                  <a:gd name="connsiteX19" fmla="*/ 1784350 w 4243746"/>
                  <a:gd name="connsiteY19" fmla="*/ 279400 h 901700"/>
                  <a:gd name="connsiteX20" fmla="*/ 1911350 w 4243746"/>
                  <a:gd name="connsiteY20" fmla="*/ 301625 h 901700"/>
                  <a:gd name="connsiteX21" fmla="*/ 1920875 w 4243746"/>
                  <a:gd name="connsiteY21" fmla="*/ 260350 h 901700"/>
                  <a:gd name="connsiteX22" fmla="*/ 1987550 w 4243746"/>
                  <a:gd name="connsiteY22" fmla="*/ 269875 h 901700"/>
                  <a:gd name="connsiteX23" fmla="*/ 2028825 w 4243746"/>
                  <a:gd name="connsiteY23" fmla="*/ 231775 h 901700"/>
                  <a:gd name="connsiteX24" fmla="*/ 2200275 w 4243746"/>
                  <a:gd name="connsiteY24" fmla="*/ 266700 h 901700"/>
                  <a:gd name="connsiteX25" fmla="*/ 2206625 w 4243746"/>
                  <a:gd name="connsiteY25" fmla="*/ 304800 h 901700"/>
                  <a:gd name="connsiteX26" fmla="*/ 2263775 w 4243746"/>
                  <a:gd name="connsiteY26" fmla="*/ 317500 h 901700"/>
                  <a:gd name="connsiteX27" fmla="*/ 2286000 w 4243746"/>
                  <a:gd name="connsiteY27" fmla="*/ 301625 h 901700"/>
                  <a:gd name="connsiteX28" fmla="*/ 2470150 w 4243746"/>
                  <a:gd name="connsiteY28" fmla="*/ 396875 h 901700"/>
                  <a:gd name="connsiteX29" fmla="*/ 2470150 w 4243746"/>
                  <a:gd name="connsiteY29" fmla="*/ 428625 h 901700"/>
                  <a:gd name="connsiteX30" fmla="*/ 2749550 w 4243746"/>
                  <a:gd name="connsiteY30" fmla="*/ 488950 h 901700"/>
                  <a:gd name="connsiteX31" fmla="*/ 2778125 w 4243746"/>
                  <a:gd name="connsiteY31" fmla="*/ 469900 h 901700"/>
                  <a:gd name="connsiteX32" fmla="*/ 3079750 w 4243746"/>
                  <a:gd name="connsiteY32" fmla="*/ 523875 h 901700"/>
                  <a:gd name="connsiteX33" fmla="*/ 3073400 w 4243746"/>
                  <a:gd name="connsiteY33" fmla="*/ 587375 h 901700"/>
                  <a:gd name="connsiteX34" fmla="*/ 3273425 w 4243746"/>
                  <a:gd name="connsiteY34" fmla="*/ 628650 h 901700"/>
                  <a:gd name="connsiteX35" fmla="*/ 3368675 w 4243746"/>
                  <a:gd name="connsiteY35" fmla="*/ 568325 h 901700"/>
                  <a:gd name="connsiteX36" fmla="*/ 3502025 w 4243746"/>
                  <a:gd name="connsiteY36" fmla="*/ 539750 h 901700"/>
                  <a:gd name="connsiteX37" fmla="*/ 3686175 w 4243746"/>
                  <a:gd name="connsiteY37" fmla="*/ 577850 h 901700"/>
                  <a:gd name="connsiteX38" fmla="*/ 3771900 w 4243746"/>
                  <a:gd name="connsiteY38" fmla="*/ 638175 h 901700"/>
                  <a:gd name="connsiteX39" fmla="*/ 4018503 w 4243746"/>
                  <a:gd name="connsiteY39" fmla="*/ 644701 h 901700"/>
                  <a:gd name="connsiteX40" fmla="*/ 4236574 w 4243746"/>
                  <a:gd name="connsiteY40" fmla="*/ 830457 h 901700"/>
                  <a:gd name="connsiteX41" fmla="*/ 3784600 w 4243746"/>
                  <a:gd name="connsiteY41" fmla="*/ 841375 h 901700"/>
                  <a:gd name="connsiteX42" fmla="*/ 3762375 w 4243746"/>
                  <a:gd name="connsiteY42" fmla="*/ 876300 h 901700"/>
                  <a:gd name="connsiteX43" fmla="*/ 3470275 w 4243746"/>
                  <a:gd name="connsiteY43" fmla="*/ 901700 h 901700"/>
                  <a:gd name="connsiteX44" fmla="*/ 3257550 w 4243746"/>
                  <a:gd name="connsiteY44" fmla="*/ 755650 h 901700"/>
                  <a:gd name="connsiteX45" fmla="*/ 3013075 w 4243746"/>
                  <a:gd name="connsiteY45" fmla="*/ 711200 h 901700"/>
                  <a:gd name="connsiteX46" fmla="*/ 2959100 w 4243746"/>
                  <a:gd name="connsiteY46" fmla="*/ 812800 h 901700"/>
                  <a:gd name="connsiteX47" fmla="*/ 2651125 w 4243746"/>
                  <a:gd name="connsiteY47" fmla="*/ 749300 h 901700"/>
                  <a:gd name="connsiteX48" fmla="*/ 2638425 w 4243746"/>
                  <a:gd name="connsiteY48" fmla="*/ 701675 h 901700"/>
                  <a:gd name="connsiteX49" fmla="*/ 2486025 w 4243746"/>
                  <a:gd name="connsiteY49" fmla="*/ 663575 h 901700"/>
                  <a:gd name="connsiteX50" fmla="*/ 2470150 w 4243746"/>
                  <a:gd name="connsiteY50" fmla="*/ 701675 h 901700"/>
                  <a:gd name="connsiteX51" fmla="*/ 1422400 w 4243746"/>
                  <a:gd name="connsiteY51" fmla="*/ 454025 h 901700"/>
                  <a:gd name="connsiteX52" fmla="*/ 1406525 w 4243746"/>
                  <a:gd name="connsiteY52" fmla="*/ 520700 h 901700"/>
                  <a:gd name="connsiteX53" fmla="*/ 1323975 w 4243746"/>
                  <a:gd name="connsiteY53" fmla="*/ 485775 h 901700"/>
                  <a:gd name="connsiteX54" fmla="*/ 1285875 w 4243746"/>
                  <a:gd name="connsiteY54" fmla="*/ 530225 h 901700"/>
                  <a:gd name="connsiteX55" fmla="*/ 1009650 w 4243746"/>
                  <a:gd name="connsiteY55" fmla="*/ 463550 h 901700"/>
                  <a:gd name="connsiteX56" fmla="*/ 949325 w 4243746"/>
                  <a:gd name="connsiteY56" fmla="*/ 485775 h 901700"/>
                  <a:gd name="connsiteX57" fmla="*/ 850900 w 4243746"/>
                  <a:gd name="connsiteY57" fmla="*/ 574675 h 901700"/>
                  <a:gd name="connsiteX58" fmla="*/ 739775 w 4243746"/>
                  <a:gd name="connsiteY58" fmla="*/ 546100 h 901700"/>
                  <a:gd name="connsiteX59" fmla="*/ 730250 w 4243746"/>
                  <a:gd name="connsiteY59" fmla="*/ 479425 h 901700"/>
                  <a:gd name="connsiteX60" fmla="*/ 806450 w 4243746"/>
                  <a:gd name="connsiteY60" fmla="*/ 400050 h 901700"/>
                  <a:gd name="connsiteX61" fmla="*/ 377825 w 4243746"/>
                  <a:gd name="connsiteY61" fmla="*/ 371475 h 901700"/>
                  <a:gd name="connsiteX62" fmla="*/ 120650 w 4243746"/>
                  <a:gd name="connsiteY62" fmla="*/ 320675 h 901700"/>
                  <a:gd name="connsiteX63" fmla="*/ 50800 w 4243746"/>
                  <a:gd name="connsiteY63" fmla="*/ 288925 h 901700"/>
                  <a:gd name="connsiteX64" fmla="*/ 6350 w 4243746"/>
                  <a:gd name="connsiteY64" fmla="*/ 279400 h 901700"/>
                  <a:gd name="connsiteX65" fmla="*/ 0 w 4243746"/>
                  <a:gd name="connsiteY65" fmla="*/ 200025 h 901700"/>
                  <a:gd name="connsiteX0" fmla="*/ 0 w 4231302"/>
                  <a:gd name="connsiteY0" fmla="*/ 200025 h 901700"/>
                  <a:gd name="connsiteX1" fmla="*/ 95250 w 4231302"/>
                  <a:gd name="connsiteY1" fmla="*/ 139700 h 901700"/>
                  <a:gd name="connsiteX2" fmla="*/ 92075 w 4231302"/>
                  <a:gd name="connsiteY2" fmla="*/ 92075 h 901700"/>
                  <a:gd name="connsiteX3" fmla="*/ 130175 w 4231302"/>
                  <a:gd name="connsiteY3" fmla="*/ 53975 h 901700"/>
                  <a:gd name="connsiteX4" fmla="*/ 171450 w 4231302"/>
                  <a:gd name="connsiteY4" fmla="*/ 44450 h 901700"/>
                  <a:gd name="connsiteX5" fmla="*/ 349250 w 4231302"/>
                  <a:gd name="connsiteY5" fmla="*/ 69850 h 901700"/>
                  <a:gd name="connsiteX6" fmla="*/ 406400 w 4231302"/>
                  <a:gd name="connsiteY6" fmla="*/ 3175 h 901700"/>
                  <a:gd name="connsiteX7" fmla="*/ 581025 w 4231302"/>
                  <a:gd name="connsiteY7" fmla="*/ 34925 h 901700"/>
                  <a:gd name="connsiteX8" fmla="*/ 635000 w 4231302"/>
                  <a:gd name="connsiteY8" fmla="*/ 0 h 901700"/>
                  <a:gd name="connsiteX9" fmla="*/ 1079500 w 4231302"/>
                  <a:gd name="connsiteY9" fmla="*/ 85725 h 901700"/>
                  <a:gd name="connsiteX10" fmla="*/ 1095375 w 4231302"/>
                  <a:gd name="connsiteY10" fmla="*/ 66675 h 901700"/>
                  <a:gd name="connsiteX11" fmla="*/ 1111250 w 4231302"/>
                  <a:gd name="connsiteY11" fmla="*/ 73025 h 901700"/>
                  <a:gd name="connsiteX12" fmla="*/ 1149350 w 4231302"/>
                  <a:gd name="connsiteY12" fmla="*/ 47625 h 901700"/>
                  <a:gd name="connsiteX13" fmla="*/ 1257300 w 4231302"/>
                  <a:gd name="connsiteY13" fmla="*/ 66675 h 901700"/>
                  <a:gd name="connsiteX14" fmla="*/ 1263650 w 4231302"/>
                  <a:gd name="connsiteY14" fmla="*/ 155575 h 901700"/>
                  <a:gd name="connsiteX15" fmla="*/ 1628775 w 4231302"/>
                  <a:gd name="connsiteY15" fmla="*/ 228600 h 901700"/>
                  <a:gd name="connsiteX16" fmla="*/ 1695450 w 4231302"/>
                  <a:gd name="connsiteY16" fmla="*/ 158750 h 901700"/>
                  <a:gd name="connsiteX17" fmla="*/ 1800225 w 4231302"/>
                  <a:gd name="connsiteY17" fmla="*/ 184150 h 901700"/>
                  <a:gd name="connsiteX18" fmla="*/ 1819275 w 4231302"/>
                  <a:gd name="connsiteY18" fmla="*/ 244475 h 901700"/>
                  <a:gd name="connsiteX19" fmla="*/ 1784350 w 4231302"/>
                  <a:gd name="connsiteY19" fmla="*/ 279400 h 901700"/>
                  <a:gd name="connsiteX20" fmla="*/ 1911350 w 4231302"/>
                  <a:gd name="connsiteY20" fmla="*/ 301625 h 901700"/>
                  <a:gd name="connsiteX21" fmla="*/ 1920875 w 4231302"/>
                  <a:gd name="connsiteY21" fmla="*/ 260350 h 901700"/>
                  <a:gd name="connsiteX22" fmla="*/ 1987550 w 4231302"/>
                  <a:gd name="connsiteY22" fmla="*/ 269875 h 901700"/>
                  <a:gd name="connsiteX23" fmla="*/ 2028825 w 4231302"/>
                  <a:gd name="connsiteY23" fmla="*/ 231775 h 901700"/>
                  <a:gd name="connsiteX24" fmla="*/ 2200275 w 4231302"/>
                  <a:gd name="connsiteY24" fmla="*/ 266700 h 901700"/>
                  <a:gd name="connsiteX25" fmla="*/ 2206625 w 4231302"/>
                  <a:gd name="connsiteY25" fmla="*/ 304800 h 901700"/>
                  <a:gd name="connsiteX26" fmla="*/ 2263775 w 4231302"/>
                  <a:gd name="connsiteY26" fmla="*/ 317500 h 901700"/>
                  <a:gd name="connsiteX27" fmla="*/ 2286000 w 4231302"/>
                  <a:gd name="connsiteY27" fmla="*/ 301625 h 901700"/>
                  <a:gd name="connsiteX28" fmla="*/ 2470150 w 4231302"/>
                  <a:gd name="connsiteY28" fmla="*/ 396875 h 901700"/>
                  <a:gd name="connsiteX29" fmla="*/ 2470150 w 4231302"/>
                  <a:gd name="connsiteY29" fmla="*/ 428625 h 901700"/>
                  <a:gd name="connsiteX30" fmla="*/ 2749550 w 4231302"/>
                  <a:gd name="connsiteY30" fmla="*/ 488950 h 901700"/>
                  <a:gd name="connsiteX31" fmla="*/ 2778125 w 4231302"/>
                  <a:gd name="connsiteY31" fmla="*/ 469900 h 901700"/>
                  <a:gd name="connsiteX32" fmla="*/ 3079750 w 4231302"/>
                  <a:gd name="connsiteY32" fmla="*/ 523875 h 901700"/>
                  <a:gd name="connsiteX33" fmla="*/ 3073400 w 4231302"/>
                  <a:gd name="connsiteY33" fmla="*/ 587375 h 901700"/>
                  <a:gd name="connsiteX34" fmla="*/ 3273425 w 4231302"/>
                  <a:gd name="connsiteY34" fmla="*/ 628650 h 901700"/>
                  <a:gd name="connsiteX35" fmla="*/ 3368675 w 4231302"/>
                  <a:gd name="connsiteY35" fmla="*/ 568325 h 901700"/>
                  <a:gd name="connsiteX36" fmla="*/ 3502025 w 4231302"/>
                  <a:gd name="connsiteY36" fmla="*/ 539750 h 901700"/>
                  <a:gd name="connsiteX37" fmla="*/ 3686175 w 4231302"/>
                  <a:gd name="connsiteY37" fmla="*/ 577850 h 901700"/>
                  <a:gd name="connsiteX38" fmla="*/ 3771900 w 4231302"/>
                  <a:gd name="connsiteY38" fmla="*/ 638175 h 901700"/>
                  <a:gd name="connsiteX39" fmla="*/ 4018503 w 4231302"/>
                  <a:gd name="connsiteY39" fmla="*/ 644701 h 901700"/>
                  <a:gd name="connsiteX40" fmla="*/ 4223759 w 4231302"/>
                  <a:gd name="connsiteY40" fmla="*/ 839612 h 901700"/>
                  <a:gd name="connsiteX41" fmla="*/ 3784600 w 4231302"/>
                  <a:gd name="connsiteY41" fmla="*/ 841375 h 901700"/>
                  <a:gd name="connsiteX42" fmla="*/ 3762375 w 4231302"/>
                  <a:gd name="connsiteY42" fmla="*/ 876300 h 901700"/>
                  <a:gd name="connsiteX43" fmla="*/ 3470275 w 4231302"/>
                  <a:gd name="connsiteY43" fmla="*/ 901700 h 901700"/>
                  <a:gd name="connsiteX44" fmla="*/ 3257550 w 4231302"/>
                  <a:gd name="connsiteY44" fmla="*/ 755650 h 901700"/>
                  <a:gd name="connsiteX45" fmla="*/ 3013075 w 4231302"/>
                  <a:gd name="connsiteY45" fmla="*/ 711200 h 901700"/>
                  <a:gd name="connsiteX46" fmla="*/ 2959100 w 4231302"/>
                  <a:gd name="connsiteY46" fmla="*/ 812800 h 901700"/>
                  <a:gd name="connsiteX47" fmla="*/ 2651125 w 4231302"/>
                  <a:gd name="connsiteY47" fmla="*/ 749300 h 901700"/>
                  <a:gd name="connsiteX48" fmla="*/ 2638425 w 4231302"/>
                  <a:gd name="connsiteY48" fmla="*/ 701675 h 901700"/>
                  <a:gd name="connsiteX49" fmla="*/ 2486025 w 4231302"/>
                  <a:gd name="connsiteY49" fmla="*/ 663575 h 901700"/>
                  <a:gd name="connsiteX50" fmla="*/ 2470150 w 4231302"/>
                  <a:gd name="connsiteY50" fmla="*/ 701675 h 901700"/>
                  <a:gd name="connsiteX51" fmla="*/ 1422400 w 4231302"/>
                  <a:gd name="connsiteY51" fmla="*/ 454025 h 901700"/>
                  <a:gd name="connsiteX52" fmla="*/ 1406525 w 4231302"/>
                  <a:gd name="connsiteY52" fmla="*/ 520700 h 901700"/>
                  <a:gd name="connsiteX53" fmla="*/ 1323975 w 4231302"/>
                  <a:gd name="connsiteY53" fmla="*/ 485775 h 901700"/>
                  <a:gd name="connsiteX54" fmla="*/ 1285875 w 4231302"/>
                  <a:gd name="connsiteY54" fmla="*/ 530225 h 901700"/>
                  <a:gd name="connsiteX55" fmla="*/ 1009650 w 4231302"/>
                  <a:gd name="connsiteY55" fmla="*/ 463550 h 901700"/>
                  <a:gd name="connsiteX56" fmla="*/ 949325 w 4231302"/>
                  <a:gd name="connsiteY56" fmla="*/ 485775 h 901700"/>
                  <a:gd name="connsiteX57" fmla="*/ 850900 w 4231302"/>
                  <a:gd name="connsiteY57" fmla="*/ 574675 h 901700"/>
                  <a:gd name="connsiteX58" fmla="*/ 739775 w 4231302"/>
                  <a:gd name="connsiteY58" fmla="*/ 546100 h 901700"/>
                  <a:gd name="connsiteX59" fmla="*/ 730250 w 4231302"/>
                  <a:gd name="connsiteY59" fmla="*/ 479425 h 901700"/>
                  <a:gd name="connsiteX60" fmla="*/ 806450 w 4231302"/>
                  <a:gd name="connsiteY60" fmla="*/ 400050 h 901700"/>
                  <a:gd name="connsiteX61" fmla="*/ 377825 w 4231302"/>
                  <a:gd name="connsiteY61" fmla="*/ 371475 h 901700"/>
                  <a:gd name="connsiteX62" fmla="*/ 120650 w 4231302"/>
                  <a:gd name="connsiteY62" fmla="*/ 320675 h 901700"/>
                  <a:gd name="connsiteX63" fmla="*/ 50800 w 4231302"/>
                  <a:gd name="connsiteY63" fmla="*/ 288925 h 901700"/>
                  <a:gd name="connsiteX64" fmla="*/ 6350 w 4231302"/>
                  <a:gd name="connsiteY64" fmla="*/ 279400 h 901700"/>
                  <a:gd name="connsiteX65" fmla="*/ 0 w 4231302"/>
                  <a:gd name="connsiteY65" fmla="*/ 200025 h 901700"/>
                  <a:gd name="connsiteX0" fmla="*/ 0 w 4237031"/>
                  <a:gd name="connsiteY0" fmla="*/ 200025 h 901700"/>
                  <a:gd name="connsiteX1" fmla="*/ 95250 w 4237031"/>
                  <a:gd name="connsiteY1" fmla="*/ 139700 h 901700"/>
                  <a:gd name="connsiteX2" fmla="*/ 92075 w 4237031"/>
                  <a:gd name="connsiteY2" fmla="*/ 92075 h 901700"/>
                  <a:gd name="connsiteX3" fmla="*/ 130175 w 4237031"/>
                  <a:gd name="connsiteY3" fmla="*/ 53975 h 901700"/>
                  <a:gd name="connsiteX4" fmla="*/ 171450 w 4237031"/>
                  <a:gd name="connsiteY4" fmla="*/ 44450 h 901700"/>
                  <a:gd name="connsiteX5" fmla="*/ 349250 w 4237031"/>
                  <a:gd name="connsiteY5" fmla="*/ 69850 h 901700"/>
                  <a:gd name="connsiteX6" fmla="*/ 406400 w 4237031"/>
                  <a:gd name="connsiteY6" fmla="*/ 3175 h 901700"/>
                  <a:gd name="connsiteX7" fmla="*/ 581025 w 4237031"/>
                  <a:gd name="connsiteY7" fmla="*/ 34925 h 901700"/>
                  <a:gd name="connsiteX8" fmla="*/ 635000 w 4237031"/>
                  <a:gd name="connsiteY8" fmla="*/ 0 h 901700"/>
                  <a:gd name="connsiteX9" fmla="*/ 1079500 w 4237031"/>
                  <a:gd name="connsiteY9" fmla="*/ 85725 h 901700"/>
                  <a:gd name="connsiteX10" fmla="*/ 1095375 w 4237031"/>
                  <a:gd name="connsiteY10" fmla="*/ 66675 h 901700"/>
                  <a:gd name="connsiteX11" fmla="*/ 1111250 w 4237031"/>
                  <a:gd name="connsiteY11" fmla="*/ 73025 h 901700"/>
                  <a:gd name="connsiteX12" fmla="*/ 1149350 w 4237031"/>
                  <a:gd name="connsiteY12" fmla="*/ 47625 h 901700"/>
                  <a:gd name="connsiteX13" fmla="*/ 1257300 w 4237031"/>
                  <a:gd name="connsiteY13" fmla="*/ 66675 h 901700"/>
                  <a:gd name="connsiteX14" fmla="*/ 1263650 w 4237031"/>
                  <a:gd name="connsiteY14" fmla="*/ 155575 h 901700"/>
                  <a:gd name="connsiteX15" fmla="*/ 1628775 w 4237031"/>
                  <a:gd name="connsiteY15" fmla="*/ 228600 h 901700"/>
                  <a:gd name="connsiteX16" fmla="*/ 1695450 w 4237031"/>
                  <a:gd name="connsiteY16" fmla="*/ 158750 h 901700"/>
                  <a:gd name="connsiteX17" fmla="*/ 1800225 w 4237031"/>
                  <a:gd name="connsiteY17" fmla="*/ 184150 h 901700"/>
                  <a:gd name="connsiteX18" fmla="*/ 1819275 w 4237031"/>
                  <a:gd name="connsiteY18" fmla="*/ 244475 h 901700"/>
                  <a:gd name="connsiteX19" fmla="*/ 1784350 w 4237031"/>
                  <a:gd name="connsiteY19" fmla="*/ 279400 h 901700"/>
                  <a:gd name="connsiteX20" fmla="*/ 1911350 w 4237031"/>
                  <a:gd name="connsiteY20" fmla="*/ 301625 h 901700"/>
                  <a:gd name="connsiteX21" fmla="*/ 1920875 w 4237031"/>
                  <a:gd name="connsiteY21" fmla="*/ 260350 h 901700"/>
                  <a:gd name="connsiteX22" fmla="*/ 1987550 w 4237031"/>
                  <a:gd name="connsiteY22" fmla="*/ 269875 h 901700"/>
                  <a:gd name="connsiteX23" fmla="*/ 2028825 w 4237031"/>
                  <a:gd name="connsiteY23" fmla="*/ 231775 h 901700"/>
                  <a:gd name="connsiteX24" fmla="*/ 2200275 w 4237031"/>
                  <a:gd name="connsiteY24" fmla="*/ 266700 h 901700"/>
                  <a:gd name="connsiteX25" fmla="*/ 2206625 w 4237031"/>
                  <a:gd name="connsiteY25" fmla="*/ 304800 h 901700"/>
                  <a:gd name="connsiteX26" fmla="*/ 2263775 w 4237031"/>
                  <a:gd name="connsiteY26" fmla="*/ 317500 h 901700"/>
                  <a:gd name="connsiteX27" fmla="*/ 2286000 w 4237031"/>
                  <a:gd name="connsiteY27" fmla="*/ 301625 h 901700"/>
                  <a:gd name="connsiteX28" fmla="*/ 2470150 w 4237031"/>
                  <a:gd name="connsiteY28" fmla="*/ 396875 h 901700"/>
                  <a:gd name="connsiteX29" fmla="*/ 2470150 w 4237031"/>
                  <a:gd name="connsiteY29" fmla="*/ 428625 h 901700"/>
                  <a:gd name="connsiteX30" fmla="*/ 2749550 w 4237031"/>
                  <a:gd name="connsiteY30" fmla="*/ 488950 h 901700"/>
                  <a:gd name="connsiteX31" fmla="*/ 2778125 w 4237031"/>
                  <a:gd name="connsiteY31" fmla="*/ 469900 h 901700"/>
                  <a:gd name="connsiteX32" fmla="*/ 3079750 w 4237031"/>
                  <a:gd name="connsiteY32" fmla="*/ 523875 h 901700"/>
                  <a:gd name="connsiteX33" fmla="*/ 3073400 w 4237031"/>
                  <a:gd name="connsiteY33" fmla="*/ 587375 h 901700"/>
                  <a:gd name="connsiteX34" fmla="*/ 3273425 w 4237031"/>
                  <a:gd name="connsiteY34" fmla="*/ 628650 h 901700"/>
                  <a:gd name="connsiteX35" fmla="*/ 3368675 w 4237031"/>
                  <a:gd name="connsiteY35" fmla="*/ 568325 h 901700"/>
                  <a:gd name="connsiteX36" fmla="*/ 3502025 w 4237031"/>
                  <a:gd name="connsiteY36" fmla="*/ 539750 h 901700"/>
                  <a:gd name="connsiteX37" fmla="*/ 3686175 w 4237031"/>
                  <a:gd name="connsiteY37" fmla="*/ 577850 h 901700"/>
                  <a:gd name="connsiteX38" fmla="*/ 3771900 w 4237031"/>
                  <a:gd name="connsiteY38" fmla="*/ 638175 h 901700"/>
                  <a:gd name="connsiteX39" fmla="*/ 4018503 w 4237031"/>
                  <a:gd name="connsiteY39" fmla="*/ 644701 h 901700"/>
                  <a:gd name="connsiteX40" fmla="*/ 4113707 w 4237031"/>
                  <a:gd name="connsiteY40" fmla="*/ 717933 h 901700"/>
                  <a:gd name="connsiteX41" fmla="*/ 4223759 w 4237031"/>
                  <a:gd name="connsiteY41" fmla="*/ 839612 h 901700"/>
                  <a:gd name="connsiteX42" fmla="*/ 3784600 w 4237031"/>
                  <a:gd name="connsiteY42" fmla="*/ 841375 h 901700"/>
                  <a:gd name="connsiteX43" fmla="*/ 3762375 w 4237031"/>
                  <a:gd name="connsiteY43" fmla="*/ 876300 h 901700"/>
                  <a:gd name="connsiteX44" fmla="*/ 3470275 w 4237031"/>
                  <a:gd name="connsiteY44" fmla="*/ 901700 h 901700"/>
                  <a:gd name="connsiteX45" fmla="*/ 3257550 w 4237031"/>
                  <a:gd name="connsiteY45" fmla="*/ 755650 h 901700"/>
                  <a:gd name="connsiteX46" fmla="*/ 3013075 w 4237031"/>
                  <a:gd name="connsiteY46" fmla="*/ 711200 h 901700"/>
                  <a:gd name="connsiteX47" fmla="*/ 2959100 w 4237031"/>
                  <a:gd name="connsiteY47" fmla="*/ 812800 h 901700"/>
                  <a:gd name="connsiteX48" fmla="*/ 2651125 w 4237031"/>
                  <a:gd name="connsiteY48" fmla="*/ 749300 h 901700"/>
                  <a:gd name="connsiteX49" fmla="*/ 2638425 w 4237031"/>
                  <a:gd name="connsiteY49" fmla="*/ 701675 h 901700"/>
                  <a:gd name="connsiteX50" fmla="*/ 2486025 w 4237031"/>
                  <a:gd name="connsiteY50" fmla="*/ 663575 h 901700"/>
                  <a:gd name="connsiteX51" fmla="*/ 2470150 w 4237031"/>
                  <a:gd name="connsiteY51" fmla="*/ 701675 h 901700"/>
                  <a:gd name="connsiteX52" fmla="*/ 1422400 w 4237031"/>
                  <a:gd name="connsiteY52" fmla="*/ 454025 h 901700"/>
                  <a:gd name="connsiteX53" fmla="*/ 1406525 w 4237031"/>
                  <a:gd name="connsiteY53" fmla="*/ 520700 h 901700"/>
                  <a:gd name="connsiteX54" fmla="*/ 1323975 w 4237031"/>
                  <a:gd name="connsiteY54" fmla="*/ 485775 h 901700"/>
                  <a:gd name="connsiteX55" fmla="*/ 1285875 w 4237031"/>
                  <a:gd name="connsiteY55" fmla="*/ 530225 h 901700"/>
                  <a:gd name="connsiteX56" fmla="*/ 1009650 w 4237031"/>
                  <a:gd name="connsiteY56" fmla="*/ 463550 h 901700"/>
                  <a:gd name="connsiteX57" fmla="*/ 949325 w 4237031"/>
                  <a:gd name="connsiteY57" fmla="*/ 485775 h 901700"/>
                  <a:gd name="connsiteX58" fmla="*/ 850900 w 4237031"/>
                  <a:gd name="connsiteY58" fmla="*/ 574675 h 901700"/>
                  <a:gd name="connsiteX59" fmla="*/ 739775 w 4237031"/>
                  <a:gd name="connsiteY59" fmla="*/ 546100 h 901700"/>
                  <a:gd name="connsiteX60" fmla="*/ 730250 w 4237031"/>
                  <a:gd name="connsiteY60" fmla="*/ 479425 h 901700"/>
                  <a:gd name="connsiteX61" fmla="*/ 806450 w 4237031"/>
                  <a:gd name="connsiteY61" fmla="*/ 400050 h 901700"/>
                  <a:gd name="connsiteX62" fmla="*/ 377825 w 4237031"/>
                  <a:gd name="connsiteY62" fmla="*/ 371475 h 901700"/>
                  <a:gd name="connsiteX63" fmla="*/ 120650 w 4237031"/>
                  <a:gd name="connsiteY63" fmla="*/ 320675 h 901700"/>
                  <a:gd name="connsiteX64" fmla="*/ 50800 w 4237031"/>
                  <a:gd name="connsiteY64" fmla="*/ 288925 h 901700"/>
                  <a:gd name="connsiteX65" fmla="*/ 6350 w 4237031"/>
                  <a:gd name="connsiteY65" fmla="*/ 279400 h 901700"/>
                  <a:gd name="connsiteX66" fmla="*/ 0 w 4237031"/>
                  <a:gd name="connsiteY66" fmla="*/ 200025 h 901700"/>
                  <a:gd name="connsiteX0" fmla="*/ 0 w 4234337"/>
                  <a:gd name="connsiteY0" fmla="*/ 200025 h 901700"/>
                  <a:gd name="connsiteX1" fmla="*/ 95250 w 4234337"/>
                  <a:gd name="connsiteY1" fmla="*/ 139700 h 901700"/>
                  <a:gd name="connsiteX2" fmla="*/ 92075 w 4234337"/>
                  <a:gd name="connsiteY2" fmla="*/ 92075 h 901700"/>
                  <a:gd name="connsiteX3" fmla="*/ 130175 w 4234337"/>
                  <a:gd name="connsiteY3" fmla="*/ 53975 h 901700"/>
                  <a:gd name="connsiteX4" fmla="*/ 171450 w 4234337"/>
                  <a:gd name="connsiteY4" fmla="*/ 44450 h 901700"/>
                  <a:gd name="connsiteX5" fmla="*/ 349250 w 4234337"/>
                  <a:gd name="connsiteY5" fmla="*/ 69850 h 901700"/>
                  <a:gd name="connsiteX6" fmla="*/ 406400 w 4234337"/>
                  <a:gd name="connsiteY6" fmla="*/ 3175 h 901700"/>
                  <a:gd name="connsiteX7" fmla="*/ 581025 w 4234337"/>
                  <a:gd name="connsiteY7" fmla="*/ 34925 h 901700"/>
                  <a:gd name="connsiteX8" fmla="*/ 635000 w 4234337"/>
                  <a:gd name="connsiteY8" fmla="*/ 0 h 901700"/>
                  <a:gd name="connsiteX9" fmla="*/ 1079500 w 4234337"/>
                  <a:gd name="connsiteY9" fmla="*/ 85725 h 901700"/>
                  <a:gd name="connsiteX10" fmla="*/ 1095375 w 4234337"/>
                  <a:gd name="connsiteY10" fmla="*/ 66675 h 901700"/>
                  <a:gd name="connsiteX11" fmla="*/ 1111250 w 4234337"/>
                  <a:gd name="connsiteY11" fmla="*/ 73025 h 901700"/>
                  <a:gd name="connsiteX12" fmla="*/ 1149350 w 4234337"/>
                  <a:gd name="connsiteY12" fmla="*/ 47625 h 901700"/>
                  <a:gd name="connsiteX13" fmla="*/ 1257300 w 4234337"/>
                  <a:gd name="connsiteY13" fmla="*/ 66675 h 901700"/>
                  <a:gd name="connsiteX14" fmla="*/ 1263650 w 4234337"/>
                  <a:gd name="connsiteY14" fmla="*/ 155575 h 901700"/>
                  <a:gd name="connsiteX15" fmla="*/ 1628775 w 4234337"/>
                  <a:gd name="connsiteY15" fmla="*/ 228600 h 901700"/>
                  <a:gd name="connsiteX16" fmla="*/ 1695450 w 4234337"/>
                  <a:gd name="connsiteY16" fmla="*/ 158750 h 901700"/>
                  <a:gd name="connsiteX17" fmla="*/ 1800225 w 4234337"/>
                  <a:gd name="connsiteY17" fmla="*/ 184150 h 901700"/>
                  <a:gd name="connsiteX18" fmla="*/ 1819275 w 4234337"/>
                  <a:gd name="connsiteY18" fmla="*/ 244475 h 901700"/>
                  <a:gd name="connsiteX19" fmla="*/ 1784350 w 4234337"/>
                  <a:gd name="connsiteY19" fmla="*/ 279400 h 901700"/>
                  <a:gd name="connsiteX20" fmla="*/ 1911350 w 4234337"/>
                  <a:gd name="connsiteY20" fmla="*/ 301625 h 901700"/>
                  <a:gd name="connsiteX21" fmla="*/ 1920875 w 4234337"/>
                  <a:gd name="connsiteY21" fmla="*/ 260350 h 901700"/>
                  <a:gd name="connsiteX22" fmla="*/ 1987550 w 4234337"/>
                  <a:gd name="connsiteY22" fmla="*/ 269875 h 901700"/>
                  <a:gd name="connsiteX23" fmla="*/ 2028825 w 4234337"/>
                  <a:gd name="connsiteY23" fmla="*/ 231775 h 901700"/>
                  <a:gd name="connsiteX24" fmla="*/ 2200275 w 4234337"/>
                  <a:gd name="connsiteY24" fmla="*/ 266700 h 901700"/>
                  <a:gd name="connsiteX25" fmla="*/ 2206625 w 4234337"/>
                  <a:gd name="connsiteY25" fmla="*/ 304800 h 901700"/>
                  <a:gd name="connsiteX26" fmla="*/ 2263775 w 4234337"/>
                  <a:gd name="connsiteY26" fmla="*/ 317500 h 901700"/>
                  <a:gd name="connsiteX27" fmla="*/ 2286000 w 4234337"/>
                  <a:gd name="connsiteY27" fmla="*/ 301625 h 901700"/>
                  <a:gd name="connsiteX28" fmla="*/ 2470150 w 4234337"/>
                  <a:gd name="connsiteY28" fmla="*/ 396875 h 901700"/>
                  <a:gd name="connsiteX29" fmla="*/ 2470150 w 4234337"/>
                  <a:gd name="connsiteY29" fmla="*/ 428625 h 901700"/>
                  <a:gd name="connsiteX30" fmla="*/ 2749550 w 4234337"/>
                  <a:gd name="connsiteY30" fmla="*/ 488950 h 901700"/>
                  <a:gd name="connsiteX31" fmla="*/ 2778125 w 4234337"/>
                  <a:gd name="connsiteY31" fmla="*/ 469900 h 901700"/>
                  <a:gd name="connsiteX32" fmla="*/ 3079750 w 4234337"/>
                  <a:gd name="connsiteY32" fmla="*/ 523875 h 901700"/>
                  <a:gd name="connsiteX33" fmla="*/ 3073400 w 4234337"/>
                  <a:gd name="connsiteY33" fmla="*/ 587375 h 901700"/>
                  <a:gd name="connsiteX34" fmla="*/ 3273425 w 4234337"/>
                  <a:gd name="connsiteY34" fmla="*/ 628650 h 901700"/>
                  <a:gd name="connsiteX35" fmla="*/ 3368675 w 4234337"/>
                  <a:gd name="connsiteY35" fmla="*/ 568325 h 901700"/>
                  <a:gd name="connsiteX36" fmla="*/ 3502025 w 4234337"/>
                  <a:gd name="connsiteY36" fmla="*/ 539750 h 901700"/>
                  <a:gd name="connsiteX37" fmla="*/ 3686175 w 4234337"/>
                  <a:gd name="connsiteY37" fmla="*/ 577850 h 901700"/>
                  <a:gd name="connsiteX38" fmla="*/ 3771900 w 4234337"/>
                  <a:gd name="connsiteY38" fmla="*/ 638175 h 901700"/>
                  <a:gd name="connsiteX39" fmla="*/ 4018503 w 4234337"/>
                  <a:gd name="connsiteY39" fmla="*/ 644701 h 901700"/>
                  <a:gd name="connsiteX40" fmla="*/ 4069768 w 4234337"/>
                  <a:gd name="connsiteY40" fmla="*/ 708779 h 901700"/>
                  <a:gd name="connsiteX41" fmla="*/ 4223759 w 4234337"/>
                  <a:gd name="connsiteY41" fmla="*/ 839612 h 901700"/>
                  <a:gd name="connsiteX42" fmla="*/ 3784600 w 4234337"/>
                  <a:gd name="connsiteY42" fmla="*/ 841375 h 901700"/>
                  <a:gd name="connsiteX43" fmla="*/ 3762375 w 4234337"/>
                  <a:gd name="connsiteY43" fmla="*/ 876300 h 901700"/>
                  <a:gd name="connsiteX44" fmla="*/ 3470275 w 4234337"/>
                  <a:gd name="connsiteY44" fmla="*/ 901700 h 901700"/>
                  <a:gd name="connsiteX45" fmla="*/ 3257550 w 4234337"/>
                  <a:gd name="connsiteY45" fmla="*/ 755650 h 901700"/>
                  <a:gd name="connsiteX46" fmla="*/ 3013075 w 4234337"/>
                  <a:gd name="connsiteY46" fmla="*/ 711200 h 901700"/>
                  <a:gd name="connsiteX47" fmla="*/ 2959100 w 4234337"/>
                  <a:gd name="connsiteY47" fmla="*/ 812800 h 901700"/>
                  <a:gd name="connsiteX48" fmla="*/ 2651125 w 4234337"/>
                  <a:gd name="connsiteY48" fmla="*/ 749300 h 901700"/>
                  <a:gd name="connsiteX49" fmla="*/ 2638425 w 4234337"/>
                  <a:gd name="connsiteY49" fmla="*/ 701675 h 901700"/>
                  <a:gd name="connsiteX50" fmla="*/ 2486025 w 4234337"/>
                  <a:gd name="connsiteY50" fmla="*/ 663575 h 901700"/>
                  <a:gd name="connsiteX51" fmla="*/ 2470150 w 4234337"/>
                  <a:gd name="connsiteY51" fmla="*/ 701675 h 901700"/>
                  <a:gd name="connsiteX52" fmla="*/ 1422400 w 4234337"/>
                  <a:gd name="connsiteY52" fmla="*/ 454025 h 901700"/>
                  <a:gd name="connsiteX53" fmla="*/ 1406525 w 4234337"/>
                  <a:gd name="connsiteY53" fmla="*/ 520700 h 901700"/>
                  <a:gd name="connsiteX54" fmla="*/ 1323975 w 4234337"/>
                  <a:gd name="connsiteY54" fmla="*/ 485775 h 901700"/>
                  <a:gd name="connsiteX55" fmla="*/ 1285875 w 4234337"/>
                  <a:gd name="connsiteY55" fmla="*/ 530225 h 901700"/>
                  <a:gd name="connsiteX56" fmla="*/ 1009650 w 4234337"/>
                  <a:gd name="connsiteY56" fmla="*/ 463550 h 901700"/>
                  <a:gd name="connsiteX57" fmla="*/ 949325 w 4234337"/>
                  <a:gd name="connsiteY57" fmla="*/ 485775 h 901700"/>
                  <a:gd name="connsiteX58" fmla="*/ 850900 w 4234337"/>
                  <a:gd name="connsiteY58" fmla="*/ 574675 h 901700"/>
                  <a:gd name="connsiteX59" fmla="*/ 739775 w 4234337"/>
                  <a:gd name="connsiteY59" fmla="*/ 546100 h 901700"/>
                  <a:gd name="connsiteX60" fmla="*/ 730250 w 4234337"/>
                  <a:gd name="connsiteY60" fmla="*/ 479425 h 901700"/>
                  <a:gd name="connsiteX61" fmla="*/ 806450 w 4234337"/>
                  <a:gd name="connsiteY61" fmla="*/ 400050 h 901700"/>
                  <a:gd name="connsiteX62" fmla="*/ 377825 w 4234337"/>
                  <a:gd name="connsiteY62" fmla="*/ 371475 h 901700"/>
                  <a:gd name="connsiteX63" fmla="*/ 120650 w 4234337"/>
                  <a:gd name="connsiteY63" fmla="*/ 320675 h 901700"/>
                  <a:gd name="connsiteX64" fmla="*/ 50800 w 4234337"/>
                  <a:gd name="connsiteY64" fmla="*/ 288925 h 901700"/>
                  <a:gd name="connsiteX65" fmla="*/ 6350 w 4234337"/>
                  <a:gd name="connsiteY65" fmla="*/ 279400 h 901700"/>
                  <a:gd name="connsiteX66" fmla="*/ 0 w 4234337"/>
                  <a:gd name="connsiteY66" fmla="*/ 200025 h 901700"/>
                  <a:gd name="connsiteX0" fmla="*/ 0 w 4237617"/>
                  <a:gd name="connsiteY0" fmla="*/ 200025 h 901700"/>
                  <a:gd name="connsiteX1" fmla="*/ 95250 w 4237617"/>
                  <a:gd name="connsiteY1" fmla="*/ 139700 h 901700"/>
                  <a:gd name="connsiteX2" fmla="*/ 92075 w 4237617"/>
                  <a:gd name="connsiteY2" fmla="*/ 92075 h 901700"/>
                  <a:gd name="connsiteX3" fmla="*/ 130175 w 4237617"/>
                  <a:gd name="connsiteY3" fmla="*/ 53975 h 901700"/>
                  <a:gd name="connsiteX4" fmla="*/ 171450 w 4237617"/>
                  <a:gd name="connsiteY4" fmla="*/ 44450 h 901700"/>
                  <a:gd name="connsiteX5" fmla="*/ 349250 w 4237617"/>
                  <a:gd name="connsiteY5" fmla="*/ 69850 h 901700"/>
                  <a:gd name="connsiteX6" fmla="*/ 406400 w 4237617"/>
                  <a:gd name="connsiteY6" fmla="*/ 3175 h 901700"/>
                  <a:gd name="connsiteX7" fmla="*/ 581025 w 4237617"/>
                  <a:gd name="connsiteY7" fmla="*/ 34925 h 901700"/>
                  <a:gd name="connsiteX8" fmla="*/ 635000 w 4237617"/>
                  <a:gd name="connsiteY8" fmla="*/ 0 h 901700"/>
                  <a:gd name="connsiteX9" fmla="*/ 1079500 w 4237617"/>
                  <a:gd name="connsiteY9" fmla="*/ 85725 h 901700"/>
                  <a:gd name="connsiteX10" fmla="*/ 1095375 w 4237617"/>
                  <a:gd name="connsiteY10" fmla="*/ 66675 h 901700"/>
                  <a:gd name="connsiteX11" fmla="*/ 1111250 w 4237617"/>
                  <a:gd name="connsiteY11" fmla="*/ 73025 h 901700"/>
                  <a:gd name="connsiteX12" fmla="*/ 1149350 w 4237617"/>
                  <a:gd name="connsiteY12" fmla="*/ 47625 h 901700"/>
                  <a:gd name="connsiteX13" fmla="*/ 1257300 w 4237617"/>
                  <a:gd name="connsiteY13" fmla="*/ 66675 h 901700"/>
                  <a:gd name="connsiteX14" fmla="*/ 1263650 w 4237617"/>
                  <a:gd name="connsiteY14" fmla="*/ 155575 h 901700"/>
                  <a:gd name="connsiteX15" fmla="*/ 1628775 w 4237617"/>
                  <a:gd name="connsiteY15" fmla="*/ 228600 h 901700"/>
                  <a:gd name="connsiteX16" fmla="*/ 1695450 w 4237617"/>
                  <a:gd name="connsiteY16" fmla="*/ 158750 h 901700"/>
                  <a:gd name="connsiteX17" fmla="*/ 1800225 w 4237617"/>
                  <a:gd name="connsiteY17" fmla="*/ 184150 h 901700"/>
                  <a:gd name="connsiteX18" fmla="*/ 1819275 w 4237617"/>
                  <a:gd name="connsiteY18" fmla="*/ 244475 h 901700"/>
                  <a:gd name="connsiteX19" fmla="*/ 1784350 w 4237617"/>
                  <a:gd name="connsiteY19" fmla="*/ 279400 h 901700"/>
                  <a:gd name="connsiteX20" fmla="*/ 1911350 w 4237617"/>
                  <a:gd name="connsiteY20" fmla="*/ 301625 h 901700"/>
                  <a:gd name="connsiteX21" fmla="*/ 1920875 w 4237617"/>
                  <a:gd name="connsiteY21" fmla="*/ 260350 h 901700"/>
                  <a:gd name="connsiteX22" fmla="*/ 1987550 w 4237617"/>
                  <a:gd name="connsiteY22" fmla="*/ 269875 h 901700"/>
                  <a:gd name="connsiteX23" fmla="*/ 2028825 w 4237617"/>
                  <a:gd name="connsiteY23" fmla="*/ 231775 h 901700"/>
                  <a:gd name="connsiteX24" fmla="*/ 2200275 w 4237617"/>
                  <a:gd name="connsiteY24" fmla="*/ 266700 h 901700"/>
                  <a:gd name="connsiteX25" fmla="*/ 2206625 w 4237617"/>
                  <a:gd name="connsiteY25" fmla="*/ 304800 h 901700"/>
                  <a:gd name="connsiteX26" fmla="*/ 2263775 w 4237617"/>
                  <a:gd name="connsiteY26" fmla="*/ 317500 h 901700"/>
                  <a:gd name="connsiteX27" fmla="*/ 2286000 w 4237617"/>
                  <a:gd name="connsiteY27" fmla="*/ 301625 h 901700"/>
                  <a:gd name="connsiteX28" fmla="*/ 2470150 w 4237617"/>
                  <a:gd name="connsiteY28" fmla="*/ 396875 h 901700"/>
                  <a:gd name="connsiteX29" fmla="*/ 2470150 w 4237617"/>
                  <a:gd name="connsiteY29" fmla="*/ 428625 h 901700"/>
                  <a:gd name="connsiteX30" fmla="*/ 2749550 w 4237617"/>
                  <a:gd name="connsiteY30" fmla="*/ 488950 h 901700"/>
                  <a:gd name="connsiteX31" fmla="*/ 2778125 w 4237617"/>
                  <a:gd name="connsiteY31" fmla="*/ 469900 h 901700"/>
                  <a:gd name="connsiteX32" fmla="*/ 3079750 w 4237617"/>
                  <a:gd name="connsiteY32" fmla="*/ 523875 h 901700"/>
                  <a:gd name="connsiteX33" fmla="*/ 3073400 w 4237617"/>
                  <a:gd name="connsiteY33" fmla="*/ 587375 h 901700"/>
                  <a:gd name="connsiteX34" fmla="*/ 3273425 w 4237617"/>
                  <a:gd name="connsiteY34" fmla="*/ 628650 h 901700"/>
                  <a:gd name="connsiteX35" fmla="*/ 3368675 w 4237617"/>
                  <a:gd name="connsiteY35" fmla="*/ 568325 h 901700"/>
                  <a:gd name="connsiteX36" fmla="*/ 3502025 w 4237617"/>
                  <a:gd name="connsiteY36" fmla="*/ 539750 h 901700"/>
                  <a:gd name="connsiteX37" fmla="*/ 3686175 w 4237617"/>
                  <a:gd name="connsiteY37" fmla="*/ 577850 h 901700"/>
                  <a:gd name="connsiteX38" fmla="*/ 3771900 w 4237617"/>
                  <a:gd name="connsiteY38" fmla="*/ 638175 h 901700"/>
                  <a:gd name="connsiteX39" fmla="*/ 4018503 w 4237617"/>
                  <a:gd name="connsiteY39" fmla="*/ 644701 h 901700"/>
                  <a:gd name="connsiteX40" fmla="*/ 4121032 w 4237617"/>
                  <a:gd name="connsiteY40" fmla="*/ 708779 h 901700"/>
                  <a:gd name="connsiteX41" fmla="*/ 4223759 w 4237617"/>
                  <a:gd name="connsiteY41" fmla="*/ 839612 h 901700"/>
                  <a:gd name="connsiteX42" fmla="*/ 3784600 w 4237617"/>
                  <a:gd name="connsiteY42" fmla="*/ 841375 h 901700"/>
                  <a:gd name="connsiteX43" fmla="*/ 3762375 w 4237617"/>
                  <a:gd name="connsiteY43" fmla="*/ 876300 h 901700"/>
                  <a:gd name="connsiteX44" fmla="*/ 3470275 w 4237617"/>
                  <a:gd name="connsiteY44" fmla="*/ 901700 h 901700"/>
                  <a:gd name="connsiteX45" fmla="*/ 3257550 w 4237617"/>
                  <a:gd name="connsiteY45" fmla="*/ 755650 h 901700"/>
                  <a:gd name="connsiteX46" fmla="*/ 3013075 w 4237617"/>
                  <a:gd name="connsiteY46" fmla="*/ 711200 h 901700"/>
                  <a:gd name="connsiteX47" fmla="*/ 2959100 w 4237617"/>
                  <a:gd name="connsiteY47" fmla="*/ 812800 h 901700"/>
                  <a:gd name="connsiteX48" fmla="*/ 2651125 w 4237617"/>
                  <a:gd name="connsiteY48" fmla="*/ 749300 h 901700"/>
                  <a:gd name="connsiteX49" fmla="*/ 2638425 w 4237617"/>
                  <a:gd name="connsiteY49" fmla="*/ 701675 h 901700"/>
                  <a:gd name="connsiteX50" fmla="*/ 2486025 w 4237617"/>
                  <a:gd name="connsiteY50" fmla="*/ 663575 h 901700"/>
                  <a:gd name="connsiteX51" fmla="*/ 2470150 w 4237617"/>
                  <a:gd name="connsiteY51" fmla="*/ 701675 h 901700"/>
                  <a:gd name="connsiteX52" fmla="*/ 1422400 w 4237617"/>
                  <a:gd name="connsiteY52" fmla="*/ 454025 h 901700"/>
                  <a:gd name="connsiteX53" fmla="*/ 1406525 w 4237617"/>
                  <a:gd name="connsiteY53" fmla="*/ 520700 h 901700"/>
                  <a:gd name="connsiteX54" fmla="*/ 1323975 w 4237617"/>
                  <a:gd name="connsiteY54" fmla="*/ 485775 h 901700"/>
                  <a:gd name="connsiteX55" fmla="*/ 1285875 w 4237617"/>
                  <a:gd name="connsiteY55" fmla="*/ 530225 h 901700"/>
                  <a:gd name="connsiteX56" fmla="*/ 1009650 w 4237617"/>
                  <a:gd name="connsiteY56" fmla="*/ 463550 h 901700"/>
                  <a:gd name="connsiteX57" fmla="*/ 949325 w 4237617"/>
                  <a:gd name="connsiteY57" fmla="*/ 485775 h 901700"/>
                  <a:gd name="connsiteX58" fmla="*/ 850900 w 4237617"/>
                  <a:gd name="connsiteY58" fmla="*/ 574675 h 901700"/>
                  <a:gd name="connsiteX59" fmla="*/ 739775 w 4237617"/>
                  <a:gd name="connsiteY59" fmla="*/ 546100 h 901700"/>
                  <a:gd name="connsiteX60" fmla="*/ 730250 w 4237617"/>
                  <a:gd name="connsiteY60" fmla="*/ 479425 h 901700"/>
                  <a:gd name="connsiteX61" fmla="*/ 806450 w 4237617"/>
                  <a:gd name="connsiteY61" fmla="*/ 400050 h 901700"/>
                  <a:gd name="connsiteX62" fmla="*/ 377825 w 4237617"/>
                  <a:gd name="connsiteY62" fmla="*/ 371475 h 901700"/>
                  <a:gd name="connsiteX63" fmla="*/ 120650 w 4237617"/>
                  <a:gd name="connsiteY63" fmla="*/ 320675 h 901700"/>
                  <a:gd name="connsiteX64" fmla="*/ 50800 w 4237617"/>
                  <a:gd name="connsiteY64" fmla="*/ 288925 h 901700"/>
                  <a:gd name="connsiteX65" fmla="*/ 6350 w 4237617"/>
                  <a:gd name="connsiteY65" fmla="*/ 279400 h 901700"/>
                  <a:gd name="connsiteX66" fmla="*/ 0 w 4237617"/>
                  <a:gd name="connsiteY66" fmla="*/ 200025 h 901700"/>
                  <a:gd name="connsiteX0" fmla="*/ 0 w 4237929"/>
                  <a:gd name="connsiteY0" fmla="*/ 200025 h 901700"/>
                  <a:gd name="connsiteX1" fmla="*/ 95250 w 4237929"/>
                  <a:gd name="connsiteY1" fmla="*/ 139700 h 901700"/>
                  <a:gd name="connsiteX2" fmla="*/ 92075 w 4237929"/>
                  <a:gd name="connsiteY2" fmla="*/ 92075 h 901700"/>
                  <a:gd name="connsiteX3" fmla="*/ 130175 w 4237929"/>
                  <a:gd name="connsiteY3" fmla="*/ 53975 h 901700"/>
                  <a:gd name="connsiteX4" fmla="*/ 171450 w 4237929"/>
                  <a:gd name="connsiteY4" fmla="*/ 44450 h 901700"/>
                  <a:gd name="connsiteX5" fmla="*/ 349250 w 4237929"/>
                  <a:gd name="connsiteY5" fmla="*/ 69850 h 901700"/>
                  <a:gd name="connsiteX6" fmla="*/ 406400 w 4237929"/>
                  <a:gd name="connsiteY6" fmla="*/ 3175 h 901700"/>
                  <a:gd name="connsiteX7" fmla="*/ 581025 w 4237929"/>
                  <a:gd name="connsiteY7" fmla="*/ 34925 h 901700"/>
                  <a:gd name="connsiteX8" fmla="*/ 635000 w 4237929"/>
                  <a:gd name="connsiteY8" fmla="*/ 0 h 901700"/>
                  <a:gd name="connsiteX9" fmla="*/ 1079500 w 4237929"/>
                  <a:gd name="connsiteY9" fmla="*/ 85725 h 901700"/>
                  <a:gd name="connsiteX10" fmla="*/ 1095375 w 4237929"/>
                  <a:gd name="connsiteY10" fmla="*/ 66675 h 901700"/>
                  <a:gd name="connsiteX11" fmla="*/ 1111250 w 4237929"/>
                  <a:gd name="connsiteY11" fmla="*/ 73025 h 901700"/>
                  <a:gd name="connsiteX12" fmla="*/ 1149350 w 4237929"/>
                  <a:gd name="connsiteY12" fmla="*/ 47625 h 901700"/>
                  <a:gd name="connsiteX13" fmla="*/ 1257300 w 4237929"/>
                  <a:gd name="connsiteY13" fmla="*/ 66675 h 901700"/>
                  <a:gd name="connsiteX14" fmla="*/ 1263650 w 4237929"/>
                  <a:gd name="connsiteY14" fmla="*/ 155575 h 901700"/>
                  <a:gd name="connsiteX15" fmla="*/ 1628775 w 4237929"/>
                  <a:gd name="connsiteY15" fmla="*/ 228600 h 901700"/>
                  <a:gd name="connsiteX16" fmla="*/ 1695450 w 4237929"/>
                  <a:gd name="connsiteY16" fmla="*/ 158750 h 901700"/>
                  <a:gd name="connsiteX17" fmla="*/ 1800225 w 4237929"/>
                  <a:gd name="connsiteY17" fmla="*/ 184150 h 901700"/>
                  <a:gd name="connsiteX18" fmla="*/ 1819275 w 4237929"/>
                  <a:gd name="connsiteY18" fmla="*/ 244475 h 901700"/>
                  <a:gd name="connsiteX19" fmla="*/ 1784350 w 4237929"/>
                  <a:gd name="connsiteY19" fmla="*/ 279400 h 901700"/>
                  <a:gd name="connsiteX20" fmla="*/ 1911350 w 4237929"/>
                  <a:gd name="connsiteY20" fmla="*/ 301625 h 901700"/>
                  <a:gd name="connsiteX21" fmla="*/ 1920875 w 4237929"/>
                  <a:gd name="connsiteY21" fmla="*/ 260350 h 901700"/>
                  <a:gd name="connsiteX22" fmla="*/ 1987550 w 4237929"/>
                  <a:gd name="connsiteY22" fmla="*/ 269875 h 901700"/>
                  <a:gd name="connsiteX23" fmla="*/ 2028825 w 4237929"/>
                  <a:gd name="connsiteY23" fmla="*/ 231775 h 901700"/>
                  <a:gd name="connsiteX24" fmla="*/ 2200275 w 4237929"/>
                  <a:gd name="connsiteY24" fmla="*/ 266700 h 901700"/>
                  <a:gd name="connsiteX25" fmla="*/ 2206625 w 4237929"/>
                  <a:gd name="connsiteY25" fmla="*/ 304800 h 901700"/>
                  <a:gd name="connsiteX26" fmla="*/ 2263775 w 4237929"/>
                  <a:gd name="connsiteY26" fmla="*/ 317500 h 901700"/>
                  <a:gd name="connsiteX27" fmla="*/ 2286000 w 4237929"/>
                  <a:gd name="connsiteY27" fmla="*/ 301625 h 901700"/>
                  <a:gd name="connsiteX28" fmla="*/ 2470150 w 4237929"/>
                  <a:gd name="connsiteY28" fmla="*/ 396875 h 901700"/>
                  <a:gd name="connsiteX29" fmla="*/ 2470150 w 4237929"/>
                  <a:gd name="connsiteY29" fmla="*/ 428625 h 901700"/>
                  <a:gd name="connsiteX30" fmla="*/ 2749550 w 4237929"/>
                  <a:gd name="connsiteY30" fmla="*/ 488950 h 901700"/>
                  <a:gd name="connsiteX31" fmla="*/ 2778125 w 4237929"/>
                  <a:gd name="connsiteY31" fmla="*/ 469900 h 901700"/>
                  <a:gd name="connsiteX32" fmla="*/ 3079750 w 4237929"/>
                  <a:gd name="connsiteY32" fmla="*/ 523875 h 901700"/>
                  <a:gd name="connsiteX33" fmla="*/ 3073400 w 4237929"/>
                  <a:gd name="connsiteY33" fmla="*/ 587375 h 901700"/>
                  <a:gd name="connsiteX34" fmla="*/ 3273425 w 4237929"/>
                  <a:gd name="connsiteY34" fmla="*/ 628650 h 901700"/>
                  <a:gd name="connsiteX35" fmla="*/ 3368675 w 4237929"/>
                  <a:gd name="connsiteY35" fmla="*/ 568325 h 901700"/>
                  <a:gd name="connsiteX36" fmla="*/ 3502025 w 4237929"/>
                  <a:gd name="connsiteY36" fmla="*/ 539750 h 901700"/>
                  <a:gd name="connsiteX37" fmla="*/ 3686175 w 4237929"/>
                  <a:gd name="connsiteY37" fmla="*/ 577850 h 901700"/>
                  <a:gd name="connsiteX38" fmla="*/ 3771900 w 4237929"/>
                  <a:gd name="connsiteY38" fmla="*/ 638175 h 901700"/>
                  <a:gd name="connsiteX39" fmla="*/ 4018503 w 4237929"/>
                  <a:gd name="connsiteY39" fmla="*/ 644701 h 901700"/>
                  <a:gd name="connsiteX40" fmla="*/ 4124694 w 4237929"/>
                  <a:gd name="connsiteY40" fmla="*/ 716103 h 901700"/>
                  <a:gd name="connsiteX41" fmla="*/ 4223759 w 4237929"/>
                  <a:gd name="connsiteY41" fmla="*/ 839612 h 901700"/>
                  <a:gd name="connsiteX42" fmla="*/ 3784600 w 4237929"/>
                  <a:gd name="connsiteY42" fmla="*/ 841375 h 901700"/>
                  <a:gd name="connsiteX43" fmla="*/ 3762375 w 4237929"/>
                  <a:gd name="connsiteY43" fmla="*/ 876300 h 901700"/>
                  <a:gd name="connsiteX44" fmla="*/ 3470275 w 4237929"/>
                  <a:gd name="connsiteY44" fmla="*/ 901700 h 901700"/>
                  <a:gd name="connsiteX45" fmla="*/ 3257550 w 4237929"/>
                  <a:gd name="connsiteY45" fmla="*/ 755650 h 901700"/>
                  <a:gd name="connsiteX46" fmla="*/ 3013075 w 4237929"/>
                  <a:gd name="connsiteY46" fmla="*/ 711200 h 901700"/>
                  <a:gd name="connsiteX47" fmla="*/ 2959100 w 4237929"/>
                  <a:gd name="connsiteY47" fmla="*/ 812800 h 901700"/>
                  <a:gd name="connsiteX48" fmla="*/ 2651125 w 4237929"/>
                  <a:gd name="connsiteY48" fmla="*/ 749300 h 901700"/>
                  <a:gd name="connsiteX49" fmla="*/ 2638425 w 4237929"/>
                  <a:gd name="connsiteY49" fmla="*/ 701675 h 901700"/>
                  <a:gd name="connsiteX50" fmla="*/ 2486025 w 4237929"/>
                  <a:gd name="connsiteY50" fmla="*/ 663575 h 901700"/>
                  <a:gd name="connsiteX51" fmla="*/ 2470150 w 4237929"/>
                  <a:gd name="connsiteY51" fmla="*/ 701675 h 901700"/>
                  <a:gd name="connsiteX52" fmla="*/ 1422400 w 4237929"/>
                  <a:gd name="connsiteY52" fmla="*/ 454025 h 901700"/>
                  <a:gd name="connsiteX53" fmla="*/ 1406525 w 4237929"/>
                  <a:gd name="connsiteY53" fmla="*/ 520700 h 901700"/>
                  <a:gd name="connsiteX54" fmla="*/ 1323975 w 4237929"/>
                  <a:gd name="connsiteY54" fmla="*/ 485775 h 901700"/>
                  <a:gd name="connsiteX55" fmla="*/ 1285875 w 4237929"/>
                  <a:gd name="connsiteY55" fmla="*/ 530225 h 901700"/>
                  <a:gd name="connsiteX56" fmla="*/ 1009650 w 4237929"/>
                  <a:gd name="connsiteY56" fmla="*/ 463550 h 901700"/>
                  <a:gd name="connsiteX57" fmla="*/ 949325 w 4237929"/>
                  <a:gd name="connsiteY57" fmla="*/ 485775 h 901700"/>
                  <a:gd name="connsiteX58" fmla="*/ 850900 w 4237929"/>
                  <a:gd name="connsiteY58" fmla="*/ 574675 h 901700"/>
                  <a:gd name="connsiteX59" fmla="*/ 739775 w 4237929"/>
                  <a:gd name="connsiteY59" fmla="*/ 546100 h 901700"/>
                  <a:gd name="connsiteX60" fmla="*/ 730250 w 4237929"/>
                  <a:gd name="connsiteY60" fmla="*/ 479425 h 901700"/>
                  <a:gd name="connsiteX61" fmla="*/ 806450 w 4237929"/>
                  <a:gd name="connsiteY61" fmla="*/ 400050 h 901700"/>
                  <a:gd name="connsiteX62" fmla="*/ 377825 w 4237929"/>
                  <a:gd name="connsiteY62" fmla="*/ 371475 h 901700"/>
                  <a:gd name="connsiteX63" fmla="*/ 120650 w 4237929"/>
                  <a:gd name="connsiteY63" fmla="*/ 320675 h 901700"/>
                  <a:gd name="connsiteX64" fmla="*/ 50800 w 4237929"/>
                  <a:gd name="connsiteY64" fmla="*/ 288925 h 901700"/>
                  <a:gd name="connsiteX65" fmla="*/ 6350 w 4237929"/>
                  <a:gd name="connsiteY65" fmla="*/ 279400 h 901700"/>
                  <a:gd name="connsiteX66" fmla="*/ 0 w 4237929"/>
                  <a:gd name="connsiteY66" fmla="*/ 200025 h 901700"/>
                  <a:gd name="connsiteX0" fmla="*/ 0 w 4224680"/>
                  <a:gd name="connsiteY0" fmla="*/ 200025 h 901700"/>
                  <a:gd name="connsiteX1" fmla="*/ 95250 w 4224680"/>
                  <a:gd name="connsiteY1" fmla="*/ 139700 h 901700"/>
                  <a:gd name="connsiteX2" fmla="*/ 92075 w 4224680"/>
                  <a:gd name="connsiteY2" fmla="*/ 92075 h 901700"/>
                  <a:gd name="connsiteX3" fmla="*/ 130175 w 4224680"/>
                  <a:gd name="connsiteY3" fmla="*/ 53975 h 901700"/>
                  <a:gd name="connsiteX4" fmla="*/ 171450 w 4224680"/>
                  <a:gd name="connsiteY4" fmla="*/ 44450 h 901700"/>
                  <a:gd name="connsiteX5" fmla="*/ 349250 w 4224680"/>
                  <a:gd name="connsiteY5" fmla="*/ 69850 h 901700"/>
                  <a:gd name="connsiteX6" fmla="*/ 406400 w 4224680"/>
                  <a:gd name="connsiteY6" fmla="*/ 3175 h 901700"/>
                  <a:gd name="connsiteX7" fmla="*/ 581025 w 4224680"/>
                  <a:gd name="connsiteY7" fmla="*/ 34925 h 901700"/>
                  <a:gd name="connsiteX8" fmla="*/ 635000 w 4224680"/>
                  <a:gd name="connsiteY8" fmla="*/ 0 h 901700"/>
                  <a:gd name="connsiteX9" fmla="*/ 1079500 w 4224680"/>
                  <a:gd name="connsiteY9" fmla="*/ 85725 h 901700"/>
                  <a:gd name="connsiteX10" fmla="*/ 1095375 w 4224680"/>
                  <a:gd name="connsiteY10" fmla="*/ 66675 h 901700"/>
                  <a:gd name="connsiteX11" fmla="*/ 1111250 w 4224680"/>
                  <a:gd name="connsiteY11" fmla="*/ 73025 h 901700"/>
                  <a:gd name="connsiteX12" fmla="*/ 1149350 w 4224680"/>
                  <a:gd name="connsiteY12" fmla="*/ 47625 h 901700"/>
                  <a:gd name="connsiteX13" fmla="*/ 1257300 w 4224680"/>
                  <a:gd name="connsiteY13" fmla="*/ 66675 h 901700"/>
                  <a:gd name="connsiteX14" fmla="*/ 1263650 w 4224680"/>
                  <a:gd name="connsiteY14" fmla="*/ 155575 h 901700"/>
                  <a:gd name="connsiteX15" fmla="*/ 1628775 w 4224680"/>
                  <a:gd name="connsiteY15" fmla="*/ 228600 h 901700"/>
                  <a:gd name="connsiteX16" fmla="*/ 1695450 w 4224680"/>
                  <a:gd name="connsiteY16" fmla="*/ 158750 h 901700"/>
                  <a:gd name="connsiteX17" fmla="*/ 1800225 w 4224680"/>
                  <a:gd name="connsiteY17" fmla="*/ 184150 h 901700"/>
                  <a:gd name="connsiteX18" fmla="*/ 1819275 w 4224680"/>
                  <a:gd name="connsiteY18" fmla="*/ 244475 h 901700"/>
                  <a:gd name="connsiteX19" fmla="*/ 1784350 w 4224680"/>
                  <a:gd name="connsiteY19" fmla="*/ 279400 h 901700"/>
                  <a:gd name="connsiteX20" fmla="*/ 1911350 w 4224680"/>
                  <a:gd name="connsiteY20" fmla="*/ 301625 h 901700"/>
                  <a:gd name="connsiteX21" fmla="*/ 1920875 w 4224680"/>
                  <a:gd name="connsiteY21" fmla="*/ 260350 h 901700"/>
                  <a:gd name="connsiteX22" fmla="*/ 1987550 w 4224680"/>
                  <a:gd name="connsiteY22" fmla="*/ 269875 h 901700"/>
                  <a:gd name="connsiteX23" fmla="*/ 2028825 w 4224680"/>
                  <a:gd name="connsiteY23" fmla="*/ 231775 h 901700"/>
                  <a:gd name="connsiteX24" fmla="*/ 2200275 w 4224680"/>
                  <a:gd name="connsiteY24" fmla="*/ 266700 h 901700"/>
                  <a:gd name="connsiteX25" fmla="*/ 2206625 w 4224680"/>
                  <a:gd name="connsiteY25" fmla="*/ 304800 h 901700"/>
                  <a:gd name="connsiteX26" fmla="*/ 2263775 w 4224680"/>
                  <a:gd name="connsiteY26" fmla="*/ 317500 h 901700"/>
                  <a:gd name="connsiteX27" fmla="*/ 2286000 w 4224680"/>
                  <a:gd name="connsiteY27" fmla="*/ 301625 h 901700"/>
                  <a:gd name="connsiteX28" fmla="*/ 2470150 w 4224680"/>
                  <a:gd name="connsiteY28" fmla="*/ 396875 h 901700"/>
                  <a:gd name="connsiteX29" fmla="*/ 2470150 w 4224680"/>
                  <a:gd name="connsiteY29" fmla="*/ 428625 h 901700"/>
                  <a:gd name="connsiteX30" fmla="*/ 2749550 w 4224680"/>
                  <a:gd name="connsiteY30" fmla="*/ 488950 h 901700"/>
                  <a:gd name="connsiteX31" fmla="*/ 2778125 w 4224680"/>
                  <a:gd name="connsiteY31" fmla="*/ 469900 h 901700"/>
                  <a:gd name="connsiteX32" fmla="*/ 3079750 w 4224680"/>
                  <a:gd name="connsiteY32" fmla="*/ 523875 h 901700"/>
                  <a:gd name="connsiteX33" fmla="*/ 3073400 w 4224680"/>
                  <a:gd name="connsiteY33" fmla="*/ 587375 h 901700"/>
                  <a:gd name="connsiteX34" fmla="*/ 3273425 w 4224680"/>
                  <a:gd name="connsiteY34" fmla="*/ 628650 h 901700"/>
                  <a:gd name="connsiteX35" fmla="*/ 3368675 w 4224680"/>
                  <a:gd name="connsiteY35" fmla="*/ 568325 h 901700"/>
                  <a:gd name="connsiteX36" fmla="*/ 3502025 w 4224680"/>
                  <a:gd name="connsiteY36" fmla="*/ 539750 h 901700"/>
                  <a:gd name="connsiteX37" fmla="*/ 3686175 w 4224680"/>
                  <a:gd name="connsiteY37" fmla="*/ 577850 h 901700"/>
                  <a:gd name="connsiteX38" fmla="*/ 3771900 w 4224680"/>
                  <a:gd name="connsiteY38" fmla="*/ 638175 h 901700"/>
                  <a:gd name="connsiteX39" fmla="*/ 4018503 w 4224680"/>
                  <a:gd name="connsiteY39" fmla="*/ 644701 h 901700"/>
                  <a:gd name="connsiteX40" fmla="*/ 4124694 w 4224680"/>
                  <a:gd name="connsiteY40" fmla="*/ 716103 h 901700"/>
                  <a:gd name="connsiteX41" fmla="*/ 4209113 w 4224680"/>
                  <a:gd name="connsiteY41" fmla="*/ 835950 h 901700"/>
                  <a:gd name="connsiteX42" fmla="*/ 3784600 w 4224680"/>
                  <a:gd name="connsiteY42" fmla="*/ 841375 h 901700"/>
                  <a:gd name="connsiteX43" fmla="*/ 3762375 w 4224680"/>
                  <a:gd name="connsiteY43" fmla="*/ 876300 h 901700"/>
                  <a:gd name="connsiteX44" fmla="*/ 3470275 w 4224680"/>
                  <a:gd name="connsiteY44" fmla="*/ 901700 h 901700"/>
                  <a:gd name="connsiteX45" fmla="*/ 3257550 w 4224680"/>
                  <a:gd name="connsiteY45" fmla="*/ 755650 h 901700"/>
                  <a:gd name="connsiteX46" fmla="*/ 3013075 w 4224680"/>
                  <a:gd name="connsiteY46" fmla="*/ 711200 h 901700"/>
                  <a:gd name="connsiteX47" fmla="*/ 2959100 w 4224680"/>
                  <a:gd name="connsiteY47" fmla="*/ 812800 h 901700"/>
                  <a:gd name="connsiteX48" fmla="*/ 2651125 w 4224680"/>
                  <a:gd name="connsiteY48" fmla="*/ 749300 h 901700"/>
                  <a:gd name="connsiteX49" fmla="*/ 2638425 w 4224680"/>
                  <a:gd name="connsiteY49" fmla="*/ 701675 h 901700"/>
                  <a:gd name="connsiteX50" fmla="*/ 2486025 w 4224680"/>
                  <a:gd name="connsiteY50" fmla="*/ 663575 h 901700"/>
                  <a:gd name="connsiteX51" fmla="*/ 2470150 w 4224680"/>
                  <a:gd name="connsiteY51" fmla="*/ 701675 h 901700"/>
                  <a:gd name="connsiteX52" fmla="*/ 1422400 w 4224680"/>
                  <a:gd name="connsiteY52" fmla="*/ 454025 h 901700"/>
                  <a:gd name="connsiteX53" fmla="*/ 1406525 w 4224680"/>
                  <a:gd name="connsiteY53" fmla="*/ 520700 h 901700"/>
                  <a:gd name="connsiteX54" fmla="*/ 1323975 w 4224680"/>
                  <a:gd name="connsiteY54" fmla="*/ 485775 h 901700"/>
                  <a:gd name="connsiteX55" fmla="*/ 1285875 w 4224680"/>
                  <a:gd name="connsiteY55" fmla="*/ 530225 h 901700"/>
                  <a:gd name="connsiteX56" fmla="*/ 1009650 w 4224680"/>
                  <a:gd name="connsiteY56" fmla="*/ 463550 h 901700"/>
                  <a:gd name="connsiteX57" fmla="*/ 949325 w 4224680"/>
                  <a:gd name="connsiteY57" fmla="*/ 485775 h 901700"/>
                  <a:gd name="connsiteX58" fmla="*/ 850900 w 4224680"/>
                  <a:gd name="connsiteY58" fmla="*/ 574675 h 901700"/>
                  <a:gd name="connsiteX59" fmla="*/ 739775 w 4224680"/>
                  <a:gd name="connsiteY59" fmla="*/ 546100 h 901700"/>
                  <a:gd name="connsiteX60" fmla="*/ 730250 w 4224680"/>
                  <a:gd name="connsiteY60" fmla="*/ 479425 h 901700"/>
                  <a:gd name="connsiteX61" fmla="*/ 806450 w 4224680"/>
                  <a:gd name="connsiteY61" fmla="*/ 400050 h 901700"/>
                  <a:gd name="connsiteX62" fmla="*/ 377825 w 4224680"/>
                  <a:gd name="connsiteY62" fmla="*/ 371475 h 901700"/>
                  <a:gd name="connsiteX63" fmla="*/ 120650 w 4224680"/>
                  <a:gd name="connsiteY63" fmla="*/ 320675 h 901700"/>
                  <a:gd name="connsiteX64" fmla="*/ 50800 w 4224680"/>
                  <a:gd name="connsiteY64" fmla="*/ 288925 h 901700"/>
                  <a:gd name="connsiteX65" fmla="*/ 6350 w 4224680"/>
                  <a:gd name="connsiteY65" fmla="*/ 279400 h 901700"/>
                  <a:gd name="connsiteX66" fmla="*/ 0 w 4224680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4209113" h="901700">
                    <a:moveTo>
                      <a:pt x="0" y="200025"/>
                    </a:moveTo>
                    <a:lnTo>
                      <a:pt x="95250" y="139700"/>
                    </a:lnTo>
                    <a:lnTo>
                      <a:pt x="92075" y="92075"/>
                    </a:lnTo>
                    <a:lnTo>
                      <a:pt x="130175" y="53975"/>
                    </a:lnTo>
                    <a:lnTo>
                      <a:pt x="171450" y="44450"/>
                    </a:lnTo>
                    <a:lnTo>
                      <a:pt x="349250" y="69850"/>
                    </a:lnTo>
                    <a:lnTo>
                      <a:pt x="406400" y="3175"/>
                    </a:lnTo>
                    <a:lnTo>
                      <a:pt x="581025" y="34925"/>
                    </a:lnTo>
                    <a:lnTo>
                      <a:pt x="635000" y="0"/>
                    </a:lnTo>
                    <a:lnTo>
                      <a:pt x="1079500" y="85725"/>
                    </a:lnTo>
                    <a:lnTo>
                      <a:pt x="1095375" y="66675"/>
                    </a:lnTo>
                    <a:lnTo>
                      <a:pt x="1111250" y="73025"/>
                    </a:lnTo>
                    <a:lnTo>
                      <a:pt x="1149350" y="47625"/>
                    </a:lnTo>
                    <a:lnTo>
                      <a:pt x="1257300" y="66675"/>
                    </a:lnTo>
                    <a:lnTo>
                      <a:pt x="1263650" y="155575"/>
                    </a:lnTo>
                    <a:lnTo>
                      <a:pt x="1628775" y="228600"/>
                    </a:lnTo>
                    <a:lnTo>
                      <a:pt x="1695450" y="158750"/>
                    </a:lnTo>
                    <a:lnTo>
                      <a:pt x="1800225" y="184150"/>
                    </a:lnTo>
                    <a:lnTo>
                      <a:pt x="1819275" y="244475"/>
                    </a:lnTo>
                    <a:lnTo>
                      <a:pt x="1784350" y="279400"/>
                    </a:lnTo>
                    <a:lnTo>
                      <a:pt x="1911350" y="301625"/>
                    </a:lnTo>
                    <a:lnTo>
                      <a:pt x="1920875" y="260350"/>
                    </a:lnTo>
                    <a:lnTo>
                      <a:pt x="1987550" y="269875"/>
                    </a:lnTo>
                    <a:lnTo>
                      <a:pt x="2028825" y="231775"/>
                    </a:lnTo>
                    <a:lnTo>
                      <a:pt x="2200275" y="266700"/>
                    </a:lnTo>
                    <a:lnTo>
                      <a:pt x="2206625" y="304800"/>
                    </a:lnTo>
                    <a:lnTo>
                      <a:pt x="2263775" y="317500"/>
                    </a:lnTo>
                    <a:lnTo>
                      <a:pt x="2286000" y="301625"/>
                    </a:lnTo>
                    <a:lnTo>
                      <a:pt x="2470150" y="396875"/>
                    </a:lnTo>
                    <a:lnTo>
                      <a:pt x="2470150" y="428625"/>
                    </a:lnTo>
                    <a:lnTo>
                      <a:pt x="2749550" y="488950"/>
                    </a:lnTo>
                    <a:lnTo>
                      <a:pt x="2778125" y="469900"/>
                    </a:lnTo>
                    <a:lnTo>
                      <a:pt x="3079750" y="523875"/>
                    </a:lnTo>
                    <a:lnTo>
                      <a:pt x="3073400" y="587375"/>
                    </a:lnTo>
                    <a:lnTo>
                      <a:pt x="3273425" y="628650"/>
                    </a:lnTo>
                    <a:lnTo>
                      <a:pt x="3368675" y="568325"/>
                    </a:lnTo>
                    <a:lnTo>
                      <a:pt x="3502025" y="539750"/>
                    </a:lnTo>
                    <a:lnTo>
                      <a:pt x="3686175" y="577850"/>
                    </a:lnTo>
                    <a:lnTo>
                      <a:pt x="3771900" y="638175"/>
                    </a:lnTo>
                    <a:cubicBezTo>
                      <a:pt x="3837968" y="659386"/>
                      <a:pt x="3944414" y="638897"/>
                      <a:pt x="4018503" y="644701"/>
                    </a:cubicBezTo>
                    <a:cubicBezTo>
                      <a:pt x="4075471" y="657994"/>
                      <a:pt x="4030068" y="723896"/>
                      <a:pt x="4124694" y="716103"/>
                    </a:cubicBezTo>
                    <a:cubicBezTo>
                      <a:pt x="4241290" y="878577"/>
                      <a:pt x="4141299" y="690880"/>
                      <a:pt x="4209113" y="835950"/>
                    </a:cubicBezTo>
                    <a:lnTo>
                      <a:pt x="3784600" y="841375"/>
                    </a:lnTo>
                    <a:lnTo>
                      <a:pt x="3762375" y="876300"/>
                    </a:lnTo>
                    <a:lnTo>
                      <a:pt x="3470275" y="901700"/>
                    </a:lnTo>
                    <a:lnTo>
                      <a:pt x="3257550" y="755650"/>
                    </a:lnTo>
                    <a:lnTo>
                      <a:pt x="3013075" y="711200"/>
                    </a:lnTo>
                    <a:lnTo>
                      <a:pt x="2959100" y="812800"/>
                    </a:lnTo>
                    <a:lnTo>
                      <a:pt x="2651125" y="749300"/>
                    </a:lnTo>
                    <a:lnTo>
                      <a:pt x="2638425" y="701675"/>
                    </a:lnTo>
                    <a:lnTo>
                      <a:pt x="2486025" y="663575"/>
                    </a:lnTo>
                    <a:lnTo>
                      <a:pt x="2470150" y="701675"/>
                    </a:lnTo>
                    <a:lnTo>
                      <a:pt x="1422400" y="454025"/>
                    </a:lnTo>
                    <a:lnTo>
                      <a:pt x="1406525" y="520700"/>
                    </a:lnTo>
                    <a:lnTo>
                      <a:pt x="1323975" y="485775"/>
                    </a:lnTo>
                    <a:lnTo>
                      <a:pt x="1285875" y="530225"/>
                    </a:lnTo>
                    <a:lnTo>
                      <a:pt x="1009650" y="463550"/>
                    </a:lnTo>
                    <a:lnTo>
                      <a:pt x="949325" y="485775"/>
                    </a:lnTo>
                    <a:lnTo>
                      <a:pt x="850900" y="574675"/>
                    </a:lnTo>
                    <a:lnTo>
                      <a:pt x="739775" y="546100"/>
                    </a:lnTo>
                    <a:lnTo>
                      <a:pt x="730250" y="479425"/>
                    </a:lnTo>
                    <a:lnTo>
                      <a:pt x="806450" y="400050"/>
                    </a:lnTo>
                    <a:lnTo>
                      <a:pt x="377825" y="371475"/>
                    </a:lnTo>
                    <a:lnTo>
                      <a:pt x="120650" y="320675"/>
                    </a:lnTo>
                    <a:lnTo>
                      <a:pt x="50800" y="288925"/>
                    </a:lnTo>
                    <a:lnTo>
                      <a:pt x="6350" y="279400"/>
                    </a:lnTo>
                    <a:lnTo>
                      <a:pt x="0" y="20002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4203700" y="3746500"/>
                <a:ext cx="1327150" cy="520700"/>
              </a:xfrm>
              <a:custGeom>
                <a:avLst/>
                <a:gdLst>
                  <a:gd name="connsiteX0" fmla="*/ 1082675 w 1327150"/>
                  <a:gd name="connsiteY0" fmla="*/ 488950 h 520700"/>
                  <a:gd name="connsiteX1" fmla="*/ 1238250 w 1327150"/>
                  <a:gd name="connsiteY1" fmla="*/ 520700 h 520700"/>
                  <a:gd name="connsiteX2" fmla="*/ 1327150 w 1327150"/>
                  <a:gd name="connsiteY2" fmla="*/ 327025 h 520700"/>
                  <a:gd name="connsiteX3" fmla="*/ 1320800 w 1327150"/>
                  <a:gd name="connsiteY3" fmla="*/ 250825 h 520700"/>
                  <a:gd name="connsiteX4" fmla="*/ 644525 w 1327150"/>
                  <a:gd name="connsiteY4" fmla="*/ 142875 h 520700"/>
                  <a:gd name="connsiteX5" fmla="*/ 631825 w 1327150"/>
                  <a:gd name="connsiteY5" fmla="*/ 174625 h 520700"/>
                  <a:gd name="connsiteX6" fmla="*/ 596900 w 1327150"/>
                  <a:gd name="connsiteY6" fmla="*/ 168275 h 520700"/>
                  <a:gd name="connsiteX7" fmla="*/ 587375 w 1327150"/>
                  <a:gd name="connsiteY7" fmla="*/ 98425 h 520700"/>
                  <a:gd name="connsiteX8" fmla="*/ 47625 w 1327150"/>
                  <a:gd name="connsiteY8" fmla="*/ 0 h 520700"/>
                  <a:gd name="connsiteX9" fmla="*/ 6350 w 1327150"/>
                  <a:gd name="connsiteY9" fmla="*/ 60325 h 520700"/>
                  <a:gd name="connsiteX10" fmla="*/ 0 w 1327150"/>
                  <a:gd name="connsiteY10" fmla="*/ 174625 h 520700"/>
                  <a:gd name="connsiteX11" fmla="*/ 968375 w 1327150"/>
                  <a:gd name="connsiteY11" fmla="*/ 333375 h 520700"/>
                  <a:gd name="connsiteX12" fmla="*/ 968375 w 1327150"/>
                  <a:gd name="connsiteY12" fmla="*/ 412750 h 520700"/>
                  <a:gd name="connsiteX13" fmla="*/ 1066800 w 1327150"/>
                  <a:gd name="connsiteY13" fmla="*/ 441325 h 520700"/>
                  <a:gd name="connsiteX14" fmla="*/ 1082675 w 1327150"/>
                  <a:gd name="connsiteY14" fmla="*/ 48895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7150" h="520700">
                    <a:moveTo>
                      <a:pt x="1082675" y="488950"/>
                    </a:moveTo>
                    <a:lnTo>
                      <a:pt x="1238250" y="520700"/>
                    </a:lnTo>
                    <a:lnTo>
                      <a:pt x="1327150" y="327025"/>
                    </a:lnTo>
                    <a:lnTo>
                      <a:pt x="1320800" y="250825"/>
                    </a:lnTo>
                    <a:lnTo>
                      <a:pt x="644525" y="142875"/>
                    </a:lnTo>
                    <a:lnTo>
                      <a:pt x="631825" y="174625"/>
                    </a:lnTo>
                    <a:lnTo>
                      <a:pt x="596900" y="168275"/>
                    </a:lnTo>
                    <a:lnTo>
                      <a:pt x="587375" y="98425"/>
                    </a:lnTo>
                    <a:lnTo>
                      <a:pt x="47625" y="0"/>
                    </a:lnTo>
                    <a:lnTo>
                      <a:pt x="6350" y="60325"/>
                    </a:lnTo>
                    <a:lnTo>
                      <a:pt x="0" y="174625"/>
                    </a:lnTo>
                    <a:lnTo>
                      <a:pt x="968375" y="333375"/>
                    </a:lnTo>
                    <a:lnTo>
                      <a:pt x="968375" y="412750"/>
                    </a:lnTo>
                    <a:lnTo>
                      <a:pt x="1066800" y="441325"/>
                    </a:lnTo>
                    <a:lnTo>
                      <a:pt x="1082675" y="48895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Forme libre 23"/>
              <p:cNvSpPr/>
              <p:nvPr/>
            </p:nvSpPr>
            <p:spPr>
              <a:xfrm>
                <a:off x="3565525" y="3883025"/>
                <a:ext cx="625475" cy="254000"/>
              </a:xfrm>
              <a:custGeom>
                <a:avLst/>
                <a:gdLst>
                  <a:gd name="connsiteX0" fmla="*/ 0 w 625475"/>
                  <a:gd name="connsiteY0" fmla="*/ 142875 h 254000"/>
                  <a:gd name="connsiteX1" fmla="*/ 469900 w 625475"/>
                  <a:gd name="connsiteY1" fmla="*/ 254000 h 254000"/>
                  <a:gd name="connsiteX2" fmla="*/ 542925 w 625475"/>
                  <a:gd name="connsiteY2" fmla="*/ 190500 h 254000"/>
                  <a:gd name="connsiteX3" fmla="*/ 625475 w 625475"/>
                  <a:gd name="connsiteY3" fmla="*/ 88900 h 254000"/>
                  <a:gd name="connsiteX4" fmla="*/ 593725 w 625475"/>
                  <a:gd name="connsiteY4" fmla="*/ 41275 h 254000"/>
                  <a:gd name="connsiteX5" fmla="*/ 327025 w 625475"/>
                  <a:gd name="connsiteY5" fmla="*/ 0 h 254000"/>
                  <a:gd name="connsiteX6" fmla="*/ 292100 w 625475"/>
                  <a:gd name="connsiteY6" fmla="*/ 82550 h 254000"/>
                  <a:gd name="connsiteX7" fmla="*/ 203200 w 625475"/>
                  <a:gd name="connsiteY7" fmla="*/ 73025 h 254000"/>
                  <a:gd name="connsiteX8" fmla="*/ 174625 w 625475"/>
                  <a:gd name="connsiteY8" fmla="*/ 79375 h 254000"/>
                  <a:gd name="connsiteX9" fmla="*/ 41275 w 625475"/>
                  <a:gd name="connsiteY9" fmla="*/ 53975 h 254000"/>
                  <a:gd name="connsiteX10" fmla="*/ 0 w 625475"/>
                  <a:gd name="connsiteY10" fmla="*/ 82550 h 254000"/>
                  <a:gd name="connsiteX11" fmla="*/ 0 w 625475"/>
                  <a:gd name="connsiteY11" fmla="*/ 142875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5475" h="254000">
                    <a:moveTo>
                      <a:pt x="0" y="142875"/>
                    </a:moveTo>
                    <a:lnTo>
                      <a:pt x="469900" y="254000"/>
                    </a:lnTo>
                    <a:lnTo>
                      <a:pt x="542925" y="190500"/>
                    </a:lnTo>
                    <a:lnTo>
                      <a:pt x="625475" y="88900"/>
                    </a:lnTo>
                    <a:lnTo>
                      <a:pt x="593725" y="41275"/>
                    </a:lnTo>
                    <a:lnTo>
                      <a:pt x="327025" y="0"/>
                    </a:lnTo>
                    <a:lnTo>
                      <a:pt x="292100" y="82550"/>
                    </a:lnTo>
                    <a:lnTo>
                      <a:pt x="203200" y="73025"/>
                    </a:lnTo>
                    <a:lnTo>
                      <a:pt x="174625" y="79375"/>
                    </a:lnTo>
                    <a:lnTo>
                      <a:pt x="41275" y="53975"/>
                    </a:lnTo>
                    <a:lnTo>
                      <a:pt x="0" y="82550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5819775" y="4286250"/>
                <a:ext cx="762000" cy="364331"/>
              </a:xfrm>
              <a:custGeom>
                <a:avLst/>
                <a:gdLst>
                  <a:gd name="connsiteX0" fmla="*/ 0 w 762000"/>
                  <a:gd name="connsiteY0" fmla="*/ 240506 h 364331"/>
                  <a:gd name="connsiteX1" fmla="*/ 628650 w 762000"/>
                  <a:gd name="connsiteY1" fmla="*/ 364331 h 364331"/>
                  <a:gd name="connsiteX2" fmla="*/ 654844 w 762000"/>
                  <a:gd name="connsiteY2" fmla="*/ 288131 h 364331"/>
                  <a:gd name="connsiteX3" fmla="*/ 645319 w 762000"/>
                  <a:gd name="connsiteY3" fmla="*/ 190500 h 364331"/>
                  <a:gd name="connsiteX4" fmla="*/ 754856 w 762000"/>
                  <a:gd name="connsiteY4" fmla="*/ 202406 h 364331"/>
                  <a:gd name="connsiteX5" fmla="*/ 762000 w 762000"/>
                  <a:gd name="connsiteY5" fmla="*/ 57150 h 364331"/>
                  <a:gd name="connsiteX6" fmla="*/ 650081 w 762000"/>
                  <a:gd name="connsiteY6" fmla="*/ 38100 h 364331"/>
                  <a:gd name="connsiteX7" fmla="*/ 650081 w 762000"/>
                  <a:gd name="connsiteY7" fmla="*/ 121444 h 364331"/>
                  <a:gd name="connsiteX8" fmla="*/ 547688 w 762000"/>
                  <a:gd name="connsiteY8" fmla="*/ 109538 h 364331"/>
                  <a:gd name="connsiteX9" fmla="*/ 547688 w 762000"/>
                  <a:gd name="connsiteY9" fmla="*/ 221456 h 364331"/>
                  <a:gd name="connsiteX10" fmla="*/ 466725 w 762000"/>
                  <a:gd name="connsiteY10" fmla="*/ 204788 h 364331"/>
                  <a:gd name="connsiteX11" fmla="*/ 481013 w 762000"/>
                  <a:gd name="connsiteY11" fmla="*/ 92869 h 364331"/>
                  <a:gd name="connsiteX12" fmla="*/ 276225 w 762000"/>
                  <a:gd name="connsiteY12" fmla="*/ 54769 h 364331"/>
                  <a:gd name="connsiteX13" fmla="*/ 250031 w 762000"/>
                  <a:gd name="connsiteY13" fmla="*/ 161925 h 364331"/>
                  <a:gd name="connsiteX14" fmla="*/ 176213 w 762000"/>
                  <a:gd name="connsiteY14" fmla="*/ 145256 h 364331"/>
                  <a:gd name="connsiteX15" fmla="*/ 192881 w 762000"/>
                  <a:gd name="connsiteY15" fmla="*/ 21431 h 364331"/>
                  <a:gd name="connsiteX16" fmla="*/ 50006 w 762000"/>
                  <a:gd name="connsiteY16" fmla="*/ 0 h 364331"/>
                  <a:gd name="connsiteX17" fmla="*/ 0 w 762000"/>
                  <a:gd name="connsiteY17" fmla="*/ 240506 h 36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2000" h="364331">
                    <a:moveTo>
                      <a:pt x="0" y="240506"/>
                    </a:moveTo>
                    <a:lnTo>
                      <a:pt x="628650" y="364331"/>
                    </a:lnTo>
                    <a:lnTo>
                      <a:pt x="654844" y="288131"/>
                    </a:lnTo>
                    <a:lnTo>
                      <a:pt x="645319" y="190500"/>
                    </a:lnTo>
                    <a:lnTo>
                      <a:pt x="754856" y="202406"/>
                    </a:lnTo>
                    <a:lnTo>
                      <a:pt x="762000" y="57150"/>
                    </a:lnTo>
                    <a:lnTo>
                      <a:pt x="650081" y="38100"/>
                    </a:lnTo>
                    <a:lnTo>
                      <a:pt x="650081" y="121444"/>
                    </a:lnTo>
                    <a:lnTo>
                      <a:pt x="547688" y="109538"/>
                    </a:lnTo>
                    <a:lnTo>
                      <a:pt x="547688" y="221456"/>
                    </a:lnTo>
                    <a:lnTo>
                      <a:pt x="466725" y="204788"/>
                    </a:lnTo>
                    <a:lnTo>
                      <a:pt x="481013" y="92869"/>
                    </a:lnTo>
                    <a:lnTo>
                      <a:pt x="276225" y="54769"/>
                    </a:lnTo>
                    <a:lnTo>
                      <a:pt x="250031" y="161925"/>
                    </a:lnTo>
                    <a:lnTo>
                      <a:pt x="176213" y="145256"/>
                    </a:lnTo>
                    <a:lnTo>
                      <a:pt x="192881" y="21431"/>
                    </a:lnTo>
                    <a:lnTo>
                      <a:pt x="50006" y="0"/>
                    </a:lnTo>
                    <a:lnTo>
                      <a:pt x="0" y="240506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Ellipse 1"/>
            <p:cNvSpPr>
              <a:spLocks noChangeAspect="1"/>
            </p:cNvSpPr>
            <p:nvPr/>
          </p:nvSpPr>
          <p:spPr>
            <a:xfrm>
              <a:off x="6812534" y="4099074"/>
              <a:ext cx="707346" cy="449709"/>
            </a:xfrm>
            <a:prstGeom prst="ellipse">
              <a:avLst/>
            </a:prstGeom>
            <a:solidFill>
              <a:srgbClr val="92D050">
                <a:alpha val="58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5AD0951-A0CD-4D08-8F19-5C7129B78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92" y="1770479"/>
            <a:ext cx="2751147" cy="12419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EE1D5F-7146-4EAA-9380-31DFC050C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53" y="3441093"/>
            <a:ext cx="2627486" cy="19802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94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2"/>
    </mc:Choice>
    <mc:Fallback xmlns="">
      <p:transition spd="slow" advTm="3784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55.8|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.8|3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7.3|21.9|2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8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7.6|1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1|11.5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usepackage{times}&#10;\pagestyle{empty}&#10;\begin{document}&#10;&#10;$E_\gamma \simeq E_L \frac{4\gamma^2}{1+\gamma^2\delta^2+\frac{\phi^2}{4}}$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5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.7218"/>
  <p:tag name="ORIGINALWIDTH" val="780.6525"/>
  <p:tag name="OUTPUTDPI" val="1200"/>
  <p:tag name="LATEXADDIN" val="\documentclass{article}&#10;\usepackage{amsmath}&#10;\usepackage[squaren, Gray, cdot]{SIunits}&#10;\pagestyle{empty}&#10;\begin{document}&#10;&#10;$\mathcal{L} \approx \frac{f_{rep}N_e N_L}{2 \pi \left(\sigma_e^2 + \sigma_L^2\right)}$&#10;&#10;\end{document}"/>
  <p:tag name="IGUANATEXSIZE" val="50"/>
  <p:tag name="IGUANATEXCURSOR" val="208"/>
  <p:tag name="TRANSPARENCY" val="Vrai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332"/>
  <p:tag name="ORIGINALWIDTH" val="1164.604"/>
  <p:tag name="OUTPUTDPI" val="1200"/>
  <p:tag name="LATEXADDIN" val="\documentclass{article}&#10;\usepackage{amsmath}&#10;\usepackage[squaren, Gray, cdot]{SIunits}&#10;\pagestyle{empty}&#10;\begin{document}&#10;&#10;$\sigma_{_T} \approx \unit{6.6\times 10^{-25}}{\centi\meter\squared}$&#10;&#10;\end{document}"/>
  <p:tag name="IGUANATEXSIZE" val="50"/>
  <p:tag name="IGUANATEXCURSOR" val="176"/>
  <p:tag name="TRANSPARENCY" val="Vrai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$\langle\frac{\mathrm{d}N}{\mathrm{d}t}\rangle = \sigma_{_T}\mathcal{L}$&#10;&#10;\end{document}"/>
  <p:tag name="IGUANATEXSIZE" val="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4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9|10.3|15.8|15.6"/>
</p:tagLst>
</file>

<file path=ppt/theme/theme1.xml><?xml version="1.0" encoding="utf-8"?>
<a:theme xmlns:a="http://schemas.openxmlformats.org/drawingml/2006/main" name="ThomX-3">
  <a:themeElements>
    <a:clrScheme name="Personnalisée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8000"/>
      </a:accent1>
      <a:accent2>
        <a:srgbClr val="996633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6633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089F4F0-B72F-46AE-8EAE-5C15EE2FFB85}" vid="{57759912-BBD4-45F2-87A9-58135155D95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25223</TotalTime>
  <Words>3110</Words>
  <Application>Microsoft Office PowerPoint</Application>
  <PresentationFormat>Widescreen</PresentationFormat>
  <Paragraphs>623</Paragraphs>
  <Slides>37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MS PGothic</vt:lpstr>
      <vt:lpstr>MS PGothic</vt:lpstr>
      <vt:lpstr>Arial</vt:lpstr>
      <vt:lpstr>Arial Unicode MS</vt:lpstr>
      <vt:lpstr>Calibri</vt:lpstr>
      <vt:lpstr>Calibri Light</vt:lpstr>
      <vt:lpstr>Cambria Math</vt:lpstr>
      <vt:lpstr>Corbel</vt:lpstr>
      <vt:lpstr>Courier New</vt:lpstr>
      <vt:lpstr>DejaVuSans</vt:lpstr>
      <vt:lpstr>Garamond</vt:lpstr>
      <vt:lpstr>Helvetica</vt:lpstr>
      <vt:lpstr>Symbol</vt:lpstr>
      <vt:lpstr>Times New Roman</vt:lpstr>
      <vt:lpstr>Trebuchet MS</vt:lpstr>
      <vt:lpstr>Wingdings</vt:lpstr>
      <vt:lpstr>Wingdings 3</vt:lpstr>
      <vt:lpstr>ThomX-3</vt:lpstr>
      <vt:lpstr>Acrobat Document</vt:lpstr>
      <vt:lpstr>Projet ThomX :  nouvelle source de rayons-X</vt:lpstr>
      <vt:lpstr>Sommaire  </vt:lpstr>
      <vt:lpstr>ThomX</vt:lpstr>
      <vt:lpstr>Généralités  des sources Compton</vt:lpstr>
      <vt:lpstr>Diffusion Compton </vt:lpstr>
      <vt:lpstr>Compton Source: schematic</vt:lpstr>
      <vt:lpstr>X-ray sources – Brightness/Brilliance</vt:lpstr>
      <vt:lpstr>La machine ThomX</vt:lpstr>
      <vt:lpstr>ThomX : sur le campus d’Orsay</vt:lpstr>
      <vt:lpstr>ThomX : caractéristiques</vt:lpstr>
      <vt:lpstr>PowerPoint Presentation</vt:lpstr>
      <vt:lpstr>Linac, Ligne de transfert et ligne d’extraction ThomX</vt:lpstr>
      <vt:lpstr>Linac (LI), Ligne de transfert (LT)  et ligne d’extraction (LE) ThomX</vt:lpstr>
      <vt:lpstr>Etapes du commissioning LI/TL/LE</vt:lpstr>
      <vt:lpstr>Anneau</vt:lpstr>
      <vt:lpstr>Anneau : maille et paramètres</vt:lpstr>
      <vt:lpstr>Etapes principales du commissioning</vt:lpstr>
      <vt:lpstr>Cavité Optique Fabry-Perot</vt:lpstr>
      <vt:lpstr>Cavité Fabry-Perot de ThomX</vt:lpstr>
      <vt:lpstr>Système optique</vt:lpstr>
      <vt:lpstr>Commissioning : cavité Fabry-Perot</vt:lpstr>
      <vt:lpstr>Ligne-X</vt:lpstr>
      <vt:lpstr>Principaux composants</vt:lpstr>
      <vt:lpstr>Perspectives</vt:lpstr>
      <vt:lpstr>ThomX commissioning phases</vt:lpstr>
      <vt:lpstr>Bonne Nouvelle</vt:lpstr>
      <vt:lpstr>Première détection de rayons-X sur ThomX</vt:lpstr>
      <vt:lpstr>Merci pour votre attention</vt:lpstr>
      <vt:lpstr>PowerPoint Presentation</vt:lpstr>
      <vt:lpstr>Etapes principales du commissioning</vt:lpstr>
      <vt:lpstr>X-rays experimental hutch</vt:lpstr>
      <vt:lpstr>PowerPoint Presentation</vt:lpstr>
      <vt:lpstr>Applications</vt:lpstr>
      <vt:lpstr>2 façon d’utiliser le faisceau Compton</vt:lpstr>
      <vt:lpstr>Faisceau X pour les premiers utilisateurs</vt:lpstr>
      <vt:lpstr>Faits 2021-2023</vt:lpstr>
      <vt:lpstr>Tour d’horizon</vt:lpstr>
    </vt:vector>
  </TitlesOfParts>
  <Company>LAL - 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présentation</dc:title>
  <dc:creator>hugues monard</dc:creator>
  <cp:lastModifiedBy>manar amer</cp:lastModifiedBy>
  <cp:revision>399</cp:revision>
  <dcterms:created xsi:type="dcterms:W3CDTF">2014-12-08T15:13:57Z</dcterms:created>
  <dcterms:modified xsi:type="dcterms:W3CDTF">2023-07-01T18:32:53Z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