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9" r:id="rId3"/>
    <p:sldId id="432" r:id="rId4"/>
    <p:sldId id="429" r:id="rId5"/>
    <p:sldId id="421" r:id="rId6"/>
    <p:sldId id="422" r:id="rId7"/>
    <p:sldId id="423" r:id="rId8"/>
    <p:sldId id="425" r:id="rId9"/>
    <p:sldId id="426" r:id="rId10"/>
    <p:sldId id="424" r:id="rId11"/>
    <p:sldId id="427" r:id="rId12"/>
    <p:sldId id="434" r:id="rId13"/>
    <p:sldId id="435" r:id="rId14"/>
    <p:sldId id="436" r:id="rId15"/>
    <p:sldId id="428" r:id="rId16"/>
    <p:sldId id="415" r:id="rId17"/>
    <p:sldId id="437" r:id="rId18"/>
    <p:sldId id="317" r:id="rId19"/>
    <p:sldId id="362" r:id="rId20"/>
    <p:sldId id="375" r:id="rId21"/>
    <p:sldId id="376" r:id="rId22"/>
    <p:sldId id="372" r:id="rId23"/>
    <p:sldId id="378" r:id="rId24"/>
    <p:sldId id="377" r:id="rId25"/>
    <p:sldId id="379" r:id="rId26"/>
    <p:sldId id="417" r:id="rId27"/>
    <p:sldId id="361" r:id="rId28"/>
    <p:sldId id="365" r:id="rId29"/>
    <p:sldId id="366" r:id="rId30"/>
    <p:sldId id="369" r:id="rId31"/>
    <p:sldId id="373" r:id="rId32"/>
    <p:sldId id="416" r:id="rId33"/>
    <p:sldId id="380" r:id="rId34"/>
  </p:sldIdLst>
  <p:sldSz cx="12192000" cy="6858000"/>
  <p:notesSz cx="666908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AD4B9C9-AF82-4F3F-97D8-1202EA753CF4}">
          <p14:sldIdLst>
            <p14:sldId id="256"/>
            <p14:sldId id="419"/>
            <p14:sldId id="432"/>
            <p14:sldId id="429"/>
            <p14:sldId id="421"/>
            <p14:sldId id="422"/>
            <p14:sldId id="423"/>
            <p14:sldId id="425"/>
            <p14:sldId id="426"/>
            <p14:sldId id="424"/>
            <p14:sldId id="427"/>
            <p14:sldId id="434"/>
            <p14:sldId id="435"/>
            <p14:sldId id="436"/>
            <p14:sldId id="428"/>
            <p14:sldId id="415"/>
            <p14:sldId id="437"/>
            <p14:sldId id="317"/>
            <p14:sldId id="362"/>
            <p14:sldId id="375"/>
            <p14:sldId id="376"/>
            <p14:sldId id="372"/>
            <p14:sldId id="378"/>
            <p14:sldId id="377"/>
            <p14:sldId id="379"/>
            <p14:sldId id="417"/>
            <p14:sldId id="361"/>
            <p14:sldId id="365"/>
            <p14:sldId id="366"/>
            <p14:sldId id="369"/>
            <p14:sldId id="373"/>
            <p14:sldId id="416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CC"/>
    <a:srgbClr val="FF0000"/>
    <a:srgbClr val="EDB120"/>
    <a:srgbClr val="FF00FF"/>
    <a:srgbClr val="F79646"/>
    <a:srgbClr val="0033CC"/>
    <a:srgbClr val="4F81BD"/>
    <a:srgbClr val="9900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2" autoAdjust="0"/>
    <p:restoredTop sz="93787" autoAdjust="0"/>
  </p:normalViewPr>
  <p:slideViewPr>
    <p:cSldViewPr snapToGrid="0">
      <p:cViewPr>
        <p:scale>
          <a:sx n="66" d="100"/>
          <a:sy n="66" d="100"/>
        </p:scale>
        <p:origin x="581" y="3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A1EF-BF54-4EC6-A6D2-6BD710353849}" type="datetimeFigureOut">
              <a:rPr lang="fr-FR" smtClean="0"/>
              <a:pPr/>
              <a:t>02/07/2023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C137C-6FB8-4936-B5A5-19224D6F57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86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6CC70-6499-495B-AFBF-199AD73539CD}" type="datetimeFigureOut">
              <a:rPr lang="fr-FR" smtClean="0"/>
              <a:pPr/>
              <a:t>02/07/2023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24EB3-F55B-489A-826F-AD46B47B2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1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24EB3-F55B-489A-826F-AD46B47B286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07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24EB3-F55B-489A-826F-AD46B47B286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61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24EB3-F55B-489A-826F-AD46B47B286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95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24EB3-F55B-489A-826F-AD46B47B2867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84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3D7B-A5BA-4160-8ED4-28BA82AA2A26}" type="datetime1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5144-0316-4490-B3FE-628440E93CCB}" type="datetime1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4D6-6BAB-412B-9632-5EB169BBA4B2}" type="datetime1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D4F3-449E-4193-91C3-938399E89602}" type="datetime1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338B-6DFC-4EA2-9F62-B16B01D957A4}" type="datetime1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EF95-64A0-40B9-AD24-6B56766A17F1}" type="datetime1">
              <a:rPr lang="fr-FR" smtClean="0"/>
              <a:t>02/07/2023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CF9F-D222-4F78-9105-A54C9A15539B}" type="datetime1">
              <a:rPr lang="fr-FR" smtClean="0"/>
              <a:t>02/07/2023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F69C-0A31-4191-8AEF-17068807805F}" type="datetime1">
              <a:rPr lang="fr-FR" smtClean="0"/>
              <a:t>02/07/2023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54EB-EDED-42D9-AD8A-A315C62C1FBE}" type="datetime1">
              <a:rPr lang="fr-FR" smtClean="0"/>
              <a:t>02/07/2023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FD95-9200-40AF-8537-D44ACB79FA29}" type="datetime1">
              <a:rPr lang="fr-FR" smtClean="0"/>
              <a:t>02/07/2023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1DA-CA2B-4552-88BA-0DD41026FB3E}" type="datetime1">
              <a:rPr lang="fr-FR" smtClean="0"/>
              <a:t>02/07/2023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67D7-B6EE-4F01-8F7D-79E41F76615A}" type="datetime1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5D39-23FD-489C-B3DA-9794FC48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12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54.pn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60.png"/><Relationship Id="rId7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5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7" Type="http://schemas.openxmlformats.org/officeDocument/2006/relationships/image" Target="../media/image120.png"/><Relationship Id="rId1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11" Type="http://schemas.openxmlformats.org/officeDocument/2006/relationships/image" Target="../media/image430.png"/><Relationship Id="rId5" Type="http://schemas.openxmlformats.org/officeDocument/2006/relationships/image" Target="../media/image920.png"/><Relationship Id="rId10" Type="http://schemas.openxmlformats.org/officeDocument/2006/relationships/image" Target="../media/image420.png"/><Relationship Id="rId4" Type="http://schemas.openxmlformats.org/officeDocument/2006/relationships/image" Target="../media/image119.png"/><Relationship Id="rId9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06.png"/><Relationship Id="rId18" Type="http://schemas.openxmlformats.org/officeDocument/2006/relationships/image" Target="../media/image109.png"/><Relationship Id="rId26" Type="http://schemas.openxmlformats.org/officeDocument/2006/relationships/image" Target="../media/image60.png"/><Relationship Id="rId3" Type="http://schemas.openxmlformats.org/officeDocument/2006/relationships/image" Target="../media/image12800.png"/><Relationship Id="rId21" Type="http://schemas.openxmlformats.org/officeDocument/2006/relationships/image" Target="../media/image76.png"/><Relationship Id="rId7" Type="http://schemas.openxmlformats.org/officeDocument/2006/relationships/image" Target="../media/image400.png"/><Relationship Id="rId12" Type="http://schemas.openxmlformats.org/officeDocument/2006/relationships/image" Target="../media/image680.png"/><Relationship Id="rId17" Type="http://schemas.openxmlformats.org/officeDocument/2006/relationships/image" Target="../media/image108.png"/><Relationship Id="rId25" Type="http://schemas.openxmlformats.org/officeDocument/2006/relationships/image" Target="../media/image59.png"/><Relationship Id="rId2" Type="http://schemas.openxmlformats.org/officeDocument/2006/relationships/image" Target="../media/image1370.png"/><Relationship Id="rId16" Type="http://schemas.openxmlformats.org/officeDocument/2006/relationships/image" Target="../media/image72.png"/><Relationship Id="rId20" Type="http://schemas.openxmlformats.org/officeDocument/2006/relationships/image" Target="../media/image1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9600.png"/><Relationship Id="rId24" Type="http://schemas.openxmlformats.org/officeDocument/2006/relationships/image" Target="../media/image1430.png"/><Relationship Id="rId5" Type="http://schemas.openxmlformats.org/officeDocument/2006/relationships/image" Target="../media/image930.png"/><Relationship Id="rId15" Type="http://schemas.openxmlformats.org/officeDocument/2006/relationships/image" Target="../media/image71.png"/><Relationship Id="rId23" Type="http://schemas.openxmlformats.org/officeDocument/2006/relationships/image" Target="../media/image78.png"/><Relationship Id="rId10" Type="http://schemas.openxmlformats.org/officeDocument/2006/relationships/image" Target="../media/image63.png"/><Relationship Id="rId19" Type="http://schemas.openxmlformats.org/officeDocument/2006/relationships/image" Target="../media/image75.png"/><Relationship Id="rId4" Type="http://schemas.openxmlformats.org/officeDocument/2006/relationships/image" Target="../media/image920.png"/><Relationship Id="rId9" Type="http://schemas.openxmlformats.org/officeDocument/2006/relationships/image" Target="../media/image62.png"/><Relationship Id="rId14" Type="http://schemas.openxmlformats.org/officeDocument/2006/relationships/image" Target="../media/image107.png"/><Relationship Id="rId22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11.png"/><Relationship Id="rId3" Type="http://schemas.openxmlformats.org/officeDocument/2006/relationships/image" Target="../media/image240.png"/><Relationship Id="rId7" Type="http://schemas.openxmlformats.org/officeDocument/2006/relationships/image" Target="../media/image270.png"/><Relationship Id="rId12" Type="http://schemas.openxmlformats.org/officeDocument/2006/relationships/image" Target="../media/image320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310.png"/><Relationship Id="rId5" Type="http://schemas.openxmlformats.org/officeDocument/2006/relationships/image" Target="../media/image27.png"/><Relationship Id="rId10" Type="http://schemas.openxmlformats.org/officeDocument/2006/relationships/image" Target="../media/image300.png"/><Relationship Id="rId4" Type="http://schemas.openxmlformats.org/officeDocument/2006/relationships/image" Target="../media/image10.jpeg"/><Relationship Id="rId9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50.png"/><Relationship Id="rId18" Type="http://schemas.openxmlformats.org/officeDocument/2006/relationships/image" Target="../media/image7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12" Type="http://schemas.openxmlformats.org/officeDocument/2006/relationships/image" Target="../media/image440.png"/><Relationship Id="rId17" Type="http://schemas.openxmlformats.org/officeDocument/2006/relationships/image" Target="../media/image180.png"/><Relationship Id="rId2" Type="http://schemas.openxmlformats.org/officeDocument/2006/relationships/image" Target="../media/image69.png"/><Relationship Id="rId16" Type="http://schemas.openxmlformats.org/officeDocument/2006/relationships/image" Target="../media/image480.png"/><Relationship Id="rId20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430.png"/><Relationship Id="rId5" Type="http://schemas.openxmlformats.org/officeDocument/2006/relationships/image" Target="../media/image380.png"/><Relationship Id="rId15" Type="http://schemas.openxmlformats.org/officeDocument/2006/relationships/image" Target="../media/image470.png"/><Relationship Id="rId10" Type="http://schemas.openxmlformats.org/officeDocument/2006/relationships/image" Target="../media/image420.png"/><Relationship Id="rId19" Type="http://schemas.openxmlformats.org/officeDocument/2006/relationships/image" Target="../media/image500.png"/><Relationship Id="rId4" Type="http://schemas.openxmlformats.org/officeDocument/2006/relationships/image" Target="../media/image370.png"/><Relationship Id="rId9" Type="http://schemas.openxmlformats.org/officeDocument/2006/relationships/image" Target="../media/image340.png"/><Relationship Id="rId14" Type="http://schemas.openxmlformats.org/officeDocument/2006/relationships/image" Target="../media/image4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6.png"/><Relationship Id="rId7" Type="http://schemas.openxmlformats.org/officeDocument/2006/relationships/image" Target="../media/image56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73.png"/><Relationship Id="rId3" Type="http://schemas.openxmlformats.org/officeDocument/2006/relationships/image" Target="../media/image590.png"/><Relationship Id="rId7" Type="http://schemas.openxmlformats.org/officeDocument/2006/relationships/image" Target="../media/image120.png"/><Relationship Id="rId12" Type="http://schemas.openxmlformats.org/officeDocument/2006/relationships/image" Target="../media/image6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11" Type="http://schemas.openxmlformats.org/officeDocument/2006/relationships/image" Target="../media/image62.png"/><Relationship Id="rId5" Type="http://schemas.openxmlformats.org/officeDocument/2006/relationships/image" Target="../media/image920.png"/><Relationship Id="rId10" Type="http://schemas.openxmlformats.org/officeDocument/2006/relationships/image" Target="../media/image61.png"/><Relationship Id="rId4" Type="http://schemas.openxmlformats.org/officeDocument/2006/relationships/image" Target="../media/image119.png"/><Relationship Id="rId9" Type="http://schemas.openxmlformats.org/officeDocument/2006/relationships/image" Target="../media/image122.png"/><Relationship Id="rId1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90.png"/><Relationship Id="rId18" Type="http://schemas.openxmlformats.org/officeDocument/2006/relationships/image" Target="../media/image740.png"/><Relationship Id="rId26" Type="http://schemas.openxmlformats.org/officeDocument/2006/relationships/image" Target="../media/image550.png"/><Relationship Id="rId3" Type="http://schemas.openxmlformats.org/officeDocument/2006/relationships/image" Target="../media/image1280.png"/><Relationship Id="rId21" Type="http://schemas.openxmlformats.org/officeDocument/2006/relationships/image" Target="../media/image76.png"/><Relationship Id="rId7" Type="http://schemas.openxmlformats.org/officeDocument/2006/relationships/image" Target="../media/image400.png"/><Relationship Id="rId12" Type="http://schemas.openxmlformats.org/officeDocument/2006/relationships/image" Target="../media/image680.png"/><Relationship Id="rId17" Type="http://schemas.openxmlformats.org/officeDocument/2006/relationships/image" Target="../media/image730.png"/><Relationship Id="rId25" Type="http://schemas.openxmlformats.org/officeDocument/2006/relationships/image" Target="../media/image60.png"/><Relationship Id="rId2" Type="http://schemas.openxmlformats.org/officeDocument/2006/relationships/image" Target="../media/image681.png"/><Relationship Id="rId16" Type="http://schemas.openxmlformats.org/officeDocument/2006/relationships/image" Target="../media/image72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11" Type="http://schemas.openxmlformats.org/officeDocument/2006/relationships/image" Target="../media/image960.png"/><Relationship Id="rId24" Type="http://schemas.openxmlformats.org/officeDocument/2006/relationships/image" Target="../media/image143.png"/><Relationship Id="rId5" Type="http://schemas.openxmlformats.org/officeDocument/2006/relationships/image" Target="../media/image9300.png"/><Relationship Id="rId15" Type="http://schemas.openxmlformats.org/officeDocument/2006/relationships/image" Target="../media/image71.png"/><Relationship Id="rId23" Type="http://schemas.openxmlformats.org/officeDocument/2006/relationships/image" Target="../media/image78.png"/><Relationship Id="rId10" Type="http://schemas.openxmlformats.org/officeDocument/2006/relationships/image" Target="../media/image63.png"/><Relationship Id="rId19" Type="http://schemas.openxmlformats.org/officeDocument/2006/relationships/image" Target="../media/image75.png"/><Relationship Id="rId4" Type="http://schemas.openxmlformats.org/officeDocument/2006/relationships/image" Target="../media/image9200.png"/><Relationship Id="rId9" Type="http://schemas.openxmlformats.org/officeDocument/2006/relationships/image" Target="../media/image62.png"/><Relationship Id="rId14" Type="http://schemas.openxmlformats.org/officeDocument/2006/relationships/image" Target="../media/image700.png"/><Relationship Id="rId22" Type="http://schemas.openxmlformats.org/officeDocument/2006/relationships/image" Target="../media/image770.png"/><Relationship Id="rId27" Type="http://schemas.openxmlformats.org/officeDocument/2006/relationships/image" Target="../media/image5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6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790.png"/><Relationship Id="rId4" Type="http://schemas.openxmlformats.org/officeDocument/2006/relationships/image" Target="../media/image80.png"/><Relationship Id="rId9" Type="http://schemas.openxmlformats.org/officeDocument/2006/relationships/image" Target="../media/image6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7" b="41309"/>
          <a:stretch/>
        </p:blipFill>
        <p:spPr>
          <a:xfrm>
            <a:off x="-146236" y="-10554"/>
            <a:ext cx="12464374" cy="276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49" y="2718130"/>
            <a:ext cx="12192000" cy="1657087"/>
          </a:xfrm>
        </p:spPr>
        <p:txBody>
          <a:bodyPr>
            <a:no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ion-ion véhiculée par la contrainte dans les cristaux dopés aux ions de terres rares</a:t>
            </a:r>
          </a:p>
        </p:txBody>
      </p:sp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527" y="4695633"/>
            <a:ext cx="1734227" cy="173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7D5261E-261E-4F4D-8F49-2A199198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96" y="5234550"/>
            <a:ext cx="4262791" cy="93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neel.cnrs.fr/wp-content/uploads/2019/09/Institut-N%C3%A9el-logo.jpg">
            <a:extLst>
              <a:ext uri="{FF2B5EF4-FFF2-40B4-BE49-F238E27FC236}">
                <a16:creationId xmlns:a16="http://schemas.microsoft.com/office/drawing/2014/main" id="{1D907CE1-D735-439D-A79F-C322DF00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212" y="4848138"/>
            <a:ext cx="2432123" cy="14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32FFF08-75C6-437F-82E2-BFFDA8F4F39F}"/>
              </a:ext>
            </a:extLst>
          </p:cNvPr>
          <p:cNvSpPr txBox="1">
            <a:spLocks/>
          </p:cNvSpPr>
          <p:nvPr/>
        </p:nvSpPr>
        <p:spPr>
          <a:xfrm>
            <a:off x="1040859" y="4337854"/>
            <a:ext cx="10344250" cy="984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002060"/>
                </a:solidFill>
              </a:rPr>
              <a:t>Anne </a:t>
            </a:r>
            <a:r>
              <a:rPr lang="fr-FR" sz="2400" dirty="0" smtClean="0">
                <a:solidFill>
                  <a:srgbClr val="002060"/>
                </a:solidFill>
              </a:rPr>
              <a:t>Louchet-Chauvet, Thierry </a:t>
            </a:r>
            <a:r>
              <a:rPr lang="fr-FR" sz="2400" dirty="0">
                <a:solidFill>
                  <a:srgbClr val="002060"/>
                </a:solidFill>
              </a:rPr>
              <a:t>Chanelière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2FFF08-75C6-437F-82E2-BFFDA8F4F39F}"/>
              </a:ext>
            </a:extLst>
          </p:cNvPr>
          <p:cNvSpPr txBox="1">
            <a:spLocks/>
          </p:cNvSpPr>
          <p:nvPr/>
        </p:nvSpPr>
        <p:spPr>
          <a:xfrm>
            <a:off x="-1108954" y="6471927"/>
            <a:ext cx="5703904" cy="38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rgbClr val="002060"/>
                </a:solidFill>
              </a:rPr>
              <a:t>Congrès SFP 2023, 3-7 juillet 2023</a:t>
            </a:r>
            <a:endParaRPr lang="fr-FR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5036334" y="985520"/>
            <a:ext cx="2725905" cy="5750900"/>
          </a:xfrm>
          <a:prstGeom prst="cube">
            <a:avLst>
              <a:gd name="adj" fmla="val 1539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11348526" cy="1179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Excitation-</a:t>
            </a:r>
            <a:r>
              <a:rPr lang="fr-FR" sz="3600" b="1" dirty="0" err="1" smtClean="0"/>
              <a:t>induced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decoherence</a:t>
            </a:r>
            <a:endParaRPr lang="fr-FR" sz="3600" b="1" dirty="0"/>
          </a:p>
        </p:txBody>
      </p:sp>
      <p:sp>
        <p:nvSpPr>
          <p:cNvPr id="89" name="Flèche vers le bas 88"/>
          <p:cNvSpPr/>
          <p:nvPr/>
        </p:nvSpPr>
        <p:spPr>
          <a:xfrm rot="17676895">
            <a:off x="6006400" y="1333064"/>
            <a:ext cx="448638" cy="1453445"/>
          </a:xfrm>
          <a:prstGeom prst="downArrow">
            <a:avLst>
              <a:gd name="adj1" fmla="val 50000"/>
              <a:gd name="adj2" fmla="val 868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6112499" y="1649885"/>
            <a:ext cx="697770" cy="69840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5996634" y="5536196"/>
            <a:ext cx="69711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28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4" name="Groupe 93"/>
          <p:cNvGrpSpPr/>
          <p:nvPr/>
        </p:nvGrpSpPr>
        <p:grpSpPr>
          <a:xfrm>
            <a:off x="5648784" y="5416931"/>
            <a:ext cx="818712" cy="851629"/>
            <a:chOff x="31340421" y="8443489"/>
            <a:chExt cx="1645406" cy="1744343"/>
          </a:xfrm>
        </p:grpSpPr>
        <p:cxnSp>
          <p:nvCxnSpPr>
            <p:cNvPr id="95" name="Connecteur droit 94"/>
            <p:cNvCxnSpPr/>
            <p:nvPr/>
          </p:nvCxnSpPr>
          <p:spPr bwMode="auto">
            <a:xfrm>
              <a:off x="31352347" y="10187832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Connecteur droit 95"/>
            <p:cNvCxnSpPr/>
            <p:nvPr/>
          </p:nvCxnSpPr>
          <p:spPr bwMode="auto">
            <a:xfrm>
              <a:off x="31340421" y="8443489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Connecteur droit avec flèche 96"/>
            <p:cNvCxnSpPr/>
            <p:nvPr/>
          </p:nvCxnSpPr>
          <p:spPr bwMode="auto">
            <a:xfrm flipV="1">
              <a:off x="32157161" y="8443489"/>
              <a:ext cx="0" cy="1744077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ZoneTexte 97"/>
              <p:cNvSpPr txBox="1"/>
              <p:nvPr/>
            </p:nvSpPr>
            <p:spPr>
              <a:xfrm>
                <a:off x="6361642" y="6034236"/>
                <a:ext cx="654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fr-FR" sz="24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8" name="ZoneText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42" y="6034236"/>
                <a:ext cx="654795" cy="461665"/>
              </a:xfrm>
              <a:prstGeom prst="rect">
                <a:avLst/>
              </a:prstGeom>
              <a:blipFill>
                <a:blip r:embed="rId3"/>
                <a:stretch>
                  <a:fillRect l="-22430" t="-130263" r="-95327" b="-19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/>
              <p:cNvSpPr txBox="1"/>
              <p:nvPr/>
            </p:nvSpPr>
            <p:spPr>
              <a:xfrm>
                <a:off x="6361646" y="5156746"/>
                <a:ext cx="6210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fr-FR" sz="24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9" name="ZoneText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46" y="5156746"/>
                <a:ext cx="621004" cy="461665"/>
              </a:xfrm>
              <a:prstGeom prst="rect">
                <a:avLst/>
              </a:prstGeom>
              <a:blipFill>
                <a:blip r:embed="rId4"/>
                <a:stretch>
                  <a:fillRect l="-29703" t="-130263" r="-100990" b="-19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e 99"/>
          <p:cNvGrpSpPr/>
          <p:nvPr/>
        </p:nvGrpSpPr>
        <p:grpSpPr>
          <a:xfrm>
            <a:off x="5476602" y="5148803"/>
            <a:ext cx="990894" cy="594062"/>
            <a:chOff x="9345803" y="2778397"/>
            <a:chExt cx="990894" cy="594062"/>
          </a:xfrm>
        </p:grpSpPr>
        <p:sp>
          <p:nvSpPr>
            <p:cNvPr id="101" name="Double flèche verticale 100"/>
            <p:cNvSpPr/>
            <p:nvPr/>
          </p:nvSpPr>
          <p:spPr>
            <a:xfrm>
              <a:off x="9345803" y="2778397"/>
              <a:ext cx="151733" cy="594062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2" name="Groupe 101"/>
            <p:cNvGrpSpPr/>
            <p:nvPr/>
          </p:nvGrpSpPr>
          <p:grpSpPr>
            <a:xfrm>
              <a:off x="9514509" y="2959181"/>
              <a:ext cx="822188" cy="190220"/>
              <a:chOff x="1689664" y="10369216"/>
              <a:chExt cx="1652391" cy="389616"/>
            </a:xfrm>
          </p:grpSpPr>
          <p:cxnSp>
            <p:nvCxnSpPr>
              <p:cNvPr id="103" name="Connecteur droit 102"/>
              <p:cNvCxnSpPr/>
              <p:nvPr/>
            </p:nvCxnSpPr>
            <p:spPr bwMode="auto">
              <a:xfrm>
                <a:off x="1708575" y="10758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Connecteur droit 103"/>
              <p:cNvCxnSpPr/>
              <p:nvPr/>
            </p:nvCxnSpPr>
            <p:spPr bwMode="auto">
              <a:xfrm>
                <a:off x="1689664" y="10369216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Connecteur droit 104"/>
              <p:cNvCxnSpPr/>
              <p:nvPr/>
            </p:nvCxnSpPr>
            <p:spPr bwMode="auto">
              <a:xfrm>
                <a:off x="1708575" y="10607335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" name="ZoneTexte 4"/>
          <p:cNvSpPr txBox="1"/>
          <p:nvPr/>
        </p:nvSpPr>
        <p:spPr>
          <a:xfrm>
            <a:off x="3296844" y="3260058"/>
            <a:ext cx="1643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srgbClr val="0070C0"/>
                </a:solidFill>
              </a:rPr>
              <a:t>2 </a:t>
            </a:r>
            <a:r>
              <a:rPr lang="fr-FR" sz="2400" dirty="0" err="1" smtClean="0">
                <a:solidFill>
                  <a:srgbClr val="0070C0"/>
                </a:solidFill>
              </a:rPr>
              <a:t>atoms</a:t>
            </a:r>
            <a:r>
              <a:rPr lang="fr-FR" sz="2400" dirty="0" smtClean="0">
                <a:solidFill>
                  <a:srgbClr val="0070C0"/>
                </a:solidFill>
              </a:rPr>
              <a:t> at close distance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6612943" y="2218543"/>
            <a:ext cx="3322045" cy="3938803"/>
            <a:chOff x="6612943" y="2218543"/>
            <a:chExt cx="3322045" cy="3938803"/>
          </a:xfrm>
        </p:grpSpPr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B6798BF5-7D18-4BD4-8C03-CA34D1370DAC}"/>
                </a:ext>
              </a:extLst>
            </p:cNvPr>
            <p:cNvGrpSpPr/>
            <p:nvPr/>
          </p:nvGrpSpPr>
          <p:grpSpPr>
            <a:xfrm>
              <a:off x="6612943" y="2218543"/>
              <a:ext cx="3322045" cy="3938803"/>
              <a:chOff x="23277707" y="18028304"/>
              <a:chExt cx="3322045" cy="3938803"/>
            </a:xfrm>
          </p:grpSpPr>
          <p:sp>
            <p:nvSpPr>
              <p:cNvPr id="153" name="Forme libre : forme 409">
                <a:extLst>
                  <a:ext uri="{FF2B5EF4-FFF2-40B4-BE49-F238E27FC236}">
                    <a16:creationId xmlns:a16="http://schemas.microsoft.com/office/drawing/2014/main" id="{F4CD53DE-1905-4995-AAB6-1B3FDDF8771A}"/>
                  </a:ext>
                </a:extLst>
              </p:cNvPr>
              <p:cNvSpPr/>
              <p:nvPr/>
            </p:nvSpPr>
            <p:spPr>
              <a:xfrm flipH="1">
                <a:off x="23277707" y="18028304"/>
                <a:ext cx="859676" cy="3938803"/>
              </a:xfrm>
              <a:custGeom>
                <a:avLst/>
                <a:gdLst>
                  <a:gd name="connsiteX0" fmla="*/ 2066305 w 2066305"/>
                  <a:gd name="connsiteY0" fmla="*/ 0 h 5102942"/>
                  <a:gd name="connsiteX1" fmla="*/ 1531 w 2066305"/>
                  <a:gd name="connsiteY1" fmla="*/ 2359742 h 5102942"/>
                  <a:gd name="connsiteX2" fmla="*/ 1800834 w 2066305"/>
                  <a:gd name="connsiteY2" fmla="*/ 5102942 h 510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6305" h="5102942">
                    <a:moveTo>
                      <a:pt x="2066305" y="0"/>
                    </a:moveTo>
                    <a:cubicBezTo>
                      <a:pt x="1056040" y="754626"/>
                      <a:pt x="45776" y="1509252"/>
                      <a:pt x="1531" y="2359742"/>
                    </a:cubicBezTo>
                    <a:cubicBezTo>
                      <a:pt x="-42714" y="3210232"/>
                      <a:pt x="879060" y="4156587"/>
                      <a:pt x="1800834" y="5102942"/>
                    </a:cubicBezTo>
                  </a:path>
                </a:pathLst>
              </a:custGeom>
              <a:noFill/>
              <a:ln w="158750">
                <a:solidFill>
                  <a:srgbClr val="D95319"/>
                </a:solidFill>
                <a:tailEnd type="triangle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54" name="ZoneTexte 153">
                <a:extLst>
                  <a:ext uri="{FF2B5EF4-FFF2-40B4-BE49-F238E27FC236}">
                    <a16:creationId xmlns:a16="http://schemas.microsoft.com/office/drawing/2014/main" id="{607996E5-D278-46B4-932E-8977F4BC0C86}"/>
                  </a:ext>
                </a:extLst>
              </p:cNvPr>
              <p:cNvSpPr txBox="1"/>
              <p:nvPr/>
            </p:nvSpPr>
            <p:spPr>
              <a:xfrm>
                <a:off x="23671921" y="18627376"/>
                <a:ext cx="2927831" cy="1015663"/>
              </a:xfrm>
              <a:prstGeom prst="rect">
                <a:avLst/>
              </a:prstGeom>
              <a:solidFill>
                <a:srgbClr val="D9531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Electric </a:t>
                </a:r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dipole</a:t>
                </a:r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endParaRPr lang="fr-FR" sz="20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moment </a:t>
                </a:r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change</a:t>
                </a:r>
              </a:p>
              <a:p>
                <a:pPr algn="ctr"/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+ Stark </a:t>
                </a:r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effect</a:t>
                </a:r>
                <a:endPara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p:grpSp>
        <p:pic>
          <p:nvPicPr>
            <p:cNvPr id="155" name="Picture 6" descr="Champ électrique — Wikipédia">
              <a:extLst>
                <a:ext uri="{FF2B5EF4-FFF2-40B4-BE49-F238E27FC236}">
                  <a16:creationId xmlns:a16="http://schemas.microsoft.com/office/drawing/2014/main" id="{07B951AD-0BE4-45CA-921E-F563EC346B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65" t="18367" r="18535" b="20433"/>
            <a:stretch/>
          </p:blipFill>
          <p:spPr bwMode="auto">
            <a:xfrm>
              <a:off x="7518137" y="3920925"/>
              <a:ext cx="1024502" cy="101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402585" y="2120692"/>
            <a:ext cx="4932163" cy="4344789"/>
            <a:chOff x="402585" y="2120692"/>
            <a:chExt cx="4932163" cy="4344789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E36A8E8D-A04D-4866-B16F-FACF51480507}"/>
                </a:ext>
              </a:extLst>
            </p:cNvPr>
            <p:cNvGrpSpPr/>
            <p:nvPr/>
          </p:nvGrpSpPr>
          <p:grpSpPr>
            <a:xfrm rot="21074411">
              <a:off x="402585" y="2120692"/>
              <a:ext cx="4932163" cy="4344789"/>
              <a:chOff x="17736847" y="18199328"/>
              <a:chExt cx="4932163" cy="4344789"/>
            </a:xfrm>
          </p:grpSpPr>
          <p:sp>
            <p:nvSpPr>
              <p:cNvPr id="150" name="Forme libre : forme 474">
                <a:extLst>
                  <a:ext uri="{FF2B5EF4-FFF2-40B4-BE49-F238E27FC236}">
                    <a16:creationId xmlns:a16="http://schemas.microsoft.com/office/drawing/2014/main" id="{80868043-42D9-421B-8BA3-3ADDE981E061}"/>
                  </a:ext>
                </a:extLst>
              </p:cNvPr>
              <p:cNvSpPr/>
              <p:nvPr/>
            </p:nvSpPr>
            <p:spPr>
              <a:xfrm>
                <a:off x="18257472" y="18199328"/>
                <a:ext cx="4411538" cy="4344789"/>
              </a:xfrm>
              <a:custGeom>
                <a:avLst/>
                <a:gdLst>
                  <a:gd name="connsiteX0" fmla="*/ 2066305 w 2066305"/>
                  <a:gd name="connsiteY0" fmla="*/ 0 h 5102942"/>
                  <a:gd name="connsiteX1" fmla="*/ 1531 w 2066305"/>
                  <a:gd name="connsiteY1" fmla="*/ 2359742 h 5102942"/>
                  <a:gd name="connsiteX2" fmla="*/ 1800834 w 2066305"/>
                  <a:gd name="connsiteY2" fmla="*/ 5102942 h 5102942"/>
                  <a:gd name="connsiteX0" fmla="*/ 2278931 w 2278931"/>
                  <a:gd name="connsiteY0" fmla="*/ 0 h 4958427"/>
                  <a:gd name="connsiteX1" fmla="*/ 4599 w 2278931"/>
                  <a:gd name="connsiteY1" fmla="*/ 2215227 h 4958427"/>
                  <a:gd name="connsiteX2" fmla="*/ 1803902 w 2278931"/>
                  <a:gd name="connsiteY2" fmla="*/ 4958427 h 4958427"/>
                  <a:gd name="connsiteX0" fmla="*/ 2434906 w 2434906"/>
                  <a:gd name="connsiteY0" fmla="*/ 0 h 4904213"/>
                  <a:gd name="connsiteX1" fmla="*/ 7690 w 2434906"/>
                  <a:gd name="connsiteY1" fmla="*/ 2161013 h 4904213"/>
                  <a:gd name="connsiteX2" fmla="*/ 1806993 w 2434906"/>
                  <a:gd name="connsiteY2" fmla="*/ 4904213 h 4904213"/>
                  <a:gd name="connsiteX0" fmla="*/ 2434906 w 2434906"/>
                  <a:gd name="connsiteY0" fmla="*/ 0 h 4904213"/>
                  <a:gd name="connsiteX1" fmla="*/ 7690 w 2434906"/>
                  <a:gd name="connsiteY1" fmla="*/ 2161013 h 4904213"/>
                  <a:gd name="connsiteX2" fmla="*/ 1806993 w 2434906"/>
                  <a:gd name="connsiteY2" fmla="*/ 4904213 h 4904213"/>
                  <a:gd name="connsiteX0" fmla="*/ 2433627 w 2433627"/>
                  <a:gd name="connsiteY0" fmla="*/ 0 h 4547746"/>
                  <a:gd name="connsiteX1" fmla="*/ 6411 w 2433627"/>
                  <a:gd name="connsiteY1" fmla="*/ 2161013 h 4547746"/>
                  <a:gd name="connsiteX2" fmla="*/ 2021803 w 2433627"/>
                  <a:gd name="connsiteY2" fmla="*/ 4547746 h 454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3627" h="4547746">
                    <a:moveTo>
                      <a:pt x="2433627" y="0"/>
                    </a:moveTo>
                    <a:cubicBezTo>
                      <a:pt x="1330663" y="417535"/>
                      <a:pt x="111063" y="1343644"/>
                      <a:pt x="6411" y="2161013"/>
                    </a:cubicBezTo>
                    <a:cubicBezTo>
                      <a:pt x="-98241" y="2978382"/>
                      <a:pt x="1100029" y="3601391"/>
                      <a:pt x="2021803" y="4547746"/>
                    </a:cubicBezTo>
                  </a:path>
                </a:pathLst>
              </a:custGeom>
              <a:noFill/>
              <a:ln w="152400">
                <a:solidFill>
                  <a:srgbClr val="0070C0"/>
                </a:solidFill>
                <a:tailEnd type="triangle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7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51" name="ZoneTexte 150">
                <a:extLst>
                  <a:ext uri="{FF2B5EF4-FFF2-40B4-BE49-F238E27FC236}">
                    <a16:creationId xmlns:a16="http://schemas.microsoft.com/office/drawing/2014/main" id="{CFA386E1-112D-4E23-837C-F24B35F05C6D}"/>
                  </a:ext>
                </a:extLst>
              </p:cNvPr>
              <p:cNvSpPr txBox="1"/>
              <p:nvPr/>
            </p:nvSpPr>
            <p:spPr>
              <a:xfrm>
                <a:off x="17736847" y="18904548"/>
                <a:ext cx="3182752" cy="1015663"/>
              </a:xfrm>
              <a:prstGeom prst="rect">
                <a:avLst/>
              </a:prstGeom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Magnetic </a:t>
                </a:r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dipole</a:t>
                </a:r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moment (spin) change</a:t>
                </a:r>
              </a:p>
              <a:p>
                <a:pPr algn="ctr"/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+ Zeeman </a:t>
                </a:r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effect</a:t>
                </a:r>
                <a:endPara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p:grpSp>
        <p:pic>
          <p:nvPicPr>
            <p:cNvPr id="156" name="Image 155">
              <a:extLst>
                <a:ext uri="{FF2B5EF4-FFF2-40B4-BE49-F238E27FC236}">
                  <a16:creationId xmlns:a16="http://schemas.microsoft.com/office/drawing/2014/main" id="{158E7AFF-CDC4-4A0E-AD74-E811D69BA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89280">
              <a:off x="843218" y="4031183"/>
              <a:ext cx="899151" cy="858408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7671464" y="2362480"/>
            <a:ext cx="4996698" cy="3671955"/>
            <a:chOff x="7671464" y="2362480"/>
            <a:chExt cx="4996698" cy="3671955"/>
          </a:xfrm>
        </p:grpSpPr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F57B0EC0-1A38-41FD-8A00-D10CAF9DA3AA}"/>
                </a:ext>
              </a:extLst>
            </p:cNvPr>
            <p:cNvGrpSpPr/>
            <p:nvPr/>
          </p:nvGrpSpPr>
          <p:grpSpPr>
            <a:xfrm rot="448177">
              <a:off x="7671464" y="2362480"/>
              <a:ext cx="4996698" cy="3613570"/>
              <a:chOff x="24409242" y="17751435"/>
              <a:chExt cx="5035000" cy="5410327"/>
            </a:xfrm>
          </p:grpSpPr>
          <p:sp>
            <p:nvSpPr>
              <p:cNvPr id="147" name="Forme libre : forme 410">
                <a:extLst>
                  <a:ext uri="{FF2B5EF4-FFF2-40B4-BE49-F238E27FC236}">
                    <a16:creationId xmlns:a16="http://schemas.microsoft.com/office/drawing/2014/main" id="{69A84BE2-F1CE-4156-AEEF-FF6C1E352B8C}"/>
                  </a:ext>
                </a:extLst>
              </p:cNvPr>
              <p:cNvSpPr/>
              <p:nvPr/>
            </p:nvSpPr>
            <p:spPr>
              <a:xfrm rot="21423943" flipH="1">
                <a:off x="24409242" y="17751435"/>
                <a:ext cx="2706389" cy="5410327"/>
              </a:xfrm>
              <a:custGeom>
                <a:avLst/>
                <a:gdLst>
                  <a:gd name="connsiteX0" fmla="*/ 2066305 w 2066305"/>
                  <a:gd name="connsiteY0" fmla="*/ 0 h 5102942"/>
                  <a:gd name="connsiteX1" fmla="*/ 1531 w 2066305"/>
                  <a:gd name="connsiteY1" fmla="*/ 2359742 h 5102942"/>
                  <a:gd name="connsiteX2" fmla="*/ 1800834 w 2066305"/>
                  <a:gd name="connsiteY2" fmla="*/ 5102942 h 510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6305" h="5102942">
                    <a:moveTo>
                      <a:pt x="2066305" y="0"/>
                    </a:moveTo>
                    <a:cubicBezTo>
                      <a:pt x="1056040" y="754626"/>
                      <a:pt x="45776" y="1509252"/>
                      <a:pt x="1531" y="2359742"/>
                    </a:cubicBezTo>
                    <a:cubicBezTo>
                      <a:pt x="-42714" y="3210232"/>
                      <a:pt x="879060" y="4156587"/>
                      <a:pt x="1800834" y="5102942"/>
                    </a:cubicBezTo>
                  </a:path>
                </a:pathLst>
              </a:custGeom>
              <a:noFill/>
              <a:ln w="158750">
                <a:solidFill>
                  <a:srgbClr val="EDB120"/>
                </a:solidFill>
                <a:tailEnd type="triangle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48" name="ZoneTexte 147">
                <a:extLst>
                  <a:ext uri="{FF2B5EF4-FFF2-40B4-BE49-F238E27FC236}">
                    <a16:creationId xmlns:a16="http://schemas.microsoft.com/office/drawing/2014/main" id="{FF072B76-1BA6-4F1B-B9DA-D668C0959A98}"/>
                  </a:ext>
                </a:extLst>
              </p:cNvPr>
              <p:cNvSpPr txBox="1"/>
              <p:nvPr/>
            </p:nvSpPr>
            <p:spPr>
              <a:xfrm>
                <a:off x="25459726" y="20408253"/>
                <a:ext cx="3984516" cy="1059865"/>
              </a:xfrm>
              <a:prstGeom prst="rect">
                <a:avLst/>
              </a:prstGeom>
              <a:solidFill>
                <a:srgbClr val="EDB12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Excitation-</a:t>
                </a:r>
                <a:r>
                  <a:rPr lang="fr-FR" sz="200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induced</a:t>
                </a:r>
                <a:r>
                  <a:rPr 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2000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strain</a:t>
                </a:r>
                <a:endPara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+ </a:t>
                </a:r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piezospectroscopic</a:t>
                </a:r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effect</a:t>
                </a:r>
                <a:endPara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p:grpSp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id="{D3D56927-1B3E-44BE-B003-B42BDA17A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5720" y="4996768"/>
              <a:ext cx="974435" cy="1037667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5498260" y="2463476"/>
            <a:ext cx="1738537" cy="2475141"/>
            <a:chOff x="5498260" y="2463476"/>
            <a:chExt cx="1738537" cy="2475141"/>
          </a:xfrm>
        </p:grpSpPr>
        <p:sp>
          <p:nvSpPr>
            <p:cNvPr id="11" name="ZoneTexte 10"/>
            <p:cNvSpPr txBox="1"/>
            <p:nvPr/>
          </p:nvSpPr>
          <p:spPr>
            <a:xfrm rot="20252160">
              <a:off x="6032365" y="3961869"/>
              <a:ext cx="12044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Ion-ion </a:t>
              </a:r>
            </a:p>
            <a:p>
              <a:pPr algn="ctr"/>
              <a:r>
                <a:rPr lang="fr-FR" dirty="0" smtClean="0"/>
                <a:t>interaction</a:t>
              </a:r>
              <a:endParaRPr lang="fr-FR" dirty="0"/>
            </a:p>
          </p:txBody>
        </p:sp>
        <p:sp>
          <p:nvSpPr>
            <p:cNvPr id="12" name="Éclair 11"/>
            <p:cNvSpPr/>
            <p:nvPr/>
          </p:nvSpPr>
          <p:spPr>
            <a:xfrm rot="633536">
              <a:off x="5498260" y="2463476"/>
              <a:ext cx="863382" cy="2475141"/>
            </a:xfrm>
            <a:prstGeom prst="lightningBol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FF072B76-1BA6-4F1B-B9DA-D668C0959A98}"/>
              </a:ext>
            </a:extLst>
          </p:cNvPr>
          <p:cNvSpPr txBox="1"/>
          <p:nvPr/>
        </p:nvSpPr>
        <p:spPr>
          <a:xfrm rot="448177">
            <a:off x="8676603" y="4204010"/>
            <a:ext cx="3954205" cy="707886"/>
          </a:xfrm>
          <a:prstGeom prst="rect">
            <a:avLst/>
          </a:prstGeom>
          <a:solidFill>
            <a:srgbClr val="EDB12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Strain-mediated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ion-ion interaction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FA386E1-112D-4E23-837C-F24B35F05C6D}"/>
              </a:ext>
            </a:extLst>
          </p:cNvPr>
          <p:cNvSpPr txBox="1"/>
          <p:nvPr/>
        </p:nvSpPr>
        <p:spPr>
          <a:xfrm rot="21074411">
            <a:off x="280396" y="2986163"/>
            <a:ext cx="3182752" cy="1015663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fr-FR" sz="2000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20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interaction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07996E5-D278-46B4-932E-8977F4BC0C86}"/>
              </a:ext>
            </a:extLst>
          </p:cNvPr>
          <p:cNvSpPr txBox="1"/>
          <p:nvPr/>
        </p:nvSpPr>
        <p:spPr>
          <a:xfrm>
            <a:off x="7007157" y="2800038"/>
            <a:ext cx="2927831" cy="1015663"/>
          </a:xfrm>
          <a:prstGeom prst="rect">
            <a:avLst/>
          </a:prstGeom>
          <a:solidFill>
            <a:srgbClr val="D953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Electric </a:t>
            </a:r>
            <a:endParaRPr lang="fr-FR" sz="2000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20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interaction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359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9561153" cy="1179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Ion-ion interactions in RE-</a:t>
            </a:r>
            <a:r>
              <a:rPr lang="fr-FR" sz="3600" b="1" dirty="0" err="1" smtClean="0"/>
              <a:t>doped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crystals</a:t>
            </a:r>
            <a:endParaRPr lang="fr-FR" sz="3600" b="1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335166" y="1770111"/>
            <a:ext cx="3695411" cy="2278286"/>
          </a:xfrm>
          <a:prstGeom prst="wedgeRoundRectCallout">
            <a:avLst>
              <a:gd name="adj1" fmla="val 18794"/>
              <a:gd name="adj2" fmla="val -46660"/>
              <a:gd name="adj3" fmla="val 16667"/>
            </a:avLst>
          </a:prstGeom>
          <a:solidFill>
            <a:srgbClr val="0070C0">
              <a:alpha val="4902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4344183" y="1760498"/>
            <a:ext cx="3665544" cy="2278287"/>
          </a:xfrm>
          <a:prstGeom prst="wedgeRoundRectCallout">
            <a:avLst>
              <a:gd name="adj1" fmla="val -18576"/>
              <a:gd name="adj2" fmla="val -45346"/>
              <a:gd name="adj3" fmla="val 16667"/>
            </a:avLst>
          </a:prstGeom>
          <a:solidFill>
            <a:srgbClr val="D95319">
              <a:alpha val="6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8303753" y="1724261"/>
            <a:ext cx="3204217" cy="2394341"/>
          </a:xfrm>
          <a:prstGeom prst="wedgeRoundRectCallout">
            <a:avLst>
              <a:gd name="adj1" fmla="val -24668"/>
              <a:gd name="adj2" fmla="val -10714"/>
              <a:gd name="adj3" fmla="val 16667"/>
            </a:avLst>
          </a:prstGeom>
          <a:solidFill>
            <a:srgbClr val="EDB120">
              <a:alpha val="56078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2435F43-1D60-4E4F-BEAB-3D05298D01FE}"/>
                  </a:ext>
                </a:extLst>
              </p:cNvPr>
              <p:cNvSpPr txBox="1"/>
              <p:nvPr/>
            </p:nvSpPr>
            <p:spPr>
              <a:xfrm>
                <a:off x="8526477" y="3062946"/>
                <a:ext cx="2758768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𝑠𝑡𝑟𝑎𝑖𝑛</m:t>
                          </m:r>
                        </m:sub>
                      </m:sSub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fr-FR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2435F43-1D60-4E4F-BEAB-3D05298D0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477" y="3062946"/>
                <a:ext cx="2758768" cy="839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itre 1"/>
              <p:cNvSpPr txBox="1">
                <a:spLocks/>
              </p:cNvSpPr>
              <p:nvPr/>
            </p:nvSpPr>
            <p:spPr>
              <a:xfrm>
                <a:off x="5929035" y="755301"/>
                <a:ext cx="2930871" cy="113191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𝚫</m:t>
                      </m:r>
                      <m:r>
                        <a:rPr kumimoji="0" lang="fr-FR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𝐄</m:t>
                      </m:r>
                      <m:r>
                        <a:rPr kumimoji="0" lang="fr-FR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</m:t>
                      </m:r>
                      <m:r>
                        <a:rPr kumimoji="0" lang="fr-F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ℏ</m:t>
                      </m:r>
                      <m:f>
                        <m:fPr>
                          <m:ctrlP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𝑨</m:t>
                          </m:r>
                        </m:num>
                        <m:den>
                          <m:sSup>
                            <m:sSupPr>
                              <m:ctrlP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𝒓</m:t>
                              </m:r>
                            </m:e>
                            <m:sup>
                              <m: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ook Antiqua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66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035" y="755301"/>
                <a:ext cx="2930871" cy="1131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D90770DA-8259-4AC8-BA3F-5BCD9E2EC104}"/>
                  </a:ext>
                </a:extLst>
              </p:cNvPr>
              <p:cNvSpPr txBox="1"/>
              <p:nvPr/>
            </p:nvSpPr>
            <p:spPr>
              <a:xfrm>
                <a:off x="876809" y="3002681"/>
                <a:ext cx="2612125" cy="844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𝑚𝑎𝑔</m:t>
                          </m:r>
                        </m:sub>
                      </m:sSub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𝑚𝑎𝑔</m:t>
                              </m:r>
                            </m:sub>
                            <m:sup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D90770DA-8259-4AC8-BA3F-5BCD9E2E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09" y="3002681"/>
                <a:ext cx="2612125" cy="844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A5133EA2-1971-4227-A8E0-1CB1705F6810}"/>
                  </a:ext>
                </a:extLst>
              </p:cNvPr>
              <p:cNvSpPr txBox="1"/>
              <p:nvPr/>
            </p:nvSpPr>
            <p:spPr>
              <a:xfrm>
                <a:off x="5088452" y="2962355"/>
                <a:ext cx="2177006" cy="90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</m:sub>
                      </m:sSub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𝑒𝑙</m:t>
                              </m:r>
                            </m:sub>
                            <m:sup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A5133EA2-1971-4227-A8E0-1CB1705F6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452" y="2962355"/>
                <a:ext cx="2177006" cy="90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ZoneTexte 68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204588" y="1159385"/>
            <a:ext cx="8276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Three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different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ion-ion interactions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similar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scaling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law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4431453" y="2029022"/>
            <a:ext cx="349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Electric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interaction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437369" y="2038634"/>
            <a:ext cx="349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interaction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8160359" y="2100372"/>
            <a:ext cx="349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Strain-mediated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interaction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730454" y="4122912"/>
            <a:ext cx="4798916" cy="2294502"/>
            <a:chOff x="730454" y="4122912"/>
            <a:chExt cx="4798916" cy="2294502"/>
          </a:xfrm>
        </p:grpSpPr>
        <p:sp>
          <p:nvSpPr>
            <p:cNvPr id="41" name="Explosion 2 40"/>
            <p:cNvSpPr/>
            <p:nvPr/>
          </p:nvSpPr>
          <p:spPr>
            <a:xfrm>
              <a:off x="730454" y="5062446"/>
              <a:ext cx="2730129" cy="1354968"/>
            </a:xfrm>
            <a:prstGeom prst="irregularSeal2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168257CE-2D1F-4443-B06F-DE6E823109C6}"/>
                </a:ext>
              </a:extLst>
            </p:cNvPr>
            <p:cNvSpPr txBox="1"/>
            <p:nvPr/>
          </p:nvSpPr>
          <p:spPr>
            <a:xfrm>
              <a:off x="730454" y="4122912"/>
              <a:ext cx="29048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2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Ion </a:t>
              </a:r>
              <a:r>
                <a:rPr lang="fr-FR" sz="20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with</a:t>
              </a:r>
              <a:r>
                <a:rPr lang="fr-FR" sz="2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fr-FR" sz="20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electronic</a:t>
              </a:r>
              <a:r>
                <a:rPr lang="fr-FR" sz="2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2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or </a:t>
              </a:r>
              <a:r>
                <a:rPr lang="fr-FR" sz="20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nuclear</a:t>
              </a:r>
              <a:r>
                <a:rPr lang="fr-FR" sz="2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spin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2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(</a:t>
              </a:r>
              <a:r>
                <a:rPr lang="fr-FR" sz="20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Kramers</a:t>
              </a:r>
              <a:r>
                <a:rPr lang="fr-FR" sz="2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/non-</a:t>
              </a:r>
              <a:r>
                <a:rPr lang="fr-FR" sz="20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Kramers</a:t>
              </a:r>
              <a:r>
                <a:rPr lang="fr-FR" sz="2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Rectangle 75"/>
                <p:cNvSpPr/>
                <p:nvPr/>
              </p:nvSpPr>
              <p:spPr>
                <a:xfrm>
                  <a:off x="1421038" y="5438959"/>
                  <a:ext cx="134895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0" i="1" dirty="0" smtClean="0">
                                <a:latin typeface="Cambria Math" panose="02040503050406030204" pitchFamily="18" charset="0"/>
                              </a:rPr>
                              <m:t>1:10</m:t>
                            </m:r>
                          </m:e>
                          <m:sup>
                            <m:r>
                              <a:rPr lang="fr-FR" sz="32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fr-FR" sz="3200" dirty="0"/>
                </a:p>
              </p:txBody>
            </p:sp>
          </mc:Choice>
          <mc:Fallback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1038" y="5438959"/>
                  <a:ext cx="1348959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ZoneTexte 76">
                  <a:extLst>
                    <a:ext uri="{FF2B5EF4-FFF2-40B4-BE49-F238E27FC236}">
                      <a16:creationId xmlns:a16="http://schemas.microsoft.com/office/drawing/2014/main" id="{168257CE-2D1F-4443-B06F-DE6E823109C6}"/>
                    </a:ext>
                  </a:extLst>
                </p:cNvPr>
                <p:cNvSpPr txBox="1"/>
                <p:nvPr/>
              </p:nvSpPr>
              <p:spPr>
                <a:xfrm>
                  <a:off x="2297334" y="5408180"/>
                  <a:ext cx="32320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r-FR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Expected</a:t>
                  </a:r>
                  <a:r>
                    <a:rPr lang="fr-FR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r-FR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variability</a:t>
                  </a:r>
                  <a:r>
                    <a:rPr lang="fr-FR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</m:oMath>
                  </a14:m>
                  <a:endParaRPr lang="fr-FR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77" name="ZoneTexte 76">
                  <a:extLst>
                    <a:ext uri="{FF2B5EF4-FFF2-40B4-BE49-F238E27FC236}">
                      <a16:creationId xmlns:a16="http://schemas.microsoft.com/office/drawing/2014/main" id="{168257CE-2D1F-4443-B06F-DE6E823109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7334" y="5408180"/>
                  <a:ext cx="3232036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1" name="Picture 5" descr="D:\Recherche\Manip\Photos\cristaux et CD\IMGP8822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13433" y="94721"/>
            <a:ext cx="1626870" cy="15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4994402" y="4124712"/>
            <a:ext cx="3309351" cy="2678967"/>
            <a:chOff x="6155662" y="4303257"/>
            <a:chExt cx="2936238" cy="2490331"/>
          </a:xfrm>
        </p:grpSpPr>
        <p:pic>
          <p:nvPicPr>
            <p:cNvPr id="85" name="Image 84"/>
            <p:cNvPicPr>
              <a:picLocks noChangeAspect="1"/>
            </p:cNvPicPr>
            <p:nvPr/>
          </p:nvPicPr>
          <p:blipFill rotWithShape="1">
            <a:blip r:embed="rId9"/>
            <a:srcRect r="85934"/>
            <a:stretch/>
          </p:blipFill>
          <p:spPr>
            <a:xfrm>
              <a:off x="6155662" y="4307309"/>
              <a:ext cx="1275400" cy="2486279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 noChangeAspect="1"/>
            </p:cNvPicPr>
            <p:nvPr/>
          </p:nvPicPr>
          <p:blipFill rotWithShape="1">
            <a:blip r:embed="rId9"/>
            <a:srcRect l="46875" r="34445"/>
            <a:stretch/>
          </p:blipFill>
          <p:spPr>
            <a:xfrm>
              <a:off x="7398049" y="4303257"/>
              <a:ext cx="1693851" cy="2486279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2461098" y="2869631"/>
            <a:ext cx="4104802" cy="1482779"/>
            <a:chOff x="2461098" y="2869631"/>
            <a:chExt cx="4104802" cy="1482779"/>
          </a:xfrm>
        </p:grpSpPr>
        <p:sp>
          <p:nvSpPr>
            <p:cNvPr id="4" name="Ellipse 3"/>
            <p:cNvSpPr/>
            <p:nvPr/>
          </p:nvSpPr>
          <p:spPr>
            <a:xfrm>
              <a:off x="2461098" y="2869631"/>
              <a:ext cx="999485" cy="651782"/>
            </a:xfrm>
            <a:prstGeom prst="ellipse">
              <a:avLst/>
            </a:prstGeom>
            <a:noFill/>
            <a:ln w="28575"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avec flèche 5"/>
            <p:cNvCxnSpPr>
              <a:stCxn id="4" idx="6"/>
            </p:cNvCxnSpPr>
            <p:nvPr/>
          </p:nvCxnSpPr>
          <p:spPr>
            <a:xfrm>
              <a:off x="3460583" y="3195522"/>
              <a:ext cx="3105317" cy="11568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fr-FR" dirty="0" smtClean="0"/>
              <a:t>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72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9561153" cy="11794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Ion-ion interactions in RE-</a:t>
            </a:r>
            <a:r>
              <a:rPr lang="fr-FR" sz="3600" b="1" dirty="0" err="1" smtClean="0"/>
              <a:t>doped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crystals</a:t>
            </a:r>
            <a:endParaRPr lang="fr-FR" sz="3600" b="1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335166" y="1770111"/>
            <a:ext cx="3695411" cy="2278286"/>
          </a:xfrm>
          <a:prstGeom prst="wedgeRoundRectCallout">
            <a:avLst>
              <a:gd name="adj1" fmla="val 18794"/>
              <a:gd name="adj2" fmla="val -46660"/>
              <a:gd name="adj3" fmla="val 16667"/>
            </a:avLst>
          </a:prstGeom>
          <a:solidFill>
            <a:srgbClr val="0070C0">
              <a:alpha val="4902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4344183" y="1760498"/>
            <a:ext cx="3665544" cy="2278287"/>
          </a:xfrm>
          <a:prstGeom prst="wedgeRoundRectCallout">
            <a:avLst>
              <a:gd name="adj1" fmla="val -18576"/>
              <a:gd name="adj2" fmla="val -45346"/>
              <a:gd name="adj3" fmla="val 16667"/>
            </a:avLst>
          </a:prstGeom>
          <a:solidFill>
            <a:srgbClr val="D95319">
              <a:alpha val="6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8303753" y="1724261"/>
            <a:ext cx="3204217" cy="2394341"/>
          </a:xfrm>
          <a:prstGeom prst="wedgeRoundRectCallout">
            <a:avLst>
              <a:gd name="adj1" fmla="val -24668"/>
              <a:gd name="adj2" fmla="val -10714"/>
              <a:gd name="adj3" fmla="val 16667"/>
            </a:avLst>
          </a:prstGeom>
          <a:solidFill>
            <a:srgbClr val="EDB120">
              <a:alpha val="56078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2435F43-1D60-4E4F-BEAB-3D05298D01FE}"/>
                  </a:ext>
                </a:extLst>
              </p:cNvPr>
              <p:cNvSpPr txBox="1"/>
              <p:nvPr/>
            </p:nvSpPr>
            <p:spPr>
              <a:xfrm>
                <a:off x="8526477" y="3062946"/>
                <a:ext cx="2758768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𝑠𝑡𝑟𝑎𝑖𝑛</m:t>
                          </m:r>
                        </m:sub>
                      </m:sSub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fr-FR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2435F43-1D60-4E4F-BEAB-3D05298D0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477" y="3062946"/>
                <a:ext cx="2758768" cy="839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itre 1"/>
              <p:cNvSpPr txBox="1">
                <a:spLocks/>
              </p:cNvSpPr>
              <p:nvPr/>
            </p:nvSpPr>
            <p:spPr>
              <a:xfrm>
                <a:off x="5929035" y="755301"/>
                <a:ext cx="2930871" cy="113191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𝚫</m:t>
                      </m:r>
                      <m:r>
                        <a:rPr kumimoji="0" lang="fr-FR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𝐄</m:t>
                      </m:r>
                      <m:r>
                        <a:rPr kumimoji="0" lang="fr-FR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</m:t>
                      </m:r>
                      <m:r>
                        <a:rPr kumimoji="0" lang="fr-F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ℏ</m:t>
                      </m:r>
                      <m:f>
                        <m:fPr>
                          <m:ctrlP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𝑨</m:t>
                          </m:r>
                        </m:num>
                        <m:den>
                          <m:sSup>
                            <m:sSupPr>
                              <m:ctrlP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𝒓</m:t>
                              </m:r>
                            </m:e>
                            <m:sup>
                              <m: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ook Antiqua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66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035" y="755301"/>
                <a:ext cx="2930871" cy="1131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D90770DA-8259-4AC8-BA3F-5BCD9E2EC104}"/>
                  </a:ext>
                </a:extLst>
              </p:cNvPr>
              <p:cNvSpPr txBox="1"/>
              <p:nvPr/>
            </p:nvSpPr>
            <p:spPr>
              <a:xfrm>
                <a:off x="876809" y="3002681"/>
                <a:ext cx="2612125" cy="844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𝑚𝑎𝑔</m:t>
                          </m:r>
                        </m:sub>
                      </m:sSub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𝑚𝑎𝑔</m:t>
                              </m:r>
                            </m:sub>
                            <m:sup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D90770DA-8259-4AC8-BA3F-5BCD9E2E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09" y="3002681"/>
                <a:ext cx="2612125" cy="844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A5133EA2-1971-4227-A8E0-1CB1705F6810}"/>
                  </a:ext>
                </a:extLst>
              </p:cNvPr>
              <p:cNvSpPr txBox="1"/>
              <p:nvPr/>
            </p:nvSpPr>
            <p:spPr>
              <a:xfrm>
                <a:off x="5088452" y="2962355"/>
                <a:ext cx="2177006" cy="90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</m:sub>
                      </m:sSub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𝑒𝑙</m:t>
                              </m:r>
                            </m:sub>
                            <m:sup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A5133EA2-1971-4227-A8E0-1CB1705F6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452" y="2962355"/>
                <a:ext cx="2177006" cy="90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ZoneTexte 68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204588" y="1159385"/>
            <a:ext cx="8276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Three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different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ion-ion interactions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similar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scaling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law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4431453" y="2029022"/>
            <a:ext cx="349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Electric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interaction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437369" y="2038634"/>
            <a:ext cx="349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interaction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8160359" y="2100372"/>
            <a:ext cx="349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Strain-mediated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interaction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68257CE-2D1F-4443-B06F-DE6E823109C6}"/>
              </a:ext>
            </a:extLst>
          </p:cNvPr>
          <p:cNvSpPr txBox="1"/>
          <p:nvPr/>
        </p:nvSpPr>
        <p:spPr>
          <a:xfrm>
            <a:off x="730454" y="4122912"/>
            <a:ext cx="2904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Ion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with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electronic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or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nuclear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spin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Kramers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/non-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Kramers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4406505" y="4159932"/>
            <a:ext cx="3715437" cy="2244782"/>
            <a:chOff x="4406505" y="4159932"/>
            <a:chExt cx="3715437" cy="2244782"/>
          </a:xfrm>
        </p:grpSpPr>
        <p:sp>
          <p:nvSpPr>
            <p:cNvPr id="42" name="Explosion 2 41"/>
            <p:cNvSpPr/>
            <p:nvPr/>
          </p:nvSpPr>
          <p:spPr>
            <a:xfrm>
              <a:off x="5130927" y="5049746"/>
              <a:ext cx="2730129" cy="1354968"/>
            </a:xfrm>
            <a:prstGeom prst="irregularSeal2">
              <a:avLst/>
            </a:prstGeom>
            <a:solidFill>
              <a:srgbClr val="D9531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73DD48E1-992E-406B-AC3A-FB9AE09297BF}"/>
                </a:ext>
              </a:extLst>
            </p:cNvPr>
            <p:cNvSpPr txBox="1"/>
            <p:nvPr/>
          </p:nvSpPr>
          <p:spPr>
            <a:xfrm>
              <a:off x="4406505" y="4159932"/>
              <a:ext cx="37154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FR" sz="2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Site </a:t>
              </a:r>
              <a:r>
                <a:rPr lang="fr-FR" sz="20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symmetry</a:t>
              </a:r>
              <a:r>
                <a:rPr lang="fr-FR" sz="2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fr-FR" sz="20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allowing</a:t>
              </a:r>
              <a:r>
                <a:rPr lang="fr-FR" sz="2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permanent </a:t>
              </a:r>
              <a:r>
                <a:rPr lang="fr-FR" sz="20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dipole</a:t>
              </a:r>
              <a:r>
                <a:rPr lang="fr-FR" sz="20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moment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Rectangle 78"/>
                <p:cNvSpPr/>
                <p:nvPr/>
              </p:nvSpPr>
              <p:spPr>
                <a:xfrm>
                  <a:off x="5738868" y="5434842"/>
                  <a:ext cx="134895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0" i="1" dirty="0" smtClean="0">
                                <a:latin typeface="Cambria Math" panose="02040503050406030204" pitchFamily="18" charset="0"/>
                              </a:rPr>
                              <m:t>1:10</m:t>
                            </m:r>
                          </m:e>
                          <m:sup>
                            <m:r>
                              <a:rPr lang="fr-FR" sz="32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fr-FR" sz="3200" dirty="0"/>
                </a:p>
              </p:txBody>
            </p:sp>
          </mc:Choice>
          <mc:Fallback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8868" y="5434842"/>
                  <a:ext cx="1348959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1" name="Picture 5" descr="D:\Recherche\Manip\Photos\cristaux et CD\IMGP882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13433" y="94721"/>
            <a:ext cx="1626870" cy="15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7771181" y="4048397"/>
            <a:ext cx="4540173" cy="2674608"/>
            <a:chOff x="6155662" y="4307309"/>
            <a:chExt cx="4028291" cy="2486279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8"/>
            <a:srcRect r="85934"/>
            <a:stretch/>
          </p:blipFill>
          <p:spPr>
            <a:xfrm>
              <a:off x="6155662" y="4307309"/>
              <a:ext cx="1275400" cy="2486279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8"/>
            <a:srcRect l="67327" r="1992"/>
            <a:stretch/>
          </p:blipFill>
          <p:spPr>
            <a:xfrm>
              <a:off x="7402334" y="4307309"/>
              <a:ext cx="2781619" cy="2486279"/>
            </a:xfrm>
            <a:prstGeom prst="rect">
              <a:avLst/>
            </a:prstGeom>
          </p:spPr>
        </p:pic>
      </p:grpSp>
      <p:sp>
        <p:nvSpPr>
          <p:cNvPr id="34" name="Explosion 2 33"/>
          <p:cNvSpPr/>
          <p:nvPr/>
        </p:nvSpPr>
        <p:spPr>
          <a:xfrm>
            <a:off x="730454" y="5062446"/>
            <a:ext cx="2730129" cy="1354968"/>
          </a:xfrm>
          <a:prstGeom prst="irregularSeal2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1421038" y="5438959"/>
                <a:ext cx="13489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  <m:t>1:10</m:t>
                          </m:r>
                        </m:e>
                        <m:sup>
                          <m: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8" y="5438959"/>
                <a:ext cx="134895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e 7"/>
          <p:cNvGrpSpPr/>
          <p:nvPr/>
        </p:nvGrpSpPr>
        <p:grpSpPr>
          <a:xfrm>
            <a:off x="6103816" y="2818949"/>
            <a:ext cx="4523052" cy="1522419"/>
            <a:chOff x="6103816" y="2818949"/>
            <a:chExt cx="4523052" cy="1522419"/>
          </a:xfrm>
        </p:grpSpPr>
        <p:grpSp>
          <p:nvGrpSpPr>
            <p:cNvPr id="37" name="Groupe 36"/>
            <p:cNvGrpSpPr/>
            <p:nvPr/>
          </p:nvGrpSpPr>
          <p:grpSpPr>
            <a:xfrm>
              <a:off x="6103816" y="2818949"/>
              <a:ext cx="4523052" cy="1512807"/>
              <a:chOff x="2461098" y="2869631"/>
              <a:chExt cx="4523052" cy="1512807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461098" y="2869631"/>
                <a:ext cx="999485" cy="651782"/>
              </a:xfrm>
              <a:prstGeom prst="ellipse">
                <a:avLst/>
              </a:prstGeom>
              <a:noFill/>
              <a:ln w="28575"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9" name="Connecteur droit avec flèche 38"/>
              <p:cNvCxnSpPr>
                <a:stCxn id="38" idx="6"/>
              </p:cNvCxnSpPr>
              <p:nvPr/>
            </p:nvCxnSpPr>
            <p:spPr>
              <a:xfrm>
                <a:off x="3460583" y="3195522"/>
                <a:ext cx="3523567" cy="1186916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Ellipse 46"/>
            <p:cNvSpPr/>
            <p:nvPr/>
          </p:nvSpPr>
          <p:spPr>
            <a:xfrm>
              <a:off x="6530123" y="3480781"/>
              <a:ext cx="557337" cy="436255"/>
            </a:xfrm>
            <a:prstGeom prst="ellipse">
              <a:avLst/>
            </a:prstGeom>
            <a:noFill/>
            <a:ln w="28575"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8" name="Connecteur droit avec flèche 47"/>
            <p:cNvCxnSpPr>
              <a:stCxn id="47" idx="6"/>
            </p:cNvCxnSpPr>
            <p:nvPr/>
          </p:nvCxnSpPr>
          <p:spPr>
            <a:xfrm>
              <a:off x="7087460" y="3698909"/>
              <a:ext cx="1976595" cy="64245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168257CE-2D1F-4443-B06F-DE6E823109C6}"/>
                  </a:ext>
                </a:extLst>
              </p:cNvPr>
              <p:cNvSpPr txBox="1"/>
              <p:nvPr/>
            </p:nvSpPr>
            <p:spPr>
              <a:xfrm>
                <a:off x="2297334" y="5408180"/>
                <a:ext cx="3232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dirty="0" err="1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Expected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dirty="0" err="1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variability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for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endParaRPr lang="fr-FR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168257CE-2D1F-4443-B06F-DE6E82310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334" y="5408180"/>
                <a:ext cx="3232036" cy="646331"/>
              </a:xfrm>
              <a:prstGeom prst="rect">
                <a:avLst/>
              </a:prstGeom>
              <a:blipFill>
                <a:blip r:embed="rId10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1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168257CE-2D1F-4443-B06F-DE6E823109C6}"/>
                  </a:ext>
                </a:extLst>
              </p:cNvPr>
              <p:cNvSpPr txBox="1"/>
              <p:nvPr/>
            </p:nvSpPr>
            <p:spPr>
              <a:xfrm>
                <a:off x="2297334" y="5408180"/>
                <a:ext cx="3232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dirty="0" err="1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Expected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dirty="0" err="1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variability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for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endParaRPr lang="fr-FR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168257CE-2D1F-4443-B06F-DE6E82310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334" y="5408180"/>
                <a:ext cx="3232036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9561153" cy="11794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Ion-ion interactions in RE-</a:t>
            </a:r>
            <a:r>
              <a:rPr lang="fr-FR" sz="3600" b="1" dirty="0" err="1" smtClean="0"/>
              <a:t>doped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crystals</a:t>
            </a:r>
            <a:endParaRPr lang="fr-FR" sz="3600" b="1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335166" y="1770111"/>
            <a:ext cx="3695411" cy="2278286"/>
          </a:xfrm>
          <a:prstGeom prst="wedgeRoundRectCallout">
            <a:avLst>
              <a:gd name="adj1" fmla="val 18794"/>
              <a:gd name="adj2" fmla="val -46660"/>
              <a:gd name="adj3" fmla="val 16667"/>
            </a:avLst>
          </a:prstGeom>
          <a:solidFill>
            <a:srgbClr val="0070C0">
              <a:alpha val="4902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4344183" y="1760498"/>
            <a:ext cx="3665544" cy="2278287"/>
          </a:xfrm>
          <a:prstGeom prst="wedgeRoundRectCallout">
            <a:avLst>
              <a:gd name="adj1" fmla="val -18576"/>
              <a:gd name="adj2" fmla="val -45346"/>
              <a:gd name="adj3" fmla="val 16667"/>
            </a:avLst>
          </a:prstGeom>
          <a:solidFill>
            <a:srgbClr val="D95319">
              <a:alpha val="6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8303753" y="1724261"/>
            <a:ext cx="3204217" cy="2394341"/>
          </a:xfrm>
          <a:prstGeom prst="wedgeRoundRectCallout">
            <a:avLst>
              <a:gd name="adj1" fmla="val -24668"/>
              <a:gd name="adj2" fmla="val -10714"/>
              <a:gd name="adj3" fmla="val 16667"/>
            </a:avLst>
          </a:prstGeom>
          <a:solidFill>
            <a:srgbClr val="EDB120">
              <a:alpha val="56078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2435F43-1D60-4E4F-BEAB-3D05298D01FE}"/>
                  </a:ext>
                </a:extLst>
              </p:cNvPr>
              <p:cNvSpPr txBox="1"/>
              <p:nvPr/>
            </p:nvSpPr>
            <p:spPr>
              <a:xfrm>
                <a:off x="8526477" y="3062946"/>
                <a:ext cx="2758768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𝑠𝑡𝑟𝑎𝑖𝑛</m:t>
                          </m:r>
                        </m:sub>
                      </m:sSub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fr-FR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2435F43-1D60-4E4F-BEAB-3D05298D0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477" y="3062946"/>
                <a:ext cx="2758768" cy="839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itre 1"/>
              <p:cNvSpPr txBox="1">
                <a:spLocks/>
              </p:cNvSpPr>
              <p:nvPr/>
            </p:nvSpPr>
            <p:spPr>
              <a:xfrm>
                <a:off x="5929035" y="755301"/>
                <a:ext cx="2930871" cy="113191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𝚫</m:t>
                      </m:r>
                      <m:r>
                        <a:rPr kumimoji="0" lang="fr-FR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𝐄</m:t>
                      </m:r>
                      <m:r>
                        <a:rPr kumimoji="0" lang="fr-FR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</m:t>
                      </m:r>
                      <m:r>
                        <a:rPr kumimoji="0" lang="fr-F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ℏ</m:t>
                      </m:r>
                      <m:f>
                        <m:fPr>
                          <m:ctrlP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𝑨</m:t>
                          </m:r>
                        </m:num>
                        <m:den>
                          <m:sSup>
                            <m:sSupPr>
                              <m:ctrlP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𝒓</m:t>
                              </m:r>
                            </m:e>
                            <m:sup>
                              <m: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ook Antiqua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66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035" y="755301"/>
                <a:ext cx="2930871" cy="1131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D90770DA-8259-4AC8-BA3F-5BCD9E2EC104}"/>
                  </a:ext>
                </a:extLst>
              </p:cNvPr>
              <p:cNvSpPr txBox="1"/>
              <p:nvPr/>
            </p:nvSpPr>
            <p:spPr>
              <a:xfrm>
                <a:off x="876809" y="3002681"/>
                <a:ext cx="2612125" cy="844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𝑚𝑎𝑔</m:t>
                          </m:r>
                        </m:sub>
                      </m:sSub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𝑚𝑎𝑔</m:t>
                              </m:r>
                            </m:sub>
                            <m:sup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D90770DA-8259-4AC8-BA3F-5BCD9E2E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09" y="3002681"/>
                <a:ext cx="2612125" cy="844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A5133EA2-1971-4227-A8E0-1CB1705F6810}"/>
                  </a:ext>
                </a:extLst>
              </p:cNvPr>
              <p:cNvSpPr txBox="1"/>
              <p:nvPr/>
            </p:nvSpPr>
            <p:spPr>
              <a:xfrm>
                <a:off x="5088452" y="2962355"/>
                <a:ext cx="2177006" cy="90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</m:sub>
                      </m:sSub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𝑒𝑙</m:t>
                              </m:r>
                            </m:sub>
                            <m:sup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A5133EA2-1971-4227-A8E0-1CB1705F6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452" y="2962355"/>
                <a:ext cx="2177006" cy="90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ZoneTexte 68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204588" y="1159385"/>
            <a:ext cx="8276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Three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different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ion-ion interactions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similar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scaling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law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4431453" y="2029022"/>
            <a:ext cx="349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Electric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interaction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437369" y="2038634"/>
            <a:ext cx="349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interaction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8160359" y="2100372"/>
            <a:ext cx="349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Strain-mediated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interaction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68257CE-2D1F-4443-B06F-DE6E823109C6}"/>
              </a:ext>
            </a:extLst>
          </p:cNvPr>
          <p:cNvSpPr txBox="1"/>
          <p:nvPr/>
        </p:nvSpPr>
        <p:spPr>
          <a:xfrm>
            <a:off x="730454" y="4122912"/>
            <a:ext cx="2904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Ion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with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electronic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or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nuclear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spin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Kramers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/non-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Kramers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13A27C7-6567-4A16-B73D-7FF699FC099B}"/>
              </a:ext>
            </a:extLst>
          </p:cNvPr>
          <p:cNvSpPr txBox="1"/>
          <p:nvPr/>
        </p:nvSpPr>
        <p:spPr>
          <a:xfrm>
            <a:off x="8260930" y="4187067"/>
            <a:ext cx="328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Mechanical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characteristics</a:t>
            </a:r>
            <a:endParaRPr lang="fr-FR" sz="20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of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crystal</a:t>
            </a:r>
            <a:endParaRPr lang="fr-FR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8777841" y="5117362"/>
            <a:ext cx="2730129" cy="1354968"/>
            <a:chOff x="8777841" y="5117362"/>
            <a:chExt cx="2730129" cy="1354968"/>
          </a:xfrm>
        </p:grpSpPr>
        <p:sp>
          <p:nvSpPr>
            <p:cNvPr id="43" name="Explosion 2 42"/>
            <p:cNvSpPr/>
            <p:nvPr/>
          </p:nvSpPr>
          <p:spPr>
            <a:xfrm>
              <a:off x="8777841" y="5117362"/>
              <a:ext cx="2730129" cy="1354968"/>
            </a:xfrm>
            <a:prstGeom prst="irregularSeal2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Rectangle 77"/>
                <p:cNvSpPr/>
                <p:nvPr/>
              </p:nvSpPr>
              <p:spPr>
                <a:xfrm>
                  <a:off x="9326471" y="5502458"/>
                  <a:ext cx="115877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i="1" dirty="0" smtClean="0">
                            <a:latin typeface="Cambria Math" panose="02040503050406030204" pitchFamily="18" charset="0"/>
                          </a:rPr>
                          <m:t>1:20</m:t>
                        </m:r>
                      </m:oMath>
                    </m:oMathPara>
                  </a14:m>
                  <a:endParaRPr lang="fr-FR" sz="3200" dirty="0"/>
                </a:p>
              </p:txBody>
            </p:sp>
          </mc:Choice>
          <mc:Fallback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6471" y="5502458"/>
                  <a:ext cx="1158779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ZoneTexte 62">
            <a:extLst>
              <a:ext uri="{FF2B5EF4-FFF2-40B4-BE49-F238E27FC236}">
                <a16:creationId xmlns:a16="http://schemas.microsoft.com/office/drawing/2014/main" id="{73DD48E1-992E-406B-AC3A-FB9AE09297BF}"/>
              </a:ext>
            </a:extLst>
          </p:cNvPr>
          <p:cNvSpPr txBox="1"/>
          <p:nvPr/>
        </p:nvSpPr>
        <p:spPr>
          <a:xfrm>
            <a:off x="4406505" y="4159932"/>
            <a:ext cx="3715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Site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symmetry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allowing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permanent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dipole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moment</a:t>
            </a:r>
          </a:p>
        </p:txBody>
      </p:sp>
      <p:pic>
        <p:nvPicPr>
          <p:cNvPr id="81" name="Picture 5" descr="D:\Recherche\Manip\Photos\cristaux et CD\IMGP8822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13433" y="94721"/>
            <a:ext cx="1626870" cy="15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Explosion 2 33"/>
          <p:cNvSpPr/>
          <p:nvPr/>
        </p:nvSpPr>
        <p:spPr>
          <a:xfrm>
            <a:off x="5130927" y="5049746"/>
            <a:ext cx="2730129" cy="1354968"/>
          </a:xfrm>
          <a:prstGeom prst="irregularSeal2">
            <a:avLst/>
          </a:prstGeom>
          <a:solidFill>
            <a:srgbClr val="D9531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5738868" y="5434842"/>
                <a:ext cx="13489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  <m:t>1:10</m:t>
                          </m:r>
                        </m:e>
                        <m:sup>
                          <m: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868" y="5434842"/>
                <a:ext cx="134895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xplosion 2 35"/>
          <p:cNvSpPr/>
          <p:nvPr/>
        </p:nvSpPr>
        <p:spPr>
          <a:xfrm>
            <a:off x="730454" y="5062446"/>
            <a:ext cx="2730129" cy="1354968"/>
          </a:xfrm>
          <a:prstGeom prst="irregularSeal2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421038" y="5438959"/>
                <a:ext cx="13489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  <m:t>1:10</m:t>
                          </m:r>
                        </m:e>
                        <m:sup>
                          <m: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8" y="5438959"/>
                <a:ext cx="134895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e 30"/>
          <p:cNvGrpSpPr/>
          <p:nvPr/>
        </p:nvGrpSpPr>
        <p:grpSpPr>
          <a:xfrm>
            <a:off x="3689087" y="4187067"/>
            <a:ext cx="4341000" cy="2675560"/>
            <a:chOff x="6155662" y="4307309"/>
            <a:chExt cx="3851574" cy="2487164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11"/>
            <a:srcRect r="85934"/>
            <a:stretch/>
          </p:blipFill>
          <p:spPr>
            <a:xfrm>
              <a:off x="6155662" y="4307309"/>
              <a:ext cx="1275400" cy="2486279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11"/>
            <a:srcRect l="16917" r="54243"/>
            <a:stretch/>
          </p:blipFill>
          <p:spPr>
            <a:xfrm>
              <a:off x="7392069" y="4308194"/>
              <a:ext cx="2615167" cy="2486279"/>
            </a:xfrm>
            <a:prstGeom prst="rect">
              <a:avLst/>
            </a:prstGeom>
          </p:spPr>
        </p:pic>
      </p:grpSp>
      <p:grpSp>
        <p:nvGrpSpPr>
          <p:cNvPr id="39" name="Groupe 38"/>
          <p:cNvGrpSpPr/>
          <p:nvPr/>
        </p:nvGrpSpPr>
        <p:grpSpPr>
          <a:xfrm flipH="1">
            <a:off x="5586393" y="3219131"/>
            <a:ext cx="5679549" cy="1234521"/>
            <a:chOff x="5415867" y="2788689"/>
            <a:chExt cx="7834310" cy="1234521"/>
          </a:xfrm>
        </p:grpSpPr>
        <p:grpSp>
          <p:nvGrpSpPr>
            <p:cNvPr id="40" name="Groupe 39"/>
            <p:cNvGrpSpPr/>
            <p:nvPr/>
          </p:nvGrpSpPr>
          <p:grpSpPr>
            <a:xfrm>
              <a:off x="6438029" y="2788689"/>
              <a:ext cx="6812148" cy="1234521"/>
              <a:chOff x="2795311" y="2839371"/>
              <a:chExt cx="6812148" cy="1234521"/>
            </a:xfrm>
          </p:grpSpPr>
          <p:sp>
            <p:nvSpPr>
              <p:cNvPr id="49" name="Ellipse 48"/>
              <p:cNvSpPr/>
              <p:nvPr/>
            </p:nvSpPr>
            <p:spPr>
              <a:xfrm>
                <a:off x="2795311" y="2839371"/>
                <a:ext cx="610555" cy="602085"/>
              </a:xfrm>
              <a:prstGeom prst="ellipse">
                <a:avLst/>
              </a:prstGeom>
              <a:noFill/>
              <a:ln w="28575"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0" name="Connecteur droit avec flèche 49"/>
              <p:cNvCxnSpPr>
                <a:stCxn id="49" idx="5"/>
              </p:cNvCxnSpPr>
              <p:nvPr/>
            </p:nvCxnSpPr>
            <p:spPr>
              <a:xfrm>
                <a:off x="3316453" y="3353283"/>
                <a:ext cx="6291006" cy="720609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Ellipse 46"/>
            <p:cNvSpPr/>
            <p:nvPr/>
          </p:nvSpPr>
          <p:spPr>
            <a:xfrm>
              <a:off x="5415867" y="3125521"/>
              <a:ext cx="557337" cy="436255"/>
            </a:xfrm>
            <a:prstGeom prst="ellipse">
              <a:avLst/>
            </a:prstGeom>
            <a:noFill/>
            <a:ln w="28575"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8" name="Connecteur droit avec flèche 47"/>
            <p:cNvCxnSpPr>
              <a:stCxn id="47" idx="5"/>
            </p:cNvCxnSpPr>
            <p:nvPr/>
          </p:nvCxnSpPr>
          <p:spPr>
            <a:xfrm>
              <a:off x="5891584" y="3497888"/>
              <a:ext cx="5042509" cy="5253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8121942" y="3054657"/>
            <a:ext cx="3780749" cy="2197223"/>
            <a:chOff x="8121942" y="3054657"/>
            <a:chExt cx="3780749" cy="219722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Rectangle 74"/>
                <p:cNvSpPr/>
                <p:nvPr/>
              </p:nvSpPr>
              <p:spPr>
                <a:xfrm>
                  <a:off x="8121942" y="4882548"/>
                  <a:ext cx="363825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FR" b="0" i="1" dirty="0" smtClean="0">
                      <a:solidFill>
                        <a:prstClr val="black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40 </m:t>
                      </m:r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Hz</m:t>
                      </m:r>
                      <m:r>
                        <a:rPr lang="fr-FR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Pa</m:t>
                      </m:r>
                      <m:r>
                        <a:rPr lang="fr-F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→250</m:t>
                      </m:r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Hz</m:t>
                      </m:r>
                      <m:r>
                        <a:rPr lang="fr-FR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Pa</m:t>
                      </m:r>
                    </m:oMath>
                  </a14:m>
                  <a:endParaRPr lang="fr-FR" dirty="0"/>
                </a:p>
              </p:txBody>
            </p:sp>
          </mc:Choice>
          <mc:Fallback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1942" y="4882548"/>
                  <a:ext cx="3638258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Ellipse 52"/>
            <p:cNvSpPr/>
            <p:nvPr/>
          </p:nvSpPr>
          <p:spPr>
            <a:xfrm>
              <a:off x="10483611" y="3054657"/>
              <a:ext cx="492061" cy="488576"/>
            </a:xfrm>
            <a:prstGeom prst="ellipse">
              <a:avLst/>
            </a:prstGeom>
            <a:noFill/>
            <a:ln w="28575">
              <a:prstDash val="dash"/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10961225" y="3345084"/>
              <a:ext cx="941466" cy="1701478"/>
            </a:xfrm>
            <a:custGeom>
              <a:avLst/>
              <a:gdLst>
                <a:gd name="connsiteX0" fmla="*/ 0 w 941466"/>
                <a:gd name="connsiteY0" fmla="*/ 0 h 1701478"/>
                <a:gd name="connsiteX1" fmla="*/ 821803 w 941466"/>
                <a:gd name="connsiteY1" fmla="*/ 451412 h 1701478"/>
                <a:gd name="connsiteX2" fmla="*/ 891251 w 941466"/>
                <a:gd name="connsiteY2" fmla="*/ 1458410 h 1701478"/>
                <a:gd name="connsiteX3" fmla="*/ 381965 w 941466"/>
                <a:gd name="connsiteY3" fmla="*/ 1701478 h 170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1466" h="1701478">
                  <a:moveTo>
                    <a:pt x="0" y="0"/>
                  </a:moveTo>
                  <a:cubicBezTo>
                    <a:pt x="336630" y="104172"/>
                    <a:pt x="673261" y="208344"/>
                    <a:pt x="821803" y="451412"/>
                  </a:cubicBezTo>
                  <a:cubicBezTo>
                    <a:pt x="970345" y="694480"/>
                    <a:pt x="964557" y="1250066"/>
                    <a:pt x="891251" y="1458410"/>
                  </a:cubicBezTo>
                  <a:cubicBezTo>
                    <a:pt x="817945" y="1666754"/>
                    <a:pt x="599955" y="1684116"/>
                    <a:pt x="381965" y="1701478"/>
                  </a:cubicBezTo>
                </a:path>
              </a:pathLst>
            </a:custGeom>
            <a:noFill/>
            <a:ln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fr-FR" dirty="0" smtClean="0"/>
              <a:t>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5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168257CE-2D1F-4443-B06F-DE6E823109C6}"/>
                  </a:ext>
                </a:extLst>
              </p:cNvPr>
              <p:cNvSpPr txBox="1"/>
              <p:nvPr/>
            </p:nvSpPr>
            <p:spPr>
              <a:xfrm>
                <a:off x="2297334" y="5408180"/>
                <a:ext cx="32320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dirty="0" err="1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Expected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dirty="0" err="1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variability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for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endParaRPr lang="fr-FR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168257CE-2D1F-4443-B06F-DE6E82310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334" y="5408180"/>
                <a:ext cx="3232036" cy="646331"/>
              </a:xfrm>
              <a:prstGeom prst="rect">
                <a:avLst/>
              </a:prstGeom>
              <a:blipFill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9561153" cy="11794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Ion-ion interactions in RE-</a:t>
            </a:r>
            <a:r>
              <a:rPr lang="fr-FR" sz="3600" b="1" dirty="0" err="1" smtClean="0"/>
              <a:t>doped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crystals</a:t>
            </a:r>
            <a:endParaRPr lang="fr-FR" sz="3600" b="1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335166" y="1770111"/>
            <a:ext cx="3695411" cy="2278286"/>
          </a:xfrm>
          <a:prstGeom prst="wedgeRoundRectCallout">
            <a:avLst>
              <a:gd name="adj1" fmla="val 18794"/>
              <a:gd name="adj2" fmla="val -46660"/>
              <a:gd name="adj3" fmla="val 16667"/>
            </a:avLst>
          </a:prstGeom>
          <a:solidFill>
            <a:srgbClr val="0070C0">
              <a:alpha val="4902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4344183" y="1760498"/>
            <a:ext cx="3665544" cy="2278287"/>
          </a:xfrm>
          <a:prstGeom prst="wedgeRoundRectCallout">
            <a:avLst>
              <a:gd name="adj1" fmla="val -18576"/>
              <a:gd name="adj2" fmla="val -45346"/>
              <a:gd name="adj3" fmla="val 16667"/>
            </a:avLst>
          </a:prstGeom>
          <a:solidFill>
            <a:srgbClr val="D95319">
              <a:alpha val="6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8303753" y="1724261"/>
            <a:ext cx="3204217" cy="2394341"/>
          </a:xfrm>
          <a:prstGeom prst="wedgeRoundRectCallout">
            <a:avLst>
              <a:gd name="adj1" fmla="val -24668"/>
              <a:gd name="adj2" fmla="val -10714"/>
              <a:gd name="adj3" fmla="val 16667"/>
            </a:avLst>
          </a:prstGeom>
          <a:solidFill>
            <a:srgbClr val="EDB120">
              <a:alpha val="56078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2435F43-1D60-4E4F-BEAB-3D05298D01FE}"/>
                  </a:ext>
                </a:extLst>
              </p:cNvPr>
              <p:cNvSpPr txBox="1"/>
              <p:nvPr/>
            </p:nvSpPr>
            <p:spPr>
              <a:xfrm>
                <a:off x="8526477" y="3062946"/>
                <a:ext cx="2758768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𝑠𝑡𝑟𝑎𝑖𝑛</m:t>
                          </m:r>
                        </m:sub>
                      </m:sSub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fr-FR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2435F43-1D60-4E4F-BEAB-3D05298D0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477" y="3062946"/>
                <a:ext cx="2758768" cy="839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itre 1"/>
              <p:cNvSpPr txBox="1">
                <a:spLocks/>
              </p:cNvSpPr>
              <p:nvPr/>
            </p:nvSpPr>
            <p:spPr>
              <a:xfrm>
                <a:off x="5929035" y="755301"/>
                <a:ext cx="2930871" cy="113191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𝚫</m:t>
                      </m:r>
                      <m:r>
                        <a:rPr kumimoji="0" lang="fr-FR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𝐄</m:t>
                      </m:r>
                      <m:r>
                        <a:rPr kumimoji="0" lang="fr-FR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</m:t>
                      </m:r>
                      <m:r>
                        <a:rPr kumimoji="0" lang="fr-F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ℏ</m:t>
                      </m:r>
                      <m:f>
                        <m:fPr>
                          <m:ctrlP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𝑨</m:t>
                          </m:r>
                        </m:num>
                        <m:den>
                          <m:sSup>
                            <m:sSupPr>
                              <m:ctrlP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𝒓</m:t>
                              </m:r>
                            </m:e>
                            <m:sup>
                              <m: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ook Antiqua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66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035" y="755301"/>
                <a:ext cx="2930871" cy="1131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D90770DA-8259-4AC8-BA3F-5BCD9E2EC104}"/>
                  </a:ext>
                </a:extLst>
              </p:cNvPr>
              <p:cNvSpPr txBox="1"/>
              <p:nvPr/>
            </p:nvSpPr>
            <p:spPr>
              <a:xfrm>
                <a:off x="876809" y="3002681"/>
                <a:ext cx="2612125" cy="844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𝑚𝑎𝑔</m:t>
                          </m:r>
                        </m:sub>
                      </m:sSub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𝑚𝑎𝑔</m:t>
                              </m:r>
                            </m:sub>
                            <m:sup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D90770DA-8259-4AC8-BA3F-5BCD9E2E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09" y="3002681"/>
                <a:ext cx="2612125" cy="844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A5133EA2-1971-4227-A8E0-1CB1705F6810}"/>
                  </a:ext>
                </a:extLst>
              </p:cNvPr>
              <p:cNvSpPr txBox="1"/>
              <p:nvPr/>
            </p:nvSpPr>
            <p:spPr>
              <a:xfrm>
                <a:off x="5088452" y="2962355"/>
                <a:ext cx="2177006" cy="90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</m:sub>
                      </m:sSub>
                      <m:r>
                        <a:rPr lang="fr-F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𝑒𝑙</m:t>
                              </m:r>
                            </m:sub>
                            <m:sup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r-F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A5133EA2-1971-4227-A8E0-1CB1705F6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452" y="2962355"/>
                <a:ext cx="2177006" cy="90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ZoneTexte 68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204588" y="1159385"/>
            <a:ext cx="8276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Three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different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ion-ion interactions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similar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scaling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law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4431453" y="2029022"/>
            <a:ext cx="349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Electric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interaction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437369" y="2038634"/>
            <a:ext cx="349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interaction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8BCB5127-EEF4-4879-B6BA-6003B35A8040}"/>
              </a:ext>
            </a:extLst>
          </p:cNvPr>
          <p:cNvSpPr txBox="1"/>
          <p:nvPr/>
        </p:nvSpPr>
        <p:spPr>
          <a:xfrm>
            <a:off x="8160359" y="2100372"/>
            <a:ext cx="349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Strain-mediated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interaction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68257CE-2D1F-4443-B06F-DE6E823109C6}"/>
              </a:ext>
            </a:extLst>
          </p:cNvPr>
          <p:cNvSpPr txBox="1"/>
          <p:nvPr/>
        </p:nvSpPr>
        <p:spPr>
          <a:xfrm>
            <a:off x="730454" y="4122912"/>
            <a:ext cx="2904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Ion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with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electronic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or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nuclear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spin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Kramers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/non-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Kramers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13A27C7-6567-4A16-B73D-7FF699FC099B}"/>
              </a:ext>
            </a:extLst>
          </p:cNvPr>
          <p:cNvSpPr txBox="1"/>
          <p:nvPr/>
        </p:nvSpPr>
        <p:spPr>
          <a:xfrm>
            <a:off x="8260930" y="4187067"/>
            <a:ext cx="328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Mechanical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characteristics</a:t>
            </a:r>
            <a:endParaRPr lang="fr-FR" sz="20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of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crystal</a:t>
            </a:r>
            <a:endParaRPr lang="fr-FR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8777841" y="5117362"/>
            <a:ext cx="2730129" cy="1354968"/>
            <a:chOff x="8777841" y="5117362"/>
            <a:chExt cx="2730129" cy="1354968"/>
          </a:xfrm>
        </p:grpSpPr>
        <p:sp>
          <p:nvSpPr>
            <p:cNvPr id="43" name="Explosion 2 42"/>
            <p:cNvSpPr/>
            <p:nvPr/>
          </p:nvSpPr>
          <p:spPr>
            <a:xfrm>
              <a:off x="8777841" y="5117362"/>
              <a:ext cx="2730129" cy="1354968"/>
            </a:xfrm>
            <a:prstGeom prst="irregularSeal2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Rectangle 77"/>
                <p:cNvSpPr/>
                <p:nvPr/>
              </p:nvSpPr>
              <p:spPr>
                <a:xfrm>
                  <a:off x="9326471" y="5502458"/>
                  <a:ext cx="115877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i="1" dirty="0" smtClean="0">
                            <a:latin typeface="Cambria Math" panose="02040503050406030204" pitchFamily="18" charset="0"/>
                          </a:rPr>
                          <m:t>1:20</m:t>
                        </m:r>
                      </m:oMath>
                    </m:oMathPara>
                  </a14:m>
                  <a:endParaRPr lang="fr-FR" sz="3200" dirty="0"/>
                </a:p>
              </p:txBody>
            </p:sp>
          </mc:Choice>
          <mc:Fallback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6471" y="5502458"/>
                  <a:ext cx="1158779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ZoneTexte 62">
            <a:extLst>
              <a:ext uri="{FF2B5EF4-FFF2-40B4-BE49-F238E27FC236}">
                <a16:creationId xmlns:a16="http://schemas.microsoft.com/office/drawing/2014/main" id="{73DD48E1-992E-406B-AC3A-FB9AE09297BF}"/>
              </a:ext>
            </a:extLst>
          </p:cNvPr>
          <p:cNvSpPr txBox="1"/>
          <p:nvPr/>
        </p:nvSpPr>
        <p:spPr>
          <a:xfrm>
            <a:off x="4406505" y="4159932"/>
            <a:ext cx="3715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Site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symmetry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allowing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permanent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dipole</a:t>
            </a: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moment</a:t>
            </a:r>
          </a:p>
        </p:txBody>
      </p:sp>
      <p:pic>
        <p:nvPicPr>
          <p:cNvPr id="81" name="Picture 5" descr="D:\Recherche\Manip\Photos\cristaux et CD\IMGP8822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13433" y="94721"/>
            <a:ext cx="1626870" cy="15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Explosion 2 33"/>
          <p:cNvSpPr/>
          <p:nvPr/>
        </p:nvSpPr>
        <p:spPr>
          <a:xfrm>
            <a:off x="5130927" y="5049746"/>
            <a:ext cx="2730129" cy="1354968"/>
          </a:xfrm>
          <a:prstGeom prst="irregularSeal2">
            <a:avLst/>
          </a:prstGeom>
          <a:solidFill>
            <a:srgbClr val="D9531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5738868" y="5434842"/>
                <a:ext cx="13489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  <m:t>1:10</m:t>
                          </m:r>
                        </m:e>
                        <m:sup>
                          <m: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868" y="5434842"/>
                <a:ext cx="134895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xplosion 2 35"/>
          <p:cNvSpPr/>
          <p:nvPr/>
        </p:nvSpPr>
        <p:spPr>
          <a:xfrm>
            <a:off x="730454" y="5062446"/>
            <a:ext cx="2730129" cy="1354968"/>
          </a:xfrm>
          <a:prstGeom prst="irregularSeal2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421038" y="5438959"/>
                <a:ext cx="13489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  <m:t>1:10</m:t>
                          </m:r>
                        </m:e>
                        <m:sup>
                          <m:r>
                            <a:rPr lang="fr-FR" sz="3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8" y="5438959"/>
                <a:ext cx="134895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fr-FR" dirty="0" smtClean="0"/>
              <a:t>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3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15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2667529" y="1060928"/>
            <a:ext cx="5632675" cy="4282281"/>
            <a:chOff x="1222602" y="30422890"/>
            <a:chExt cx="10513168" cy="819808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FDD3EE5-13AE-405C-AF2E-03980642C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" r="23449"/>
            <a:stretch/>
          </p:blipFill>
          <p:spPr>
            <a:xfrm>
              <a:off x="1222602" y="30426158"/>
              <a:ext cx="10513168" cy="819481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26801" y="30422890"/>
              <a:ext cx="536654" cy="67990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8236142" y="1382764"/>
            <a:ext cx="807254" cy="3205479"/>
            <a:chOff x="4053840" y="2023094"/>
            <a:chExt cx="807254" cy="3205479"/>
          </a:xfrm>
        </p:grpSpPr>
        <p:sp>
          <p:nvSpPr>
            <p:cNvPr id="8" name="Flèche : double flèche verticale 1">
              <a:extLst>
                <a:ext uri="{FF2B5EF4-FFF2-40B4-BE49-F238E27FC236}">
                  <a16:creationId xmlns:a16="http://schemas.microsoft.com/office/drawing/2014/main" id="{6A93DC88-524F-465D-86DB-326C116EFAFC}"/>
                </a:ext>
              </a:extLst>
            </p:cNvPr>
            <p:cNvSpPr/>
            <p:nvPr/>
          </p:nvSpPr>
          <p:spPr>
            <a:xfrm>
              <a:off x="4053840" y="2023094"/>
              <a:ext cx="807254" cy="3205479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4C449F7-60F3-4453-A0B4-F69E10FF9BD4}"/>
                </a:ext>
              </a:extLst>
            </p:cNvPr>
            <p:cNvSpPr txBox="1"/>
            <p:nvPr/>
          </p:nvSpPr>
          <p:spPr>
            <a:xfrm rot="16200000">
              <a:off x="3037827" y="3425777"/>
              <a:ext cx="28392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10 </a:t>
              </a:r>
              <a:r>
                <a:rPr lang="fr-FR" sz="2000" dirty="0" err="1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orders</a:t>
              </a:r>
              <a:r>
                <a: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of magnitude!</a:t>
              </a:r>
              <a:endPara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10" name="Titre 1">
            <a:extLst>
              <a:ext uri="{FF2B5EF4-FFF2-40B4-BE49-F238E27FC236}">
                <a16:creationId xmlns:a16="http://schemas.microsoft.com/office/drawing/2014/main" id="{3109F46F-1EB9-4D27-8DC3-8A4607E7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err="1" smtClean="0"/>
              <a:t>Comparing</a:t>
            </a:r>
            <a:r>
              <a:rPr lang="fr-FR" sz="4000" b="1" dirty="0" smtClean="0"/>
              <a:t> ion-ion interactions in RE-</a:t>
            </a:r>
            <a:r>
              <a:rPr lang="fr-FR" sz="4000" b="1" dirty="0" err="1" smtClean="0"/>
              <a:t>doped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materials</a:t>
            </a:r>
            <a:endParaRPr lang="fr-FR" sz="4000" b="1" dirty="0"/>
          </a:p>
        </p:txBody>
      </p:sp>
      <p:grpSp>
        <p:nvGrpSpPr>
          <p:cNvPr id="24" name="Groupe 23"/>
          <p:cNvGrpSpPr/>
          <p:nvPr/>
        </p:nvGrpSpPr>
        <p:grpSpPr>
          <a:xfrm>
            <a:off x="2533905" y="4551968"/>
            <a:ext cx="1659325" cy="508798"/>
            <a:chOff x="2533905" y="4551968"/>
            <a:chExt cx="1659325" cy="508798"/>
          </a:xfrm>
        </p:grpSpPr>
        <p:sp>
          <p:nvSpPr>
            <p:cNvPr id="2" name="Ellipse 1"/>
            <p:cNvSpPr/>
            <p:nvPr/>
          </p:nvSpPr>
          <p:spPr>
            <a:xfrm rot="19039768">
              <a:off x="2533905" y="4551968"/>
              <a:ext cx="1206841" cy="4602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 rot="19039768">
              <a:off x="2919932" y="4590706"/>
              <a:ext cx="1273298" cy="4700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FF072B76-1BA6-4F1B-B9DA-D668C0959A98}"/>
              </a:ext>
            </a:extLst>
          </p:cNvPr>
          <p:cNvSpPr txBox="1"/>
          <p:nvPr/>
        </p:nvSpPr>
        <p:spPr>
          <a:xfrm>
            <a:off x="170219" y="3625832"/>
            <a:ext cx="2227964" cy="646331"/>
          </a:xfrm>
          <a:prstGeom prst="rect">
            <a:avLst/>
          </a:prstGeom>
          <a:solidFill>
            <a:srgbClr val="EDB12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Strain-mediated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ion-ion interaction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A386E1-112D-4E23-837C-F24B35F05C6D}"/>
              </a:ext>
            </a:extLst>
          </p:cNvPr>
          <p:cNvSpPr txBox="1"/>
          <p:nvPr/>
        </p:nvSpPr>
        <p:spPr>
          <a:xfrm>
            <a:off x="170219" y="1467342"/>
            <a:ext cx="2227964" cy="92333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interaction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07996E5-D278-46B4-932E-8977F4BC0C86}"/>
              </a:ext>
            </a:extLst>
          </p:cNvPr>
          <p:cNvSpPr txBox="1"/>
          <p:nvPr/>
        </p:nvSpPr>
        <p:spPr>
          <a:xfrm>
            <a:off x="170219" y="2546587"/>
            <a:ext cx="2227964" cy="923330"/>
          </a:xfrm>
          <a:prstGeom prst="rect">
            <a:avLst/>
          </a:prstGeom>
          <a:solidFill>
            <a:srgbClr val="D953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Electric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interaction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Triangle isocèle 14"/>
          <p:cNvSpPr/>
          <p:nvPr/>
        </p:nvSpPr>
        <p:spPr>
          <a:xfrm>
            <a:off x="170219" y="4758252"/>
            <a:ext cx="223737" cy="2470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72615" y="4405143"/>
            <a:ext cx="192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via excitation-</a:t>
            </a:r>
            <a:r>
              <a:rPr lang="fr-FR" dirty="0" err="1" smtClean="0"/>
              <a:t>induced</a:t>
            </a:r>
            <a:r>
              <a:rPr lang="fr-FR" dirty="0" smtClean="0"/>
              <a:t> </a:t>
            </a:r>
            <a:r>
              <a:rPr lang="fr-FR" dirty="0" err="1" smtClean="0"/>
              <a:t>decoherence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64248B7-C634-458C-8F37-634D1E281D8D}"/>
              </a:ext>
            </a:extLst>
          </p:cNvPr>
          <p:cNvSpPr txBox="1"/>
          <p:nvPr/>
        </p:nvSpPr>
        <p:spPr>
          <a:xfrm>
            <a:off x="9210824" y="1316072"/>
            <a:ext cx="2964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Excitation-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induced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decoherence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atomic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ensembles:</a:t>
            </a:r>
          </a:p>
          <a:p>
            <a:pPr algn="l"/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Usually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explained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and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electric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interactions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l"/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Mostly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works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!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84896" y="5658123"/>
            <a:ext cx="5222207" cy="707886"/>
          </a:xfrm>
          <a:prstGeom prst="rect">
            <a:avLst/>
          </a:prstGeom>
          <a:solidFill>
            <a:srgbClr val="EDB12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Including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the </a:t>
            </a:r>
            <a:r>
              <a:rPr lang="fr-FR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strain-mediated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contribution </a:t>
            </a:r>
          </a:p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better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understanding</a:t>
            </a:r>
            <a:endParaRPr lang="fr-FR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64248B7-C634-458C-8F37-634D1E281D8D}"/>
              </a:ext>
            </a:extLst>
          </p:cNvPr>
          <p:cNvSpPr txBox="1"/>
          <p:nvPr/>
        </p:nvSpPr>
        <p:spPr>
          <a:xfrm>
            <a:off x="66161" y="5691451"/>
            <a:ext cx="145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… in 10 rare-</a:t>
            </a:r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earth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</a:t>
            </a:r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doped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compounds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9349882" y="3701702"/>
            <a:ext cx="2056289" cy="1713895"/>
            <a:chOff x="9386359" y="3405394"/>
            <a:chExt cx="2056289" cy="1713895"/>
          </a:xfrm>
        </p:grpSpPr>
        <p:sp>
          <p:nvSpPr>
            <p:cNvPr id="32" name="Triangle isocèle 31"/>
            <p:cNvSpPr/>
            <p:nvPr/>
          </p:nvSpPr>
          <p:spPr>
            <a:xfrm>
              <a:off x="9386359" y="3405394"/>
              <a:ext cx="2056289" cy="1713895"/>
            </a:xfrm>
            <a:prstGeom prst="triangle">
              <a:avLst/>
            </a:prstGeom>
            <a:noFill/>
            <a:ln w="190500">
              <a:solidFill>
                <a:srgbClr val="FF0000">
                  <a:alpha val="7607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496186" y="3954112"/>
              <a:ext cx="1946462" cy="101566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 err="1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except</a:t>
              </a:r>
              <a:r>
                <a:rPr lang="fr-FR" sz="20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in high-</a:t>
              </a:r>
              <a:r>
                <a:rPr lang="fr-FR" sz="2000" dirty="0" err="1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symmetry</a:t>
              </a:r>
              <a:r>
                <a: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, </a:t>
              </a:r>
              <a:r>
                <a:rPr lang="fr-FR" sz="2000" dirty="0" err="1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low</a:t>
              </a:r>
              <a:r>
                <a: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spin compounds</a:t>
              </a:r>
              <a:endPara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34" name="Ellipse 33"/>
          <p:cNvSpPr/>
          <p:nvPr/>
        </p:nvSpPr>
        <p:spPr>
          <a:xfrm rot="19039768">
            <a:off x="5584207" y="4629351"/>
            <a:ext cx="1206841" cy="460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Picture 5" descr="D:\Recherche\Manip\Photos\cristaux et CD\IMGP882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8025" y="5611548"/>
            <a:ext cx="1185655" cy="11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24747"/>
            <a:ext cx="9180621" cy="1179404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Conclusion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DAB0D19-20EA-413B-BD91-CDB99B2C2B9F}"/>
              </a:ext>
            </a:extLst>
          </p:cNvPr>
          <p:cNvSpPr txBox="1"/>
          <p:nvPr/>
        </p:nvSpPr>
        <p:spPr>
          <a:xfrm>
            <a:off x="2721322" y="1265987"/>
            <a:ext cx="74013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Excitation-</a:t>
            </a:r>
            <a:r>
              <a:rPr lang="fr-FR" sz="2000" b="1" dirty="0" err="1" smtClean="0"/>
              <a:t>induced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decoherence</a:t>
            </a:r>
            <a:r>
              <a:rPr lang="fr-FR" sz="2000" b="1" dirty="0" smtClean="0"/>
              <a:t> </a:t>
            </a:r>
            <a:r>
              <a:rPr lang="fr-FR" sz="2000" dirty="0" smtClean="0"/>
              <a:t>in rare-</a:t>
            </a:r>
            <a:r>
              <a:rPr lang="fr-FR" sz="2000" dirty="0" err="1" smtClean="0"/>
              <a:t>earth</a:t>
            </a:r>
            <a:r>
              <a:rPr lang="fr-FR" sz="2000" dirty="0" smtClean="0"/>
              <a:t> ion-</a:t>
            </a:r>
            <a:r>
              <a:rPr lang="fr-FR" sz="2000" dirty="0" err="1" smtClean="0"/>
              <a:t>doped</a:t>
            </a:r>
            <a:r>
              <a:rPr lang="fr-FR" sz="2000" dirty="0" smtClean="0"/>
              <a:t> </a:t>
            </a:r>
            <a:r>
              <a:rPr lang="fr-FR" sz="2000" dirty="0" err="1" smtClean="0"/>
              <a:t>crystals</a:t>
            </a:r>
            <a:endParaRPr lang="fr-FR" sz="2000" dirty="0" smtClean="0"/>
          </a:p>
          <a:p>
            <a:r>
              <a:rPr lang="fr-FR" sz="2000" dirty="0"/>
              <a:t>	</a:t>
            </a:r>
            <a:r>
              <a:rPr lang="fr-FR" sz="2000" dirty="0" smtClean="0"/>
              <a:t>3 </a:t>
            </a:r>
            <a:r>
              <a:rPr lang="fr-FR" sz="2000" dirty="0" err="1" smtClean="0"/>
              <a:t>different</a:t>
            </a:r>
            <a:r>
              <a:rPr lang="fr-FR" sz="2000" dirty="0" smtClean="0"/>
              <a:t> </a:t>
            </a:r>
            <a:r>
              <a:rPr lang="fr-FR" sz="2000" dirty="0" err="1" smtClean="0"/>
              <a:t>mechanisms</a:t>
            </a:r>
            <a:r>
              <a:rPr lang="fr-FR" sz="2000" dirty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same</a:t>
            </a:r>
            <a:r>
              <a:rPr lang="fr-FR" sz="2000" dirty="0" smtClean="0"/>
              <a:t> spatial </a:t>
            </a:r>
            <a:r>
              <a:rPr lang="fr-FR" sz="2000" dirty="0" err="1" smtClean="0"/>
              <a:t>scaling</a:t>
            </a:r>
            <a:r>
              <a:rPr lang="fr-FR" sz="2000" dirty="0" smtClean="0"/>
              <a:t>: 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sym typeface="Wingdings" panose="05000000000000000000" pitchFamily="2" charset="2"/>
              </a:rPr>
              <a:t>magnetic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dipole-dipole</a:t>
            </a:r>
            <a:r>
              <a:rPr lang="fr-FR" sz="2000" dirty="0" smtClean="0">
                <a:sym typeface="Wingdings" panose="05000000000000000000" pitchFamily="2" charset="2"/>
              </a:rPr>
              <a:t> interaction</a:t>
            </a:r>
          </a:p>
          <a:p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 </a:t>
            </a:r>
            <a:r>
              <a:rPr lang="fr-FR" sz="2000" dirty="0" err="1" smtClean="0">
                <a:sym typeface="Wingdings" panose="05000000000000000000" pitchFamily="2" charset="2"/>
              </a:rPr>
              <a:t>electric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dipole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ym typeface="Wingdings" panose="05000000000000000000" pitchFamily="2" charset="2"/>
              </a:rPr>
              <a:t>dipole</a:t>
            </a:r>
            <a:r>
              <a:rPr lang="fr-FR" sz="2000" dirty="0" smtClean="0">
                <a:sym typeface="Wingdings" panose="05000000000000000000" pitchFamily="2" charset="2"/>
              </a:rPr>
              <a:t> interaction</a:t>
            </a:r>
          </a:p>
          <a:p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ym typeface="Wingdings" panose="05000000000000000000" pitchFamily="2" charset="2"/>
              </a:rPr>
              <a:t>	 </a:t>
            </a:r>
            <a:r>
              <a:rPr lang="fr-FR" sz="2000" b="1" dirty="0" err="1" smtClean="0">
                <a:sym typeface="Wingdings" panose="05000000000000000000" pitchFamily="2" charset="2"/>
              </a:rPr>
              <a:t>strain-mediated</a:t>
            </a:r>
            <a:r>
              <a:rPr lang="fr-FR" sz="2000" b="1" dirty="0" smtClean="0">
                <a:sym typeface="Wingdings" panose="05000000000000000000" pitchFamily="2" charset="2"/>
              </a:rPr>
              <a:t> interaction (</a:t>
            </a:r>
            <a:r>
              <a:rPr lang="fr-FR" sz="2000" b="1" dirty="0" err="1" smtClean="0">
                <a:sym typeface="Wingdings" panose="05000000000000000000" pitchFamily="2" charset="2"/>
              </a:rPr>
              <a:t>never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ym typeface="Wingdings" panose="05000000000000000000" pitchFamily="2" charset="2"/>
              </a:rPr>
              <a:t>negligible</a:t>
            </a:r>
            <a:r>
              <a:rPr lang="fr-FR" sz="2000" b="1" dirty="0" smtClean="0">
                <a:sym typeface="Wingdings" panose="05000000000000000000" pitchFamily="2" charset="2"/>
              </a:rPr>
              <a:t>!)</a:t>
            </a:r>
            <a:endParaRPr lang="fr-FR" sz="2000" b="1" dirty="0"/>
          </a:p>
        </p:txBody>
      </p:sp>
      <p:sp>
        <p:nvSpPr>
          <p:cNvPr id="32" name="Flèche vers le bas 31"/>
          <p:cNvSpPr/>
          <p:nvPr/>
        </p:nvSpPr>
        <p:spPr>
          <a:xfrm rot="17676895">
            <a:off x="1003341" y="787172"/>
            <a:ext cx="338348" cy="1043094"/>
          </a:xfrm>
          <a:prstGeom prst="downArrow">
            <a:avLst>
              <a:gd name="adj1" fmla="val 50000"/>
              <a:gd name="adj2" fmla="val 868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1152796" y="984662"/>
            <a:ext cx="500768" cy="52671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036838" y="4875565"/>
            <a:ext cx="500294" cy="554874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28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706154" y="4770543"/>
            <a:ext cx="587564" cy="642270"/>
            <a:chOff x="31340421" y="8443489"/>
            <a:chExt cx="1645406" cy="1744343"/>
          </a:xfrm>
        </p:grpSpPr>
        <p:cxnSp>
          <p:nvCxnSpPr>
            <p:cNvPr id="36" name="Connecteur droit 35"/>
            <p:cNvCxnSpPr/>
            <p:nvPr/>
          </p:nvCxnSpPr>
          <p:spPr bwMode="auto">
            <a:xfrm>
              <a:off x="31352347" y="10187832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Connecteur droit 36"/>
            <p:cNvCxnSpPr/>
            <p:nvPr/>
          </p:nvCxnSpPr>
          <p:spPr bwMode="auto">
            <a:xfrm>
              <a:off x="31340421" y="8443489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Connecteur droit avec flèche 37"/>
            <p:cNvCxnSpPr/>
            <p:nvPr/>
          </p:nvCxnSpPr>
          <p:spPr bwMode="auto">
            <a:xfrm flipV="1">
              <a:off x="32157161" y="8443489"/>
              <a:ext cx="0" cy="1744077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/>
              <p:cNvSpPr txBox="1"/>
              <p:nvPr/>
            </p:nvSpPr>
            <p:spPr>
              <a:xfrm>
                <a:off x="1395872" y="5339915"/>
                <a:ext cx="469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fr-FR" sz="24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72" y="5339915"/>
                <a:ext cx="469928" cy="461665"/>
              </a:xfrm>
              <a:prstGeom prst="rect">
                <a:avLst/>
              </a:prstGeom>
              <a:blipFill>
                <a:blip r:embed="rId3"/>
                <a:stretch>
                  <a:fillRect l="-38961" t="-130263" r="-162338" b="-19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/>
              <p:cNvSpPr txBox="1"/>
              <p:nvPr/>
            </p:nvSpPr>
            <p:spPr>
              <a:xfrm>
                <a:off x="1391106" y="4462425"/>
                <a:ext cx="4456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fr-FR" sz="24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06" y="4462425"/>
                <a:ext cx="445676" cy="461665"/>
              </a:xfrm>
              <a:prstGeom prst="rect">
                <a:avLst/>
              </a:prstGeom>
              <a:blipFill>
                <a:blip r:embed="rId4"/>
                <a:stretch>
                  <a:fillRect l="-47945" t="-130263" r="-164384" b="-19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e 40"/>
          <p:cNvGrpSpPr/>
          <p:nvPr/>
        </p:nvGrpSpPr>
        <p:grpSpPr>
          <a:xfrm>
            <a:off x="558278" y="4470755"/>
            <a:ext cx="711134" cy="448022"/>
            <a:chOff x="9345803" y="2778397"/>
            <a:chExt cx="990894" cy="594062"/>
          </a:xfrm>
        </p:grpSpPr>
        <p:sp>
          <p:nvSpPr>
            <p:cNvPr id="42" name="Double flèche verticale 41"/>
            <p:cNvSpPr/>
            <p:nvPr/>
          </p:nvSpPr>
          <p:spPr>
            <a:xfrm>
              <a:off x="9345803" y="2778397"/>
              <a:ext cx="151733" cy="594062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9514509" y="2959181"/>
              <a:ext cx="822188" cy="190220"/>
              <a:chOff x="1689664" y="10369216"/>
              <a:chExt cx="1652391" cy="389616"/>
            </a:xfrm>
          </p:grpSpPr>
          <p:cxnSp>
            <p:nvCxnSpPr>
              <p:cNvPr id="44" name="Connecteur droit 43"/>
              <p:cNvCxnSpPr/>
              <p:nvPr/>
            </p:nvCxnSpPr>
            <p:spPr bwMode="auto">
              <a:xfrm>
                <a:off x="1708575" y="10758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Connecteur droit 44"/>
              <p:cNvCxnSpPr/>
              <p:nvPr/>
            </p:nvCxnSpPr>
            <p:spPr bwMode="auto">
              <a:xfrm>
                <a:off x="1689664" y="10369216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Connecteur droit 45"/>
              <p:cNvCxnSpPr/>
              <p:nvPr/>
            </p:nvCxnSpPr>
            <p:spPr bwMode="auto">
              <a:xfrm>
                <a:off x="1708575" y="10607335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8" name="Groupe 47"/>
          <p:cNvGrpSpPr/>
          <p:nvPr/>
        </p:nvGrpSpPr>
        <p:grpSpPr>
          <a:xfrm>
            <a:off x="456778" y="2029912"/>
            <a:ext cx="1392036" cy="1866668"/>
            <a:chOff x="5498260" y="2463476"/>
            <a:chExt cx="1939660" cy="2475141"/>
          </a:xfrm>
        </p:grpSpPr>
        <p:sp>
          <p:nvSpPr>
            <p:cNvPr id="49" name="ZoneTexte 48"/>
            <p:cNvSpPr txBox="1"/>
            <p:nvPr/>
          </p:nvSpPr>
          <p:spPr>
            <a:xfrm rot="20252160">
              <a:off x="6233488" y="3659672"/>
              <a:ext cx="12044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Ion-ion </a:t>
              </a:r>
            </a:p>
            <a:p>
              <a:pPr algn="ctr"/>
              <a:r>
                <a:rPr lang="fr-FR" dirty="0" smtClean="0"/>
                <a:t>interaction</a:t>
              </a:r>
              <a:endParaRPr lang="fr-FR" dirty="0"/>
            </a:p>
          </p:txBody>
        </p:sp>
        <p:sp>
          <p:nvSpPr>
            <p:cNvPr id="50" name="Éclair 49"/>
            <p:cNvSpPr/>
            <p:nvPr/>
          </p:nvSpPr>
          <p:spPr>
            <a:xfrm rot="633536">
              <a:off x="5498260" y="2463476"/>
              <a:ext cx="863382" cy="2475141"/>
            </a:xfrm>
            <a:prstGeom prst="lightningBol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476050" y="3173972"/>
            <a:ext cx="5429105" cy="2866248"/>
            <a:chOff x="924097" y="4250892"/>
            <a:chExt cx="7513784" cy="3582052"/>
          </a:xfrm>
        </p:grpSpPr>
        <p:sp>
          <p:nvSpPr>
            <p:cNvPr id="67" name="Ellipse 66"/>
            <p:cNvSpPr/>
            <p:nvPr/>
          </p:nvSpPr>
          <p:spPr>
            <a:xfrm>
              <a:off x="924097" y="4314748"/>
              <a:ext cx="2363821" cy="170643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Quantum </a:t>
              </a:r>
              <a:r>
                <a:rPr lang="fr-FR" sz="1600" dirty="0" err="1" smtClean="0"/>
                <a:t>storage</a:t>
              </a:r>
              <a:r>
                <a:rPr lang="fr-FR" sz="1600" dirty="0" smtClean="0"/>
                <a:t> /</a:t>
              </a:r>
            </a:p>
            <a:p>
              <a:pPr algn="ctr"/>
              <a:r>
                <a:rPr lang="fr-FR" sz="1600" dirty="0" smtClean="0"/>
                <a:t>Quantum </a:t>
              </a:r>
              <a:r>
                <a:rPr lang="fr-FR" sz="1600" dirty="0" err="1" smtClean="0"/>
                <a:t>repeaters</a:t>
              </a:r>
              <a:endParaRPr lang="fr-FR" sz="1600" dirty="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2217279" y="6126511"/>
              <a:ext cx="2441780" cy="17064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Quantum bits /</a:t>
              </a:r>
            </a:p>
            <a:p>
              <a:pPr algn="ctr"/>
              <a:r>
                <a:rPr lang="fr-FR" sz="1600" dirty="0" smtClean="0"/>
                <a:t>Quantum computation</a:t>
              </a:r>
              <a:endParaRPr lang="fr-FR" sz="1600" dirty="0"/>
            </a:p>
          </p:txBody>
        </p:sp>
        <p:sp>
          <p:nvSpPr>
            <p:cNvPr id="69" name="Ellipse 68"/>
            <p:cNvSpPr/>
            <p:nvPr/>
          </p:nvSpPr>
          <p:spPr>
            <a:xfrm>
              <a:off x="3477149" y="4448200"/>
              <a:ext cx="2363820" cy="170643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Quantum </a:t>
              </a:r>
              <a:r>
                <a:rPr lang="fr-FR" sz="1600" dirty="0" err="1" smtClean="0"/>
                <a:t>sensors</a:t>
              </a:r>
              <a:endParaRPr lang="fr-FR" sz="1600" dirty="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6074060" y="4250892"/>
              <a:ext cx="2363821" cy="170643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Quantum conversion</a:t>
              </a:r>
              <a:endParaRPr lang="fr-FR" sz="1600" dirty="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4987762" y="6058716"/>
              <a:ext cx="2859164" cy="170643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Quantum </a:t>
              </a:r>
              <a:r>
                <a:rPr lang="fr-FR" sz="1600" dirty="0" err="1" smtClean="0"/>
                <a:t>optomechanics</a:t>
              </a:r>
              <a:endParaRPr lang="fr-FR" sz="1600" dirty="0"/>
            </a:p>
          </p:txBody>
        </p:sp>
      </p:grpSp>
      <p:pic>
        <p:nvPicPr>
          <p:cNvPr id="72" name="Picture 5" descr="D:\Recherche\Manip\Photos\cristaux et CD\IMGP882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2691" y="1213894"/>
            <a:ext cx="1894572" cy="177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ube 72"/>
          <p:cNvSpPr/>
          <p:nvPr/>
        </p:nvSpPr>
        <p:spPr>
          <a:xfrm>
            <a:off x="119114" y="428017"/>
            <a:ext cx="2364703" cy="5668472"/>
          </a:xfrm>
          <a:prstGeom prst="cube">
            <a:avLst>
              <a:gd name="adj" fmla="val 1539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2272775" y="6252620"/>
            <a:ext cx="9760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solidFill>
                  <a:srgbClr val="9900CC"/>
                </a:solidFill>
                <a:cs typeface="Calibri" panose="020F0502020204030204" pitchFamily="34" charset="0"/>
              </a:rPr>
              <a:t>A. Louchet-Chauvet, T. </a:t>
            </a:r>
            <a:r>
              <a:rPr lang="fr-FR" dirty="0" err="1">
                <a:solidFill>
                  <a:srgbClr val="9900CC"/>
                </a:solidFill>
                <a:cs typeface="Calibri" panose="020F0502020204030204" pitchFamily="34" charset="0"/>
              </a:rPr>
              <a:t>Chanelière</a:t>
            </a:r>
            <a:r>
              <a:rPr lang="fr-FR" dirty="0">
                <a:solidFill>
                  <a:srgbClr val="9900CC"/>
                </a:solidFill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9900CC"/>
                </a:solidFill>
                <a:cs typeface="Calibri" panose="020F0502020204030204" pitchFamily="34" charset="0"/>
              </a:rPr>
              <a:t>Strain-mediated ion-ion interaction </a:t>
            </a:r>
            <a:r>
              <a:rPr lang="en-US" b="1" dirty="0" smtClean="0">
                <a:solidFill>
                  <a:srgbClr val="9900CC"/>
                </a:solidFill>
                <a:cs typeface="Calibri" panose="020F0502020204030204" pitchFamily="34" charset="0"/>
              </a:rPr>
              <a:t>in rare-earth-doped </a:t>
            </a:r>
            <a:r>
              <a:rPr lang="en-US" b="1" dirty="0">
                <a:solidFill>
                  <a:srgbClr val="9900CC"/>
                </a:solidFill>
                <a:cs typeface="Calibri" panose="020F0502020204030204" pitchFamily="34" charset="0"/>
              </a:rPr>
              <a:t>solids. </a:t>
            </a:r>
            <a:r>
              <a:rPr lang="fr-FR" i="1" dirty="0">
                <a:solidFill>
                  <a:srgbClr val="9900CC"/>
                </a:solidFill>
                <a:cs typeface="Calibri" panose="020F0502020204030204" pitchFamily="34" charset="0"/>
              </a:rPr>
              <a:t>Journal of </a:t>
            </a:r>
            <a:r>
              <a:rPr lang="fr-FR" i="1" dirty="0" err="1">
                <a:solidFill>
                  <a:srgbClr val="9900CC"/>
                </a:solidFill>
                <a:cs typeface="Calibri" panose="020F0502020204030204" pitchFamily="34" charset="0"/>
              </a:rPr>
              <a:t>Physics</a:t>
            </a:r>
            <a:r>
              <a:rPr lang="fr-FR" i="1" dirty="0">
                <a:solidFill>
                  <a:srgbClr val="9900CC"/>
                </a:solidFill>
                <a:cs typeface="Calibri" panose="020F0502020204030204" pitchFamily="34" charset="0"/>
              </a:rPr>
              <a:t>: Condensed </a:t>
            </a:r>
            <a:r>
              <a:rPr lang="fr-FR" i="1" dirty="0" err="1">
                <a:solidFill>
                  <a:srgbClr val="9900CC"/>
                </a:solidFill>
                <a:cs typeface="Calibri" panose="020F0502020204030204" pitchFamily="34" charset="0"/>
              </a:rPr>
              <a:t>Matter</a:t>
            </a:r>
            <a:r>
              <a:rPr lang="fr-FR" i="1" dirty="0">
                <a:solidFill>
                  <a:srgbClr val="9900CC"/>
                </a:solidFill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9900CC"/>
                </a:solidFill>
                <a:cs typeface="Calibri" panose="020F0502020204030204" pitchFamily="34" charset="0"/>
              </a:rPr>
              <a:t>35, </a:t>
            </a:r>
            <a:r>
              <a:rPr lang="fr-FR" dirty="0">
                <a:solidFill>
                  <a:srgbClr val="9900CC"/>
                </a:solidFill>
              </a:rPr>
              <a:t>305501</a:t>
            </a:r>
            <a:r>
              <a:rPr lang="fr-FR" dirty="0">
                <a:solidFill>
                  <a:srgbClr val="9900CC"/>
                </a:solidFill>
                <a:cs typeface="Calibri" panose="020F0502020204030204" pitchFamily="34" charset="0"/>
              </a:rPr>
              <a:t> (2023)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6" y="4294422"/>
            <a:ext cx="1941178" cy="19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25955"/>
            <a:ext cx="9180621" cy="1179404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Perspectives</a:t>
            </a:r>
            <a:endParaRPr lang="fr-FR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2272775" y="6252620"/>
            <a:ext cx="9760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solidFill>
                  <a:srgbClr val="9900CC"/>
                </a:solidFill>
                <a:cs typeface="Calibri" panose="020F0502020204030204" pitchFamily="34" charset="0"/>
              </a:rPr>
              <a:t>A. Louchet-Chauvet, T. </a:t>
            </a:r>
            <a:r>
              <a:rPr lang="fr-FR" dirty="0" err="1">
                <a:solidFill>
                  <a:srgbClr val="9900CC"/>
                </a:solidFill>
                <a:cs typeface="Calibri" panose="020F0502020204030204" pitchFamily="34" charset="0"/>
              </a:rPr>
              <a:t>Chanelière</a:t>
            </a:r>
            <a:r>
              <a:rPr lang="fr-FR" dirty="0">
                <a:solidFill>
                  <a:srgbClr val="9900CC"/>
                </a:solidFill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9900CC"/>
                </a:solidFill>
                <a:cs typeface="Calibri" panose="020F0502020204030204" pitchFamily="34" charset="0"/>
              </a:rPr>
              <a:t>Strain-mediated ion-ion interaction </a:t>
            </a:r>
            <a:r>
              <a:rPr lang="en-US" b="1" dirty="0" smtClean="0">
                <a:solidFill>
                  <a:srgbClr val="9900CC"/>
                </a:solidFill>
                <a:cs typeface="Calibri" panose="020F0502020204030204" pitchFamily="34" charset="0"/>
              </a:rPr>
              <a:t>in rare-earth-doped </a:t>
            </a:r>
            <a:r>
              <a:rPr lang="en-US" b="1" dirty="0">
                <a:solidFill>
                  <a:srgbClr val="9900CC"/>
                </a:solidFill>
                <a:cs typeface="Calibri" panose="020F0502020204030204" pitchFamily="34" charset="0"/>
              </a:rPr>
              <a:t>solids. </a:t>
            </a:r>
            <a:r>
              <a:rPr lang="fr-FR" i="1" dirty="0">
                <a:solidFill>
                  <a:srgbClr val="9900CC"/>
                </a:solidFill>
                <a:cs typeface="Calibri" panose="020F0502020204030204" pitchFamily="34" charset="0"/>
              </a:rPr>
              <a:t>Journal of </a:t>
            </a:r>
            <a:r>
              <a:rPr lang="fr-FR" i="1" dirty="0" err="1">
                <a:solidFill>
                  <a:srgbClr val="9900CC"/>
                </a:solidFill>
                <a:cs typeface="Calibri" panose="020F0502020204030204" pitchFamily="34" charset="0"/>
              </a:rPr>
              <a:t>Physics</a:t>
            </a:r>
            <a:r>
              <a:rPr lang="fr-FR" i="1" dirty="0">
                <a:solidFill>
                  <a:srgbClr val="9900CC"/>
                </a:solidFill>
                <a:cs typeface="Calibri" panose="020F0502020204030204" pitchFamily="34" charset="0"/>
              </a:rPr>
              <a:t>: Condensed </a:t>
            </a:r>
            <a:r>
              <a:rPr lang="fr-FR" i="1" dirty="0" err="1">
                <a:solidFill>
                  <a:srgbClr val="9900CC"/>
                </a:solidFill>
                <a:cs typeface="Calibri" panose="020F0502020204030204" pitchFamily="34" charset="0"/>
              </a:rPr>
              <a:t>Matter</a:t>
            </a:r>
            <a:r>
              <a:rPr lang="fr-FR" i="1" dirty="0">
                <a:solidFill>
                  <a:srgbClr val="9900CC"/>
                </a:solidFill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9900CC"/>
                </a:solidFill>
                <a:cs typeface="Calibri" panose="020F0502020204030204" pitchFamily="34" charset="0"/>
              </a:rPr>
              <a:t>35, </a:t>
            </a:r>
            <a:r>
              <a:rPr lang="fr-FR" dirty="0">
                <a:solidFill>
                  <a:srgbClr val="9900CC"/>
                </a:solidFill>
              </a:rPr>
              <a:t>305501</a:t>
            </a:r>
            <a:r>
              <a:rPr lang="fr-FR" dirty="0">
                <a:solidFill>
                  <a:srgbClr val="9900CC"/>
                </a:solidFill>
                <a:cs typeface="Calibri" panose="020F0502020204030204" pitchFamily="34" charset="0"/>
              </a:rPr>
              <a:t> (2023)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DAB0D19-20EA-413B-BD91-CDB99B2C2B9F}"/>
              </a:ext>
            </a:extLst>
          </p:cNvPr>
          <p:cNvSpPr txBox="1"/>
          <p:nvPr/>
        </p:nvSpPr>
        <p:spPr>
          <a:xfrm>
            <a:off x="3008715" y="1762225"/>
            <a:ext cx="2527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Ion-ion interactions</a:t>
            </a:r>
            <a:endParaRPr lang="fr-FR" sz="2000" b="1" dirty="0"/>
          </a:p>
        </p:txBody>
      </p:sp>
      <p:sp>
        <p:nvSpPr>
          <p:cNvPr id="32" name="Flèche vers le bas 31"/>
          <p:cNvSpPr/>
          <p:nvPr/>
        </p:nvSpPr>
        <p:spPr>
          <a:xfrm rot="17676895">
            <a:off x="1003341" y="787172"/>
            <a:ext cx="338348" cy="1043094"/>
          </a:xfrm>
          <a:prstGeom prst="downArrow">
            <a:avLst>
              <a:gd name="adj1" fmla="val 50000"/>
              <a:gd name="adj2" fmla="val 868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1152796" y="984662"/>
            <a:ext cx="500768" cy="52671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036838" y="4875565"/>
            <a:ext cx="500294" cy="554874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28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706154" y="4770543"/>
            <a:ext cx="587564" cy="642270"/>
            <a:chOff x="31340421" y="8443489"/>
            <a:chExt cx="1645406" cy="1744343"/>
          </a:xfrm>
        </p:grpSpPr>
        <p:cxnSp>
          <p:nvCxnSpPr>
            <p:cNvPr id="36" name="Connecteur droit 35"/>
            <p:cNvCxnSpPr/>
            <p:nvPr/>
          </p:nvCxnSpPr>
          <p:spPr bwMode="auto">
            <a:xfrm>
              <a:off x="31352347" y="10187832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Connecteur droit 36"/>
            <p:cNvCxnSpPr/>
            <p:nvPr/>
          </p:nvCxnSpPr>
          <p:spPr bwMode="auto">
            <a:xfrm>
              <a:off x="31340421" y="8443489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Connecteur droit avec flèche 37"/>
            <p:cNvCxnSpPr/>
            <p:nvPr/>
          </p:nvCxnSpPr>
          <p:spPr bwMode="auto">
            <a:xfrm flipV="1">
              <a:off x="32157161" y="8443489"/>
              <a:ext cx="0" cy="1744077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/>
              <p:cNvSpPr txBox="1"/>
              <p:nvPr/>
            </p:nvSpPr>
            <p:spPr>
              <a:xfrm>
                <a:off x="1395872" y="5282040"/>
                <a:ext cx="4699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fr-FR" sz="24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72" y="5282040"/>
                <a:ext cx="469928" cy="461665"/>
              </a:xfrm>
              <a:prstGeom prst="rect">
                <a:avLst/>
              </a:prstGeom>
              <a:blipFill>
                <a:blip r:embed="rId3"/>
                <a:stretch>
                  <a:fillRect l="-38961" t="-130263" r="-162338" b="-19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/>
              <p:cNvSpPr txBox="1"/>
              <p:nvPr/>
            </p:nvSpPr>
            <p:spPr>
              <a:xfrm>
                <a:off x="1391106" y="4404550"/>
                <a:ext cx="4456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fr-FR" sz="24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06" y="4404550"/>
                <a:ext cx="445676" cy="461665"/>
              </a:xfrm>
              <a:prstGeom prst="rect">
                <a:avLst/>
              </a:prstGeom>
              <a:blipFill>
                <a:blip r:embed="rId4"/>
                <a:stretch>
                  <a:fillRect l="-47945" t="-132000" r="-164384" b="-198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e 40"/>
          <p:cNvGrpSpPr/>
          <p:nvPr/>
        </p:nvGrpSpPr>
        <p:grpSpPr>
          <a:xfrm>
            <a:off x="558278" y="4470755"/>
            <a:ext cx="711134" cy="448022"/>
            <a:chOff x="9345803" y="2778397"/>
            <a:chExt cx="990894" cy="594062"/>
          </a:xfrm>
        </p:grpSpPr>
        <p:sp>
          <p:nvSpPr>
            <p:cNvPr id="42" name="Double flèche verticale 41"/>
            <p:cNvSpPr/>
            <p:nvPr/>
          </p:nvSpPr>
          <p:spPr>
            <a:xfrm>
              <a:off x="9345803" y="2778397"/>
              <a:ext cx="151733" cy="594062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9514509" y="2959181"/>
              <a:ext cx="822188" cy="190220"/>
              <a:chOff x="1689664" y="10369216"/>
              <a:chExt cx="1652391" cy="389616"/>
            </a:xfrm>
          </p:grpSpPr>
          <p:cxnSp>
            <p:nvCxnSpPr>
              <p:cNvPr id="44" name="Connecteur droit 43"/>
              <p:cNvCxnSpPr/>
              <p:nvPr/>
            </p:nvCxnSpPr>
            <p:spPr bwMode="auto">
              <a:xfrm>
                <a:off x="1708575" y="10758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Connecteur droit 44"/>
              <p:cNvCxnSpPr/>
              <p:nvPr/>
            </p:nvCxnSpPr>
            <p:spPr bwMode="auto">
              <a:xfrm>
                <a:off x="1689664" y="10369216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Connecteur droit 45"/>
              <p:cNvCxnSpPr/>
              <p:nvPr/>
            </p:nvCxnSpPr>
            <p:spPr bwMode="auto">
              <a:xfrm>
                <a:off x="1708575" y="10607335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8" name="Groupe 47"/>
          <p:cNvGrpSpPr/>
          <p:nvPr/>
        </p:nvGrpSpPr>
        <p:grpSpPr>
          <a:xfrm>
            <a:off x="456778" y="2029912"/>
            <a:ext cx="1392036" cy="1866668"/>
            <a:chOff x="5498260" y="2463476"/>
            <a:chExt cx="1939660" cy="2475141"/>
          </a:xfrm>
        </p:grpSpPr>
        <p:sp>
          <p:nvSpPr>
            <p:cNvPr id="49" name="ZoneTexte 48"/>
            <p:cNvSpPr txBox="1"/>
            <p:nvPr/>
          </p:nvSpPr>
          <p:spPr>
            <a:xfrm rot="20252160">
              <a:off x="6233488" y="3659672"/>
              <a:ext cx="12044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Ion-ion </a:t>
              </a:r>
            </a:p>
            <a:p>
              <a:pPr algn="ctr"/>
              <a:r>
                <a:rPr lang="fr-FR" dirty="0" smtClean="0"/>
                <a:t>interaction</a:t>
              </a:r>
              <a:endParaRPr lang="fr-FR" dirty="0"/>
            </a:p>
          </p:txBody>
        </p:sp>
        <p:sp>
          <p:nvSpPr>
            <p:cNvPr id="50" name="Éclair 49"/>
            <p:cNvSpPr/>
            <p:nvPr/>
          </p:nvSpPr>
          <p:spPr>
            <a:xfrm rot="633536">
              <a:off x="5498260" y="2463476"/>
              <a:ext cx="863382" cy="2475141"/>
            </a:xfrm>
            <a:prstGeom prst="lightningBol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834683" y="3654608"/>
            <a:ext cx="6930629" cy="2133236"/>
            <a:chOff x="2834683" y="3886107"/>
            <a:chExt cx="6930629" cy="2133236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FB85E414-9781-47AB-BC86-375927B0F600}"/>
                </a:ext>
              </a:extLst>
            </p:cNvPr>
            <p:cNvSpPr/>
            <p:nvPr/>
          </p:nvSpPr>
          <p:spPr>
            <a:xfrm>
              <a:off x="7153024" y="4734189"/>
              <a:ext cx="1227047" cy="1265552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2B7D95D9-1CC7-4BA3-BE76-3F201F21A5E0}"/>
                </a:ext>
              </a:extLst>
            </p:cNvPr>
            <p:cNvSpPr/>
            <p:nvPr/>
          </p:nvSpPr>
          <p:spPr>
            <a:xfrm>
              <a:off x="4192861" y="4753791"/>
              <a:ext cx="1216201" cy="1265552"/>
            </a:xfrm>
            <a:prstGeom prst="ellipse">
              <a:avLst/>
            </a:prstGeom>
            <a:solidFill>
              <a:srgbClr val="669900"/>
            </a:solidFill>
            <a:ln w="25400" cap="flat" cmpd="sng" algn="ctr">
              <a:solidFill>
                <a:srgbClr val="1E5C3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2834683" y="3886107"/>
              <a:ext cx="6930629" cy="2066874"/>
              <a:chOff x="2834683" y="3886107"/>
              <a:chExt cx="6930629" cy="2066874"/>
            </a:xfrm>
          </p:grpSpPr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DF063400-E51C-4D16-8A49-21C09FD996D9}"/>
                  </a:ext>
                </a:extLst>
              </p:cNvPr>
              <p:cNvGrpSpPr/>
              <p:nvPr/>
            </p:nvGrpSpPr>
            <p:grpSpPr>
              <a:xfrm>
                <a:off x="2834683" y="4568911"/>
                <a:ext cx="6930629" cy="1384070"/>
                <a:chOff x="6463526" y="10376725"/>
                <a:chExt cx="15251349" cy="1727395"/>
              </a:xfrm>
            </p:grpSpPr>
            <p:pic>
              <p:nvPicPr>
                <p:cNvPr id="58" name="Picture 6" descr="Two-level decay quantum system with open-loop control optical field">
                  <a:extLst>
                    <a:ext uri="{FF2B5EF4-FFF2-40B4-BE49-F238E27FC236}">
                      <a16:creationId xmlns:a16="http://schemas.microsoft.com/office/drawing/2014/main" id="{1E82A4FB-D8A9-4661-9AB4-9D3AC26CC3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66553" y="10376725"/>
                  <a:ext cx="3048322" cy="17241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Image 55">
                  <a:extLst>
                    <a:ext uri="{FF2B5EF4-FFF2-40B4-BE49-F238E27FC236}">
                      <a16:creationId xmlns:a16="http://schemas.microsoft.com/office/drawing/2014/main" id="{32D5FFA0-6E94-4844-BC84-476246FE29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63526" y="10755546"/>
                  <a:ext cx="3006820" cy="1348574"/>
                </a:xfrm>
                <a:prstGeom prst="rect">
                  <a:avLst/>
                </a:prstGeom>
              </p:spPr>
            </p:pic>
            <p:sp>
              <p:nvSpPr>
                <p:cNvPr id="60" name="Flèche droite 198">
                  <a:extLst>
                    <a:ext uri="{FF2B5EF4-FFF2-40B4-BE49-F238E27FC236}">
                      <a16:creationId xmlns:a16="http://schemas.microsoft.com/office/drawing/2014/main" id="{CA77F4CD-0C3C-45BB-B48A-C4E974C79C6B}"/>
                    </a:ext>
                  </a:extLst>
                </p:cNvPr>
                <p:cNvSpPr/>
                <p:nvPr/>
              </p:nvSpPr>
              <p:spPr>
                <a:xfrm>
                  <a:off x="12045098" y="10864092"/>
                  <a:ext cx="3921249" cy="500028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rgbClr val="9BBB59"/>
                    </a:gs>
                    <a:gs pos="100000">
                      <a:srgbClr val="4F81BD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lèche droite 199">
                  <a:extLst>
                    <a:ext uri="{FF2B5EF4-FFF2-40B4-BE49-F238E27FC236}">
                      <a16:creationId xmlns:a16="http://schemas.microsoft.com/office/drawing/2014/main" id="{ACE0438F-5E07-43DA-83FD-1465679E6067}"/>
                    </a:ext>
                  </a:extLst>
                </p:cNvPr>
                <p:cNvSpPr/>
                <p:nvPr/>
              </p:nvSpPr>
              <p:spPr>
                <a:xfrm rot="10800000">
                  <a:off x="12045097" y="11439665"/>
                  <a:ext cx="3921249" cy="500028"/>
                </a:xfrm>
                <a:prstGeom prst="rightArrow">
                  <a:avLst/>
                </a:prstGeom>
                <a:gradFill>
                  <a:gsLst>
                    <a:gs pos="100000">
                      <a:srgbClr val="9BBB59"/>
                    </a:gs>
                    <a:gs pos="0">
                      <a:srgbClr val="4F81BD"/>
                    </a:gs>
                  </a:gsLst>
                  <a:lin ang="0" scaled="1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DC954201-A252-4440-9D0D-2CBFAF1291E1}"/>
                    </a:ext>
                  </a:extLst>
                </p:cNvPr>
                <p:cNvSpPr txBox="1"/>
                <p:nvPr/>
              </p:nvSpPr>
              <p:spPr>
                <a:xfrm>
                  <a:off x="12392963" y="10956844"/>
                  <a:ext cx="3225523" cy="883480"/>
                </a:xfrm>
                <a:prstGeom prst="rect">
                  <a:avLst/>
                </a:prstGeom>
                <a:solidFill>
                  <a:srgbClr val="FFFFFF">
                    <a:alpha val="47059"/>
                  </a:srgbClr>
                </a:solidFill>
                <a:effectLst>
                  <a:softEdge rad="127000"/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r-FR" sz="2000" dirty="0" err="1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ea typeface="+mn-ea"/>
                      <a:cs typeface="+mn-cs"/>
                    </a:rPr>
                    <a:t>Strain-coupling</a:t>
                  </a:r>
                  <a:endParaRPr lang="fr-FR" sz="2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ZoneTexte 62">
                  <a:extLst>
                    <a:ext uri="{FF2B5EF4-FFF2-40B4-BE49-F238E27FC236}">
                      <a16:creationId xmlns:a16="http://schemas.microsoft.com/office/drawing/2014/main" id="{9F6B7345-275C-4207-871C-BFBE07FDCB9A}"/>
                    </a:ext>
                  </a:extLst>
                </p:cNvPr>
                <p:cNvSpPr txBox="1"/>
                <p:nvPr/>
              </p:nvSpPr>
              <p:spPr>
                <a:xfrm>
                  <a:off x="9576649" y="10962330"/>
                  <a:ext cx="2408273" cy="921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r-FR" sz="1400" dirty="0" err="1" smtClean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Mechanical</a:t>
                  </a:r>
                  <a:r>
                    <a:rPr lang="fr-FR" sz="1400" dirty="0" smtClean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lang="fr-FR" sz="1400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degree</a:t>
                  </a:r>
                  <a:r>
                    <a:rPr lang="fr-FR" sz="1400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of </a:t>
                  </a:r>
                  <a:r>
                    <a:rPr lang="fr-FR" sz="1400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freedom</a:t>
                  </a:r>
                  <a:endParaRPr lang="fr-FR" sz="14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ZoneTexte 63">
                  <a:extLst>
                    <a:ext uri="{FF2B5EF4-FFF2-40B4-BE49-F238E27FC236}">
                      <a16:creationId xmlns:a16="http://schemas.microsoft.com/office/drawing/2014/main" id="{501D3A0B-B0B5-4E39-80C7-3F9F43D92044}"/>
                    </a:ext>
                  </a:extLst>
                </p:cNvPr>
                <p:cNvSpPr txBox="1"/>
                <p:nvPr/>
              </p:nvSpPr>
              <p:spPr>
                <a:xfrm>
                  <a:off x="16273000" y="10918548"/>
                  <a:ext cx="2151193" cy="921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r-FR" sz="1400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Quantum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r-FR" sz="1400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degree</a:t>
                  </a:r>
                  <a:r>
                    <a:rPr lang="fr-FR" sz="1400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of </a:t>
                  </a:r>
                  <a:r>
                    <a:rPr lang="fr-FR" sz="1400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freedom</a:t>
                  </a:r>
                  <a:endParaRPr lang="fr-FR" sz="14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375A216-10C9-45CD-A4AF-A80C760BCFAA}"/>
                  </a:ext>
                </a:extLst>
              </p:cNvPr>
              <p:cNvSpPr/>
              <p:nvPr/>
            </p:nvSpPr>
            <p:spPr>
              <a:xfrm>
                <a:off x="2939728" y="3886107"/>
                <a:ext cx="634916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Interesting</a:t>
                </a:r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perspectives in </a:t>
                </a:r>
                <a:r>
                  <a:rPr lang="fr-FR" sz="2000" b="1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hybrid</a:t>
                </a:r>
                <a:r>
                  <a:rPr lang="fr-FR" sz="20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2000" b="1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optomechanics</a:t>
                </a:r>
                <a:endPara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p:grpSp>
      </p:grpSp>
      <p:grpSp>
        <p:nvGrpSpPr>
          <p:cNvPr id="9" name="Groupe 8"/>
          <p:cNvGrpSpPr/>
          <p:nvPr/>
        </p:nvGrpSpPr>
        <p:grpSpPr>
          <a:xfrm>
            <a:off x="5222104" y="1101757"/>
            <a:ext cx="3544362" cy="1588889"/>
            <a:chOff x="5585272" y="1196505"/>
            <a:chExt cx="3544362" cy="1588889"/>
          </a:xfrm>
        </p:grpSpPr>
        <p:grpSp>
          <p:nvGrpSpPr>
            <p:cNvPr id="7" name="Groupe 6"/>
            <p:cNvGrpSpPr/>
            <p:nvPr/>
          </p:nvGrpSpPr>
          <p:grpSpPr>
            <a:xfrm>
              <a:off x="5585272" y="1265321"/>
              <a:ext cx="3544362" cy="1520073"/>
              <a:chOff x="5585272" y="1265321"/>
              <a:chExt cx="3544362" cy="1520073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6551364" y="1389920"/>
                <a:ext cx="2578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/>
                  <a:t>Source of </a:t>
                </a:r>
                <a:r>
                  <a:rPr lang="fr-FR" sz="2000" dirty="0" err="1" smtClean="0"/>
                  <a:t>decoherence</a:t>
                </a:r>
                <a:endParaRPr lang="fr-FR" sz="2000" dirty="0"/>
              </a:p>
            </p:txBody>
          </p:sp>
          <p:sp>
            <p:nvSpPr>
              <p:cNvPr id="6" name="Accolade ouvrante 5"/>
              <p:cNvSpPr/>
              <p:nvPr/>
            </p:nvSpPr>
            <p:spPr>
              <a:xfrm>
                <a:off x="5585272" y="1265321"/>
                <a:ext cx="174393" cy="1520073"/>
              </a:xfrm>
              <a:prstGeom prst="leftBrace">
                <a:avLst>
                  <a:gd name="adj1" fmla="val 182734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  <p:pic>
          <p:nvPicPr>
            <p:cNvPr id="1028" name="Picture 4" descr="Slightly Frowning Face on WhatsApp 2.23.2.7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075" y="1196505"/>
              <a:ext cx="767934" cy="767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e 9"/>
          <p:cNvGrpSpPr/>
          <p:nvPr/>
        </p:nvGrpSpPr>
        <p:grpSpPr>
          <a:xfrm>
            <a:off x="5396497" y="1881157"/>
            <a:ext cx="4999929" cy="767935"/>
            <a:chOff x="5733547" y="2225088"/>
            <a:chExt cx="4999929" cy="767935"/>
          </a:xfrm>
        </p:grpSpPr>
        <p:sp>
          <p:nvSpPr>
            <p:cNvPr id="3" name="Rectangle 2"/>
            <p:cNvSpPr/>
            <p:nvPr/>
          </p:nvSpPr>
          <p:spPr>
            <a:xfrm>
              <a:off x="6498278" y="2444534"/>
              <a:ext cx="42351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/>
                <a:t> B</a:t>
              </a:r>
              <a:r>
                <a:rPr lang="fr-FR" sz="2000" dirty="0" smtClean="0"/>
                <a:t>uilding </a:t>
              </a:r>
              <a:r>
                <a:rPr lang="fr-FR" sz="2000" dirty="0"/>
                <a:t>block for quantum </a:t>
              </a:r>
              <a:r>
                <a:rPr lang="fr-FR" sz="2000" dirty="0" err="1"/>
                <a:t>computing</a:t>
              </a:r>
              <a:endParaRPr lang="fr-FR" sz="2000" dirty="0"/>
            </a:p>
          </p:txBody>
        </p:sp>
        <p:pic>
          <p:nvPicPr>
            <p:cNvPr id="1030" name="Picture 6" descr="Slightly Smiling Face on WhatsApp 2.23.2.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547" y="2225088"/>
              <a:ext cx="767934" cy="767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Cube 66"/>
          <p:cNvSpPr/>
          <p:nvPr/>
        </p:nvSpPr>
        <p:spPr>
          <a:xfrm>
            <a:off x="119114" y="428017"/>
            <a:ext cx="2364703" cy="5668472"/>
          </a:xfrm>
          <a:prstGeom prst="cube">
            <a:avLst>
              <a:gd name="adj" fmla="val 1539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6" y="4294422"/>
            <a:ext cx="1941178" cy="1941178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0D4B03DD-9368-456E-99B0-0D9DA6A97227}"/>
              </a:ext>
            </a:extLst>
          </p:cNvPr>
          <p:cNvSpPr txBox="1"/>
          <p:nvPr/>
        </p:nvSpPr>
        <p:spPr>
          <a:xfrm>
            <a:off x="3514326" y="2745538"/>
            <a:ext cx="8504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Compounds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where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the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strain-mediated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ion-ion interaction </a:t>
            </a:r>
            <a:r>
              <a:rPr lang="fr-FR" sz="20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dominates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algn="l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fr-FR" sz="200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Pure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ion-ion interaction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mechanism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70" name="Groupe 69"/>
          <p:cNvGrpSpPr/>
          <p:nvPr/>
        </p:nvGrpSpPr>
        <p:grpSpPr>
          <a:xfrm>
            <a:off x="5014774" y="5689484"/>
            <a:ext cx="2478499" cy="546116"/>
            <a:chOff x="3087676" y="3262323"/>
            <a:chExt cx="2478499" cy="546116"/>
          </a:xfrm>
        </p:grpSpPr>
        <p:sp>
          <p:nvSpPr>
            <p:cNvPr id="71" name="Forme libre 70"/>
            <p:cNvSpPr/>
            <p:nvPr/>
          </p:nvSpPr>
          <p:spPr>
            <a:xfrm rot="10800000">
              <a:off x="3142169" y="3262323"/>
              <a:ext cx="2390775" cy="183349"/>
            </a:xfrm>
            <a:custGeom>
              <a:avLst/>
              <a:gdLst>
                <a:gd name="connsiteX0" fmla="*/ 0 w 2390775"/>
                <a:gd name="connsiteY0" fmla="*/ 409821 h 409821"/>
                <a:gd name="connsiteX1" fmla="*/ 933450 w 2390775"/>
                <a:gd name="connsiteY1" fmla="*/ 246 h 409821"/>
                <a:gd name="connsiteX2" fmla="*/ 2390775 w 2390775"/>
                <a:gd name="connsiteY2" fmla="*/ 362196 h 4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0775" h="409821">
                  <a:moveTo>
                    <a:pt x="0" y="409821"/>
                  </a:moveTo>
                  <a:cubicBezTo>
                    <a:pt x="267494" y="209002"/>
                    <a:pt x="534988" y="8183"/>
                    <a:pt x="933450" y="246"/>
                  </a:cubicBezTo>
                  <a:cubicBezTo>
                    <a:pt x="1331912" y="-7691"/>
                    <a:pt x="1861343" y="177252"/>
                    <a:pt x="2390775" y="362196"/>
                  </a:cubicBezTo>
                </a:path>
              </a:pathLst>
            </a:custGeom>
            <a:ln w="76200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3087676" y="3439107"/>
              <a:ext cx="2478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FF0000"/>
                  </a:solidFill>
                </a:rPr>
                <a:t>Piezo</a:t>
              </a:r>
              <a:r>
                <a:rPr lang="fr-FR" b="1" dirty="0">
                  <a:solidFill>
                    <a:srgbClr val="FF0000"/>
                  </a:solidFill>
                </a:rPr>
                <a:t>-orbital </a:t>
              </a:r>
              <a:r>
                <a:rPr lang="fr-FR" b="1" dirty="0" err="1">
                  <a:solidFill>
                    <a:srgbClr val="FF0000"/>
                  </a:solidFill>
                </a:rPr>
                <a:t>backaction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021DA42C-EAF4-4B7D-87D6-4E3D72308642}"/>
              </a:ext>
            </a:extLst>
          </p:cNvPr>
          <p:cNvGrpSpPr/>
          <p:nvPr/>
        </p:nvGrpSpPr>
        <p:grpSpPr>
          <a:xfrm>
            <a:off x="4946775" y="3962232"/>
            <a:ext cx="2584490" cy="630119"/>
            <a:chOff x="3019677" y="1765596"/>
            <a:chExt cx="2584490" cy="630119"/>
          </a:xfrm>
        </p:grpSpPr>
        <p:sp>
          <p:nvSpPr>
            <p:cNvPr id="74" name="Forme libre 73"/>
            <p:cNvSpPr/>
            <p:nvPr/>
          </p:nvSpPr>
          <p:spPr>
            <a:xfrm>
              <a:off x="3174830" y="2140776"/>
              <a:ext cx="2390775" cy="254939"/>
            </a:xfrm>
            <a:custGeom>
              <a:avLst/>
              <a:gdLst>
                <a:gd name="connsiteX0" fmla="*/ 0 w 2390775"/>
                <a:gd name="connsiteY0" fmla="*/ 409821 h 409821"/>
                <a:gd name="connsiteX1" fmla="*/ 933450 w 2390775"/>
                <a:gd name="connsiteY1" fmla="*/ 246 h 409821"/>
                <a:gd name="connsiteX2" fmla="*/ 2390775 w 2390775"/>
                <a:gd name="connsiteY2" fmla="*/ 362196 h 4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0775" h="409821">
                  <a:moveTo>
                    <a:pt x="0" y="409821"/>
                  </a:moveTo>
                  <a:cubicBezTo>
                    <a:pt x="267494" y="209002"/>
                    <a:pt x="534988" y="8183"/>
                    <a:pt x="933450" y="246"/>
                  </a:cubicBezTo>
                  <a:cubicBezTo>
                    <a:pt x="1331912" y="-7691"/>
                    <a:pt x="1861343" y="177252"/>
                    <a:pt x="2390775" y="362196"/>
                  </a:cubicBez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4A3E340F-6339-4BC2-91A0-66DD0F191B1F}"/>
                </a:ext>
              </a:extLst>
            </p:cNvPr>
            <p:cNvSpPr txBox="1"/>
            <p:nvPr/>
          </p:nvSpPr>
          <p:spPr>
            <a:xfrm>
              <a:off x="3019677" y="1765596"/>
              <a:ext cx="258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FF0000"/>
                  </a:solidFill>
                </a:rPr>
                <a:t>Piezospectroscopic</a:t>
              </a:r>
              <a:r>
                <a:rPr lang="fr-FR" b="1" dirty="0">
                  <a:solidFill>
                    <a:srgbClr val="FF0000"/>
                  </a:solidFill>
                </a:rPr>
                <a:t> </a:t>
              </a:r>
              <a:r>
                <a:rPr lang="fr-FR" b="1" dirty="0" err="1">
                  <a:solidFill>
                    <a:srgbClr val="FF0000"/>
                  </a:solidFill>
                </a:rPr>
                <a:t>effect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64177" y="1022194"/>
            <a:ext cx="9134597" cy="2515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771211" y="3637940"/>
            <a:ext cx="7162794" cy="26066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1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 smtClean="0"/>
              <a:t>Acknowledgments</a:t>
            </a:r>
            <a:endParaRPr lang="fr-FR" sz="36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7796053" y="4248452"/>
            <a:ext cx="2363947" cy="1862201"/>
            <a:chOff x="6521266" y="4721732"/>
            <a:chExt cx="2363947" cy="1862201"/>
          </a:xfrm>
        </p:grpSpPr>
        <p:sp>
          <p:nvSpPr>
            <p:cNvPr id="6" name="ZoneTexte 5"/>
            <p:cNvSpPr txBox="1"/>
            <p:nvPr/>
          </p:nvSpPr>
          <p:spPr>
            <a:xfrm>
              <a:off x="7008497" y="5260494"/>
              <a:ext cx="14130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Loïc Morvan</a:t>
              </a:r>
            </a:p>
            <a:p>
              <a:r>
                <a:rPr lang="fr-FR" sz="1600" dirty="0"/>
                <a:t>Perrine Berger</a:t>
              </a:r>
              <a:br>
                <a:rPr lang="fr-FR" sz="1600" dirty="0"/>
              </a:br>
              <a:r>
                <a:rPr lang="fr-FR" sz="1600" dirty="0"/>
                <a:t>Sacha </a:t>
              </a:r>
              <a:r>
                <a:rPr lang="fr-FR" sz="1600" dirty="0" err="1" smtClean="0"/>
                <a:t>Welinski</a:t>
              </a:r>
              <a:endParaRPr lang="fr-FR" sz="1600" dirty="0" smtClean="0"/>
            </a:p>
            <a:p>
              <a:r>
                <a:rPr lang="fr-FR" sz="1600" dirty="0" smtClean="0"/>
                <a:t>Lothaire Ulrich</a:t>
              </a:r>
            </a:p>
            <a:p>
              <a:r>
                <a:rPr lang="fr-FR" sz="1600" dirty="0" smtClean="0"/>
                <a:t>Yoann Attal</a:t>
              </a:r>
              <a:endParaRPr lang="fr-FR" sz="1600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21266" y="4721732"/>
              <a:ext cx="2363947" cy="437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4423353" y="5056442"/>
            <a:ext cx="2818448" cy="1665034"/>
            <a:chOff x="2857894" y="1412740"/>
            <a:chExt cx="2818448" cy="1665034"/>
          </a:xfrm>
        </p:grpSpPr>
        <p:sp>
          <p:nvSpPr>
            <p:cNvPr id="9" name="ZoneTexte 8"/>
            <p:cNvSpPr txBox="1"/>
            <p:nvPr/>
          </p:nvSpPr>
          <p:spPr>
            <a:xfrm>
              <a:off x="3231859" y="2000556"/>
              <a:ext cx="150111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François </a:t>
              </a:r>
              <a:r>
                <a:rPr lang="fr-FR" sz="1600" dirty="0" err="1"/>
                <a:t>Ramaz</a:t>
              </a:r>
              <a:endParaRPr lang="fr-FR" sz="1600" dirty="0"/>
            </a:p>
            <a:p>
              <a:r>
                <a:rPr lang="fr-FR" sz="1600" dirty="0"/>
                <a:t>Xiaoping </a:t>
              </a:r>
              <a:r>
                <a:rPr lang="fr-FR" sz="1600" dirty="0" smtClean="0"/>
                <a:t>Jia</a:t>
              </a:r>
            </a:p>
            <a:p>
              <a:r>
                <a:rPr lang="fr-FR" sz="1600" dirty="0" smtClean="0"/>
                <a:t>Thomas </a:t>
              </a:r>
              <a:r>
                <a:rPr lang="fr-FR" sz="1600" dirty="0" err="1" smtClean="0"/>
                <a:t>Llauze</a:t>
              </a:r>
              <a:endParaRPr lang="fr-FR" sz="1600" dirty="0" smtClean="0"/>
            </a:p>
            <a:p>
              <a:r>
                <a:rPr lang="fr-FR" sz="1600" dirty="0" smtClean="0"/>
                <a:t>Félix </a:t>
              </a:r>
              <a:r>
                <a:rPr lang="fr-FR" sz="1600" dirty="0" err="1" smtClean="0"/>
                <a:t>Montjovet</a:t>
              </a:r>
              <a:endParaRPr lang="fr-FR" sz="1600" dirty="0"/>
            </a:p>
          </p:txBody>
        </p:sp>
        <p:pic>
          <p:nvPicPr>
            <p:cNvPr id="10" name="Picture 4" descr="Accueil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894" y="1412740"/>
              <a:ext cx="2818448" cy="521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1857316" y="4323196"/>
            <a:ext cx="1664064" cy="2033155"/>
            <a:chOff x="3684969" y="1068379"/>
            <a:chExt cx="1664064" cy="2033155"/>
          </a:xfrm>
        </p:grpSpPr>
        <p:pic>
          <p:nvPicPr>
            <p:cNvPr id="12" name="Picture 6" descr="Chimie ParisTech Accueil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969" y="1068379"/>
              <a:ext cx="1392768" cy="145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3772961" y="2516759"/>
              <a:ext cx="1576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Alban Ferrier</a:t>
              </a:r>
            </a:p>
            <a:p>
              <a:r>
                <a:rPr lang="fr-FR" sz="1600" dirty="0"/>
                <a:t>Philippe </a:t>
              </a:r>
              <a:r>
                <a:rPr lang="fr-FR" sz="1600" dirty="0" err="1"/>
                <a:t>Goldner</a:t>
              </a:r>
              <a:endParaRPr lang="fr-FR" sz="1600" dirty="0"/>
            </a:p>
          </p:txBody>
        </p:sp>
      </p:grpSp>
      <p:pic>
        <p:nvPicPr>
          <p:cNvPr id="16" name="Picture 3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649" y="2864785"/>
            <a:ext cx="1958888" cy="19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7045961" y="1567150"/>
            <a:ext cx="1857360" cy="1657888"/>
            <a:chOff x="6696849" y="2953181"/>
            <a:chExt cx="1857360" cy="1657888"/>
          </a:xfrm>
        </p:grpSpPr>
        <p:pic>
          <p:nvPicPr>
            <p:cNvPr id="1026" name="Picture 2" descr="https://neel.cnrs.fr/wp-content/uploads/2019/09/Institut-N%C3%A9el-log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849" y="2953181"/>
              <a:ext cx="1647825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ZoneTexte 23"/>
            <p:cNvSpPr txBox="1"/>
            <p:nvPr/>
          </p:nvSpPr>
          <p:spPr>
            <a:xfrm>
              <a:off x="6716655" y="4026294"/>
              <a:ext cx="1837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Thierry </a:t>
              </a:r>
              <a:r>
                <a:rPr lang="fr-FR" sz="1600" dirty="0" err="1"/>
                <a:t>Chanelière</a:t>
              </a:r>
              <a:endParaRPr lang="fr-FR" sz="1600" dirty="0"/>
            </a:p>
            <a:p>
              <a:r>
                <a:rPr lang="fr-FR" sz="1600" dirty="0"/>
                <a:t>Jean-Philippe </a:t>
              </a:r>
              <a:r>
                <a:rPr lang="fr-FR" sz="1600" dirty="0" err="1"/>
                <a:t>Poizat</a:t>
              </a:r>
              <a:endParaRPr lang="fr-FR" sz="16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895166" y="1865850"/>
            <a:ext cx="2296293" cy="2420995"/>
            <a:chOff x="4063896" y="1494747"/>
            <a:chExt cx="2296293" cy="2420995"/>
          </a:xfrm>
        </p:grpSpPr>
        <p:sp>
          <p:nvSpPr>
            <p:cNvPr id="4" name="ZoneTexte 3"/>
            <p:cNvSpPr txBox="1"/>
            <p:nvPr/>
          </p:nvSpPr>
          <p:spPr>
            <a:xfrm>
              <a:off x="4299625" y="2346082"/>
              <a:ext cx="184909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Rose </a:t>
              </a:r>
              <a:r>
                <a:rPr lang="fr-FR" sz="1600" dirty="0" err="1" smtClean="0"/>
                <a:t>Ahlefeldt</a:t>
              </a:r>
              <a:endParaRPr lang="fr-FR" sz="1600" dirty="0" smtClean="0"/>
            </a:p>
            <a:p>
              <a:r>
                <a:rPr lang="fr-FR" sz="1600" dirty="0" smtClean="0"/>
                <a:t>Julian </a:t>
              </a:r>
              <a:r>
                <a:rPr lang="fr-FR" sz="1600" dirty="0" err="1" smtClean="0"/>
                <a:t>Dajczgewand</a:t>
              </a:r>
              <a:endParaRPr lang="fr-FR" sz="1600" dirty="0"/>
            </a:p>
            <a:p>
              <a:r>
                <a:rPr lang="fr-FR" sz="1600" dirty="0"/>
                <a:t>Jean-Louis Le </a:t>
              </a:r>
              <a:r>
                <a:rPr lang="fr-FR" sz="1600" dirty="0" err="1" smtClean="0"/>
                <a:t>Gouët</a:t>
              </a:r>
              <a:endParaRPr lang="fr-FR" sz="1600" dirty="0" smtClean="0"/>
            </a:p>
            <a:p>
              <a:r>
                <a:rPr lang="fr-FR" sz="1600" dirty="0" smtClean="0"/>
                <a:t>Lucile </a:t>
              </a:r>
              <a:r>
                <a:rPr lang="fr-FR" sz="1600" dirty="0" err="1" smtClean="0"/>
                <a:t>Veissier</a:t>
              </a:r>
              <a:endParaRPr lang="fr-FR" sz="1600" dirty="0" smtClean="0"/>
            </a:p>
            <a:p>
              <a:r>
                <a:rPr lang="fr-FR" sz="1600" dirty="0" smtClean="0"/>
                <a:t>Thibault Courageux</a:t>
              </a:r>
            </a:p>
            <a:p>
              <a:r>
                <a:rPr lang="fr-FR" sz="1600" dirty="0" smtClean="0"/>
                <a:t>Hans </a:t>
              </a:r>
              <a:r>
                <a:rPr lang="fr-FR" sz="1600" dirty="0" err="1" smtClean="0"/>
                <a:t>Lignier</a:t>
              </a:r>
              <a:endParaRPr lang="fr-FR" sz="1600" dirty="0"/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E4EEDA66-F105-487C-A52B-F6AE8E61B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896" y="1494747"/>
              <a:ext cx="2296293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18</a:t>
            </a:fld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4367447" y="1417638"/>
            <a:ext cx="1602105" cy="1317010"/>
            <a:chOff x="366709" y="2636876"/>
            <a:chExt cx="1602105" cy="1317010"/>
          </a:xfrm>
        </p:grpSpPr>
        <p:sp>
          <p:nvSpPr>
            <p:cNvPr id="3" name="ZoneTexte 2"/>
            <p:cNvSpPr txBox="1"/>
            <p:nvPr/>
          </p:nvSpPr>
          <p:spPr>
            <a:xfrm>
              <a:off x="482443" y="3615332"/>
              <a:ext cx="1236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Pierre </a:t>
              </a:r>
              <a:r>
                <a:rPr lang="fr-FR" sz="1600" dirty="0" err="1"/>
                <a:t>Verlot</a:t>
              </a:r>
              <a:endParaRPr lang="fr-FR" sz="1600" dirty="0"/>
            </a:p>
          </p:txBody>
        </p:sp>
        <p:pic>
          <p:nvPicPr>
            <p:cNvPr id="1030" name="Picture 6" descr="Accueil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01"/>
            <a:stretch/>
          </p:blipFill>
          <p:spPr bwMode="auto">
            <a:xfrm>
              <a:off x="366709" y="2636876"/>
              <a:ext cx="1602105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e 25"/>
          <p:cNvGrpSpPr/>
          <p:nvPr/>
        </p:nvGrpSpPr>
        <p:grpSpPr>
          <a:xfrm>
            <a:off x="10270964" y="2438887"/>
            <a:ext cx="1390830" cy="1405342"/>
            <a:chOff x="7348319" y="2919664"/>
            <a:chExt cx="1390830" cy="1405342"/>
          </a:xfrm>
        </p:grpSpPr>
        <p:sp>
          <p:nvSpPr>
            <p:cNvPr id="27" name="ZoneTexte 26"/>
            <p:cNvSpPr txBox="1"/>
            <p:nvPr/>
          </p:nvSpPr>
          <p:spPr>
            <a:xfrm>
              <a:off x="7348319" y="3986452"/>
              <a:ext cx="13908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Ludovic Bellon</a:t>
              </a:r>
            </a:p>
          </p:txBody>
        </p:sp>
        <p:pic>
          <p:nvPicPr>
            <p:cNvPr id="28" name="Picture 4" descr="http://www.ens-lyon.fr/PHYSIQUE/configuration/fiche-de-configuration-charte-ENS/@@images/logo_sit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1071" y="2919664"/>
              <a:ext cx="866775" cy="1028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8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2309" y="1632989"/>
            <a:ext cx="4664869" cy="15253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1A22DA-0C6F-4F82-A5A6-4B0BC36C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err="1"/>
              <a:t>Cryogenic</a:t>
            </a:r>
            <a:r>
              <a:rPr lang="fr-FR" sz="3600" b="1" dirty="0"/>
              <a:t> or room </a:t>
            </a:r>
            <a:r>
              <a:rPr lang="fr-FR" sz="3600" b="1" dirty="0" err="1"/>
              <a:t>temperature</a:t>
            </a:r>
            <a:r>
              <a:rPr lang="fr-FR" sz="3600" b="1" dirty="0"/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096001" y="1881315"/>
                <a:ext cx="4979319" cy="1022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𝑖𝑛h</m:t>
                        </m:r>
                      </m:sub>
                    </m:sSub>
                  </m:oMath>
                </a14:m>
                <a:r>
                  <a:rPr lang="fr-FR" dirty="0"/>
                  <a:t> : </a:t>
                </a:r>
                <a:r>
                  <a:rPr lang="fr-FR" dirty="0" err="1"/>
                  <a:t>crystalline</a:t>
                </a:r>
                <a:r>
                  <a:rPr lang="fr-FR" dirty="0"/>
                  <a:t> matrix </a:t>
                </a:r>
                <a:r>
                  <a:rPr lang="fr-FR" dirty="0" err="1"/>
                  <a:t>defects</a:t>
                </a:r>
                <a:r>
                  <a:rPr lang="fr-FR" dirty="0"/>
                  <a:t> and </a:t>
                </a:r>
                <a:r>
                  <a:rPr lang="fr-FR" dirty="0" err="1"/>
                  <a:t>disorder</a:t>
                </a:r>
                <a:endParaRPr lang="fr-FR" dirty="0"/>
              </a:p>
              <a:p>
                <a:r>
                  <a:rPr lang="fr-FR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 </a:t>
                </a:r>
                <a:r>
                  <a:rPr lang="fr-FR" i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insensitive</a:t>
                </a:r>
                <a:r>
                  <a:rPr lang="fr-FR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to </a:t>
                </a:r>
                <a:r>
                  <a:rPr lang="fr-FR" i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temperature</a:t>
                </a:r>
                <a:endParaRPr lang="fr-FR" i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dirty="0"/>
                  <a:t>: </a:t>
                </a:r>
                <a:r>
                  <a:rPr lang="fr-FR" dirty="0" err="1"/>
                  <a:t>dynamic</a:t>
                </a:r>
                <a:r>
                  <a:rPr lang="fr-FR" dirty="0"/>
                  <a:t> </a:t>
                </a:r>
                <a:r>
                  <a:rPr lang="fr-FR" dirty="0" err="1"/>
                  <a:t>processes</a:t>
                </a:r>
                <a:r>
                  <a:rPr lang="fr-FR" dirty="0"/>
                  <a:t> (phonons) </a:t>
                </a:r>
                <a:r>
                  <a:rPr lang="fr-FR" i="1" dirty="0">
                    <a:solidFill>
                      <a:schemeClr val="accent3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  <m:sSup>
                      <m:sSupPr>
                        <m:ctrlPr>
                          <a:rPr lang="fr-FR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𝑻</m:t>
                        </m:r>
                      </m:e>
                      <m:sup>
                        <m:r>
                          <a:rPr lang="fr-FR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𝟕</m:t>
                        </m:r>
                      </m:sup>
                    </m:sSup>
                  </m:oMath>
                </a14:m>
                <a:endParaRPr lang="fr-FR" b="1" i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1881315"/>
                <a:ext cx="4979319" cy="1022203"/>
              </a:xfrm>
              <a:prstGeom prst="rect">
                <a:avLst/>
              </a:prstGeom>
              <a:blipFill>
                <a:blip r:embed="rId2"/>
                <a:stretch>
                  <a:fillRect t="-3593" b="-71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e 19"/>
          <p:cNvGrpSpPr/>
          <p:nvPr/>
        </p:nvGrpSpPr>
        <p:grpSpPr>
          <a:xfrm>
            <a:off x="5942309" y="3326634"/>
            <a:ext cx="4707538" cy="2671625"/>
            <a:chOff x="5117576" y="3330984"/>
            <a:chExt cx="4707538" cy="2671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ZoneTexte 70"/>
                <p:cNvSpPr txBox="1"/>
                <p:nvPr/>
              </p:nvSpPr>
              <p:spPr>
                <a:xfrm>
                  <a:off x="6781083" y="3330984"/>
                  <a:ext cx="13771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dirty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2000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1" i="1" dirty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2000" b="1" dirty="0">
                            <a:latin typeface="Cambria Math" panose="02040503050406030204" pitchFamily="18" charset="0"/>
                          </a:rPr>
                          <m:t>𝟎𝟎𝐊</m:t>
                        </m:r>
                      </m:oMath>
                    </m:oMathPara>
                  </a14:m>
                  <a:endParaRPr lang="fr-FR" sz="2000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≫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𝑖𝑛h</m:t>
                            </m:r>
                          </m:sub>
                        </m:sSub>
                      </m:oMath>
                    </m:oMathPara>
                  </a14:m>
                  <a:endParaRPr lang="fr-FR" sz="2000" dirty="0"/>
                </a:p>
              </p:txBody>
            </p:sp>
          </mc:Choice>
          <mc:Fallback xmlns="">
            <p:sp>
              <p:nvSpPr>
                <p:cNvPr id="71" name="ZoneTexte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083" y="3330984"/>
                  <a:ext cx="1377107" cy="7078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13"/>
            <p:cNvCxnSpPr/>
            <p:nvPr/>
          </p:nvCxnSpPr>
          <p:spPr>
            <a:xfrm flipV="1">
              <a:off x="5317524" y="4287988"/>
              <a:ext cx="9545" cy="13331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15"/>
            <p:cNvCxnSpPr>
              <a:stCxn id="87" idx="0"/>
            </p:cNvCxnSpPr>
            <p:nvPr/>
          </p:nvCxnSpPr>
          <p:spPr>
            <a:xfrm>
              <a:off x="5327069" y="5593637"/>
              <a:ext cx="4455376" cy="162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16"/>
            <p:cNvSpPr txBox="1"/>
            <p:nvPr/>
          </p:nvSpPr>
          <p:spPr>
            <a:xfrm>
              <a:off x="5117576" y="3981480"/>
              <a:ext cx="11092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Absorption</a:t>
              </a:r>
            </a:p>
          </p:txBody>
        </p:sp>
        <p:sp>
          <p:nvSpPr>
            <p:cNvPr id="87" name="Freeform 32"/>
            <p:cNvSpPr/>
            <p:nvPr/>
          </p:nvSpPr>
          <p:spPr>
            <a:xfrm>
              <a:off x="5327069" y="4166146"/>
              <a:ext cx="4277786" cy="1444515"/>
            </a:xfrm>
            <a:custGeom>
              <a:avLst/>
              <a:gdLst>
                <a:gd name="connsiteX0" fmla="*/ 0 w 2043953"/>
                <a:gd name="connsiteY0" fmla="*/ 470692 h 487533"/>
                <a:gd name="connsiteX1" fmla="*/ 470647 w 2043953"/>
                <a:gd name="connsiteY1" fmla="*/ 430351 h 487533"/>
                <a:gd name="connsiteX2" fmla="*/ 591671 w 2043953"/>
                <a:gd name="connsiteY2" fmla="*/ 45 h 487533"/>
                <a:gd name="connsiteX3" fmla="*/ 672353 w 2043953"/>
                <a:gd name="connsiteY3" fmla="*/ 403457 h 487533"/>
                <a:gd name="connsiteX4" fmla="*/ 954741 w 2043953"/>
                <a:gd name="connsiteY4" fmla="*/ 470692 h 487533"/>
                <a:gd name="connsiteX5" fmla="*/ 2043953 w 2043953"/>
                <a:gd name="connsiteY5" fmla="*/ 457245 h 487533"/>
                <a:gd name="connsiteX0" fmla="*/ 0 w 954741"/>
                <a:gd name="connsiteY0" fmla="*/ 470692 h 487533"/>
                <a:gd name="connsiteX1" fmla="*/ 470647 w 954741"/>
                <a:gd name="connsiteY1" fmla="*/ 430351 h 487533"/>
                <a:gd name="connsiteX2" fmla="*/ 591671 w 954741"/>
                <a:gd name="connsiteY2" fmla="*/ 45 h 487533"/>
                <a:gd name="connsiteX3" fmla="*/ 672353 w 954741"/>
                <a:gd name="connsiteY3" fmla="*/ 403457 h 487533"/>
                <a:gd name="connsiteX4" fmla="*/ 954741 w 954741"/>
                <a:gd name="connsiteY4" fmla="*/ 470692 h 487533"/>
                <a:gd name="connsiteX0" fmla="*/ 0 w 739588"/>
                <a:gd name="connsiteY0" fmla="*/ 497586 h 507140"/>
                <a:gd name="connsiteX1" fmla="*/ 255494 w 739588"/>
                <a:gd name="connsiteY1" fmla="*/ 430351 h 507140"/>
                <a:gd name="connsiteX2" fmla="*/ 376518 w 739588"/>
                <a:gd name="connsiteY2" fmla="*/ 45 h 507140"/>
                <a:gd name="connsiteX3" fmla="*/ 457200 w 739588"/>
                <a:gd name="connsiteY3" fmla="*/ 403457 h 507140"/>
                <a:gd name="connsiteX4" fmla="*/ 739588 w 739588"/>
                <a:gd name="connsiteY4" fmla="*/ 470692 h 507140"/>
                <a:gd name="connsiteX0" fmla="*/ 0 w 739588"/>
                <a:gd name="connsiteY0" fmla="*/ 484139 h 496766"/>
                <a:gd name="connsiteX1" fmla="*/ 255494 w 739588"/>
                <a:gd name="connsiteY1" fmla="*/ 430351 h 496766"/>
                <a:gd name="connsiteX2" fmla="*/ 376518 w 739588"/>
                <a:gd name="connsiteY2" fmla="*/ 45 h 496766"/>
                <a:gd name="connsiteX3" fmla="*/ 457200 w 739588"/>
                <a:gd name="connsiteY3" fmla="*/ 403457 h 496766"/>
                <a:gd name="connsiteX4" fmla="*/ 739588 w 739588"/>
                <a:gd name="connsiteY4" fmla="*/ 470692 h 496766"/>
                <a:gd name="connsiteX0" fmla="*/ 0 w 739588"/>
                <a:gd name="connsiteY0" fmla="*/ 465089 h 484049"/>
                <a:gd name="connsiteX1" fmla="*/ 255494 w 739588"/>
                <a:gd name="connsiteY1" fmla="*/ 430351 h 484049"/>
                <a:gd name="connsiteX2" fmla="*/ 376518 w 739588"/>
                <a:gd name="connsiteY2" fmla="*/ 45 h 484049"/>
                <a:gd name="connsiteX3" fmla="*/ 457200 w 739588"/>
                <a:gd name="connsiteY3" fmla="*/ 403457 h 484049"/>
                <a:gd name="connsiteX4" fmla="*/ 739588 w 739588"/>
                <a:gd name="connsiteY4" fmla="*/ 470692 h 484049"/>
                <a:gd name="connsiteX0" fmla="*/ 0 w 739588"/>
                <a:gd name="connsiteY0" fmla="*/ 465089 h 476860"/>
                <a:gd name="connsiteX1" fmla="*/ 255494 w 739588"/>
                <a:gd name="connsiteY1" fmla="*/ 430351 h 476860"/>
                <a:gd name="connsiteX2" fmla="*/ 376518 w 739588"/>
                <a:gd name="connsiteY2" fmla="*/ 45 h 476860"/>
                <a:gd name="connsiteX3" fmla="*/ 457200 w 739588"/>
                <a:gd name="connsiteY3" fmla="*/ 403457 h 476860"/>
                <a:gd name="connsiteX4" fmla="*/ 739588 w 739588"/>
                <a:gd name="connsiteY4" fmla="*/ 470692 h 476860"/>
                <a:gd name="connsiteX0" fmla="*/ 0 w 739588"/>
                <a:gd name="connsiteY0" fmla="*/ 465089 h 475196"/>
                <a:gd name="connsiteX1" fmla="*/ 255494 w 739588"/>
                <a:gd name="connsiteY1" fmla="*/ 430351 h 475196"/>
                <a:gd name="connsiteX2" fmla="*/ 376518 w 739588"/>
                <a:gd name="connsiteY2" fmla="*/ 45 h 475196"/>
                <a:gd name="connsiteX3" fmla="*/ 457200 w 739588"/>
                <a:gd name="connsiteY3" fmla="*/ 403457 h 475196"/>
                <a:gd name="connsiteX4" fmla="*/ 739588 w 739588"/>
                <a:gd name="connsiteY4" fmla="*/ 470692 h 475196"/>
                <a:gd name="connsiteX0" fmla="*/ 0 w 739588"/>
                <a:gd name="connsiteY0" fmla="*/ 465047 h 470650"/>
                <a:gd name="connsiteX1" fmla="*/ 265019 w 739588"/>
                <a:gd name="connsiteY1" fmla="*/ 396971 h 470650"/>
                <a:gd name="connsiteX2" fmla="*/ 376518 w 739588"/>
                <a:gd name="connsiteY2" fmla="*/ 3 h 470650"/>
                <a:gd name="connsiteX3" fmla="*/ 457200 w 739588"/>
                <a:gd name="connsiteY3" fmla="*/ 403415 h 470650"/>
                <a:gd name="connsiteX4" fmla="*/ 739588 w 739588"/>
                <a:gd name="connsiteY4" fmla="*/ 470650 h 470650"/>
                <a:gd name="connsiteX0" fmla="*/ 0 w 739588"/>
                <a:gd name="connsiteY0" fmla="*/ 465048 h 470651"/>
                <a:gd name="connsiteX1" fmla="*/ 265019 w 739588"/>
                <a:gd name="connsiteY1" fmla="*/ 396972 h 470651"/>
                <a:gd name="connsiteX2" fmla="*/ 376518 w 739588"/>
                <a:gd name="connsiteY2" fmla="*/ 4 h 470651"/>
                <a:gd name="connsiteX3" fmla="*/ 466725 w 739588"/>
                <a:gd name="connsiteY3" fmla="*/ 389128 h 470651"/>
                <a:gd name="connsiteX4" fmla="*/ 739588 w 739588"/>
                <a:gd name="connsiteY4" fmla="*/ 470651 h 470651"/>
                <a:gd name="connsiteX0" fmla="*/ 0 w 739588"/>
                <a:gd name="connsiteY0" fmla="*/ 469811 h 475414"/>
                <a:gd name="connsiteX1" fmla="*/ 265019 w 739588"/>
                <a:gd name="connsiteY1" fmla="*/ 401735 h 475414"/>
                <a:gd name="connsiteX2" fmla="*/ 357468 w 739588"/>
                <a:gd name="connsiteY2" fmla="*/ 4 h 475414"/>
                <a:gd name="connsiteX3" fmla="*/ 466725 w 739588"/>
                <a:gd name="connsiteY3" fmla="*/ 393891 h 475414"/>
                <a:gd name="connsiteX4" fmla="*/ 739588 w 739588"/>
                <a:gd name="connsiteY4" fmla="*/ 475414 h 475414"/>
                <a:gd name="connsiteX0" fmla="*/ 0 w 734825"/>
                <a:gd name="connsiteY0" fmla="*/ 469811 h 469811"/>
                <a:gd name="connsiteX1" fmla="*/ 265019 w 734825"/>
                <a:gd name="connsiteY1" fmla="*/ 401735 h 469811"/>
                <a:gd name="connsiteX2" fmla="*/ 357468 w 734825"/>
                <a:gd name="connsiteY2" fmla="*/ 4 h 469811"/>
                <a:gd name="connsiteX3" fmla="*/ 466725 w 734825"/>
                <a:gd name="connsiteY3" fmla="*/ 393891 h 469811"/>
                <a:gd name="connsiteX4" fmla="*/ 734825 w 734825"/>
                <a:gd name="connsiteY4" fmla="*/ 461127 h 469811"/>
                <a:gd name="connsiteX0" fmla="*/ 0 w 734825"/>
                <a:gd name="connsiteY0" fmla="*/ 469811 h 469811"/>
                <a:gd name="connsiteX1" fmla="*/ 265019 w 734825"/>
                <a:gd name="connsiteY1" fmla="*/ 401735 h 469811"/>
                <a:gd name="connsiteX2" fmla="*/ 357468 w 734825"/>
                <a:gd name="connsiteY2" fmla="*/ 4 h 469811"/>
                <a:gd name="connsiteX3" fmla="*/ 466725 w 734825"/>
                <a:gd name="connsiteY3" fmla="*/ 393891 h 469811"/>
                <a:gd name="connsiteX4" fmla="*/ 734825 w 734825"/>
                <a:gd name="connsiteY4" fmla="*/ 461127 h 469811"/>
                <a:gd name="connsiteX0" fmla="*/ 0 w 734825"/>
                <a:gd name="connsiteY0" fmla="*/ 469811 h 475463"/>
                <a:gd name="connsiteX1" fmla="*/ 265019 w 734825"/>
                <a:gd name="connsiteY1" fmla="*/ 401735 h 475463"/>
                <a:gd name="connsiteX2" fmla="*/ 357468 w 734825"/>
                <a:gd name="connsiteY2" fmla="*/ 4 h 475463"/>
                <a:gd name="connsiteX3" fmla="*/ 466725 w 734825"/>
                <a:gd name="connsiteY3" fmla="*/ 393891 h 475463"/>
                <a:gd name="connsiteX4" fmla="*/ 734825 w 734825"/>
                <a:gd name="connsiteY4" fmla="*/ 475414 h 475463"/>
                <a:gd name="connsiteX0" fmla="*/ 0 w 734825"/>
                <a:gd name="connsiteY0" fmla="*/ 469811 h 475414"/>
                <a:gd name="connsiteX1" fmla="*/ 265019 w 734825"/>
                <a:gd name="connsiteY1" fmla="*/ 401735 h 475414"/>
                <a:gd name="connsiteX2" fmla="*/ 357468 w 734825"/>
                <a:gd name="connsiteY2" fmla="*/ 4 h 475414"/>
                <a:gd name="connsiteX3" fmla="*/ 466725 w 734825"/>
                <a:gd name="connsiteY3" fmla="*/ 393891 h 475414"/>
                <a:gd name="connsiteX4" fmla="*/ 734825 w 734825"/>
                <a:gd name="connsiteY4" fmla="*/ 475414 h 475414"/>
                <a:gd name="connsiteX0" fmla="*/ 0 w 734825"/>
                <a:gd name="connsiteY0" fmla="*/ 469811 h 475414"/>
                <a:gd name="connsiteX1" fmla="*/ 265019 w 734825"/>
                <a:gd name="connsiteY1" fmla="*/ 401735 h 475414"/>
                <a:gd name="connsiteX2" fmla="*/ 357468 w 734825"/>
                <a:gd name="connsiteY2" fmla="*/ 4 h 475414"/>
                <a:gd name="connsiteX3" fmla="*/ 466725 w 734825"/>
                <a:gd name="connsiteY3" fmla="*/ 393891 h 475414"/>
                <a:gd name="connsiteX4" fmla="*/ 734825 w 734825"/>
                <a:gd name="connsiteY4" fmla="*/ 475414 h 475414"/>
                <a:gd name="connsiteX0" fmla="*/ 0 w 734825"/>
                <a:gd name="connsiteY0" fmla="*/ 469811 h 475414"/>
                <a:gd name="connsiteX1" fmla="*/ 265019 w 734825"/>
                <a:gd name="connsiteY1" fmla="*/ 401735 h 475414"/>
                <a:gd name="connsiteX2" fmla="*/ 357468 w 734825"/>
                <a:gd name="connsiteY2" fmla="*/ 4 h 475414"/>
                <a:gd name="connsiteX3" fmla="*/ 466725 w 734825"/>
                <a:gd name="connsiteY3" fmla="*/ 393891 h 475414"/>
                <a:gd name="connsiteX4" fmla="*/ 734825 w 734825"/>
                <a:gd name="connsiteY4" fmla="*/ 475414 h 475414"/>
                <a:gd name="connsiteX0" fmla="*/ 0 w 734825"/>
                <a:gd name="connsiteY0" fmla="*/ 470885 h 476488"/>
                <a:gd name="connsiteX1" fmla="*/ 228061 w 734825"/>
                <a:gd name="connsiteY1" fmla="*/ 283315 h 476488"/>
                <a:gd name="connsiteX2" fmla="*/ 357468 w 734825"/>
                <a:gd name="connsiteY2" fmla="*/ 1078 h 476488"/>
                <a:gd name="connsiteX3" fmla="*/ 466725 w 734825"/>
                <a:gd name="connsiteY3" fmla="*/ 394965 h 476488"/>
                <a:gd name="connsiteX4" fmla="*/ 734825 w 734825"/>
                <a:gd name="connsiteY4" fmla="*/ 476488 h 476488"/>
                <a:gd name="connsiteX0" fmla="*/ 0 w 734825"/>
                <a:gd name="connsiteY0" fmla="*/ 469934 h 475537"/>
                <a:gd name="connsiteX1" fmla="*/ 228061 w 734825"/>
                <a:gd name="connsiteY1" fmla="*/ 282364 h 475537"/>
                <a:gd name="connsiteX2" fmla="*/ 357468 w 734825"/>
                <a:gd name="connsiteY2" fmla="*/ 127 h 475537"/>
                <a:gd name="connsiteX3" fmla="*/ 519853 w 734825"/>
                <a:gd name="connsiteY3" fmla="*/ 318777 h 475537"/>
                <a:gd name="connsiteX4" fmla="*/ 734825 w 734825"/>
                <a:gd name="connsiteY4" fmla="*/ 475537 h 475537"/>
                <a:gd name="connsiteX0" fmla="*/ 0 w 734825"/>
                <a:gd name="connsiteY0" fmla="*/ 469934 h 475537"/>
                <a:gd name="connsiteX1" fmla="*/ 228061 w 734825"/>
                <a:gd name="connsiteY1" fmla="*/ 282364 h 475537"/>
                <a:gd name="connsiteX2" fmla="*/ 357468 w 734825"/>
                <a:gd name="connsiteY2" fmla="*/ 127 h 475537"/>
                <a:gd name="connsiteX3" fmla="*/ 519853 w 734825"/>
                <a:gd name="connsiteY3" fmla="*/ 318777 h 475537"/>
                <a:gd name="connsiteX4" fmla="*/ 734825 w 734825"/>
                <a:gd name="connsiteY4" fmla="*/ 475537 h 475537"/>
                <a:gd name="connsiteX0" fmla="*/ 0 w 734825"/>
                <a:gd name="connsiteY0" fmla="*/ 469934 h 475537"/>
                <a:gd name="connsiteX1" fmla="*/ 228061 w 734825"/>
                <a:gd name="connsiteY1" fmla="*/ 282364 h 475537"/>
                <a:gd name="connsiteX2" fmla="*/ 357468 w 734825"/>
                <a:gd name="connsiteY2" fmla="*/ 127 h 475537"/>
                <a:gd name="connsiteX3" fmla="*/ 519853 w 734825"/>
                <a:gd name="connsiteY3" fmla="*/ 318777 h 475537"/>
                <a:gd name="connsiteX4" fmla="*/ 734825 w 734825"/>
                <a:gd name="connsiteY4" fmla="*/ 475537 h 475537"/>
                <a:gd name="connsiteX0" fmla="*/ 0 w 734825"/>
                <a:gd name="connsiteY0" fmla="*/ 470102 h 475705"/>
                <a:gd name="connsiteX1" fmla="*/ 214202 w 734825"/>
                <a:gd name="connsiteY1" fmla="*/ 264829 h 475705"/>
                <a:gd name="connsiteX2" fmla="*/ 357468 w 734825"/>
                <a:gd name="connsiteY2" fmla="*/ 295 h 475705"/>
                <a:gd name="connsiteX3" fmla="*/ 519853 w 734825"/>
                <a:gd name="connsiteY3" fmla="*/ 318945 h 475705"/>
                <a:gd name="connsiteX4" fmla="*/ 734825 w 734825"/>
                <a:gd name="connsiteY4" fmla="*/ 475705 h 475705"/>
                <a:gd name="connsiteX0" fmla="*/ 0 w 734825"/>
                <a:gd name="connsiteY0" fmla="*/ 469945 h 475548"/>
                <a:gd name="connsiteX1" fmla="*/ 214202 w 734825"/>
                <a:gd name="connsiteY1" fmla="*/ 264672 h 475548"/>
                <a:gd name="connsiteX2" fmla="*/ 357468 w 734825"/>
                <a:gd name="connsiteY2" fmla="*/ 138 h 475548"/>
                <a:gd name="connsiteX3" fmla="*/ 538332 w 734825"/>
                <a:gd name="connsiteY3" fmla="*/ 301085 h 475548"/>
                <a:gd name="connsiteX4" fmla="*/ 734825 w 734825"/>
                <a:gd name="connsiteY4" fmla="*/ 475548 h 475548"/>
                <a:gd name="connsiteX0" fmla="*/ 0 w 734825"/>
                <a:gd name="connsiteY0" fmla="*/ 469945 h 475548"/>
                <a:gd name="connsiteX1" fmla="*/ 214202 w 734825"/>
                <a:gd name="connsiteY1" fmla="*/ 264672 h 475548"/>
                <a:gd name="connsiteX2" fmla="*/ 357468 w 734825"/>
                <a:gd name="connsiteY2" fmla="*/ 138 h 475548"/>
                <a:gd name="connsiteX3" fmla="*/ 538332 w 734825"/>
                <a:gd name="connsiteY3" fmla="*/ 301085 h 475548"/>
                <a:gd name="connsiteX4" fmla="*/ 734825 w 734825"/>
                <a:gd name="connsiteY4" fmla="*/ 475548 h 475548"/>
                <a:gd name="connsiteX0" fmla="*/ 0 w 734825"/>
                <a:gd name="connsiteY0" fmla="*/ 469947 h 475550"/>
                <a:gd name="connsiteX1" fmla="*/ 214202 w 734825"/>
                <a:gd name="connsiteY1" fmla="*/ 264674 h 475550"/>
                <a:gd name="connsiteX2" fmla="*/ 375947 w 734825"/>
                <a:gd name="connsiteY2" fmla="*/ 140 h 475550"/>
                <a:gd name="connsiteX3" fmla="*/ 538332 w 734825"/>
                <a:gd name="connsiteY3" fmla="*/ 301087 h 475550"/>
                <a:gd name="connsiteX4" fmla="*/ 734825 w 734825"/>
                <a:gd name="connsiteY4" fmla="*/ 475550 h 475550"/>
                <a:gd name="connsiteX0" fmla="*/ 0 w 734825"/>
                <a:gd name="connsiteY0" fmla="*/ 469818 h 475421"/>
                <a:gd name="connsiteX1" fmla="*/ 214202 w 734825"/>
                <a:gd name="connsiteY1" fmla="*/ 264545 h 475421"/>
                <a:gd name="connsiteX2" fmla="*/ 375947 w 734825"/>
                <a:gd name="connsiteY2" fmla="*/ 11 h 475421"/>
                <a:gd name="connsiteX3" fmla="*/ 529093 w 734825"/>
                <a:gd name="connsiteY3" fmla="*/ 274403 h 475421"/>
                <a:gd name="connsiteX4" fmla="*/ 734825 w 734825"/>
                <a:gd name="connsiteY4" fmla="*/ 475421 h 475421"/>
                <a:gd name="connsiteX0" fmla="*/ 0 w 734825"/>
                <a:gd name="connsiteY0" fmla="*/ 469818 h 475421"/>
                <a:gd name="connsiteX1" fmla="*/ 214202 w 734825"/>
                <a:gd name="connsiteY1" fmla="*/ 264545 h 475421"/>
                <a:gd name="connsiteX2" fmla="*/ 375947 w 734825"/>
                <a:gd name="connsiteY2" fmla="*/ 11 h 475421"/>
                <a:gd name="connsiteX3" fmla="*/ 529093 w 734825"/>
                <a:gd name="connsiteY3" fmla="*/ 274403 h 475421"/>
                <a:gd name="connsiteX4" fmla="*/ 734825 w 734825"/>
                <a:gd name="connsiteY4" fmla="*/ 475421 h 475421"/>
                <a:gd name="connsiteX0" fmla="*/ 0 w 734825"/>
                <a:gd name="connsiteY0" fmla="*/ 469818 h 475421"/>
                <a:gd name="connsiteX1" fmla="*/ 214202 w 734825"/>
                <a:gd name="connsiteY1" fmla="*/ 264545 h 475421"/>
                <a:gd name="connsiteX2" fmla="*/ 375947 w 734825"/>
                <a:gd name="connsiteY2" fmla="*/ 11 h 475421"/>
                <a:gd name="connsiteX3" fmla="*/ 529093 w 734825"/>
                <a:gd name="connsiteY3" fmla="*/ 274403 h 475421"/>
                <a:gd name="connsiteX4" fmla="*/ 734825 w 734825"/>
                <a:gd name="connsiteY4" fmla="*/ 475421 h 47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825" h="475421">
                  <a:moveTo>
                    <a:pt x="0" y="469818"/>
                  </a:moveTo>
                  <a:cubicBezTo>
                    <a:pt x="56118" y="478332"/>
                    <a:pt x="158474" y="347272"/>
                    <a:pt x="214202" y="264545"/>
                  </a:cubicBezTo>
                  <a:cubicBezTo>
                    <a:pt x="269930" y="181818"/>
                    <a:pt x="323465" y="-1632"/>
                    <a:pt x="375947" y="11"/>
                  </a:cubicBezTo>
                  <a:cubicBezTo>
                    <a:pt x="428429" y="1654"/>
                    <a:pt x="476210" y="181890"/>
                    <a:pt x="529093" y="274403"/>
                  </a:cubicBezTo>
                  <a:cubicBezTo>
                    <a:pt x="581976" y="366916"/>
                    <a:pt x="637746" y="466456"/>
                    <a:pt x="734825" y="475421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TextBox 46"/>
            <p:cNvSpPr txBox="1"/>
            <p:nvPr/>
          </p:nvSpPr>
          <p:spPr>
            <a:xfrm>
              <a:off x="8769504" y="5664055"/>
              <a:ext cx="10556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/>
                <a:t>Frequency</a:t>
              </a:r>
              <a:endParaRPr lang="fr-FR" sz="1600" dirty="0">
                <a:latin typeface="Symbol" pitchFamily="18" charset="2"/>
              </a:endParaRPr>
            </a:p>
          </p:txBody>
        </p:sp>
        <p:sp>
          <p:nvSpPr>
            <p:cNvPr id="107" name="Flèche droite 106"/>
            <p:cNvSpPr/>
            <p:nvPr/>
          </p:nvSpPr>
          <p:spPr>
            <a:xfrm>
              <a:off x="5994177" y="4747609"/>
              <a:ext cx="615154" cy="20257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108" name="Flèche droite 107"/>
            <p:cNvSpPr/>
            <p:nvPr/>
          </p:nvSpPr>
          <p:spPr>
            <a:xfrm rot="10800000">
              <a:off x="8301023" y="4747608"/>
              <a:ext cx="615154" cy="20257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ZoneTexte 108"/>
                <p:cNvSpPr txBox="1"/>
                <p:nvPr/>
              </p:nvSpPr>
              <p:spPr>
                <a:xfrm>
                  <a:off x="6746027" y="4710615"/>
                  <a:ext cx="145334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𝚪</m:t>
                            </m:r>
                          </m:e>
                          <m:sub>
                            <m:r>
                              <a:rPr lang="fr-FR" sz="1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sub>
                        </m:sSub>
                        <m:r>
                          <a:rPr lang="fr-FR" sz="1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≃</m:t>
                        </m:r>
                        <m:r>
                          <a:rPr lang="fr-FR" sz="16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𝟕𝟎𝟎𝐆𝐇𝐳</m:t>
                        </m:r>
                      </m:oMath>
                    </m:oMathPara>
                  </a14:m>
                  <a:endParaRPr lang="fr-FR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ZoneTexte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6027" y="4710615"/>
                  <a:ext cx="1453347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Freeform 32"/>
            <p:cNvSpPr/>
            <p:nvPr/>
          </p:nvSpPr>
          <p:spPr>
            <a:xfrm>
              <a:off x="5304711" y="5456041"/>
              <a:ext cx="4277786" cy="164194"/>
            </a:xfrm>
            <a:custGeom>
              <a:avLst/>
              <a:gdLst>
                <a:gd name="connsiteX0" fmla="*/ 0 w 2043953"/>
                <a:gd name="connsiteY0" fmla="*/ 470692 h 487533"/>
                <a:gd name="connsiteX1" fmla="*/ 470647 w 2043953"/>
                <a:gd name="connsiteY1" fmla="*/ 430351 h 487533"/>
                <a:gd name="connsiteX2" fmla="*/ 591671 w 2043953"/>
                <a:gd name="connsiteY2" fmla="*/ 45 h 487533"/>
                <a:gd name="connsiteX3" fmla="*/ 672353 w 2043953"/>
                <a:gd name="connsiteY3" fmla="*/ 403457 h 487533"/>
                <a:gd name="connsiteX4" fmla="*/ 954741 w 2043953"/>
                <a:gd name="connsiteY4" fmla="*/ 470692 h 487533"/>
                <a:gd name="connsiteX5" fmla="*/ 2043953 w 2043953"/>
                <a:gd name="connsiteY5" fmla="*/ 457245 h 487533"/>
                <a:gd name="connsiteX0" fmla="*/ 0 w 954741"/>
                <a:gd name="connsiteY0" fmla="*/ 470692 h 487533"/>
                <a:gd name="connsiteX1" fmla="*/ 470647 w 954741"/>
                <a:gd name="connsiteY1" fmla="*/ 430351 h 487533"/>
                <a:gd name="connsiteX2" fmla="*/ 591671 w 954741"/>
                <a:gd name="connsiteY2" fmla="*/ 45 h 487533"/>
                <a:gd name="connsiteX3" fmla="*/ 672353 w 954741"/>
                <a:gd name="connsiteY3" fmla="*/ 403457 h 487533"/>
                <a:gd name="connsiteX4" fmla="*/ 954741 w 954741"/>
                <a:gd name="connsiteY4" fmla="*/ 470692 h 487533"/>
                <a:gd name="connsiteX0" fmla="*/ 0 w 739588"/>
                <a:gd name="connsiteY0" fmla="*/ 497586 h 507140"/>
                <a:gd name="connsiteX1" fmla="*/ 255494 w 739588"/>
                <a:gd name="connsiteY1" fmla="*/ 430351 h 507140"/>
                <a:gd name="connsiteX2" fmla="*/ 376518 w 739588"/>
                <a:gd name="connsiteY2" fmla="*/ 45 h 507140"/>
                <a:gd name="connsiteX3" fmla="*/ 457200 w 739588"/>
                <a:gd name="connsiteY3" fmla="*/ 403457 h 507140"/>
                <a:gd name="connsiteX4" fmla="*/ 739588 w 739588"/>
                <a:gd name="connsiteY4" fmla="*/ 470692 h 507140"/>
                <a:gd name="connsiteX0" fmla="*/ 0 w 739588"/>
                <a:gd name="connsiteY0" fmla="*/ 484139 h 496766"/>
                <a:gd name="connsiteX1" fmla="*/ 255494 w 739588"/>
                <a:gd name="connsiteY1" fmla="*/ 430351 h 496766"/>
                <a:gd name="connsiteX2" fmla="*/ 376518 w 739588"/>
                <a:gd name="connsiteY2" fmla="*/ 45 h 496766"/>
                <a:gd name="connsiteX3" fmla="*/ 457200 w 739588"/>
                <a:gd name="connsiteY3" fmla="*/ 403457 h 496766"/>
                <a:gd name="connsiteX4" fmla="*/ 739588 w 739588"/>
                <a:gd name="connsiteY4" fmla="*/ 470692 h 496766"/>
                <a:gd name="connsiteX0" fmla="*/ 0 w 739588"/>
                <a:gd name="connsiteY0" fmla="*/ 465089 h 484049"/>
                <a:gd name="connsiteX1" fmla="*/ 255494 w 739588"/>
                <a:gd name="connsiteY1" fmla="*/ 430351 h 484049"/>
                <a:gd name="connsiteX2" fmla="*/ 376518 w 739588"/>
                <a:gd name="connsiteY2" fmla="*/ 45 h 484049"/>
                <a:gd name="connsiteX3" fmla="*/ 457200 w 739588"/>
                <a:gd name="connsiteY3" fmla="*/ 403457 h 484049"/>
                <a:gd name="connsiteX4" fmla="*/ 739588 w 739588"/>
                <a:gd name="connsiteY4" fmla="*/ 470692 h 484049"/>
                <a:gd name="connsiteX0" fmla="*/ 0 w 739588"/>
                <a:gd name="connsiteY0" fmla="*/ 465089 h 476860"/>
                <a:gd name="connsiteX1" fmla="*/ 255494 w 739588"/>
                <a:gd name="connsiteY1" fmla="*/ 430351 h 476860"/>
                <a:gd name="connsiteX2" fmla="*/ 376518 w 739588"/>
                <a:gd name="connsiteY2" fmla="*/ 45 h 476860"/>
                <a:gd name="connsiteX3" fmla="*/ 457200 w 739588"/>
                <a:gd name="connsiteY3" fmla="*/ 403457 h 476860"/>
                <a:gd name="connsiteX4" fmla="*/ 739588 w 739588"/>
                <a:gd name="connsiteY4" fmla="*/ 470692 h 476860"/>
                <a:gd name="connsiteX0" fmla="*/ 0 w 739588"/>
                <a:gd name="connsiteY0" fmla="*/ 465089 h 475196"/>
                <a:gd name="connsiteX1" fmla="*/ 255494 w 739588"/>
                <a:gd name="connsiteY1" fmla="*/ 430351 h 475196"/>
                <a:gd name="connsiteX2" fmla="*/ 376518 w 739588"/>
                <a:gd name="connsiteY2" fmla="*/ 45 h 475196"/>
                <a:gd name="connsiteX3" fmla="*/ 457200 w 739588"/>
                <a:gd name="connsiteY3" fmla="*/ 403457 h 475196"/>
                <a:gd name="connsiteX4" fmla="*/ 739588 w 739588"/>
                <a:gd name="connsiteY4" fmla="*/ 470692 h 475196"/>
                <a:gd name="connsiteX0" fmla="*/ 0 w 739588"/>
                <a:gd name="connsiteY0" fmla="*/ 465047 h 470650"/>
                <a:gd name="connsiteX1" fmla="*/ 265019 w 739588"/>
                <a:gd name="connsiteY1" fmla="*/ 396971 h 470650"/>
                <a:gd name="connsiteX2" fmla="*/ 376518 w 739588"/>
                <a:gd name="connsiteY2" fmla="*/ 3 h 470650"/>
                <a:gd name="connsiteX3" fmla="*/ 457200 w 739588"/>
                <a:gd name="connsiteY3" fmla="*/ 403415 h 470650"/>
                <a:gd name="connsiteX4" fmla="*/ 739588 w 739588"/>
                <a:gd name="connsiteY4" fmla="*/ 470650 h 470650"/>
                <a:gd name="connsiteX0" fmla="*/ 0 w 739588"/>
                <a:gd name="connsiteY0" fmla="*/ 465048 h 470651"/>
                <a:gd name="connsiteX1" fmla="*/ 265019 w 739588"/>
                <a:gd name="connsiteY1" fmla="*/ 396972 h 470651"/>
                <a:gd name="connsiteX2" fmla="*/ 376518 w 739588"/>
                <a:gd name="connsiteY2" fmla="*/ 4 h 470651"/>
                <a:gd name="connsiteX3" fmla="*/ 466725 w 739588"/>
                <a:gd name="connsiteY3" fmla="*/ 389128 h 470651"/>
                <a:gd name="connsiteX4" fmla="*/ 739588 w 739588"/>
                <a:gd name="connsiteY4" fmla="*/ 470651 h 470651"/>
                <a:gd name="connsiteX0" fmla="*/ 0 w 739588"/>
                <a:gd name="connsiteY0" fmla="*/ 469811 h 475414"/>
                <a:gd name="connsiteX1" fmla="*/ 265019 w 739588"/>
                <a:gd name="connsiteY1" fmla="*/ 401735 h 475414"/>
                <a:gd name="connsiteX2" fmla="*/ 357468 w 739588"/>
                <a:gd name="connsiteY2" fmla="*/ 4 h 475414"/>
                <a:gd name="connsiteX3" fmla="*/ 466725 w 739588"/>
                <a:gd name="connsiteY3" fmla="*/ 393891 h 475414"/>
                <a:gd name="connsiteX4" fmla="*/ 739588 w 739588"/>
                <a:gd name="connsiteY4" fmla="*/ 475414 h 475414"/>
                <a:gd name="connsiteX0" fmla="*/ 0 w 734825"/>
                <a:gd name="connsiteY0" fmla="*/ 469811 h 469811"/>
                <a:gd name="connsiteX1" fmla="*/ 265019 w 734825"/>
                <a:gd name="connsiteY1" fmla="*/ 401735 h 469811"/>
                <a:gd name="connsiteX2" fmla="*/ 357468 w 734825"/>
                <a:gd name="connsiteY2" fmla="*/ 4 h 469811"/>
                <a:gd name="connsiteX3" fmla="*/ 466725 w 734825"/>
                <a:gd name="connsiteY3" fmla="*/ 393891 h 469811"/>
                <a:gd name="connsiteX4" fmla="*/ 734825 w 734825"/>
                <a:gd name="connsiteY4" fmla="*/ 461127 h 469811"/>
                <a:gd name="connsiteX0" fmla="*/ 0 w 734825"/>
                <a:gd name="connsiteY0" fmla="*/ 469811 h 469811"/>
                <a:gd name="connsiteX1" fmla="*/ 265019 w 734825"/>
                <a:gd name="connsiteY1" fmla="*/ 401735 h 469811"/>
                <a:gd name="connsiteX2" fmla="*/ 357468 w 734825"/>
                <a:gd name="connsiteY2" fmla="*/ 4 h 469811"/>
                <a:gd name="connsiteX3" fmla="*/ 466725 w 734825"/>
                <a:gd name="connsiteY3" fmla="*/ 393891 h 469811"/>
                <a:gd name="connsiteX4" fmla="*/ 734825 w 734825"/>
                <a:gd name="connsiteY4" fmla="*/ 461127 h 469811"/>
                <a:gd name="connsiteX0" fmla="*/ 0 w 734825"/>
                <a:gd name="connsiteY0" fmla="*/ 469811 h 475463"/>
                <a:gd name="connsiteX1" fmla="*/ 265019 w 734825"/>
                <a:gd name="connsiteY1" fmla="*/ 401735 h 475463"/>
                <a:gd name="connsiteX2" fmla="*/ 357468 w 734825"/>
                <a:gd name="connsiteY2" fmla="*/ 4 h 475463"/>
                <a:gd name="connsiteX3" fmla="*/ 466725 w 734825"/>
                <a:gd name="connsiteY3" fmla="*/ 393891 h 475463"/>
                <a:gd name="connsiteX4" fmla="*/ 734825 w 734825"/>
                <a:gd name="connsiteY4" fmla="*/ 475414 h 475463"/>
                <a:gd name="connsiteX0" fmla="*/ 0 w 734825"/>
                <a:gd name="connsiteY0" fmla="*/ 469811 h 475414"/>
                <a:gd name="connsiteX1" fmla="*/ 265019 w 734825"/>
                <a:gd name="connsiteY1" fmla="*/ 401735 h 475414"/>
                <a:gd name="connsiteX2" fmla="*/ 357468 w 734825"/>
                <a:gd name="connsiteY2" fmla="*/ 4 h 475414"/>
                <a:gd name="connsiteX3" fmla="*/ 466725 w 734825"/>
                <a:gd name="connsiteY3" fmla="*/ 393891 h 475414"/>
                <a:gd name="connsiteX4" fmla="*/ 734825 w 734825"/>
                <a:gd name="connsiteY4" fmla="*/ 475414 h 475414"/>
                <a:gd name="connsiteX0" fmla="*/ 0 w 734825"/>
                <a:gd name="connsiteY0" fmla="*/ 469811 h 475414"/>
                <a:gd name="connsiteX1" fmla="*/ 265019 w 734825"/>
                <a:gd name="connsiteY1" fmla="*/ 401735 h 475414"/>
                <a:gd name="connsiteX2" fmla="*/ 357468 w 734825"/>
                <a:gd name="connsiteY2" fmla="*/ 4 h 475414"/>
                <a:gd name="connsiteX3" fmla="*/ 466725 w 734825"/>
                <a:gd name="connsiteY3" fmla="*/ 393891 h 475414"/>
                <a:gd name="connsiteX4" fmla="*/ 734825 w 734825"/>
                <a:gd name="connsiteY4" fmla="*/ 475414 h 475414"/>
                <a:gd name="connsiteX0" fmla="*/ 0 w 734825"/>
                <a:gd name="connsiteY0" fmla="*/ 469811 h 475414"/>
                <a:gd name="connsiteX1" fmla="*/ 265019 w 734825"/>
                <a:gd name="connsiteY1" fmla="*/ 401735 h 475414"/>
                <a:gd name="connsiteX2" fmla="*/ 357468 w 734825"/>
                <a:gd name="connsiteY2" fmla="*/ 4 h 475414"/>
                <a:gd name="connsiteX3" fmla="*/ 466725 w 734825"/>
                <a:gd name="connsiteY3" fmla="*/ 393891 h 475414"/>
                <a:gd name="connsiteX4" fmla="*/ 734825 w 734825"/>
                <a:gd name="connsiteY4" fmla="*/ 475414 h 475414"/>
                <a:gd name="connsiteX0" fmla="*/ 0 w 734825"/>
                <a:gd name="connsiteY0" fmla="*/ 470885 h 476488"/>
                <a:gd name="connsiteX1" fmla="*/ 228061 w 734825"/>
                <a:gd name="connsiteY1" fmla="*/ 283315 h 476488"/>
                <a:gd name="connsiteX2" fmla="*/ 357468 w 734825"/>
                <a:gd name="connsiteY2" fmla="*/ 1078 h 476488"/>
                <a:gd name="connsiteX3" fmla="*/ 466725 w 734825"/>
                <a:gd name="connsiteY3" fmla="*/ 394965 h 476488"/>
                <a:gd name="connsiteX4" fmla="*/ 734825 w 734825"/>
                <a:gd name="connsiteY4" fmla="*/ 476488 h 476488"/>
                <a:gd name="connsiteX0" fmla="*/ 0 w 734825"/>
                <a:gd name="connsiteY0" fmla="*/ 469934 h 475537"/>
                <a:gd name="connsiteX1" fmla="*/ 228061 w 734825"/>
                <a:gd name="connsiteY1" fmla="*/ 282364 h 475537"/>
                <a:gd name="connsiteX2" fmla="*/ 357468 w 734825"/>
                <a:gd name="connsiteY2" fmla="*/ 127 h 475537"/>
                <a:gd name="connsiteX3" fmla="*/ 519853 w 734825"/>
                <a:gd name="connsiteY3" fmla="*/ 318777 h 475537"/>
                <a:gd name="connsiteX4" fmla="*/ 734825 w 734825"/>
                <a:gd name="connsiteY4" fmla="*/ 475537 h 475537"/>
                <a:gd name="connsiteX0" fmla="*/ 0 w 734825"/>
                <a:gd name="connsiteY0" fmla="*/ 469934 h 475537"/>
                <a:gd name="connsiteX1" fmla="*/ 228061 w 734825"/>
                <a:gd name="connsiteY1" fmla="*/ 282364 h 475537"/>
                <a:gd name="connsiteX2" fmla="*/ 357468 w 734825"/>
                <a:gd name="connsiteY2" fmla="*/ 127 h 475537"/>
                <a:gd name="connsiteX3" fmla="*/ 519853 w 734825"/>
                <a:gd name="connsiteY3" fmla="*/ 318777 h 475537"/>
                <a:gd name="connsiteX4" fmla="*/ 734825 w 734825"/>
                <a:gd name="connsiteY4" fmla="*/ 475537 h 475537"/>
                <a:gd name="connsiteX0" fmla="*/ 0 w 734825"/>
                <a:gd name="connsiteY0" fmla="*/ 469934 h 475537"/>
                <a:gd name="connsiteX1" fmla="*/ 228061 w 734825"/>
                <a:gd name="connsiteY1" fmla="*/ 282364 h 475537"/>
                <a:gd name="connsiteX2" fmla="*/ 357468 w 734825"/>
                <a:gd name="connsiteY2" fmla="*/ 127 h 475537"/>
                <a:gd name="connsiteX3" fmla="*/ 519853 w 734825"/>
                <a:gd name="connsiteY3" fmla="*/ 318777 h 475537"/>
                <a:gd name="connsiteX4" fmla="*/ 734825 w 734825"/>
                <a:gd name="connsiteY4" fmla="*/ 475537 h 475537"/>
                <a:gd name="connsiteX0" fmla="*/ 0 w 734825"/>
                <a:gd name="connsiteY0" fmla="*/ 470102 h 475705"/>
                <a:gd name="connsiteX1" fmla="*/ 214202 w 734825"/>
                <a:gd name="connsiteY1" fmla="*/ 264829 h 475705"/>
                <a:gd name="connsiteX2" fmla="*/ 357468 w 734825"/>
                <a:gd name="connsiteY2" fmla="*/ 295 h 475705"/>
                <a:gd name="connsiteX3" fmla="*/ 519853 w 734825"/>
                <a:gd name="connsiteY3" fmla="*/ 318945 h 475705"/>
                <a:gd name="connsiteX4" fmla="*/ 734825 w 734825"/>
                <a:gd name="connsiteY4" fmla="*/ 475705 h 475705"/>
                <a:gd name="connsiteX0" fmla="*/ 0 w 734825"/>
                <a:gd name="connsiteY0" fmla="*/ 469945 h 475548"/>
                <a:gd name="connsiteX1" fmla="*/ 214202 w 734825"/>
                <a:gd name="connsiteY1" fmla="*/ 264672 h 475548"/>
                <a:gd name="connsiteX2" fmla="*/ 357468 w 734825"/>
                <a:gd name="connsiteY2" fmla="*/ 138 h 475548"/>
                <a:gd name="connsiteX3" fmla="*/ 538332 w 734825"/>
                <a:gd name="connsiteY3" fmla="*/ 301085 h 475548"/>
                <a:gd name="connsiteX4" fmla="*/ 734825 w 734825"/>
                <a:gd name="connsiteY4" fmla="*/ 475548 h 475548"/>
                <a:gd name="connsiteX0" fmla="*/ 0 w 734825"/>
                <a:gd name="connsiteY0" fmla="*/ 469945 h 475548"/>
                <a:gd name="connsiteX1" fmla="*/ 214202 w 734825"/>
                <a:gd name="connsiteY1" fmla="*/ 264672 h 475548"/>
                <a:gd name="connsiteX2" fmla="*/ 357468 w 734825"/>
                <a:gd name="connsiteY2" fmla="*/ 138 h 475548"/>
                <a:gd name="connsiteX3" fmla="*/ 538332 w 734825"/>
                <a:gd name="connsiteY3" fmla="*/ 301085 h 475548"/>
                <a:gd name="connsiteX4" fmla="*/ 734825 w 734825"/>
                <a:gd name="connsiteY4" fmla="*/ 475548 h 475548"/>
                <a:gd name="connsiteX0" fmla="*/ 0 w 734825"/>
                <a:gd name="connsiteY0" fmla="*/ 469947 h 475550"/>
                <a:gd name="connsiteX1" fmla="*/ 214202 w 734825"/>
                <a:gd name="connsiteY1" fmla="*/ 264674 h 475550"/>
                <a:gd name="connsiteX2" fmla="*/ 375947 w 734825"/>
                <a:gd name="connsiteY2" fmla="*/ 140 h 475550"/>
                <a:gd name="connsiteX3" fmla="*/ 538332 w 734825"/>
                <a:gd name="connsiteY3" fmla="*/ 301087 h 475550"/>
                <a:gd name="connsiteX4" fmla="*/ 734825 w 734825"/>
                <a:gd name="connsiteY4" fmla="*/ 475550 h 475550"/>
                <a:gd name="connsiteX0" fmla="*/ 0 w 734825"/>
                <a:gd name="connsiteY0" fmla="*/ 469818 h 475421"/>
                <a:gd name="connsiteX1" fmla="*/ 214202 w 734825"/>
                <a:gd name="connsiteY1" fmla="*/ 264545 h 475421"/>
                <a:gd name="connsiteX2" fmla="*/ 375947 w 734825"/>
                <a:gd name="connsiteY2" fmla="*/ 11 h 475421"/>
                <a:gd name="connsiteX3" fmla="*/ 529093 w 734825"/>
                <a:gd name="connsiteY3" fmla="*/ 274403 h 475421"/>
                <a:gd name="connsiteX4" fmla="*/ 734825 w 734825"/>
                <a:gd name="connsiteY4" fmla="*/ 475421 h 475421"/>
                <a:gd name="connsiteX0" fmla="*/ 0 w 734825"/>
                <a:gd name="connsiteY0" fmla="*/ 469818 h 475421"/>
                <a:gd name="connsiteX1" fmla="*/ 214202 w 734825"/>
                <a:gd name="connsiteY1" fmla="*/ 264545 h 475421"/>
                <a:gd name="connsiteX2" fmla="*/ 375947 w 734825"/>
                <a:gd name="connsiteY2" fmla="*/ 11 h 475421"/>
                <a:gd name="connsiteX3" fmla="*/ 529093 w 734825"/>
                <a:gd name="connsiteY3" fmla="*/ 274403 h 475421"/>
                <a:gd name="connsiteX4" fmla="*/ 734825 w 734825"/>
                <a:gd name="connsiteY4" fmla="*/ 475421 h 475421"/>
                <a:gd name="connsiteX0" fmla="*/ 0 w 734825"/>
                <a:gd name="connsiteY0" fmla="*/ 469818 h 475421"/>
                <a:gd name="connsiteX1" fmla="*/ 214202 w 734825"/>
                <a:gd name="connsiteY1" fmla="*/ 264545 h 475421"/>
                <a:gd name="connsiteX2" fmla="*/ 375947 w 734825"/>
                <a:gd name="connsiteY2" fmla="*/ 11 h 475421"/>
                <a:gd name="connsiteX3" fmla="*/ 529093 w 734825"/>
                <a:gd name="connsiteY3" fmla="*/ 274403 h 475421"/>
                <a:gd name="connsiteX4" fmla="*/ 734825 w 734825"/>
                <a:gd name="connsiteY4" fmla="*/ 475421 h 47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825" h="475421">
                  <a:moveTo>
                    <a:pt x="0" y="469818"/>
                  </a:moveTo>
                  <a:cubicBezTo>
                    <a:pt x="56118" y="478332"/>
                    <a:pt x="158474" y="347272"/>
                    <a:pt x="214202" y="264545"/>
                  </a:cubicBezTo>
                  <a:cubicBezTo>
                    <a:pt x="269930" y="181818"/>
                    <a:pt x="323465" y="-1632"/>
                    <a:pt x="375947" y="11"/>
                  </a:cubicBezTo>
                  <a:cubicBezTo>
                    <a:pt x="428429" y="1654"/>
                    <a:pt x="476210" y="181890"/>
                    <a:pt x="529093" y="274403"/>
                  </a:cubicBezTo>
                  <a:cubicBezTo>
                    <a:pt x="581976" y="366916"/>
                    <a:pt x="637746" y="466456"/>
                    <a:pt x="734825" y="475421"/>
                  </a:cubicBezTo>
                </a:path>
              </a:pathLst>
            </a:custGeom>
            <a:solidFill>
              <a:srgbClr val="C00000">
                <a:alpha val="69804"/>
              </a:srgbClr>
            </a:solidFill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7247193" y="5870436"/>
            <a:ext cx="2117631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All ions </a:t>
            </a:r>
            <a:r>
              <a:rPr lang="fr-FR" b="1" dirty="0" err="1"/>
              <a:t>identical</a:t>
            </a:r>
            <a:r>
              <a:rPr lang="fr-FR" b="1" dirty="0"/>
              <a:t>!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6E625D26-BEFB-4B0C-96B8-5BA69C3F3E98}"/>
              </a:ext>
            </a:extLst>
          </p:cNvPr>
          <p:cNvSpPr txBox="1"/>
          <p:nvPr/>
        </p:nvSpPr>
        <p:spPr>
          <a:xfrm>
            <a:off x="1893668" y="4855688"/>
            <a:ext cx="367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Ions not </a:t>
            </a:r>
            <a:r>
              <a:rPr lang="fr-FR" b="1" dirty="0" err="1"/>
              <a:t>identical</a:t>
            </a:r>
            <a:endParaRPr lang="fr-FR" b="1" dirty="0"/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/>
              <a:t>Selection</a:t>
            </a:r>
            <a:r>
              <a:rPr lang="fr-FR" dirty="0"/>
              <a:t> of a ion </a:t>
            </a:r>
            <a:r>
              <a:rPr lang="fr-FR" dirty="0" err="1"/>
              <a:t>subset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SHB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880453" y="1632989"/>
            <a:ext cx="4969021" cy="3170154"/>
            <a:chOff x="-643548" y="2842029"/>
            <a:chExt cx="4969021" cy="3170154"/>
          </a:xfrm>
        </p:grpSpPr>
        <p:grpSp>
          <p:nvGrpSpPr>
            <p:cNvPr id="19" name="Groupe 18"/>
            <p:cNvGrpSpPr/>
            <p:nvPr/>
          </p:nvGrpSpPr>
          <p:grpSpPr>
            <a:xfrm>
              <a:off x="247707" y="3441893"/>
              <a:ext cx="4077766" cy="2570290"/>
              <a:chOff x="247707" y="3441893"/>
              <a:chExt cx="4077766" cy="25702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ZoneTexte 9"/>
                  <p:cNvSpPr txBox="1"/>
                  <p:nvPr/>
                </p:nvSpPr>
                <p:spPr>
                  <a:xfrm>
                    <a:off x="1569762" y="3441893"/>
                    <a:ext cx="1286121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000" b="1" i="1" dirty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fr-FR" sz="2000" b="1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2000" b="1" dirty="0">
                              <a:latin typeface="Cambria Math" panose="02040503050406030204" pitchFamily="18" charset="0"/>
                            </a:rPr>
                            <m:t>𝐊</m:t>
                          </m:r>
                        </m:oMath>
                      </m:oMathPara>
                    </a14:m>
                    <a:endParaRPr lang="fr-FR" sz="2000" b="1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≪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𝑖𝑛h</m:t>
                              </m:r>
                            </m:sub>
                          </m:sSub>
                        </m:oMath>
                      </m:oMathPara>
                    </a14:m>
                    <a:endParaRPr lang="fr-FR" sz="2000" dirty="0"/>
                  </a:p>
                </p:txBody>
              </p:sp>
            </mc:Choice>
            <mc:Fallback xmlns="">
              <p:sp>
                <p:nvSpPr>
                  <p:cNvPr id="10" name="ZoneTexte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9762" y="3441893"/>
                    <a:ext cx="1286121" cy="70788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6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Arrow Connector 13"/>
              <p:cNvCxnSpPr/>
              <p:nvPr/>
            </p:nvCxnSpPr>
            <p:spPr>
              <a:xfrm flipV="1">
                <a:off x="447655" y="4297563"/>
                <a:ext cx="9545" cy="13331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15"/>
              <p:cNvCxnSpPr>
                <a:stCxn id="60" idx="0"/>
              </p:cNvCxnSpPr>
              <p:nvPr/>
            </p:nvCxnSpPr>
            <p:spPr>
              <a:xfrm>
                <a:off x="457200" y="5603211"/>
                <a:ext cx="3718560" cy="135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16"/>
              <p:cNvSpPr txBox="1"/>
              <p:nvPr/>
            </p:nvSpPr>
            <p:spPr>
              <a:xfrm>
                <a:off x="247707" y="3991054"/>
                <a:ext cx="13258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/>
                  <a:t>Absorption</a:t>
                </a:r>
              </a:p>
            </p:txBody>
          </p:sp>
          <p:sp>
            <p:nvSpPr>
              <p:cNvPr id="39" name="Freeform 40"/>
              <p:cNvSpPr/>
              <p:nvPr/>
            </p:nvSpPr>
            <p:spPr>
              <a:xfrm>
                <a:off x="1250573" y="5152256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Freeform 22"/>
              <p:cNvSpPr/>
              <p:nvPr/>
            </p:nvSpPr>
            <p:spPr>
              <a:xfrm>
                <a:off x="965158" y="5148385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Freeform 23"/>
              <p:cNvSpPr/>
              <p:nvPr/>
            </p:nvSpPr>
            <p:spPr>
              <a:xfrm>
                <a:off x="1157686" y="5148385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Freeform 24"/>
              <p:cNvSpPr/>
              <p:nvPr/>
            </p:nvSpPr>
            <p:spPr>
              <a:xfrm>
                <a:off x="1344474" y="5151390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Freeform 25"/>
              <p:cNvSpPr/>
              <p:nvPr/>
            </p:nvSpPr>
            <p:spPr>
              <a:xfrm>
                <a:off x="1573551" y="5144823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Freeform 26"/>
              <p:cNvSpPr/>
              <p:nvPr/>
            </p:nvSpPr>
            <p:spPr>
              <a:xfrm>
                <a:off x="1754883" y="5151390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Freeform 27"/>
              <p:cNvSpPr/>
              <p:nvPr/>
            </p:nvSpPr>
            <p:spPr>
              <a:xfrm>
                <a:off x="1898899" y="5151390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Freeform 28"/>
              <p:cNvSpPr/>
              <p:nvPr/>
            </p:nvSpPr>
            <p:spPr>
              <a:xfrm>
                <a:off x="2042915" y="5148385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Freeform 29"/>
              <p:cNvSpPr/>
              <p:nvPr/>
            </p:nvSpPr>
            <p:spPr>
              <a:xfrm>
                <a:off x="2273430" y="5148385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Freeform 30"/>
              <p:cNvSpPr/>
              <p:nvPr/>
            </p:nvSpPr>
            <p:spPr>
              <a:xfrm>
                <a:off x="2460218" y="5151390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Freeform 31"/>
              <p:cNvSpPr/>
              <p:nvPr/>
            </p:nvSpPr>
            <p:spPr>
              <a:xfrm>
                <a:off x="2546971" y="5149650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Freeform 32"/>
              <p:cNvSpPr/>
              <p:nvPr/>
            </p:nvSpPr>
            <p:spPr>
              <a:xfrm>
                <a:off x="457200" y="4175720"/>
                <a:ext cx="3413760" cy="1444515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70885 h 476488"/>
                  <a:gd name="connsiteX1" fmla="*/ 228061 w 734825"/>
                  <a:gd name="connsiteY1" fmla="*/ 283315 h 476488"/>
                  <a:gd name="connsiteX2" fmla="*/ 357468 w 734825"/>
                  <a:gd name="connsiteY2" fmla="*/ 1078 h 476488"/>
                  <a:gd name="connsiteX3" fmla="*/ 466725 w 734825"/>
                  <a:gd name="connsiteY3" fmla="*/ 394965 h 476488"/>
                  <a:gd name="connsiteX4" fmla="*/ 734825 w 734825"/>
                  <a:gd name="connsiteY4" fmla="*/ 476488 h 476488"/>
                  <a:gd name="connsiteX0" fmla="*/ 0 w 734825"/>
                  <a:gd name="connsiteY0" fmla="*/ 469934 h 475537"/>
                  <a:gd name="connsiteX1" fmla="*/ 228061 w 734825"/>
                  <a:gd name="connsiteY1" fmla="*/ 282364 h 475537"/>
                  <a:gd name="connsiteX2" fmla="*/ 357468 w 734825"/>
                  <a:gd name="connsiteY2" fmla="*/ 127 h 475537"/>
                  <a:gd name="connsiteX3" fmla="*/ 519853 w 734825"/>
                  <a:gd name="connsiteY3" fmla="*/ 318777 h 475537"/>
                  <a:gd name="connsiteX4" fmla="*/ 734825 w 734825"/>
                  <a:gd name="connsiteY4" fmla="*/ 475537 h 475537"/>
                  <a:gd name="connsiteX0" fmla="*/ 0 w 734825"/>
                  <a:gd name="connsiteY0" fmla="*/ 469934 h 475537"/>
                  <a:gd name="connsiteX1" fmla="*/ 228061 w 734825"/>
                  <a:gd name="connsiteY1" fmla="*/ 282364 h 475537"/>
                  <a:gd name="connsiteX2" fmla="*/ 357468 w 734825"/>
                  <a:gd name="connsiteY2" fmla="*/ 127 h 475537"/>
                  <a:gd name="connsiteX3" fmla="*/ 519853 w 734825"/>
                  <a:gd name="connsiteY3" fmla="*/ 318777 h 475537"/>
                  <a:gd name="connsiteX4" fmla="*/ 734825 w 734825"/>
                  <a:gd name="connsiteY4" fmla="*/ 475537 h 475537"/>
                  <a:gd name="connsiteX0" fmla="*/ 0 w 734825"/>
                  <a:gd name="connsiteY0" fmla="*/ 469934 h 475537"/>
                  <a:gd name="connsiteX1" fmla="*/ 228061 w 734825"/>
                  <a:gd name="connsiteY1" fmla="*/ 282364 h 475537"/>
                  <a:gd name="connsiteX2" fmla="*/ 357468 w 734825"/>
                  <a:gd name="connsiteY2" fmla="*/ 127 h 475537"/>
                  <a:gd name="connsiteX3" fmla="*/ 519853 w 734825"/>
                  <a:gd name="connsiteY3" fmla="*/ 318777 h 475537"/>
                  <a:gd name="connsiteX4" fmla="*/ 734825 w 734825"/>
                  <a:gd name="connsiteY4" fmla="*/ 475537 h 475537"/>
                  <a:gd name="connsiteX0" fmla="*/ 0 w 734825"/>
                  <a:gd name="connsiteY0" fmla="*/ 470102 h 475705"/>
                  <a:gd name="connsiteX1" fmla="*/ 214202 w 734825"/>
                  <a:gd name="connsiteY1" fmla="*/ 264829 h 475705"/>
                  <a:gd name="connsiteX2" fmla="*/ 357468 w 734825"/>
                  <a:gd name="connsiteY2" fmla="*/ 295 h 475705"/>
                  <a:gd name="connsiteX3" fmla="*/ 519853 w 734825"/>
                  <a:gd name="connsiteY3" fmla="*/ 318945 h 475705"/>
                  <a:gd name="connsiteX4" fmla="*/ 734825 w 734825"/>
                  <a:gd name="connsiteY4" fmla="*/ 475705 h 475705"/>
                  <a:gd name="connsiteX0" fmla="*/ 0 w 734825"/>
                  <a:gd name="connsiteY0" fmla="*/ 469945 h 475548"/>
                  <a:gd name="connsiteX1" fmla="*/ 214202 w 734825"/>
                  <a:gd name="connsiteY1" fmla="*/ 264672 h 475548"/>
                  <a:gd name="connsiteX2" fmla="*/ 357468 w 734825"/>
                  <a:gd name="connsiteY2" fmla="*/ 138 h 475548"/>
                  <a:gd name="connsiteX3" fmla="*/ 538332 w 734825"/>
                  <a:gd name="connsiteY3" fmla="*/ 301085 h 475548"/>
                  <a:gd name="connsiteX4" fmla="*/ 734825 w 734825"/>
                  <a:gd name="connsiteY4" fmla="*/ 475548 h 475548"/>
                  <a:gd name="connsiteX0" fmla="*/ 0 w 734825"/>
                  <a:gd name="connsiteY0" fmla="*/ 469945 h 475548"/>
                  <a:gd name="connsiteX1" fmla="*/ 214202 w 734825"/>
                  <a:gd name="connsiteY1" fmla="*/ 264672 h 475548"/>
                  <a:gd name="connsiteX2" fmla="*/ 357468 w 734825"/>
                  <a:gd name="connsiteY2" fmla="*/ 138 h 475548"/>
                  <a:gd name="connsiteX3" fmla="*/ 538332 w 734825"/>
                  <a:gd name="connsiteY3" fmla="*/ 301085 h 475548"/>
                  <a:gd name="connsiteX4" fmla="*/ 734825 w 734825"/>
                  <a:gd name="connsiteY4" fmla="*/ 475548 h 475548"/>
                  <a:gd name="connsiteX0" fmla="*/ 0 w 734825"/>
                  <a:gd name="connsiteY0" fmla="*/ 469947 h 475550"/>
                  <a:gd name="connsiteX1" fmla="*/ 214202 w 734825"/>
                  <a:gd name="connsiteY1" fmla="*/ 264674 h 475550"/>
                  <a:gd name="connsiteX2" fmla="*/ 375947 w 734825"/>
                  <a:gd name="connsiteY2" fmla="*/ 140 h 475550"/>
                  <a:gd name="connsiteX3" fmla="*/ 538332 w 734825"/>
                  <a:gd name="connsiteY3" fmla="*/ 301087 h 475550"/>
                  <a:gd name="connsiteX4" fmla="*/ 734825 w 734825"/>
                  <a:gd name="connsiteY4" fmla="*/ 475550 h 475550"/>
                  <a:gd name="connsiteX0" fmla="*/ 0 w 734825"/>
                  <a:gd name="connsiteY0" fmla="*/ 469818 h 475421"/>
                  <a:gd name="connsiteX1" fmla="*/ 214202 w 734825"/>
                  <a:gd name="connsiteY1" fmla="*/ 264545 h 475421"/>
                  <a:gd name="connsiteX2" fmla="*/ 375947 w 734825"/>
                  <a:gd name="connsiteY2" fmla="*/ 11 h 475421"/>
                  <a:gd name="connsiteX3" fmla="*/ 529093 w 734825"/>
                  <a:gd name="connsiteY3" fmla="*/ 274403 h 475421"/>
                  <a:gd name="connsiteX4" fmla="*/ 734825 w 734825"/>
                  <a:gd name="connsiteY4" fmla="*/ 475421 h 475421"/>
                  <a:gd name="connsiteX0" fmla="*/ 0 w 734825"/>
                  <a:gd name="connsiteY0" fmla="*/ 469818 h 475421"/>
                  <a:gd name="connsiteX1" fmla="*/ 214202 w 734825"/>
                  <a:gd name="connsiteY1" fmla="*/ 264545 h 475421"/>
                  <a:gd name="connsiteX2" fmla="*/ 375947 w 734825"/>
                  <a:gd name="connsiteY2" fmla="*/ 11 h 475421"/>
                  <a:gd name="connsiteX3" fmla="*/ 529093 w 734825"/>
                  <a:gd name="connsiteY3" fmla="*/ 274403 h 475421"/>
                  <a:gd name="connsiteX4" fmla="*/ 734825 w 734825"/>
                  <a:gd name="connsiteY4" fmla="*/ 475421 h 475421"/>
                  <a:gd name="connsiteX0" fmla="*/ 0 w 734825"/>
                  <a:gd name="connsiteY0" fmla="*/ 469818 h 475421"/>
                  <a:gd name="connsiteX1" fmla="*/ 214202 w 734825"/>
                  <a:gd name="connsiteY1" fmla="*/ 264545 h 475421"/>
                  <a:gd name="connsiteX2" fmla="*/ 375947 w 734825"/>
                  <a:gd name="connsiteY2" fmla="*/ 11 h 475421"/>
                  <a:gd name="connsiteX3" fmla="*/ 529093 w 734825"/>
                  <a:gd name="connsiteY3" fmla="*/ 274403 h 475421"/>
                  <a:gd name="connsiteX4" fmla="*/ 734825 w 734825"/>
                  <a:gd name="connsiteY4" fmla="*/ 475421 h 47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21">
                    <a:moveTo>
                      <a:pt x="0" y="469818"/>
                    </a:moveTo>
                    <a:cubicBezTo>
                      <a:pt x="56118" y="478332"/>
                      <a:pt x="158474" y="347272"/>
                      <a:pt x="214202" y="264545"/>
                    </a:cubicBezTo>
                    <a:cubicBezTo>
                      <a:pt x="269930" y="181818"/>
                      <a:pt x="323465" y="-1632"/>
                      <a:pt x="375947" y="11"/>
                    </a:cubicBezTo>
                    <a:cubicBezTo>
                      <a:pt x="428429" y="1654"/>
                      <a:pt x="476210" y="181890"/>
                      <a:pt x="529093" y="274403"/>
                    </a:cubicBezTo>
                    <a:cubicBezTo>
                      <a:pt x="581976" y="366916"/>
                      <a:pt x="637746" y="466456"/>
                      <a:pt x="734825" y="475421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Freeform 34"/>
              <p:cNvSpPr/>
              <p:nvPr/>
            </p:nvSpPr>
            <p:spPr>
              <a:xfrm>
                <a:off x="2330947" y="5151390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Freeform 36"/>
              <p:cNvSpPr/>
              <p:nvPr/>
            </p:nvSpPr>
            <p:spPr>
              <a:xfrm>
                <a:off x="2839534" y="5154395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Freeform 39"/>
              <p:cNvSpPr/>
              <p:nvPr/>
            </p:nvSpPr>
            <p:spPr>
              <a:xfrm>
                <a:off x="1058045" y="5152256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Freeform 42"/>
              <p:cNvSpPr/>
              <p:nvPr/>
            </p:nvSpPr>
            <p:spPr>
              <a:xfrm>
                <a:off x="1524114" y="5153521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Freeform 41"/>
              <p:cNvSpPr/>
              <p:nvPr/>
            </p:nvSpPr>
            <p:spPr>
              <a:xfrm>
                <a:off x="1437361" y="5155261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Freeform 33"/>
              <p:cNvSpPr/>
              <p:nvPr/>
            </p:nvSpPr>
            <p:spPr>
              <a:xfrm>
                <a:off x="2186931" y="5154395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rgbClr val="00B0F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Freeform 35"/>
              <p:cNvSpPr/>
              <p:nvPr/>
            </p:nvSpPr>
            <p:spPr>
              <a:xfrm>
                <a:off x="2690987" y="5151390"/>
                <a:ext cx="586405" cy="475414"/>
              </a:xfrm>
              <a:custGeom>
                <a:avLst/>
                <a:gdLst>
                  <a:gd name="connsiteX0" fmla="*/ 0 w 2043953"/>
                  <a:gd name="connsiteY0" fmla="*/ 470692 h 487533"/>
                  <a:gd name="connsiteX1" fmla="*/ 470647 w 2043953"/>
                  <a:gd name="connsiteY1" fmla="*/ 430351 h 487533"/>
                  <a:gd name="connsiteX2" fmla="*/ 591671 w 2043953"/>
                  <a:gd name="connsiteY2" fmla="*/ 45 h 487533"/>
                  <a:gd name="connsiteX3" fmla="*/ 672353 w 2043953"/>
                  <a:gd name="connsiteY3" fmla="*/ 403457 h 487533"/>
                  <a:gd name="connsiteX4" fmla="*/ 954741 w 2043953"/>
                  <a:gd name="connsiteY4" fmla="*/ 470692 h 487533"/>
                  <a:gd name="connsiteX5" fmla="*/ 2043953 w 2043953"/>
                  <a:gd name="connsiteY5" fmla="*/ 457245 h 487533"/>
                  <a:gd name="connsiteX0" fmla="*/ 0 w 954741"/>
                  <a:gd name="connsiteY0" fmla="*/ 470692 h 487533"/>
                  <a:gd name="connsiteX1" fmla="*/ 470647 w 954741"/>
                  <a:gd name="connsiteY1" fmla="*/ 430351 h 487533"/>
                  <a:gd name="connsiteX2" fmla="*/ 591671 w 954741"/>
                  <a:gd name="connsiteY2" fmla="*/ 45 h 487533"/>
                  <a:gd name="connsiteX3" fmla="*/ 672353 w 954741"/>
                  <a:gd name="connsiteY3" fmla="*/ 403457 h 487533"/>
                  <a:gd name="connsiteX4" fmla="*/ 954741 w 954741"/>
                  <a:gd name="connsiteY4" fmla="*/ 470692 h 487533"/>
                  <a:gd name="connsiteX0" fmla="*/ 0 w 739588"/>
                  <a:gd name="connsiteY0" fmla="*/ 497586 h 507140"/>
                  <a:gd name="connsiteX1" fmla="*/ 255494 w 739588"/>
                  <a:gd name="connsiteY1" fmla="*/ 430351 h 507140"/>
                  <a:gd name="connsiteX2" fmla="*/ 376518 w 739588"/>
                  <a:gd name="connsiteY2" fmla="*/ 45 h 507140"/>
                  <a:gd name="connsiteX3" fmla="*/ 457200 w 739588"/>
                  <a:gd name="connsiteY3" fmla="*/ 403457 h 507140"/>
                  <a:gd name="connsiteX4" fmla="*/ 739588 w 739588"/>
                  <a:gd name="connsiteY4" fmla="*/ 470692 h 507140"/>
                  <a:gd name="connsiteX0" fmla="*/ 0 w 739588"/>
                  <a:gd name="connsiteY0" fmla="*/ 484139 h 496766"/>
                  <a:gd name="connsiteX1" fmla="*/ 255494 w 739588"/>
                  <a:gd name="connsiteY1" fmla="*/ 430351 h 496766"/>
                  <a:gd name="connsiteX2" fmla="*/ 376518 w 739588"/>
                  <a:gd name="connsiteY2" fmla="*/ 45 h 496766"/>
                  <a:gd name="connsiteX3" fmla="*/ 457200 w 739588"/>
                  <a:gd name="connsiteY3" fmla="*/ 403457 h 496766"/>
                  <a:gd name="connsiteX4" fmla="*/ 739588 w 739588"/>
                  <a:gd name="connsiteY4" fmla="*/ 470692 h 496766"/>
                  <a:gd name="connsiteX0" fmla="*/ 0 w 739588"/>
                  <a:gd name="connsiteY0" fmla="*/ 465089 h 484049"/>
                  <a:gd name="connsiteX1" fmla="*/ 255494 w 739588"/>
                  <a:gd name="connsiteY1" fmla="*/ 430351 h 484049"/>
                  <a:gd name="connsiteX2" fmla="*/ 376518 w 739588"/>
                  <a:gd name="connsiteY2" fmla="*/ 45 h 484049"/>
                  <a:gd name="connsiteX3" fmla="*/ 457200 w 739588"/>
                  <a:gd name="connsiteY3" fmla="*/ 403457 h 484049"/>
                  <a:gd name="connsiteX4" fmla="*/ 739588 w 739588"/>
                  <a:gd name="connsiteY4" fmla="*/ 470692 h 484049"/>
                  <a:gd name="connsiteX0" fmla="*/ 0 w 739588"/>
                  <a:gd name="connsiteY0" fmla="*/ 465089 h 476860"/>
                  <a:gd name="connsiteX1" fmla="*/ 255494 w 739588"/>
                  <a:gd name="connsiteY1" fmla="*/ 430351 h 476860"/>
                  <a:gd name="connsiteX2" fmla="*/ 376518 w 739588"/>
                  <a:gd name="connsiteY2" fmla="*/ 45 h 476860"/>
                  <a:gd name="connsiteX3" fmla="*/ 457200 w 739588"/>
                  <a:gd name="connsiteY3" fmla="*/ 403457 h 476860"/>
                  <a:gd name="connsiteX4" fmla="*/ 739588 w 739588"/>
                  <a:gd name="connsiteY4" fmla="*/ 470692 h 476860"/>
                  <a:gd name="connsiteX0" fmla="*/ 0 w 739588"/>
                  <a:gd name="connsiteY0" fmla="*/ 465089 h 475196"/>
                  <a:gd name="connsiteX1" fmla="*/ 255494 w 739588"/>
                  <a:gd name="connsiteY1" fmla="*/ 430351 h 475196"/>
                  <a:gd name="connsiteX2" fmla="*/ 376518 w 739588"/>
                  <a:gd name="connsiteY2" fmla="*/ 45 h 475196"/>
                  <a:gd name="connsiteX3" fmla="*/ 457200 w 739588"/>
                  <a:gd name="connsiteY3" fmla="*/ 403457 h 475196"/>
                  <a:gd name="connsiteX4" fmla="*/ 739588 w 739588"/>
                  <a:gd name="connsiteY4" fmla="*/ 470692 h 475196"/>
                  <a:gd name="connsiteX0" fmla="*/ 0 w 739588"/>
                  <a:gd name="connsiteY0" fmla="*/ 465047 h 470650"/>
                  <a:gd name="connsiteX1" fmla="*/ 265019 w 739588"/>
                  <a:gd name="connsiteY1" fmla="*/ 396971 h 470650"/>
                  <a:gd name="connsiteX2" fmla="*/ 376518 w 739588"/>
                  <a:gd name="connsiteY2" fmla="*/ 3 h 470650"/>
                  <a:gd name="connsiteX3" fmla="*/ 457200 w 739588"/>
                  <a:gd name="connsiteY3" fmla="*/ 403415 h 470650"/>
                  <a:gd name="connsiteX4" fmla="*/ 739588 w 739588"/>
                  <a:gd name="connsiteY4" fmla="*/ 470650 h 470650"/>
                  <a:gd name="connsiteX0" fmla="*/ 0 w 739588"/>
                  <a:gd name="connsiteY0" fmla="*/ 465048 h 470651"/>
                  <a:gd name="connsiteX1" fmla="*/ 265019 w 739588"/>
                  <a:gd name="connsiteY1" fmla="*/ 396972 h 470651"/>
                  <a:gd name="connsiteX2" fmla="*/ 376518 w 739588"/>
                  <a:gd name="connsiteY2" fmla="*/ 4 h 470651"/>
                  <a:gd name="connsiteX3" fmla="*/ 466725 w 739588"/>
                  <a:gd name="connsiteY3" fmla="*/ 389128 h 470651"/>
                  <a:gd name="connsiteX4" fmla="*/ 739588 w 739588"/>
                  <a:gd name="connsiteY4" fmla="*/ 470651 h 470651"/>
                  <a:gd name="connsiteX0" fmla="*/ 0 w 739588"/>
                  <a:gd name="connsiteY0" fmla="*/ 469811 h 475414"/>
                  <a:gd name="connsiteX1" fmla="*/ 265019 w 739588"/>
                  <a:gd name="connsiteY1" fmla="*/ 401735 h 475414"/>
                  <a:gd name="connsiteX2" fmla="*/ 357468 w 739588"/>
                  <a:gd name="connsiteY2" fmla="*/ 4 h 475414"/>
                  <a:gd name="connsiteX3" fmla="*/ 466725 w 739588"/>
                  <a:gd name="connsiteY3" fmla="*/ 393891 h 475414"/>
                  <a:gd name="connsiteX4" fmla="*/ 739588 w 739588"/>
                  <a:gd name="connsiteY4" fmla="*/ 475414 h 475414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69811"/>
                  <a:gd name="connsiteX1" fmla="*/ 265019 w 734825"/>
                  <a:gd name="connsiteY1" fmla="*/ 401735 h 469811"/>
                  <a:gd name="connsiteX2" fmla="*/ 357468 w 734825"/>
                  <a:gd name="connsiteY2" fmla="*/ 4 h 469811"/>
                  <a:gd name="connsiteX3" fmla="*/ 466725 w 734825"/>
                  <a:gd name="connsiteY3" fmla="*/ 393891 h 469811"/>
                  <a:gd name="connsiteX4" fmla="*/ 734825 w 734825"/>
                  <a:gd name="connsiteY4" fmla="*/ 461127 h 469811"/>
                  <a:gd name="connsiteX0" fmla="*/ 0 w 734825"/>
                  <a:gd name="connsiteY0" fmla="*/ 469811 h 475463"/>
                  <a:gd name="connsiteX1" fmla="*/ 265019 w 734825"/>
                  <a:gd name="connsiteY1" fmla="*/ 401735 h 475463"/>
                  <a:gd name="connsiteX2" fmla="*/ 357468 w 734825"/>
                  <a:gd name="connsiteY2" fmla="*/ 4 h 475463"/>
                  <a:gd name="connsiteX3" fmla="*/ 466725 w 734825"/>
                  <a:gd name="connsiteY3" fmla="*/ 393891 h 475463"/>
                  <a:gd name="connsiteX4" fmla="*/ 734825 w 734825"/>
                  <a:gd name="connsiteY4" fmla="*/ 475414 h 475463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  <a:gd name="connsiteX0" fmla="*/ 0 w 734825"/>
                  <a:gd name="connsiteY0" fmla="*/ 469811 h 475414"/>
                  <a:gd name="connsiteX1" fmla="*/ 265019 w 734825"/>
                  <a:gd name="connsiteY1" fmla="*/ 401735 h 475414"/>
                  <a:gd name="connsiteX2" fmla="*/ 357468 w 734825"/>
                  <a:gd name="connsiteY2" fmla="*/ 4 h 475414"/>
                  <a:gd name="connsiteX3" fmla="*/ 466725 w 734825"/>
                  <a:gd name="connsiteY3" fmla="*/ 393891 h 475414"/>
                  <a:gd name="connsiteX4" fmla="*/ 734825 w 734825"/>
                  <a:gd name="connsiteY4" fmla="*/ 475414 h 47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825" h="475414">
                    <a:moveTo>
                      <a:pt x="0" y="469811"/>
                    </a:moveTo>
                    <a:cubicBezTo>
                      <a:pt x="90766" y="465048"/>
                      <a:pt x="229254" y="475273"/>
                      <a:pt x="265019" y="401735"/>
                    </a:cubicBezTo>
                    <a:cubicBezTo>
                      <a:pt x="300784" y="328197"/>
                      <a:pt x="323850" y="1311"/>
                      <a:pt x="357468" y="4"/>
                    </a:cubicBezTo>
                    <a:cubicBezTo>
                      <a:pt x="391086" y="-1303"/>
                      <a:pt x="441932" y="338468"/>
                      <a:pt x="466725" y="393891"/>
                    </a:cubicBezTo>
                    <a:cubicBezTo>
                      <a:pt x="491518" y="449314"/>
                      <a:pt x="501462" y="466449"/>
                      <a:pt x="734825" y="475414"/>
                    </a:cubicBezTo>
                  </a:path>
                </a:pathLst>
              </a:custGeom>
              <a:solidFill>
                <a:srgbClr val="7030A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TextBox 46"/>
              <p:cNvSpPr txBox="1"/>
              <p:nvPr/>
            </p:nvSpPr>
            <p:spPr>
              <a:xfrm>
                <a:off x="3133376" y="5673629"/>
                <a:ext cx="11920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/>
                  <a:t>Frequency</a:t>
                </a:r>
                <a:endParaRPr lang="fr-FR" sz="1600" dirty="0">
                  <a:latin typeface="Symbol" pitchFamily="18" charset="2"/>
                </a:endParaRPr>
              </a:p>
            </p:txBody>
          </p:sp>
          <p:grpSp>
            <p:nvGrpSpPr>
              <p:cNvPr id="98" name="Groupe 97"/>
              <p:cNvGrpSpPr/>
              <p:nvPr/>
            </p:nvGrpSpPr>
            <p:grpSpPr>
              <a:xfrm>
                <a:off x="865511" y="4367393"/>
                <a:ext cx="2576560" cy="584775"/>
                <a:chOff x="4860032" y="3552840"/>
                <a:chExt cx="3228690" cy="584775"/>
              </a:xfrm>
            </p:grpSpPr>
            <p:sp>
              <p:nvSpPr>
                <p:cNvPr id="99" name="Flèche droite 98"/>
                <p:cNvSpPr/>
                <p:nvPr/>
              </p:nvSpPr>
              <p:spPr>
                <a:xfrm>
                  <a:off x="4860032" y="3933056"/>
                  <a:ext cx="770850" cy="202577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00" name="Flèche droite 99"/>
                <p:cNvSpPr/>
                <p:nvPr/>
              </p:nvSpPr>
              <p:spPr>
                <a:xfrm rot="10800000">
                  <a:off x="7317872" y="3933056"/>
                  <a:ext cx="770850" cy="202577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ZoneTexte 100"/>
                    <p:cNvSpPr txBox="1"/>
                    <p:nvPr/>
                  </p:nvSpPr>
                  <p:spPr>
                    <a:xfrm>
                      <a:off x="5836769" y="3552840"/>
                      <a:ext cx="1371478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6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6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fr-FR" sz="16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𝒊𝒏𝒉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a typeface="Cambria Math"/>
                      </a:endParaRP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1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r>
                              <a:rPr lang="fr-FR" sz="1600" b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𝐆𝐇𝐳</m:t>
                            </m:r>
                          </m:oMath>
                        </m:oMathPara>
                      </a14:m>
                      <a:endParaRPr lang="fr-FR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ZoneTexte 10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36769" y="3552840"/>
                      <a:ext cx="1371478" cy="58477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2" name="Groupe 101"/>
              <p:cNvGrpSpPr/>
              <p:nvPr/>
            </p:nvGrpSpPr>
            <p:grpSpPr>
              <a:xfrm>
                <a:off x="1873567" y="5370486"/>
                <a:ext cx="1195264" cy="627772"/>
                <a:chOff x="6052900" y="4030110"/>
                <a:chExt cx="1497786" cy="627772"/>
              </a:xfrm>
            </p:grpSpPr>
            <p:sp>
              <p:nvSpPr>
                <p:cNvPr id="103" name="Flèche droite 102"/>
                <p:cNvSpPr/>
                <p:nvPr/>
              </p:nvSpPr>
              <p:spPr>
                <a:xfrm>
                  <a:off x="6398133" y="4030110"/>
                  <a:ext cx="288032" cy="202577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p:sp>
              <p:nvSpPr>
                <p:cNvPr id="104" name="Flèche droite 103"/>
                <p:cNvSpPr/>
                <p:nvPr/>
              </p:nvSpPr>
              <p:spPr>
                <a:xfrm rot="10800000">
                  <a:off x="6923035" y="4034315"/>
                  <a:ext cx="288032" cy="202577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ZoneTexte 104"/>
                    <p:cNvSpPr txBox="1"/>
                    <p:nvPr/>
                  </p:nvSpPr>
                  <p:spPr>
                    <a:xfrm>
                      <a:off x="6052900" y="4319328"/>
                      <a:ext cx="149778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6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fr-FR" sz="16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𝒉</m:t>
                                </m:r>
                              </m:sub>
                            </m:sSub>
                            <m:r>
                              <a:rPr lang="fr-FR" sz="1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16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1600" b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𝐤𝐇𝐳</m:t>
                            </m:r>
                          </m:oMath>
                        </m:oMathPara>
                      </a14:m>
                      <a:endParaRPr lang="fr-FR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5" name="ZoneTexte 10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52900" y="4319328"/>
                      <a:ext cx="1497786" cy="33855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114" name="Image 113">
              <a:extLst>
                <a:ext uri="{FF2B5EF4-FFF2-40B4-BE49-F238E27FC236}">
                  <a16:creationId xmlns:a16="http://schemas.microsoft.com/office/drawing/2014/main" id="{6C1FA6A2-4DDD-4F58-A3FA-751A47D23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3548" y="2842029"/>
              <a:ext cx="1608706" cy="1073286"/>
            </a:xfrm>
            <a:prstGeom prst="rect">
              <a:avLst/>
            </a:prstGeom>
          </p:spPr>
        </p:pic>
      </p:grpSp>
      <p:sp>
        <p:nvSpPr>
          <p:cNvPr id="63" name="ZoneTexte 62">
            <a:extLst>
              <a:ext uri="{FF2B5EF4-FFF2-40B4-BE49-F238E27FC236}">
                <a16:creationId xmlns:a16="http://schemas.microsoft.com/office/drawing/2014/main" id="{C86C9138-2253-4FDB-8495-69517F470858}"/>
              </a:ext>
            </a:extLst>
          </p:cNvPr>
          <p:cNvSpPr txBox="1"/>
          <p:nvPr/>
        </p:nvSpPr>
        <p:spPr>
          <a:xfrm>
            <a:off x="1684805" y="5845255"/>
            <a:ext cx="310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Collective </a:t>
            </a:r>
            <a:r>
              <a:rPr lang="fr-FR" dirty="0" err="1"/>
              <a:t>enhancement</a:t>
            </a:r>
            <a:r>
              <a:rPr lang="fr-FR" dirty="0"/>
              <a:t> </a:t>
            </a:r>
          </a:p>
        </p:txBody>
      </p:sp>
      <p:sp>
        <p:nvSpPr>
          <p:cNvPr id="3" name="Interdiction 2">
            <a:extLst>
              <a:ext uri="{FF2B5EF4-FFF2-40B4-BE49-F238E27FC236}">
                <a16:creationId xmlns:a16="http://schemas.microsoft.com/office/drawing/2014/main" id="{096ADE54-A333-41F5-906F-D69434C9312B}"/>
              </a:ext>
            </a:extLst>
          </p:cNvPr>
          <p:cNvSpPr/>
          <p:nvPr/>
        </p:nvSpPr>
        <p:spPr>
          <a:xfrm>
            <a:off x="3097551" y="5594302"/>
            <a:ext cx="921600" cy="921600"/>
          </a:xfrm>
          <a:prstGeom prst="noSmoking">
            <a:avLst>
              <a:gd name="adj" fmla="val 13014"/>
            </a:avLst>
          </a:prstGeom>
          <a:solidFill>
            <a:srgbClr val="FF00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19</a:t>
            </a:fld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5942308" y="3158354"/>
            <a:ext cx="0" cy="37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5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4" grpId="0" animBg="1"/>
      <p:bldP spid="113" grpId="0"/>
      <p:bldP spid="63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11348526" cy="11794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Quantum technologies and </a:t>
            </a:r>
            <a:r>
              <a:rPr lang="fr-FR" sz="3600" b="1" dirty="0" err="1" smtClean="0"/>
              <a:t>decoherence</a:t>
            </a:r>
            <a:endParaRPr lang="fr-FR" sz="3600" b="1" dirty="0"/>
          </a:p>
        </p:txBody>
      </p:sp>
      <p:grpSp>
        <p:nvGrpSpPr>
          <p:cNvPr id="85" name="Groupe 84"/>
          <p:cNvGrpSpPr/>
          <p:nvPr/>
        </p:nvGrpSpPr>
        <p:grpSpPr>
          <a:xfrm>
            <a:off x="871115" y="4115909"/>
            <a:ext cx="1371074" cy="504587"/>
            <a:chOff x="871115" y="4115909"/>
            <a:chExt cx="1371074" cy="504587"/>
          </a:xfrm>
        </p:grpSpPr>
        <p:sp>
          <p:nvSpPr>
            <p:cNvPr id="63" name="Double flèche verticale 62"/>
            <p:cNvSpPr/>
            <p:nvPr/>
          </p:nvSpPr>
          <p:spPr>
            <a:xfrm>
              <a:off x="871115" y="4115909"/>
              <a:ext cx="209950" cy="504587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4" name="Groupe 63"/>
            <p:cNvGrpSpPr/>
            <p:nvPr/>
          </p:nvGrpSpPr>
          <p:grpSpPr>
            <a:xfrm>
              <a:off x="1104541" y="4211152"/>
              <a:ext cx="1137648" cy="256970"/>
              <a:chOff x="1689664" y="10369216"/>
              <a:chExt cx="1652391" cy="389616"/>
            </a:xfrm>
          </p:grpSpPr>
          <p:cxnSp>
            <p:nvCxnSpPr>
              <p:cNvPr id="65" name="Connecteur droit 64"/>
              <p:cNvCxnSpPr/>
              <p:nvPr/>
            </p:nvCxnSpPr>
            <p:spPr bwMode="auto">
              <a:xfrm>
                <a:off x="1708575" y="10758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Connecteur droit 65"/>
              <p:cNvCxnSpPr/>
              <p:nvPr/>
            </p:nvCxnSpPr>
            <p:spPr bwMode="auto">
              <a:xfrm>
                <a:off x="1689664" y="10369216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Connecteur droit 66"/>
              <p:cNvCxnSpPr/>
              <p:nvPr/>
            </p:nvCxnSpPr>
            <p:spPr bwMode="auto">
              <a:xfrm>
                <a:off x="1708575" y="10607335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8" name="Groupe 87"/>
          <p:cNvGrpSpPr/>
          <p:nvPr/>
        </p:nvGrpSpPr>
        <p:grpSpPr>
          <a:xfrm>
            <a:off x="769332" y="3790153"/>
            <a:ext cx="4365376" cy="2915155"/>
            <a:chOff x="769332" y="3790153"/>
            <a:chExt cx="4365376" cy="291515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2D9B45-7B4A-4C1F-96F4-4238CD3C7F77}"/>
                </a:ext>
              </a:extLst>
            </p:cNvPr>
            <p:cNvSpPr/>
            <p:nvPr/>
          </p:nvSpPr>
          <p:spPr>
            <a:xfrm>
              <a:off x="769332" y="3790153"/>
              <a:ext cx="4365376" cy="29151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ZoneTexte 53"/>
                <p:cNvSpPr txBox="1"/>
                <p:nvPr/>
              </p:nvSpPr>
              <p:spPr>
                <a:xfrm>
                  <a:off x="2830223" y="4573345"/>
                  <a:ext cx="2116028" cy="9189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endChr m:val="⟩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|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fr-FR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fr-F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𝜙</m:t>
                                </m:r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|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fr-FR" sz="2400" b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4" name="ZoneText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223" y="4573345"/>
                  <a:ext cx="2116028" cy="9189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e 59"/>
            <p:cNvGrpSpPr/>
            <p:nvPr/>
          </p:nvGrpSpPr>
          <p:grpSpPr>
            <a:xfrm>
              <a:off x="1109350" y="4329146"/>
              <a:ext cx="1132839" cy="1150475"/>
              <a:chOff x="31340421" y="8443489"/>
              <a:chExt cx="1645406" cy="1744343"/>
            </a:xfrm>
          </p:grpSpPr>
          <p:cxnSp>
            <p:nvCxnSpPr>
              <p:cNvPr id="68" name="Connecteur droit 67"/>
              <p:cNvCxnSpPr/>
              <p:nvPr/>
            </p:nvCxnSpPr>
            <p:spPr bwMode="auto">
              <a:xfrm>
                <a:off x="31352347" y="10187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Connecteur droit 68"/>
              <p:cNvCxnSpPr/>
              <p:nvPr/>
            </p:nvCxnSpPr>
            <p:spPr bwMode="auto">
              <a:xfrm>
                <a:off x="31340421" y="8443489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Connecteur droit avec flèche 69"/>
              <p:cNvCxnSpPr/>
              <p:nvPr/>
            </p:nvCxnSpPr>
            <p:spPr bwMode="auto">
              <a:xfrm flipV="1">
                <a:off x="32157161" y="8443489"/>
                <a:ext cx="0" cy="1744077"/>
              </a:xfrm>
              <a:prstGeom prst="straightConnector1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2166026" y="5286603"/>
                  <a:ext cx="5777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|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fr-FR" sz="2000" b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026" y="5286603"/>
                  <a:ext cx="57778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16842" t="-122727" r="-86316" b="-1818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/>
                <p:cNvSpPr txBox="1"/>
                <p:nvPr/>
              </p:nvSpPr>
              <p:spPr>
                <a:xfrm>
                  <a:off x="2166023" y="4101195"/>
                  <a:ext cx="5486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|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e>
                        </m:d>
                      </m:oMath>
                    </m:oMathPara>
                  </a14:m>
                  <a:endParaRPr lang="fr-FR" sz="2000" b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2" name="ZoneTexte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023" y="4101195"/>
                  <a:ext cx="548612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3333" t="-124615" r="-91111" b="-18615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4B74C1E-62B4-41A7-A573-D7EB41CB642E}"/>
                </a:ext>
              </a:extLst>
            </p:cNvPr>
            <p:cNvSpPr txBox="1"/>
            <p:nvPr/>
          </p:nvSpPr>
          <p:spPr>
            <a:xfrm>
              <a:off x="850365" y="5871972"/>
              <a:ext cx="3115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Atomic </a:t>
              </a:r>
              <a:r>
                <a:rPr lang="fr-FR" sz="2000" b="1" dirty="0" err="1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two-level</a:t>
              </a:r>
              <a:r>
                <a:rPr lang="fr-FR" sz="2000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system</a:t>
              </a:r>
              <a:r>
                <a:rPr lang="fr-FR" sz="20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in a superposition state</a:t>
              </a: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54DDF1EA-E135-4BAE-BA7B-80B08920ED18}"/>
                </a:ext>
              </a:extLst>
            </p:cNvPr>
            <p:cNvSpPr/>
            <p:nvPr/>
          </p:nvSpPr>
          <p:spPr>
            <a:xfrm>
              <a:off x="2705570" y="4428895"/>
              <a:ext cx="2328654" cy="105055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Ellipse 4"/>
          <p:cNvSpPr/>
          <p:nvPr/>
        </p:nvSpPr>
        <p:spPr>
          <a:xfrm>
            <a:off x="-134911" y="1547051"/>
            <a:ext cx="2363821" cy="17064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</a:t>
            </a:r>
            <a:r>
              <a:rPr lang="fr-FR" dirty="0" err="1" smtClean="0"/>
              <a:t>storage</a:t>
            </a:r>
            <a:r>
              <a:rPr lang="fr-FR" dirty="0" smtClean="0"/>
              <a:t> /</a:t>
            </a:r>
          </a:p>
          <a:p>
            <a:pPr algn="ctr"/>
            <a:r>
              <a:rPr lang="fr-FR" dirty="0" smtClean="0"/>
              <a:t>Quantum </a:t>
            </a:r>
            <a:r>
              <a:rPr lang="fr-FR" dirty="0" err="1" smtClean="0"/>
              <a:t>repeaters</a:t>
            </a:r>
            <a:endParaRPr lang="fr-FR" dirty="0"/>
          </a:p>
        </p:txBody>
      </p:sp>
      <p:sp>
        <p:nvSpPr>
          <p:cNvPr id="71" name="Ellipse 70"/>
          <p:cNvSpPr/>
          <p:nvPr/>
        </p:nvSpPr>
        <p:spPr>
          <a:xfrm>
            <a:off x="7412973" y="1464919"/>
            <a:ext cx="2363821" cy="170643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bits /</a:t>
            </a:r>
          </a:p>
          <a:p>
            <a:pPr algn="ctr"/>
            <a:r>
              <a:rPr lang="fr-FR" dirty="0" smtClean="0"/>
              <a:t>Quantum computation</a:t>
            </a:r>
            <a:endParaRPr lang="fr-FR" dirty="0"/>
          </a:p>
        </p:txBody>
      </p:sp>
      <p:sp>
        <p:nvSpPr>
          <p:cNvPr id="72" name="Ellipse 71"/>
          <p:cNvSpPr/>
          <p:nvPr/>
        </p:nvSpPr>
        <p:spPr>
          <a:xfrm>
            <a:off x="2418341" y="1370221"/>
            <a:ext cx="2363821" cy="170643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</a:t>
            </a:r>
            <a:r>
              <a:rPr lang="fr-FR" dirty="0" err="1" smtClean="0"/>
              <a:t>sensors</a:t>
            </a:r>
            <a:endParaRPr lang="fr-FR" dirty="0"/>
          </a:p>
        </p:txBody>
      </p:sp>
      <p:sp>
        <p:nvSpPr>
          <p:cNvPr id="73" name="Ellipse 72"/>
          <p:cNvSpPr/>
          <p:nvPr/>
        </p:nvSpPr>
        <p:spPr>
          <a:xfrm>
            <a:off x="4908561" y="1169851"/>
            <a:ext cx="2363821" cy="170643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conversion</a:t>
            </a:r>
            <a:endParaRPr lang="fr-FR" dirty="0"/>
          </a:p>
        </p:txBody>
      </p:sp>
      <p:sp>
        <p:nvSpPr>
          <p:cNvPr id="74" name="Ellipse 73"/>
          <p:cNvSpPr/>
          <p:nvPr/>
        </p:nvSpPr>
        <p:spPr>
          <a:xfrm>
            <a:off x="9600615" y="2437215"/>
            <a:ext cx="2363821" cy="170643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</a:t>
            </a:r>
            <a:r>
              <a:rPr lang="fr-FR" dirty="0" err="1" smtClean="0"/>
              <a:t>optomechanics</a:t>
            </a:r>
            <a:endParaRPr lang="fr-FR" dirty="0"/>
          </a:p>
        </p:txBody>
      </p:sp>
      <p:grpSp>
        <p:nvGrpSpPr>
          <p:cNvPr id="89" name="Groupe 88"/>
          <p:cNvGrpSpPr/>
          <p:nvPr/>
        </p:nvGrpSpPr>
        <p:grpSpPr>
          <a:xfrm>
            <a:off x="1047000" y="2626381"/>
            <a:ext cx="8899789" cy="1693960"/>
            <a:chOff x="1047000" y="2626381"/>
            <a:chExt cx="8899789" cy="1693960"/>
          </a:xfrm>
        </p:grpSpPr>
        <p:cxnSp>
          <p:nvCxnSpPr>
            <p:cNvPr id="14" name="Connecteur droit avec flèche 13"/>
            <p:cNvCxnSpPr>
              <a:stCxn id="5" idx="4"/>
            </p:cNvCxnSpPr>
            <p:nvPr/>
          </p:nvCxnSpPr>
          <p:spPr>
            <a:xfrm>
              <a:off x="1047000" y="3253482"/>
              <a:ext cx="347505" cy="5437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H="1">
              <a:off x="2705570" y="2985466"/>
              <a:ext cx="459661" cy="796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stCxn id="73" idx="3"/>
            </p:cNvCxnSpPr>
            <p:nvPr/>
          </p:nvCxnSpPr>
          <p:spPr>
            <a:xfrm flipH="1">
              <a:off x="3930831" y="2626381"/>
              <a:ext cx="1323904" cy="11367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>
              <a:stCxn id="71" idx="3"/>
            </p:cNvCxnSpPr>
            <p:nvPr/>
          </p:nvCxnSpPr>
          <p:spPr>
            <a:xfrm flipH="1">
              <a:off x="4876647" y="2921449"/>
              <a:ext cx="2882500" cy="8330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>
              <a:stCxn id="74" idx="3"/>
            </p:cNvCxnSpPr>
            <p:nvPr/>
          </p:nvCxnSpPr>
          <p:spPr>
            <a:xfrm flipH="1">
              <a:off x="5134708" y="3893745"/>
              <a:ext cx="4812081" cy="4265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/>
          <p:cNvGrpSpPr/>
          <p:nvPr/>
        </p:nvGrpSpPr>
        <p:grpSpPr>
          <a:xfrm>
            <a:off x="3638884" y="4935205"/>
            <a:ext cx="3104057" cy="1503016"/>
            <a:chOff x="3693950" y="4930535"/>
            <a:chExt cx="3280782" cy="1503016"/>
          </a:xfrm>
        </p:grpSpPr>
        <p:sp>
          <p:nvSpPr>
            <p:cNvPr id="90" name="Explosion 2 89"/>
            <p:cNvSpPr/>
            <p:nvPr/>
          </p:nvSpPr>
          <p:spPr>
            <a:xfrm>
              <a:off x="3693950" y="4930535"/>
              <a:ext cx="3280782" cy="1503016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4183239" y="5454141"/>
              <a:ext cx="1957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</a:rPr>
                <a:t>Decoherence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!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4140507" y="4620496"/>
            <a:ext cx="309574" cy="26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5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A22DA-0C6F-4F82-A5A6-4B0BC36C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Modeling the </a:t>
            </a:r>
            <a:r>
              <a:rPr lang="fr-FR" sz="3600" b="1" dirty="0" err="1"/>
              <a:t>piezo</a:t>
            </a:r>
            <a:r>
              <a:rPr lang="fr-FR" sz="3600" b="1" dirty="0"/>
              <a:t>-orbital </a:t>
            </a:r>
            <a:r>
              <a:rPr lang="fr-FR" sz="3600" dirty="0" err="1"/>
              <a:t>backaction</a:t>
            </a:r>
            <a:endParaRPr lang="fr-FR" sz="3600" dirty="0"/>
          </a:p>
        </p:txBody>
      </p: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3AEAC374-1B72-4414-9094-F675D30841D4}"/>
              </a:ext>
            </a:extLst>
          </p:cNvPr>
          <p:cNvGrpSpPr/>
          <p:nvPr/>
        </p:nvGrpSpPr>
        <p:grpSpPr>
          <a:xfrm>
            <a:off x="2033441" y="1757715"/>
            <a:ext cx="2685832" cy="2531025"/>
            <a:chOff x="3835617" y="1418845"/>
            <a:chExt cx="2685832" cy="2531025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BCA2272-E59B-4725-B611-071C33C6481C}"/>
                </a:ext>
              </a:extLst>
            </p:cNvPr>
            <p:cNvSpPr/>
            <p:nvPr/>
          </p:nvSpPr>
          <p:spPr>
            <a:xfrm>
              <a:off x="3844335" y="1418845"/>
              <a:ext cx="2453505" cy="24201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4D91274-EC77-40BA-BEF5-E41CCA7178AD}"/>
                </a:ext>
              </a:extLst>
            </p:cNvPr>
            <p:cNvSpPr/>
            <p:nvPr/>
          </p:nvSpPr>
          <p:spPr>
            <a:xfrm>
              <a:off x="4067944" y="1529724"/>
              <a:ext cx="2453505" cy="24201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81C00286-61B0-44B6-89D7-3749FF08DF7C}"/>
                </a:ext>
              </a:extLst>
            </p:cNvPr>
            <p:cNvCxnSpPr>
              <a:cxnSpLocks/>
            </p:cNvCxnSpPr>
            <p:nvPr/>
          </p:nvCxnSpPr>
          <p:spPr>
            <a:xfrm>
              <a:off x="3835617" y="3838991"/>
              <a:ext cx="229959" cy="1108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7628DB7C-5CBF-42E3-A7AC-BD6359F44CE9}"/>
                </a:ext>
              </a:extLst>
            </p:cNvPr>
            <p:cNvCxnSpPr>
              <a:cxnSpLocks/>
            </p:cNvCxnSpPr>
            <p:nvPr/>
          </p:nvCxnSpPr>
          <p:spPr>
            <a:xfrm>
              <a:off x="3841967" y="1425195"/>
              <a:ext cx="225783" cy="999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D5440108-A0D2-4CB7-ABA2-A75CDA44110C}"/>
                </a:ext>
              </a:extLst>
            </p:cNvPr>
            <p:cNvCxnSpPr>
              <a:cxnSpLocks/>
            </p:cNvCxnSpPr>
            <p:nvPr/>
          </p:nvCxnSpPr>
          <p:spPr>
            <a:xfrm>
              <a:off x="6293726" y="1418845"/>
              <a:ext cx="222961" cy="1032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riangle rectangle 182">
            <a:extLst>
              <a:ext uri="{FF2B5EF4-FFF2-40B4-BE49-F238E27FC236}">
                <a16:creationId xmlns:a16="http://schemas.microsoft.com/office/drawing/2014/main" id="{F963200B-A5BC-40C0-B8E8-B0DE884D7068}"/>
              </a:ext>
            </a:extLst>
          </p:cNvPr>
          <p:cNvSpPr/>
          <p:nvPr/>
        </p:nvSpPr>
        <p:spPr>
          <a:xfrm rot="10800000">
            <a:off x="2069364" y="4184208"/>
            <a:ext cx="187202" cy="8771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84" name="Triangle rectangle 183">
            <a:extLst>
              <a:ext uri="{FF2B5EF4-FFF2-40B4-BE49-F238E27FC236}">
                <a16:creationId xmlns:a16="http://schemas.microsoft.com/office/drawing/2014/main" id="{6702C65F-4E23-4EF3-9A7C-94BA2221FD55}"/>
              </a:ext>
            </a:extLst>
          </p:cNvPr>
          <p:cNvSpPr/>
          <p:nvPr/>
        </p:nvSpPr>
        <p:spPr>
          <a:xfrm>
            <a:off x="4496184" y="1769446"/>
            <a:ext cx="195882" cy="91303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85" name="ZoneTexte 6">
            <a:extLst>
              <a:ext uri="{FF2B5EF4-FFF2-40B4-BE49-F238E27FC236}">
                <a16:creationId xmlns:a16="http://schemas.microsoft.com/office/drawing/2014/main" id="{14AD827D-1005-45ED-9B21-D61E4A7033F4}"/>
              </a:ext>
            </a:extLst>
          </p:cNvPr>
          <p:cNvSpPr txBox="1"/>
          <p:nvPr/>
        </p:nvSpPr>
        <p:spPr>
          <a:xfrm>
            <a:off x="2698072" y="3015385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spot</a:t>
            </a:r>
          </a:p>
        </p:txBody>
      </p:sp>
      <p:cxnSp>
        <p:nvCxnSpPr>
          <p:cNvPr id="186" name="Connecteur droit avec flèche 185">
            <a:extLst>
              <a:ext uri="{FF2B5EF4-FFF2-40B4-BE49-F238E27FC236}">
                <a16:creationId xmlns:a16="http://schemas.microsoft.com/office/drawing/2014/main" id="{E1DF49F7-130A-491A-893B-25F71DBF4DA9}"/>
              </a:ext>
            </a:extLst>
          </p:cNvPr>
          <p:cNvCxnSpPr>
            <a:cxnSpLocks/>
          </p:cNvCxnSpPr>
          <p:nvPr/>
        </p:nvCxnSpPr>
        <p:spPr>
          <a:xfrm>
            <a:off x="4726404" y="2931287"/>
            <a:ext cx="995748" cy="119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ZoneTexte 12">
                <a:extLst>
                  <a:ext uri="{FF2B5EF4-FFF2-40B4-BE49-F238E27FC236}">
                    <a16:creationId xmlns:a16="http://schemas.microsoft.com/office/drawing/2014/main" id="{08335935-5E52-4051-BA91-6FBB85D8B9FF}"/>
                  </a:ext>
                </a:extLst>
              </p:cNvPr>
              <p:cNvSpPr txBox="1"/>
              <p:nvPr/>
            </p:nvSpPr>
            <p:spPr>
              <a:xfrm>
                <a:off x="4658044" y="1624380"/>
                <a:ext cx="37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7" name="ZoneTexte 12">
                <a:extLst>
                  <a:ext uri="{FF2B5EF4-FFF2-40B4-BE49-F238E27FC236}">
                    <a16:creationId xmlns:a16="http://schemas.microsoft.com/office/drawing/2014/main" id="{08335935-5E52-4051-BA91-6FBB85D8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44" y="1624380"/>
                <a:ext cx="376193" cy="369332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ZoneTexte 13">
                <a:extLst>
                  <a:ext uri="{FF2B5EF4-FFF2-40B4-BE49-F238E27FC236}">
                    <a16:creationId xmlns:a16="http://schemas.microsoft.com/office/drawing/2014/main" id="{6A47096A-2C63-4AEB-9209-1D6F1768A146}"/>
                  </a:ext>
                </a:extLst>
              </p:cNvPr>
              <p:cNvSpPr txBox="1"/>
              <p:nvPr/>
            </p:nvSpPr>
            <p:spPr>
              <a:xfrm>
                <a:off x="5405913" y="2612851"/>
                <a:ext cx="37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8" name="ZoneTexte 13">
                <a:extLst>
                  <a:ext uri="{FF2B5EF4-FFF2-40B4-BE49-F238E27FC236}">
                    <a16:creationId xmlns:a16="http://schemas.microsoft.com/office/drawing/2014/main" id="{6A47096A-2C63-4AEB-9209-1D6F1768A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913" y="2612851"/>
                <a:ext cx="3761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9" name="Connecteur droit avec flèche 188">
            <a:extLst>
              <a:ext uri="{FF2B5EF4-FFF2-40B4-BE49-F238E27FC236}">
                <a16:creationId xmlns:a16="http://schemas.microsoft.com/office/drawing/2014/main" id="{EB806DC5-55CB-4EDF-A27D-2E622E0668E9}"/>
              </a:ext>
            </a:extLst>
          </p:cNvPr>
          <p:cNvCxnSpPr/>
          <p:nvPr/>
        </p:nvCxnSpPr>
        <p:spPr>
          <a:xfrm>
            <a:off x="4339842" y="3695861"/>
            <a:ext cx="35222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ZoneTexte 23">
                <a:extLst>
                  <a:ext uri="{FF2B5EF4-FFF2-40B4-BE49-F238E27FC236}">
                    <a16:creationId xmlns:a16="http://schemas.microsoft.com/office/drawing/2014/main" id="{A03F0DEE-4F9F-4E2D-A570-4E92BCA207BF}"/>
                  </a:ext>
                </a:extLst>
              </p:cNvPr>
              <p:cNvSpPr txBox="1"/>
              <p:nvPr/>
            </p:nvSpPr>
            <p:spPr>
              <a:xfrm>
                <a:off x="4283256" y="3671463"/>
                <a:ext cx="496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0" name="ZoneTexte 23">
                <a:extLst>
                  <a:ext uri="{FF2B5EF4-FFF2-40B4-BE49-F238E27FC236}">
                    <a16:creationId xmlns:a16="http://schemas.microsoft.com/office/drawing/2014/main" id="{A03F0DEE-4F9F-4E2D-A570-4E92BCA20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256" y="3671463"/>
                <a:ext cx="49648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ZoneTexte 45">
                <a:extLst>
                  <a:ext uri="{FF2B5EF4-FFF2-40B4-BE49-F238E27FC236}">
                    <a16:creationId xmlns:a16="http://schemas.microsoft.com/office/drawing/2014/main" id="{F9B3B799-FF09-4145-8200-7AC394944310}"/>
                  </a:ext>
                </a:extLst>
              </p:cNvPr>
              <p:cNvSpPr txBox="1"/>
              <p:nvPr/>
            </p:nvSpPr>
            <p:spPr>
              <a:xfrm>
                <a:off x="5053716" y="1575725"/>
                <a:ext cx="14029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Surface</a:t>
                </a:r>
              </a:p>
              <a:p>
                <a:pPr algn="ctr"/>
                <a:r>
                  <a:rPr lang="fr-FR" dirty="0" err="1">
                    <a:latin typeface="Times New Roman" pitchFamily="18" charset="0"/>
                    <a:cs typeface="Times New Roman" pitchFamily="18" charset="0"/>
                  </a:rPr>
                  <a:t>displacement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3" name="ZoneTexte 45">
                <a:extLst>
                  <a:ext uri="{FF2B5EF4-FFF2-40B4-BE49-F238E27FC236}">
                    <a16:creationId xmlns:a16="http://schemas.microsoft.com/office/drawing/2014/main" id="{F9B3B799-FF09-4145-8200-7AC394944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716" y="1575725"/>
                <a:ext cx="1402948" cy="923330"/>
              </a:xfrm>
              <a:prstGeom prst="rect">
                <a:avLst/>
              </a:prstGeom>
              <a:blipFill>
                <a:blip r:embed="rId5"/>
                <a:stretch>
                  <a:fillRect l="-3478" t="-3289" r="-4348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Connecteur droit avec flèche 193">
            <a:extLst>
              <a:ext uri="{FF2B5EF4-FFF2-40B4-BE49-F238E27FC236}">
                <a16:creationId xmlns:a16="http://schemas.microsoft.com/office/drawing/2014/main" id="{6E0A52A0-2592-47D3-8A33-9F9025F9547C}"/>
              </a:ext>
            </a:extLst>
          </p:cNvPr>
          <p:cNvCxnSpPr>
            <a:cxnSpLocks/>
          </p:cNvCxnSpPr>
          <p:nvPr/>
        </p:nvCxnSpPr>
        <p:spPr>
          <a:xfrm flipH="1" flipV="1">
            <a:off x="3966712" y="2539136"/>
            <a:ext cx="715752" cy="38364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ZoneTexte 30">
                <a:extLst>
                  <a:ext uri="{FF2B5EF4-FFF2-40B4-BE49-F238E27FC236}">
                    <a16:creationId xmlns:a16="http://schemas.microsoft.com/office/drawing/2014/main" id="{F279FF51-BABA-43D0-AE2C-F9A0A4D1E33B}"/>
                  </a:ext>
                </a:extLst>
              </p:cNvPr>
              <p:cNvSpPr txBox="1"/>
              <p:nvPr/>
            </p:nvSpPr>
            <p:spPr>
              <a:xfrm>
                <a:off x="3690580" y="2256121"/>
                <a:ext cx="3585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5" name="ZoneTexte 30">
                <a:extLst>
                  <a:ext uri="{FF2B5EF4-FFF2-40B4-BE49-F238E27FC236}">
                    <a16:creationId xmlns:a16="http://schemas.microsoft.com/office/drawing/2014/main" id="{F279FF51-BABA-43D0-AE2C-F9A0A4D1E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580" y="2256121"/>
                <a:ext cx="3585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Connecteur droit avec flèche 196">
            <a:extLst>
              <a:ext uri="{FF2B5EF4-FFF2-40B4-BE49-F238E27FC236}">
                <a16:creationId xmlns:a16="http://schemas.microsoft.com/office/drawing/2014/main" id="{F99FF45A-6D0B-4C75-9008-5CDA8F7F9470}"/>
              </a:ext>
            </a:extLst>
          </p:cNvPr>
          <p:cNvCxnSpPr>
            <a:cxnSpLocks/>
            <a:stCxn id="185" idx="3"/>
          </p:cNvCxnSpPr>
          <p:nvPr/>
        </p:nvCxnSpPr>
        <p:spPr>
          <a:xfrm flipV="1">
            <a:off x="3825304" y="3033656"/>
            <a:ext cx="370826" cy="304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1282CF41-158D-4900-AC02-B225F59F2E57}"/>
              </a:ext>
            </a:extLst>
          </p:cNvPr>
          <p:cNvSpPr/>
          <p:nvPr/>
        </p:nvSpPr>
        <p:spPr>
          <a:xfrm>
            <a:off x="4037054" y="2650015"/>
            <a:ext cx="573554" cy="58639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08" name="Flèche : haut 207">
            <a:extLst>
              <a:ext uri="{FF2B5EF4-FFF2-40B4-BE49-F238E27FC236}">
                <a16:creationId xmlns:a16="http://schemas.microsoft.com/office/drawing/2014/main" id="{983F21D5-EDE9-469B-8D7A-44AEB1AC62CB}"/>
              </a:ext>
            </a:extLst>
          </p:cNvPr>
          <p:cNvSpPr/>
          <p:nvPr/>
        </p:nvSpPr>
        <p:spPr>
          <a:xfrm rot="5400000">
            <a:off x="4536241" y="2843276"/>
            <a:ext cx="124453" cy="187200"/>
          </a:xfrm>
          <a:prstGeom prst="up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199" name="Connecteur droit avec flèche 198">
            <a:extLst>
              <a:ext uri="{FF2B5EF4-FFF2-40B4-BE49-F238E27FC236}">
                <a16:creationId xmlns:a16="http://schemas.microsoft.com/office/drawing/2014/main" id="{099BB8AA-6095-46B8-85C9-8CA646A4B12C}"/>
              </a:ext>
            </a:extLst>
          </p:cNvPr>
          <p:cNvCxnSpPr>
            <a:cxnSpLocks/>
          </p:cNvCxnSpPr>
          <p:nvPr/>
        </p:nvCxnSpPr>
        <p:spPr>
          <a:xfrm flipH="1">
            <a:off x="4913773" y="2306656"/>
            <a:ext cx="357183" cy="457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2280FACC-681F-48B9-A09E-D6035B8E357D}"/>
              </a:ext>
            </a:extLst>
          </p:cNvPr>
          <p:cNvCxnSpPr/>
          <p:nvPr/>
        </p:nvCxnSpPr>
        <p:spPr>
          <a:xfrm>
            <a:off x="4717369" y="2256121"/>
            <a:ext cx="0" cy="1727772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1F070603-7371-4BE3-B8A8-ABCDBEBDF1D8}"/>
              </a:ext>
            </a:extLst>
          </p:cNvPr>
          <p:cNvCxnSpPr>
            <a:cxnSpLocks/>
          </p:cNvCxnSpPr>
          <p:nvPr/>
        </p:nvCxnSpPr>
        <p:spPr>
          <a:xfrm>
            <a:off x="4488492" y="1771826"/>
            <a:ext cx="0" cy="8892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avec flèche 203">
            <a:extLst>
              <a:ext uri="{FF2B5EF4-FFF2-40B4-BE49-F238E27FC236}">
                <a16:creationId xmlns:a16="http://schemas.microsoft.com/office/drawing/2014/main" id="{FA125CB3-1FA4-432C-BBBD-908129197C95}"/>
              </a:ext>
            </a:extLst>
          </p:cNvPr>
          <p:cNvCxnSpPr>
            <a:cxnSpLocks/>
          </p:cNvCxnSpPr>
          <p:nvPr/>
        </p:nvCxnSpPr>
        <p:spPr>
          <a:xfrm flipV="1">
            <a:off x="4721641" y="1645461"/>
            <a:ext cx="0" cy="12744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4138A821-C3C3-4FD9-9855-262A83B7033B}"/>
              </a:ext>
            </a:extLst>
          </p:cNvPr>
          <p:cNvCxnSpPr/>
          <p:nvPr/>
        </p:nvCxnSpPr>
        <p:spPr>
          <a:xfrm>
            <a:off x="2062223" y="4172951"/>
            <a:ext cx="1872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F0CDF46-8FE1-4146-9919-4B8054BAFDD7}"/>
              </a:ext>
            </a:extLst>
          </p:cNvPr>
          <p:cNvGrpSpPr/>
          <p:nvPr/>
        </p:nvGrpSpPr>
        <p:grpSpPr>
          <a:xfrm>
            <a:off x="4495664" y="1875698"/>
            <a:ext cx="419744" cy="2413041"/>
            <a:chOff x="7354131" y="3995284"/>
            <a:chExt cx="419744" cy="2413041"/>
          </a:xfrm>
        </p:grpSpPr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2145767E-F59C-4781-9F84-2CC34E37004D}"/>
                </a:ext>
              </a:extLst>
            </p:cNvPr>
            <p:cNvSpPr/>
            <p:nvPr/>
          </p:nvSpPr>
          <p:spPr>
            <a:xfrm>
              <a:off x="7582283" y="4009340"/>
              <a:ext cx="191592" cy="2114044"/>
            </a:xfrm>
            <a:custGeom>
              <a:avLst/>
              <a:gdLst>
                <a:gd name="connsiteX0" fmla="*/ 0 w 155640"/>
                <a:gd name="connsiteY0" fmla="*/ 0 h 1504950"/>
                <a:gd name="connsiteX1" fmla="*/ 38100 w 155640"/>
                <a:gd name="connsiteY1" fmla="*/ 371475 h 1504950"/>
                <a:gd name="connsiteX2" fmla="*/ 155575 w 155640"/>
                <a:gd name="connsiteY2" fmla="*/ 682625 h 1504950"/>
                <a:gd name="connsiteX3" fmla="*/ 53975 w 155640"/>
                <a:gd name="connsiteY3" fmla="*/ 977900 h 1504950"/>
                <a:gd name="connsiteX4" fmla="*/ 0 w 155640"/>
                <a:gd name="connsiteY4" fmla="*/ 1504950 h 1504950"/>
                <a:gd name="connsiteX0" fmla="*/ 81 w 155721"/>
                <a:gd name="connsiteY0" fmla="*/ 0 h 1504950"/>
                <a:gd name="connsiteX1" fmla="*/ 38181 w 155721"/>
                <a:gd name="connsiteY1" fmla="*/ 371475 h 1504950"/>
                <a:gd name="connsiteX2" fmla="*/ 155656 w 155721"/>
                <a:gd name="connsiteY2" fmla="*/ 682625 h 1504950"/>
                <a:gd name="connsiteX3" fmla="*/ 54056 w 155721"/>
                <a:gd name="connsiteY3" fmla="*/ 977900 h 1504950"/>
                <a:gd name="connsiteX4" fmla="*/ 81 w 155721"/>
                <a:gd name="connsiteY4" fmla="*/ 1504950 h 1504950"/>
                <a:gd name="connsiteX0" fmla="*/ 81 w 155721"/>
                <a:gd name="connsiteY0" fmla="*/ 0 h 1504950"/>
                <a:gd name="connsiteX1" fmla="*/ 38181 w 155721"/>
                <a:gd name="connsiteY1" fmla="*/ 371475 h 1504950"/>
                <a:gd name="connsiteX2" fmla="*/ 155656 w 155721"/>
                <a:gd name="connsiteY2" fmla="*/ 682625 h 1504950"/>
                <a:gd name="connsiteX3" fmla="*/ 54056 w 155721"/>
                <a:gd name="connsiteY3" fmla="*/ 977900 h 1504950"/>
                <a:gd name="connsiteX4" fmla="*/ 81 w 155721"/>
                <a:gd name="connsiteY4" fmla="*/ 1504950 h 1504950"/>
                <a:gd name="connsiteX0" fmla="*/ 116 w 155700"/>
                <a:gd name="connsiteY0" fmla="*/ 0 h 1504950"/>
                <a:gd name="connsiteX1" fmla="*/ 38216 w 155700"/>
                <a:gd name="connsiteY1" fmla="*/ 371475 h 1504950"/>
                <a:gd name="connsiteX2" fmla="*/ 155691 w 155700"/>
                <a:gd name="connsiteY2" fmla="*/ 682625 h 1504950"/>
                <a:gd name="connsiteX3" fmla="*/ 44566 w 155700"/>
                <a:gd name="connsiteY3" fmla="*/ 977900 h 1504950"/>
                <a:gd name="connsiteX4" fmla="*/ 116 w 155700"/>
                <a:gd name="connsiteY4" fmla="*/ 1504950 h 1504950"/>
                <a:gd name="connsiteX0" fmla="*/ 116 w 155700"/>
                <a:gd name="connsiteY0" fmla="*/ 0 h 1504950"/>
                <a:gd name="connsiteX1" fmla="*/ 38216 w 155700"/>
                <a:gd name="connsiteY1" fmla="*/ 403225 h 1504950"/>
                <a:gd name="connsiteX2" fmla="*/ 155691 w 155700"/>
                <a:gd name="connsiteY2" fmla="*/ 682625 h 1504950"/>
                <a:gd name="connsiteX3" fmla="*/ 44566 w 155700"/>
                <a:gd name="connsiteY3" fmla="*/ 977900 h 1504950"/>
                <a:gd name="connsiteX4" fmla="*/ 116 w 155700"/>
                <a:gd name="connsiteY4" fmla="*/ 1504950 h 1504950"/>
                <a:gd name="connsiteX0" fmla="*/ 234 w 155814"/>
                <a:gd name="connsiteY0" fmla="*/ 0 h 1504950"/>
                <a:gd name="connsiteX1" fmla="*/ 38334 w 155814"/>
                <a:gd name="connsiteY1" fmla="*/ 403225 h 1504950"/>
                <a:gd name="connsiteX2" fmla="*/ 155809 w 155814"/>
                <a:gd name="connsiteY2" fmla="*/ 682625 h 1504950"/>
                <a:gd name="connsiteX3" fmla="*/ 33256 w 155814"/>
                <a:gd name="connsiteY3" fmla="*/ 977900 h 1504950"/>
                <a:gd name="connsiteX4" fmla="*/ 234 w 155814"/>
                <a:gd name="connsiteY4" fmla="*/ 1504950 h 1504950"/>
                <a:gd name="connsiteX0" fmla="*/ 234 w 155811"/>
                <a:gd name="connsiteY0" fmla="*/ 0 h 1504950"/>
                <a:gd name="connsiteX1" fmla="*/ 30171 w 155811"/>
                <a:gd name="connsiteY1" fmla="*/ 403225 h 1504950"/>
                <a:gd name="connsiteX2" fmla="*/ 155809 w 155811"/>
                <a:gd name="connsiteY2" fmla="*/ 682625 h 1504950"/>
                <a:gd name="connsiteX3" fmla="*/ 33256 w 155811"/>
                <a:gd name="connsiteY3" fmla="*/ 977900 h 1504950"/>
                <a:gd name="connsiteX4" fmla="*/ 234 w 155811"/>
                <a:gd name="connsiteY4" fmla="*/ 1504950 h 1504950"/>
                <a:gd name="connsiteX0" fmla="*/ 234 w 155811"/>
                <a:gd name="connsiteY0" fmla="*/ 0 h 1504950"/>
                <a:gd name="connsiteX1" fmla="*/ 30171 w 155811"/>
                <a:gd name="connsiteY1" fmla="*/ 403225 h 1504950"/>
                <a:gd name="connsiteX2" fmla="*/ 155809 w 155811"/>
                <a:gd name="connsiteY2" fmla="*/ 693668 h 1504950"/>
                <a:gd name="connsiteX3" fmla="*/ 33256 w 155811"/>
                <a:gd name="connsiteY3" fmla="*/ 977900 h 1504950"/>
                <a:gd name="connsiteX4" fmla="*/ 234 w 155811"/>
                <a:gd name="connsiteY4" fmla="*/ 1504950 h 1504950"/>
                <a:gd name="connsiteX0" fmla="*/ 234 w 155819"/>
                <a:gd name="connsiteY0" fmla="*/ 0 h 1504950"/>
                <a:gd name="connsiteX1" fmla="*/ 39967 w 155819"/>
                <a:gd name="connsiteY1" fmla="*/ 475791 h 1504950"/>
                <a:gd name="connsiteX2" fmla="*/ 155809 w 155819"/>
                <a:gd name="connsiteY2" fmla="*/ 693668 h 1504950"/>
                <a:gd name="connsiteX3" fmla="*/ 33256 w 155819"/>
                <a:gd name="connsiteY3" fmla="*/ 977900 h 1504950"/>
                <a:gd name="connsiteX4" fmla="*/ 234 w 155819"/>
                <a:gd name="connsiteY4" fmla="*/ 1504950 h 1504950"/>
                <a:gd name="connsiteX0" fmla="*/ 234 w 155819"/>
                <a:gd name="connsiteY0" fmla="*/ 0 h 1504950"/>
                <a:gd name="connsiteX1" fmla="*/ 39967 w 155819"/>
                <a:gd name="connsiteY1" fmla="*/ 486834 h 1504950"/>
                <a:gd name="connsiteX2" fmla="*/ 155809 w 155819"/>
                <a:gd name="connsiteY2" fmla="*/ 693668 h 1504950"/>
                <a:gd name="connsiteX3" fmla="*/ 33256 w 155819"/>
                <a:gd name="connsiteY3" fmla="*/ 977900 h 1504950"/>
                <a:gd name="connsiteX4" fmla="*/ 234 w 155819"/>
                <a:gd name="connsiteY4" fmla="*/ 1504950 h 1504950"/>
                <a:gd name="connsiteX0" fmla="*/ 184 w 155761"/>
                <a:gd name="connsiteY0" fmla="*/ 0 h 1504950"/>
                <a:gd name="connsiteX1" fmla="*/ 39917 w 155761"/>
                <a:gd name="connsiteY1" fmla="*/ 486834 h 1504950"/>
                <a:gd name="connsiteX2" fmla="*/ 155759 w 155761"/>
                <a:gd name="connsiteY2" fmla="*/ 693668 h 1504950"/>
                <a:gd name="connsiteX3" fmla="*/ 36471 w 155761"/>
                <a:gd name="connsiteY3" fmla="*/ 919531 h 1504950"/>
                <a:gd name="connsiteX4" fmla="*/ 184 w 155761"/>
                <a:gd name="connsiteY4" fmla="*/ 1504950 h 1504950"/>
                <a:gd name="connsiteX0" fmla="*/ 312 w 155889"/>
                <a:gd name="connsiteY0" fmla="*/ 0 h 1504950"/>
                <a:gd name="connsiteX1" fmla="*/ 40045 w 155889"/>
                <a:gd name="connsiteY1" fmla="*/ 486834 h 1504950"/>
                <a:gd name="connsiteX2" fmla="*/ 155887 w 155889"/>
                <a:gd name="connsiteY2" fmla="*/ 693668 h 1504950"/>
                <a:gd name="connsiteX3" fmla="*/ 36599 w 155889"/>
                <a:gd name="connsiteY3" fmla="*/ 919531 h 1504950"/>
                <a:gd name="connsiteX4" fmla="*/ 312 w 155889"/>
                <a:gd name="connsiteY4" fmla="*/ 1504950 h 1504950"/>
                <a:gd name="connsiteX0" fmla="*/ 312 w 155890"/>
                <a:gd name="connsiteY0" fmla="*/ 0 h 1504950"/>
                <a:gd name="connsiteX1" fmla="*/ 40045 w 155890"/>
                <a:gd name="connsiteY1" fmla="*/ 486834 h 1504950"/>
                <a:gd name="connsiteX2" fmla="*/ 155887 w 155890"/>
                <a:gd name="connsiteY2" fmla="*/ 693668 h 1504950"/>
                <a:gd name="connsiteX3" fmla="*/ 36599 w 155890"/>
                <a:gd name="connsiteY3" fmla="*/ 919531 h 1504950"/>
                <a:gd name="connsiteX4" fmla="*/ 312 w 155890"/>
                <a:gd name="connsiteY4" fmla="*/ 1504950 h 1504950"/>
                <a:gd name="connsiteX0" fmla="*/ 184 w 155762"/>
                <a:gd name="connsiteY0" fmla="*/ 0 h 1607004"/>
                <a:gd name="connsiteX1" fmla="*/ 39917 w 155762"/>
                <a:gd name="connsiteY1" fmla="*/ 486834 h 1607004"/>
                <a:gd name="connsiteX2" fmla="*/ 155759 w 155762"/>
                <a:gd name="connsiteY2" fmla="*/ 693668 h 1607004"/>
                <a:gd name="connsiteX3" fmla="*/ 36471 w 155762"/>
                <a:gd name="connsiteY3" fmla="*/ 919531 h 1607004"/>
                <a:gd name="connsiteX4" fmla="*/ 184 w 155762"/>
                <a:gd name="connsiteY4" fmla="*/ 1607004 h 1607004"/>
                <a:gd name="connsiteX0" fmla="*/ 5304 w 160882"/>
                <a:gd name="connsiteY0" fmla="*/ 0 h 1415654"/>
                <a:gd name="connsiteX1" fmla="*/ 45037 w 160882"/>
                <a:gd name="connsiteY1" fmla="*/ 486834 h 1415654"/>
                <a:gd name="connsiteX2" fmla="*/ 160879 w 160882"/>
                <a:gd name="connsiteY2" fmla="*/ 693668 h 1415654"/>
                <a:gd name="connsiteX3" fmla="*/ 41591 w 160882"/>
                <a:gd name="connsiteY3" fmla="*/ 919531 h 1415654"/>
                <a:gd name="connsiteX4" fmla="*/ 141 w 160882"/>
                <a:gd name="connsiteY4" fmla="*/ 1415654 h 1415654"/>
                <a:gd name="connsiteX0" fmla="*/ 16 w 155594"/>
                <a:gd name="connsiteY0" fmla="*/ 0 h 1415654"/>
                <a:gd name="connsiteX1" fmla="*/ 39749 w 155594"/>
                <a:gd name="connsiteY1" fmla="*/ 486834 h 1415654"/>
                <a:gd name="connsiteX2" fmla="*/ 155591 w 155594"/>
                <a:gd name="connsiteY2" fmla="*/ 693668 h 1415654"/>
                <a:gd name="connsiteX3" fmla="*/ 36303 w 155594"/>
                <a:gd name="connsiteY3" fmla="*/ 919531 h 1415654"/>
                <a:gd name="connsiteX4" fmla="*/ 2596 w 155594"/>
                <a:gd name="connsiteY4" fmla="*/ 1415654 h 1415654"/>
                <a:gd name="connsiteX0" fmla="*/ 184 w 155762"/>
                <a:gd name="connsiteY0" fmla="*/ 0 h 1415654"/>
                <a:gd name="connsiteX1" fmla="*/ 39917 w 155762"/>
                <a:gd name="connsiteY1" fmla="*/ 486834 h 1415654"/>
                <a:gd name="connsiteX2" fmla="*/ 155759 w 155762"/>
                <a:gd name="connsiteY2" fmla="*/ 693668 h 1415654"/>
                <a:gd name="connsiteX3" fmla="*/ 36471 w 155762"/>
                <a:gd name="connsiteY3" fmla="*/ 919531 h 1415654"/>
                <a:gd name="connsiteX4" fmla="*/ 183 w 155762"/>
                <a:gd name="connsiteY4" fmla="*/ 1415654 h 141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62" h="1415654">
                  <a:moveTo>
                    <a:pt x="184" y="0"/>
                  </a:moveTo>
                  <a:cubicBezTo>
                    <a:pt x="-81" y="265377"/>
                    <a:pt x="2560" y="371223"/>
                    <a:pt x="39917" y="486834"/>
                  </a:cubicBezTo>
                  <a:cubicBezTo>
                    <a:pt x="77274" y="602445"/>
                    <a:pt x="156333" y="621552"/>
                    <a:pt x="155759" y="693668"/>
                  </a:cubicBezTo>
                  <a:cubicBezTo>
                    <a:pt x="155185" y="765784"/>
                    <a:pt x="62400" y="799200"/>
                    <a:pt x="36471" y="919531"/>
                  </a:cubicBezTo>
                  <a:cubicBezTo>
                    <a:pt x="10542" y="1039862"/>
                    <a:pt x="-1669" y="1192081"/>
                    <a:pt x="183" y="14156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A93EABD-D628-4307-A0FE-64108BBDE815}"/>
                </a:ext>
              </a:extLst>
            </p:cNvPr>
            <p:cNvSpPr/>
            <p:nvPr/>
          </p:nvSpPr>
          <p:spPr>
            <a:xfrm>
              <a:off x="7354131" y="3995284"/>
              <a:ext cx="246339" cy="2413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897825" y="1726338"/>
            <a:ext cx="5804050" cy="3051805"/>
            <a:chOff x="3373825" y="1726337"/>
            <a:chExt cx="5804050" cy="3051805"/>
          </a:xfrm>
        </p:grpSpPr>
        <p:sp>
          <p:nvSpPr>
            <p:cNvPr id="3" name="ZoneTexte 2"/>
            <p:cNvSpPr txBox="1"/>
            <p:nvPr/>
          </p:nvSpPr>
          <p:spPr>
            <a:xfrm>
              <a:off x="3373825" y="4408810"/>
              <a:ext cx="5770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F38CD754-60C9-4BAD-AA09-4BEFE6AE2412}"/>
                </a:ext>
              </a:extLst>
            </p:cNvPr>
            <p:cNvGrpSpPr/>
            <p:nvPr/>
          </p:nvGrpSpPr>
          <p:grpSpPr>
            <a:xfrm>
              <a:off x="4989151" y="1726337"/>
              <a:ext cx="4188724" cy="2213233"/>
              <a:chOff x="3808309" y="2223236"/>
              <a:chExt cx="4608258" cy="2516770"/>
            </a:xfrm>
          </p:grpSpPr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7438DDDA-8677-4511-AC5F-3A3562A35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8309" y="2223236"/>
                <a:ext cx="4608258" cy="245496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ZoneTexte 58">
                    <a:extLst>
                      <a:ext uri="{FF2B5EF4-FFF2-40B4-BE49-F238E27FC236}">
                        <a16:creationId xmlns:a16="http://schemas.microsoft.com/office/drawing/2014/main" id="{050C5FBC-5AF8-4DA0-B384-738493DCBC7E}"/>
                      </a:ext>
                    </a:extLst>
                  </p:cNvPr>
                  <p:cNvSpPr txBox="1"/>
                  <p:nvPr/>
                </p:nvSpPr>
                <p:spPr>
                  <a:xfrm>
                    <a:off x="5837824" y="4425018"/>
                    <a:ext cx="1074268" cy="31498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/>
                      <a:t>Time (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fr-FR" sz="1200" dirty="0">
                            <a:latin typeface="Cambria Math" panose="02040503050406030204" pitchFamily="18" charset="0"/>
                          </a:rPr>
                          <m:t>ms</m:t>
                        </m:r>
                      </m:oMath>
                    </a14:m>
                    <a:r>
                      <a:rPr lang="fr-FR" sz="1200" dirty="0"/>
                      <a:t>)</a:t>
                    </a:r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59" name="ZoneTexte 58">
                    <a:extLst>
                      <a:ext uri="{FF2B5EF4-FFF2-40B4-BE49-F238E27FC236}">
                        <a16:creationId xmlns:a16="http://schemas.microsoft.com/office/drawing/2014/main" id="{050C5FBC-5AF8-4DA0-B384-738493DCBC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7824" y="4425018"/>
                    <a:ext cx="1074268" cy="3149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97192" y="4765177"/>
                <a:ext cx="8671337" cy="1498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Atomic </a:t>
                </a:r>
                <a:r>
                  <a:rPr lang="fr-FR" b="1" dirty="0"/>
                  <a:t>population </a:t>
                </a:r>
                <a:r>
                  <a:rPr lang="fr-FR" b="1" dirty="0" err="1"/>
                  <a:t>evolution</a:t>
                </a:r>
                <a:r>
                  <a:rPr lang="fr-FR" b="1" dirty="0"/>
                  <a:t> </a:t>
                </a:r>
                <a:r>
                  <a:rPr lang="fr-FR" dirty="0"/>
                  <a:t>in the </a:t>
                </a:r>
                <a:r>
                  <a:rPr lang="fr-FR" dirty="0" err="1"/>
                  <a:t>whole</a:t>
                </a:r>
                <a:r>
                  <a:rPr lang="fr-FR" dirty="0"/>
                  <a:t> </a:t>
                </a:r>
                <a:r>
                  <a:rPr lang="fr-FR" dirty="0" err="1"/>
                  <a:t>crystal</a:t>
                </a:r>
                <a:r>
                  <a:rPr lang="fr-FR" dirty="0"/>
                  <a:t> volume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Corresponding</a:t>
                </a:r>
                <a:r>
                  <a:rPr lang="fr-FR" dirty="0"/>
                  <a:t> </a:t>
                </a:r>
                <a:r>
                  <a:rPr lang="fr-FR" b="1" dirty="0" err="1"/>
                  <a:t>volumic</a:t>
                </a:r>
                <a:r>
                  <a:rPr lang="fr-FR" b="1" dirty="0"/>
                  <a:t> change </a:t>
                </a:r>
                <a:r>
                  <a:rPr lang="fr-FR" dirty="0" err="1"/>
                  <a:t>assuming</a:t>
                </a:r>
                <a:r>
                  <a:rPr lang="fr-FR" dirty="0"/>
                  <a:t> simple </a:t>
                </a:r>
                <a:r>
                  <a:rPr lang="fr-FR" dirty="0" err="1"/>
                  <a:t>ionic</a:t>
                </a:r>
                <a:r>
                  <a:rPr lang="fr-FR" dirty="0"/>
                  <a:t> radius change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 dirty="0" err="1"/>
                  <a:t>Propagate</a:t>
                </a:r>
                <a:r>
                  <a:rPr lang="fr-FR" b="1" dirty="0"/>
                  <a:t> </a:t>
                </a:r>
                <a:r>
                  <a:rPr lang="fr-FR" b="1" dirty="0" err="1"/>
                  <a:t>strain</a:t>
                </a:r>
                <a:r>
                  <a:rPr lang="fr-FR" b="1" dirty="0"/>
                  <a:t> </a:t>
                </a:r>
                <a:r>
                  <a:rPr lang="fr-FR" dirty="0" err="1"/>
                  <a:t>towards</a:t>
                </a:r>
                <a:r>
                  <a:rPr lang="fr-FR" dirty="0"/>
                  <a:t> the surface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Calculate</a:t>
                </a:r>
                <a:r>
                  <a:rPr lang="fr-FR" dirty="0"/>
                  <a:t> the </a:t>
                </a:r>
                <a:r>
                  <a:rPr lang="fr-FR" b="1" dirty="0"/>
                  <a:t>surface </a:t>
                </a:r>
                <a:r>
                  <a:rPr lang="fr-FR" b="1" dirty="0" err="1"/>
                  <a:t>displacement</a:t>
                </a:r>
                <a:r>
                  <a:rPr lang="fr-F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𝑝𝑖𝑒𝑧𝑜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Derive</a:t>
                </a:r>
                <a:r>
                  <a:rPr lang="fr-FR" dirty="0"/>
                  <a:t> the </a:t>
                </a:r>
                <a:r>
                  <a:rPr lang="fr-FR" dirty="0" err="1"/>
                  <a:t>corresponding</a:t>
                </a:r>
                <a:r>
                  <a:rPr lang="fr-FR" dirty="0"/>
                  <a:t> </a:t>
                </a:r>
                <a:r>
                  <a:rPr lang="fr-FR" b="1" dirty="0" err="1"/>
                  <a:t>deflection</a:t>
                </a:r>
                <a:r>
                  <a:rPr lang="fr-FR" b="1" dirty="0"/>
                  <a:t> angle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192" y="4765177"/>
                <a:ext cx="8671337" cy="1498744"/>
              </a:xfrm>
              <a:prstGeom prst="rect">
                <a:avLst/>
              </a:prstGeom>
              <a:blipFill>
                <a:blip r:embed="rId9"/>
                <a:stretch>
                  <a:fillRect l="-492" t="-2439" b="-56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9896476" y="5054555"/>
            <a:ext cx="400050" cy="400050"/>
          </a:xfrm>
          <a:prstGeom prst="ellipse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 w="203200" h="31115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A22DA-0C6F-4F82-A5A6-4B0BC36C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/>
              <a:t>Modeling</a:t>
            </a:r>
            <a:r>
              <a:rPr lang="fr-FR" sz="3600" dirty="0"/>
              <a:t> the </a:t>
            </a:r>
            <a:r>
              <a:rPr lang="fr-FR" sz="3600" b="1" dirty="0" err="1"/>
              <a:t>resonant</a:t>
            </a:r>
            <a:r>
              <a:rPr lang="fr-FR" sz="3600" b="1" dirty="0"/>
              <a:t> </a:t>
            </a:r>
            <a:br>
              <a:rPr lang="fr-FR" sz="3600" b="1" dirty="0"/>
            </a:br>
            <a:r>
              <a:rPr lang="fr-FR" sz="3600" b="1" dirty="0" err="1"/>
              <a:t>photothermal</a:t>
            </a:r>
            <a:r>
              <a:rPr lang="fr-FR" sz="3600" b="1" dirty="0"/>
              <a:t> </a:t>
            </a:r>
            <a:r>
              <a:rPr lang="fr-FR" sz="3600" dirty="0" err="1"/>
              <a:t>backaction</a:t>
            </a:r>
            <a:endParaRPr lang="fr-FR" sz="3600" dirty="0"/>
          </a:p>
        </p:txBody>
      </p: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3AEAC374-1B72-4414-9094-F675D30841D4}"/>
              </a:ext>
            </a:extLst>
          </p:cNvPr>
          <p:cNvGrpSpPr/>
          <p:nvPr/>
        </p:nvGrpSpPr>
        <p:grpSpPr>
          <a:xfrm>
            <a:off x="2033441" y="1757715"/>
            <a:ext cx="2685832" cy="2531025"/>
            <a:chOff x="3835617" y="1418845"/>
            <a:chExt cx="2685832" cy="2531025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BCA2272-E59B-4725-B611-071C33C6481C}"/>
                </a:ext>
              </a:extLst>
            </p:cNvPr>
            <p:cNvSpPr/>
            <p:nvPr/>
          </p:nvSpPr>
          <p:spPr>
            <a:xfrm>
              <a:off x="3844335" y="1418845"/>
              <a:ext cx="2453505" cy="24201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4D91274-EC77-40BA-BEF5-E41CCA7178AD}"/>
                </a:ext>
              </a:extLst>
            </p:cNvPr>
            <p:cNvSpPr/>
            <p:nvPr/>
          </p:nvSpPr>
          <p:spPr>
            <a:xfrm>
              <a:off x="4067944" y="1529724"/>
              <a:ext cx="2453505" cy="24201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81C00286-61B0-44B6-89D7-3749FF08DF7C}"/>
                </a:ext>
              </a:extLst>
            </p:cNvPr>
            <p:cNvCxnSpPr>
              <a:cxnSpLocks/>
            </p:cNvCxnSpPr>
            <p:nvPr/>
          </p:nvCxnSpPr>
          <p:spPr>
            <a:xfrm>
              <a:off x="3835617" y="3838991"/>
              <a:ext cx="229959" cy="1108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7628DB7C-5CBF-42E3-A7AC-BD6359F44CE9}"/>
                </a:ext>
              </a:extLst>
            </p:cNvPr>
            <p:cNvCxnSpPr>
              <a:cxnSpLocks/>
            </p:cNvCxnSpPr>
            <p:nvPr/>
          </p:nvCxnSpPr>
          <p:spPr>
            <a:xfrm>
              <a:off x="3841967" y="1425195"/>
              <a:ext cx="225783" cy="999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D5440108-A0D2-4CB7-ABA2-A75CDA44110C}"/>
                </a:ext>
              </a:extLst>
            </p:cNvPr>
            <p:cNvCxnSpPr>
              <a:cxnSpLocks/>
            </p:cNvCxnSpPr>
            <p:nvPr/>
          </p:nvCxnSpPr>
          <p:spPr>
            <a:xfrm>
              <a:off x="6293726" y="1418845"/>
              <a:ext cx="222961" cy="1032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riangle rectangle 182">
            <a:extLst>
              <a:ext uri="{FF2B5EF4-FFF2-40B4-BE49-F238E27FC236}">
                <a16:creationId xmlns:a16="http://schemas.microsoft.com/office/drawing/2014/main" id="{F963200B-A5BC-40C0-B8E8-B0DE884D7068}"/>
              </a:ext>
            </a:extLst>
          </p:cNvPr>
          <p:cNvSpPr/>
          <p:nvPr/>
        </p:nvSpPr>
        <p:spPr>
          <a:xfrm rot="10800000">
            <a:off x="2069364" y="4184208"/>
            <a:ext cx="187202" cy="8771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84" name="Triangle rectangle 183">
            <a:extLst>
              <a:ext uri="{FF2B5EF4-FFF2-40B4-BE49-F238E27FC236}">
                <a16:creationId xmlns:a16="http://schemas.microsoft.com/office/drawing/2014/main" id="{6702C65F-4E23-4EF3-9A7C-94BA2221FD55}"/>
              </a:ext>
            </a:extLst>
          </p:cNvPr>
          <p:cNvSpPr/>
          <p:nvPr/>
        </p:nvSpPr>
        <p:spPr>
          <a:xfrm>
            <a:off x="4496184" y="1769446"/>
            <a:ext cx="195882" cy="91303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85" name="ZoneTexte 6">
            <a:extLst>
              <a:ext uri="{FF2B5EF4-FFF2-40B4-BE49-F238E27FC236}">
                <a16:creationId xmlns:a16="http://schemas.microsoft.com/office/drawing/2014/main" id="{14AD827D-1005-45ED-9B21-D61E4A7033F4}"/>
              </a:ext>
            </a:extLst>
          </p:cNvPr>
          <p:cNvSpPr txBox="1"/>
          <p:nvPr/>
        </p:nvSpPr>
        <p:spPr>
          <a:xfrm>
            <a:off x="2698072" y="3015385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spot</a:t>
            </a:r>
          </a:p>
        </p:txBody>
      </p:sp>
      <p:cxnSp>
        <p:nvCxnSpPr>
          <p:cNvPr id="186" name="Connecteur droit avec flèche 185">
            <a:extLst>
              <a:ext uri="{FF2B5EF4-FFF2-40B4-BE49-F238E27FC236}">
                <a16:creationId xmlns:a16="http://schemas.microsoft.com/office/drawing/2014/main" id="{E1DF49F7-130A-491A-893B-25F71DBF4DA9}"/>
              </a:ext>
            </a:extLst>
          </p:cNvPr>
          <p:cNvCxnSpPr>
            <a:cxnSpLocks/>
          </p:cNvCxnSpPr>
          <p:nvPr/>
        </p:nvCxnSpPr>
        <p:spPr>
          <a:xfrm>
            <a:off x="4726404" y="2931287"/>
            <a:ext cx="995748" cy="119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ZoneTexte 12">
                <a:extLst>
                  <a:ext uri="{FF2B5EF4-FFF2-40B4-BE49-F238E27FC236}">
                    <a16:creationId xmlns:a16="http://schemas.microsoft.com/office/drawing/2014/main" id="{08335935-5E52-4051-BA91-6FBB85D8B9FF}"/>
                  </a:ext>
                </a:extLst>
              </p:cNvPr>
              <p:cNvSpPr txBox="1"/>
              <p:nvPr/>
            </p:nvSpPr>
            <p:spPr>
              <a:xfrm>
                <a:off x="4658044" y="1624380"/>
                <a:ext cx="37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7" name="ZoneTexte 12">
                <a:extLst>
                  <a:ext uri="{FF2B5EF4-FFF2-40B4-BE49-F238E27FC236}">
                    <a16:creationId xmlns:a16="http://schemas.microsoft.com/office/drawing/2014/main" id="{08335935-5E52-4051-BA91-6FBB85D8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44" y="1624380"/>
                <a:ext cx="376193" cy="369332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ZoneTexte 13">
                <a:extLst>
                  <a:ext uri="{FF2B5EF4-FFF2-40B4-BE49-F238E27FC236}">
                    <a16:creationId xmlns:a16="http://schemas.microsoft.com/office/drawing/2014/main" id="{6A47096A-2C63-4AEB-9209-1D6F1768A146}"/>
                  </a:ext>
                </a:extLst>
              </p:cNvPr>
              <p:cNvSpPr txBox="1"/>
              <p:nvPr/>
            </p:nvSpPr>
            <p:spPr>
              <a:xfrm>
                <a:off x="5405913" y="2612851"/>
                <a:ext cx="37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8" name="ZoneTexte 13">
                <a:extLst>
                  <a:ext uri="{FF2B5EF4-FFF2-40B4-BE49-F238E27FC236}">
                    <a16:creationId xmlns:a16="http://schemas.microsoft.com/office/drawing/2014/main" id="{6A47096A-2C63-4AEB-9209-1D6F1768A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913" y="2612851"/>
                <a:ext cx="3761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9" name="Connecteur droit avec flèche 188">
            <a:extLst>
              <a:ext uri="{FF2B5EF4-FFF2-40B4-BE49-F238E27FC236}">
                <a16:creationId xmlns:a16="http://schemas.microsoft.com/office/drawing/2014/main" id="{EB806DC5-55CB-4EDF-A27D-2E622E0668E9}"/>
              </a:ext>
            </a:extLst>
          </p:cNvPr>
          <p:cNvCxnSpPr/>
          <p:nvPr/>
        </p:nvCxnSpPr>
        <p:spPr>
          <a:xfrm>
            <a:off x="4339842" y="3695861"/>
            <a:ext cx="35222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ZoneTexte 23">
                <a:extLst>
                  <a:ext uri="{FF2B5EF4-FFF2-40B4-BE49-F238E27FC236}">
                    <a16:creationId xmlns:a16="http://schemas.microsoft.com/office/drawing/2014/main" id="{A03F0DEE-4F9F-4E2D-A570-4E92BCA207BF}"/>
                  </a:ext>
                </a:extLst>
              </p:cNvPr>
              <p:cNvSpPr txBox="1"/>
              <p:nvPr/>
            </p:nvSpPr>
            <p:spPr>
              <a:xfrm>
                <a:off x="4283256" y="3671463"/>
                <a:ext cx="496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0" name="ZoneTexte 23">
                <a:extLst>
                  <a:ext uri="{FF2B5EF4-FFF2-40B4-BE49-F238E27FC236}">
                    <a16:creationId xmlns:a16="http://schemas.microsoft.com/office/drawing/2014/main" id="{A03F0DEE-4F9F-4E2D-A570-4E92BCA20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256" y="3671463"/>
                <a:ext cx="49648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ZoneTexte 45">
                <a:extLst>
                  <a:ext uri="{FF2B5EF4-FFF2-40B4-BE49-F238E27FC236}">
                    <a16:creationId xmlns:a16="http://schemas.microsoft.com/office/drawing/2014/main" id="{F9B3B799-FF09-4145-8200-7AC394944310}"/>
                  </a:ext>
                </a:extLst>
              </p:cNvPr>
              <p:cNvSpPr txBox="1"/>
              <p:nvPr/>
            </p:nvSpPr>
            <p:spPr>
              <a:xfrm>
                <a:off x="5053716" y="1575725"/>
                <a:ext cx="14029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Surface</a:t>
                </a:r>
              </a:p>
              <a:p>
                <a:pPr algn="ctr"/>
                <a:r>
                  <a:rPr lang="fr-FR" dirty="0" err="1">
                    <a:latin typeface="Times New Roman" pitchFamily="18" charset="0"/>
                    <a:cs typeface="Times New Roman" pitchFamily="18" charset="0"/>
                  </a:rPr>
                  <a:t>displacement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3" name="ZoneTexte 45">
                <a:extLst>
                  <a:ext uri="{FF2B5EF4-FFF2-40B4-BE49-F238E27FC236}">
                    <a16:creationId xmlns:a16="http://schemas.microsoft.com/office/drawing/2014/main" id="{F9B3B799-FF09-4145-8200-7AC394944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716" y="1575725"/>
                <a:ext cx="1402948" cy="923330"/>
              </a:xfrm>
              <a:prstGeom prst="rect">
                <a:avLst/>
              </a:prstGeom>
              <a:blipFill>
                <a:blip r:embed="rId5"/>
                <a:stretch>
                  <a:fillRect l="-3478" t="-3289" r="-4348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Connecteur droit avec flèche 193">
            <a:extLst>
              <a:ext uri="{FF2B5EF4-FFF2-40B4-BE49-F238E27FC236}">
                <a16:creationId xmlns:a16="http://schemas.microsoft.com/office/drawing/2014/main" id="{6E0A52A0-2592-47D3-8A33-9F9025F9547C}"/>
              </a:ext>
            </a:extLst>
          </p:cNvPr>
          <p:cNvCxnSpPr>
            <a:cxnSpLocks/>
          </p:cNvCxnSpPr>
          <p:nvPr/>
        </p:nvCxnSpPr>
        <p:spPr>
          <a:xfrm flipH="1" flipV="1">
            <a:off x="3966712" y="2539136"/>
            <a:ext cx="715752" cy="38364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ZoneTexte 30">
                <a:extLst>
                  <a:ext uri="{FF2B5EF4-FFF2-40B4-BE49-F238E27FC236}">
                    <a16:creationId xmlns:a16="http://schemas.microsoft.com/office/drawing/2014/main" id="{F279FF51-BABA-43D0-AE2C-F9A0A4D1E33B}"/>
                  </a:ext>
                </a:extLst>
              </p:cNvPr>
              <p:cNvSpPr txBox="1"/>
              <p:nvPr/>
            </p:nvSpPr>
            <p:spPr>
              <a:xfrm>
                <a:off x="3690580" y="2256121"/>
                <a:ext cx="3585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5" name="ZoneTexte 30">
                <a:extLst>
                  <a:ext uri="{FF2B5EF4-FFF2-40B4-BE49-F238E27FC236}">
                    <a16:creationId xmlns:a16="http://schemas.microsoft.com/office/drawing/2014/main" id="{F279FF51-BABA-43D0-AE2C-F9A0A4D1E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580" y="2256121"/>
                <a:ext cx="3585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Connecteur droit avec flèche 196">
            <a:extLst>
              <a:ext uri="{FF2B5EF4-FFF2-40B4-BE49-F238E27FC236}">
                <a16:creationId xmlns:a16="http://schemas.microsoft.com/office/drawing/2014/main" id="{F99FF45A-6D0B-4C75-9008-5CDA8F7F9470}"/>
              </a:ext>
            </a:extLst>
          </p:cNvPr>
          <p:cNvCxnSpPr>
            <a:cxnSpLocks/>
            <a:stCxn id="185" idx="3"/>
          </p:cNvCxnSpPr>
          <p:nvPr/>
        </p:nvCxnSpPr>
        <p:spPr>
          <a:xfrm flipV="1">
            <a:off x="3825304" y="3033656"/>
            <a:ext cx="370826" cy="304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1282CF41-158D-4900-AC02-B225F59F2E57}"/>
              </a:ext>
            </a:extLst>
          </p:cNvPr>
          <p:cNvSpPr/>
          <p:nvPr/>
        </p:nvSpPr>
        <p:spPr>
          <a:xfrm>
            <a:off x="4037054" y="2650015"/>
            <a:ext cx="573554" cy="58639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08" name="Flèche : haut 207">
            <a:extLst>
              <a:ext uri="{FF2B5EF4-FFF2-40B4-BE49-F238E27FC236}">
                <a16:creationId xmlns:a16="http://schemas.microsoft.com/office/drawing/2014/main" id="{983F21D5-EDE9-469B-8D7A-44AEB1AC62CB}"/>
              </a:ext>
            </a:extLst>
          </p:cNvPr>
          <p:cNvSpPr/>
          <p:nvPr/>
        </p:nvSpPr>
        <p:spPr>
          <a:xfrm rot="5400000">
            <a:off x="4536241" y="2843276"/>
            <a:ext cx="124453" cy="187200"/>
          </a:xfrm>
          <a:prstGeom prst="up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199" name="Connecteur droit avec flèche 198">
            <a:extLst>
              <a:ext uri="{FF2B5EF4-FFF2-40B4-BE49-F238E27FC236}">
                <a16:creationId xmlns:a16="http://schemas.microsoft.com/office/drawing/2014/main" id="{099BB8AA-6095-46B8-85C9-8CA646A4B12C}"/>
              </a:ext>
            </a:extLst>
          </p:cNvPr>
          <p:cNvCxnSpPr>
            <a:cxnSpLocks/>
          </p:cNvCxnSpPr>
          <p:nvPr/>
        </p:nvCxnSpPr>
        <p:spPr>
          <a:xfrm flipH="1">
            <a:off x="4913773" y="2306656"/>
            <a:ext cx="357183" cy="457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2280FACC-681F-48B9-A09E-D6035B8E357D}"/>
              </a:ext>
            </a:extLst>
          </p:cNvPr>
          <p:cNvCxnSpPr/>
          <p:nvPr/>
        </p:nvCxnSpPr>
        <p:spPr>
          <a:xfrm>
            <a:off x="4717369" y="2256121"/>
            <a:ext cx="0" cy="1727772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1F070603-7371-4BE3-B8A8-ABCDBEBDF1D8}"/>
              </a:ext>
            </a:extLst>
          </p:cNvPr>
          <p:cNvCxnSpPr>
            <a:cxnSpLocks/>
          </p:cNvCxnSpPr>
          <p:nvPr/>
        </p:nvCxnSpPr>
        <p:spPr>
          <a:xfrm>
            <a:off x="4488492" y="1771826"/>
            <a:ext cx="0" cy="8892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avec flèche 203">
            <a:extLst>
              <a:ext uri="{FF2B5EF4-FFF2-40B4-BE49-F238E27FC236}">
                <a16:creationId xmlns:a16="http://schemas.microsoft.com/office/drawing/2014/main" id="{FA125CB3-1FA4-432C-BBBD-908129197C95}"/>
              </a:ext>
            </a:extLst>
          </p:cNvPr>
          <p:cNvCxnSpPr>
            <a:cxnSpLocks/>
          </p:cNvCxnSpPr>
          <p:nvPr/>
        </p:nvCxnSpPr>
        <p:spPr>
          <a:xfrm flipV="1">
            <a:off x="4721641" y="1645461"/>
            <a:ext cx="0" cy="12744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4138A821-C3C3-4FD9-9855-262A83B7033B}"/>
              </a:ext>
            </a:extLst>
          </p:cNvPr>
          <p:cNvCxnSpPr/>
          <p:nvPr/>
        </p:nvCxnSpPr>
        <p:spPr>
          <a:xfrm>
            <a:off x="2062223" y="4172951"/>
            <a:ext cx="1872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F0CDF46-8FE1-4146-9919-4B8054BAFDD7}"/>
              </a:ext>
            </a:extLst>
          </p:cNvPr>
          <p:cNvGrpSpPr/>
          <p:nvPr/>
        </p:nvGrpSpPr>
        <p:grpSpPr>
          <a:xfrm>
            <a:off x="4495664" y="1875698"/>
            <a:ext cx="419744" cy="2413041"/>
            <a:chOff x="7354131" y="3995284"/>
            <a:chExt cx="419744" cy="2413041"/>
          </a:xfrm>
        </p:grpSpPr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2145767E-F59C-4781-9F84-2CC34E37004D}"/>
                </a:ext>
              </a:extLst>
            </p:cNvPr>
            <p:cNvSpPr/>
            <p:nvPr/>
          </p:nvSpPr>
          <p:spPr>
            <a:xfrm>
              <a:off x="7582283" y="4009340"/>
              <a:ext cx="191592" cy="2114044"/>
            </a:xfrm>
            <a:custGeom>
              <a:avLst/>
              <a:gdLst>
                <a:gd name="connsiteX0" fmla="*/ 0 w 155640"/>
                <a:gd name="connsiteY0" fmla="*/ 0 h 1504950"/>
                <a:gd name="connsiteX1" fmla="*/ 38100 w 155640"/>
                <a:gd name="connsiteY1" fmla="*/ 371475 h 1504950"/>
                <a:gd name="connsiteX2" fmla="*/ 155575 w 155640"/>
                <a:gd name="connsiteY2" fmla="*/ 682625 h 1504950"/>
                <a:gd name="connsiteX3" fmla="*/ 53975 w 155640"/>
                <a:gd name="connsiteY3" fmla="*/ 977900 h 1504950"/>
                <a:gd name="connsiteX4" fmla="*/ 0 w 155640"/>
                <a:gd name="connsiteY4" fmla="*/ 1504950 h 1504950"/>
                <a:gd name="connsiteX0" fmla="*/ 81 w 155721"/>
                <a:gd name="connsiteY0" fmla="*/ 0 h 1504950"/>
                <a:gd name="connsiteX1" fmla="*/ 38181 w 155721"/>
                <a:gd name="connsiteY1" fmla="*/ 371475 h 1504950"/>
                <a:gd name="connsiteX2" fmla="*/ 155656 w 155721"/>
                <a:gd name="connsiteY2" fmla="*/ 682625 h 1504950"/>
                <a:gd name="connsiteX3" fmla="*/ 54056 w 155721"/>
                <a:gd name="connsiteY3" fmla="*/ 977900 h 1504950"/>
                <a:gd name="connsiteX4" fmla="*/ 81 w 155721"/>
                <a:gd name="connsiteY4" fmla="*/ 1504950 h 1504950"/>
                <a:gd name="connsiteX0" fmla="*/ 81 w 155721"/>
                <a:gd name="connsiteY0" fmla="*/ 0 h 1504950"/>
                <a:gd name="connsiteX1" fmla="*/ 38181 w 155721"/>
                <a:gd name="connsiteY1" fmla="*/ 371475 h 1504950"/>
                <a:gd name="connsiteX2" fmla="*/ 155656 w 155721"/>
                <a:gd name="connsiteY2" fmla="*/ 682625 h 1504950"/>
                <a:gd name="connsiteX3" fmla="*/ 54056 w 155721"/>
                <a:gd name="connsiteY3" fmla="*/ 977900 h 1504950"/>
                <a:gd name="connsiteX4" fmla="*/ 81 w 155721"/>
                <a:gd name="connsiteY4" fmla="*/ 1504950 h 1504950"/>
                <a:gd name="connsiteX0" fmla="*/ 116 w 155700"/>
                <a:gd name="connsiteY0" fmla="*/ 0 h 1504950"/>
                <a:gd name="connsiteX1" fmla="*/ 38216 w 155700"/>
                <a:gd name="connsiteY1" fmla="*/ 371475 h 1504950"/>
                <a:gd name="connsiteX2" fmla="*/ 155691 w 155700"/>
                <a:gd name="connsiteY2" fmla="*/ 682625 h 1504950"/>
                <a:gd name="connsiteX3" fmla="*/ 44566 w 155700"/>
                <a:gd name="connsiteY3" fmla="*/ 977900 h 1504950"/>
                <a:gd name="connsiteX4" fmla="*/ 116 w 155700"/>
                <a:gd name="connsiteY4" fmla="*/ 1504950 h 1504950"/>
                <a:gd name="connsiteX0" fmla="*/ 116 w 155700"/>
                <a:gd name="connsiteY0" fmla="*/ 0 h 1504950"/>
                <a:gd name="connsiteX1" fmla="*/ 38216 w 155700"/>
                <a:gd name="connsiteY1" fmla="*/ 403225 h 1504950"/>
                <a:gd name="connsiteX2" fmla="*/ 155691 w 155700"/>
                <a:gd name="connsiteY2" fmla="*/ 682625 h 1504950"/>
                <a:gd name="connsiteX3" fmla="*/ 44566 w 155700"/>
                <a:gd name="connsiteY3" fmla="*/ 977900 h 1504950"/>
                <a:gd name="connsiteX4" fmla="*/ 116 w 155700"/>
                <a:gd name="connsiteY4" fmla="*/ 1504950 h 1504950"/>
                <a:gd name="connsiteX0" fmla="*/ 234 w 155814"/>
                <a:gd name="connsiteY0" fmla="*/ 0 h 1504950"/>
                <a:gd name="connsiteX1" fmla="*/ 38334 w 155814"/>
                <a:gd name="connsiteY1" fmla="*/ 403225 h 1504950"/>
                <a:gd name="connsiteX2" fmla="*/ 155809 w 155814"/>
                <a:gd name="connsiteY2" fmla="*/ 682625 h 1504950"/>
                <a:gd name="connsiteX3" fmla="*/ 33256 w 155814"/>
                <a:gd name="connsiteY3" fmla="*/ 977900 h 1504950"/>
                <a:gd name="connsiteX4" fmla="*/ 234 w 155814"/>
                <a:gd name="connsiteY4" fmla="*/ 1504950 h 1504950"/>
                <a:gd name="connsiteX0" fmla="*/ 234 w 155811"/>
                <a:gd name="connsiteY0" fmla="*/ 0 h 1504950"/>
                <a:gd name="connsiteX1" fmla="*/ 30171 w 155811"/>
                <a:gd name="connsiteY1" fmla="*/ 403225 h 1504950"/>
                <a:gd name="connsiteX2" fmla="*/ 155809 w 155811"/>
                <a:gd name="connsiteY2" fmla="*/ 682625 h 1504950"/>
                <a:gd name="connsiteX3" fmla="*/ 33256 w 155811"/>
                <a:gd name="connsiteY3" fmla="*/ 977900 h 1504950"/>
                <a:gd name="connsiteX4" fmla="*/ 234 w 155811"/>
                <a:gd name="connsiteY4" fmla="*/ 1504950 h 1504950"/>
                <a:gd name="connsiteX0" fmla="*/ 234 w 155811"/>
                <a:gd name="connsiteY0" fmla="*/ 0 h 1504950"/>
                <a:gd name="connsiteX1" fmla="*/ 30171 w 155811"/>
                <a:gd name="connsiteY1" fmla="*/ 403225 h 1504950"/>
                <a:gd name="connsiteX2" fmla="*/ 155809 w 155811"/>
                <a:gd name="connsiteY2" fmla="*/ 693668 h 1504950"/>
                <a:gd name="connsiteX3" fmla="*/ 33256 w 155811"/>
                <a:gd name="connsiteY3" fmla="*/ 977900 h 1504950"/>
                <a:gd name="connsiteX4" fmla="*/ 234 w 155811"/>
                <a:gd name="connsiteY4" fmla="*/ 1504950 h 1504950"/>
                <a:gd name="connsiteX0" fmla="*/ 234 w 155819"/>
                <a:gd name="connsiteY0" fmla="*/ 0 h 1504950"/>
                <a:gd name="connsiteX1" fmla="*/ 39967 w 155819"/>
                <a:gd name="connsiteY1" fmla="*/ 475791 h 1504950"/>
                <a:gd name="connsiteX2" fmla="*/ 155809 w 155819"/>
                <a:gd name="connsiteY2" fmla="*/ 693668 h 1504950"/>
                <a:gd name="connsiteX3" fmla="*/ 33256 w 155819"/>
                <a:gd name="connsiteY3" fmla="*/ 977900 h 1504950"/>
                <a:gd name="connsiteX4" fmla="*/ 234 w 155819"/>
                <a:gd name="connsiteY4" fmla="*/ 1504950 h 1504950"/>
                <a:gd name="connsiteX0" fmla="*/ 234 w 155819"/>
                <a:gd name="connsiteY0" fmla="*/ 0 h 1504950"/>
                <a:gd name="connsiteX1" fmla="*/ 39967 w 155819"/>
                <a:gd name="connsiteY1" fmla="*/ 486834 h 1504950"/>
                <a:gd name="connsiteX2" fmla="*/ 155809 w 155819"/>
                <a:gd name="connsiteY2" fmla="*/ 693668 h 1504950"/>
                <a:gd name="connsiteX3" fmla="*/ 33256 w 155819"/>
                <a:gd name="connsiteY3" fmla="*/ 977900 h 1504950"/>
                <a:gd name="connsiteX4" fmla="*/ 234 w 155819"/>
                <a:gd name="connsiteY4" fmla="*/ 1504950 h 1504950"/>
                <a:gd name="connsiteX0" fmla="*/ 184 w 155761"/>
                <a:gd name="connsiteY0" fmla="*/ 0 h 1504950"/>
                <a:gd name="connsiteX1" fmla="*/ 39917 w 155761"/>
                <a:gd name="connsiteY1" fmla="*/ 486834 h 1504950"/>
                <a:gd name="connsiteX2" fmla="*/ 155759 w 155761"/>
                <a:gd name="connsiteY2" fmla="*/ 693668 h 1504950"/>
                <a:gd name="connsiteX3" fmla="*/ 36471 w 155761"/>
                <a:gd name="connsiteY3" fmla="*/ 919531 h 1504950"/>
                <a:gd name="connsiteX4" fmla="*/ 184 w 155761"/>
                <a:gd name="connsiteY4" fmla="*/ 1504950 h 1504950"/>
                <a:gd name="connsiteX0" fmla="*/ 312 w 155889"/>
                <a:gd name="connsiteY0" fmla="*/ 0 h 1504950"/>
                <a:gd name="connsiteX1" fmla="*/ 40045 w 155889"/>
                <a:gd name="connsiteY1" fmla="*/ 486834 h 1504950"/>
                <a:gd name="connsiteX2" fmla="*/ 155887 w 155889"/>
                <a:gd name="connsiteY2" fmla="*/ 693668 h 1504950"/>
                <a:gd name="connsiteX3" fmla="*/ 36599 w 155889"/>
                <a:gd name="connsiteY3" fmla="*/ 919531 h 1504950"/>
                <a:gd name="connsiteX4" fmla="*/ 312 w 155889"/>
                <a:gd name="connsiteY4" fmla="*/ 1504950 h 1504950"/>
                <a:gd name="connsiteX0" fmla="*/ 312 w 155890"/>
                <a:gd name="connsiteY0" fmla="*/ 0 h 1504950"/>
                <a:gd name="connsiteX1" fmla="*/ 40045 w 155890"/>
                <a:gd name="connsiteY1" fmla="*/ 486834 h 1504950"/>
                <a:gd name="connsiteX2" fmla="*/ 155887 w 155890"/>
                <a:gd name="connsiteY2" fmla="*/ 693668 h 1504950"/>
                <a:gd name="connsiteX3" fmla="*/ 36599 w 155890"/>
                <a:gd name="connsiteY3" fmla="*/ 919531 h 1504950"/>
                <a:gd name="connsiteX4" fmla="*/ 312 w 155890"/>
                <a:gd name="connsiteY4" fmla="*/ 1504950 h 1504950"/>
                <a:gd name="connsiteX0" fmla="*/ 184 w 155762"/>
                <a:gd name="connsiteY0" fmla="*/ 0 h 1607004"/>
                <a:gd name="connsiteX1" fmla="*/ 39917 w 155762"/>
                <a:gd name="connsiteY1" fmla="*/ 486834 h 1607004"/>
                <a:gd name="connsiteX2" fmla="*/ 155759 w 155762"/>
                <a:gd name="connsiteY2" fmla="*/ 693668 h 1607004"/>
                <a:gd name="connsiteX3" fmla="*/ 36471 w 155762"/>
                <a:gd name="connsiteY3" fmla="*/ 919531 h 1607004"/>
                <a:gd name="connsiteX4" fmla="*/ 184 w 155762"/>
                <a:gd name="connsiteY4" fmla="*/ 1607004 h 1607004"/>
                <a:gd name="connsiteX0" fmla="*/ 5304 w 160882"/>
                <a:gd name="connsiteY0" fmla="*/ 0 h 1415654"/>
                <a:gd name="connsiteX1" fmla="*/ 45037 w 160882"/>
                <a:gd name="connsiteY1" fmla="*/ 486834 h 1415654"/>
                <a:gd name="connsiteX2" fmla="*/ 160879 w 160882"/>
                <a:gd name="connsiteY2" fmla="*/ 693668 h 1415654"/>
                <a:gd name="connsiteX3" fmla="*/ 41591 w 160882"/>
                <a:gd name="connsiteY3" fmla="*/ 919531 h 1415654"/>
                <a:gd name="connsiteX4" fmla="*/ 141 w 160882"/>
                <a:gd name="connsiteY4" fmla="*/ 1415654 h 1415654"/>
                <a:gd name="connsiteX0" fmla="*/ 16 w 155594"/>
                <a:gd name="connsiteY0" fmla="*/ 0 h 1415654"/>
                <a:gd name="connsiteX1" fmla="*/ 39749 w 155594"/>
                <a:gd name="connsiteY1" fmla="*/ 486834 h 1415654"/>
                <a:gd name="connsiteX2" fmla="*/ 155591 w 155594"/>
                <a:gd name="connsiteY2" fmla="*/ 693668 h 1415654"/>
                <a:gd name="connsiteX3" fmla="*/ 36303 w 155594"/>
                <a:gd name="connsiteY3" fmla="*/ 919531 h 1415654"/>
                <a:gd name="connsiteX4" fmla="*/ 2596 w 155594"/>
                <a:gd name="connsiteY4" fmla="*/ 1415654 h 1415654"/>
                <a:gd name="connsiteX0" fmla="*/ 184 w 155762"/>
                <a:gd name="connsiteY0" fmla="*/ 0 h 1415654"/>
                <a:gd name="connsiteX1" fmla="*/ 39917 w 155762"/>
                <a:gd name="connsiteY1" fmla="*/ 486834 h 1415654"/>
                <a:gd name="connsiteX2" fmla="*/ 155759 w 155762"/>
                <a:gd name="connsiteY2" fmla="*/ 693668 h 1415654"/>
                <a:gd name="connsiteX3" fmla="*/ 36471 w 155762"/>
                <a:gd name="connsiteY3" fmla="*/ 919531 h 1415654"/>
                <a:gd name="connsiteX4" fmla="*/ 183 w 155762"/>
                <a:gd name="connsiteY4" fmla="*/ 1415654 h 141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62" h="1415654">
                  <a:moveTo>
                    <a:pt x="184" y="0"/>
                  </a:moveTo>
                  <a:cubicBezTo>
                    <a:pt x="-81" y="265377"/>
                    <a:pt x="2560" y="371223"/>
                    <a:pt x="39917" y="486834"/>
                  </a:cubicBezTo>
                  <a:cubicBezTo>
                    <a:pt x="77274" y="602445"/>
                    <a:pt x="156333" y="621552"/>
                    <a:pt x="155759" y="693668"/>
                  </a:cubicBezTo>
                  <a:cubicBezTo>
                    <a:pt x="155185" y="765784"/>
                    <a:pt x="62400" y="799200"/>
                    <a:pt x="36471" y="919531"/>
                  </a:cubicBezTo>
                  <a:cubicBezTo>
                    <a:pt x="10542" y="1039862"/>
                    <a:pt x="-1669" y="1192081"/>
                    <a:pt x="183" y="14156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A93EABD-D628-4307-A0FE-64108BBDE815}"/>
                </a:ext>
              </a:extLst>
            </p:cNvPr>
            <p:cNvSpPr/>
            <p:nvPr/>
          </p:nvSpPr>
          <p:spPr>
            <a:xfrm>
              <a:off x="7354131" y="3995284"/>
              <a:ext cx="246339" cy="2413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846861" y="4618519"/>
            <a:ext cx="852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Calculate</a:t>
            </a:r>
            <a:r>
              <a:rPr lang="fr-FR" dirty="0"/>
              <a:t> the </a:t>
            </a:r>
            <a:r>
              <a:rPr lang="fr-FR" b="1" dirty="0"/>
              <a:t>time-</a:t>
            </a:r>
            <a:r>
              <a:rPr lang="fr-FR" b="1" dirty="0" err="1"/>
              <a:t>dependent</a:t>
            </a:r>
            <a:r>
              <a:rPr lang="fr-FR" b="1" dirty="0"/>
              <a:t> phonon </a:t>
            </a:r>
            <a:r>
              <a:rPr lang="fr-FR" b="1" dirty="0" err="1"/>
              <a:t>heatload</a:t>
            </a:r>
            <a:r>
              <a:rPr lang="fr-FR" b="1" dirty="0"/>
              <a:t> </a:t>
            </a:r>
            <a:r>
              <a:rPr lang="fr-FR" dirty="0"/>
              <a:t>in the </a:t>
            </a:r>
            <a:r>
              <a:rPr lang="fr-FR" dirty="0" err="1"/>
              <a:t>whole</a:t>
            </a:r>
            <a:r>
              <a:rPr lang="fr-FR" dirty="0"/>
              <a:t> </a:t>
            </a:r>
            <a:r>
              <a:rPr lang="fr-FR" dirty="0" err="1"/>
              <a:t>crystal</a:t>
            </a:r>
            <a:r>
              <a:rPr lang="fr-FR" dirty="0"/>
              <a:t> volume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27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4CF5D-39FE-4885-BFF6-B4FB53D8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557" y="274638"/>
            <a:ext cx="9582886" cy="1143000"/>
          </a:xfrm>
        </p:spPr>
        <p:txBody>
          <a:bodyPr>
            <a:noAutofit/>
          </a:bodyPr>
          <a:lstStyle/>
          <a:p>
            <a:r>
              <a:rPr lang="fr-FR" sz="3600" dirty="0" err="1"/>
              <a:t>Modeling</a:t>
            </a:r>
            <a:r>
              <a:rPr lang="fr-FR" sz="3600" dirty="0"/>
              <a:t> the </a:t>
            </a:r>
            <a:r>
              <a:rPr lang="fr-FR" sz="3600" b="1" dirty="0" err="1"/>
              <a:t>resonant</a:t>
            </a:r>
            <a:r>
              <a:rPr lang="fr-FR" sz="3600" b="1" dirty="0"/>
              <a:t> </a:t>
            </a:r>
            <a:br>
              <a:rPr lang="fr-FR" sz="3600" b="1" dirty="0"/>
            </a:br>
            <a:r>
              <a:rPr lang="fr-FR" sz="3600" b="1" dirty="0" err="1"/>
              <a:t>photothermal</a:t>
            </a:r>
            <a:r>
              <a:rPr lang="fr-FR" sz="3600" dirty="0"/>
              <a:t> </a:t>
            </a:r>
            <a:r>
              <a:rPr lang="fr-FR" sz="3600" dirty="0" err="1"/>
              <a:t>backaction</a:t>
            </a:r>
            <a:endParaRPr lang="fr-FR" sz="3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11CA0A-213C-454A-8DBE-298F8330F4DC}"/>
              </a:ext>
            </a:extLst>
          </p:cNvPr>
          <p:cNvSpPr txBox="1"/>
          <p:nvPr/>
        </p:nvSpPr>
        <p:spPr>
          <a:xfrm>
            <a:off x="2011856" y="1515595"/>
            <a:ext cx="3744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Resonant</a:t>
            </a:r>
            <a:r>
              <a:rPr lang="fr-FR" b="1" dirty="0"/>
              <a:t> </a:t>
            </a:r>
            <a:r>
              <a:rPr lang="fr-FR" b="1" dirty="0" err="1"/>
              <a:t>photothermal</a:t>
            </a:r>
            <a:r>
              <a:rPr lang="fr-FR" b="1" dirty="0"/>
              <a:t> </a:t>
            </a:r>
            <a:r>
              <a:rPr lang="fr-FR" b="1" dirty="0" err="1"/>
              <a:t>effect</a:t>
            </a:r>
            <a:r>
              <a:rPr lang="fr-FR" b="1" dirty="0"/>
              <a:t>: </a:t>
            </a:r>
          </a:p>
          <a:p>
            <a:pPr algn="ctr"/>
            <a:r>
              <a:rPr lang="fr-FR" dirty="0"/>
              <a:t>Very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known</a:t>
            </a:r>
            <a:r>
              <a:rPr lang="fr-FR" dirty="0"/>
              <a:t> in RE-</a:t>
            </a:r>
            <a:r>
              <a:rPr lang="fr-FR" dirty="0" err="1"/>
              <a:t>doped</a:t>
            </a:r>
            <a:r>
              <a:rPr lang="fr-FR" dirty="0"/>
              <a:t> </a:t>
            </a:r>
            <a:r>
              <a:rPr lang="fr-FR" dirty="0" err="1"/>
              <a:t>crystals</a:t>
            </a:r>
            <a:r>
              <a:rPr lang="fr-FR" dirty="0"/>
              <a:t>!</a:t>
            </a:r>
          </a:p>
          <a:p>
            <a:pPr algn="ctr"/>
            <a:r>
              <a:rPr lang="fr-FR" dirty="0"/>
              <a:t>(</a:t>
            </a:r>
            <a:r>
              <a:rPr lang="fr-FR" dirty="0" err="1"/>
              <a:t>including</a:t>
            </a:r>
            <a:r>
              <a:rPr lang="fr-FR" dirty="0"/>
              <a:t> at room </a:t>
            </a:r>
            <a:r>
              <a:rPr lang="fr-FR" dirty="0" err="1"/>
              <a:t>temperature</a:t>
            </a:r>
            <a:r>
              <a:rPr lang="fr-FR" dirty="0"/>
              <a:t>)</a:t>
            </a:r>
          </a:p>
        </p:txBody>
      </p: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54068D49-2DC2-4FD1-81A0-496E390B4051}"/>
              </a:ext>
            </a:extLst>
          </p:cNvPr>
          <p:cNvGrpSpPr/>
          <p:nvPr/>
        </p:nvGrpSpPr>
        <p:grpSpPr>
          <a:xfrm>
            <a:off x="2193027" y="2433500"/>
            <a:ext cx="2767186" cy="2899050"/>
            <a:chOff x="4353185" y="1872854"/>
            <a:chExt cx="2767186" cy="2899050"/>
          </a:xfrm>
        </p:grpSpPr>
        <p:grpSp>
          <p:nvGrpSpPr>
            <p:cNvPr id="120" name="Groupe 119">
              <a:extLst>
                <a:ext uri="{FF2B5EF4-FFF2-40B4-BE49-F238E27FC236}">
                  <a16:creationId xmlns:a16="http://schemas.microsoft.com/office/drawing/2014/main" id="{FF6912C8-3909-4260-A694-A7108CB82E9C}"/>
                </a:ext>
              </a:extLst>
            </p:cNvPr>
            <p:cNvGrpSpPr/>
            <p:nvPr/>
          </p:nvGrpSpPr>
          <p:grpSpPr>
            <a:xfrm>
              <a:off x="5096787" y="2360536"/>
              <a:ext cx="1235123" cy="2133133"/>
              <a:chOff x="1818767" y="1412776"/>
              <a:chExt cx="1800200" cy="3312368"/>
            </a:xfrm>
          </p:grpSpPr>
          <p:cxnSp>
            <p:nvCxnSpPr>
              <p:cNvPr id="138" name="Connecteur droit 137">
                <a:extLst>
                  <a:ext uri="{FF2B5EF4-FFF2-40B4-BE49-F238E27FC236}">
                    <a16:creationId xmlns:a16="http://schemas.microsoft.com/office/drawing/2014/main" id="{8480307F-966E-45DD-B4DE-BCC781EEF34B}"/>
                  </a:ext>
                </a:extLst>
              </p:cNvPr>
              <p:cNvCxnSpPr/>
              <p:nvPr/>
            </p:nvCxnSpPr>
            <p:spPr>
              <a:xfrm>
                <a:off x="1818767" y="1412776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>
                <a:extLst>
                  <a:ext uri="{FF2B5EF4-FFF2-40B4-BE49-F238E27FC236}">
                    <a16:creationId xmlns:a16="http://schemas.microsoft.com/office/drawing/2014/main" id="{EF2F356F-1307-455B-A5CF-6D4F855201B4}"/>
                  </a:ext>
                </a:extLst>
              </p:cNvPr>
              <p:cNvCxnSpPr/>
              <p:nvPr/>
            </p:nvCxnSpPr>
            <p:spPr>
              <a:xfrm>
                <a:off x="1818767" y="2348880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>
                <a:extLst>
                  <a:ext uri="{FF2B5EF4-FFF2-40B4-BE49-F238E27FC236}">
                    <a16:creationId xmlns:a16="http://schemas.microsoft.com/office/drawing/2014/main" id="{DED6F9C6-ADC8-4B91-9808-4ED0C8B038EE}"/>
                  </a:ext>
                </a:extLst>
              </p:cNvPr>
              <p:cNvCxnSpPr/>
              <p:nvPr/>
            </p:nvCxnSpPr>
            <p:spPr>
              <a:xfrm>
                <a:off x="1818767" y="318161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>
                <a:extLst>
                  <a:ext uri="{FF2B5EF4-FFF2-40B4-BE49-F238E27FC236}">
                    <a16:creationId xmlns:a16="http://schemas.microsoft.com/office/drawing/2014/main" id="{91FDDBAA-EBD0-4076-8D6B-0080CCD63E0A}"/>
                  </a:ext>
                </a:extLst>
              </p:cNvPr>
              <p:cNvCxnSpPr/>
              <p:nvPr/>
            </p:nvCxnSpPr>
            <p:spPr>
              <a:xfrm>
                <a:off x="1818767" y="4725144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Connecteur droit avec flèche 120">
              <a:extLst>
                <a:ext uri="{FF2B5EF4-FFF2-40B4-BE49-F238E27FC236}">
                  <a16:creationId xmlns:a16="http://schemas.microsoft.com/office/drawing/2014/main" id="{FF60ADD4-F22F-45EC-AC12-99456FF19F46}"/>
                </a:ext>
              </a:extLst>
            </p:cNvPr>
            <p:cNvCxnSpPr/>
            <p:nvPr/>
          </p:nvCxnSpPr>
          <p:spPr>
            <a:xfrm flipV="1">
              <a:off x="4918558" y="1896811"/>
              <a:ext cx="0" cy="28750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ZoneTexte 10">
                  <a:extLst>
                    <a:ext uri="{FF2B5EF4-FFF2-40B4-BE49-F238E27FC236}">
                      <a16:creationId xmlns:a16="http://schemas.microsoft.com/office/drawing/2014/main" id="{2E698AD5-CE84-47EB-8D09-8F9569D9629C}"/>
                    </a:ext>
                  </a:extLst>
                </p:cNvPr>
                <p:cNvSpPr txBox="1"/>
                <p:nvPr/>
              </p:nvSpPr>
              <p:spPr>
                <a:xfrm>
                  <a:off x="4353185" y="2241613"/>
                  <a:ext cx="54135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i="1">
                            <a:latin typeface="Cambria Math"/>
                          </a:rPr>
                          <m:t>12600</m:t>
                        </m:r>
                      </m:oMath>
                    </m:oMathPara>
                  </a14:m>
                  <a:endParaRPr lang="fr-FR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ZoneTexte 10">
                  <a:extLst>
                    <a:ext uri="{FF2B5EF4-FFF2-40B4-BE49-F238E27FC236}">
                      <a16:creationId xmlns:a16="http://schemas.microsoft.com/office/drawing/2014/main" id="{2E698AD5-CE84-47EB-8D09-8F9569D96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3185" y="2241613"/>
                  <a:ext cx="541354" cy="276999"/>
                </a:xfrm>
                <a:prstGeom prst="rect">
                  <a:avLst/>
                </a:prstGeom>
                <a:blipFill>
                  <a:blip r:embed="rId4"/>
                  <a:stretch>
                    <a:fillRect r="-56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ZoneTexte 11">
                  <a:extLst>
                    <a:ext uri="{FF2B5EF4-FFF2-40B4-BE49-F238E27FC236}">
                      <a16:creationId xmlns:a16="http://schemas.microsoft.com/office/drawing/2014/main" id="{A86A032E-DC5B-43E1-B760-E42D862CB442}"/>
                    </a:ext>
                  </a:extLst>
                </p:cNvPr>
                <p:cNvSpPr txBox="1"/>
                <p:nvPr/>
              </p:nvSpPr>
              <p:spPr>
                <a:xfrm>
                  <a:off x="4435770" y="2844455"/>
                  <a:ext cx="47073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i="1">
                            <a:latin typeface="Cambria Math"/>
                          </a:rPr>
                          <m:t>8300</m:t>
                        </m:r>
                      </m:oMath>
                    </m:oMathPara>
                  </a14:m>
                  <a:endParaRPr lang="fr-FR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ZoneTexte 11">
                  <a:extLst>
                    <a:ext uri="{FF2B5EF4-FFF2-40B4-BE49-F238E27FC236}">
                      <a16:creationId xmlns:a16="http://schemas.microsoft.com/office/drawing/2014/main" id="{A86A032E-DC5B-43E1-B760-E42D862CB4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770" y="2844455"/>
                  <a:ext cx="470738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389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ZoneTexte 12">
                  <a:extLst>
                    <a:ext uri="{FF2B5EF4-FFF2-40B4-BE49-F238E27FC236}">
                      <a16:creationId xmlns:a16="http://schemas.microsoft.com/office/drawing/2014/main" id="{6D391DF7-9685-40A2-9ED8-0A28283CED9C}"/>
                    </a:ext>
                  </a:extLst>
                </p:cNvPr>
                <p:cNvSpPr txBox="1"/>
                <p:nvPr/>
              </p:nvSpPr>
              <p:spPr>
                <a:xfrm>
                  <a:off x="4435770" y="3380730"/>
                  <a:ext cx="5785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i="1">
                            <a:latin typeface="Cambria Math"/>
                          </a:rPr>
                          <m:t>5500</m:t>
                        </m:r>
                      </m:oMath>
                    </m:oMathPara>
                  </a14:m>
                  <a:endParaRPr lang="fr-FR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1" name="ZoneTexte 12">
                  <a:extLst>
                    <a:ext uri="{FF2B5EF4-FFF2-40B4-BE49-F238E27FC236}">
                      <a16:creationId xmlns:a16="http://schemas.microsoft.com/office/drawing/2014/main" id="{6D391DF7-9685-40A2-9ED8-0A28283CE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770" y="3380730"/>
                  <a:ext cx="578599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ZoneTexte 13">
                  <a:extLst>
                    <a:ext uri="{FF2B5EF4-FFF2-40B4-BE49-F238E27FC236}">
                      <a16:creationId xmlns:a16="http://schemas.microsoft.com/office/drawing/2014/main" id="{A1B3E36D-5FEF-4D16-9C85-CB5BFF690D50}"/>
                    </a:ext>
                  </a:extLst>
                </p:cNvPr>
                <p:cNvSpPr txBox="1"/>
                <p:nvPr/>
              </p:nvSpPr>
              <p:spPr>
                <a:xfrm>
                  <a:off x="4604294" y="4374746"/>
                  <a:ext cx="2776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fr-FR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ZoneTexte 13">
                  <a:extLst>
                    <a:ext uri="{FF2B5EF4-FFF2-40B4-BE49-F238E27FC236}">
                      <a16:creationId xmlns:a16="http://schemas.microsoft.com/office/drawing/2014/main" id="{A1B3E36D-5FEF-4D16-9C85-CB5BFF690D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294" y="4374746"/>
                  <a:ext cx="27764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ZoneTexte 14">
                  <a:extLst>
                    <a:ext uri="{FF2B5EF4-FFF2-40B4-BE49-F238E27FC236}">
                      <a16:creationId xmlns:a16="http://schemas.microsoft.com/office/drawing/2014/main" id="{496E00A3-9795-4733-A2A8-5CA3CACEEBE8}"/>
                    </a:ext>
                  </a:extLst>
                </p:cNvPr>
                <p:cNvSpPr txBox="1"/>
                <p:nvPr/>
              </p:nvSpPr>
              <p:spPr>
                <a:xfrm>
                  <a:off x="6238840" y="2241613"/>
                  <a:ext cx="842218" cy="330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sz="14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sPre>
                        <m:r>
                          <a:rPr lang="fr-FR" sz="1400" i="1">
                            <a:latin typeface="Cambria Math"/>
                          </a:rPr>
                          <m:t> (</m:t>
                        </m:r>
                        <m:r>
                          <a:rPr lang="fr-FR" sz="1400" i="1">
                            <a:latin typeface="Cambria Math"/>
                          </a:rPr>
                          <m:t>𝑒</m:t>
                        </m:r>
                        <m:r>
                          <a:rPr lang="fr-FR" sz="14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6" name="ZoneTexte 14">
                  <a:extLst>
                    <a:ext uri="{FF2B5EF4-FFF2-40B4-BE49-F238E27FC236}">
                      <a16:creationId xmlns:a16="http://schemas.microsoft.com/office/drawing/2014/main" id="{496E00A3-9795-4733-A2A8-5CA3CACEE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840" y="2241613"/>
                  <a:ext cx="842218" cy="330796"/>
                </a:xfrm>
                <a:prstGeom prst="rect">
                  <a:avLst/>
                </a:prstGeom>
                <a:blipFill>
                  <a:blip r:embed="rId8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ZoneTexte 18">
                  <a:extLst>
                    <a:ext uri="{FF2B5EF4-FFF2-40B4-BE49-F238E27FC236}">
                      <a16:creationId xmlns:a16="http://schemas.microsoft.com/office/drawing/2014/main" id="{A2058234-DB14-4F86-9BBA-6920AAF210C1}"/>
                    </a:ext>
                  </a:extLst>
                </p:cNvPr>
                <p:cNvSpPr txBox="1"/>
                <p:nvPr/>
              </p:nvSpPr>
              <p:spPr>
                <a:xfrm>
                  <a:off x="4930140" y="1872854"/>
                  <a:ext cx="1551586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1200" dirty="0" err="1">
                      <a:cs typeface="Times New Roman" pitchFamily="18" charset="0"/>
                    </a:rPr>
                    <a:t>Wavenumber</a:t>
                  </a:r>
                  <a:r>
                    <a:rPr lang="fr-FR" sz="1200" dirty="0">
                      <a:cs typeface="Times New Roman" pitchFamily="18" charset="0"/>
                    </a:rPr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fr-FR" sz="1200" dirty="0">
                      <a:cs typeface="Times New Roman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4" name="ZoneTexte 18">
                  <a:extLst>
                    <a:ext uri="{FF2B5EF4-FFF2-40B4-BE49-F238E27FC236}">
                      <a16:creationId xmlns:a16="http://schemas.microsoft.com/office/drawing/2014/main" id="{A2058234-DB14-4F86-9BBA-6920AAF21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140" y="1872854"/>
                  <a:ext cx="1551586" cy="281167"/>
                </a:xfrm>
                <a:prstGeom prst="rect">
                  <a:avLst/>
                </a:prstGeom>
                <a:blipFill>
                  <a:blip r:embed="rId9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3CC13F3E-9FFF-4160-AD0B-F8D70B8B698E}"/>
                </a:ext>
              </a:extLst>
            </p:cNvPr>
            <p:cNvCxnSpPr/>
            <p:nvPr/>
          </p:nvCxnSpPr>
          <p:spPr>
            <a:xfrm>
              <a:off x="4874064" y="2362517"/>
              <a:ext cx="960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BBD3EFE1-7921-4C68-A8DE-3910EBAFA0AB}"/>
                </a:ext>
              </a:extLst>
            </p:cNvPr>
            <p:cNvCxnSpPr/>
            <p:nvPr/>
          </p:nvCxnSpPr>
          <p:spPr>
            <a:xfrm>
              <a:off x="4870508" y="2963378"/>
              <a:ext cx="960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7C08711D-FCF0-4E28-952F-92D9CB5440AB}"/>
                </a:ext>
              </a:extLst>
            </p:cNvPr>
            <p:cNvCxnSpPr/>
            <p:nvPr/>
          </p:nvCxnSpPr>
          <p:spPr>
            <a:xfrm>
              <a:off x="4869839" y="3502645"/>
              <a:ext cx="960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2C25F857-8977-4EA3-8AE5-71DFC92D4D0A}"/>
                </a:ext>
              </a:extLst>
            </p:cNvPr>
            <p:cNvCxnSpPr/>
            <p:nvPr/>
          </p:nvCxnSpPr>
          <p:spPr>
            <a:xfrm>
              <a:off x="4869839" y="4496834"/>
              <a:ext cx="960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 : en arc 28">
              <a:extLst>
                <a:ext uri="{FF2B5EF4-FFF2-40B4-BE49-F238E27FC236}">
                  <a16:creationId xmlns:a16="http://schemas.microsoft.com/office/drawing/2014/main" id="{34295A16-F2B8-4B63-866B-D6417D89E9A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282165" y="2688305"/>
              <a:ext cx="1139120" cy="483579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ZoneTexte 15">
                  <a:extLst>
                    <a:ext uri="{FF2B5EF4-FFF2-40B4-BE49-F238E27FC236}">
                      <a16:creationId xmlns:a16="http://schemas.microsoft.com/office/drawing/2014/main" id="{F8CB1AC0-CD8F-4B47-9288-03815585BB98}"/>
                    </a:ext>
                  </a:extLst>
                </p:cNvPr>
                <p:cNvSpPr txBox="1"/>
                <p:nvPr/>
              </p:nvSpPr>
              <p:spPr>
                <a:xfrm>
                  <a:off x="6238908" y="2844455"/>
                  <a:ext cx="850939" cy="330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sz="14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/>
                              </a:rPr>
                              <m:t> (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h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)</m:t>
                            </m:r>
                          </m:e>
                        </m:sPre>
                      </m:oMath>
                    </m:oMathPara>
                  </a14:m>
                  <a:endParaRPr lang="fr-FR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3" name="ZoneTexte 15">
                  <a:extLst>
                    <a:ext uri="{FF2B5EF4-FFF2-40B4-BE49-F238E27FC236}">
                      <a16:creationId xmlns:a16="http://schemas.microsoft.com/office/drawing/2014/main" id="{F8CB1AC0-CD8F-4B47-9288-03815585BB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908" y="2844455"/>
                  <a:ext cx="850939" cy="330796"/>
                </a:xfrm>
                <a:prstGeom prst="rect">
                  <a:avLst/>
                </a:prstGeom>
                <a:blipFill>
                  <a:blip r:embed="rId10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ZoneTexte 16">
                  <a:extLst>
                    <a:ext uri="{FF2B5EF4-FFF2-40B4-BE49-F238E27FC236}">
                      <a16:creationId xmlns:a16="http://schemas.microsoft.com/office/drawing/2014/main" id="{2E0E1D96-724A-4B55-84FC-B2B8B5EFAA6A}"/>
                    </a:ext>
                  </a:extLst>
                </p:cNvPr>
                <p:cNvSpPr txBox="1"/>
                <p:nvPr/>
              </p:nvSpPr>
              <p:spPr>
                <a:xfrm>
                  <a:off x="6257310" y="4374679"/>
                  <a:ext cx="862159" cy="330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sz="14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/>
                              </a:rPr>
                              <m:t> (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𝑔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)</m:t>
                            </m:r>
                          </m:e>
                        </m:sPre>
                      </m:oMath>
                    </m:oMathPara>
                  </a14:m>
                  <a:endParaRPr lang="fr-FR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4" name="ZoneTexte 16">
                  <a:extLst>
                    <a:ext uri="{FF2B5EF4-FFF2-40B4-BE49-F238E27FC236}">
                      <a16:creationId xmlns:a16="http://schemas.microsoft.com/office/drawing/2014/main" id="{2E0E1D96-724A-4B55-84FC-B2B8B5EFA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310" y="4374679"/>
                  <a:ext cx="862159" cy="330796"/>
                </a:xfrm>
                <a:prstGeom prst="rect">
                  <a:avLst/>
                </a:prstGeom>
                <a:blipFill>
                  <a:blip r:embed="rId11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ZoneTexte 17">
                  <a:extLst>
                    <a:ext uri="{FF2B5EF4-FFF2-40B4-BE49-F238E27FC236}">
                      <a16:creationId xmlns:a16="http://schemas.microsoft.com/office/drawing/2014/main" id="{5C04A7EC-EB35-4338-9A09-8A049BE000D4}"/>
                    </a:ext>
                  </a:extLst>
                </p:cNvPr>
                <p:cNvSpPr txBox="1"/>
                <p:nvPr/>
              </p:nvSpPr>
              <p:spPr>
                <a:xfrm>
                  <a:off x="6257378" y="3380730"/>
                  <a:ext cx="862993" cy="330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sz="14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sPre>
                        <m:r>
                          <a:rPr lang="fr-FR" sz="1400" i="1">
                            <a:latin typeface="Cambria Math"/>
                          </a:rPr>
                          <m:t> (</m:t>
                        </m:r>
                        <m:r>
                          <a:rPr lang="fr-FR" sz="1400" i="1">
                            <a:latin typeface="Cambria Math"/>
                          </a:rPr>
                          <m:t>𝑚</m:t>
                        </m:r>
                        <m:r>
                          <a:rPr lang="fr-FR" sz="14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5" name="ZoneTexte 17">
                  <a:extLst>
                    <a:ext uri="{FF2B5EF4-FFF2-40B4-BE49-F238E27FC236}">
                      <a16:creationId xmlns:a16="http://schemas.microsoft.com/office/drawing/2014/main" id="{5C04A7EC-EB35-4338-9A09-8A049BE000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378" y="3380730"/>
                  <a:ext cx="862993" cy="330796"/>
                </a:xfrm>
                <a:prstGeom prst="rect">
                  <a:avLst/>
                </a:prstGeom>
                <a:blipFill>
                  <a:blip r:embed="rId12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6" name="Connecteur : en arc 32">
              <a:extLst>
                <a:ext uri="{FF2B5EF4-FFF2-40B4-BE49-F238E27FC236}">
                  <a16:creationId xmlns:a16="http://schemas.microsoft.com/office/drawing/2014/main" id="{3B630C05-8223-458D-B01C-264A02FE5B47}"/>
                </a:ext>
              </a:extLst>
            </p:cNvPr>
            <p:cNvCxnSpPr/>
            <p:nvPr/>
          </p:nvCxnSpPr>
          <p:spPr>
            <a:xfrm rot="5400000">
              <a:off x="5354717" y="3754871"/>
              <a:ext cx="994016" cy="483580"/>
            </a:xfrm>
            <a:prstGeom prst="curvedConnector3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lèche : double flèche verticale 46">
              <a:extLst>
                <a:ext uri="{FF2B5EF4-FFF2-40B4-BE49-F238E27FC236}">
                  <a16:creationId xmlns:a16="http://schemas.microsoft.com/office/drawing/2014/main" id="{8FFE184B-09FF-4479-BAB1-07AFC76F6FC3}"/>
                </a:ext>
              </a:extLst>
            </p:cNvPr>
            <p:cNvSpPr/>
            <p:nvPr/>
          </p:nvSpPr>
          <p:spPr>
            <a:xfrm>
              <a:off x="5205760" y="2349861"/>
              <a:ext cx="147838" cy="2133135"/>
            </a:xfrm>
            <a:prstGeom prst="up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4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4CF5D-39FE-4885-BFF6-B4FB53D8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557" y="274638"/>
            <a:ext cx="9582886" cy="1143000"/>
          </a:xfrm>
        </p:spPr>
        <p:txBody>
          <a:bodyPr>
            <a:noAutofit/>
          </a:bodyPr>
          <a:lstStyle/>
          <a:p>
            <a:r>
              <a:rPr lang="fr-FR" sz="3600" dirty="0" err="1"/>
              <a:t>Modeling</a:t>
            </a:r>
            <a:r>
              <a:rPr lang="fr-FR" sz="3600" dirty="0"/>
              <a:t> the </a:t>
            </a:r>
            <a:r>
              <a:rPr lang="fr-FR" sz="3600" b="1" dirty="0" err="1"/>
              <a:t>resonant</a:t>
            </a:r>
            <a:r>
              <a:rPr lang="fr-FR" sz="3600" b="1" dirty="0"/>
              <a:t> </a:t>
            </a:r>
            <a:br>
              <a:rPr lang="fr-FR" sz="3600" b="1" dirty="0"/>
            </a:br>
            <a:r>
              <a:rPr lang="fr-FR" sz="3600" b="1" dirty="0" err="1"/>
              <a:t>photothermal</a:t>
            </a:r>
            <a:r>
              <a:rPr lang="fr-FR" sz="3600" dirty="0"/>
              <a:t> </a:t>
            </a:r>
            <a:r>
              <a:rPr lang="fr-FR" sz="3600" dirty="0" err="1"/>
              <a:t>backaction</a:t>
            </a:r>
            <a:endParaRPr lang="fr-FR" sz="3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11CA0A-213C-454A-8DBE-298F8330F4DC}"/>
              </a:ext>
            </a:extLst>
          </p:cNvPr>
          <p:cNvSpPr txBox="1"/>
          <p:nvPr/>
        </p:nvSpPr>
        <p:spPr>
          <a:xfrm>
            <a:off x="2011856" y="1515595"/>
            <a:ext cx="3744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Resonant</a:t>
            </a:r>
            <a:r>
              <a:rPr lang="fr-FR" b="1" dirty="0"/>
              <a:t> </a:t>
            </a:r>
            <a:r>
              <a:rPr lang="fr-FR" b="1" dirty="0" err="1"/>
              <a:t>photothermal</a:t>
            </a:r>
            <a:r>
              <a:rPr lang="fr-FR" b="1" dirty="0"/>
              <a:t> </a:t>
            </a:r>
            <a:r>
              <a:rPr lang="fr-FR" b="1" dirty="0" err="1"/>
              <a:t>effect</a:t>
            </a:r>
            <a:r>
              <a:rPr lang="fr-FR" b="1" dirty="0"/>
              <a:t>: </a:t>
            </a:r>
          </a:p>
          <a:p>
            <a:pPr algn="ctr"/>
            <a:r>
              <a:rPr lang="fr-FR" dirty="0"/>
              <a:t>Very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known</a:t>
            </a:r>
            <a:r>
              <a:rPr lang="fr-FR" dirty="0"/>
              <a:t> in RE-</a:t>
            </a:r>
            <a:r>
              <a:rPr lang="fr-FR" dirty="0" err="1"/>
              <a:t>doped</a:t>
            </a:r>
            <a:r>
              <a:rPr lang="fr-FR" dirty="0"/>
              <a:t> </a:t>
            </a:r>
            <a:r>
              <a:rPr lang="fr-FR" dirty="0" err="1"/>
              <a:t>crystals</a:t>
            </a:r>
            <a:r>
              <a:rPr lang="fr-FR" dirty="0"/>
              <a:t>!</a:t>
            </a:r>
          </a:p>
          <a:p>
            <a:pPr algn="ctr"/>
            <a:r>
              <a:rPr lang="fr-FR" dirty="0"/>
              <a:t>(</a:t>
            </a:r>
            <a:r>
              <a:rPr lang="fr-FR" dirty="0" err="1"/>
              <a:t>including</a:t>
            </a:r>
            <a:r>
              <a:rPr lang="fr-FR" dirty="0"/>
              <a:t> at room </a:t>
            </a:r>
            <a:r>
              <a:rPr lang="fr-FR" dirty="0" err="1"/>
              <a:t>temperature</a:t>
            </a:r>
            <a:r>
              <a:rPr lang="fr-FR" dirty="0"/>
              <a:t>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645284" y="2434624"/>
            <a:ext cx="5373481" cy="4124784"/>
            <a:chOff x="121283" y="2434624"/>
            <a:chExt cx="5373481" cy="41247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F3DF79C3-C9B4-4268-9791-A14646084B29}"/>
                    </a:ext>
                  </a:extLst>
                </p:cNvPr>
                <p:cNvSpPr txBox="1"/>
                <p:nvPr/>
              </p:nvSpPr>
              <p:spPr>
                <a:xfrm>
                  <a:off x="212329" y="5309257"/>
                  <a:ext cx="358751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/>
                    <a:t>Energy </a:t>
                  </a:r>
                  <a:r>
                    <a:rPr lang="fr-FR" sz="1600" dirty="0" err="1"/>
                    <a:t>levels</a:t>
                  </a:r>
                  <a:r>
                    <a:rPr lang="fr-FR" sz="1600" dirty="0"/>
                    <a:t> and relaxation rates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fr-FR" sz="1600" dirty="0"/>
                    <a:t>)</a:t>
                  </a:r>
                </a:p>
                <a:p>
                  <a:pPr algn="ctr"/>
                  <a:r>
                    <a:rPr lang="fr-FR" sz="1600" dirty="0"/>
                    <a:t>for room-</a:t>
                  </a:r>
                  <a:r>
                    <a:rPr lang="fr-FR" sz="1600" dirty="0" err="1"/>
                    <a:t>temperature</a:t>
                  </a:r>
                  <a:r>
                    <a:rPr lang="fr-FR" sz="1600" dirty="0"/>
                    <a:t> </a:t>
                  </a:r>
                  <a:r>
                    <a:rPr lang="fr-FR" sz="1600" dirty="0" err="1"/>
                    <a:t>Tm:YAG</a:t>
                  </a:r>
                  <a:r>
                    <a:rPr lang="fr-F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F3DF79C3-C9B4-4268-9791-A14646084B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29" y="5309257"/>
                  <a:ext cx="3587511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366CFEF-E892-491E-99F5-DB1190505556}"/>
                </a:ext>
              </a:extLst>
            </p:cNvPr>
            <p:cNvSpPr/>
            <p:nvPr/>
          </p:nvSpPr>
          <p:spPr>
            <a:xfrm>
              <a:off x="121283" y="5913077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FR" sz="1200" dirty="0" err="1">
                  <a:solidFill>
                    <a:srgbClr val="9900FF"/>
                  </a:solidFill>
                  <a:latin typeface="Arial" panose="020B0604020202020204" pitchFamily="34" charset="0"/>
                </a:rPr>
                <a:t>Caird</a:t>
              </a:r>
              <a:r>
                <a:rPr lang="fr-FR" sz="1200" dirty="0">
                  <a:solidFill>
                    <a:srgbClr val="9900FF"/>
                  </a:solidFill>
                  <a:latin typeface="Arial" panose="020B0604020202020204" pitchFamily="34" charset="0"/>
                </a:rPr>
                <a:t>, J. </a:t>
              </a:r>
              <a:r>
                <a:rPr lang="fr-FR" sz="1200" i="1" dirty="0">
                  <a:solidFill>
                    <a:srgbClr val="9900FF"/>
                  </a:solidFill>
                  <a:latin typeface="Arial" panose="020B0604020202020204" pitchFamily="34" charset="0"/>
                </a:rPr>
                <a:t>et al.,</a:t>
              </a:r>
              <a:r>
                <a:rPr lang="fr-FR" sz="1200" dirty="0">
                  <a:solidFill>
                    <a:srgbClr val="9900FF"/>
                  </a:solidFill>
                  <a:latin typeface="Arial" panose="020B0604020202020204" pitchFamily="34" charset="0"/>
                </a:rPr>
                <a:t> (1975). </a:t>
              </a:r>
              <a:r>
                <a:rPr lang="fr-FR" sz="1200" b="1" dirty="0" err="1">
                  <a:solidFill>
                    <a:srgbClr val="9900FF"/>
                  </a:solidFill>
                  <a:latin typeface="Arial" panose="020B0604020202020204" pitchFamily="34" charset="0"/>
                </a:rPr>
                <a:t>Characteristics</a:t>
              </a:r>
              <a:r>
                <a:rPr lang="fr-FR" sz="1200" b="1" dirty="0">
                  <a:solidFill>
                    <a:srgbClr val="9900FF"/>
                  </a:solidFill>
                  <a:latin typeface="Arial" panose="020B0604020202020204" pitchFamily="34" charset="0"/>
                </a:rPr>
                <a:t> of room-</a:t>
              </a:r>
              <a:r>
                <a:rPr lang="fr-FR" sz="1200" b="1" dirty="0" err="1">
                  <a:solidFill>
                    <a:srgbClr val="9900FF"/>
                  </a:solidFill>
                  <a:latin typeface="Arial" panose="020B0604020202020204" pitchFamily="34" charset="0"/>
                </a:rPr>
                <a:t>temperature</a:t>
              </a:r>
              <a:r>
                <a:rPr lang="fr-FR" sz="1200" b="1" dirty="0">
                  <a:solidFill>
                    <a:srgbClr val="9900FF"/>
                  </a:solidFill>
                  <a:latin typeface="Arial" panose="020B0604020202020204" pitchFamily="34" charset="0"/>
                </a:rPr>
                <a:t> 2.3-µm laser </a:t>
              </a:r>
              <a:r>
                <a:rPr lang="fr-FR" sz="1200" b="1" dirty="0" err="1">
                  <a:solidFill>
                    <a:srgbClr val="9900FF"/>
                  </a:solidFill>
                  <a:latin typeface="Arial" panose="020B0604020202020204" pitchFamily="34" charset="0"/>
                </a:rPr>
                <a:t>emission</a:t>
              </a:r>
              <a:r>
                <a:rPr lang="fr-FR" sz="1200" b="1" dirty="0">
                  <a:solidFill>
                    <a:srgbClr val="9900FF"/>
                  </a:solidFill>
                  <a:latin typeface="Arial" panose="020B0604020202020204" pitchFamily="34" charset="0"/>
                </a:rPr>
                <a:t> </a:t>
              </a:r>
              <a:r>
                <a:rPr lang="fr-FR" sz="1200" b="1" dirty="0" err="1">
                  <a:solidFill>
                    <a:srgbClr val="9900FF"/>
                  </a:solidFill>
                  <a:latin typeface="Arial" panose="020B0604020202020204" pitchFamily="34" charset="0"/>
                </a:rPr>
                <a:t>from</a:t>
              </a:r>
              <a:r>
                <a:rPr lang="fr-FR" sz="1200" b="1" dirty="0">
                  <a:solidFill>
                    <a:srgbClr val="9900FF"/>
                  </a:solidFill>
                  <a:latin typeface="Arial" panose="020B0604020202020204" pitchFamily="34" charset="0"/>
                </a:rPr>
                <a:t> Tm</a:t>
              </a:r>
              <a:r>
                <a:rPr lang="fr-FR" sz="1200" b="1" baseline="30000" dirty="0">
                  <a:solidFill>
                    <a:srgbClr val="9900FF"/>
                  </a:solidFill>
                  <a:latin typeface="Arial" panose="020B0604020202020204" pitchFamily="34" charset="0"/>
                </a:rPr>
                <a:t>3+</a:t>
              </a:r>
              <a:r>
                <a:rPr lang="fr-FR" sz="1200" b="1" dirty="0">
                  <a:solidFill>
                    <a:srgbClr val="9900FF"/>
                  </a:solidFill>
                  <a:latin typeface="Arial" panose="020B0604020202020204" pitchFamily="34" charset="0"/>
                </a:rPr>
                <a:t> in YAG and YAlO</a:t>
              </a:r>
              <a:r>
                <a:rPr lang="fr-FR" sz="1200" b="1" baseline="-25000" dirty="0">
                  <a:solidFill>
                    <a:srgbClr val="9900FF"/>
                  </a:solidFill>
                  <a:latin typeface="Arial" panose="020B0604020202020204" pitchFamily="34" charset="0"/>
                </a:rPr>
                <a:t>3</a:t>
              </a:r>
              <a:r>
                <a:rPr lang="fr-FR" sz="1200" dirty="0">
                  <a:solidFill>
                    <a:srgbClr val="9900FF"/>
                  </a:solidFill>
                  <a:latin typeface="Arial" panose="020B0604020202020204" pitchFamily="34" charset="0"/>
                </a:rPr>
                <a:t>. </a:t>
              </a:r>
              <a:r>
                <a:rPr lang="fr-FR" sz="1200" i="1" dirty="0">
                  <a:solidFill>
                    <a:srgbClr val="9900FF"/>
                  </a:solidFill>
                  <a:latin typeface="Arial" panose="020B0604020202020204" pitchFamily="34" charset="0"/>
                </a:rPr>
                <a:t>IEEE Journal of Quantum Electronics</a:t>
              </a:r>
              <a:r>
                <a:rPr lang="fr-FR" sz="1200" dirty="0">
                  <a:solidFill>
                    <a:srgbClr val="9900FF"/>
                  </a:solidFill>
                  <a:latin typeface="Arial" panose="020B0604020202020204" pitchFamily="34" charset="0"/>
                </a:rPr>
                <a:t>, </a:t>
              </a:r>
              <a:r>
                <a:rPr lang="fr-FR" sz="1200" i="1" dirty="0">
                  <a:solidFill>
                    <a:srgbClr val="9900FF"/>
                  </a:solidFill>
                  <a:latin typeface="Arial" panose="020B0604020202020204" pitchFamily="34" charset="0"/>
                </a:rPr>
                <a:t>11</a:t>
              </a:r>
              <a:r>
                <a:rPr lang="fr-FR" sz="1200" dirty="0">
                  <a:solidFill>
                    <a:srgbClr val="9900FF"/>
                  </a:solidFill>
                  <a:latin typeface="Arial" panose="020B0604020202020204" pitchFamily="34" charset="0"/>
                </a:rPr>
                <a:t>(11), 874-881.</a:t>
              </a:r>
              <a:endParaRPr lang="fr-FR" sz="1200" dirty="0">
                <a:solidFill>
                  <a:srgbClr val="9900FF"/>
                </a:solidFill>
              </a:endParaRPr>
            </a:p>
          </p:txBody>
        </p: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6BD25EB4-187D-466D-8076-3C3685978953}"/>
                </a:ext>
              </a:extLst>
            </p:cNvPr>
            <p:cNvGrpSpPr/>
            <p:nvPr/>
          </p:nvGrpSpPr>
          <p:grpSpPr>
            <a:xfrm>
              <a:off x="202476" y="2434624"/>
              <a:ext cx="5292288" cy="2899050"/>
              <a:chOff x="4204107" y="1518225"/>
              <a:chExt cx="5292288" cy="2899050"/>
            </a:xfrm>
          </p:grpSpPr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id="{00022733-9BC0-4001-9947-1235B900405B}"/>
                  </a:ext>
                </a:extLst>
              </p:cNvPr>
              <p:cNvGrpSpPr/>
              <p:nvPr/>
            </p:nvGrpSpPr>
            <p:grpSpPr>
              <a:xfrm>
                <a:off x="5406599" y="2005907"/>
                <a:ext cx="1235123" cy="2133133"/>
                <a:chOff x="1818767" y="1412776"/>
                <a:chExt cx="1800200" cy="3312368"/>
              </a:xfrm>
            </p:grpSpPr>
            <p:cxnSp>
              <p:nvCxnSpPr>
                <p:cNvPr id="112" name="Connecteur droit 111">
                  <a:extLst>
                    <a:ext uri="{FF2B5EF4-FFF2-40B4-BE49-F238E27FC236}">
                      <a16:creationId xmlns:a16="http://schemas.microsoft.com/office/drawing/2014/main" id="{F3A483CE-58F7-43DF-B093-AABC19C4115F}"/>
                    </a:ext>
                  </a:extLst>
                </p:cNvPr>
                <p:cNvCxnSpPr/>
                <p:nvPr/>
              </p:nvCxnSpPr>
              <p:spPr>
                <a:xfrm>
                  <a:off x="1818767" y="1412776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cteur droit 112">
                  <a:extLst>
                    <a:ext uri="{FF2B5EF4-FFF2-40B4-BE49-F238E27FC236}">
                      <a16:creationId xmlns:a16="http://schemas.microsoft.com/office/drawing/2014/main" id="{5F9F0EED-5424-4A97-9498-86595809DBE4}"/>
                    </a:ext>
                  </a:extLst>
                </p:cNvPr>
                <p:cNvCxnSpPr/>
                <p:nvPr/>
              </p:nvCxnSpPr>
              <p:spPr>
                <a:xfrm>
                  <a:off x="1818767" y="2348880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onnecteur droit 113">
                  <a:extLst>
                    <a:ext uri="{FF2B5EF4-FFF2-40B4-BE49-F238E27FC236}">
                      <a16:creationId xmlns:a16="http://schemas.microsoft.com/office/drawing/2014/main" id="{1CBEBEB2-A928-4101-83AB-4F719F2C81A5}"/>
                    </a:ext>
                  </a:extLst>
                </p:cNvPr>
                <p:cNvCxnSpPr/>
                <p:nvPr/>
              </p:nvCxnSpPr>
              <p:spPr>
                <a:xfrm>
                  <a:off x="1818767" y="3181618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Connecteur droit 114">
                  <a:extLst>
                    <a:ext uri="{FF2B5EF4-FFF2-40B4-BE49-F238E27FC236}">
                      <a16:creationId xmlns:a16="http://schemas.microsoft.com/office/drawing/2014/main" id="{ED60C900-FC81-4346-A8C7-4E4F7F458631}"/>
                    </a:ext>
                  </a:extLst>
                </p:cNvPr>
                <p:cNvCxnSpPr/>
                <p:nvPr/>
              </p:nvCxnSpPr>
              <p:spPr>
                <a:xfrm>
                  <a:off x="1818767" y="4725144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Connecteur droit avec flèche 63">
                <a:extLst>
                  <a:ext uri="{FF2B5EF4-FFF2-40B4-BE49-F238E27FC236}">
                    <a16:creationId xmlns:a16="http://schemas.microsoft.com/office/drawing/2014/main" id="{F6822439-5EB9-4E59-86AE-9B84CF756A64}"/>
                  </a:ext>
                </a:extLst>
              </p:cNvPr>
              <p:cNvCxnSpPr/>
              <p:nvPr/>
            </p:nvCxnSpPr>
            <p:spPr>
              <a:xfrm flipV="1">
                <a:off x="5228370" y="1542182"/>
                <a:ext cx="0" cy="28750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ZoneTexte 10">
                    <a:extLst>
                      <a:ext uri="{FF2B5EF4-FFF2-40B4-BE49-F238E27FC236}">
                        <a16:creationId xmlns:a16="http://schemas.microsoft.com/office/drawing/2014/main" id="{172600A1-737F-40CD-9862-AB9554B3F0CA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997" y="1886984"/>
                    <a:ext cx="54135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latin typeface="Cambria Math"/>
                            </a:rPr>
                            <m:t>12600</m:t>
                          </m:r>
                        </m:oMath>
                      </m:oMathPara>
                    </a14:m>
                    <a:endParaRPr lang="fr-FR" sz="1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5" name="ZoneTexte 10">
                    <a:extLst>
                      <a:ext uri="{FF2B5EF4-FFF2-40B4-BE49-F238E27FC236}">
                        <a16:creationId xmlns:a16="http://schemas.microsoft.com/office/drawing/2014/main" id="{172600A1-737F-40CD-9862-AB9554B3F0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2997" y="1886984"/>
                    <a:ext cx="541354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561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ZoneTexte 11">
                    <a:extLst>
                      <a:ext uri="{FF2B5EF4-FFF2-40B4-BE49-F238E27FC236}">
                        <a16:creationId xmlns:a16="http://schemas.microsoft.com/office/drawing/2014/main" id="{CFF39D8E-09D1-4DEC-8AE5-DFB61E403A33}"/>
                      </a:ext>
                    </a:extLst>
                  </p:cNvPr>
                  <p:cNvSpPr txBox="1"/>
                  <p:nvPr/>
                </p:nvSpPr>
                <p:spPr>
                  <a:xfrm>
                    <a:off x="4745582" y="2489826"/>
                    <a:ext cx="47073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latin typeface="Cambria Math"/>
                            </a:rPr>
                            <m:t>8300</m:t>
                          </m:r>
                        </m:oMath>
                      </m:oMathPara>
                    </a14:m>
                    <a:endParaRPr lang="fr-FR" sz="1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6" name="ZoneTexte 11">
                    <a:extLst>
                      <a:ext uri="{FF2B5EF4-FFF2-40B4-BE49-F238E27FC236}">
                        <a16:creationId xmlns:a16="http://schemas.microsoft.com/office/drawing/2014/main" id="{CFF39D8E-09D1-4DEC-8AE5-DFB61E403A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5582" y="2489826"/>
                    <a:ext cx="47073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89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ZoneTexte 12">
                    <a:extLst>
                      <a:ext uri="{FF2B5EF4-FFF2-40B4-BE49-F238E27FC236}">
                        <a16:creationId xmlns:a16="http://schemas.microsoft.com/office/drawing/2014/main" id="{90191E98-69A3-401D-9446-10686CC09290}"/>
                      </a:ext>
                    </a:extLst>
                  </p:cNvPr>
                  <p:cNvSpPr txBox="1"/>
                  <p:nvPr/>
                </p:nvSpPr>
                <p:spPr>
                  <a:xfrm>
                    <a:off x="4745582" y="3026101"/>
                    <a:ext cx="57859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latin typeface="Cambria Math"/>
                            </a:rPr>
                            <m:t>5500</m:t>
                          </m:r>
                        </m:oMath>
                      </m:oMathPara>
                    </a14:m>
                    <a:endParaRPr lang="fr-FR" sz="1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ZoneTexte 12">
                    <a:extLst>
                      <a:ext uri="{FF2B5EF4-FFF2-40B4-BE49-F238E27FC236}">
                        <a16:creationId xmlns:a16="http://schemas.microsoft.com/office/drawing/2014/main" id="{90191E98-69A3-401D-9446-10686CC092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5582" y="3026101"/>
                    <a:ext cx="57859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ZoneTexte 13">
                    <a:extLst>
                      <a:ext uri="{FF2B5EF4-FFF2-40B4-BE49-F238E27FC236}">
                        <a16:creationId xmlns:a16="http://schemas.microsoft.com/office/drawing/2014/main" id="{ED89AD4B-B2E9-4822-880C-836EDF5168DC}"/>
                      </a:ext>
                    </a:extLst>
                  </p:cNvPr>
                  <p:cNvSpPr txBox="1"/>
                  <p:nvPr/>
                </p:nvSpPr>
                <p:spPr>
                  <a:xfrm>
                    <a:off x="4914106" y="4020117"/>
                    <a:ext cx="2776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fr-FR" sz="1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8" name="ZoneTexte 13">
                    <a:extLst>
                      <a:ext uri="{FF2B5EF4-FFF2-40B4-BE49-F238E27FC236}">
                        <a16:creationId xmlns:a16="http://schemas.microsoft.com/office/drawing/2014/main" id="{ED89AD4B-B2E9-4822-880C-836EDF516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4106" y="4020117"/>
                    <a:ext cx="27764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ZoneTexte 14">
                    <a:extLst>
                      <a:ext uri="{FF2B5EF4-FFF2-40B4-BE49-F238E27FC236}">
                        <a16:creationId xmlns:a16="http://schemas.microsoft.com/office/drawing/2014/main" id="{20362ABF-CBC8-496B-91F5-CB7CCE782F56}"/>
                      </a:ext>
                    </a:extLst>
                  </p:cNvPr>
                  <p:cNvSpPr txBox="1"/>
                  <p:nvPr/>
                </p:nvSpPr>
                <p:spPr>
                  <a:xfrm>
                    <a:off x="6548652" y="1886984"/>
                    <a:ext cx="842218" cy="3307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400" i="1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sPre>
                          <m:r>
                            <a:rPr lang="fr-FR" sz="1400" i="1">
                              <a:latin typeface="Cambria Math"/>
                            </a:rPr>
                            <m:t> (</m:t>
                          </m:r>
                          <m:r>
                            <a:rPr lang="fr-FR" sz="1400" i="1">
                              <a:latin typeface="Cambria Math"/>
                            </a:rPr>
                            <m:t>𝑒</m:t>
                          </m:r>
                          <m:r>
                            <a:rPr lang="fr-FR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fr-FR" sz="1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ZoneTexte 14">
                    <a:extLst>
                      <a:ext uri="{FF2B5EF4-FFF2-40B4-BE49-F238E27FC236}">
                        <a16:creationId xmlns:a16="http://schemas.microsoft.com/office/drawing/2014/main" id="{20362ABF-CBC8-496B-91F5-CB7CCE782F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8652" y="1886984"/>
                    <a:ext cx="842218" cy="33079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740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ZoneTexte 15">
                    <a:extLst>
                      <a:ext uri="{FF2B5EF4-FFF2-40B4-BE49-F238E27FC236}">
                        <a16:creationId xmlns:a16="http://schemas.microsoft.com/office/drawing/2014/main" id="{35B13C89-92C2-4EA3-A815-9BB1AB258BB2}"/>
                      </a:ext>
                    </a:extLst>
                  </p:cNvPr>
                  <p:cNvSpPr txBox="1"/>
                  <p:nvPr/>
                </p:nvSpPr>
                <p:spPr>
                  <a:xfrm>
                    <a:off x="6548720" y="2489826"/>
                    <a:ext cx="850939" cy="3307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400" i="1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fr-FR" sz="1400" i="1">
                                  <a:latin typeface="Cambria Math"/>
                                </a:rPr>
                                <m:t> (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)</m:t>
                              </m:r>
                            </m:e>
                          </m:sPre>
                        </m:oMath>
                      </m:oMathPara>
                    </a14:m>
                    <a:endParaRPr lang="fr-FR" sz="1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0" name="ZoneTexte 15">
                    <a:extLst>
                      <a:ext uri="{FF2B5EF4-FFF2-40B4-BE49-F238E27FC236}">
                        <a16:creationId xmlns:a16="http://schemas.microsoft.com/office/drawing/2014/main" id="{35B13C89-92C2-4EA3-A815-9BB1AB258B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8720" y="2489826"/>
                    <a:ext cx="850939" cy="33079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740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ZoneTexte 16">
                    <a:extLst>
                      <a:ext uri="{FF2B5EF4-FFF2-40B4-BE49-F238E27FC236}">
                        <a16:creationId xmlns:a16="http://schemas.microsoft.com/office/drawing/2014/main" id="{BA735854-469A-4579-A6B1-994765AD551C}"/>
                      </a:ext>
                    </a:extLst>
                  </p:cNvPr>
                  <p:cNvSpPr txBox="1"/>
                  <p:nvPr/>
                </p:nvSpPr>
                <p:spPr>
                  <a:xfrm>
                    <a:off x="6567122" y="4020050"/>
                    <a:ext cx="862159" cy="3307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400" i="1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fr-FR" sz="1400" i="1">
                                  <a:latin typeface="Cambria Math"/>
                                </a:rPr>
                                <m:t> (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)</m:t>
                              </m:r>
                            </m:e>
                          </m:sPre>
                        </m:oMath>
                      </m:oMathPara>
                    </a14:m>
                    <a:endParaRPr lang="fr-FR" sz="1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1" name="ZoneTexte 16">
                    <a:extLst>
                      <a:ext uri="{FF2B5EF4-FFF2-40B4-BE49-F238E27FC236}">
                        <a16:creationId xmlns:a16="http://schemas.microsoft.com/office/drawing/2014/main" id="{BA735854-469A-4579-A6B1-994765AD55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7122" y="4020050"/>
                    <a:ext cx="862159" cy="33079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40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ZoneTexte 17">
                    <a:extLst>
                      <a:ext uri="{FF2B5EF4-FFF2-40B4-BE49-F238E27FC236}">
                        <a16:creationId xmlns:a16="http://schemas.microsoft.com/office/drawing/2014/main" id="{931D528A-DB5D-46A9-8124-44E0215C4857}"/>
                      </a:ext>
                    </a:extLst>
                  </p:cNvPr>
                  <p:cNvSpPr txBox="1"/>
                  <p:nvPr/>
                </p:nvSpPr>
                <p:spPr>
                  <a:xfrm>
                    <a:off x="6567190" y="3026101"/>
                    <a:ext cx="862993" cy="3307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400" i="1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sPre>
                          <m:r>
                            <a:rPr lang="fr-FR" sz="1400" i="1">
                              <a:latin typeface="Cambria Math"/>
                            </a:rPr>
                            <m:t> (</m:t>
                          </m:r>
                          <m:r>
                            <a:rPr lang="fr-FR" sz="1400" i="1">
                              <a:latin typeface="Cambria Math"/>
                            </a:rPr>
                            <m:t>𝑚</m:t>
                          </m:r>
                          <m:r>
                            <a:rPr lang="fr-FR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fr-FR" sz="1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ZoneTexte 17">
                    <a:extLst>
                      <a:ext uri="{FF2B5EF4-FFF2-40B4-BE49-F238E27FC236}">
                        <a16:creationId xmlns:a16="http://schemas.microsoft.com/office/drawing/2014/main" id="{931D528A-DB5D-46A9-8124-44E0215C48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7190" y="3026101"/>
                    <a:ext cx="862993" cy="33079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740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ZoneTexte 18">
                    <a:extLst>
                      <a:ext uri="{FF2B5EF4-FFF2-40B4-BE49-F238E27FC236}">
                        <a16:creationId xmlns:a16="http://schemas.microsoft.com/office/drawing/2014/main" id="{E11C7925-229B-4193-A1D9-0AC0528C232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9952" y="1518225"/>
                    <a:ext cx="1551586" cy="2811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fr-FR" sz="1200" dirty="0" err="1">
                        <a:cs typeface="Times New Roman" pitchFamily="18" charset="0"/>
                      </a:rPr>
                      <a:t>Wavenumber</a:t>
                    </a:r>
                    <a:r>
                      <a:rPr lang="fr-FR" sz="1200" dirty="0">
                        <a:cs typeface="Times New Roman" pitchFamily="18" charset="0"/>
                      </a:rPr>
                      <a:t>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fr-F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a14:m>
                    <a:r>
                      <a:rPr lang="fr-FR" sz="1200" dirty="0">
                        <a:cs typeface="Times New Roman" pitchFamily="18" charset="0"/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73" name="ZoneTexte 18">
                    <a:extLst>
                      <a:ext uri="{FF2B5EF4-FFF2-40B4-BE49-F238E27FC236}">
                        <a16:creationId xmlns:a16="http://schemas.microsoft.com/office/drawing/2014/main" id="{E11C7925-229B-4193-A1D9-0AC0528C2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9952" y="1518225"/>
                    <a:ext cx="1551586" cy="28116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489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4" name="Flèche vers le bas 19">
                <a:extLst>
                  <a:ext uri="{FF2B5EF4-FFF2-40B4-BE49-F238E27FC236}">
                    <a16:creationId xmlns:a16="http://schemas.microsoft.com/office/drawing/2014/main" id="{EEEDFC3B-5FA3-4EDF-B4AA-B9293ED05BBC}"/>
                  </a:ext>
                </a:extLst>
              </p:cNvPr>
              <p:cNvSpPr/>
              <p:nvPr/>
            </p:nvSpPr>
            <p:spPr>
              <a:xfrm rot="10800000">
                <a:off x="5973971" y="3145024"/>
                <a:ext cx="173206" cy="993949"/>
              </a:xfrm>
              <a:prstGeom prst="downArrow">
                <a:avLst>
                  <a:gd name="adj1" fmla="val 50000"/>
                  <a:gd name="adj2" fmla="val 9249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Flèche vers le bas 20">
                <a:extLst>
                  <a:ext uri="{FF2B5EF4-FFF2-40B4-BE49-F238E27FC236}">
                    <a16:creationId xmlns:a16="http://schemas.microsoft.com/office/drawing/2014/main" id="{EABF2E11-DBE3-4C73-B13A-5FCDD74441C7}"/>
                  </a:ext>
                </a:extLst>
              </p:cNvPr>
              <p:cNvSpPr/>
              <p:nvPr/>
            </p:nvSpPr>
            <p:spPr>
              <a:xfrm>
                <a:off x="5978156" y="2005907"/>
                <a:ext cx="173206" cy="993949"/>
              </a:xfrm>
              <a:prstGeom prst="downArrow">
                <a:avLst>
                  <a:gd name="adj1" fmla="val 50000"/>
                  <a:gd name="adj2" fmla="val 9249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6" name="Connecteur droit avec flèche 75">
                <a:extLst>
                  <a:ext uri="{FF2B5EF4-FFF2-40B4-BE49-F238E27FC236}">
                    <a16:creationId xmlns:a16="http://schemas.microsoft.com/office/drawing/2014/main" id="{09E97F28-9553-42AA-8E74-D3D6FA4A0029}"/>
                  </a:ext>
                </a:extLst>
              </p:cNvPr>
              <p:cNvCxnSpPr/>
              <p:nvPr/>
            </p:nvCxnSpPr>
            <p:spPr>
              <a:xfrm>
                <a:off x="5510246" y="2005907"/>
                <a:ext cx="0" cy="2133066"/>
              </a:xfrm>
              <a:prstGeom prst="straightConnector1">
                <a:avLst/>
              </a:prstGeom>
              <a:ln w="1905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avec flèche 76">
                <a:extLst>
                  <a:ext uri="{FF2B5EF4-FFF2-40B4-BE49-F238E27FC236}">
                    <a16:creationId xmlns:a16="http://schemas.microsoft.com/office/drawing/2014/main" id="{64DC8587-C3A1-4EFF-8117-8E11031B8D61}"/>
                  </a:ext>
                </a:extLst>
              </p:cNvPr>
              <p:cNvCxnSpPr/>
              <p:nvPr/>
            </p:nvCxnSpPr>
            <p:spPr>
              <a:xfrm>
                <a:off x="5608390" y="2005907"/>
                <a:ext cx="0" cy="1139117"/>
              </a:xfrm>
              <a:prstGeom prst="straightConnector1">
                <a:avLst/>
              </a:prstGeom>
              <a:ln w="1905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avec flèche 77">
                <a:extLst>
                  <a:ext uri="{FF2B5EF4-FFF2-40B4-BE49-F238E27FC236}">
                    <a16:creationId xmlns:a16="http://schemas.microsoft.com/office/drawing/2014/main" id="{0419B50A-0825-422F-97A6-59918CDCB0F0}"/>
                  </a:ext>
                </a:extLst>
              </p:cNvPr>
              <p:cNvCxnSpPr/>
              <p:nvPr/>
            </p:nvCxnSpPr>
            <p:spPr>
              <a:xfrm>
                <a:off x="5699442" y="2623490"/>
                <a:ext cx="0" cy="1515483"/>
              </a:xfrm>
              <a:prstGeom prst="straightConnector1">
                <a:avLst/>
              </a:prstGeom>
              <a:ln w="1905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avec flèche 78">
                <a:extLst>
                  <a:ext uri="{FF2B5EF4-FFF2-40B4-BE49-F238E27FC236}">
                    <a16:creationId xmlns:a16="http://schemas.microsoft.com/office/drawing/2014/main" id="{150D0F4E-A7A5-42C2-BA4C-CFFA04694386}"/>
                  </a:ext>
                </a:extLst>
              </p:cNvPr>
              <p:cNvCxnSpPr/>
              <p:nvPr/>
            </p:nvCxnSpPr>
            <p:spPr>
              <a:xfrm>
                <a:off x="6266567" y="2005907"/>
                <a:ext cx="0" cy="602842"/>
              </a:xfrm>
              <a:prstGeom prst="straightConnector1">
                <a:avLst/>
              </a:prstGeom>
              <a:ln w="1905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avec flèche 79">
                <a:extLst>
                  <a:ext uri="{FF2B5EF4-FFF2-40B4-BE49-F238E27FC236}">
                    <a16:creationId xmlns:a16="http://schemas.microsoft.com/office/drawing/2014/main" id="{8A53ACA6-838F-4419-9662-B463C0B592F6}"/>
                  </a:ext>
                </a:extLst>
              </p:cNvPr>
              <p:cNvCxnSpPr/>
              <p:nvPr/>
            </p:nvCxnSpPr>
            <p:spPr>
              <a:xfrm>
                <a:off x="6353610" y="2608749"/>
                <a:ext cx="0" cy="539267"/>
              </a:xfrm>
              <a:prstGeom prst="straightConnector1">
                <a:avLst/>
              </a:prstGeom>
              <a:ln w="1905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avec flèche 80">
                <a:extLst>
                  <a:ext uri="{FF2B5EF4-FFF2-40B4-BE49-F238E27FC236}">
                    <a16:creationId xmlns:a16="http://schemas.microsoft.com/office/drawing/2014/main" id="{99CB3472-6A0C-40E3-83B0-411238D8A7A8}"/>
                  </a:ext>
                </a:extLst>
              </p:cNvPr>
              <p:cNvCxnSpPr/>
              <p:nvPr/>
            </p:nvCxnSpPr>
            <p:spPr>
              <a:xfrm>
                <a:off x="6480154" y="3148016"/>
                <a:ext cx="0" cy="990957"/>
              </a:xfrm>
              <a:prstGeom prst="straightConnector1">
                <a:avLst/>
              </a:prstGeom>
              <a:ln w="1905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avec flèche 81">
                <a:extLst>
                  <a:ext uri="{FF2B5EF4-FFF2-40B4-BE49-F238E27FC236}">
                    <a16:creationId xmlns:a16="http://schemas.microsoft.com/office/drawing/2014/main" id="{DC9609BB-7920-42F8-B82D-A8E7C0B144C1}"/>
                  </a:ext>
                </a:extLst>
              </p:cNvPr>
              <p:cNvCxnSpPr/>
              <p:nvPr/>
            </p:nvCxnSpPr>
            <p:spPr>
              <a:xfrm>
                <a:off x="6350349" y="2005907"/>
                <a:ext cx="0" cy="6028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avec flèche 82">
                <a:extLst>
                  <a:ext uri="{FF2B5EF4-FFF2-40B4-BE49-F238E27FC236}">
                    <a16:creationId xmlns:a16="http://schemas.microsoft.com/office/drawing/2014/main" id="{92E1C212-1F26-4269-AAAC-028C18F6C595}"/>
                  </a:ext>
                </a:extLst>
              </p:cNvPr>
              <p:cNvCxnSpPr/>
              <p:nvPr/>
            </p:nvCxnSpPr>
            <p:spPr>
              <a:xfrm>
                <a:off x="6420731" y="2598199"/>
                <a:ext cx="0" cy="54682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avec flèche 83">
                <a:extLst>
                  <a:ext uri="{FF2B5EF4-FFF2-40B4-BE49-F238E27FC236}">
                    <a16:creationId xmlns:a16="http://schemas.microsoft.com/office/drawing/2014/main" id="{B41F45CE-E0E7-485A-A4C0-D5EB4C999CB7}"/>
                  </a:ext>
                </a:extLst>
              </p:cNvPr>
              <p:cNvCxnSpPr/>
              <p:nvPr/>
            </p:nvCxnSpPr>
            <p:spPr>
              <a:xfrm>
                <a:off x="6565910" y="3148016"/>
                <a:ext cx="0" cy="99102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avec flèche 84">
                <a:extLst>
                  <a:ext uri="{FF2B5EF4-FFF2-40B4-BE49-F238E27FC236}">
                    <a16:creationId xmlns:a16="http://schemas.microsoft.com/office/drawing/2014/main" id="{143ADD0E-467E-410E-A9CA-2E259BA927E1}"/>
                  </a:ext>
                </a:extLst>
              </p:cNvPr>
              <p:cNvCxnSpPr/>
              <p:nvPr/>
            </p:nvCxnSpPr>
            <p:spPr>
              <a:xfrm>
                <a:off x="6064759" y="2987076"/>
                <a:ext cx="0" cy="17072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ZoneTexte 59">
                    <a:extLst>
                      <a:ext uri="{FF2B5EF4-FFF2-40B4-BE49-F238E27FC236}">
                        <a16:creationId xmlns:a16="http://schemas.microsoft.com/office/drawing/2014/main" id="{EA0C1356-DC8F-4674-9065-570C420ABDD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135057" y="2786264"/>
                    <a:ext cx="47801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dirty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578</m:t>
                          </m:r>
                        </m:oMath>
                      </m:oMathPara>
                    </a14:m>
                    <a:endParaRPr lang="fr-FR" sz="12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6" name="ZoneTexte 59">
                    <a:extLst>
                      <a:ext uri="{FF2B5EF4-FFF2-40B4-BE49-F238E27FC236}">
                        <a16:creationId xmlns:a16="http://schemas.microsoft.com/office/drawing/2014/main" id="{EA0C1356-DC8F-4674-9065-570C420ABD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135057" y="2786264"/>
                    <a:ext cx="478016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ZoneTexte 60">
                    <a:extLst>
                      <a:ext uri="{FF2B5EF4-FFF2-40B4-BE49-F238E27FC236}">
                        <a16:creationId xmlns:a16="http://schemas.microsoft.com/office/drawing/2014/main" id="{04723B9A-EAB5-4382-A3BE-E95D102FA72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486961" y="3450604"/>
                    <a:ext cx="47801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dirty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299</m:t>
                          </m:r>
                        </m:oMath>
                      </m:oMathPara>
                    </a14:m>
                    <a:endParaRPr lang="fr-FR" sz="12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7" name="ZoneTexte 60">
                    <a:extLst>
                      <a:ext uri="{FF2B5EF4-FFF2-40B4-BE49-F238E27FC236}">
                        <a16:creationId xmlns:a16="http://schemas.microsoft.com/office/drawing/2014/main" id="{04723B9A-EAB5-4382-A3BE-E95D102FA7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486961" y="3450604"/>
                    <a:ext cx="478016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ZoneTexte 63">
                    <a:extLst>
                      <a:ext uri="{FF2B5EF4-FFF2-40B4-BE49-F238E27FC236}">
                        <a16:creationId xmlns:a16="http://schemas.microsoft.com/office/drawing/2014/main" id="{CE93040D-55BB-46A2-AB4D-BB13296180B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440295" y="2215881"/>
                    <a:ext cx="39305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dirty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80</m:t>
                          </m:r>
                        </m:oMath>
                      </m:oMathPara>
                    </a14:m>
                    <a:endParaRPr lang="fr-FR" sz="12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8" name="ZoneTexte 63">
                    <a:extLst>
                      <a:ext uri="{FF2B5EF4-FFF2-40B4-BE49-F238E27FC236}">
                        <a16:creationId xmlns:a16="http://schemas.microsoft.com/office/drawing/2014/main" id="{CE93040D-55BB-46A2-AB4D-BB13296180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440295" y="2215881"/>
                    <a:ext cx="393056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ZoneTexte 64">
                    <a:extLst>
                      <a:ext uri="{FF2B5EF4-FFF2-40B4-BE49-F238E27FC236}">
                        <a16:creationId xmlns:a16="http://schemas.microsoft.com/office/drawing/2014/main" id="{F256C610-480B-407F-AC08-CA9CC29EA21D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122755" y="3495593"/>
                    <a:ext cx="47801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dirty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106</m:t>
                          </m:r>
                        </m:oMath>
                      </m:oMathPara>
                    </a14:m>
                    <a:endParaRPr lang="fr-FR" sz="12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9" name="ZoneTexte 64">
                    <a:extLst>
                      <a:ext uri="{FF2B5EF4-FFF2-40B4-BE49-F238E27FC236}">
                        <a16:creationId xmlns:a16="http://schemas.microsoft.com/office/drawing/2014/main" id="{F256C610-480B-407F-AC08-CA9CC29EA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122755" y="3495593"/>
                    <a:ext cx="478016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ZoneTexte 65">
                    <a:extLst>
                      <a:ext uri="{FF2B5EF4-FFF2-40B4-BE49-F238E27FC236}">
                        <a16:creationId xmlns:a16="http://schemas.microsoft.com/office/drawing/2014/main" id="{D5693273-BA0A-49DD-896C-3A83B6F0820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085691" y="2708890"/>
                    <a:ext cx="30809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dirty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fr-FR" sz="12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0" name="ZoneTexte 65">
                    <a:extLst>
                      <a:ext uri="{FF2B5EF4-FFF2-40B4-BE49-F238E27FC236}">
                        <a16:creationId xmlns:a16="http://schemas.microsoft.com/office/drawing/2014/main" id="{D5693273-BA0A-49DD-896C-3A83B6F082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085691" y="2708890"/>
                    <a:ext cx="308098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ZoneTexte 66">
                    <a:extLst>
                      <a:ext uri="{FF2B5EF4-FFF2-40B4-BE49-F238E27FC236}">
                        <a16:creationId xmlns:a16="http://schemas.microsoft.com/office/drawing/2014/main" id="{29D6DA1D-5663-4074-8D9C-19610041219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937800" y="2159675"/>
                    <a:ext cx="39305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fr-FR" sz="12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1" name="ZoneTexte 66">
                    <a:extLst>
                      <a:ext uri="{FF2B5EF4-FFF2-40B4-BE49-F238E27FC236}">
                        <a16:creationId xmlns:a16="http://schemas.microsoft.com/office/drawing/2014/main" id="{29D6DA1D-5663-4074-8D9C-1961004121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937800" y="2159675"/>
                    <a:ext cx="393056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ZoneTexte 67">
                    <a:extLst>
                      <a:ext uri="{FF2B5EF4-FFF2-40B4-BE49-F238E27FC236}">
                        <a16:creationId xmlns:a16="http://schemas.microsoft.com/office/drawing/2014/main" id="{38C7C71D-F96C-400E-A4F3-18913C48FFB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248285" y="2150020"/>
                    <a:ext cx="32125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580</m:t>
                          </m:r>
                        </m:oMath>
                      </m:oMathPara>
                    </a14:m>
                    <a:endParaRPr lang="fr-FR" sz="12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ZoneTexte 67">
                    <a:extLst>
                      <a:ext uri="{FF2B5EF4-FFF2-40B4-BE49-F238E27FC236}">
                        <a16:creationId xmlns:a16="http://schemas.microsoft.com/office/drawing/2014/main" id="{38C7C71D-F96C-400E-A4F3-18913C48FF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248285" y="2150020"/>
                    <a:ext cx="321259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2452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ZoneTexte 68">
                    <a:extLst>
                      <a:ext uri="{FF2B5EF4-FFF2-40B4-BE49-F238E27FC236}">
                        <a16:creationId xmlns:a16="http://schemas.microsoft.com/office/drawing/2014/main" id="{16615C3F-1785-41FE-B165-78036F52C6E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268277" y="2781591"/>
                    <a:ext cx="4973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77000</m:t>
                          </m:r>
                        </m:oMath>
                      </m:oMathPara>
                    </a14:m>
                    <a:endParaRPr lang="fr-FR" sz="12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3" name="ZoneTexte 68">
                    <a:extLst>
                      <a:ext uri="{FF2B5EF4-FFF2-40B4-BE49-F238E27FC236}">
                        <a16:creationId xmlns:a16="http://schemas.microsoft.com/office/drawing/2014/main" id="{16615C3F-1785-41FE-B165-78036F52C6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268277" y="2781591"/>
                    <a:ext cx="497330" cy="2769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t="-16049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ZoneTexte 69">
                    <a:extLst>
                      <a:ext uri="{FF2B5EF4-FFF2-40B4-BE49-F238E27FC236}">
                        <a16:creationId xmlns:a16="http://schemas.microsoft.com/office/drawing/2014/main" id="{DBCC705C-DEC4-4C09-A39D-5F6D925FF1E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206654" y="3403925"/>
                    <a:ext cx="9319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−100</m:t>
                          </m:r>
                        </m:oMath>
                      </m:oMathPara>
                    </a14:m>
                    <a:endParaRPr lang="fr-FR" sz="12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4" name="ZoneTexte 69">
                    <a:extLst>
                      <a:ext uri="{FF2B5EF4-FFF2-40B4-BE49-F238E27FC236}">
                        <a16:creationId xmlns:a16="http://schemas.microsoft.com/office/drawing/2014/main" id="{DBCC705C-DEC4-4C09-A39D-5F6D925FF1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206654" y="3403925"/>
                    <a:ext cx="931930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e 94">
                <a:extLst>
                  <a:ext uri="{FF2B5EF4-FFF2-40B4-BE49-F238E27FC236}">
                    <a16:creationId xmlns:a16="http://schemas.microsoft.com/office/drawing/2014/main" id="{1EE27F78-7D48-4B3E-9106-635BD33DC759}"/>
                  </a:ext>
                </a:extLst>
              </p:cNvPr>
              <p:cNvGrpSpPr/>
              <p:nvPr/>
            </p:nvGrpSpPr>
            <p:grpSpPr>
              <a:xfrm>
                <a:off x="7306487" y="2480495"/>
                <a:ext cx="2189908" cy="1266231"/>
                <a:chOff x="4800959" y="1395928"/>
                <a:chExt cx="3400528" cy="196622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3086C41F-F1EA-427F-A2B6-F61E20A3CE80}"/>
                    </a:ext>
                  </a:extLst>
                </p:cNvPr>
                <p:cNvSpPr/>
                <p:nvPr/>
              </p:nvSpPr>
              <p:spPr>
                <a:xfrm>
                  <a:off x="4800959" y="1395928"/>
                  <a:ext cx="3400528" cy="19662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 sz="1400"/>
                </a:p>
              </p:txBody>
            </p:sp>
            <p:sp>
              <p:nvSpPr>
                <p:cNvPr id="106" name="ZoneTexte 21">
                  <a:extLst>
                    <a:ext uri="{FF2B5EF4-FFF2-40B4-BE49-F238E27FC236}">
                      <a16:creationId xmlns:a16="http://schemas.microsoft.com/office/drawing/2014/main" id="{A223F872-823D-4219-B436-06E42E336D02}"/>
                    </a:ext>
                  </a:extLst>
                </p:cNvPr>
                <p:cNvSpPr txBox="1"/>
                <p:nvPr/>
              </p:nvSpPr>
              <p:spPr>
                <a:xfrm>
                  <a:off x="5175472" y="2829551"/>
                  <a:ext cx="2516453" cy="4301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1200" dirty="0" err="1">
                      <a:cs typeface="Times New Roman" pitchFamily="18" charset="0"/>
                    </a:rPr>
                    <a:t>Tm-Tm</a:t>
                  </a:r>
                  <a:r>
                    <a:rPr lang="fr-FR" sz="1200" dirty="0">
                      <a:cs typeface="Times New Roman" pitchFamily="18" charset="0"/>
                    </a:rPr>
                    <a:t> cross relaxation</a:t>
                  </a:r>
                </a:p>
              </p:txBody>
            </p:sp>
            <p:sp>
              <p:nvSpPr>
                <p:cNvPr id="107" name="ZoneTexte 22">
                  <a:extLst>
                    <a:ext uri="{FF2B5EF4-FFF2-40B4-BE49-F238E27FC236}">
                      <a16:creationId xmlns:a16="http://schemas.microsoft.com/office/drawing/2014/main" id="{5DD192EB-5213-40C9-AF24-1DFB0D48A3F5}"/>
                    </a:ext>
                  </a:extLst>
                </p:cNvPr>
                <p:cNvSpPr txBox="1"/>
                <p:nvPr/>
              </p:nvSpPr>
              <p:spPr>
                <a:xfrm>
                  <a:off x="5175183" y="2151380"/>
                  <a:ext cx="2254294" cy="716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1200" dirty="0">
                      <a:cs typeface="Times New Roman" pitchFamily="18" charset="0"/>
                    </a:rPr>
                    <a:t>Radiative relaxation </a:t>
                  </a:r>
                </a:p>
                <a:p>
                  <a:r>
                    <a:rPr lang="fr-FR" sz="1200" dirty="0">
                      <a:cs typeface="Times New Roman" pitchFamily="18" charset="0"/>
                    </a:rPr>
                    <a:t>(fluorescence)</a:t>
                  </a:r>
                </a:p>
              </p:txBody>
            </p:sp>
            <p:sp>
              <p:nvSpPr>
                <p:cNvPr id="108" name="ZoneTexte 23">
                  <a:extLst>
                    <a:ext uri="{FF2B5EF4-FFF2-40B4-BE49-F238E27FC236}">
                      <a16:creationId xmlns:a16="http://schemas.microsoft.com/office/drawing/2014/main" id="{C8FEA9EF-5B6A-4B97-9A76-EA1D9C093E17}"/>
                    </a:ext>
                  </a:extLst>
                </p:cNvPr>
                <p:cNvSpPr txBox="1"/>
                <p:nvPr/>
              </p:nvSpPr>
              <p:spPr>
                <a:xfrm>
                  <a:off x="5201352" y="1508888"/>
                  <a:ext cx="2680043" cy="716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1200" dirty="0">
                      <a:cs typeface="Times New Roman" pitchFamily="18" charset="0"/>
                    </a:rPr>
                    <a:t>Non-radiative relaxation </a:t>
                  </a:r>
                </a:p>
                <a:p>
                  <a:r>
                    <a:rPr lang="fr-FR" sz="1200" dirty="0">
                      <a:cs typeface="Times New Roman" pitchFamily="18" charset="0"/>
                    </a:rPr>
                    <a:t>(phonons)</a:t>
                  </a:r>
                </a:p>
              </p:txBody>
            </p:sp>
            <p:sp>
              <p:nvSpPr>
                <p:cNvPr id="109" name="Flèche vers le bas 53">
                  <a:extLst>
                    <a:ext uri="{FF2B5EF4-FFF2-40B4-BE49-F238E27FC236}">
                      <a16:creationId xmlns:a16="http://schemas.microsoft.com/office/drawing/2014/main" id="{DFD59340-21FD-4412-BF52-C0CEE6DC7287}"/>
                    </a:ext>
                  </a:extLst>
                </p:cNvPr>
                <p:cNvSpPr/>
                <p:nvPr/>
              </p:nvSpPr>
              <p:spPr>
                <a:xfrm>
                  <a:off x="4931754" y="2784528"/>
                  <a:ext cx="268957" cy="493291"/>
                </a:xfrm>
                <a:prstGeom prst="downArrow">
                  <a:avLst>
                    <a:gd name="adj1" fmla="val 50000"/>
                    <a:gd name="adj2" fmla="val 81982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 sz="1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0" name="Connecteur droit avec flèche 109">
                  <a:extLst>
                    <a:ext uri="{FF2B5EF4-FFF2-40B4-BE49-F238E27FC236}">
                      <a16:creationId xmlns:a16="http://schemas.microsoft.com/office/drawing/2014/main" id="{5B557C15-E0C3-4361-8874-17089F3E5056}"/>
                    </a:ext>
                  </a:extLst>
                </p:cNvPr>
                <p:cNvCxnSpPr/>
                <p:nvPr/>
              </p:nvCxnSpPr>
              <p:spPr>
                <a:xfrm>
                  <a:off x="5066233" y="1577850"/>
                  <a:ext cx="0" cy="42456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ysDash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necteur droit avec flèche 110">
                  <a:extLst>
                    <a:ext uri="{FF2B5EF4-FFF2-40B4-BE49-F238E27FC236}">
                      <a16:creationId xmlns:a16="http://schemas.microsoft.com/office/drawing/2014/main" id="{4FAE89FE-25EC-48F8-9D0C-6F36163CEAFB}"/>
                    </a:ext>
                  </a:extLst>
                </p:cNvPr>
                <p:cNvCxnSpPr/>
                <p:nvPr/>
              </p:nvCxnSpPr>
              <p:spPr>
                <a:xfrm>
                  <a:off x="5066233" y="2249723"/>
                  <a:ext cx="1" cy="374567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ZoneTexte 71">
                    <a:extLst>
                      <a:ext uri="{FF2B5EF4-FFF2-40B4-BE49-F238E27FC236}">
                        <a16:creationId xmlns:a16="http://schemas.microsoft.com/office/drawing/2014/main" id="{EBFBDC0C-0FA1-4CBB-83F6-BA3DE25EABE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603734" y="2292055"/>
                    <a:ext cx="56297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4200</m:t>
                          </m:r>
                        </m:oMath>
                      </m:oMathPara>
                    </a14:m>
                    <a:endParaRPr lang="fr-FR" sz="12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6" name="ZoneTexte 71">
                    <a:extLst>
                      <a:ext uri="{FF2B5EF4-FFF2-40B4-BE49-F238E27FC236}">
                        <a16:creationId xmlns:a16="http://schemas.microsoft.com/office/drawing/2014/main" id="{EBFBDC0C-0FA1-4CBB-83F6-BA3DE25EAB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603734" y="2292055"/>
                    <a:ext cx="562975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ZoneTexte 72">
                    <a:extLst>
                      <a:ext uri="{FF2B5EF4-FFF2-40B4-BE49-F238E27FC236}">
                        <a16:creationId xmlns:a16="http://schemas.microsoft.com/office/drawing/2014/main" id="{0AAEF520-F529-4E60-BE79-9C39E7C19B5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840081" y="3596535"/>
                    <a:ext cx="56297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4200</m:t>
                          </m:r>
                        </m:oMath>
                      </m:oMathPara>
                    </a14:m>
                    <a:endParaRPr lang="fr-FR" sz="12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7" name="ZoneTexte 72">
                    <a:extLst>
                      <a:ext uri="{FF2B5EF4-FFF2-40B4-BE49-F238E27FC236}">
                        <a16:creationId xmlns:a16="http://schemas.microsoft.com/office/drawing/2014/main" id="{0AAEF520-F529-4E60-BE79-9C39E7C19B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840081" y="3596535"/>
                    <a:ext cx="562975" cy="2769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ZoneTexte 74">
                    <a:extLst>
                      <a:ext uri="{FF2B5EF4-FFF2-40B4-BE49-F238E27FC236}">
                        <a16:creationId xmlns:a16="http://schemas.microsoft.com/office/drawing/2014/main" id="{F1375478-77D2-4B5F-953B-F7C6C6E40C8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594189" y="2830576"/>
                    <a:ext cx="4973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4200</m:t>
                          </m:r>
                        </m:oMath>
                      </m:oMathPara>
                    </a14:m>
                    <a:endParaRPr lang="fr-FR" sz="12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8" name="ZoneTexte 74">
                    <a:extLst>
                      <a:ext uri="{FF2B5EF4-FFF2-40B4-BE49-F238E27FC236}">
                        <a16:creationId xmlns:a16="http://schemas.microsoft.com/office/drawing/2014/main" id="{F1375478-77D2-4B5F-953B-F7C6C6E40C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594189" y="2830576"/>
                    <a:ext cx="497330" cy="27699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49C24AD3-9E56-4ACA-8964-A9900BA45357}"/>
                  </a:ext>
                </a:extLst>
              </p:cNvPr>
              <p:cNvCxnSpPr/>
              <p:nvPr/>
            </p:nvCxnSpPr>
            <p:spPr>
              <a:xfrm>
                <a:off x="5183876" y="2007888"/>
                <a:ext cx="960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:a16="http://schemas.microsoft.com/office/drawing/2014/main" id="{F24452D5-1E9A-4EB6-BD99-13DD4FB5299C}"/>
                  </a:ext>
                </a:extLst>
              </p:cNvPr>
              <p:cNvCxnSpPr/>
              <p:nvPr/>
            </p:nvCxnSpPr>
            <p:spPr>
              <a:xfrm>
                <a:off x="5180320" y="2608749"/>
                <a:ext cx="960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>
                <a:extLst>
                  <a:ext uri="{FF2B5EF4-FFF2-40B4-BE49-F238E27FC236}">
                    <a16:creationId xmlns:a16="http://schemas.microsoft.com/office/drawing/2014/main" id="{777A1A60-C501-4F6B-B41C-B95EDA29BA0A}"/>
                  </a:ext>
                </a:extLst>
              </p:cNvPr>
              <p:cNvCxnSpPr/>
              <p:nvPr/>
            </p:nvCxnSpPr>
            <p:spPr>
              <a:xfrm>
                <a:off x="5179651" y="3148016"/>
                <a:ext cx="960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>
                <a:extLst>
                  <a:ext uri="{FF2B5EF4-FFF2-40B4-BE49-F238E27FC236}">
                    <a16:creationId xmlns:a16="http://schemas.microsoft.com/office/drawing/2014/main" id="{E8C9026B-91CC-47EC-82D5-232664BA4F3E}"/>
                  </a:ext>
                </a:extLst>
              </p:cNvPr>
              <p:cNvCxnSpPr/>
              <p:nvPr/>
            </p:nvCxnSpPr>
            <p:spPr>
              <a:xfrm>
                <a:off x="5179651" y="4142205"/>
                <a:ext cx="960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Flèche : haut 102">
                <a:extLst>
                  <a:ext uri="{FF2B5EF4-FFF2-40B4-BE49-F238E27FC236}">
                    <a16:creationId xmlns:a16="http://schemas.microsoft.com/office/drawing/2014/main" id="{387B8B56-D557-4F50-B25F-2039BD4399F6}"/>
                  </a:ext>
                </a:extLst>
              </p:cNvPr>
              <p:cNvSpPr/>
              <p:nvPr/>
            </p:nvSpPr>
            <p:spPr>
              <a:xfrm>
                <a:off x="4486821" y="1989765"/>
                <a:ext cx="273833" cy="2133133"/>
              </a:xfrm>
              <a:prstGeom prst="upArrow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ZoneTexte 103">
                    <a:extLst>
                      <a:ext uri="{FF2B5EF4-FFF2-40B4-BE49-F238E27FC236}">
                        <a16:creationId xmlns:a16="http://schemas.microsoft.com/office/drawing/2014/main" id="{625B5CE3-098A-4272-B3ED-4FA62C68BFE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886488" y="2725165"/>
                    <a:ext cx="10045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786 </m:t>
                          </m:r>
                          <m:r>
                            <a:rPr lang="fr-FR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𝑛𝑚</m:t>
                          </m:r>
                        </m:oMath>
                      </m:oMathPara>
                    </a14:m>
                    <a:endParaRPr lang="fr-FR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ZoneTexte 103">
                    <a:extLst>
                      <a:ext uri="{FF2B5EF4-FFF2-40B4-BE49-F238E27FC236}">
                        <a16:creationId xmlns:a16="http://schemas.microsoft.com/office/drawing/2014/main" id="{625B5CE3-098A-4272-B3ED-4FA62C68BF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86488" y="2725165"/>
                    <a:ext cx="1004569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1A336E56-C557-4B42-AD02-876E08B48ADB}"/>
              </a:ext>
            </a:extLst>
          </p:cNvPr>
          <p:cNvSpPr txBox="1"/>
          <p:nvPr/>
        </p:nvSpPr>
        <p:spPr>
          <a:xfrm>
            <a:off x="6687672" y="1685277"/>
            <a:ext cx="394440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Rate </a:t>
            </a:r>
            <a:r>
              <a:rPr lang="fr-FR" dirty="0" err="1"/>
              <a:t>equations</a:t>
            </a:r>
            <a:r>
              <a:rPr lang="fr-FR" dirty="0"/>
              <a:t> for </a:t>
            </a:r>
            <a:r>
              <a:rPr lang="fr-FR" dirty="0" err="1"/>
              <a:t>this</a:t>
            </a:r>
            <a:r>
              <a:rPr lang="fr-FR" dirty="0"/>
              <a:t> 4-level system </a:t>
            </a:r>
          </a:p>
          <a:p>
            <a:pPr algn="ctr"/>
            <a:r>
              <a:rPr lang="fr-FR" dirty="0">
                <a:sym typeface="Wingdings" panose="05000000000000000000" pitchFamily="2" charset="2"/>
              </a:rPr>
              <a:t> Time-</a:t>
            </a:r>
            <a:r>
              <a:rPr lang="fr-FR" dirty="0" err="1">
                <a:sym typeface="Wingdings" panose="05000000000000000000" pitchFamily="2" charset="2"/>
              </a:rPr>
              <a:t>dependent</a:t>
            </a:r>
            <a:r>
              <a:rPr lang="fr-FR" dirty="0">
                <a:sym typeface="Wingdings" panose="05000000000000000000" pitchFamily="2" charset="2"/>
              </a:rPr>
              <a:t> phonon rate </a:t>
            </a:r>
            <a:r>
              <a:rPr lang="fr-FR" dirty="0" err="1">
                <a:sym typeface="Wingdings" panose="05000000000000000000" pitchFamily="2" charset="2"/>
              </a:rPr>
              <a:t>generation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dirty="0" err="1">
                <a:sym typeface="Wingdings" panose="05000000000000000000" pitchFamily="2" charset="2"/>
              </a:rPr>
              <a:t>heatload</a:t>
            </a:r>
            <a:r>
              <a:rPr lang="fr-FR" dirty="0">
                <a:sym typeface="Wingdings" panose="05000000000000000000" pitchFamily="2" charset="2"/>
              </a:rPr>
              <a:t>)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6590599" y="2665416"/>
            <a:ext cx="4308603" cy="4040184"/>
            <a:chOff x="5134659" y="1366770"/>
            <a:chExt cx="4308603" cy="3838024"/>
          </a:xfrm>
        </p:grpSpPr>
        <p:pic>
          <p:nvPicPr>
            <p:cNvPr id="118" name="Image 117">
              <a:extLst>
                <a:ext uri="{FF2B5EF4-FFF2-40B4-BE49-F238E27FC236}">
                  <a16:creationId xmlns:a16="http://schemas.microsoft.com/office/drawing/2014/main" id="{7438DDDA-8677-4511-AC5F-3A3562A3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4702" y="1366770"/>
              <a:ext cx="4188724" cy="2158881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717C77F-7731-4819-A301-8E7C369001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7"/>
            <a:stretch/>
          </p:blipFill>
          <p:spPr>
            <a:xfrm>
              <a:off x="5134659" y="3151433"/>
              <a:ext cx="4308603" cy="2053361"/>
            </a:xfrm>
            <a:prstGeom prst="rect">
              <a:avLst/>
            </a:prstGeom>
          </p:spPr>
        </p:pic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9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6447288" y="1575725"/>
            <a:ext cx="4423913" cy="2625908"/>
            <a:chOff x="5067621" y="1517602"/>
            <a:chExt cx="4220713" cy="2249708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6717C77F-7731-4819-A301-8E7C36900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621" y="1517602"/>
              <a:ext cx="4220713" cy="2249708"/>
            </a:xfrm>
            <a:prstGeom prst="rect">
              <a:avLst/>
            </a:prstGeom>
          </p:spPr>
        </p:pic>
        <p:sp>
          <p:nvSpPr>
            <p:cNvPr id="5" name="Forme libre 4"/>
            <p:cNvSpPr/>
            <p:nvPr/>
          </p:nvSpPr>
          <p:spPr>
            <a:xfrm>
              <a:off x="5692140" y="1890975"/>
              <a:ext cx="3192780" cy="1522785"/>
            </a:xfrm>
            <a:custGeom>
              <a:avLst/>
              <a:gdLst>
                <a:gd name="connsiteX0" fmla="*/ 0 w 3192780"/>
                <a:gd name="connsiteY0" fmla="*/ 1522785 h 1522785"/>
                <a:gd name="connsiteX1" fmla="*/ 15240 w 3192780"/>
                <a:gd name="connsiteY1" fmla="*/ 1225605 h 1522785"/>
                <a:gd name="connsiteX2" fmla="*/ 22860 w 3192780"/>
                <a:gd name="connsiteY2" fmla="*/ 890325 h 1522785"/>
                <a:gd name="connsiteX3" fmla="*/ 26670 w 3192780"/>
                <a:gd name="connsiteY3" fmla="*/ 627435 h 1522785"/>
                <a:gd name="connsiteX4" fmla="*/ 38100 w 3192780"/>
                <a:gd name="connsiteY4" fmla="*/ 353115 h 1522785"/>
                <a:gd name="connsiteX5" fmla="*/ 53340 w 3192780"/>
                <a:gd name="connsiteY5" fmla="*/ 181665 h 1522785"/>
                <a:gd name="connsiteX6" fmla="*/ 68580 w 3192780"/>
                <a:gd name="connsiteY6" fmla="*/ 74985 h 1522785"/>
                <a:gd name="connsiteX7" fmla="*/ 102870 w 3192780"/>
                <a:gd name="connsiteY7" fmla="*/ 6405 h 1522785"/>
                <a:gd name="connsiteX8" fmla="*/ 125730 w 3192780"/>
                <a:gd name="connsiteY8" fmla="*/ 6405 h 1522785"/>
                <a:gd name="connsiteX9" fmla="*/ 182880 w 3192780"/>
                <a:gd name="connsiteY9" fmla="*/ 36885 h 1522785"/>
                <a:gd name="connsiteX10" fmla="*/ 251460 w 3192780"/>
                <a:gd name="connsiteY10" fmla="*/ 101655 h 1522785"/>
                <a:gd name="connsiteX11" fmla="*/ 354330 w 3192780"/>
                <a:gd name="connsiteY11" fmla="*/ 151185 h 1522785"/>
                <a:gd name="connsiteX12" fmla="*/ 434340 w 3192780"/>
                <a:gd name="connsiteY12" fmla="*/ 177855 h 1522785"/>
                <a:gd name="connsiteX13" fmla="*/ 476250 w 3192780"/>
                <a:gd name="connsiteY13" fmla="*/ 177855 h 1522785"/>
                <a:gd name="connsiteX14" fmla="*/ 483870 w 3192780"/>
                <a:gd name="connsiteY14" fmla="*/ 227385 h 1522785"/>
                <a:gd name="connsiteX15" fmla="*/ 502920 w 3192780"/>
                <a:gd name="connsiteY15" fmla="*/ 356925 h 1522785"/>
                <a:gd name="connsiteX16" fmla="*/ 514350 w 3192780"/>
                <a:gd name="connsiteY16" fmla="*/ 482655 h 1522785"/>
                <a:gd name="connsiteX17" fmla="*/ 521970 w 3192780"/>
                <a:gd name="connsiteY17" fmla="*/ 558855 h 1522785"/>
                <a:gd name="connsiteX18" fmla="*/ 544830 w 3192780"/>
                <a:gd name="connsiteY18" fmla="*/ 646485 h 1522785"/>
                <a:gd name="connsiteX19" fmla="*/ 598170 w 3192780"/>
                <a:gd name="connsiteY19" fmla="*/ 760785 h 1522785"/>
                <a:gd name="connsiteX20" fmla="*/ 693420 w 3192780"/>
                <a:gd name="connsiteY20" fmla="*/ 852225 h 1522785"/>
                <a:gd name="connsiteX21" fmla="*/ 819150 w 3192780"/>
                <a:gd name="connsiteY21" fmla="*/ 955095 h 1522785"/>
                <a:gd name="connsiteX22" fmla="*/ 1051560 w 3192780"/>
                <a:gd name="connsiteY22" fmla="*/ 1096065 h 1522785"/>
                <a:gd name="connsiteX23" fmla="*/ 1261110 w 3192780"/>
                <a:gd name="connsiteY23" fmla="*/ 1195125 h 1522785"/>
                <a:gd name="connsiteX24" fmla="*/ 1661160 w 3192780"/>
                <a:gd name="connsiteY24" fmla="*/ 1320855 h 1522785"/>
                <a:gd name="connsiteX25" fmla="*/ 2080260 w 3192780"/>
                <a:gd name="connsiteY25" fmla="*/ 1404675 h 1522785"/>
                <a:gd name="connsiteX26" fmla="*/ 2487930 w 3192780"/>
                <a:gd name="connsiteY26" fmla="*/ 1446585 h 1522785"/>
                <a:gd name="connsiteX27" fmla="*/ 2868930 w 3192780"/>
                <a:gd name="connsiteY27" fmla="*/ 1473255 h 1522785"/>
                <a:gd name="connsiteX28" fmla="*/ 3192780 w 3192780"/>
                <a:gd name="connsiteY28" fmla="*/ 1480875 h 1522785"/>
                <a:gd name="connsiteX0" fmla="*/ 0 w 3192780"/>
                <a:gd name="connsiteY0" fmla="*/ 1522785 h 1522785"/>
                <a:gd name="connsiteX1" fmla="*/ 15240 w 3192780"/>
                <a:gd name="connsiteY1" fmla="*/ 1225605 h 1522785"/>
                <a:gd name="connsiteX2" fmla="*/ 22860 w 3192780"/>
                <a:gd name="connsiteY2" fmla="*/ 890325 h 1522785"/>
                <a:gd name="connsiteX3" fmla="*/ 26670 w 3192780"/>
                <a:gd name="connsiteY3" fmla="*/ 627435 h 1522785"/>
                <a:gd name="connsiteX4" fmla="*/ 38100 w 3192780"/>
                <a:gd name="connsiteY4" fmla="*/ 353115 h 1522785"/>
                <a:gd name="connsiteX5" fmla="*/ 53340 w 3192780"/>
                <a:gd name="connsiteY5" fmla="*/ 181665 h 1522785"/>
                <a:gd name="connsiteX6" fmla="*/ 68580 w 3192780"/>
                <a:gd name="connsiteY6" fmla="*/ 74985 h 1522785"/>
                <a:gd name="connsiteX7" fmla="*/ 102870 w 3192780"/>
                <a:gd name="connsiteY7" fmla="*/ 6405 h 1522785"/>
                <a:gd name="connsiteX8" fmla="*/ 125730 w 3192780"/>
                <a:gd name="connsiteY8" fmla="*/ 6405 h 1522785"/>
                <a:gd name="connsiteX9" fmla="*/ 182880 w 3192780"/>
                <a:gd name="connsiteY9" fmla="*/ 36885 h 1522785"/>
                <a:gd name="connsiteX10" fmla="*/ 251460 w 3192780"/>
                <a:gd name="connsiteY10" fmla="*/ 101655 h 1522785"/>
                <a:gd name="connsiteX11" fmla="*/ 354330 w 3192780"/>
                <a:gd name="connsiteY11" fmla="*/ 151185 h 1522785"/>
                <a:gd name="connsiteX12" fmla="*/ 434340 w 3192780"/>
                <a:gd name="connsiteY12" fmla="*/ 177855 h 1522785"/>
                <a:gd name="connsiteX13" fmla="*/ 476250 w 3192780"/>
                <a:gd name="connsiteY13" fmla="*/ 177855 h 1522785"/>
                <a:gd name="connsiteX14" fmla="*/ 483870 w 3192780"/>
                <a:gd name="connsiteY14" fmla="*/ 227385 h 1522785"/>
                <a:gd name="connsiteX15" fmla="*/ 502920 w 3192780"/>
                <a:gd name="connsiteY15" fmla="*/ 356925 h 1522785"/>
                <a:gd name="connsiteX16" fmla="*/ 514350 w 3192780"/>
                <a:gd name="connsiteY16" fmla="*/ 482655 h 1522785"/>
                <a:gd name="connsiteX17" fmla="*/ 521970 w 3192780"/>
                <a:gd name="connsiteY17" fmla="*/ 558855 h 1522785"/>
                <a:gd name="connsiteX18" fmla="*/ 544830 w 3192780"/>
                <a:gd name="connsiteY18" fmla="*/ 646485 h 1522785"/>
                <a:gd name="connsiteX19" fmla="*/ 598170 w 3192780"/>
                <a:gd name="connsiteY19" fmla="*/ 760785 h 1522785"/>
                <a:gd name="connsiteX20" fmla="*/ 693420 w 3192780"/>
                <a:gd name="connsiteY20" fmla="*/ 852225 h 1522785"/>
                <a:gd name="connsiteX21" fmla="*/ 819150 w 3192780"/>
                <a:gd name="connsiteY21" fmla="*/ 955095 h 1522785"/>
                <a:gd name="connsiteX22" fmla="*/ 1051560 w 3192780"/>
                <a:gd name="connsiteY22" fmla="*/ 1096065 h 1522785"/>
                <a:gd name="connsiteX23" fmla="*/ 1261110 w 3192780"/>
                <a:gd name="connsiteY23" fmla="*/ 1195125 h 1522785"/>
                <a:gd name="connsiteX24" fmla="*/ 1661160 w 3192780"/>
                <a:gd name="connsiteY24" fmla="*/ 1320855 h 1522785"/>
                <a:gd name="connsiteX25" fmla="*/ 2080260 w 3192780"/>
                <a:gd name="connsiteY25" fmla="*/ 1404675 h 1522785"/>
                <a:gd name="connsiteX26" fmla="*/ 2487930 w 3192780"/>
                <a:gd name="connsiteY26" fmla="*/ 1446585 h 1522785"/>
                <a:gd name="connsiteX27" fmla="*/ 2868930 w 3192780"/>
                <a:gd name="connsiteY27" fmla="*/ 1473255 h 1522785"/>
                <a:gd name="connsiteX28" fmla="*/ 3192780 w 3192780"/>
                <a:gd name="connsiteY28" fmla="*/ 1480875 h 1522785"/>
                <a:gd name="connsiteX0" fmla="*/ 0 w 3192780"/>
                <a:gd name="connsiteY0" fmla="*/ 1522785 h 1522785"/>
                <a:gd name="connsiteX1" fmla="*/ 15240 w 3192780"/>
                <a:gd name="connsiteY1" fmla="*/ 1225605 h 1522785"/>
                <a:gd name="connsiteX2" fmla="*/ 22860 w 3192780"/>
                <a:gd name="connsiteY2" fmla="*/ 890325 h 1522785"/>
                <a:gd name="connsiteX3" fmla="*/ 26670 w 3192780"/>
                <a:gd name="connsiteY3" fmla="*/ 627435 h 1522785"/>
                <a:gd name="connsiteX4" fmla="*/ 38100 w 3192780"/>
                <a:gd name="connsiteY4" fmla="*/ 353115 h 1522785"/>
                <a:gd name="connsiteX5" fmla="*/ 53340 w 3192780"/>
                <a:gd name="connsiteY5" fmla="*/ 181665 h 1522785"/>
                <a:gd name="connsiteX6" fmla="*/ 68580 w 3192780"/>
                <a:gd name="connsiteY6" fmla="*/ 74985 h 1522785"/>
                <a:gd name="connsiteX7" fmla="*/ 102870 w 3192780"/>
                <a:gd name="connsiteY7" fmla="*/ 6405 h 1522785"/>
                <a:gd name="connsiteX8" fmla="*/ 125730 w 3192780"/>
                <a:gd name="connsiteY8" fmla="*/ 6405 h 1522785"/>
                <a:gd name="connsiteX9" fmla="*/ 182880 w 3192780"/>
                <a:gd name="connsiteY9" fmla="*/ 36885 h 1522785"/>
                <a:gd name="connsiteX10" fmla="*/ 251460 w 3192780"/>
                <a:gd name="connsiteY10" fmla="*/ 101655 h 1522785"/>
                <a:gd name="connsiteX11" fmla="*/ 354330 w 3192780"/>
                <a:gd name="connsiteY11" fmla="*/ 151185 h 1522785"/>
                <a:gd name="connsiteX12" fmla="*/ 434340 w 3192780"/>
                <a:gd name="connsiteY12" fmla="*/ 177855 h 1522785"/>
                <a:gd name="connsiteX13" fmla="*/ 483870 w 3192780"/>
                <a:gd name="connsiteY13" fmla="*/ 185475 h 1522785"/>
                <a:gd name="connsiteX14" fmla="*/ 483870 w 3192780"/>
                <a:gd name="connsiteY14" fmla="*/ 227385 h 1522785"/>
                <a:gd name="connsiteX15" fmla="*/ 502920 w 3192780"/>
                <a:gd name="connsiteY15" fmla="*/ 356925 h 1522785"/>
                <a:gd name="connsiteX16" fmla="*/ 514350 w 3192780"/>
                <a:gd name="connsiteY16" fmla="*/ 482655 h 1522785"/>
                <a:gd name="connsiteX17" fmla="*/ 521970 w 3192780"/>
                <a:gd name="connsiteY17" fmla="*/ 558855 h 1522785"/>
                <a:gd name="connsiteX18" fmla="*/ 544830 w 3192780"/>
                <a:gd name="connsiteY18" fmla="*/ 646485 h 1522785"/>
                <a:gd name="connsiteX19" fmla="*/ 598170 w 3192780"/>
                <a:gd name="connsiteY19" fmla="*/ 760785 h 1522785"/>
                <a:gd name="connsiteX20" fmla="*/ 693420 w 3192780"/>
                <a:gd name="connsiteY20" fmla="*/ 852225 h 1522785"/>
                <a:gd name="connsiteX21" fmla="*/ 819150 w 3192780"/>
                <a:gd name="connsiteY21" fmla="*/ 955095 h 1522785"/>
                <a:gd name="connsiteX22" fmla="*/ 1051560 w 3192780"/>
                <a:gd name="connsiteY22" fmla="*/ 1096065 h 1522785"/>
                <a:gd name="connsiteX23" fmla="*/ 1261110 w 3192780"/>
                <a:gd name="connsiteY23" fmla="*/ 1195125 h 1522785"/>
                <a:gd name="connsiteX24" fmla="*/ 1661160 w 3192780"/>
                <a:gd name="connsiteY24" fmla="*/ 1320855 h 1522785"/>
                <a:gd name="connsiteX25" fmla="*/ 2080260 w 3192780"/>
                <a:gd name="connsiteY25" fmla="*/ 1404675 h 1522785"/>
                <a:gd name="connsiteX26" fmla="*/ 2487930 w 3192780"/>
                <a:gd name="connsiteY26" fmla="*/ 1446585 h 1522785"/>
                <a:gd name="connsiteX27" fmla="*/ 2868930 w 3192780"/>
                <a:gd name="connsiteY27" fmla="*/ 1473255 h 1522785"/>
                <a:gd name="connsiteX28" fmla="*/ 3192780 w 3192780"/>
                <a:gd name="connsiteY28" fmla="*/ 1480875 h 1522785"/>
                <a:gd name="connsiteX0" fmla="*/ 0 w 3192780"/>
                <a:gd name="connsiteY0" fmla="*/ 1522785 h 1522785"/>
                <a:gd name="connsiteX1" fmla="*/ 15240 w 3192780"/>
                <a:gd name="connsiteY1" fmla="*/ 1225605 h 1522785"/>
                <a:gd name="connsiteX2" fmla="*/ 22860 w 3192780"/>
                <a:gd name="connsiteY2" fmla="*/ 890325 h 1522785"/>
                <a:gd name="connsiteX3" fmla="*/ 26670 w 3192780"/>
                <a:gd name="connsiteY3" fmla="*/ 627435 h 1522785"/>
                <a:gd name="connsiteX4" fmla="*/ 38100 w 3192780"/>
                <a:gd name="connsiteY4" fmla="*/ 353115 h 1522785"/>
                <a:gd name="connsiteX5" fmla="*/ 53340 w 3192780"/>
                <a:gd name="connsiteY5" fmla="*/ 181665 h 1522785"/>
                <a:gd name="connsiteX6" fmla="*/ 68580 w 3192780"/>
                <a:gd name="connsiteY6" fmla="*/ 74985 h 1522785"/>
                <a:gd name="connsiteX7" fmla="*/ 102870 w 3192780"/>
                <a:gd name="connsiteY7" fmla="*/ 6405 h 1522785"/>
                <a:gd name="connsiteX8" fmla="*/ 125730 w 3192780"/>
                <a:gd name="connsiteY8" fmla="*/ 6405 h 1522785"/>
                <a:gd name="connsiteX9" fmla="*/ 182880 w 3192780"/>
                <a:gd name="connsiteY9" fmla="*/ 36885 h 1522785"/>
                <a:gd name="connsiteX10" fmla="*/ 251460 w 3192780"/>
                <a:gd name="connsiteY10" fmla="*/ 101655 h 1522785"/>
                <a:gd name="connsiteX11" fmla="*/ 354330 w 3192780"/>
                <a:gd name="connsiteY11" fmla="*/ 151185 h 1522785"/>
                <a:gd name="connsiteX12" fmla="*/ 434340 w 3192780"/>
                <a:gd name="connsiteY12" fmla="*/ 177855 h 1522785"/>
                <a:gd name="connsiteX13" fmla="*/ 483870 w 3192780"/>
                <a:gd name="connsiteY13" fmla="*/ 185475 h 1522785"/>
                <a:gd name="connsiteX14" fmla="*/ 491490 w 3192780"/>
                <a:gd name="connsiteY14" fmla="*/ 288345 h 1522785"/>
                <a:gd name="connsiteX15" fmla="*/ 502920 w 3192780"/>
                <a:gd name="connsiteY15" fmla="*/ 356925 h 1522785"/>
                <a:gd name="connsiteX16" fmla="*/ 514350 w 3192780"/>
                <a:gd name="connsiteY16" fmla="*/ 482655 h 1522785"/>
                <a:gd name="connsiteX17" fmla="*/ 521970 w 3192780"/>
                <a:gd name="connsiteY17" fmla="*/ 558855 h 1522785"/>
                <a:gd name="connsiteX18" fmla="*/ 544830 w 3192780"/>
                <a:gd name="connsiteY18" fmla="*/ 646485 h 1522785"/>
                <a:gd name="connsiteX19" fmla="*/ 598170 w 3192780"/>
                <a:gd name="connsiteY19" fmla="*/ 760785 h 1522785"/>
                <a:gd name="connsiteX20" fmla="*/ 693420 w 3192780"/>
                <a:gd name="connsiteY20" fmla="*/ 852225 h 1522785"/>
                <a:gd name="connsiteX21" fmla="*/ 819150 w 3192780"/>
                <a:gd name="connsiteY21" fmla="*/ 955095 h 1522785"/>
                <a:gd name="connsiteX22" fmla="*/ 1051560 w 3192780"/>
                <a:gd name="connsiteY22" fmla="*/ 1096065 h 1522785"/>
                <a:gd name="connsiteX23" fmla="*/ 1261110 w 3192780"/>
                <a:gd name="connsiteY23" fmla="*/ 1195125 h 1522785"/>
                <a:gd name="connsiteX24" fmla="*/ 1661160 w 3192780"/>
                <a:gd name="connsiteY24" fmla="*/ 1320855 h 1522785"/>
                <a:gd name="connsiteX25" fmla="*/ 2080260 w 3192780"/>
                <a:gd name="connsiteY25" fmla="*/ 1404675 h 1522785"/>
                <a:gd name="connsiteX26" fmla="*/ 2487930 w 3192780"/>
                <a:gd name="connsiteY26" fmla="*/ 1446585 h 1522785"/>
                <a:gd name="connsiteX27" fmla="*/ 2868930 w 3192780"/>
                <a:gd name="connsiteY27" fmla="*/ 1473255 h 1522785"/>
                <a:gd name="connsiteX28" fmla="*/ 3192780 w 3192780"/>
                <a:gd name="connsiteY28" fmla="*/ 1480875 h 152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92780" h="1522785">
                  <a:moveTo>
                    <a:pt x="0" y="1522785"/>
                  </a:moveTo>
                  <a:cubicBezTo>
                    <a:pt x="5715" y="1426900"/>
                    <a:pt x="11430" y="1331015"/>
                    <a:pt x="15240" y="1225605"/>
                  </a:cubicBezTo>
                  <a:cubicBezTo>
                    <a:pt x="19050" y="1120195"/>
                    <a:pt x="20955" y="990020"/>
                    <a:pt x="22860" y="890325"/>
                  </a:cubicBezTo>
                  <a:cubicBezTo>
                    <a:pt x="24765" y="790630"/>
                    <a:pt x="24130" y="716970"/>
                    <a:pt x="26670" y="627435"/>
                  </a:cubicBezTo>
                  <a:cubicBezTo>
                    <a:pt x="29210" y="537900"/>
                    <a:pt x="33655" y="427410"/>
                    <a:pt x="38100" y="353115"/>
                  </a:cubicBezTo>
                  <a:cubicBezTo>
                    <a:pt x="42545" y="278820"/>
                    <a:pt x="48260" y="228020"/>
                    <a:pt x="53340" y="181665"/>
                  </a:cubicBezTo>
                  <a:cubicBezTo>
                    <a:pt x="58420" y="135310"/>
                    <a:pt x="60325" y="104195"/>
                    <a:pt x="68580" y="74985"/>
                  </a:cubicBezTo>
                  <a:cubicBezTo>
                    <a:pt x="76835" y="45775"/>
                    <a:pt x="93345" y="17835"/>
                    <a:pt x="102870" y="6405"/>
                  </a:cubicBezTo>
                  <a:cubicBezTo>
                    <a:pt x="112395" y="-5025"/>
                    <a:pt x="112395" y="1325"/>
                    <a:pt x="125730" y="6405"/>
                  </a:cubicBezTo>
                  <a:cubicBezTo>
                    <a:pt x="139065" y="11485"/>
                    <a:pt x="161925" y="21010"/>
                    <a:pt x="182880" y="36885"/>
                  </a:cubicBezTo>
                  <a:cubicBezTo>
                    <a:pt x="203835" y="52760"/>
                    <a:pt x="222885" y="82605"/>
                    <a:pt x="251460" y="101655"/>
                  </a:cubicBezTo>
                  <a:cubicBezTo>
                    <a:pt x="280035" y="120705"/>
                    <a:pt x="323850" y="138485"/>
                    <a:pt x="354330" y="151185"/>
                  </a:cubicBezTo>
                  <a:cubicBezTo>
                    <a:pt x="384810" y="163885"/>
                    <a:pt x="412750" y="172140"/>
                    <a:pt x="434340" y="177855"/>
                  </a:cubicBezTo>
                  <a:cubicBezTo>
                    <a:pt x="455930" y="183570"/>
                    <a:pt x="475615" y="177220"/>
                    <a:pt x="483870" y="185475"/>
                  </a:cubicBezTo>
                  <a:cubicBezTo>
                    <a:pt x="492125" y="193730"/>
                    <a:pt x="488315" y="259770"/>
                    <a:pt x="491490" y="288345"/>
                  </a:cubicBezTo>
                  <a:cubicBezTo>
                    <a:pt x="494665" y="316920"/>
                    <a:pt x="499110" y="324540"/>
                    <a:pt x="502920" y="356925"/>
                  </a:cubicBezTo>
                  <a:cubicBezTo>
                    <a:pt x="506730" y="389310"/>
                    <a:pt x="511175" y="449000"/>
                    <a:pt x="514350" y="482655"/>
                  </a:cubicBezTo>
                  <a:cubicBezTo>
                    <a:pt x="517525" y="516310"/>
                    <a:pt x="516890" y="531550"/>
                    <a:pt x="521970" y="558855"/>
                  </a:cubicBezTo>
                  <a:cubicBezTo>
                    <a:pt x="527050" y="586160"/>
                    <a:pt x="532130" y="612830"/>
                    <a:pt x="544830" y="646485"/>
                  </a:cubicBezTo>
                  <a:cubicBezTo>
                    <a:pt x="557530" y="680140"/>
                    <a:pt x="573405" y="726495"/>
                    <a:pt x="598170" y="760785"/>
                  </a:cubicBezTo>
                  <a:cubicBezTo>
                    <a:pt x="622935" y="795075"/>
                    <a:pt x="656590" y="819840"/>
                    <a:pt x="693420" y="852225"/>
                  </a:cubicBezTo>
                  <a:cubicBezTo>
                    <a:pt x="730250" y="884610"/>
                    <a:pt x="759460" y="914455"/>
                    <a:pt x="819150" y="955095"/>
                  </a:cubicBezTo>
                  <a:cubicBezTo>
                    <a:pt x="878840" y="995735"/>
                    <a:pt x="977900" y="1056060"/>
                    <a:pt x="1051560" y="1096065"/>
                  </a:cubicBezTo>
                  <a:cubicBezTo>
                    <a:pt x="1125220" y="1136070"/>
                    <a:pt x="1159510" y="1157660"/>
                    <a:pt x="1261110" y="1195125"/>
                  </a:cubicBezTo>
                  <a:cubicBezTo>
                    <a:pt x="1362710" y="1232590"/>
                    <a:pt x="1524635" y="1285930"/>
                    <a:pt x="1661160" y="1320855"/>
                  </a:cubicBezTo>
                  <a:cubicBezTo>
                    <a:pt x="1797685" y="1355780"/>
                    <a:pt x="1942465" y="1383720"/>
                    <a:pt x="2080260" y="1404675"/>
                  </a:cubicBezTo>
                  <a:cubicBezTo>
                    <a:pt x="2218055" y="1425630"/>
                    <a:pt x="2356485" y="1435155"/>
                    <a:pt x="2487930" y="1446585"/>
                  </a:cubicBezTo>
                  <a:cubicBezTo>
                    <a:pt x="2619375" y="1458015"/>
                    <a:pt x="2751455" y="1467540"/>
                    <a:pt x="2868930" y="1473255"/>
                  </a:cubicBezTo>
                  <a:cubicBezTo>
                    <a:pt x="2986405" y="1478970"/>
                    <a:pt x="3089592" y="1479922"/>
                    <a:pt x="3192780" y="148087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E1A22DA-0C6F-4F82-A5A6-4B0BC36C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/>
              <a:t>Modeling</a:t>
            </a:r>
            <a:r>
              <a:rPr lang="fr-FR" sz="3600" dirty="0"/>
              <a:t> the </a:t>
            </a:r>
            <a:r>
              <a:rPr lang="fr-FR" sz="3600" b="1" dirty="0" err="1"/>
              <a:t>resonant</a:t>
            </a:r>
            <a:r>
              <a:rPr lang="fr-FR" sz="3600" b="1" dirty="0"/>
              <a:t> </a:t>
            </a:r>
            <a:br>
              <a:rPr lang="fr-FR" sz="3600" b="1" dirty="0"/>
            </a:br>
            <a:r>
              <a:rPr lang="fr-FR" sz="3600" b="1" dirty="0" err="1"/>
              <a:t>photothermal</a:t>
            </a:r>
            <a:r>
              <a:rPr lang="fr-FR" sz="3600" b="1" dirty="0"/>
              <a:t> </a:t>
            </a:r>
            <a:r>
              <a:rPr lang="fr-FR" sz="3600" dirty="0" err="1"/>
              <a:t>backaction</a:t>
            </a:r>
            <a:endParaRPr lang="fr-FR" sz="3600" dirty="0"/>
          </a:p>
        </p:txBody>
      </p: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3AEAC374-1B72-4414-9094-F675D30841D4}"/>
              </a:ext>
            </a:extLst>
          </p:cNvPr>
          <p:cNvGrpSpPr/>
          <p:nvPr/>
        </p:nvGrpSpPr>
        <p:grpSpPr>
          <a:xfrm>
            <a:off x="2033441" y="1757715"/>
            <a:ext cx="2685832" cy="2531025"/>
            <a:chOff x="3835617" y="1418845"/>
            <a:chExt cx="2685832" cy="2531025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BCA2272-E59B-4725-B611-071C33C6481C}"/>
                </a:ext>
              </a:extLst>
            </p:cNvPr>
            <p:cNvSpPr/>
            <p:nvPr/>
          </p:nvSpPr>
          <p:spPr>
            <a:xfrm>
              <a:off x="3844335" y="1418845"/>
              <a:ext cx="2453505" cy="24201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4D91274-EC77-40BA-BEF5-E41CCA7178AD}"/>
                </a:ext>
              </a:extLst>
            </p:cNvPr>
            <p:cNvSpPr/>
            <p:nvPr/>
          </p:nvSpPr>
          <p:spPr>
            <a:xfrm>
              <a:off x="4067944" y="1529724"/>
              <a:ext cx="2453505" cy="24201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81C00286-61B0-44B6-89D7-3749FF08DF7C}"/>
                </a:ext>
              </a:extLst>
            </p:cNvPr>
            <p:cNvCxnSpPr>
              <a:cxnSpLocks/>
            </p:cNvCxnSpPr>
            <p:nvPr/>
          </p:nvCxnSpPr>
          <p:spPr>
            <a:xfrm>
              <a:off x="3835617" y="3838991"/>
              <a:ext cx="229959" cy="1108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7628DB7C-5CBF-42E3-A7AC-BD6359F44CE9}"/>
                </a:ext>
              </a:extLst>
            </p:cNvPr>
            <p:cNvCxnSpPr>
              <a:cxnSpLocks/>
            </p:cNvCxnSpPr>
            <p:nvPr/>
          </p:nvCxnSpPr>
          <p:spPr>
            <a:xfrm>
              <a:off x="3841967" y="1425195"/>
              <a:ext cx="225783" cy="999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D5440108-A0D2-4CB7-ABA2-A75CDA44110C}"/>
                </a:ext>
              </a:extLst>
            </p:cNvPr>
            <p:cNvCxnSpPr>
              <a:cxnSpLocks/>
            </p:cNvCxnSpPr>
            <p:nvPr/>
          </p:nvCxnSpPr>
          <p:spPr>
            <a:xfrm>
              <a:off x="6293726" y="1418845"/>
              <a:ext cx="222961" cy="1032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riangle rectangle 182">
            <a:extLst>
              <a:ext uri="{FF2B5EF4-FFF2-40B4-BE49-F238E27FC236}">
                <a16:creationId xmlns:a16="http://schemas.microsoft.com/office/drawing/2014/main" id="{F963200B-A5BC-40C0-B8E8-B0DE884D7068}"/>
              </a:ext>
            </a:extLst>
          </p:cNvPr>
          <p:cNvSpPr/>
          <p:nvPr/>
        </p:nvSpPr>
        <p:spPr>
          <a:xfrm rot="10800000">
            <a:off x="2069364" y="4184208"/>
            <a:ext cx="187202" cy="8771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84" name="Triangle rectangle 183">
            <a:extLst>
              <a:ext uri="{FF2B5EF4-FFF2-40B4-BE49-F238E27FC236}">
                <a16:creationId xmlns:a16="http://schemas.microsoft.com/office/drawing/2014/main" id="{6702C65F-4E23-4EF3-9A7C-94BA2221FD55}"/>
              </a:ext>
            </a:extLst>
          </p:cNvPr>
          <p:cNvSpPr/>
          <p:nvPr/>
        </p:nvSpPr>
        <p:spPr>
          <a:xfrm>
            <a:off x="4496184" y="1769446"/>
            <a:ext cx="195882" cy="91303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85" name="ZoneTexte 6">
            <a:extLst>
              <a:ext uri="{FF2B5EF4-FFF2-40B4-BE49-F238E27FC236}">
                <a16:creationId xmlns:a16="http://schemas.microsoft.com/office/drawing/2014/main" id="{14AD827D-1005-45ED-9B21-D61E4A7033F4}"/>
              </a:ext>
            </a:extLst>
          </p:cNvPr>
          <p:cNvSpPr txBox="1"/>
          <p:nvPr/>
        </p:nvSpPr>
        <p:spPr>
          <a:xfrm>
            <a:off x="2698072" y="3015385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spot</a:t>
            </a:r>
          </a:p>
        </p:txBody>
      </p:sp>
      <p:cxnSp>
        <p:nvCxnSpPr>
          <p:cNvPr id="186" name="Connecteur droit avec flèche 185">
            <a:extLst>
              <a:ext uri="{FF2B5EF4-FFF2-40B4-BE49-F238E27FC236}">
                <a16:creationId xmlns:a16="http://schemas.microsoft.com/office/drawing/2014/main" id="{E1DF49F7-130A-491A-893B-25F71DBF4DA9}"/>
              </a:ext>
            </a:extLst>
          </p:cNvPr>
          <p:cNvCxnSpPr>
            <a:cxnSpLocks/>
          </p:cNvCxnSpPr>
          <p:nvPr/>
        </p:nvCxnSpPr>
        <p:spPr>
          <a:xfrm>
            <a:off x="4726404" y="2931287"/>
            <a:ext cx="995748" cy="119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ZoneTexte 12">
                <a:extLst>
                  <a:ext uri="{FF2B5EF4-FFF2-40B4-BE49-F238E27FC236}">
                    <a16:creationId xmlns:a16="http://schemas.microsoft.com/office/drawing/2014/main" id="{08335935-5E52-4051-BA91-6FBB85D8B9FF}"/>
                  </a:ext>
                </a:extLst>
              </p:cNvPr>
              <p:cNvSpPr txBox="1"/>
              <p:nvPr/>
            </p:nvSpPr>
            <p:spPr>
              <a:xfrm>
                <a:off x="4658044" y="1624380"/>
                <a:ext cx="37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7" name="ZoneTexte 12">
                <a:extLst>
                  <a:ext uri="{FF2B5EF4-FFF2-40B4-BE49-F238E27FC236}">
                    <a16:creationId xmlns:a16="http://schemas.microsoft.com/office/drawing/2014/main" id="{08335935-5E52-4051-BA91-6FBB85D8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44" y="1624380"/>
                <a:ext cx="376193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ZoneTexte 13">
                <a:extLst>
                  <a:ext uri="{FF2B5EF4-FFF2-40B4-BE49-F238E27FC236}">
                    <a16:creationId xmlns:a16="http://schemas.microsoft.com/office/drawing/2014/main" id="{6A47096A-2C63-4AEB-9209-1D6F1768A146}"/>
                  </a:ext>
                </a:extLst>
              </p:cNvPr>
              <p:cNvSpPr txBox="1"/>
              <p:nvPr/>
            </p:nvSpPr>
            <p:spPr>
              <a:xfrm>
                <a:off x="5405913" y="2612851"/>
                <a:ext cx="37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8" name="ZoneTexte 13">
                <a:extLst>
                  <a:ext uri="{FF2B5EF4-FFF2-40B4-BE49-F238E27FC236}">
                    <a16:creationId xmlns:a16="http://schemas.microsoft.com/office/drawing/2014/main" id="{6A47096A-2C63-4AEB-9209-1D6F1768A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913" y="2612851"/>
                <a:ext cx="3761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9" name="Connecteur droit avec flèche 188">
            <a:extLst>
              <a:ext uri="{FF2B5EF4-FFF2-40B4-BE49-F238E27FC236}">
                <a16:creationId xmlns:a16="http://schemas.microsoft.com/office/drawing/2014/main" id="{EB806DC5-55CB-4EDF-A27D-2E622E0668E9}"/>
              </a:ext>
            </a:extLst>
          </p:cNvPr>
          <p:cNvCxnSpPr/>
          <p:nvPr/>
        </p:nvCxnSpPr>
        <p:spPr>
          <a:xfrm>
            <a:off x="4339842" y="3695861"/>
            <a:ext cx="35222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ZoneTexte 23">
                <a:extLst>
                  <a:ext uri="{FF2B5EF4-FFF2-40B4-BE49-F238E27FC236}">
                    <a16:creationId xmlns:a16="http://schemas.microsoft.com/office/drawing/2014/main" id="{A03F0DEE-4F9F-4E2D-A570-4E92BCA207BF}"/>
                  </a:ext>
                </a:extLst>
              </p:cNvPr>
              <p:cNvSpPr txBox="1"/>
              <p:nvPr/>
            </p:nvSpPr>
            <p:spPr>
              <a:xfrm>
                <a:off x="4283256" y="3671463"/>
                <a:ext cx="496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0" name="ZoneTexte 23">
                <a:extLst>
                  <a:ext uri="{FF2B5EF4-FFF2-40B4-BE49-F238E27FC236}">
                    <a16:creationId xmlns:a16="http://schemas.microsoft.com/office/drawing/2014/main" id="{A03F0DEE-4F9F-4E2D-A570-4E92BCA20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256" y="3671463"/>
                <a:ext cx="4964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ZoneTexte 45">
                <a:extLst>
                  <a:ext uri="{FF2B5EF4-FFF2-40B4-BE49-F238E27FC236}">
                    <a16:creationId xmlns:a16="http://schemas.microsoft.com/office/drawing/2014/main" id="{F9B3B799-FF09-4145-8200-7AC394944310}"/>
                  </a:ext>
                </a:extLst>
              </p:cNvPr>
              <p:cNvSpPr txBox="1"/>
              <p:nvPr/>
            </p:nvSpPr>
            <p:spPr>
              <a:xfrm>
                <a:off x="5053716" y="1575725"/>
                <a:ext cx="14029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Surface</a:t>
                </a:r>
              </a:p>
              <a:p>
                <a:pPr algn="ctr"/>
                <a:r>
                  <a:rPr lang="fr-FR" dirty="0" err="1">
                    <a:latin typeface="Times New Roman" pitchFamily="18" charset="0"/>
                    <a:cs typeface="Times New Roman" pitchFamily="18" charset="0"/>
                  </a:rPr>
                  <a:t>displacement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3" name="ZoneTexte 45">
                <a:extLst>
                  <a:ext uri="{FF2B5EF4-FFF2-40B4-BE49-F238E27FC236}">
                    <a16:creationId xmlns:a16="http://schemas.microsoft.com/office/drawing/2014/main" id="{F9B3B799-FF09-4145-8200-7AC394944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716" y="1575725"/>
                <a:ext cx="1402948" cy="923330"/>
              </a:xfrm>
              <a:prstGeom prst="rect">
                <a:avLst/>
              </a:prstGeom>
              <a:blipFill>
                <a:blip r:embed="rId6"/>
                <a:stretch>
                  <a:fillRect l="-3478" t="-3289" r="-4348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Connecteur droit avec flèche 193">
            <a:extLst>
              <a:ext uri="{FF2B5EF4-FFF2-40B4-BE49-F238E27FC236}">
                <a16:creationId xmlns:a16="http://schemas.microsoft.com/office/drawing/2014/main" id="{6E0A52A0-2592-47D3-8A33-9F9025F9547C}"/>
              </a:ext>
            </a:extLst>
          </p:cNvPr>
          <p:cNvCxnSpPr>
            <a:cxnSpLocks/>
          </p:cNvCxnSpPr>
          <p:nvPr/>
        </p:nvCxnSpPr>
        <p:spPr>
          <a:xfrm flipH="1" flipV="1">
            <a:off x="3966712" y="2539136"/>
            <a:ext cx="715752" cy="38364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ZoneTexte 30">
                <a:extLst>
                  <a:ext uri="{FF2B5EF4-FFF2-40B4-BE49-F238E27FC236}">
                    <a16:creationId xmlns:a16="http://schemas.microsoft.com/office/drawing/2014/main" id="{F279FF51-BABA-43D0-AE2C-F9A0A4D1E33B}"/>
                  </a:ext>
                </a:extLst>
              </p:cNvPr>
              <p:cNvSpPr txBox="1"/>
              <p:nvPr/>
            </p:nvSpPr>
            <p:spPr>
              <a:xfrm>
                <a:off x="3690580" y="2256121"/>
                <a:ext cx="3585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5" name="ZoneTexte 30">
                <a:extLst>
                  <a:ext uri="{FF2B5EF4-FFF2-40B4-BE49-F238E27FC236}">
                    <a16:creationId xmlns:a16="http://schemas.microsoft.com/office/drawing/2014/main" id="{F279FF51-BABA-43D0-AE2C-F9A0A4D1E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580" y="2256121"/>
                <a:ext cx="3585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Connecteur droit avec flèche 196">
            <a:extLst>
              <a:ext uri="{FF2B5EF4-FFF2-40B4-BE49-F238E27FC236}">
                <a16:creationId xmlns:a16="http://schemas.microsoft.com/office/drawing/2014/main" id="{F99FF45A-6D0B-4C75-9008-5CDA8F7F9470}"/>
              </a:ext>
            </a:extLst>
          </p:cNvPr>
          <p:cNvCxnSpPr>
            <a:cxnSpLocks/>
            <a:stCxn id="185" idx="3"/>
          </p:cNvCxnSpPr>
          <p:nvPr/>
        </p:nvCxnSpPr>
        <p:spPr>
          <a:xfrm flipV="1">
            <a:off x="3825304" y="3033656"/>
            <a:ext cx="370826" cy="304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1282CF41-158D-4900-AC02-B225F59F2E57}"/>
              </a:ext>
            </a:extLst>
          </p:cNvPr>
          <p:cNvSpPr/>
          <p:nvPr/>
        </p:nvSpPr>
        <p:spPr>
          <a:xfrm>
            <a:off x="4037054" y="2650015"/>
            <a:ext cx="573554" cy="58639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08" name="Flèche : haut 207">
            <a:extLst>
              <a:ext uri="{FF2B5EF4-FFF2-40B4-BE49-F238E27FC236}">
                <a16:creationId xmlns:a16="http://schemas.microsoft.com/office/drawing/2014/main" id="{983F21D5-EDE9-469B-8D7A-44AEB1AC62CB}"/>
              </a:ext>
            </a:extLst>
          </p:cNvPr>
          <p:cNvSpPr/>
          <p:nvPr/>
        </p:nvSpPr>
        <p:spPr>
          <a:xfrm rot="5400000">
            <a:off x="4536241" y="2843276"/>
            <a:ext cx="124453" cy="187200"/>
          </a:xfrm>
          <a:prstGeom prst="up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199" name="Connecteur droit avec flèche 198">
            <a:extLst>
              <a:ext uri="{FF2B5EF4-FFF2-40B4-BE49-F238E27FC236}">
                <a16:creationId xmlns:a16="http://schemas.microsoft.com/office/drawing/2014/main" id="{099BB8AA-6095-46B8-85C9-8CA646A4B12C}"/>
              </a:ext>
            </a:extLst>
          </p:cNvPr>
          <p:cNvCxnSpPr>
            <a:cxnSpLocks/>
          </p:cNvCxnSpPr>
          <p:nvPr/>
        </p:nvCxnSpPr>
        <p:spPr>
          <a:xfrm flipH="1">
            <a:off x="4913773" y="2306656"/>
            <a:ext cx="357183" cy="457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2280FACC-681F-48B9-A09E-D6035B8E357D}"/>
              </a:ext>
            </a:extLst>
          </p:cNvPr>
          <p:cNvCxnSpPr/>
          <p:nvPr/>
        </p:nvCxnSpPr>
        <p:spPr>
          <a:xfrm>
            <a:off x="4717369" y="2256121"/>
            <a:ext cx="0" cy="1727772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1F070603-7371-4BE3-B8A8-ABCDBEBDF1D8}"/>
              </a:ext>
            </a:extLst>
          </p:cNvPr>
          <p:cNvCxnSpPr>
            <a:cxnSpLocks/>
          </p:cNvCxnSpPr>
          <p:nvPr/>
        </p:nvCxnSpPr>
        <p:spPr>
          <a:xfrm>
            <a:off x="4488492" y="1771826"/>
            <a:ext cx="0" cy="8892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avec flèche 203">
            <a:extLst>
              <a:ext uri="{FF2B5EF4-FFF2-40B4-BE49-F238E27FC236}">
                <a16:creationId xmlns:a16="http://schemas.microsoft.com/office/drawing/2014/main" id="{FA125CB3-1FA4-432C-BBBD-908129197C95}"/>
              </a:ext>
            </a:extLst>
          </p:cNvPr>
          <p:cNvCxnSpPr>
            <a:cxnSpLocks/>
          </p:cNvCxnSpPr>
          <p:nvPr/>
        </p:nvCxnSpPr>
        <p:spPr>
          <a:xfrm flipV="1">
            <a:off x="4721641" y="1645461"/>
            <a:ext cx="0" cy="12744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4138A821-C3C3-4FD9-9855-262A83B7033B}"/>
              </a:ext>
            </a:extLst>
          </p:cNvPr>
          <p:cNvCxnSpPr/>
          <p:nvPr/>
        </p:nvCxnSpPr>
        <p:spPr>
          <a:xfrm>
            <a:off x="2062223" y="4172951"/>
            <a:ext cx="1872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F0CDF46-8FE1-4146-9919-4B8054BAFDD7}"/>
              </a:ext>
            </a:extLst>
          </p:cNvPr>
          <p:cNvGrpSpPr/>
          <p:nvPr/>
        </p:nvGrpSpPr>
        <p:grpSpPr>
          <a:xfrm>
            <a:off x="4495664" y="1875698"/>
            <a:ext cx="419744" cy="2413041"/>
            <a:chOff x="7354131" y="3995284"/>
            <a:chExt cx="419744" cy="2413041"/>
          </a:xfrm>
        </p:grpSpPr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2145767E-F59C-4781-9F84-2CC34E37004D}"/>
                </a:ext>
              </a:extLst>
            </p:cNvPr>
            <p:cNvSpPr/>
            <p:nvPr/>
          </p:nvSpPr>
          <p:spPr>
            <a:xfrm>
              <a:off x="7582283" y="4009340"/>
              <a:ext cx="191592" cy="2114044"/>
            </a:xfrm>
            <a:custGeom>
              <a:avLst/>
              <a:gdLst>
                <a:gd name="connsiteX0" fmla="*/ 0 w 155640"/>
                <a:gd name="connsiteY0" fmla="*/ 0 h 1504950"/>
                <a:gd name="connsiteX1" fmla="*/ 38100 w 155640"/>
                <a:gd name="connsiteY1" fmla="*/ 371475 h 1504950"/>
                <a:gd name="connsiteX2" fmla="*/ 155575 w 155640"/>
                <a:gd name="connsiteY2" fmla="*/ 682625 h 1504950"/>
                <a:gd name="connsiteX3" fmla="*/ 53975 w 155640"/>
                <a:gd name="connsiteY3" fmla="*/ 977900 h 1504950"/>
                <a:gd name="connsiteX4" fmla="*/ 0 w 155640"/>
                <a:gd name="connsiteY4" fmla="*/ 1504950 h 1504950"/>
                <a:gd name="connsiteX0" fmla="*/ 81 w 155721"/>
                <a:gd name="connsiteY0" fmla="*/ 0 h 1504950"/>
                <a:gd name="connsiteX1" fmla="*/ 38181 w 155721"/>
                <a:gd name="connsiteY1" fmla="*/ 371475 h 1504950"/>
                <a:gd name="connsiteX2" fmla="*/ 155656 w 155721"/>
                <a:gd name="connsiteY2" fmla="*/ 682625 h 1504950"/>
                <a:gd name="connsiteX3" fmla="*/ 54056 w 155721"/>
                <a:gd name="connsiteY3" fmla="*/ 977900 h 1504950"/>
                <a:gd name="connsiteX4" fmla="*/ 81 w 155721"/>
                <a:gd name="connsiteY4" fmla="*/ 1504950 h 1504950"/>
                <a:gd name="connsiteX0" fmla="*/ 81 w 155721"/>
                <a:gd name="connsiteY0" fmla="*/ 0 h 1504950"/>
                <a:gd name="connsiteX1" fmla="*/ 38181 w 155721"/>
                <a:gd name="connsiteY1" fmla="*/ 371475 h 1504950"/>
                <a:gd name="connsiteX2" fmla="*/ 155656 w 155721"/>
                <a:gd name="connsiteY2" fmla="*/ 682625 h 1504950"/>
                <a:gd name="connsiteX3" fmla="*/ 54056 w 155721"/>
                <a:gd name="connsiteY3" fmla="*/ 977900 h 1504950"/>
                <a:gd name="connsiteX4" fmla="*/ 81 w 155721"/>
                <a:gd name="connsiteY4" fmla="*/ 1504950 h 1504950"/>
                <a:gd name="connsiteX0" fmla="*/ 116 w 155700"/>
                <a:gd name="connsiteY0" fmla="*/ 0 h 1504950"/>
                <a:gd name="connsiteX1" fmla="*/ 38216 w 155700"/>
                <a:gd name="connsiteY1" fmla="*/ 371475 h 1504950"/>
                <a:gd name="connsiteX2" fmla="*/ 155691 w 155700"/>
                <a:gd name="connsiteY2" fmla="*/ 682625 h 1504950"/>
                <a:gd name="connsiteX3" fmla="*/ 44566 w 155700"/>
                <a:gd name="connsiteY3" fmla="*/ 977900 h 1504950"/>
                <a:gd name="connsiteX4" fmla="*/ 116 w 155700"/>
                <a:gd name="connsiteY4" fmla="*/ 1504950 h 1504950"/>
                <a:gd name="connsiteX0" fmla="*/ 116 w 155700"/>
                <a:gd name="connsiteY0" fmla="*/ 0 h 1504950"/>
                <a:gd name="connsiteX1" fmla="*/ 38216 w 155700"/>
                <a:gd name="connsiteY1" fmla="*/ 403225 h 1504950"/>
                <a:gd name="connsiteX2" fmla="*/ 155691 w 155700"/>
                <a:gd name="connsiteY2" fmla="*/ 682625 h 1504950"/>
                <a:gd name="connsiteX3" fmla="*/ 44566 w 155700"/>
                <a:gd name="connsiteY3" fmla="*/ 977900 h 1504950"/>
                <a:gd name="connsiteX4" fmla="*/ 116 w 155700"/>
                <a:gd name="connsiteY4" fmla="*/ 1504950 h 1504950"/>
                <a:gd name="connsiteX0" fmla="*/ 234 w 155814"/>
                <a:gd name="connsiteY0" fmla="*/ 0 h 1504950"/>
                <a:gd name="connsiteX1" fmla="*/ 38334 w 155814"/>
                <a:gd name="connsiteY1" fmla="*/ 403225 h 1504950"/>
                <a:gd name="connsiteX2" fmla="*/ 155809 w 155814"/>
                <a:gd name="connsiteY2" fmla="*/ 682625 h 1504950"/>
                <a:gd name="connsiteX3" fmla="*/ 33256 w 155814"/>
                <a:gd name="connsiteY3" fmla="*/ 977900 h 1504950"/>
                <a:gd name="connsiteX4" fmla="*/ 234 w 155814"/>
                <a:gd name="connsiteY4" fmla="*/ 1504950 h 1504950"/>
                <a:gd name="connsiteX0" fmla="*/ 234 w 155811"/>
                <a:gd name="connsiteY0" fmla="*/ 0 h 1504950"/>
                <a:gd name="connsiteX1" fmla="*/ 30171 w 155811"/>
                <a:gd name="connsiteY1" fmla="*/ 403225 h 1504950"/>
                <a:gd name="connsiteX2" fmla="*/ 155809 w 155811"/>
                <a:gd name="connsiteY2" fmla="*/ 682625 h 1504950"/>
                <a:gd name="connsiteX3" fmla="*/ 33256 w 155811"/>
                <a:gd name="connsiteY3" fmla="*/ 977900 h 1504950"/>
                <a:gd name="connsiteX4" fmla="*/ 234 w 155811"/>
                <a:gd name="connsiteY4" fmla="*/ 1504950 h 1504950"/>
                <a:gd name="connsiteX0" fmla="*/ 234 w 155811"/>
                <a:gd name="connsiteY0" fmla="*/ 0 h 1504950"/>
                <a:gd name="connsiteX1" fmla="*/ 30171 w 155811"/>
                <a:gd name="connsiteY1" fmla="*/ 403225 h 1504950"/>
                <a:gd name="connsiteX2" fmla="*/ 155809 w 155811"/>
                <a:gd name="connsiteY2" fmla="*/ 693668 h 1504950"/>
                <a:gd name="connsiteX3" fmla="*/ 33256 w 155811"/>
                <a:gd name="connsiteY3" fmla="*/ 977900 h 1504950"/>
                <a:gd name="connsiteX4" fmla="*/ 234 w 155811"/>
                <a:gd name="connsiteY4" fmla="*/ 1504950 h 1504950"/>
                <a:gd name="connsiteX0" fmla="*/ 234 w 155819"/>
                <a:gd name="connsiteY0" fmla="*/ 0 h 1504950"/>
                <a:gd name="connsiteX1" fmla="*/ 39967 w 155819"/>
                <a:gd name="connsiteY1" fmla="*/ 475791 h 1504950"/>
                <a:gd name="connsiteX2" fmla="*/ 155809 w 155819"/>
                <a:gd name="connsiteY2" fmla="*/ 693668 h 1504950"/>
                <a:gd name="connsiteX3" fmla="*/ 33256 w 155819"/>
                <a:gd name="connsiteY3" fmla="*/ 977900 h 1504950"/>
                <a:gd name="connsiteX4" fmla="*/ 234 w 155819"/>
                <a:gd name="connsiteY4" fmla="*/ 1504950 h 1504950"/>
                <a:gd name="connsiteX0" fmla="*/ 234 w 155819"/>
                <a:gd name="connsiteY0" fmla="*/ 0 h 1504950"/>
                <a:gd name="connsiteX1" fmla="*/ 39967 w 155819"/>
                <a:gd name="connsiteY1" fmla="*/ 486834 h 1504950"/>
                <a:gd name="connsiteX2" fmla="*/ 155809 w 155819"/>
                <a:gd name="connsiteY2" fmla="*/ 693668 h 1504950"/>
                <a:gd name="connsiteX3" fmla="*/ 33256 w 155819"/>
                <a:gd name="connsiteY3" fmla="*/ 977900 h 1504950"/>
                <a:gd name="connsiteX4" fmla="*/ 234 w 155819"/>
                <a:gd name="connsiteY4" fmla="*/ 1504950 h 1504950"/>
                <a:gd name="connsiteX0" fmla="*/ 184 w 155761"/>
                <a:gd name="connsiteY0" fmla="*/ 0 h 1504950"/>
                <a:gd name="connsiteX1" fmla="*/ 39917 w 155761"/>
                <a:gd name="connsiteY1" fmla="*/ 486834 h 1504950"/>
                <a:gd name="connsiteX2" fmla="*/ 155759 w 155761"/>
                <a:gd name="connsiteY2" fmla="*/ 693668 h 1504950"/>
                <a:gd name="connsiteX3" fmla="*/ 36471 w 155761"/>
                <a:gd name="connsiteY3" fmla="*/ 919531 h 1504950"/>
                <a:gd name="connsiteX4" fmla="*/ 184 w 155761"/>
                <a:gd name="connsiteY4" fmla="*/ 1504950 h 1504950"/>
                <a:gd name="connsiteX0" fmla="*/ 312 w 155889"/>
                <a:gd name="connsiteY0" fmla="*/ 0 h 1504950"/>
                <a:gd name="connsiteX1" fmla="*/ 40045 w 155889"/>
                <a:gd name="connsiteY1" fmla="*/ 486834 h 1504950"/>
                <a:gd name="connsiteX2" fmla="*/ 155887 w 155889"/>
                <a:gd name="connsiteY2" fmla="*/ 693668 h 1504950"/>
                <a:gd name="connsiteX3" fmla="*/ 36599 w 155889"/>
                <a:gd name="connsiteY3" fmla="*/ 919531 h 1504950"/>
                <a:gd name="connsiteX4" fmla="*/ 312 w 155889"/>
                <a:gd name="connsiteY4" fmla="*/ 1504950 h 1504950"/>
                <a:gd name="connsiteX0" fmla="*/ 312 w 155890"/>
                <a:gd name="connsiteY0" fmla="*/ 0 h 1504950"/>
                <a:gd name="connsiteX1" fmla="*/ 40045 w 155890"/>
                <a:gd name="connsiteY1" fmla="*/ 486834 h 1504950"/>
                <a:gd name="connsiteX2" fmla="*/ 155887 w 155890"/>
                <a:gd name="connsiteY2" fmla="*/ 693668 h 1504950"/>
                <a:gd name="connsiteX3" fmla="*/ 36599 w 155890"/>
                <a:gd name="connsiteY3" fmla="*/ 919531 h 1504950"/>
                <a:gd name="connsiteX4" fmla="*/ 312 w 155890"/>
                <a:gd name="connsiteY4" fmla="*/ 1504950 h 1504950"/>
                <a:gd name="connsiteX0" fmla="*/ 184 w 155762"/>
                <a:gd name="connsiteY0" fmla="*/ 0 h 1607004"/>
                <a:gd name="connsiteX1" fmla="*/ 39917 w 155762"/>
                <a:gd name="connsiteY1" fmla="*/ 486834 h 1607004"/>
                <a:gd name="connsiteX2" fmla="*/ 155759 w 155762"/>
                <a:gd name="connsiteY2" fmla="*/ 693668 h 1607004"/>
                <a:gd name="connsiteX3" fmla="*/ 36471 w 155762"/>
                <a:gd name="connsiteY3" fmla="*/ 919531 h 1607004"/>
                <a:gd name="connsiteX4" fmla="*/ 184 w 155762"/>
                <a:gd name="connsiteY4" fmla="*/ 1607004 h 1607004"/>
                <a:gd name="connsiteX0" fmla="*/ 5304 w 160882"/>
                <a:gd name="connsiteY0" fmla="*/ 0 h 1415654"/>
                <a:gd name="connsiteX1" fmla="*/ 45037 w 160882"/>
                <a:gd name="connsiteY1" fmla="*/ 486834 h 1415654"/>
                <a:gd name="connsiteX2" fmla="*/ 160879 w 160882"/>
                <a:gd name="connsiteY2" fmla="*/ 693668 h 1415654"/>
                <a:gd name="connsiteX3" fmla="*/ 41591 w 160882"/>
                <a:gd name="connsiteY3" fmla="*/ 919531 h 1415654"/>
                <a:gd name="connsiteX4" fmla="*/ 141 w 160882"/>
                <a:gd name="connsiteY4" fmla="*/ 1415654 h 1415654"/>
                <a:gd name="connsiteX0" fmla="*/ 16 w 155594"/>
                <a:gd name="connsiteY0" fmla="*/ 0 h 1415654"/>
                <a:gd name="connsiteX1" fmla="*/ 39749 w 155594"/>
                <a:gd name="connsiteY1" fmla="*/ 486834 h 1415654"/>
                <a:gd name="connsiteX2" fmla="*/ 155591 w 155594"/>
                <a:gd name="connsiteY2" fmla="*/ 693668 h 1415654"/>
                <a:gd name="connsiteX3" fmla="*/ 36303 w 155594"/>
                <a:gd name="connsiteY3" fmla="*/ 919531 h 1415654"/>
                <a:gd name="connsiteX4" fmla="*/ 2596 w 155594"/>
                <a:gd name="connsiteY4" fmla="*/ 1415654 h 1415654"/>
                <a:gd name="connsiteX0" fmla="*/ 184 w 155762"/>
                <a:gd name="connsiteY0" fmla="*/ 0 h 1415654"/>
                <a:gd name="connsiteX1" fmla="*/ 39917 w 155762"/>
                <a:gd name="connsiteY1" fmla="*/ 486834 h 1415654"/>
                <a:gd name="connsiteX2" fmla="*/ 155759 w 155762"/>
                <a:gd name="connsiteY2" fmla="*/ 693668 h 1415654"/>
                <a:gd name="connsiteX3" fmla="*/ 36471 w 155762"/>
                <a:gd name="connsiteY3" fmla="*/ 919531 h 1415654"/>
                <a:gd name="connsiteX4" fmla="*/ 183 w 155762"/>
                <a:gd name="connsiteY4" fmla="*/ 1415654 h 141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62" h="1415654">
                  <a:moveTo>
                    <a:pt x="184" y="0"/>
                  </a:moveTo>
                  <a:cubicBezTo>
                    <a:pt x="-81" y="265377"/>
                    <a:pt x="2560" y="371223"/>
                    <a:pt x="39917" y="486834"/>
                  </a:cubicBezTo>
                  <a:cubicBezTo>
                    <a:pt x="77274" y="602445"/>
                    <a:pt x="156333" y="621552"/>
                    <a:pt x="155759" y="693668"/>
                  </a:cubicBezTo>
                  <a:cubicBezTo>
                    <a:pt x="155185" y="765784"/>
                    <a:pt x="62400" y="799200"/>
                    <a:pt x="36471" y="919531"/>
                  </a:cubicBezTo>
                  <a:cubicBezTo>
                    <a:pt x="10542" y="1039862"/>
                    <a:pt x="-1669" y="1192081"/>
                    <a:pt x="183" y="14156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A93EABD-D628-4307-A0FE-64108BBDE815}"/>
                </a:ext>
              </a:extLst>
            </p:cNvPr>
            <p:cNvSpPr/>
            <p:nvPr/>
          </p:nvSpPr>
          <p:spPr>
            <a:xfrm>
              <a:off x="7354131" y="3995284"/>
              <a:ext cx="246339" cy="2413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1846861" y="4618519"/>
                <a:ext cx="852649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Calculate</a:t>
                </a:r>
                <a:r>
                  <a:rPr lang="fr-FR" dirty="0"/>
                  <a:t> the </a:t>
                </a:r>
                <a:r>
                  <a:rPr lang="fr-FR" b="1" dirty="0"/>
                  <a:t>time-</a:t>
                </a:r>
                <a:r>
                  <a:rPr lang="fr-FR" b="1" dirty="0" err="1"/>
                  <a:t>dependent</a:t>
                </a:r>
                <a:r>
                  <a:rPr lang="fr-FR" b="1" dirty="0"/>
                  <a:t> phonon </a:t>
                </a:r>
                <a:r>
                  <a:rPr lang="fr-FR" b="1" dirty="0" err="1"/>
                  <a:t>heatload</a:t>
                </a:r>
                <a:r>
                  <a:rPr lang="fr-FR" b="1" dirty="0"/>
                  <a:t> </a:t>
                </a:r>
                <a:r>
                  <a:rPr lang="fr-FR" dirty="0"/>
                  <a:t>in the </a:t>
                </a:r>
                <a:r>
                  <a:rPr lang="fr-FR" dirty="0" err="1"/>
                  <a:t>whole</a:t>
                </a:r>
                <a:r>
                  <a:rPr lang="fr-FR" dirty="0"/>
                  <a:t> </a:t>
                </a:r>
                <a:r>
                  <a:rPr lang="fr-FR" dirty="0" err="1"/>
                  <a:t>crystal</a:t>
                </a:r>
                <a:r>
                  <a:rPr lang="fr-FR" dirty="0"/>
                  <a:t> volume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Feed</a:t>
                </a:r>
                <a:r>
                  <a:rPr lang="fr-FR" dirty="0"/>
                  <a:t> </a:t>
                </a:r>
                <a:r>
                  <a:rPr lang="fr-FR" dirty="0" err="1"/>
                  <a:t>heatload</a:t>
                </a:r>
                <a:r>
                  <a:rPr lang="fr-FR" dirty="0"/>
                  <a:t> in </a:t>
                </a:r>
                <a:r>
                  <a:rPr lang="fr-FR" b="1" dirty="0" err="1"/>
                  <a:t>heat</a:t>
                </a:r>
                <a:r>
                  <a:rPr lang="fr-FR" b="1" dirty="0"/>
                  <a:t> </a:t>
                </a:r>
                <a:r>
                  <a:rPr lang="fr-FR" b="1" dirty="0" err="1"/>
                  <a:t>equation</a:t>
                </a:r>
                <a:r>
                  <a:rPr lang="fr-FR" b="1" dirty="0"/>
                  <a:t> </a:t>
                </a:r>
                <a:r>
                  <a:rPr lang="fr-FR" dirty="0"/>
                  <a:t>to </a:t>
                </a:r>
                <a:r>
                  <a:rPr lang="fr-FR" dirty="0" err="1"/>
                  <a:t>derive</a:t>
                </a:r>
                <a:r>
                  <a:rPr lang="fr-FR" dirty="0"/>
                  <a:t> </a:t>
                </a:r>
                <a:r>
                  <a:rPr lang="fr-FR" dirty="0" err="1"/>
                  <a:t>temperature</a:t>
                </a:r>
                <a:r>
                  <a:rPr lang="fr-FR" dirty="0"/>
                  <a:t> in the </a:t>
                </a:r>
                <a:r>
                  <a:rPr lang="fr-FR" dirty="0" err="1"/>
                  <a:t>whole</a:t>
                </a:r>
                <a:r>
                  <a:rPr lang="fr-FR" dirty="0"/>
                  <a:t> </a:t>
                </a:r>
                <a:r>
                  <a:rPr lang="fr-FR" dirty="0" err="1"/>
                  <a:t>crystal</a:t>
                </a:r>
                <a:r>
                  <a:rPr lang="fr-FR" dirty="0"/>
                  <a:t> volume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Corresponding</a:t>
                </a:r>
                <a:r>
                  <a:rPr lang="fr-FR" dirty="0"/>
                  <a:t> </a:t>
                </a:r>
                <a:r>
                  <a:rPr lang="fr-FR" b="1" dirty="0" err="1"/>
                  <a:t>volumic</a:t>
                </a:r>
                <a:r>
                  <a:rPr lang="fr-FR" b="1" dirty="0"/>
                  <a:t> change </a:t>
                </a:r>
                <a:r>
                  <a:rPr lang="fr-FR" dirty="0" err="1"/>
                  <a:t>using</a:t>
                </a:r>
                <a:r>
                  <a:rPr lang="fr-FR" dirty="0"/>
                  <a:t> thermal expansion coefficient for YAG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 dirty="0" err="1"/>
                  <a:t>Propagate</a:t>
                </a:r>
                <a:r>
                  <a:rPr lang="fr-FR" b="1" dirty="0"/>
                  <a:t> </a:t>
                </a:r>
                <a:r>
                  <a:rPr lang="fr-FR" b="1" dirty="0" err="1"/>
                  <a:t>strain</a:t>
                </a:r>
                <a:r>
                  <a:rPr lang="fr-FR" b="1" dirty="0"/>
                  <a:t> </a:t>
                </a:r>
                <a:r>
                  <a:rPr lang="fr-FR" dirty="0" err="1"/>
                  <a:t>towards</a:t>
                </a:r>
                <a:r>
                  <a:rPr lang="fr-FR" dirty="0"/>
                  <a:t> the surface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Calculate</a:t>
                </a:r>
                <a:r>
                  <a:rPr lang="fr-FR" dirty="0"/>
                  <a:t> the </a:t>
                </a:r>
                <a:r>
                  <a:rPr lang="fr-FR" b="1" dirty="0"/>
                  <a:t>surface </a:t>
                </a:r>
                <a:r>
                  <a:rPr lang="fr-FR" b="1" dirty="0" err="1"/>
                  <a:t>displacement</a:t>
                </a:r>
                <a:r>
                  <a:rPr lang="fr-F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𝑡h𝑒𝑟𝑚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Derive</a:t>
                </a:r>
                <a:r>
                  <a:rPr lang="fr-FR" dirty="0"/>
                  <a:t> the </a:t>
                </a:r>
                <a:r>
                  <a:rPr lang="fr-FR" dirty="0" err="1"/>
                  <a:t>corresponding</a:t>
                </a:r>
                <a:r>
                  <a:rPr lang="fr-FR" dirty="0"/>
                  <a:t> </a:t>
                </a:r>
                <a:r>
                  <a:rPr lang="fr-FR" b="1" dirty="0" err="1"/>
                  <a:t>deflection</a:t>
                </a:r>
                <a:r>
                  <a:rPr lang="fr-FR" b="1" dirty="0"/>
                  <a:t> angle </a:t>
                </a: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61" y="4618519"/>
                <a:ext cx="8526499" cy="1754326"/>
              </a:xfrm>
              <a:prstGeom prst="rect">
                <a:avLst/>
              </a:prstGeom>
              <a:blipFill>
                <a:blip r:embed="rId8"/>
                <a:stretch>
                  <a:fillRect l="-500" t="-2091" b="-4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5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8CCEE-6153-4722-AFC3-B6CF1032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Model </a:t>
            </a:r>
            <a:r>
              <a:rPr lang="fr-FR" dirty="0" err="1"/>
              <a:t>results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09" y="2052320"/>
            <a:ext cx="3961497" cy="21997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60" y="2052320"/>
            <a:ext cx="3961497" cy="21997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90801" y="1834793"/>
            <a:ext cx="2574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Piezo</a:t>
            </a:r>
            <a:r>
              <a:rPr lang="fr-FR" b="1" dirty="0"/>
              <a:t>-orbital </a:t>
            </a:r>
            <a:r>
              <a:rPr lang="fr-FR" b="1" dirty="0" err="1"/>
              <a:t>backaction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030720" y="1834793"/>
            <a:ext cx="260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Photothermal</a:t>
            </a:r>
            <a:r>
              <a:rPr lang="fr-FR" b="1" dirty="0"/>
              <a:t> </a:t>
            </a:r>
            <a:r>
              <a:rPr lang="fr-FR" b="1" dirty="0" err="1"/>
              <a:t>backaction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981201" y="4856318"/>
                <a:ext cx="396149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/>
                  <a:t>Time </a:t>
                </a:r>
                <a:r>
                  <a:rPr lang="fr-FR" sz="1600" b="1" dirty="0" err="1"/>
                  <a:t>evolution</a:t>
                </a:r>
                <a:r>
                  <a:rPr lang="fr-FR" sz="1600" b="1" dirty="0"/>
                  <a:t>: </a:t>
                </a:r>
              </a:p>
              <a:p>
                <a:r>
                  <a:rPr lang="fr-FR" sz="1600" dirty="0" err="1"/>
                  <a:t>given</a:t>
                </a:r>
                <a:r>
                  <a:rPr lang="fr-FR" sz="1600" dirty="0"/>
                  <a:t> by </a:t>
                </a:r>
                <a:r>
                  <a:rPr lang="fr-FR" sz="1600" dirty="0" err="1"/>
                  <a:t>atomic</a:t>
                </a:r>
                <a:r>
                  <a:rPr lang="fr-FR" sz="1600" dirty="0"/>
                  <a:t> populations in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fr-FR" sz="1600" dirty="0"/>
              </a:p>
              <a:p>
                <a:r>
                  <a:rPr lang="fr-FR" sz="1600" dirty="0"/>
                  <a:t>(</a:t>
                </a:r>
                <a:r>
                  <a:rPr lang="fr-FR" sz="1600" dirty="0" err="1"/>
                  <a:t>instantaneous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effect</a:t>
                </a:r>
                <a:r>
                  <a:rPr lang="fr-FR" sz="1600" dirty="0"/>
                  <a:t>)</a:t>
                </a:r>
              </a:p>
              <a:p>
                <a:endParaRPr lang="fr-FR" sz="1600" dirty="0"/>
              </a:p>
              <a:p>
                <a:r>
                  <a:rPr lang="fr-FR" sz="1600" b="1" dirty="0"/>
                  <a:t>Spatial </a:t>
                </a:r>
                <a:r>
                  <a:rPr lang="fr-FR" sz="1600" b="1" dirty="0" err="1"/>
                  <a:t>shape</a:t>
                </a:r>
                <a:r>
                  <a:rPr lang="fr-FR" sz="1600" b="1" dirty="0"/>
                  <a:t>:</a:t>
                </a:r>
              </a:p>
              <a:p>
                <a:r>
                  <a:rPr lang="fr-FR" sz="1600" dirty="0" err="1"/>
                  <a:t>narrow</a:t>
                </a:r>
                <a:r>
                  <a:rPr lang="fr-FR" sz="1600" dirty="0"/>
                  <a:t> </a:t>
                </a:r>
                <a:r>
                  <a:rPr lang="fr-FR" sz="1600" dirty="0" err="1"/>
                  <a:t>bump</a:t>
                </a:r>
                <a:r>
                  <a:rPr lang="fr-FR" sz="1600" dirty="0"/>
                  <a:t> </a:t>
                </a:r>
                <a:r>
                  <a:rPr lang="fr-FR" sz="1600" dirty="0" err="1"/>
                  <a:t>with</a:t>
                </a:r>
                <a:r>
                  <a:rPr lang="fr-FR" sz="1600" dirty="0"/>
                  <a:t> constant </a:t>
                </a:r>
                <a:r>
                  <a:rPr lang="fr-FR" sz="1600" dirty="0" err="1"/>
                  <a:t>width</a:t>
                </a:r>
                <a:endParaRPr lang="fr-FR" sz="16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4856318"/>
                <a:ext cx="3961497" cy="1569660"/>
              </a:xfrm>
              <a:prstGeom prst="rect">
                <a:avLst/>
              </a:prstGeom>
              <a:blipFill>
                <a:blip r:embed="rId4"/>
                <a:stretch>
                  <a:fillRect l="-769" t="-1167" b="-42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6461309" y="4856318"/>
            <a:ext cx="3961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Time </a:t>
            </a:r>
            <a:r>
              <a:rPr lang="fr-FR" sz="1600" b="1" dirty="0" err="1"/>
              <a:t>evolution</a:t>
            </a:r>
            <a:r>
              <a:rPr lang="fr-FR" sz="1600" b="1" dirty="0"/>
              <a:t>: </a:t>
            </a:r>
          </a:p>
          <a:p>
            <a:r>
              <a:rPr lang="fr-FR" sz="1600" dirty="0" err="1"/>
              <a:t>Instantaneous</a:t>
            </a:r>
            <a:r>
              <a:rPr lang="fr-FR" sz="1600" dirty="0"/>
              <a:t> at center</a:t>
            </a:r>
          </a:p>
          <a:p>
            <a:r>
              <a:rPr lang="fr-FR" sz="1600" dirty="0" err="1"/>
              <a:t>Delayed</a:t>
            </a:r>
            <a:r>
              <a:rPr lang="fr-FR" sz="1600" dirty="0"/>
              <a:t> at a distance</a:t>
            </a:r>
          </a:p>
          <a:p>
            <a:endParaRPr lang="fr-FR" sz="1600" dirty="0"/>
          </a:p>
          <a:p>
            <a:r>
              <a:rPr lang="fr-FR" sz="1600" b="1" dirty="0"/>
              <a:t>Spatial </a:t>
            </a:r>
            <a:r>
              <a:rPr lang="fr-FR" sz="1600" b="1" dirty="0" err="1"/>
              <a:t>shape</a:t>
            </a:r>
            <a:r>
              <a:rPr lang="fr-FR" sz="1600" b="1" dirty="0"/>
              <a:t>: </a:t>
            </a:r>
          </a:p>
          <a:p>
            <a:r>
              <a:rPr lang="fr-FR" sz="1600" dirty="0"/>
              <a:t>progressive </a:t>
            </a:r>
            <a:r>
              <a:rPr lang="fr-FR" sz="1600" dirty="0" err="1"/>
              <a:t>broadening</a:t>
            </a:r>
            <a:r>
              <a:rPr lang="fr-FR" sz="1600" dirty="0"/>
              <a:t> (</a:t>
            </a:r>
            <a:r>
              <a:rPr lang="fr-FR" sz="1600" dirty="0" err="1"/>
              <a:t>heat</a:t>
            </a:r>
            <a:r>
              <a:rPr lang="fr-FR" sz="1600" dirty="0"/>
              <a:t> diffusion)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6057619" y="1367434"/>
            <a:ext cx="0" cy="5241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070615" y="4358843"/>
                <a:ext cx="3434079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𝑝𝑖𝑒𝑧𝑜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615" y="4358843"/>
                <a:ext cx="3434079" cy="390748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815330" y="4358843"/>
                <a:ext cx="3434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𝑡h𝑒𝑟𝑚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30" y="4358843"/>
                <a:ext cx="3434079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8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>
            <a:extLst>
              <a:ext uri="{FF2B5EF4-FFF2-40B4-BE49-F238E27FC236}">
                <a16:creationId xmlns:a16="http://schemas.microsoft.com/office/drawing/2014/main" id="{A38DC4A4-2C60-4CB2-BD36-021C7E8F1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11" y="3097320"/>
            <a:ext cx="3841388" cy="2160781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A1851A93-77B3-4ED9-B470-DF649F2F7B1B}"/>
              </a:ext>
            </a:extLst>
          </p:cNvPr>
          <p:cNvGrpSpPr/>
          <p:nvPr/>
        </p:nvGrpSpPr>
        <p:grpSpPr>
          <a:xfrm>
            <a:off x="1530874" y="1904812"/>
            <a:ext cx="9191728" cy="1506604"/>
            <a:chOff x="6874" y="1904812"/>
            <a:chExt cx="9191728" cy="1506604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B789430D-41CA-4708-9419-7E22ADE42CF8}"/>
                </a:ext>
              </a:extLst>
            </p:cNvPr>
            <p:cNvSpPr/>
            <p:nvPr/>
          </p:nvSpPr>
          <p:spPr>
            <a:xfrm>
              <a:off x="4748522" y="1904812"/>
              <a:ext cx="4450080" cy="1506604"/>
            </a:xfrm>
            <a:prstGeom prst="ellipse">
              <a:avLst/>
            </a:prstGeom>
            <a:solidFill>
              <a:schemeClr val="accent6">
                <a:alpha val="61176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1EB6A49A-5667-484A-B118-17D170936407}"/>
                </a:ext>
              </a:extLst>
            </p:cNvPr>
            <p:cNvSpPr/>
            <p:nvPr/>
          </p:nvSpPr>
          <p:spPr>
            <a:xfrm>
              <a:off x="6874" y="1904812"/>
              <a:ext cx="4450080" cy="1506604"/>
            </a:xfrm>
            <a:prstGeom prst="ellipse">
              <a:avLst/>
            </a:prstGeom>
            <a:solidFill>
              <a:srgbClr val="4F81BD">
                <a:alpha val="6117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109F46F-1EB9-4D27-8DC3-8A4607E7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err="1"/>
              <a:t>Optomechanical</a:t>
            </a:r>
            <a:r>
              <a:rPr lang="fr-FR" sz="4000" b="1" dirty="0"/>
              <a:t> </a:t>
            </a:r>
            <a:r>
              <a:rPr lang="fr-FR" sz="4000" b="1" dirty="0" err="1"/>
              <a:t>backaction</a:t>
            </a:r>
            <a:r>
              <a:rPr lang="fr-FR" sz="4000" b="1" dirty="0"/>
              <a:t> in a </a:t>
            </a:r>
            <a:br>
              <a:rPr lang="fr-FR" sz="4000" b="1" dirty="0"/>
            </a:br>
            <a:r>
              <a:rPr lang="fr-FR" sz="4000" b="1" dirty="0"/>
              <a:t>rare-</a:t>
            </a:r>
            <a:r>
              <a:rPr lang="fr-FR" sz="4000" b="1" dirty="0" err="1"/>
              <a:t>earth</a:t>
            </a:r>
            <a:r>
              <a:rPr lang="fr-FR" sz="4000" b="1" dirty="0"/>
              <a:t> ion-</a:t>
            </a:r>
            <a:r>
              <a:rPr lang="fr-FR" sz="4000" b="1" dirty="0" err="1"/>
              <a:t>doped</a:t>
            </a:r>
            <a:r>
              <a:rPr lang="fr-FR" sz="4000" b="1" dirty="0"/>
              <a:t> </a:t>
            </a:r>
            <a:r>
              <a:rPr lang="fr-FR" sz="4000" b="1" dirty="0" err="1"/>
              <a:t>crystal</a:t>
            </a:r>
            <a:endParaRPr lang="fr-FR" sz="4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919855" y="5271438"/>
            <a:ext cx="515581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/>
              <a:t>Demonstration</a:t>
            </a:r>
            <a:r>
              <a:rPr lang="fr-FR" b="1" dirty="0"/>
              <a:t> in a </a:t>
            </a:r>
            <a:r>
              <a:rPr lang="fr-FR" b="1" dirty="0" err="1"/>
              <a:t>bulk</a:t>
            </a:r>
            <a:r>
              <a:rPr lang="fr-FR" b="1" dirty="0"/>
              <a:t> </a:t>
            </a:r>
            <a:r>
              <a:rPr lang="fr-FR" b="1" dirty="0" err="1"/>
              <a:t>sample</a:t>
            </a:r>
            <a:r>
              <a:rPr lang="fr-FR" dirty="0"/>
              <a:t>, </a:t>
            </a:r>
            <a:r>
              <a:rPr lang="fr-FR" dirty="0" err="1"/>
              <a:t>enabling</a:t>
            </a:r>
            <a:r>
              <a:rPr lang="fr-FR" dirty="0"/>
              <a:t> time- and </a:t>
            </a:r>
            <a:r>
              <a:rPr lang="fr-FR" dirty="0" err="1"/>
              <a:t>space-resolved</a:t>
            </a:r>
            <a:r>
              <a:rPr lang="fr-FR" dirty="0"/>
              <a:t> </a:t>
            </a:r>
            <a:r>
              <a:rPr lang="fr-FR" dirty="0" err="1"/>
              <a:t>tomography</a:t>
            </a:r>
            <a:r>
              <a:rPr lang="fr-FR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8268" y="4059089"/>
            <a:ext cx="427617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 are </a:t>
            </a:r>
            <a:r>
              <a:rPr lang="fr-FR" dirty="0" err="1"/>
              <a:t>connected</a:t>
            </a:r>
            <a:r>
              <a:rPr lang="fr-FR" dirty="0"/>
              <a:t> to </a:t>
            </a:r>
            <a:r>
              <a:rPr lang="fr-FR" b="1" dirty="0" err="1"/>
              <a:t>atomic</a:t>
            </a:r>
            <a:r>
              <a:rPr lang="fr-FR" b="1" dirty="0"/>
              <a:t> </a:t>
            </a:r>
            <a:r>
              <a:rPr lang="fr-FR" b="1" dirty="0" err="1"/>
              <a:t>internal</a:t>
            </a:r>
            <a:r>
              <a:rPr lang="fr-FR" b="1" dirty="0"/>
              <a:t> </a:t>
            </a:r>
            <a:r>
              <a:rPr lang="fr-FR" b="1" dirty="0" err="1"/>
              <a:t>dynamics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1099737" y="5179263"/>
            <a:ext cx="427617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No </a:t>
            </a:r>
            <a:r>
              <a:rPr lang="fr-FR" b="1" dirty="0" err="1"/>
              <a:t>parasitic</a:t>
            </a:r>
            <a:r>
              <a:rPr lang="fr-FR" dirty="0"/>
              <a:t> </a:t>
            </a:r>
            <a:r>
              <a:rPr lang="fr-FR" dirty="0" err="1"/>
              <a:t>photothermal</a:t>
            </a:r>
            <a:r>
              <a:rPr lang="fr-FR" dirty="0"/>
              <a:t> contribution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26</a:t>
            </a:fld>
            <a:endParaRPr lang="fr-FR" dirty="0"/>
          </a:p>
        </p:txBody>
      </p:sp>
      <p:grpSp>
        <p:nvGrpSpPr>
          <p:cNvPr id="38" name="Groupe 37"/>
          <p:cNvGrpSpPr/>
          <p:nvPr/>
        </p:nvGrpSpPr>
        <p:grpSpPr>
          <a:xfrm>
            <a:off x="1408438" y="2260812"/>
            <a:ext cx="9375124" cy="670432"/>
            <a:chOff x="-259552" y="3406015"/>
            <a:chExt cx="9375124" cy="670432"/>
          </a:xfrm>
        </p:grpSpPr>
        <p:sp>
          <p:nvSpPr>
            <p:cNvPr id="9" name="Rectangle 8"/>
            <p:cNvSpPr/>
            <p:nvPr/>
          </p:nvSpPr>
          <p:spPr>
            <a:xfrm>
              <a:off x="4543572" y="343011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A dissipative, </a:t>
              </a:r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</a:rPr>
                <a:t>photothermal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 effect </a:t>
              </a:r>
            </a:p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(phonons generated throughout relaxation)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259552" y="3406015"/>
              <a:ext cx="4572000" cy="646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A conservative, piezo-orbital effect</a:t>
              </a:r>
            </a:p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(geometric shape of the electronic orbitals)</a:t>
              </a:r>
            </a:p>
          </p:txBody>
        </p:sp>
        <p:sp>
          <p:nvSpPr>
            <p:cNvPr id="13" name="Plus 12"/>
            <p:cNvSpPr/>
            <p:nvPr/>
          </p:nvSpPr>
          <p:spPr>
            <a:xfrm>
              <a:off x="4251865" y="3643973"/>
              <a:ext cx="366038" cy="366038"/>
            </a:xfrm>
            <a:prstGeom prst="mathPlus">
              <a:avLst>
                <a:gd name="adj1" fmla="val 1102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752599" y="6125518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9900FF"/>
                </a:solidFill>
                <a:latin typeface="Arial" panose="020B0604020202020204" pitchFamily="34" charset="0"/>
              </a:rPr>
              <a:t>Louchet-Chauvet, A. </a:t>
            </a:r>
            <a:r>
              <a:rPr lang="fr-FR" sz="1200" i="1" dirty="0">
                <a:solidFill>
                  <a:srgbClr val="9900FF"/>
                </a:solidFill>
                <a:latin typeface="Arial" panose="020B0604020202020204" pitchFamily="34" charset="0"/>
              </a:rPr>
              <a:t>et al</a:t>
            </a:r>
            <a:r>
              <a:rPr lang="fr-FR" sz="1200" dirty="0">
                <a:solidFill>
                  <a:srgbClr val="9900FF"/>
                </a:solidFill>
                <a:latin typeface="Arial" panose="020B0604020202020204" pitchFamily="34" charset="0"/>
              </a:rPr>
              <a:t>. (2021). </a:t>
            </a:r>
            <a:r>
              <a:rPr lang="fr-FR" sz="1200" b="1" dirty="0" err="1">
                <a:solidFill>
                  <a:srgbClr val="9900FF"/>
                </a:solidFill>
                <a:latin typeface="Arial" panose="020B0604020202020204" pitchFamily="34" charset="0"/>
              </a:rPr>
              <a:t>Optomechanical</a:t>
            </a:r>
            <a:r>
              <a:rPr lang="fr-FR" sz="1200" b="1" dirty="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9900FF"/>
                </a:solidFill>
                <a:latin typeface="Arial" panose="020B0604020202020204" pitchFamily="34" charset="0"/>
              </a:rPr>
              <a:t>backaction</a:t>
            </a:r>
            <a:r>
              <a:rPr lang="fr-FR" sz="1200" b="1" dirty="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9900FF"/>
                </a:solidFill>
                <a:latin typeface="Arial" panose="020B0604020202020204" pitchFamily="34" charset="0"/>
              </a:rPr>
              <a:t>processes</a:t>
            </a:r>
            <a:r>
              <a:rPr lang="fr-FR" sz="1200" b="1" dirty="0">
                <a:solidFill>
                  <a:srgbClr val="9900FF"/>
                </a:solidFill>
                <a:latin typeface="Arial" panose="020B0604020202020204" pitchFamily="34" charset="0"/>
              </a:rPr>
              <a:t> in a </a:t>
            </a:r>
            <a:r>
              <a:rPr lang="fr-FR" sz="1200" b="1" dirty="0" err="1">
                <a:solidFill>
                  <a:srgbClr val="9900FF"/>
                </a:solidFill>
                <a:latin typeface="Arial" panose="020B0604020202020204" pitchFamily="34" charset="0"/>
              </a:rPr>
              <a:t>bulk</a:t>
            </a:r>
            <a:r>
              <a:rPr lang="fr-FR" sz="1200" b="1" dirty="0">
                <a:solidFill>
                  <a:srgbClr val="9900FF"/>
                </a:solidFill>
                <a:latin typeface="Arial" panose="020B0604020202020204" pitchFamily="34" charset="0"/>
              </a:rPr>
              <a:t> rare-</a:t>
            </a:r>
            <a:r>
              <a:rPr lang="fr-FR" sz="1200" b="1" dirty="0" err="1">
                <a:solidFill>
                  <a:srgbClr val="9900FF"/>
                </a:solidFill>
                <a:latin typeface="Arial" panose="020B0604020202020204" pitchFamily="34" charset="0"/>
              </a:rPr>
              <a:t>earth</a:t>
            </a:r>
            <a:r>
              <a:rPr lang="fr-FR" sz="1200" b="1" dirty="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9900FF"/>
                </a:solidFill>
                <a:latin typeface="Arial" panose="020B0604020202020204" pitchFamily="34" charset="0"/>
              </a:rPr>
              <a:t>doped</a:t>
            </a:r>
            <a:r>
              <a:rPr lang="fr-FR" sz="1200" b="1" dirty="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9900FF"/>
                </a:solidFill>
                <a:latin typeface="Arial" panose="020B0604020202020204" pitchFamily="34" charset="0"/>
              </a:rPr>
              <a:t>crystal</a:t>
            </a:r>
            <a:r>
              <a:rPr lang="fr-FR" sz="1200" b="1" dirty="0">
                <a:solidFill>
                  <a:srgbClr val="9900FF"/>
                </a:solidFill>
                <a:latin typeface="Arial" panose="020B0604020202020204" pitchFamily="34" charset="0"/>
              </a:rPr>
              <a:t>.</a:t>
            </a:r>
            <a:r>
              <a:rPr lang="fr-FR" sz="1200" dirty="0">
                <a:solidFill>
                  <a:srgbClr val="9900FF"/>
                </a:solidFill>
                <a:latin typeface="Arial" panose="020B0604020202020204" pitchFamily="34" charset="0"/>
              </a:rPr>
              <a:t> </a:t>
            </a:r>
            <a:r>
              <a:rPr lang="fr-FR" sz="1200" i="1" dirty="0" err="1">
                <a:solidFill>
                  <a:srgbClr val="9900FF"/>
                </a:solidFill>
                <a:latin typeface="Arial" panose="020B0604020202020204" pitchFamily="34" charset="0"/>
              </a:rPr>
              <a:t>arXiv</a:t>
            </a:r>
            <a:r>
              <a:rPr lang="fr-FR" sz="1200" i="1" dirty="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  <a:r>
              <a:rPr lang="fr-FR" sz="1200" i="1" dirty="0" err="1">
                <a:solidFill>
                  <a:srgbClr val="9900FF"/>
                </a:solidFill>
                <a:latin typeface="Arial" panose="020B0604020202020204" pitchFamily="34" charset="0"/>
              </a:rPr>
              <a:t>preprint</a:t>
            </a:r>
            <a:r>
              <a:rPr lang="fr-FR" sz="1200" i="1" dirty="0">
                <a:solidFill>
                  <a:srgbClr val="9900FF"/>
                </a:solidFill>
                <a:latin typeface="Arial" panose="020B0604020202020204" pitchFamily="34" charset="0"/>
              </a:rPr>
              <a:t> arXiv:2109.06577</a:t>
            </a:r>
            <a:r>
              <a:rPr lang="fr-FR" sz="1200" dirty="0">
                <a:solidFill>
                  <a:srgbClr val="9900FF"/>
                </a:solidFill>
                <a:latin typeface="Arial" panose="020B0604020202020204" pitchFamily="34" charset="0"/>
              </a:rPr>
              <a:t>.</a:t>
            </a:r>
            <a:endParaRPr lang="fr-FR" sz="1200" dirty="0">
              <a:solidFill>
                <a:srgbClr val="9900FF"/>
              </a:solidFill>
            </a:endParaRPr>
          </a:p>
        </p:txBody>
      </p:sp>
      <p:pic>
        <p:nvPicPr>
          <p:cNvPr id="40" name="Picture 5" descr="D:\Recherche\Manip\Photos\cristaux et CD\IMGP882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98344" y="64140"/>
            <a:ext cx="1224136" cy="114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A22DA-0C6F-4F82-A5A6-4B0BC36C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/>
              <a:t>Challenges of </a:t>
            </a:r>
            <a:r>
              <a:rPr lang="fr-FR" sz="3600" b="1" dirty="0" err="1"/>
              <a:t>observing</a:t>
            </a:r>
            <a:r>
              <a:rPr lang="fr-FR" sz="3600" b="1" dirty="0"/>
              <a:t> </a:t>
            </a:r>
            <a:r>
              <a:rPr lang="fr-FR" sz="3600" b="1" dirty="0" err="1" smtClean="0"/>
              <a:t>piezo</a:t>
            </a:r>
            <a:r>
              <a:rPr lang="fr-FR" sz="3600" b="1" dirty="0" smtClean="0"/>
              <a:t>-orbital </a:t>
            </a:r>
            <a:r>
              <a:rPr lang="fr-FR" sz="3600" b="1" dirty="0" err="1"/>
              <a:t>backaction</a:t>
            </a:r>
            <a:endParaRPr lang="fr-FR" sz="3600" b="1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5F69323-66E1-433D-8BCF-7EE437690CAF}"/>
              </a:ext>
            </a:extLst>
          </p:cNvPr>
          <p:cNvGrpSpPr/>
          <p:nvPr/>
        </p:nvGrpSpPr>
        <p:grpSpPr>
          <a:xfrm>
            <a:off x="711819" y="2679778"/>
            <a:ext cx="5256395" cy="1552229"/>
            <a:chOff x="-132047" y="3555044"/>
            <a:chExt cx="5256395" cy="1552229"/>
          </a:xfrm>
        </p:grpSpPr>
        <p:pic>
          <p:nvPicPr>
            <p:cNvPr id="1026" name="Picture 2" descr="33,000+ Light Bulb Cartoon Stock Photos, Pictures &amp; Royalty ...">
              <a:extLst>
                <a:ext uri="{FF2B5EF4-FFF2-40B4-BE49-F238E27FC236}">
                  <a16:creationId xmlns:a16="http://schemas.microsoft.com/office/drawing/2014/main" id="{02F1A8B4-12FB-49E0-A04C-8EEA63325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047" y="3863330"/>
              <a:ext cx="1281637" cy="1243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AAB59257-0743-4988-8AE5-383C6523A5D0}"/>
                </a:ext>
              </a:extLst>
            </p:cNvPr>
            <p:cNvGrpSpPr/>
            <p:nvPr/>
          </p:nvGrpSpPr>
          <p:grpSpPr>
            <a:xfrm>
              <a:off x="874847" y="3555044"/>
              <a:ext cx="4249501" cy="1293491"/>
              <a:chOff x="-407573" y="3312881"/>
              <a:chExt cx="4249501" cy="898848"/>
            </a:xfrm>
          </p:grpSpPr>
          <p:sp>
            <p:nvSpPr>
              <p:cNvPr id="27" name="Flèche : courbe vers la droite 26">
                <a:extLst>
                  <a:ext uri="{FF2B5EF4-FFF2-40B4-BE49-F238E27FC236}">
                    <a16:creationId xmlns:a16="http://schemas.microsoft.com/office/drawing/2014/main" id="{1B49DB07-4D9D-4991-8EBB-C5D4133EE7BF}"/>
                  </a:ext>
                </a:extLst>
              </p:cNvPr>
              <p:cNvSpPr/>
              <p:nvPr/>
            </p:nvSpPr>
            <p:spPr>
              <a:xfrm flipH="1">
                <a:off x="2958025" y="3312881"/>
                <a:ext cx="883903" cy="739159"/>
              </a:xfrm>
              <a:prstGeom prst="curvedRigh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D6694BB2-40DC-4A23-91AA-D7327C88C241}"/>
                  </a:ext>
                </a:extLst>
              </p:cNvPr>
              <p:cNvSpPr txBox="1"/>
              <p:nvPr/>
            </p:nvSpPr>
            <p:spPr>
              <a:xfrm>
                <a:off x="-407573" y="3762594"/>
                <a:ext cx="3242726" cy="449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dirty="0"/>
                  <a:t>Collective </a:t>
                </a:r>
                <a:r>
                  <a:rPr lang="fr-FR" dirty="0" err="1"/>
                  <a:t>enhancement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a large </a:t>
                </a:r>
                <a:r>
                  <a:rPr lang="fr-FR" dirty="0" err="1"/>
                  <a:t>number</a:t>
                </a:r>
                <a:r>
                  <a:rPr lang="fr-FR" dirty="0"/>
                  <a:t> of </a:t>
                </a:r>
                <a:r>
                  <a:rPr lang="fr-FR" dirty="0" err="1"/>
                  <a:t>identical</a:t>
                </a:r>
                <a:r>
                  <a:rPr lang="fr-FR" dirty="0"/>
                  <a:t> ions </a:t>
                </a:r>
              </a:p>
            </p:txBody>
          </p:sp>
        </p:grpSp>
      </p:grp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27</a:t>
            </a:fld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139711" y="1381102"/>
            <a:ext cx="5104024" cy="1711968"/>
            <a:chOff x="1139711" y="1381102"/>
            <a:chExt cx="5104024" cy="1711968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C0B55E9-68FA-4174-9677-A5BF278ECC71}"/>
                </a:ext>
              </a:extLst>
            </p:cNvPr>
            <p:cNvSpPr txBox="1"/>
            <p:nvPr/>
          </p:nvSpPr>
          <p:spPr>
            <a:xfrm>
              <a:off x="2321651" y="2446739"/>
              <a:ext cx="2712791" cy="646331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Very </a:t>
              </a:r>
              <a:r>
                <a:rPr lang="fr-FR" dirty="0" err="1"/>
                <a:t>small</a:t>
              </a:r>
              <a:endParaRPr lang="fr-FR" dirty="0"/>
            </a:p>
            <a:p>
              <a:pPr algn="ctr"/>
              <a:r>
                <a:rPr lang="fr-FR" dirty="0" err="1"/>
                <a:t>piezo</a:t>
              </a:r>
              <a:r>
                <a:rPr lang="fr-FR" dirty="0"/>
                <a:t>-orbital </a:t>
              </a:r>
              <a:r>
                <a:rPr lang="fr-FR" dirty="0" err="1"/>
                <a:t>effect</a:t>
              </a:r>
              <a:r>
                <a:rPr lang="fr-FR" dirty="0"/>
                <a:t>!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2B7874BF-2A24-4B33-A8F0-C7D451C11C03}"/>
                    </a:ext>
                  </a:extLst>
                </p:cNvPr>
                <p:cNvSpPr txBox="1"/>
                <p:nvPr/>
              </p:nvSpPr>
              <p:spPr>
                <a:xfrm>
                  <a:off x="1243584" y="1381102"/>
                  <a:ext cx="5000151" cy="768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dirty="0" smtClean="0"/>
                    <a:t>Typical</a:t>
                  </a:r>
                  <a:r>
                    <a:rPr lang="fr-FR" dirty="0"/>
                    <a:t> </a:t>
                  </a:r>
                  <a:r>
                    <a:rPr lang="fr-FR" b="1" dirty="0"/>
                    <a:t>relative </a:t>
                  </a:r>
                  <a:r>
                    <a:rPr lang="fr-FR" b="1" dirty="0" err="1"/>
                    <a:t>ionic</a:t>
                  </a:r>
                  <a:r>
                    <a:rPr lang="fr-FR" b="1" dirty="0"/>
                    <a:t> radius change </a:t>
                  </a:r>
                  <a:r>
                    <a:rPr lang="fr-FR" dirty="0" err="1"/>
                    <a:t>upon</a:t>
                  </a:r>
                  <a:r>
                    <a:rPr lang="fr-FR" dirty="0"/>
                    <a:t> excitation:</a:t>
                  </a:r>
                </a:p>
                <a:p>
                  <a:pPr algn="ctr"/>
                  <a:r>
                    <a:rPr lang="fr-FR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≃1% </m:t>
                      </m:r>
                    </m:oMath>
                  </a14:m>
                  <a:r>
                    <a:rPr lang="fr-FR" dirty="0" smtClean="0"/>
                    <a:t>      (</a:t>
                  </a:r>
                  <a14:m>
                    <m:oMath xmlns:m="http://schemas.openxmlformats.org/officeDocument/2006/math"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≃1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Angstrom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2B7874BF-2A24-4B33-A8F0-C7D451C11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3584" y="1381102"/>
                  <a:ext cx="5000151" cy="768993"/>
                </a:xfrm>
                <a:prstGeom prst="rect">
                  <a:avLst/>
                </a:prstGeom>
                <a:blipFill>
                  <a:blip r:embed="rId3"/>
                  <a:stretch>
                    <a:fillRect l="-1098" t="-4762" r="-1220" b="-47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lèche : courbe vers la droite 15">
              <a:extLst>
                <a:ext uri="{FF2B5EF4-FFF2-40B4-BE49-F238E27FC236}">
                  <a16:creationId xmlns:a16="http://schemas.microsoft.com/office/drawing/2014/main" id="{6DB8C99D-357D-482A-839D-57F8885E7FC6}"/>
                </a:ext>
              </a:extLst>
            </p:cNvPr>
            <p:cNvSpPr/>
            <p:nvPr/>
          </p:nvSpPr>
          <p:spPr>
            <a:xfrm>
              <a:off x="1139711" y="1860430"/>
              <a:ext cx="1058606" cy="967154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10616355" y="4716999"/>
            <a:ext cx="1351229" cy="1338340"/>
            <a:chOff x="236428" y="4841965"/>
            <a:chExt cx="1767840" cy="1737361"/>
          </a:xfrm>
        </p:grpSpPr>
        <p:pic>
          <p:nvPicPr>
            <p:cNvPr id="40" name="Image 3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667" t="21868" r="11000" b="21869"/>
            <a:stretch/>
          </p:blipFill>
          <p:spPr>
            <a:xfrm>
              <a:off x="236428" y="4841965"/>
              <a:ext cx="1767840" cy="1737361"/>
            </a:xfrm>
            <a:prstGeom prst="rect">
              <a:avLst/>
            </a:prstGeom>
          </p:spPr>
        </p:pic>
        <p:grpSp>
          <p:nvGrpSpPr>
            <p:cNvPr id="43" name="Groupe 42"/>
            <p:cNvGrpSpPr/>
            <p:nvPr/>
          </p:nvGrpSpPr>
          <p:grpSpPr>
            <a:xfrm>
              <a:off x="853293" y="5444304"/>
              <a:ext cx="517155" cy="637002"/>
              <a:chOff x="1368859" y="1789760"/>
              <a:chExt cx="517155" cy="637002"/>
            </a:xfrm>
          </p:grpSpPr>
          <p:sp>
            <p:nvSpPr>
              <p:cNvPr id="46" name="Rectangle 45"/>
              <p:cNvSpPr/>
              <p:nvPr/>
            </p:nvSpPr>
            <p:spPr>
              <a:xfrm rot="19360032">
                <a:off x="1624142" y="1970581"/>
                <a:ext cx="53183" cy="4940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9560693">
                <a:off x="1701158" y="2323025"/>
                <a:ext cx="53954" cy="4940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9560693">
                <a:off x="1368859" y="2236799"/>
                <a:ext cx="53183" cy="50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9360032">
                <a:off x="1773846" y="1867888"/>
                <a:ext cx="53183" cy="4940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9360032">
                <a:off x="1832831" y="2084863"/>
                <a:ext cx="53183" cy="4940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9360032">
                <a:off x="1396228" y="1789760"/>
                <a:ext cx="53183" cy="4940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9560693">
                <a:off x="1441232" y="2376181"/>
                <a:ext cx="53183" cy="505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6478B3CF-5F16-44DF-A6E0-15FD5C65A90E}"/>
              </a:ext>
            </a:extLst>
          </p:cNvPr>
          <p:cNvSpPr txBox="1"/>
          <p:nvPr/>
        </p:nvSpPr>
        <p:spPr>
          <a:xfrm>
            <a:off x="5968214" y="4197421"/>
            <a:ext cx="4947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Bulk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object</a:t>
            </a:r>
            <a:r>
              <a:rPr lang="fr-FR" b="1" dirty="0">
                <a:solidFill>
                  <a:srgbClr val="C00000"/>
                </a:solidFill>
              </a:rPr>
              <a:t>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Large </a:t>
            </a:r>
            <a:r>
              <a:rPr lang="fr-FR" b="1" dirty="0" err="1"/>
              <a:t>number</a:t>
            </a:r>
            <a:r>
              <a:rPr lang="fr-FR" b="1" dirty="0"/>
              <a:t> of </a:t>
            </a:r>
            <a:r>
              <a:rPr lang="fr-FR" b="1" dirty="0" err="1"/>
              <a:t>atoms</a:t>
            </a:r>
            <a:r>
              <a:rPr lang="fr-FR" b="1" dirty="0"/>
              <a:t>  </a:t>
            </a:r>
            <a:r>
              <a:rPr lang="fr-FR" dirty="0"/>
              <a:t>/ quantum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dirty="0" smtClean="0"/>
              <a:t>	(</a:t>
            </a:r>
            <a:r>
              <a:rPr lang="fr-FR" dirty="0" err="1"/>
              <a:t>limited</a:t>
            </a:r>
            <a:r>
              <a:rPr lang="fr-FR" dirty="0"/>
              <a:t> by </a:t>
            </a:r>
            <a:r>
              <a:rPr lang="fr-FR" dirty="0" err="1"/>
              <a:t>beam</a:t>
            </a:r>
            <a:r>
              <a:rPr lang="fr-FR" dirty="0"/>
              <a:t> size</a:t>
            </a:r>
            <a:r>
              <a:rPr lang="fr-FR" dirty="0" smtClean="0"/>
              <a:t>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 </a:t>
            </a:r>
            <a:r>
              <a:rPr lang="fr-FR" dirty="0" err="1"/>
              <a:t>mechanical</a:t>
            </a:r>
            <a:r>
              <a:rPr lang="fr-FR" dirty="0"/>
              <a:t> </a:t>
            </a:r>
            <a:r>
              <a:rPr lang="fr-FR" dirty="0" err="1"/>
              <a:t>resonance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dirty="0" err="1" smtClean="0">
                <a:sym typeface="Wingdings" panose="05000000000000000000" pitchFamily="2" charset="2"/>
              </a:rPr>
              <a:t>weak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response</a:t>
            </a:r>
            <a:r>
              <a:rPr lang="fr-FR" dirty="0">
                <a:sym typeface="Wingdings" panose="05000000000000000000" pitchFamily="2" charset="2"/>
              </a:rPr>
              <a:t> but </a:t>
            </a:r>
            <a:r>
              <a:rPr lang="fr-FR" b="1" dirty="0">
                <a:sym typeface="Wingdings" panose="05000000000000000000" pitchFamily="2" charset="2"/>
              </a:rPr>
              <a:t>time-</a:t>
            </a:r>
            <a:r>
              <a:rPr lang="fr-FR" b="1" dirty="0" err="1">
                <a:sym typeface="Wingdings" panose="05000000000000000000" pitchFamily="2" charset="2"/>
              </a:rPr>
              <a:t>resolved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study</a:t>
            </a:r>
            <a:endParaRPr lang="fr-FR" b="1" dirty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endParaRPr lang="fr-FR" b="1" dirty="0">
              <a:sym typeface="Wingdings" panose="05000000000000000000" pitchFamily="2" charset="2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86180" y="4577646"/>
            <a:ext cx="5421654" cy="1754326"/>
            <a:chOff x="423734" y="4577646"/>
            <a:chExt cx="5421654" cy="1754326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1586EB7-4D41-4511-8522-0254D121FC82}"/>
                </a:ext>
              </a:extLst>
            </p:cNvPr>
            <p:cNvSpPr txBox="1"/>
            <p:nvPr/>
          </p:nvSpPr>
          <p:spPr>
            <a:xfrm>
              <a:off x="423734" y="4577646"/>
              <a:ext cx="51249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solidFill>
                    <a:srgbClr val="C00000"/>
                  </a:solidFill>
                </a:rPr>
                <a:t>Usually</a:t>
              </a:r>
              <a:r>
                <a:rPr lang="fr-FR" b="1" dirty="0" smtClean="0">
                  <a:solidFill>
                    <a:srgbClr val="C00000"/>
                  </a:solidFill>
                </a:rPr>
                <a:t> in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optomechanics</a:t>
              </a:r>
              <a:r>
                <a:rPr lang="fr-FR" b="1" dirty="0" smtClean="0">
                  <a:solidFill>
                    <a:srgbClr val="C00000"/>
                  </a:solidFill>
                </a:rPr>
                <a:t>: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Mechanical</a:t>
              </a:r>
              <a:r>
                <a:rPr lang="fr-FR" b="1" dirty="0" smtClean="0">
                  <a:solidFill>
                    <a:srgbClr val="C00000"/>
                  </a:solidFill>
                </a:rPr>
                <a:t>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resonator</a:t>
              </a:r>
              <a:endParaRPr lang="fr-FR" b="1" dirty="0">
                <a:solidFill>
                  <a:srgbClr val="C00000"/>
                </a:solidFill>
              </a:endParaRPr>
            </a:p>
            <a:p>
              <a:endParaRPr lang="fr-FR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/>
                <a:t>Sharp </a:t>
              </a:r>
              <a:r>
                <a:rPr lang="fr-FR" b="1" dirty="0" err="1"/>
                <a:t>mechanical</a:t>
              </a:r>
              <a:r>
                <a:rPr lang="fr-FR" b="1" dirty="0"/>
                <a:t> </a:t>
              </a:r>
              <a:r>
                <a:rPr lang="fr-FR" b="1" dirty="0" err="1"/>
                <a:t>resonance</a:t>
              </a:r>
              <a:r>
                <a:rPr lang="fr-FR" b="1" dirty="0"/>
                <a:t> </a:t>
              </a:r>
            </a:p>
            <a:p>
              <a:r>
                <a:rPr lang="fr-FR" dirty="0">
                  <a:sym typeface="Wingdings" panose="05000000000000000000" pitchFamily="2" charset="2"/>
                </a:rPr>
                <a:t>	 large </a:t>
              </a:r>
              <a:r>
                <a:rPr lang="fr-FR" dirty="0" err="1">
                  <a:sym typeface="Wingdings" panose="05000000000000000000" pitchFamily="2" charset="2"/>
                </a:rPr>
                <a:t>response</a:t>
              </a:r>
              <a:endParaRPr lang="fr-FR" dirty="0">
                <a:sym typeface="Wingdings" panose="05000000000000000000" pitchFamily="2" charset="2"/>
              </a:endParaRPr>
            </a:p>
            <a:p>
              <a:endParaRPr lang="fr-FR" dirty="0">
                <a:sym typeface="Wingdings" panose="05000000000000000000" pitchFamily="2" charset="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Low </a:t>
              </a:r>
              <a:r>
                <a:rPr lang="fr-FR" dirty="0" err="1"/>
                <a:t>number</a:t>
              </a:r>
              <a:r>
                <a:rPr lang="fr-FR" dirty="0"/>
                <a:t> of </a:t>
              </a:r>
              <a:r>
                <a:rPr lang="fr-FR" dirty="0" err="1"/>
                <a:t>atoms</a:t>
              </a:r>
              <a:r>
                <a:rPr lang="fr-FR" dirty="0"/>
                <a:t> / quantum </a:t>
              </a:r>
              <a:r>
                <a:rPr lang="fr-FR" dirty="0" err="1"/>
                <a:t>systems</a:t>
              </a:r>
              <a:endParaRPr lang="fr-FR" dirty="0"/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3234" y="5287667"/>
              <a:ext cx="1522154" cy="743648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65302" y="4961108"/>
              <a:ext cx="1267608" cy="877575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3AEAC374-1B72-4414-9094-F675D30841D4}"/>
              </a:ext>
            </a:extLst>
          </p:cNvPr>
          <p:cNvGrpSpPr/>
          <p:nvPr/>
        </p:nvGrpSpPr>
        <p:grpSpPr>
          <a:xfrm>
            <a:off x="7553455" y="1354130"/>
            <a:ext cx="2685832" cy="2531025"/>
            <a:chOff x="3835617" y="1418845"/>
            <a:chExt cx="2685832" cy="253102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BCA2272-E59B-4725-B611-071C33C6481C}"/>
                </a:ext>
              </a:extLst>
            </p:cNvPr>
            <p:cNvSpPr/>
            <p:nvPr/>
          </p:nvSpPr>
          <p:spPr>
            <a:xfrm>
              <a:off x="3844335" y="1418845"/>
              <a:ext cx="2453505" cy="24201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D91274-EC77-40BA-BEF5-E41CCA7178AD}"/>
                </a:ext>
              </a:extLst>
            </p:cNvPr>
            <p:cNvSpPr/>
            <p:nvPr/>
          </p:nvSpPr>
          <p:spPr>
            <a:xfrm>
              <a:off x="4067944" y="1529724"/>
              <a:ext cx="2453505" cy="24201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81C00286-61B0-44B6-89D7-3749FF08DF7C}"/>
                </a:ext>
              </a:extLst>
            </p:cNvPr>
            <p:cNvCxnSpPr>
              <a:cxnSpLocks/>
            </p:cNvCxnSpPr>
            <p:nvPr/>
          </p:nvCxnSpPr>
          <p:spPr>
            <a:xfrm>
              <a:off x="3835617" y="3838991"/>
              <a:ext cx="229959" cy="1108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7628DB7C-5CBF-42E3-A7AC-BD6359F44CE9}"/>
                </a:ext>
              </a:extLst>
            </p:cNvPr>
            <p:cNvCxnSpPr>
              <a:cxnSpLocks/>
            </p:cNvCxnSpPr>
            <p:nvPr/>
          </p:nvCxnSpPr>
          <p:spPr>
            <a:xfrm>
              <a:off x="3841967" y="1425195"/>
              <a:ext cx="225783" cy="999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5440108-A0D2-4CB7-ABA2-A75CDA44110C}"/>
                </a:ext>
              </a:extLst>
            </p:cNvPr>
            <p:cNvCxnSpPr>
              <a:cxnSpLocks/>
            </p:cNvCxnSpPr>
            <p:nvPr/>
          </p:nvCxnSpPr>
          <p:spPr>
            <a:xfrm>
              <a:off x="6293726" y="1418845"/>
              <a:ext cx="222961" cy="1032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F963200B-A5BC-40C0-B8E8-B0DE884D7068}"/>
              </a:ext>
            </a:extLst>
          </p:cNvPr>
          <p:cNvSpPr/>
          <p:nvPr/>
        </p:nvSpPr>
        <p:spPr>
          <a:xfrm rot="10800000">
            <a:off x="7589378" y="3780623"/>
            <a:ext cx="187202" cy="8771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4" name="Triangle rectangle 53">
            <a:extLst>
              <a:ext uri="{FF2B5EF4-FFF2-40B4-BE49-F238E27FC236}">
                <a16:creationId xmlns:a16="http://schemas.microsoft.com/office/drawing/2014/main" id="{6702C65F-4E23-4EF3-9A7C-94BA2221FD55}"/>
              </a:ext>
            </a:extLst>
          </p:cNvPr>
          <p:cNvSpPr/>
          <p:nvPr/>
        </p:nvSpPr>
        <p:spPr>
          <a:xfrm>
            <a:off x="10016198" y="1365861"/>
            <a:ext cx="195882" cy="91303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5" name="ZoneTexte 6">
            <a:extLst>
              <a:ext uri="{FF2B5EF4-FFF2-40B4-BE49-F238E27FC236}">
                <a16:creationId xmlns:a16="http://schemas.microsoft.com/office/drawing/2014/main" id="{14AD827D-1005-45ED-9B21-D61E4A7033F4}"/>
              </a:ext>
            </a:extLst>
          </p:cNvPr>
          <p:cNvSpPr txBox="1"/>
          <p:nvPr/>
        </p:nvSpPr>
        <p:spPr>
          <a:xfrm>
            <a:off x="8218086" y="2611800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Pump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spot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E1DF49F7-130A-491A-893B-25F71DBF4DA9}"/>
              </a:ext>
            </a:extLst>
          </p:cNvPr>
          <p:cNvCxnSpPr>
            <a:cxnSpLocks/>
          </p:cNvCxnSpPr>
          <p:nvPr/>
        </p:nvCxnSpPr>
        <p:spPr>
          <a:xfrm>
            <a:off x="10246418" y="2527702"/>
            <a:ext cx="995748" cy="119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12">
                <a:extLst>
                  <a:ext uri="{FF2B5EF4-FFF2-40B4-BE49-F238E27FC236}">
                    <a16:creationId xmlns:a16="http://schemas.microsoft.com/office/drawing/2014/main" id="{08335935-5E52-4051-BA91-6FBB85D8B9FF}"/>
                  </a:ext>
                </a:extLst>
              </p:cNvPr>
              <p:cNvSpPr txBox="1"/>
              <p:nvPr/>
            </p:nvSpPr>
            <p:spPr>
              <a:xfrm>
                <a:off x="10178058" y="1220795"/>
                <a:ext cx="37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ZoneTexte 12">
                <a:extLst>
                  <a:ext uri="{FF2B5EF4-FFF2-40B4-BE49-F238E27FC236}">
                    <a16:creationId xmlns:a16="http://schemas.microsoft.com/office/drawing/2014/main" id="{08335935-5E52-4051-BA91-6FBB85D8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058" y="1220795"/>
                <a:ext cx="376193" cy="369332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13">
                <a:extLst>
                  <a:ext uri="{FF2B5EF4-FFF2-40B4-BE49-F238E27FC236}">
                    <a16:creationId xmlns:a16="http://schemas.microsoft.com/office/drawing/2014/main" id="{6A47096A-2C63-4AEB-9209-1D6F1768A146}"/>
                  </a:ext>
                </a:extLst>
              </p:cNvPr>
              <p:cNvSpPr txBox="1"/>
              <p:nvPr/>
            </p:nvSpPr>
            <p:spPr>
              <a:xfrm>
                <a:off x="10925927" y="2209266"/>
                <a:ext cx="37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ZoneTexte 13">
                <a:extLst>
                  <a:ext uri="{FF2B5EF4-FFF2-40B4-BE49-F238E27FC236}">
                    <a16:creationId xmlns:a16="http://schemas.microsoft.com/office/drawing/2014/main" id="{6A47096A-2C63-4AEB-9209-1D6F1768A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927" y="2209266"/>
                <a:ext cx="37619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EB806DC5-55CB-4EDF-A27D-2E622E0668E9}"/>
              </a:ext>
            </a:extLst>
          </p:cNvPr>
          <p:cNvCxnSpPr/>
          <p:nvPr/>
        </p:nvCxnSpPr>
        <p:spPr>
          <a:xfrm>
            <a:off x="9859856" y="3292276"/>
            <a:ext cx="35222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23">
                <a:extLst>
                  <a:ext uri="{FF2B5EF4-FFF2-40B4-BE49-F238E27FC236}">
                    <a16:creationId xmlns:a16="http://schemas.microsoft.com/office/drawing/2014/main" id="{A03F0DEE-4F9F-4E2D-A570-4E92BCA207BF}"/>
                  </a:ext>
                </a:extLst>
              </p:cNvPr>
              <p:cNvSpPr txBox="1"/>
              <p:nvPr/>
            </p:nvSpPr>
            <p:spPr>
              <a:xfrm>
                <a:off x="9803270" y="3267878"/>
                <a:ext cx="496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ZoneTexte 23">
                <a:extLst>
                  <a:ext uri="{FF2B5EF4-FFF2-40B4-BE49-F238E27FC236}">
                    <a16:creationId xmlns:a16="http://schemas.microsoft.com/office/drawing/2014/main" id="{A03F0DEE-4F9F-4E2D-A570-4E92BCA20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270" y="3267878"/>
                <a:ext cx="4964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45">
                <a:extLst>
                  <a:ext uri="{FF2B5EF4-FFF2-40B4-BE49-F238E27FC236}">
                    <a16:creationId xmlns:a16="http://schemas.microsoft.com/office/drawing/2014/main" id="{F9B3B799-FF09-4145-8200-7AC394944310}"/>
                  </a:ext>
                </a:extLst>
              </p:cNvPr>
              <p:cNvSpPr txBox="1"/>
              <p:nvPr/>
            </p:nvSpPr>
            <p:spPr>
              <a:xfrm>
                <a:off x="10334570" y="3002874"/>
                <a:ext cx="14029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Surface</a:t>
                </a:r>
              </a:p>
              <a:p>
                <a:pPr algn="ctr"/>
                <a:r>
                  <a:rPr lang="fr-FR" dirty="0" err="1">
                    <a:latin typeface="Times New Roman" pitchFamily="18" charset="0"/>
                    <a:cs typeface="Times New Roman" pitchFamily="18" charset="0"/>
                  </a:rPr>
                  <a:t>displacement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ZoneTexte 45">
                <a:extLst>
                  <a:ext uri="{FF2B5EF4-FFF2-40B4-BE49-F238E27FC236}">
                    <a16:creationId xmlns:a16="http://schemas.microsoft.com/office/drawing/2014/main" id="{F9B3B799-FF09-4145-8200-7AC394944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570" y="3002874"/>
                <a:ext cx="1402948" cy="923330"/>
              </a:xfrm>
              <a:prstGeom prst="rect">
                <a:avLst/>
              </a:prstGeom>
              <a:blipFill>
                <a:blip r:embed="rId10"/>
                <a:stretch>
                  <a:fillRect l="-3478" t="-3974" r="-4348" b="-52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6E0A52A0-2592-47D3-8A33-9F9025F9547C}"/>
              </a:ext>
            </a:extLst>
          </p:cNvPr>
          <p:cNvCxnSpPr>
            <a:cxnSpLocks/>
          </p:cNvCxnSpPr>
          <p:nvPr/>
        </p:nvCxnSpPr>
        <p:spPr>
          <a:xfrm flipH="1" flipV="1">
            <a:off x="9486726" y="2135551"/>
            <a:ext cx="715752" cy="38364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30">
                <a:extLst>
                  <a:ext uri="{FF2B5EF4-FFF2-40B4-BE49-F238E27FC236}">
                    <a16:creationId xmlns:a16="http://schemas.microsoft.com/office/drawing/2014/main" id="{F279FF51-BABA-43D0-AE2C-F9A0A4D1E33B}"/>
                  </a:ext>
                </a:extLst>
              </p:cNvPr>
              <p:cNvSpPr txBox="1"/>
              <p:nvPr/>
            </p:nvSpPr>
            <p:spPr>
              <a:xfrm>
                <a:off x="9210594" y="1852536"/>
                <a:ext cx="3585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ZoneTexte 30">
                <a:extLst>
                  <a:ext uri="{FF2B5EF4-FFF2-40B4-BE49-F238E27FC236}">
                    <a16:creationId xmlns:a16="http://schemas.microsoft.com/office/drawing/2014/main" id="{F279FF51-BABA-43D0-AE2C-F9A0A4D1E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594" y="1852536"/>
                <a:ext cx="35856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F99FF45A-6D0B-4C75-9008-5CDA8F7F9470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9345318" y="2630071"/>
            <a:ext cx="370826" cy="304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9576DD60-3397-4CEA-956C-ED8516688950}"/>
              </a:ext>
            </a:extLst>
          </p:cNvPr>
          <p:cNvGrpSpPr/>
          <p:nvPr/>
        </p:nvGrpSpPr>
        <p:grpSpPr>
          <a:xfrm>
            <a:off x="9479417" y="2174470"/>
            <a:ext cx="732665" cy="734400"/>
            <a:chOff x="6817869" y="4697642"/>
            <a:chExt cx="732665" cy="734400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1282CF41-158D-4900-AC02-B225F59F2E57}"/>
                </a:ext>
              </a:extLst>
            </p:cNvPr>
            <p:cNvSpPr/>
            <p:nvPr/>
          </p:nvSpPr>
          <p:spPr>
            <a:xfrm>
              <a:off x="6895521" y="4769602"/>
              <a:ext cx="573554" cy="586392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156BB9F1-0D07-48A0-9332-B0014EBF6832}"/>
                </a:ext>
              </a:extLst>
            </p:cNvPr>
            <p:cNvGrpSpPr/>
            <p:nvPr/>
          </p:nvGrpSpPr>
          <p:grpSpPr>
            <a:xfrm>
              <a:off x="6817869" y="4697642"/>
              <a:ext cx="732665" cy="734400"/>
              <a:chOff x="5761578" y="2239186"/>
              <a:chExt cx="732665" cy="734400"/>
            </a:xfrm>
          </p:grpSpPr>
          <p:sp>
            <p:nvSpPr>
              <p:cNvPr id="68" name="Flèche : haut 205">
                <a:extLst>
                  <a:ext uri="{FF2B5EF4-FFF2-40B4-BE49-F238E27FC236}">
                    <a16:creationId xmlns:a16="http://schemas.microsoft.com/office/drawing/2014/main" id="{4868B943-06F0-43CF-ACE8-E454DBE0B3A6}"/>
                  </a:ext>
                </a:extLst>
              </p:cNvPr>
              <p:cNvSpPr/>
              <p:nvPr/>
            </p:nvSpPr>
            <p:spPr>
              <a:xfrm>
                <a:off x="6070162" y="2239186"/>
                <a:ext cx="123760" cy="187200"/>
              </a:xfrm>
              <a:prstGeom prst="upArrow">
                <a:avLst/>
              </a:prstGeom>
              <a:solidFill>
                <a:srgbClr val="FFFF00"/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69" name="Flèche : haut 206">
                <a:extLst>
                  <a:ext uri="{FF2B5EF4-FFF2-40B4-BE49-F238E27FC236}">
                    <a16:creationId xmlns:a16="http://schemas.microsoft.com/office/drawing/2014/main" id="{B903A4FE-724C-4C06-8797-173B295FEF0F}"/>
                  </a:ext>
                </a:extLst>
              </p:cNvPr>
              <p:cNvSpPr/>
              <p:nvPr/>
            </p:nvSpPr>
            <p:spPr>
              <a:xfrm rot="10800000">
                <a:off x="6070162" y="2786386"/>
                <a:ext cx="123760" cy="187200"/>
              </a:xfrm>
              <a:prstGeom prst="upArrow">
                <a:avLst/>
              </a:prstGeom>
              <a:solidFill>
                <a:srgbClr val="FFFF00"/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70" name="Flèche : haut 207">
                <a:extLst>
                  <a:ext uri="{FF2B5EF4-FFF2-40B4-BE49-F238E27FC236}">
                    <a16:creationId xmlns:a16="http://schemas.microsoft.com/office/drawing/2014/main" id="{983F21D5-EDE9-469B-8D7A-44AEB1AC62CB}"/>
                  </a:ext>
                </a:extLst>
              </p:cNvPr>
              <p:cNvSpPr/>
              <p:nvPr/>
            </p:nvSpPr>
            <p:spPr>
              <a:xfrm rot="5400000">
                <a:off x="6338416" y="2504407"/>
                <a:ext cx="124453" cy="187200"/>
              </a:xfrm>
              <a:prstGeom prst="upArrow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71" name="Flèche : haut 208">
                <a:extLst>
                  <a:ext uri="{FF2B5EF4-FFF2-40B4-BE49-F238E27FC236}">
                    <a16:creationId xmlns:a16="http://schemas.microsoft.com/office/drawing/2014/main" id="{6C2D1BB7-AD30-4A00-8990-05DA13333C3E}"/>
                  </a:ext>
                </a:extLst>
              </p:cNvPr>
              <p:cNvSpPr/>
              <p:nvPr/>
            </p:nvSpPr>
            <p:spPr>
              <a:xfrm rot="16200000">
                <a:off x="5792951" y="2504407"/>
                <a:ext cx="124453" cy="187200"/>
              </a:xfrm>
              <a:prstGeom prst="upArrow">
                <a:avLst/>
              </a:prstGeom>
              <a:solidFill>
                <a:srgbClr val="FFFF00"/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</p:grp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099BB8AA-6095-46B8-85C9-8CA646A4B12C}"/>
              </a:ext>
            </a:extLst>
          </p:cNvPr>
          <p:cNvCxnSpPr>
            <a:cxnSpLocks/>
          </p:cNvCxnSpPr>
          <p:nvPr/>
        </p:nvCxnSpPr>
        <p:spPr>
          <a:xfrm flipH="1" flipV="1">
            <a:off x="10366155" y="2721672"/>
            <a:ext cx="297429" cy="498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E461202A-6DD1-4EEB-87A1-0F789E21AA32}"/>
              </a:ext>
            </a:extLst>
          </p:cNvPr>
          <p:cNvCxnSpPr/>
          <p:nvPr/>
        </p:nvCxnSpPr>
        <p:spPr>
          <a:xfrm>
            <a:off x="7778142" y="4156372"/>
            <a:ext cx="2468277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14">
                <a:extLst>
                  <a:ext uri="{FF2B5EF4-FFF2-40B4-BE49-F238E27FC236}">
                    <a16:creationId xmlns:a16="http://schemas.microsoft.com/office/drawing/2014/main" id="{BA8FB21F-EA28-4BCE-ABD5-B9010380C836}"/>
                  </a:ext>
                </a:extLst>
              </p:cNvPr>
              <p:cNvSpPr txBox="1"/>
              <p:nvPr/>
            </p:nvSpPr>
            <p:spPr>
              <a:xfrm>
                <a:off x="6877719" y="3824481"/>
                <a:ext cx="942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cs typeface="Times New Roman" pitchFamily="18" charset="0"/>
                        </a:rPr>
                        <m:t>mm</m:t>
                      </m:r>
                    </m:oMath>
                  </m:oMathPara>
                </a14:m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ZoneTexte 14">
                <a:extLst>
                  <a:ext uri="{FF2B5EF4-FFF2-40B4-BE49-F238E27FC236}">
                    <a16:creationId xmlns:a16="http://schemas.microsoft.com/office/drawing/2014/main" id="{BA8FB21F-EA28-4BCE-ABD5-B9010380C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719" y="3824481"/>
                <a:ext cx="94205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2280FACC-681F-48B9-A09E-D6035B8E357D}"/>
              </a:ext>
            </a:extLst>
          </p:cNvPr>
          <p:cNvCxnSpPr/>
          <p:nvPr/>
        </p:nvCxnSpPr>
        <p:spPr>
          <a:xfrm>
            <a:off x="10237383" y="1852536"/>
            <a:ext cx="0" cy="1727772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1F070603-7371-4BE3-B8A8-ABCDBEBDF1D8}"/>
              </a:ext>
            </a:extLst>
          </p:cNvPr>
          <p:cNvCxnSpPr>
            <a:cxnSpLocks/>
          </p:cNvCxnSpPr>
          <p:nvPr/>
        </p:nvCxnSpPr>
        <p:spPr>
          <a:xfrm>
            <a:off x="10008506" y="1368241"/>
            <a:ext cx="0" cy="8892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FA125CB3-1FA4-432C-BBBD-908129197C95}"/>
              </a:ext>
            </a:extLst>
          </p:cNvPr>
          <p:cNvCxnSpPr>
            <a:cxnSpLocks/>
          </p:cNvCxnSpPr>
          <p:nvPr/>
        </p:nvCxnSpPr>
        <p:spPr>
          <a:xfrm flipV="1">
            <a:off x="10241655" y="1241876"/>
            <a:ext cx="0" cy="12744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4138A821-C3C3-4FD9-9855-262A83B7033B}"/>
              </a:ext>
            </a:extLst>
          </p:cNvPr>
          <p:cNvCxnSpPr/>
          <p:nvPr/>
        </p:nvCxnSpPr>
        <p:spPr>
          <a:xfrm>
            <a:off x="7582237" y="3769366"/>
            <a:ext cx="1872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89EDC55C-9449-4085-A684-847DC16E7E4A}"/>
              </a:ext>
            </a:extLst>
          </p:cNvPr>
          <p:cNvCxnSpPr>
            <a:cxnSpLocks/>
          </p:cNvCxnSpPr>
          <p:nvPr/>
        </p:nvCxnSpPr>
        <p:spPr>
          <a:xfrm flipH="1">
            <a:off x="10407622" y="2632020"/>
            <a:ext cx="1032868" cy="0"/>
          </a:xfrm>
          <a:prstGeom prst="straightConnector1">
            <a:avLst/>
          </a:prstGeom>
          <a:ln w="76200">
            <a:solidFill>
              <a:srgbClr val="3A64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CEC62E2-FA82-478F-B537-0F128E6A2A75}"/>
              </a:ext>
            </a:extLst>
          </p:cNvPr>
          <p:cNvGrpSpPr/>
          <p:nvPr/>
        </p:nvGrpSpPr>
        <p:grpSpPr>
          <a:xfrm rot="5620503">
            <a:off x="10130132" y="1614253"/>
            <a:ext cx="675152" cy="1987900"/>
            <a:chOff x="1837654" y="3731959"/>
            <a:chExt cx="675152" cy="1987900"/>
          </a:xfrm>
        </p:grpSpPr>
        <p:cxnSp>
          <p:nvCxnSpPr>
            <p:cNvPr id="81" name="Connecteur droit avec flèche 80">
              <a:extLst>
                <a:ext uri="{FF2B5EF4-FFF2-40B4-BE49-F238E27FC236}">
                  <a16:creationId xmlns:a16="http://schemas.microsoft.com/office/drawing/2014/main" id="{A88C993E-B203-460A-B92E-BB41C7BB4E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7314" y="3731959"/>
              <a:ext cx="275492" cy="10345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>
              <a:extLst>
                <a:ext uri="{FF2B5EF4-FFF2-40B4-BE49-F238E27FC236}">
                  <a16:creationId xmlns:a16="http://schemas.microsoft.com/office/drawing/2014/main" id="{EA021964-1670-4C76-A650-B07B6C3C9D73}"/>
                </a:ext>
              </a:extLst>
            </p:cNvPr>
            <p:cNvCxnSpPr/>
            <p:nvPr/>
          </p:nvCxnSpPr>
          <p:spPr>
            <a:xfrm flipH="1">
              <a:off x="1837654" y="4791242"/>
              <a:ext cx="379113" cy="928617"/>
            </a:xfrm>
            <a:prstGeom prst="straightConnector1">
              <a:avLst/>
            </a:prstGeom>
            <a:ln>
              <a:noFill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CB19C45F-91E4-492D-9ACD-75DEC3A6E0A3}"/>
              </a:ext>
            </a:extLst>
          </p:cNvPr>
          <p:cNvCxnSpPr>
            <a:cxnSpLocks/>
          </p:cNvCxnSpPr>
          <p:nvPr/>
        </p:nvCxnSpPr>
        <p:spPr>
          <a:xfrm>
            <a:off x="7383016" y="1354130"/>
            <a:ext cx="0" cy="242649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9F0CDF46-8FE1-4146-9919-4B8054BAFDD7}"/>
              </a:ext>
            </a:extLst>
          </p:cNvPr>
          <p:cNvGrpSpPr/>
          <p:nvPr/>
        </p:nvGrpSpPr>
        <p:grpSpPr>
          <a:xfrm>
            <a:off x="10015678" y="1472113"/>
            <a:ext cx="419744" cy="2413041"/>
            <a:chOff x="7354131" y="3995284"/>
            <a:chExt cx="419744" cy="2413041"/>
          </a:xfrm>
        </p:grpSpPr>
        <p:sp>
          <p:nvSpPr>
            <p:cNvPr id="85" name="Forme libre : forme 180">
              <a:extLst>
                <a:ext uri="{FF2B5EF4-FFF2-40B4-BE49-F238E27FC236}">
                  <a16:creationId xmlns:a16="http://schemas.microsoft.com/office/drawing/2014/main" id="{2145767E-F59C-4781-9F84-2CC34E37004D}"/>
                </a:ext>
              </a:extLst>
            </p:cNvPr>
            <p:cNvSpPr/>
            <p:nvPr/>
          </p:nvSpPr>
          <p:spPr>
            <a:xfrm>
              <a:off x="7582283" y="4009340"/>
              <a:ext cx="191592" cy="2114044"/>
            </a:xfrm>
            <a:custGeom>
              <a:avLst/>
              <a:gdLst>
                <a:gd name="connsiteX0" fmla="*/ 0 w 155640"/>
                <a:gd name="connsiteY0" fmla="*/ 0 h 1504950"/>
                <a:gd name="connsiteX1" fmla="*/ 38100 w 155640"/>
                <a:gd name="connsiteY1" fmla="*/ 371475 h 1504950"/>
                <a:gd name="connsiteX2" fmla="*/ 155575 w 155640"/>
                <a:gd name="connsiteY2" fmla="*/ 682625 h 1504950"/>
                <a:gd name="connsiteX3" fmla="*/ 53975 w 155640"/>
                <a:gd name="connsiteY3" fmla="*/ 977900 h 1504950"/>
                <a:gd name="connsiteX4" fmla="*/ 0 w 155640"/>
                <a:gd name="connsiteY4" fmla="*/ 1504950 h 1504950"/>
                <a:gd name="connsiteX0" fmla="*/ 81 w 155721"/>
                <a:gd name="connsiteY0" fmla="*/ 0 h 1504950"/>
                <a:gd name="connsiteX1" fmla="*/ 38181 w 155721"/>
                <a:gd name="connsiteY1" fmla="*/ 371475 h 1504950"/>
                <a:gd name="connsiteX2" fmla="*/ 155656 w 155721"/>
                <a:gd name="connsiteY2" fmla="*/ 682625 h 1504950"/>
                <a:gd name="connsiteX3" fmla="*/ 54056 w 155721"/>
                <a:gd name="connsiteY3" fmla="*/ 977900 h 1504950"/>
                <a:gd name="connsiteX4" fmla="*/ 81 w 155721"/>
                <a:gd name="connsiteY4" fmla="*/ 1504950 h 1504950"/>
                <a:gd name="connsiteX0" fmla="*/ 81 w 155721"/>
                <a:gd name="connsiteY0" fmla="*/ 0 h 1504950"/>
                <a:gd name="connsiteX1" fmla="*/ 38181 w 155721"/>
                <a:gd name="connsiteY1" fmla="*/ 371475 h 1504950"/>
                <a:gd name="connsiteX2" fmla="*/ 155656 w 155721"/>
                <a:gd name="connsiteY2" fmla="*/ 682625 h 1504950"/>
                <a:gd name="connsiteX3" fmla="*/ 54056 w 155721"/>
                <a:gd name="connsiteY3" fmla="*/ 977900 h 1504950"/>
                <a:gd name="connsiteX4" fmla="*/ 81 w 155721"/>
                <a:gd name="connsiteY4" fmla="*/ 1504950 h 1504950"/>
                <a:gd name="connsiteX0" fmla="*/ 116 w 155700"/>
                <a:gd name="connsiteY0" fmla="*/ 0 h 1504950"/>
                <a:gd name="connsiteX1" fmla="*/ 38216 w 155700"/>
                <a:gd name="connsiteY1" fmla="*/ 371475 h 1504950"/>
                <a:gd name="connsiteX2" fmla="*/ 155691 w 155700"/>
                <a:gd name="connsiteY2" fmla="*/ 682625 h 1504950"/>
                <a:gd name="connsiteX3" fmla="*/ 44566 w 155700"/>
                <a:gd name="connsiteY3" fmla="*/ 977900 h 1504950"/>
                <a:gd name="connsiteX4" fmla="*/ 116 w 155700"/>
                <a:gd name="connsiteY4" fmla="*/ 1504950 h 1504950"/>
                <a:gd name="connsiteX0" fmla="*/ 116 w 155700"/>
                <a:gd name="connsiteY0" fmla="*/ 0 h 1504950"/>
                <a:gd name="connsiteX1" fmla="*/ 38216 w 155700"/>
                <a:gd name="connsiteY1" fmla="*/ 403225 h 1504950"/>
                <a:gd name="connsiteX2" fmla="*/ 155691 w 155700"/>
                <a:gd name="connsiteY2" fmla="*/ 682625 h 1504950"/>
                <a:gd name="connsiteX3" fmla="*/ 44566 w 155700"/>
                <a:gd name="connsiteY3" fmla="*/ 977900 h 1504950"/>
                <a:gd name="connsiteX4" fmla="*/ 116 w 155700"/>
                <a:gd name="connsiteY4" fmla="*/ 1504950 h 1504950"/>
                <a:gd name="connsiteX0" fmla="*/ 234 w 155814"/>
                <a:gd name="connsiteY0" fmla="*/ 0 h 1504950"/>
                <a:gd name="connsiteX1" fmla="*/ 38334 w 155814"/>
                <a:gd name="connsiteY1" fmla="*/ 403225 h 1504950"/>
                <a:gd name="connsiteX2" fmla="*/ 155809 w 155814"/>
                <a:gd name="connsiteY2" fmla="*/ 682625 h 1504950"/>
                <a:gd name="connsiteX3" fmla="*/ 33256 w 155814"/>
                <a:gd name="connsiteY3" fmla="*/ 977900 h 1504950"/>
                <a:gd name="connsiteX4" fmla="*/ 234 w 155814"/>
                <a:gd name="connsiteY4" fmla="*/ 1504950 h 1504950"/>
                <a:gd name="connsiteX0" fmla="*/ 234 w 155811"/>
                <a:gd name="connsiteY0" fmla="*/ 0 h 1504950"/>
                <a:gd name="connsiteX1" fmla="*/ 30171 w 155811"/>
                <a:gd name="connsiteY1" fmla="*/ 403225 h 1504950"/>
                <a:gd name="connsiteX2" fmla="*/ 155809 w 155811"/>
                <a:gd name="connsiteY2" fmla="*/ 682625 h 1504950"/>
                <a:gd name="connsiteX3" fmla="*/ 33256 w 155811"/>
                <a:gd name="connsiteY3" fmla="*/ 977900 h 1504950"/>
                <a:gd name="connsiteX4" fmla="*/ 234 w 155811"/>
                <a:gd name="connsiteY4" fmla="*/ 1504950 h 1504950"/>
                <a:gd name="connsiteX0" fmla="*/ 234 w 155811"/>
                <a:gd name="connsiteY0" fmla="*/ 0 h 1504950"/>
                <a:gd name="connsiteX1" fmla="*/ 30171 w 155811"/>
                <a:gd name="connsiteY1" fmla="*/ 403225 h 1504950"/>
                <a:gd name="connsiteX2" fmla="*/ 155809 w 155811"/>
                <a:gd name="connsiteY2" fmla="*/ 693668 h 1504950"/>
                <a:gd name="connsiteX3" fmla="*/ 33256 w 155811"/>
                <a:gd name="connsiteY3" fmla="*/ 977900 h 1504950"/>
                <a:gd name="connsiteX4" fmla="*/ 234 w 155811"/>
                <a:gd name="connsiteY4" fmla="*/ 1504950 h 1504950"/>
                <a:gd name="connsiteX0" fmla="*/ 234 w 155819"/>
                <a:gd name="connsiteY0" fmla="*/ 0 h 1504950"/>
                <a:gd name="connsiteX1" fmla="*/ 39967 w 155819"/>
                <a:gd name="connsiteY1" fmla="*/ 475791 h 1504950"/>
                <a:gd name="connsiteX2" fmla="*/ 155809 w 155819"/>
                <a:gd name="connsiteY2" fmla="*/ 693668 h 1504950"/>
                <a:gd name="connsiteX3" fmla="*/ 33256 w 155819"/>
                <a:gd name="connsiteY3" fmla="*/ 977900 h 1504950"/>
                <a:gd name="connsiteX4" fmla="*/ 234 w 155819"/>
                <a:gd name="connsiteY4" fmla="*/ 1504950 h 1504950"/>
                <a:gd name="connsiteX0" fmla="*/ 234 w 155819"/>
                <a:gd name="connsiteY0" fmla="*/ 0 h 1504950"/>
                <a:gd name="connsiteX1" fmla="*/ 39967 w 155819"/>
                <a:gd name="connsiteY1" fmla="*/ 486834 h 1504950"/>
                <a:gd name="connsiteX2" fmla="*/ 155809 w 155819"/>
                <a:gd name="connsiteY2" fmla="*/ 693668 h 1504950"/>
                <a:gd name="connsiteX3" fmla="*/ 33256 w 155819"/>
                <a:gd name="connsiteY3" fmla="*/ 977900 h 1504950"/>
                <a:gd name="connsiteX4" fmla="*/ 234 w 155819"/>
                <a:gd name="connsiteY4" fmla="*/ 1504950 h 1504950"/>
                <a:gd name="connsiteX0" fmla="*/ 184 w 155761"/>
                <a:gd name="connsiteY0" fmla="*/ 0 h 1504950"/>
                <a:gd name="connsiteX1" fmla="*/ 39917 w 155761"/>
                <a:gd name="connsiteY1" fmla="*/ 486834 h 1504950"/>
                <a:gd name="connsiteX2" fmla="*/ 155759 w 155761"/>
                <a:gd name="connsiteY2" fmla="*/ 693668 h 1504950"/>
                <a:gd name="connsiteX3" fmla="*/ 36471 w 155761"/>
                <a:gd name="connsiteY3" fmla="*/ 919531 h 1504950"/>
                <a:gd name="connsiteX4" fmla="*/ 184 w 155761"/>
                <a:gd name="connsiteY4" fmla="*/ 1504950 h 1504950"/>
                <a:gd name="connsiteX0" fmla="*/ 312 w 155889"/>
                <a:gd name="connsiteY0" fmla="*/ 0 h 1504950"/>
                <a:gd name="connsiteX1" fmla="*/ 40045 w 155889"/>
                <a:gd name="connsiteY1" fmla="*/ 486834 h 1504950"/>
                <a:gd name="connsiteX2" fmla="*/ 155887 w 155889"/>
                <a:gd name="connsiteY2" fmla="*/ 693668 h 1504950"/>
                <a:gd name="connsiteX3" fmla="*/ 36599 w 155889"/>
                <a:gd name="connsiteY3" fmla="*/ 919531 h 1504950"/>
                <a:gd name="connsiteX4" fmla="*/ 312 w 155889"/>
                <a:gd name="connsiteY4" fmla="*/ 1504950 h 1504950"/>
                <a:gd name="connsiteX0" fmla="*/ 312 w 155890"/>
                <a:gd name="connsiteY0" fmla="*/ 0 h 1504950"/>
                <a:gd name="connsiteX1" fmla="*/ 40045 w 155890"/>
                <a:gd name="connsiteY1" fmla="*/ 486834 h 1504950"/>
                <a:gd name="connsiteX2" fmla="*/ 155887 w 155890"/>
                <a:gd name="connsiteY2" fmla="*/ 693668 h 1504950"/>
                <a:gd name="connsiteX3" fmla="*/ 36599 w 155890"/>
                <a:gd name="connsiteY3" fmla="*/ 919531 h 1504950"/>
                <a:gd name="connsiteX4" fmla="*/ 312 w 155890"/>
                <a:gd name="connsiteY4" fmla="*/ 1504950 h 1504950"/>
                <a:gd name="connsiteX0" fmla="*/ 184 w 155762"/>
                <a:gd name="connsiteY0" fmla="*/ 0 h 1607004"/>
                <a:gd name="connsiteX1" fmla="*/ 39917 w 155762"/>
                <a:gd name="connsiteY1" fmla="*/ 486834 h 1607004"/>
                <a:gd name="connsiteX2" fmla="*/ 155759 w 155762"/>
                <a:gd name="connsiteY2" fmla="*/ 693668 h 1607004"/>
                <a:gd name="connsiteX3" fmla="*/ 36471 w 155762"/>
                <a:gd name="connsiteY3" fmla="*/ 919531 h 1607004"/>
                <a:gd name="connsiteX4" fmla="*/ 184 w 155762"/>
                <a:gd name="connsiteY4" fmla="*/ 1607004 h 1607004"/>
                <a:gd name="connsiteX0" fmla="*/ 5304 w 160882"/>
                <a:gd name="connsiteY0" fmla="*/ 0 h 1415654"/>
                <a:gd name="connsiteX1" fmla="*/ 45037 w 160882"/>
                <a:gd name="connsiteY1" fmla="*/ 486834 h 1415654"/>
                <a:gd name="connsiteX2" fmla="*/ 160879 w 160882"/>
                <a:gd name="connsiteY2" fmla="*/ 693668 h 1415654"/>
                <a:gd name="connsiteX3" fmla="*/ 41591 w 160882"/>
                <a:gd name="connsiteY3" fmla="*/ 919531 h 1415654"/>
                <a:gd name="connsiteX4" fmla="*/ 141 w 160882"/>
                <a:gd name="connsiteY4" fmla="*/ 1415654 h 1415654"/>
                <a:gd name="connsiteX0" fmla="*/ 16 w 155594"/>
                <a:gd name="connsiteY0" fmla="*/ 0 h 1415654"/>
                <a:gd name="connsiteX1" fmla="*/ 39749 w 155594"/>
                <a:gd name="connsiteY1" fmla="*/ 486834 h 1415654"/>
                <a:gd name="connsiteX2" fmla="*/ 155591 w 155594"/>
                <a:gd name="connsiteY2" fmla="*/ 693668 h 1415654"/>
                <a:gd name="connsiteX3" fmla="*/ 36303 w 155594"/>
                <a:gd name="connsiteY3" fmla="*/ 919531 h 1415654"/>
                <a:gd name="connsiteX4" fmla="*/ 2596 w 155594"/>
                <a:gd name="connsiteY4" fmla="*/ 1415654 h 1415654"/>
                <a:gd name="connsiteX0" fmla="*/ 184 w 155762"/>
                <a:gd name="connsiteY0" fmla="*/ 0 h 1415654"/>
                <a:gd name="connsiteX1" fmla="*/ 39917 w 155762"/>
                <a:gd name="connsiteY1" fmla="*/ 486834 h 1415654"/>
                <a:gd name="connsiteX2" fmla="*/ 155759 w 155762"/>
                <a:gd name="connsiteY2" fmla="*/ 693668 h 1415654"/>
                <a:gd name="connsiteX3" fmla="*/ 36471 w 155762"/>
                <a:gd name="connsiteY3" fmla="*/ 919531 h 1415654"/>
                <a:gd name="connsiteX4" fmla="*/ 183 w 155762"/>
                <a:gd name="connsiteY4" fmla="*/ 1415654 h 141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62" h="1415654">
                  <a:moveTo>
                    <a:pt x="184" y="0"/>
                  </a:moveTo>
                  <a:cubicBezTo>
                    <a:pt x="-81" y="265377"/>
                    <a:pt x="2560" y="371223"/>
                    <a:pt x="39917" y="486834"/>
                  </a:cubicBezTo>
                  <a:cubicBezTo>
                    <a:pt x="77274" y="602445"/>
                    <a:pt x="156333" y="621552"/>
                    <a:pt x="155759" y="693668"/>
                  </a:cubicBezTo>
                  <a:cubicBezTo>
                    <a:pt x="155185" y="765784"/>
                    <a:pt x="62400" y="799200"/>
                    <a:pt x="36471" y="919531"/>
                  </a:cubicBezTo>
                  <a:cubicBezTo>
                    <a:pt x="10542" y="1039862"/>
                    <a:pt x="-1669" y="1192081"/>
                    <a:pt x="183" y="14156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A93EABD-D628-4307-A0FE-64108BBDE815}"/>
                </a:ext>
              </a:extLst>
            </p:cNvPr>
            <p:cNvSpPr/>
            <p:nvPr/>
          </p:nvSpPr>
          <p:spPr>
            <a:xfrm>
              <a:off x="7354131" y="3995284"/>
              <a:ext cx="246339" cy="2413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6604115" y="1106288"/>
            <a:ext cx="5298560" cy="312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9" t="16063" r="3288"/>
          <a:stretch/>
        </p:blipFill>
        <p:spPr bwMode="auto">
          <a:xfrm>
            <a:off x="29689" y="1268832"/>
            <a:ext cx="1020444" cy="98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68214" y="61141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fr-FR" b="1" dirty="0">
                <a:solidFill>
                  <a:srgbClr val="C00000"/>
                </a:solidFill>
                <a:sym typeface="Wingdings" panose="05000000000000000000" pitchFamily="2" charset="2"/>
              </a:rPr>
              <a:t>Room </a:t>
            </a:r>
            <a:r>
              <a:rPr lang="fr-FR" b="1" dirty="0" err="1">
                <a:solidFill>
                  <a:srgbClr val="C00000"/>
                </a:solidFill>
                <a:sym typeface="Wingdings" panose="05000000000000000000" pitchFamily="2" charset="2"/>
              </a:rPr>
              <a:t>temperature</a:t>
            </a:r>
            <a:r>
              <a:rPr lang="fr-FR" b="1" dirty="0">
                <a:solidFill>
                  <a:srgbClr val="C00000"/>
                </a:solidFill>
                <a:sym typeface="Wingdings" panose="05000000000000000000" pitchFamily="2" charset="2"/>
              </a:rPr>
              <a:t>:</a:t>
            </a:r>
          </a:p>
          <a:p>
            <a:pPr marL="0" lvl="1"/>
            <a:r>
              <a:rPr lang="fr-FR" dirty="0">
                <a:sym typeface="Wingdings" panose="05000000000000000000" pitchFamily="2" charset="2"/>
              </a:rPr>
              <a:t>	All ions </a:t>
            </a:r>
            <a:r>
              <a:rPr lang="fr-FR" dirty="0" err="1">
                <a:sym typeface="Wingdings" panose="05000000000000000000" pitchFamily="2" charset="2"/>
              </a:rPr>
              <a:t>identical</a:t>
            </a:r>
            <a:endParaRPr lang="fr-F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38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7629ECB-8407-4295-81B6-6180E8F47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04" y="1970341"/>
            <a:ext cx="5173496" cy="23785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1A22DA-0C6F-4F82-A5A6-4B0BC36C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err="1"/>
              <a:t>Which</a:t>
            </a:r>
            <a:r>
              <a:rPr lang="fr-FR" sz="3600" b="1" dirty="0"/>
              <a:t> </a:t>
            </a:r>
            <a:r>
              <a:rPr lang="fr-FR" sz="3600" b="1" dirty="0" smtClean="0"/>
              <a:t>quantum system / ion ?</a:t>
            </a:r>
            <a:endParaRPr lang="fr-FR" sz="3600" b="1" dirty="0"/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D51A8EC6-5413-481E-B7E6-8EC52A7B11AF}"/>
              </a:ext>
            </a:extLst>
          </p:cNvPr>
          <p:cNvGrpSpPr/>
          <p:nvPr/>
        </p:nvGrpSpPr>
        <p:grpSpPr>
          <a:xfrm>
            <a:off x="2272371" y="2689801"/>
            <a:ext cx="1235123" cy="2133133"/>
            <a:chOff x="1818767" y="1412776"/>
            <a:chExt cx="1800200" cy="3312368"/>
          </a:xfrm>
        </p:grpSpPr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EE561449-06F2-4442-B8A9-C0DB7EA75F5B}"/>
                </a:ext>
              </a:extLst>
            </p:cNvPr>
            <p:cNvCxnSpPr/>
            <p:nvPr/>
          </p:nvCxnSpPr>
          <p:spPr>
            <a:xfrm>
              <a:off x="1818767" y="1412776"/>
              <a:ext cx="18002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1435E4FC-5F0A-489D-90E5-150C7978B34F}"/>
                </a:ext>
              </a:extLst>
            </p:cNvPr>
            <p:cNvCxnSpPr/>
            <p:nvPr/>
          </p:nvCxnSpPr>
          <p:spPr>
            <a:xfrm>
              <a:off x="1818767" y="2348880"/>
              <a:ext cx="18002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ECE8B519-E92A-402B-B4E5-C0595A1CC457}"/>
                </a:ext>
              </a:extLst>
            </p:cNvPr>
            <p:cNvCxnSpPr/>
            <p:nvPr/>
          </p:nvCxnSpPr>
          <p:spPr>
            <a:xfrm>
              <a:off x="1818767" y="3181618"/>
              <a:ext cx="180020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06A3DE37-12C3-441E-9662-7FF899033432}"/>
                </a:ext>
              </a:extLst>
            </p:cNvPr>
            <p:cNvCxnSpPr/>
            <p:nvPr/>
          </p:nvCxnSpPr>
          <p:spPr>
            <a:xfrm>
              <a:off x="1818767" y="4725144"/>
              <a:ext cx="18002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FE2AA835-C4F9-4ED3-89B3-4B62ECF5B563}"/>
              </a:ext>
            </a:extLst>
          </p:cNvPr>
          <p:cNvCxnSpPr/>
          <p:nvPr/>
        </p:nvCxnSpPr>
        <p:spPr>
          <a:xfrm flipV="1">
            <a:off x="2094141" y="2226076"/>
            <a:ext cx="0" cy="28750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10">
                <a:extLst>
                  <a:ext uri="{FF2B5EF4-FFF2-40B4-BE49-F238E27FC236}">
                    <a16:creationId xmlns:a16="http://schemas.microsoft.com/office/drawing/2014/main" id="{339D1A3C-B83F-44CF-B431-8172810BF806}"/>
                  </a:ext>
                </a:extLst>
              </p:cNvPr>
              <p:cNvSpPr txBox="1"/>
              <p:nvPr/>
            </p:nvSpPr>
            <p:spPr>
              <a:xfrm>
                <a:off x="1528768" y="2570878"/>
                <a:ext cx="541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12600</m:t>
                      </m:r>
                    </m:oMath>
                  </m:oMathPara>
                </a14:m>
                <a:endParaRPr lang="fr-FR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6" name="ZoneTexte 10">
                <a:extLst>
                  <a:ext uri="{FF2B5EF4-FFF2-40B4-BE49-F238E27FC236}">
                    <a16:creationId xmlns:a16="http://schemas.microsoft.com/office/drawing/2014/main" id="{339D1A3C-B83F-44CF-B431-8172810BF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68" y="2570878"/>
                <a:ext cx="541354" cy="276999"/>
              </a:xfrm>
              <a:prstGeom prst="rect">
                <a:avLst/>
              </a:prstGeom>
              <a:blipFill>
                <a:blip r:embed="rId3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11">
                <a:extLst>
                  <a:ext uri="{FF2B5EF4-FFF2-40B4-BE49-F238E27FC236}">
                    <a16:creationId xmlns:a16="http://schemas.microsoft.com/office/drawing/2014/main" id="{B327ADCF-AC30-4B90-A7EA-ACDE3415309D}"/>
                  </a:ext>
                </a:extLst>
              </p:cNvPr>
              <p:cNvSpPr txBox="1"/>
              <p:nvPr/>
            </p:nvSpPr>
            <p:spPr>
              <a:xfrm>
                <a:off x="1611353" y="3173720"/>
                <a:ext cx="4707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8300</m:t>
                      </m:r>
                    </m:oMath>
                  </m:oMathPara>
                </a14:m>
                <a:endParaRPr lang="fr-FR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7" name="ZoneTexte 11">
                <a:extLst>
                  <a:ext uri="{FF2B5EF4-FFF2-40B4-BE49-F238E27FC236}">
                    <a16:creationId xmlns:a16="http://schemas.microsoft.com/office/drawing/2014/main" id="{B327ADCF-AC30-4B90-A7EA-ACDE34153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53" y="3173720"/>
                <a:ext cx="470738" cy="276999"/>
              </a:xfrm>
              <a:prstGeom prst="rect">
                <a:avLst/>
              </a:prstGeom>
              <a:blipFill>
                <a:blip r:embed="rId4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12">
                <a:extLst>
                  <a:ext uri="{FF2B5EF4-FFF2-40B4-BE49-F238E27FC236}">
                    <a16:creationId xmlns:a16="http://schemas.microsoft.com/office/drawing/2014/main" id="{91B84B2A-27A9-4D18-A87D-E30E6444A677}"/>
                  </a:ext>
                </a:extLst>
              </p:cNvPr>
              <p:cNvSpPr txBox="1"/>
              <p:nvPr/>
            </p:nvSpPr>
            <p:spPr>
              <a:xfrm>
                <a:off x="1611354" y="3709995"/>
                <a:ext cx="578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5500</m:t>
                      </m:r>
                    </m:oMath>
                  </m:oMathPara>
                </a14:m>
                <a:endParaRPr lang="fr-FR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8" name="ZoneTexte 12">
                <a:extLst>
                  <a:ext uri="{FF2B5EF4-FFF2-40B4-BE49-F238E27FC236}">
                    <a16:creationId xmlns:a16="http://schemas.microsoft.com/office/drawing/2014/main" id="{91B84B2A-27A9-4D18-A87D-E30E6444A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54" y="3709995"/>
                <a:ext cx="57859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13">
                <a:extLst>
                  <a:ext uri="{FF2B5EF4-FFF2-40B4-BE49-F238E27FC236}">
                    <a16:creationId xmlns:a16="http://schemas.microsoft.com/office/drawing/2014/main" id="{5E543B6F-9E5D-4AB6-BD2D-44F5C754C1ED}"/>
                  </a:ext>
                </a:extLst>
              </p:cNvPr>
              <p:cNvSpPr txBox="1"/>
              <p:nvPr/>
            </p:nvSpPr>
            <p:spPr>
              <a:xfrm>
                <a:off x="1779878" y="4704011"/>
                <a:ext cx="2776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r-FR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ZoneTexte 13">
                <a:extLst>
                  <a:ext uri="{FF2B5EF4-FFF2-40B4-BE49-F238E27FC236}">
                    <a16:creationId xmlns:a16="http://schemas.microsoft.com/office/drawing/2014/main" id="{5E543B6F-9E5D-4AB6-BD2D-44F5C754C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878" y="4704011"/>
                <a:ext cx="27764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14">
                <a:extLst>
                  <a:ext uri="{FF2B5EF4-FFF2-40B4-BE49-F238E27FC236}">
                    <a16:creationId xmlns:a16="http://schemas.microsoft.com/office/drawing/2014/main" id="{466185C2-524D-493B-BB2F-70C8DB61E001}"/>
                  </a:ext>
                </a:extLst>
              </p:cNvPr>
              <p:cNvSpPr txBox="1"/>
              <p:nvPr/>
            </p:nvSpPr>
            <p:spPr>
              <a:xfrm>
                <a:off x="3414423" y="2570877"/>
                <a:ext cx="842218" cy="330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sz="1400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sPre>
                      <m:r>
                        <a:rPr lang="fr-FR" sz="1400" i="1">
                          <a:latin typeface="Cambria Math"/>
                        </a:rPr>
                        <m:t> (</m:t>
                      </m:r>
                      <m:r>
                        <a:rPr lang="fr-FR" sz="1400" i="1">
                          <a:latin typeface="Cambria Math"/>
                        </a:rPr>
                        <m:t>𝑒</m:t>
                      </m:r>
                      <m:r>
                        <a:rPr lang="fr-FR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0" name="ZoneTexte 14">
                <a:extLst>
                  <a:ext uri="{FF2B5EF4-FFF2-40B4-BE49-F238E27FC236}">
                    <a16:creationId xmlns:a16="http://schemas.microsoft.com/office/drawing/2014/main" id="{466185C2-524D-493B-BB2F-70C8DB61E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423" y="2570877"/>
                <a:ext cx="842218" cy="330796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18">
                <a:extLst>
                  <a:ext uri="{FF2B5EF4-FFF2-40B4-BE49-F238E27FC236}">
                    <a16:creationId xmlns:a16="http://schemas.microsoft.com/office/drawing/2014/main" id="{98664511-4DBD-4981-B774-B00E3AEE2A91}"/>
                  </a:ext>
                </a:extLst>
              </p:cNvPr>
              <p:cNvSpPr txBox="1"/>
              <p:nvPr/>
            </p:nvSpPr>
            <p:spPr>
              <a:xfrm>
                <a:off x="2105723" y="2202119"/>
                <a:ext cx="1551586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200" dirty="0" err="1">
                    <a:cs typeface="Times New Roman" pitchFamily="18" charset="0"/>
                  </a:rPr>
                  <a:t>Wavenumber</a:t>
                </a:r>
                <a:r>
                  <a:rPr lang="fr-FR" sz="1200" dirty="0"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sz="1200" dirty="0"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4" name="ZoneTexte 18">
                <a:extLst>
                  <a:ext uri="{FF2B5EF4-FFF2-40B4-BE49-F238E27FC236}">
                    <a16:creationId xmlns:a16="http://schemas.microsoft.com/office/drawing/2014/main" id="{98664511-4DBD-4981-B774-B00E3AEE2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723" y="2202119"/>
                <a:ext cx="1551586" cy="281167"/>
              </a:xfrm>
              <a:prstGeom prst="rect">
                <a:avLst/>
              </a:prstGeom>
              <a:blipFill>
                <a:blip r:embed="rId8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1F8661D9-38A2-4DF5-9D54-224234E19FC1}"/>
              </a:ext>
            </a:extLst>
          </p:cNvPr>
          <p:cNvCxnSpPr/>
          <p:nvPr/>
        </p:nvCxnSpPr>
        <p:spPr>
          <a:xfrm>
            <a:off x="2049648" y="2691781"/>
            <a:ext cx="960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CACC2D13-6BE0-4AEA-AE8A-5332B03B9108}"/>
              </a:ext>
            </a:extLst>
          </p:cNvPr>
          <p:cNvCxnSpPr/>
          <p:nvPr/>
        </p:nvCxnSpPr>
        <p:spPr>
          <a:xfrm>
            <a:off x="2046092" y="3292642"/>
            <a:ext cx="960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C5104DF4-1067-4EDE-B7D2-6482F8F53F74}"/>
              </a:ext>
            </a:extLst>
          </p:cNvPr>
          <p:cNvCxnSpPr/>
          <p:nvPr/>
        </p:nvCxnSpPr>
        <p:spPr>
          <a:xfrm>
            <a:off x="2045423" y="3831909"/>
            <a:ext cx="960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CB53518E-D5CF-4CC3-83FF-FB9675F369C9}"/>
              </a:ext>
            </a:extLst>
          </p:cNvPr>
          <p:cNvCxnSpPr/>
          <p:nvPr/>
        </p:nvCxnSpPr>
        <p:spPr>
          <a:xfrm>
            <a:off x="2045423" y="4826098"/>
            <a:ext cx="960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B03F732-D394-42B8-A7A9-489323B486E4}"/>
                  </a:ext>
                </a:extLst>
              </p:cNvPr>
              <p:cNvSpPr txBox="1"/>
              <p:nvPr/>
            </p:nvSpPr>
            <p:spPr>
              <a:xfrm>
                <a:off x="766985" y="5034805"/>
                <a:ext cx="4156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Energy </a:t>
                </a:r>
                <a:r>
                  <a:rPr lang="fr-FR" dirty="0" err="1"/>
                  <a:t>levels</a:t>
                </a:r>
                <a:r>
                  <a:rPr lang="fr-FR" dirty="0"/>
                  <a:t> and transitions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i="0" dirty="0" smtClean="0">
                        <a:latin typeface="Cambria Math" panose="02040503050406030204" pitchFamily="18" charset="0"/>
                      </a:rPr>
                      <m:t>Tm</m:t>
                    </m:r>
                    <m:r>
                      <a:rPr lang="fr-FR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fr-FR" i="0" dirty="0" smtClean="0">
                        <a:latin typeface="Cambria Math" panose="02040503050406030204" pitchFamily="18" charset="0"/>
                      </a:rPr>
                      <m:t>YAG</m:t>
                    </m:r>
                    <m:r>
                      <a:rPr lang="fr-FR" i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B03F732-D394-42B8-A7A9-489323B48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85" y="5034805"/>
                <a:ext cx="4156459" cy="369332"/>
              </a:xfrm>
              <a:prstGeom prst="rect">
                <a:avLst/>
              </a:prstGeom>
              <a:blipFill>
                <a:blip r:embed="rId9"/>
                <a:stretch>
                  <a:fillRect l="-1320"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 : en arc 6">
            <a:extLst>
              <a:ext uri="{FF2B5EF4-FFF2-40B4-BE49-F238E27FC236}">
                <a16:creationId xmlns:a16="http://schemas.microsoft.com/office/drawing/2014/main" id="{85DAFA49-8945-4102-9403-17B9BC88FF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57748" y="3017570"/>
            <a:ext cx="1139120" cy="483579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15">
                <a:extLst>
                  <a:ext uri="{FF2B5EF4-FFF2-40B4-BE49-F238E27FC236}">
                    <a16:creationId xmlns:a16="http://schemas.microsoft.com/office/drawing/2014/main" id="{7E18F6B7-83F6-4AB3-BE79-2754DEEF2B71}"/>
                  </a:ext>
                </a:extLst>
              </p:cNvPr>
              <p:cNvSpPr txBox="1"/>
              <p:nvPr/>
            </p:nvSpPr>
            <p:spPr>
              <a:xfrm>
                <a:off x="3414492" y="3173719"/>
                <a:ext cx="850939" cy="330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sz="1400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fr-FR" sz="1400" i="1">
                              <a:latin typeface="Cambria Math"/>
                            </a:rPr>
                            <m:t> (</m:t>
                          </m:r>
                          <m:r>
                            <a:rPr lang="fr-FR" sz="1400" i="1">
                              <a:latin typeface="Cambria Math"/>
                            </a:rPr>
                            <m:t>h</m:t>
                          </m:r>
                          <m:r>
                            <a:rPr lang="fr-FR" sz="1400" i="1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ZoneTexte 15">
                <a:extLst>
                  <a:ext uri="{FF2B5EF4-FFF2-40B4-BE49-F238E27FC236}">
                    <a16:creationId xmlns:a16="http://schemas.microsoft.com/office/drawing/2014/main" id="{7E18F6B7-83F6-4AB3-BE79-2754DEEF2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492" y="3173719"/>
                <a:ext cx="850939" cy="330796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16">
                <a:extLst>
                  <a:ext uri="{FF2B5EF4-FFF2-40B4-BE49-F238E27FC236}">
                    <a16:creationId xmlns:a16="http://schemas.microsoft.com/office/drawing/2014/main" id="{390C9387-1CED-47EA-803C-6BE19983CC60}"/>
                  </a:ext>
                </a:extLst>
              </p:cNvPr>
              <p:cNvSpPr txBox="1"/>
              <p:nvPr/>
            </p:nvSpPr>
            <p:spPr>
              <a:xfrm>
                <a:off x="3432894" y="4703943"/>
                <a:ext cx="862159" cy="330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sz="1400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  <m:r>
                            <a:rPr lang="fr-FR" sz="1400" i="1">
                              <a:latin typeface="Cambria Math"/>
                            </a:rPr>
                            <m:t> (</m:t>
                          </m:r>
                          <m:r>
                            <a:rPr lang="fr-FR" sz="1400" i="1">
                              <a:latin typeface="Cambria Math"/>
                            </a:rPr>
                            <m:t>𝑔</m:t>
                          </m:r>
                          <m:r>
                            <a:rPr lang="fr-FR" sz="1400" i="1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ZoneTexte 16">
                <a:extLst>
                  <a:ext uri="{FF2B5EF4-FFF2-40B4-BE49-F238E27FC236}">
                    <a16:creationId xmlns:a16="http://schemas.microsoft.com/office/drawing/2014/main" id="{390C9387-1CED-47EA-803C-6BE19983C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894" y="4703943"/>
                <a:ext cx="862159" cy="330796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17">
                <a:extLst>
                  <a:ext uri="{FF2B5EF4-FFF2-40B4-BE49-F238E27FC236}">
                    <a16:creationId xmlns:a16="http://schemas.microsoft.com/office/drawing/2014/main" id="{14A3E3F9-1421-4C91-BF6E-D41BF68346C6}"/>
                  </a:ext>
                </a:extLst>
              </p:cNvPr>
              <p:cNvSpPr txBox="1"/>
              <p:nvPr/>
            </p:nvSpPr>
            <p:spPr>
              <a:xfrm>
                <a:off x="3432962" y="3709994"/>
                <a:ext cx="862993" cy="330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sz="1400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sPre>
                      <m:r>
                        <a:rPr lang="fr-FR" sz="1400" i="1">
                          <a:latin typeface="Cambria Math"/>
                        </a:rPr>
                        <m:t> (</m:t>
                      </m:r>
                      <m:r>
                        <a:rPr lang="fr-FR" sz="1400" i="1">
                          <a:latin typeface="Cambria Math"/>
                        </a:rPr>
                        <m:t>𝑚</m:t>
                      </m:r>
                      <m:r>
                        <a:rPr lang="fr-FR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ZoneTexte 17">
                <a:extLst>
                  <a:ext uri="{FF2B5EF4-FFF2-40B4-BE49-F238E27FC236}">
                    <a16:creationId xmlns:a16="http://schemas.microsoft.com/office/drawing/2014/main" id="{14A3E3F9-1421-4C91-BF6E-D41BF6834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962" y="3709994"/>
                <a:ext cx="862993" cy="330796"/>
              </a:xfrm>
              <a:prstGeom prst="rect">
                <a:avLst/>
              </a:prstGeom>
              <a:blipFill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AFD1F6FD-5BD2-4C22-81E6-8020D5EB8ACD}"/>
              </a:ext>
            </a:extLst>
          </p:cNvPr>
          <p:cNvCxnSpPr/>
          <p:nvPr/>
        </p:nvCxnSpPr>
        <p:spPr>
          <a:xfrm rot="5400000">
            <a:off x="2530300" y="4084135"/>
            <a:ext cx="994016" cy="483580"/>
          </a:xfrm>
          <a:prstGeom prst="curved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205F33B-D8D9-4616-89CD-C64B17106AB5}"/>
                  </a:ext>
                </a:extLst>
              </p:cNvPr>
              <p:cNvSpPr txBox="1"/>
              <p:nvPr/>
            </p:nvSpPr>
            <p:spPr>
              <a:xfrm>
                <a:off x="2678997" y="2397653"/>
                <a:ext cx="8284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500 µ</m:t>
                      </m:r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205F33B-D8D9-4616-89CD-C64B17106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997" y="2397653"/>
                <a:ext cx="828496" cy="338554"/>
              </a:xfrm>
              <a:prstGeom prst="rect">
                <a:avLst/>
              </a:prstGeom>
              <a:blipFill>
                <a:blip r:embed="rId1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B593A42C-6ED3-401F-BA17-BCCF8F7C50EB}"/>
                  </a:ext>
                </a:extLst>
              </p:cNvPr>
              <p:cNvSpPr txBox="1"/>
              <p:nvPr/>
            </p:nvSpPr>
            <p:spPr>
              <a:xfrm>
                <a:off x="2465038" y="3753746"/>
                <a:ext cx="86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∼7 </m:t>
                      </m:r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B593A42C-6ED3-401F-BA17-BCCF8F7C5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38" y="3753746"/>
                <a:ext cx="863057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87E1D052-8A38-4C28-83D0-ED32ECB7845F}"/>
                  </a:ext>
                </a:extLst>
              </p:cNvPr>
              <p:cNvSpPr txBox="1"/>
              <p:nvPr/>
            </p:nvSpPr>
            <p:spPr>
              <a:xfrm>
                <a:off x="3018857" y="2973189"/>
                <a:ext cx="5880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~µ</m:t>
                      </m:r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87E1D052-8A38-4C28-83D0-ED32ECB7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857" y="2973189"/>
                <a:ext cx="588046" cy="338554"/>
              </a:xfrm>
              <a:prstGeom prst="rect">
                <a:avLst/>
              </a:prstGeom>
              <a:blipFill>
                <a:blip r:embed="rId1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e 19">
            <a:extLst>
              <a:ext uri="{FF2B5EF4-FFF2-40B4-BE49-F238E27FC236}">
                <a16:creationId xmlns:a16="http://schemas.microsoft.com/office/drawing/2014/main" id="{B15F42B3-183D-465F-9BB6-BF064C0C9E08}"/>
              </a:ext>
            </a:extLst>
          </p:cNvPr>
          <p:cNvGrpSpPr/>
          <p:nvPr/>
        </p:nvGrpSpPr>
        <p:grpSpPr>
          <a:xfrm>
            <a:off x="2335564" y="4683894"/>
            <a:ext cx="422495" cy="117695"/>
            <a:chOff x="1451643" y="4683893"/>
            <a:chExt cx="422495" cy="11769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3BBA120-3036-4106-89F6-8CE67C7F80DB}"/>
                </a:ext>
              </a:extLst>
            </p:cNvPr>
            <p:cNvSpPr/>
            <p:nvPr/>
          </p:nvSpPr>
          <p:spPr>
            <a:xfrm>
              <a:off x="1451643" y="4683893"/>
              <a:ext cx="117695" cy="117695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081F3119-D91F-46D2-B9F6-11E3B47E3807}"/>
                </a:ext>
              </a:extLst>
            </p:cNvPr>
            <p:cNvSpPr/>
            <p:nvPr/>
          </p:nvSpPr>
          <p:spPr>
            <a:xfrm>
              <a:off x="1604043" y="4683893"/>
              <a:ext cx="117695" cy="117695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9A3D809A-3CE6-4A3D-AF48-40ECA4A05E56}"/>
                </a:ext>
              </a:extLst>
            </p:cNvPr>
            <p:cNvSpPr/>
            <p:nvPr/>
          </p:nvSpPr>
          <p:spPr>
            <a:xfrm>
              <a:off x="1756443" y="4683893"/>
              <a:ext cx="117695" cy="117695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23E0287-D6FD-40DD-BA09-6949AC49529D}"/>
              </a:ext>
            </a:extLst>
          </p:cNvPr>
          <p:cNvGrpSpPr/>
          <p:nvPr/>
        </p:nvGrpSpPr>
        <p:grpSpPr>
          <a:xfrm>
            <a:off x="2792764" y="4683894"/>
            <a:ext cx="422495" cy="117695"/>
            <a:chOff x="1908843" y="4683893"/>
            <a:chExt cx="422495" cy="117695"/>
          </a:xfrm>
        </p:grpSpPr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426DD9E7-E17C-4785-AE46-F00684147259}"/>
                </a:ext>
              </a:extLst>
            </p:cNvPr>
            <p:cNvSpPr/>
            <p:nvPr/>
          </p:nvSpPr>
          <p:spPr>
            <a:xfrm>
              <a:off x="1908843" y="4683893"/>
              <a:ext cx="117695" cy="117695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27E29411-43A7-464F-88BC-B3C50BDAA29E}"/>
                </a:ext>
              </a:extLst>
            </p:cNvPr>
            <p:cNvSpPr/>
            <p:nvPr/>
          </p:nvSpPr>
          <p:spPr>
            <a:xfrm>
              <a:off x="2061243" y="4683893"/>
              <a:ext cx="117695" cy="117695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DC4FFCD7-FDE6-4B79-9AEF-739C47D1CC2F}"/>
                </a:ext>
              </a:extLst>
            </p:cNvPr>
            <p:cNvSpPr/>
            <p:nvPr/>
          </p:nvSpPr>
          <p:spPr>
            <a:xfrm>
              <a:off x="2213643" y="4683893"/>
              <a:ext cx="117695" cy="117695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ZoneTexte 101">
                <a:extLst>
                  <a:ext uri="{FF2B5EF4-FFF2-40B4-BE49-F238E27FC236}">
                    <a16:creationId xmlns:a16="http://schemas.microsoft.com/office/drawing/2014/main" id="{567EE22C-9C2A-46D2-A9C7-68FD811C5D65}"/>
                  </a:ext>
                </a:extLst>
              </p:cNvPr>
              <p:cNvSpPr txBox="1"/>
              <p:nvPr/>
            </p:nvSpPr>
            <p:spPr>
              <a:xfrm rot="16200000">
                <a:off x="872800" y="3478955"/>
                <a:ext cx="1004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786 </m:t>
                      </m:r>
                      <m:r>
                        <m:rPr>
                          <m:sty m:val="p"/>
                        </m:rPr>
                        <a:rPr lang="fr-FR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2" name="ZoneTexte 101">
                <a:extLst>
                  <a:ext uri="{FF2B5EF4-FFF2-40B4-BE49-F238E27FC236}">
                    <a16:creationId xmlns:a16="http://schemas.microsoft.com/office/drawing/2014/main" id="{567EE22C-9C2A-46D2-A9C7-68FD811C5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2800" y="3478955"/>
                <a:ext cx="100456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 : double flèche verticale 17">
            <a:extLst>
              <a:ext uri="{FF2B5EF4-FFF2-40B4-BE49-F238E27FC236}">
                <a16:creationId xmlns:a16="http://schemas.microsoft.com/office/drawing/2014/main" id="{6125A210-C875-43ED-85B9-1FCEADD90332}"/>
              </a:ext>
            </a:extLst>
          </p:cNvPr>
          <p:cNvSpPr/>
          <p:nvPr/>
        </p:nvSpPr>
        <p:spPr>
          <a:xfrm>
            <a:off x="1446609" y="2689798"/>
            <a:ext cx="147838" cy="2133135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Flèche : double flèche verticale 102">
            <a:extLst>
              <a:ext uri="{FF2B5EF4-FFF2-40B4-BE49-F238E27FC236}">
                <a16:creationId xmlns:a16="http://schemas.microsoft.com/office/drawing/2014/main" id="{8F2EE57A-0233-43E7-B0DE-9F52AA8D5D4E}"/>
              </a:ext>
            </a:extLst>
          </p:cNvPr>
          <p:cNvSpPr/>
          <p:nvPr/>
        </p:nvSpPr>
        <p:spPr>
          <a:xfrm>
            <a:off x="2381343" y="2679126"/>
            <a:ext cx="147838" cy="2133135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D741353-7A6A-41D2-9DDC-2B42BB150FC0}"/>
              </a:ext>
            </a:extLst>
          </p:cNvPr>
          <p:cNvGrpSpPr/>
          <p:nvPr/>
        </p:nvGrpSpPr>
        <p:grpSpPr>
          <a:xfrm>
            <a:off x="6877809" y="1139344"/>
            <a:ext cx="4923657" cy="1258309"/>
            <a:chOff x="2897529" y="1294125"/>
            <a:chExt cx="4923657" cy="1258309"/>
          </a:xfrm>
        </p:grpSpPr>
        <p:sp>
          <p:nvSpPr>
            <p:cNvPr id="21" name="Flèche : haut 20">
              <a:extLst>
                <a:ext uri="{FF2B5EF4-FFF2-40B4-BE49-F238E27FC236}">
                  <a16:creationId xmlns:a16="http://schemas.microsoft.com/office/drawing/2014/main" id="{1B0BAA98-8D3A-4C97-A8CA-899DEF3B8057}"/>
                </a:ext>
              </a:extLst>
            </p:cNvPr>
            <p:cNvSpPr/>
            <p:nvPr/>
          </p:nvSpPr>
          <p:spPr>
            <a:xfrm rot="14790842">
              <a:off x="3852278" y="1339560"/>
              <a:ext cx="258125" cy="2167624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4F221855-C8BF-4E89-8B84-7C81DD553A96}"/>
                    </a:ext>
                  </a:extLst>
                </p:cNvPr>
                <p:cNvSpPr txBox="1"/>
                <p:nvPr/>
              </p:nvSpPr>
              <p:spPr>
                <a:xfrm>
                  <a:off x="4978039" y="1294125"/>
                  <a:ext cx="2843147" cy="584775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65%</m:t>
                      </m:r>
                    </m:oMath>
                  </a14:m>
                  <a:r>
                    <a:rPr lang="fr-FR" sz="1600" dirty="0"/>
                    <a:t> of ions in </a:t>
                  </a:r>
                  <a:r>
                    <a:rPr lang="fr-FR" sz="1600" dirty="0" err="1"/>
                    <a:t>level</a:t>
                  </a:r>
                  <a:r>
                    <a:rPr lang="fr-FR" sz="1600" dirty="0"/>
                    <a:t> </a:t>
                  </a:r>
                  <a14:m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fr-FR" sz="1600" dirty="0"/>
                    <a:t> </a:t>
                  </a:r>
                  <a:r>
                    <a:rPr lang="fr-FR" sz="1600" dirty="0" err="1"/>
                    <a:t>after</a:t>
                  </a:r>
                  <a:r>
                    <a:rPr lang="fr-FR" sz="1600" dirty="0"/>
                    <a:t> </a:t>
                  </a:r>
                  <a:endParaRPr lang="fr-FR" sz="1600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fr-FR" sz="1600" dirty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fr-FR" sz="1600" dirty="0">
                          <a:latin typeface="Cambria Math" panose="02040503050406030204" pitchFamily="18" charset="0"/>
                        </a:rPr>
                        <m:t>ms</m:t>
                      </m:r>
                    </m:oMath>
                  </a14:m>
                  <a:r>
                    <a:rPr lang="fr-FR" sz="1600" dirty="0"/>
                    <a:t> </a:t>
                  </a:r>
                  <a:r>
                    <a:rPr lang="fr-FR" sz="1600" dirty="0" err="1"/>
                    <a:t>resonant</a:t>
                  </a:r>
                  <a:r>
                    <a:rPr lang="fr-FR" sz="1600" dirty="0"/>
                    <a:t> excitation</a:t>
                  </a:r>
                </a:p>
              </p:txBody>
            </p:sp>
          </mc:Choice>
          <mc:Fallback xmlns="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4F221855-C8BF-4E89-8B84-7C81DD553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8039" y="1294125"/>
                  <a:ext cx="2843147" cy="5847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B4856BCA-86A6-46D8-AC47-9CED7A4CA88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17" y="4325925"/>
            <a:ext cx="4164195" cy="2342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00D65754-DB69-4BE0-A38F-A912F9778698}"/>
                  </a:ext>
                </a:extLst>
              </p:cNvPr>
              <p:cNvSpPr txBox="1"/>
              <p:nvPr/>
            </p:nvSpPr>
            <p:spPr>
              <a:xfrm>
                <a:off x="1446609" y="5594294"/>
                <a:ext cx="4723931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𝟏𝟒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identical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Tm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3+</m:t>
                        </m:r>
                      </m:sup>
                    </m:sSup>
                  </m:oMath>
                </a14:m>
                <a:r>
                  <a:rPr lang="fr-FR" dirty="0"/>
                  <a:t> ions in laser </a:t>
                </a:r>
                <a:r>
                  <a:rPr lang="fr-FR" dirty="0" err="1"/>
                  <a:t>beam</a:t>
                </a:r>
                <a:r>
                  <a:rPr lang="fr-FR" dirty="0"/>
                  <a:t> </a:t>
                </a:r>
                <a:r>
                  <a:rPr lang="fr-FR" dirty="0" err="1"/>
                  <a:t>transferred</a:t>
                </a:r>
                <a:r>
                  <a:rPr lang="fr-FR" dirty="0"/>
                  <a:t> to a </a:t>
                </a:r>
                <a:r>
                  <a:rPr lang="fr-FR" dirty="0" err="1"/>
                  <a:t>different</a:t>
                </a:r>
                <a:r>
                  <a:rPr lang="fr-FR" dirty="0"/>
                  <a:t> </a:t>
                </a:r>
                <a:r>
                  <a:rPr lang="fr-FR" dirty="0" err="1"/>
                  <a:t>electronic</a:t>
                </a:r>
                <a:r>
                  <a:rPr lang="fr-FR" dirty="0"/>
                  <a:t> state </a:t>
                </a: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00D65754-DB69-4BE0-A38F-A912F9778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09" y="5594294"/>
                <a:ext cx="4723931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B728AA-784D-4AE8-B7F0-326B319EAD6E}"/>
              </a:ext>
            </a:extLst>
          </p:cNvPr>
          <p:cNvSpPr txBox="1"/>
          <p:nvPr/>
        </p:nvSpPr>
        <p:spPr>
          <a:xfrm>
            <a:off x="488694" y="1335442"/>
            <a:ext cx="484751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Goal: long-</a:t>
            </a:r>
            <a:r>
              <a:rPr lang="fr-FR" b="1" dirty="0" err="1"/>
              <a:t>lived</a:t>
            </a:r>
            <a:r>
              <a:rPr lang="fr-FR" b="1" dirty="0"/>
              <a:t> </a:t>
            </a:r>
            <a:r>
              <a:rPr lang="fr-FR" b="1" dirty="0" err="1"/>
              <a:t>energy</a:t>
            </a:r>
            <a:r>
              <a:rPr lang="fr-FR" b="1" dirty="0"/>
              <a:t> </a:t>
            </a:r>
            <a:r>
              <a:rPr lang="fr-FR" b="1" dirty="0" err="1"/>
              <a:t>levels</a:t>
            </a:r>
            <a:r>
              <a:rPr lang="fr-FR" dirty="0"/>
              <a:t> </a:t>
            </a:r>
          </a:p>
          <a:p>
            <a:r>
              <a:rPr lang="fr-FR" dirty="0"/>
              <a:t>	to </a:t>
            </a:r>
            <a:r>
              <a:rPr lang="fr-FR" dirty="0" err="1"/>
              <a:t>maximize</a:t>
            </a:r>
            <a:r>
              <a:rPr lang="fr-FR" dirty="0"/>
              <a:t> the population </a:t>
            </a:r>
            <a:r>
              <a:rPr lang="fr-FR" dirty="0" err="1"/>
              <a:t>transfer</a:t>
            </a:r>
            <a:endParaRPr lang="fr-FR" dirty="0"/>
          </a:p>
        </p:txBody>
      </p:sp>
      <p:sp>
        <p:nvSpPr>
          <p:cNvPr id="9" name="Explosion 2 8"/>
          <p:cNvSpPr/>
          <p:nvPr/>
        </p:nvSpPr>
        <p:spPr>
          <a:xfrm>
            <a:off x="1214326" y="5281234"/>
            <a:ext cx="2242476" cy="981182"/>
          </a:xfrm>
          <a:prstGeom prst="irregularSeal2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20628807">
            <a:off x="-36874" y="5448659"/>
            <a:ext cx="160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FF"/>
                </a:solidFill>
              </a:rPr>
              <a:t>Enhancement</a:t>
            </a:r>
            <a:r>
              <a:rPr lang="fr-FR" b="1" dirty="0" smtClean="0">
                <a:solidFill>
                  <a:srgbClr val="FF00FF"/>
                </a:solidFill>
              </a:rPr>
              <a:t> factor </a:t>
            </a:r>
            <a:endParaRPr lang="fr-FR" b="1" dirty="0">
              <a:solidFill>
                <a:srgbClr val="FF00FF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224820" y="3751029"/>
            <a:ext cx="2651246" cy="1297851"/>
            <a:chOff x="5224820" y="3751029"/>
            <a:chExt cx="2651246" cy="1297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5224820" y="4464105"/>
                  <a:ext cx="2651246" cy="58477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>
                      <a:solidFill>
                        <a:srgbClr val="FF0000"/>
                      </a:solidFill>
                    </a:rPr>
                    <a:t>Incoherent </a:t>
                  </a:r>
                  <a:r>
                    <a:rPr lang="fr-FR" sz="1600" dirty="0" err="1" smtClean="0">
                      <a:solidFill>
                        <a:srgbClr val="FF0000"/>
                      </a:solidFill>
                    </a:rPr>
                    <a:t>optical</a:t>
                  </a:r>
                  <a:r>
                    <a:rPr lang="fr-FR" sz="1600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fr-FR" sz="1600" dirty="0" err="1" smtClean="0">
                      <a:solidFill>
                        <a:srgbClr val="FF0000"/>
                      </a:solidFill>
                    </a:rPr>
                    <a:t>pumping</a:t>
                  </a:r>
                  <a:r>
                    <a:rPr lang="fr-FR" sz="1600" dirty="0" smtClean="0">
                      <a:solidFill>
                        <a:srgbClr val="FF0000"/>
                      </a:solidFill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fr-FR" sz="16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fr-FR" sz="16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ms</m:t>
                      </m:r>
                    </m:oMath>
                  </a14:m>
                  <a:endParaRPr lang="fr-F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4820" y="4464105"/>
                  <a:ext cx="2651246" cy="584775"/>
                </a:xfrm>
                <a:prstGeom prst="rect">
                  <a:avLst/>
                </a:prstGeom>
                <a:blipFill>
                  <a:blip r:embed="rId20"/>
                  <a:stretch>
                    <a:fillRect t="-2041" b="-11224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lèche droite 13"/>
            <p:cNvSpPr/>
            <p:nvPr/>
          </p:nvSpPr>
          <p:spPr>
            <a:xfrm rot="17382286">
              <a:off x="6090164" y="3966016"/>
              <a:ext cx="814910" cy="384936"/>
            </a:xfrm>
            <a:prstGeom prst="rightArrow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3695" y="2161838"/>
            <a:ext cx="4690348" cy="3304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33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4.81481E-6 L -0.05221 -0.311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15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17 -0.31112 L -0.01367 -0.14399 " pathEditMode="relative" rAng="0" ptsTypes="AA">
                                      <p:cBhvr>
                                        <p:cTn id="19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-0.14399 L -4.16667E-6 4.81481E-6 " pathEditMode="relative" rAng="0" ptsTypes="AA">
                                      <p:cBhvr>
                                        <p:cTn id="26" dur="3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26" grpId="0" animBg="1"/>
      <p:bldP spid="9" grpId="0" animBg="1"/>
      <p:bldP spid="10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17629ECB-8407-4295-81B6-6180E8F47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04" y="1970341"/>
            <a:ext cx="5173496" cy="2378548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12E910AF-0470-4AF3-AD91-1E54A61FE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12" y="168367"/>
            <a:ext cx="2968588" cy="16698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1A22DA-0C6F-4F82-A5A6-4B0BC36C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/>
              <a:t>Excitation-</a:t>
            </a:r>
            <a:r>
              <a:rPr lang="fr-FR" sz="3600" b="1" dirty="0" err="1"/>
              <a:t>induced</a:t>
            </a:r>
            <a:r>
              <a:rPr lang="fr-FR" sz="3600" b="1" dirty="0"/>
              <a:t> motion in a </a:t>
            </a:r>
            <a:br>
              <a:rPr lang="fr-FR" sz="3600" b="1" dirty="0"/>
            </a:br>
            <a:r>
              <a:rPr lang="fr-FR" sz="3600" b="1" dirty="0"/>
              <a:t>bulk </a:t>
            </a:r>
            <a:r>
              <a:rPr lang="fr-FR" sz="3600" b="1" dirty="0" err="1"/>
              <a:t>Tm:YAG</a:t>
            </a:r>
            <a:r>
              <a:rPr lang="fr-FR" sz="3600" b="1" dirty="0"/>
              <a:t> </a:t>
            </a:r>
            <a:r>
              <a:rPr lang="fr-FR" sz="3600" b="1" dirty="0" err="1"/>
              <a:t>crystal</a:t>
            </a:r>
            <a:endParaRPr lang="fr-FR" sz="36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307597-79A4-4EF6-BB2C-92206C52E807}"/>
              </a:ext>
            </a:extLst>
          </p:cNvPr>
          <p:cNvSpPr/>
          <p:nvPr/>
        </p:nvSpPr>
        <p:spPr>
          <a:xfrm>
            <a:off x="2201012" y="2409818"/>
            <a:ext cx="303636" cy="4518520"/>
          </a:xfrm>
          <a:prstGeom prst="rect">
            <a:avLst/>
          </a:prstGeom>
          <a:solidFill>
            <a:srgbClr val="F7D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2145767E-F59C-4781-9F84-2CC34E37004D}"/>
              </a:ext>
            </a:extLst>
          </p:cNvPr>
          <p:cNvSpPr/>
          <p:nvPr/>
        </p:nvSpPr>
        <p:spPr>
          <a:xfrm>
            <a:off x="2494673" y="1226362"/>
            <a:ext cx="392061" cy="6461115"/>
          </a:xfrm>
          <a:custGeom>
            <a:avLst/>
            <a:gdLst>
              <a:gd name="connsiteX0" fmla="*/ 0 w 155640"/>
              <a:gd name="connsiteY0" fmla="*/ 0 h 1504950"/>
              <a:gd name="connsiteX1" fmla="*/ 38100 w 155640"/>
              <a:gd name="connsiteY1" fmla="*/ 371475 h 1504950"/>
              <a:gd name="connsiteX2" fmla="*/ 155575 w 155640"/>
              <a:gd name="connsiteY2" fmla="*/ 682625 h 1504950"/>
              <a:gd name="connsiteX3" fmla="*/ 53975 w 155640"/>
              <a:gd name="connsiteY3" fmla="*/ 977900 h 1504950"/>
              <a:gd name="connsiteX4" fmla="*/ 0 w 155640"/>
              <a:gd name="connsiteY4" fmla="*/ 1504950 h 1504950"/>
              <a:gd name="connsiteX0" fmla="*/ 81 w 155721"/>
              <a:gd name="connsiteY0" fmla="*/ 0 h 1504950"/>
              <a:gd name="connsiteX1" fmla="*/ 38181 w 155721"/>
              <a:gd name="connsiteY1" fmla="*/ 371475 h 1504950"/>
              <a:gd name="connsiteX2" fmla="*/ 155656 w 155721"/>
              <a:gd name="connsiteY2" fmla="*/ 682625 h 1504950"/>
              <a:gd name="connsiteX3" fmla="*/ 54056 w 155721"/>
              <a:gd name="connsiteY3" fmla="*/ 977900 h 1504950"/>
              <a:gd name="connsiteX4" fmla="*/ 81 w 155721"/>
              <a:gd name="connsiteY4" fmla="*/ 1504950 h 1504950"/>
              <a:gd name="connsiteX0" fmla="*/ 81 w 155721"/>
              <a:gd name="connsiteY0" fmla="*/ 0 h 1504950"/>
              <a:gd name="connsiteX1" fmla="*/ 38181 w 155721"/>
              <a:gd name="connsiteY1" fmla="*/ 371475 h 1504950"/>
              <a:gd name="connsiteX2" fmla="*/ 155656 w 155721"/>
              <a:gd name="connsiteY2" fmla="*/ 682625 h 1504950"/>
              <a:gd name="connsiteX3" fmla="*/ 54056 w 155721"/>
              <a:gd name="connsiteY3" fmla="*/ 977900 h 1504950"/>
              <a:gd name="connsiteX4" fmla="*/ 81 w 155721"/>
              <a:gd name="connsiteY4" fmla="*/ 1504950 h 1504950"/>
              <a:gd name="connsiteX0" fmla="*/ 116 w 155700"/>
              <a:gd name="connsiteY0" fmla="*/ 0 h 1504950"/>
              <a:gd name="connsiteX1" fmla="*/ 38216 w 155700"/>
              <a:gd name="connsiteY1" fmla="*/ 371475 h 1504950"/>
              <a:gd name="connsiteX2" fmla="*/ 155691 w 155700"/>
              <a:gd name="connsiteY2" fmla="*/ 682625 h 1504950"/>
              <a:gd name="connsiteX3" fmla="*/ 44566 w 155700"/>
              <a:gd name="connsiteY3" fmla="*/ 977900 h 1504950"/>
              <a:gd name="connsiteX4" fmla="*/ 116 w 155700"/>
              <a:gd name="connsiteY4" fmla="*/ 1504950 h 1504950"/>
              <a:gd name="connsiteX0" fmla="*/ 116 w 155700"/>
              <a:gd name="connsiteY0" fmla="*/ 0 h 1504950"/>
              <a:gd name="connsiteX1" fmla="*/ 38216 w 155700"/>
              <a:gd name="connsiteY1" fmla="*/ 403225 h 1504950"/>
              <a:gd name="connsiteX2" fmla="*/ 155691 w 155700"/>
              <a:gd name="connsiteY2" fmla="*/ 682625 h 1504950"/>
              <a:gd name="connsiteX3" fmla="*/ 44566 w 155700"/>
              <a:gd name="connsiteY3" fmla="*/ 977900 h 1504950"/>
              <a:gd name="connsiteX4" fmla="*/ 116 w 155700"/>
              <a:gd name="connsiteY4" fmla="*/ 1504950 h 1504950"/>
              <a:gd name="connsiteX0" fmla="*/ 234 w 155814"/>
              <a:gd name="connsiteY0" fmla="*/ 0 h 1504950"/>
              <a:gd name="connsiteX1" fmla="*/ 38334 w 155814"/>
              <a:gd name="connsiteY1" fmla="*/ 403225 h 1504950"/>
              <a:gd name="connsiteX2" fmla="*/ 155809 w 155814"/>
              <a:gd name="connsiteY2" fmla="*/ 682625 h 1504950"/>
              <a:gd name="connsiteX3" fmla="*/ 33256 w 155814"/>
              <a:gd name="connsiteY3" fmla="*/ 977900 h 1504950"/>
              <a:gd name="connsiteX4" fmla="*/ 234 w 155814"/>
              <a:gd name="connsiteY4" fmla="*/ 1504950 h 1504950"/>
              <a:gd name="connsiteX0" fmla="*/ 234 w 155811"/>
              <a:gd name="connsiteY0" fmla="*/ 0 h 1504950"/>
              <a:gd name="connsiteX1" fmla="*/ 30171 w 155811"/>
              <a:gd name="connsiteY1" fmla="*/ 403225 h 1504950"/>
              <a:gd name="connsiteX2" fmla="*/ 155809 w 155811"/>
              <a:gd name="connsiteY2" fmla="*/ 682625 h 1504950"/>
              <a:gd name="connsiteX3" fmla="*/ 33256 w 155811"/>
              <a:gd name="connsiteY3" fmla="*/ 977900 h 1504950"/>
              <a:gd name="connsiteX4" fmla="*/ 234 w 155811"/>
              <a:gd name="connsiteY4" fmla="*/ 1504950 h 1504950"/>
              <a:gd name="connsiteX0" fmla="*/ 234 w 155811"/>
              <a:gd name="connsiteY0" fmla="*/ 0 h 1504950"/>
              <a:gd name="connsiteX1" fmla="*/ 30171 w 155811"/>
              <a:gd name="connsiteY1" fmla="*/ 403225 h 1504950"/>
              <a:gd name="connsiteX2" fmla="*/ 155809 w 155811"/>
              <a:gd name="connsiteY2" fmla="*/ 693668 h 1504950"/>
              <a:gd name="connsiteX3" fmla="*/ 33256 w 155811"/>
              <a:gd name="connsiteY3" fmla="*/ 977900 h 1504950"/>
              <a:gd name="connsiteX4" fmla="*/ 234 w 155811"/>
              <a:gd name="connsiteY4" fmla="*/ 1504950 h 1504950"/>
              <a:gd name="connsiteX0" fmla="*/ 234 w 155819"/>
              <a:gd name="connsiteY0" fmla="*/ 0 h 1504950"/>
              <a:gd name="connsiteX1" fmla="*/ 39967 w 155819"/>
              <a:gd name="connsiteY1" fmla="*/ 475791 h 1504950"/>
              <a:gd name="connsiteX2" fmla="*/ 155809 w 155819"/>
              <a:gd name="connsiteY2" fmla="*/ 693668 h 1504950"/>
              <a:gd name="connsiteX3" fmla="*/ 33256 w 155819"/>
              <a:gd name="connsiteY3" fmla="*/ 977900 h 1504950"/>
              <a:gd name="connsiteX4" fmla="*/ 234 w 155819"/>
              <a:gd name="connsiteY4" fmla="*/ 1504950 h 1504950"/>
              <a:gd name="connsiteX0" fmla="*/ 234 w 155819"/>
              <a:gd name="connsiteY0" fmla="*/ 0 h 1504950"/>
              <a:gd name="connsiteX1" fmla="*/ 39967 w 155819"/>
              <a:gd name="connsiteY1" fmla="*/ 486834 h 1504950"/>
              <a:gd name="connsiteX2" fmla="*/ 155809 w 155819"/>
              <a:gd name="connsiteY2" fmla="*/ 693668 h 1504950"/>
              <a:gd name="connsiteX3" fmla="*/ 33256 w 155819"/>
              <a:gd name="connsiteY3" fmla="*/ 977900 h 1504950"/>
              <a:gd name="connsiteX4" fmla="*/ 234 w 155819"/>
              <a:gd name="connsiteY4" fmla="*/ 1504950 h 1504950"/>
              <a:gd name="connsiteX0" fmla="*/ 184 w 155761"/>
              <a:gd name="connsiteY0" fmla="*/ 0 h 1504950"/>
              <a:gd name="connsiteX1" fmla="*/ 39917 w 155761"/>
              <a:gd name="connsiteY1" fmla="*/ 486834 h 1504950"/>
              <a:gd name="connsiteX2" fmla="*/ 155759 w 155761"/>
              <a:gd name="connsiteY2" fmla="*/ 693668 h 1504950"/>
              <a:gd name="connsiteX3" fmla="*/ 36471 w 155761"/>
              <a:gd name="connsiteY3" fmla="*/ 919531 h 1504950"/>
              <a:gd name="connsiteX4" fmla="*/ 184 w 155761"/>
              <a:gd name="connsiteY4" fmla="*/ 1504950 h 1504950"/>
              <a:gd name="connsiteX0" fmla="*/ 312 w 155889"/>
              <a:gd name="connsiteY0" fmla="*/ 0 h 1504950"/>
              <a:gd name="connsiteX1" fmla="*/ 40045 w 155889"/>
              <a:gd name="connsiteY1" fmla="*/ 486834 h 1504950"/>
              <a:gd name="connsiteX2" fmla="*/ 155887 w 155889"/>
              <a:gd name="connsiteY2" fmla="*/ 693668 h 1504950"/>
              <a:gd name="connsiteX3" fmla="*/ 36599 w 155889"/>
              <a:gd name="connsiteY3" fmla="*/ 919531 h 1504950"/>
              <a:gd name="connsiteX4" fmla="*/ 312 w 155889"/>
              <a:gd name="connsiteY4" fmla="*/ 1504950 h 1504950"/>
              <a:gd name="connsiteX0" fmla="*/ 312 w 155890"/>
              <a:gd name="connsiteY0" fmla="*/ 0 h 1504950"/>
              <a:gd name="connsiteX1" fmla="*/ 40045 w 155890"/>
              <a:gd name="connsiteY1" fmla="*/ 486834 h 1504950"/>
              <a:gd name="connsiteX2" fmla="*/ 155887 w 155890"/>
              <a:gd name="connsiteY2" fmla="*/ 693668 h 1504950"/>
              <a:gd name="connsiteX3" fmla="*/ 36599 w 155890"/>
              <a:gd name="connsiteY3" fmla="*/ 919531 h 1504950"/>
              <a:gd name="connsiteX4" fmla="*/ 312 w 155890"/>
              <a:gd name="connsiteY4" fmla="*/ 1504950 h 1504950"/>
              <a:gd name="connsiteX0" fmla="*/ 184 w 155762"/>
              <a:gd name="connsiteY0" fmla="*/ 0 h 1607004"/>
              <a:gd name="connsiteX1" fmla="*/ 39917 w 155762"/>
              <a:gd name="connsiteY1" fmla="*/ 486834 h 1607004"/>
              <a:gd name="connsiteX2" fmla="*/ 155759 w 155762"/>
              <a:gd name="connsiteY2" fmla="*/ 693668 h 1607004"/>
              <a:gd name="connsiteX3" fmla="*/ 36471 w 155762"/>
              <a:gd name="connsiteY3" fmla="*/ 919531 h 1607004"/>
              <a:gd name="connsiteX4" fmla="*/ 184 w 155762"/>
              <a:gd name="connsiteY4" fmla="*/ 1607004 h 1607004"/>
              <a:gd name="connsiteX0" fmla="*/ 5304 w 160882"/>
              <a:gd name="connsiteY0" fmla="*/ 0 h 1415654"/>
              <a:gd name="connsiteX1" fmla="*/ 45037 w 160882"/>
              <a:gd name="connsiteY1" fmla="*/ 486834 h 1415654"/>
              <a:gd name="connsiteX2" fmla="*/ 160879 w 160882"/>
              <a:gd name="connsiteY2" fmla="*/ 693668 h 1415654"/>
              <a:gd name="connsiteX3" fmla="*/ 41591 w 160882"/>
              <a:gd name="connsiteY3" fmla="*/ 919531 h 1415654"/>
              <a:gd name="connsiteX4" fmla="*/ 141 w 160882"/>
              <a:gd name="connsiteY4" fmla="*/ 1415654 h 1415654"/>
              <a:gd name="connsiteX0" fmla="*/ 16 w 155594"/>
              <a:gd name="connsiteY0" fmla="*/ 0 h 1415654"/>
              <a:gd name="connsiteX1" fmla="*/ 39749 w 155594"/>
              <a:gd name="connsiteY1" fmla="*/ 486834 h 1415654"/>
              <a:gd name="connsiteX2" fmla="*/ 155591 w 155594"/>
              <a:gd name="connsiteY2" fmla="*/ 693668 h 1415654"/>
              <a:gd name="connsiteX3" fmla="*/ 36303 w 155594"/>
              <a:gd name="connsiteY3" fmla="*/ 919531 h 1415654"/>
              <a:gd name="connsiteX4" fmla="*/ 2596 w 155594"/>
              <a:gd name="connsiteY4" fmla="*/ 1415654 h 1415654"/>
              <a:gd name="connsiteX0" fmla="*/ 184 w 155762"/>
              <a:gd name="connsiteY0" fmla="*/ 0 h 1415654"/>
              <a:gd name="connsiteX1" fmla="*/ 39917 w 155762"/>
              <a:gd name="connsiteY1" fmla="*/ 486834 h 1415654"/>
              <a:gd name="connsiteX2" fmla="*/ 155759 w 155762"/>
              <a:gd name="connsiteY2" fmla="*/ 693668 h 1415654"/>
              <a:gd name="connsiteX3" fmla="*/ 36471 w 155762"/>
              <a:gd name="connsiteY3" fmla="*/ 919531 h 1415654"/>
              <a:gd name="connsiteX4" fmla="*/ 183 w 155762"/>
              <a:gd name="connsiteY4" fmla="*/ 1415654 h 1415654"/>
              <a:gd name="connsiteX0" fmla="*/ 184 w 155762"/>
              <a:gd name="connsiteY0" fmla="*/ 0 h 1676910"/>
              <a:gd name="connsiteX1" fmla="*/ 39917 w 155762"/>
              <a:gd name="connsiteY1" fmla="*/ 486834 h 1676910"/>
              <a:gd name="connsiteX2" fmla="*/ 155759 w 155762"/>
              <a:gd name="connsiteY2" fmla="*/ 693668 h 1676910"/>
              <a:gd name="connsiteX3" fmla="*/ 36471 w 155762"/>
              <a:gd name="connsiteY3" fmla="*/ 919531 h 1676910"/>
              <a:gd name="connsiteX4" fmla="*/ 183 w 155762"/>
              <a:gd name="connsiteY4" fmla="*/ 1676910 h 1676910"/>
              <a:gd name="connsiteX0" fmla="*/ 2 w 161113"/>
              <a:gd name="connsiteY0" fmla="*/ 0 h 1974913"/>
              <a:gd name="connsiteX1" fmla="*/ 45269 w 161113"/>
              <a:gd name="connsiteY1" fmla="*/ 784837 h 1974913"/>
              <a:gd name="connsiteX2" fmla="*/ 161111 w 161113"/>
              <a:gd name="connsiteY2" fmla="*/ 991671 h 1974913"/>
              <a:gd name="connsiteX3" fmla="*/ 41823 w 161113"/>
              <a:gd name="connsiteY3" fmla="*/ 1217534 h 1974913"/>
              <a:gd name="connsiteX4" fmla="*/ 5535 w 161113"/>
              <a:gd name="connsiteY4" fmla="*/ 1974913 h 1974913"/>
              <a:gd name="connsiteX0" fmla="*/ 1727 w 162840"/>
              <a:gd name="connsiteY0" fmla="*/ 0 h 1974913"/>
              <a:gd name="connsiteX1" fmla="*/ 46994 w 162840"/>
              <a:gd name="connsiteY1" fmla="*/ 784837 h 1974913"/>
              <a:gd name="connsiteX2" fmla="*/ 162836 w 162840"/>
              <a:gd name="connsiteY2" fmla="*/ 991671 h 1974913"/>
              <a:gd name="connsiteX3" fmla="*/ 43548 w 162840"/>
              <a:gd name="connsiteY3" fmla="*/ 1217534 h 1974913"/>
              <a:gd name="connsiteX4" fmla="*/ 7260 w 162840"/>
              <a:gd name="connsiteY4" fmla="*/ 1974913 h 19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40" h="1974913">
                <a:moveTo>
                  <a:pt x="1727" y="0"/>
                </a:moveTo>
                <a:cubicBezTo>
                  <a:pt x="1462" y="265377"/>
                  <a:pt x="-13059" y="623586"/>
                  <a:pt x="46994" y="784837"/>
                </a:cubicBezTo>
                <a:cubicBezTo>
                  <a:pt x="107047" y="946088"/>
                  <a:pt x="163410" y="919555"/>
                  <a:pt x="162836" y="991671"/>
                </a:cubicBezTo>
                <a:cubicBezTo>
                  <a:pt x="162262" y="1063787"/>
                  <a:pt x="69477" y="1097203"/>
                  <a:pt x="43548" y="1217534"/>
                </a:cubicBezTo>
                <a:cubicBezTo>
                  <a:pt x="17619" y="1337865"/>
                  <a:pt x="5408" y="1751340"/>
                  <a:pt x="7260" y="1974913"/>
                </a:cubicBezTo>
              </a:path>
            </a:pathLst>
          </a:custGeom>
          <a:solidFill>
            <a:srgbClr val="F7D7F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FA125CB3-1FA4-432C-BBBD-908129197C95}"/>
              </a:ext>
            </a:extLst>
          </p:cNvPr>
          <p:cNvCxnSpPr>
            <a:cxnSpLocks/>
          </p:cNvCxnSpPr>
          <p:nvPr/>
        </p:nvCxnSpPr>
        <p:spPr>
          <a:xfrm flipH="1">
            <a:off x="2504648" y="3040741"/>
            <a:ext cx="10994" cy="278192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E1DF49F7-130A-491A-893B-25F71DBF4DA9}"/>
              </a:ext>
            </a:extLst>
          </p:cNvPr>
          <p:cNvCxnSpPr>
            <a:cxnSpLocks/>
          </p:cNvCxnSpPr>
          <p:nvPr/>
        </p:nvCxnSpPr>
        <p:spPr>
          <a:xfrm>
            <a:off x="2498348" y="4459109"/>
            <a:ext cx="671121" cy="803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12">
                <a:extLst>
                  <a:ext uri="{FF2B5EF4-FFF2-40B4-BE49-F238E27FC236}">
                    <a16:creationId xmlns:a16="http://schemas.microsoft.com/office/drawing/2014/main" id="{08335935-5E52-4051-BA91-6FBB85D8B9FF}"/>
                  </a:ext>
                </a:extLst>
              </p:cNvPr>
              <p:cNvSpPr txBox="1"/>
              <p:nvPr/>
            </p:nvSpPr>
            <p:spPr>
              <a:xfrm>
                <a:off x="2379047" y="5308058"/>
                <a:ext cx="602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ZoneTexte 12">
                <a:extLst>
                  <a:ext uri="{FF2B5EF4-FFF2-40B4-BE49-F238E27FC236}">
                    <a16:creationId xmlns:a16="http://schemas.microsoft.com/office/drawing/2014/main" id="{08335935-5E52-4051-BA91-6FBB85D8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047" y="5308058"/>
                <a:ext cx="602901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13">
                <a:extLst>
                  <a:ext uri="{FF2B5EF4-FFF2-40B4-BE49-F238E27FC236}">
                    <a16:creationId xmlns:a16="http://schemas.microsoft.com/office/drawing/2014/main" id="{6A47096A-2C63-4AEB-9209-1D6F1768A146}"/>
                  </a:ext>
                </a:extLst>
              </p:cNvPr>
              <p:cNvSpPr txBox="1"/>
              <p:nvPr/>
            </p:nvSpPr>
            <p:spPr>
              <a:xfrm>
                <a:off x="3101079" y="4361588"/>
                <a:ext cx="372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fr-FR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ZoneTexte 13">
                <a:extLst>
                  <a:ext uri="{FF2B5EF4-FFF2-40B4-BE49-F238E27FC236}">
                    <a16:creationId xmlns:a16="http://schemas.microsoft.com/office/drawing/2014/main" id="{6A47096A-2C63-4AEB-9209-1D6F1768A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79" y="4361588"/>
                <a:ext cx="3727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e 56">
            <a:extLst>
              <a:ext uri="{FF2B5EF4-FFF2-40B4-BE49-F238E27FC236}">
                <a16:creationId xmlns:a16="http://schemas.microsoft.com/office/drawing/2014/main" id="{E3F22B72-0A05-4D75-9FCA-C1588E496C88}"/>
              </a:ext>
            </a:extLst>
          </p:cNvPr>
          <p:cNvGrpSpPr/>
          <p:nvPr/>
        </p:nvGrpSpPr>
        <p:grpSpPr>
          <a:xfrm>
            <a:off x="2815893" y="4710846"/>
            <a:ext cx="639579" cy="379996"/>
            <a:chOff x="5946520" y="2602111"/>
            <a:chExt cx="1111872" cy="563803"/>
          </a:xfrm>
        </p:grpSpPr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4E448CFC-AB0B-45BF-A5BB-4DCBEA60844E}"/>
                </a:ext>
              </a:extLst>
            </p:cNvPr>
            <p:cNvCxnSpPr/>
            <p:nvPr/>
          </p:nvCxnSpPr>
          <p:spPr>
            <a:xfrm flipH="1" flipV="1">
              <a:off x="5954124" y="2635308"/>
              <a:ext cx="994920" cy="9702"/>
            </a:xfrm>
            <a:prstGeom prst="line">
              <a:avLst/>
            </a:prstGeom>
            <a:ln w="76200" cmpd="dbl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AEF03C70-D3F3-45C3-B8F6-E466A711041D}"/>
                </a:ext>
              </a:extLst>
            </p:cNvPr>
            <p:cNvCxnSpPr/>
            <p:nvPr/>
          </p:nvCxnSpPr>
          <p:spPr>
            <a:xfrm flipH="1" flipV="1">
              <a:off x="5946520" y="2602111"/>
              <a:ext cx="1111872" cy="563803"/>
            </a:xfrm>
            <a:prstGeom prst="line">
              <a:avLst/>
            </a:prstGeom>
            <a:ln w="76200" cmpd="dbl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BF4A7B0-404E-4C11-9E20-06B72178B64E}"/>
              </a:ext>
            </a:extLst>
          </p:cNvPr>
          <p:cNvCxnSpPr/>
          <p:nvPr/>
        </p:nvCxnSpPr>
        <p:spPr>
          <a:xfrm flipH="1">
            <a:off x="2518668" y="4025201"/>
            <a:ext cx="48527" cy="52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1">
            <a:extLst>
              <a:ext uri="{FF2B5EF4-FFF2-40B4-BE49-F238E27FC236}">
                <a16:creationId xmlns:a16="http://schemas.microsoft.com/office/drawing/2014/main" id="{1D9DD408-6547-45EB-A0ED-F0CB199AC5F1}"/>
              </a:ext>
            </a:extLst>
          </p:cNvPr>
          <p:cNvSpPr txBox="1"/>
          <p:nvPr/>
        </p:nvSpPr>
        <p:spPr>
          <a:xfrm>
            <a:off x="2615474" y="251629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CB9AB7-6A61-4A4A-878D-314BEC117B71}"/>
              </a:ext>
            </a:extLst>
          </p:cNvPr>
          <p:cNvSpPr txBox="1"/>
          <p:nvPr/>
        </p:nvSpPr>
        <p:spPr>
          <a:xfrm>
            <a:off x="3382273" y="4214352"/>
            <a:ext cx="142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Close to </a:t>
            </a:r>
            <a:r>
              <a:rPr lang="fr-FR" dirty="0" err="1">
                <a:solidFill>
                  <a:srgbClr val="00B050"/>
                </a:solidFill>
              </a:rPr>
              <a:t>bump</a:t>
            </a:r>
            <a:r>
              <a:rPr lang="fr-FR" dirty="0">
                <a:solidFill>
                  <a:srgbClr val="00B050"/>
                </a:solidFill>
              </a:rPr>
              <a:t> center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01BF4C2-063E-4B2C-AC57-631407DCC076}"/>
              </a:ext>
            </a:extLst>
          </p:cNvPr>
          <p:cNvGrpSpPr/>
          <p:nvPr/>
        </p:nvGrpSpPr>
        <p:grpSpPr>
          <a:xfrm>
            <a:off x="2603842" y="5183826"/>
            <a:ext cx="1930245" cy="369332"/>
            <a:chOff x="1026630" y="4614920"/>
            <a:chExt cx="1930245" cy="369332"/>
          </a:xfrm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5C07C39-C319-49DB-8D3F-DAE2C958DC39}"/>
                </a:ext>
              </a:extLst>
            </p:cNvPr>
            <p:cNvGrpSpPr/>
            <p:nvPr/>
          </p:nvGrpSpPr>
          <p:grpSpPr>
            <a:xfrm>
              <a:off x="1026630" y="4702019"/>
              <a:ext cx="550928" cy="187289"/>
              <a:chOff x="6006885" y="2791352"/>
              <a:chExt cx="2057566" cy="293652"/>
            </a:xfrm>
          </p:grpSpPr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2B1A49D7-3480-4872-87DF-A081E71EDDCC}"/>
                  </a:ext>
                </a:extLst>
              </p:cNvPr>
              <p:cNvCxnSpPr/>
              <p:nvPr/>
            </p:nvCxnSpPr>
            <p:spPr>
              <a:xfrm flipH="1" flipV="1">
                <a:off x="6038698" y="2791352"/>
                <a:ext cx="1882496" cy="9702"/>
              </a:xfrm>
              <a:prstGeom prst="line">
                <a:avLst/>
              </a:prstGeom>
              <a:ln w="76200" cmpd="dbl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32FAF1D4-01E0-4D36-AC59-FA04E5B185EB}"/>
                  </a:ext>
                </a:extLst>
              </p:cNvPr>
              <p:cNvCxnSpPr/>
              <p:nvPr/>
            </p:nvCxnSpPr>
            <p:spPr>
              <a:xfrm flipH="1" flipV="1">
                <a:off x="6006885" y="2801054"/>
                <a:ext cx="2057566" cy="283950"/>
              </a:xfrm>
              <a:prstGeom prst="line">
                <a:avLst/>
              </a:prstGeom>
              <a:ln w="76200" cmpd="dbl">
                <a:solidFill>
                  <a:schemeClr val="accent1"/>
                </a:solidFill>
                <a:prstDash val="solid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EC5BDA74-2C82-4B0D-BF0A-8461FE109278}"/>
                </a:ext>
              </a:extLst>
            </p:cNvPr>
            <p:cNvSpPr txBox="1"/>
            <p:nvPr/>
          </p:nvSpPr>
          <p:spPr>
            <a:xfrm>
              <a:off x="1535139" y="4614920"/>
              <a:ext cx="1421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accent1"/>
                  </a:solidFill>
                </a:rPr>
                <a:t>Further</a:t>
              </a:r>
              <a:r>
                <a:rPr lang="fr-FR" dirty="0">
                  <a:solidFill>
                    <a:schemeClr val="accent1"/>
                  </a:solidFill>
                </a:rPr>
                <a:t> </a:t>
              </a:r>
              <a:r>
                <a:rPr lang="fr-FR" dirty="0" err="1">
                  <a:solidFill>
                    <a:schemeClr val="accent1"/>
                  </a:solidFill>
                </a:rPr>
                <a:t>away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F930C79B-2B98-4B89-9A11-03BE3644F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07" y="1780492"/>
            <a:ext cx="3032931" cy="20101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3A3EE2B-E4CF-47B4-A31E-2E2A36F23784}"/>
              </a:ext>
            </a:extLst>
          </p:cNvPr>
          <p:cNvSpPr/>
          <p:nvPr/>
        </p:nvSpPr>
        <p:spPr>
          <a:xfrm>
            <a:off x="5252997" y="5973847"/>
            <a:ext cx="45681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/>
              <a:t>Is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really</a:t>
            </a:r>
            <a:r>
              <a:rPr lang="fr-FR" dirty="0"/>
              <a:t> a </a:t>
            </a:r>
            <a:r>
              <a:rPr lang="fr-FR" dirty="0" err="1"/>
              <a:t>piezo</a:t>
            </a:r>
            <a:r>
              <a:rPr lang="fr-FR" dirty="0"/>
              <a:t>-orbital signal ?</a:t>
            </a:r>
          </a:p>
          <a:p>
            <a:r>
              <a:rPr lang="fr-FR" dirty="0"/>
              <a:t>	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Photothermal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contribution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!?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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E432B95-91C4-4E18-9D06-4A307AE2F2DC}"/>
                  </a:ext>
                </a:extLst>
              </p:cNvPr>
              <p:cNvSpPr txBox="1"/>
              <p:nvPr/>
            </p:nvSpPr>
            <p:spPr>
              <a:xfrm>
                <a:off x="6524644" y="4348889"/>
                <a:ext cx="4842736" cy="646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3 µ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deflection</a:t>
                </a:r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dirty="0"/>
                  <a:t>Time </a:t>
                </a:r>
                <a:r>
                  <a:rPr lang="fr-FR" dirty="0" err="1"/>
                  <a:t>evolution</a:t>
                </a:r>
                <a:r>
                  <a:rPr lang="fr-FR" dirty="0"/>
                  <a:t> </a:t>
                </a:r>
                <a:r>
                  <a:rPr lang="fr-FR" dirty="0" err="1"/>
                  <a:t>resembles</a:t>
                </a:r>
                <a:r>
                  <a:rPr lang="fr-FR" dirty="0"/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dirty="0"/>
                  <a:t> evolution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E432B95-91C4-4E18-9D06-4A307AE2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44" y="4348889"/>
                <a:ext cx="4842736" cy="646331"/>
              </a:xfrm>
              <a:prstGeom prst="rect">
                <a:avLst/>
              </a:prstGeom>
              <a:blipFill>
                <a:blip r:embed="rId7"/>
                <a:stretch>
                  <a:fillRect l="-755" t="-4717" r="-503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 29">
            <a:extLst>
              <a:ext uri="{FF2B5EF4-FFF2-40B4-BE49-F238E27FC236}">
                <a16:creationId xmlns:a16="http://schemas.microsoft.com/office/drawing/2014/main" id="{51CAD3A7-27EF-41DC-A06C-F2F1EE043C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2" b="5516"/>
          <a:stretch/>
        </p:blipFill>
        <p:spPr>
          <a:xfrm>
            <a:off x="1783929" y="1786970"/>
            <a:ext cx="3163595" cy="2010205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8E432B95-91C4-4E18-9D06-4A307AE2F2DC}"/>
              </a:ext>
            </a:extLst>
          </p:cNvPr>
          <p:cNvSpPr txBox="1"/>
          <p:nvPr/>
        </p:nvSpPr>
        <p:spPr>
          <a:xfrm>
            <a:off x="6524644" y="5121000"/>
            <a:ext cx="4842737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/>
              <a:t>Attenuated</a:t>
            </a:r>
            <a:r>
              <a:rPr lang="fr-FR" dirty="0"/>
              <a:t> </a:t>
            </a:r>
            <a:r>
              <a:rPr lang="fr-FR" dirty="0" err="1"/>
              <a:t>deflection</a:t>
            </a:r>
            <a:endParaRPr lang="fr-FR" dirty="0"/>
          </a:p>
          <a:p>
            <a:r>
              <a:rPr lang="fr-FR" dirty="0"/>
              <a:t>	!!! </a:t>
            </a:r>
            <a:r>
              <a:rPr lang="fr-FR" dirty="0" err="1"/>
              <a:t>Delayed</a:t>
            </a:r>
            <a:r>
              <a:rPr lang="fr-FR" dirty="0"/>
              <a:t> actuation !!!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1012" y="906162"/>
            <a:ext cx="619252" cy="865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6224458" y="2742452"/>
            <a:ext cx="4051111" cy="1176013"/>
          </a:xfrm>
          <a:custGeom>
            <a:avLst/>
            <a:gdLst>
              <a:gd name="connsiteX0" fmla="*/ 0 w 2702560"/>
              <a:gd name="connsiteY0" fmla="*/ 843480 h 843480"/>
              <a:gd name="connsiteX1" fmla="*/ 66040 w 2702560"/>
              <a:gd name="connsiteY1" fmla="*/ 612340 h 843480"/>
              <a:gd name="connsiteX2" fmla="*/ 160020 w 2702560"/>
              <a:gd name="connsiteY2" fmla="*/ 317700 h 843480"/>
              <a:gd name="connsiteX3" fmla="*/ 256540 w 2702560"/>
              <a:gd name="connsiteY3" fmla="*/ 137360 h 843480"/>
              <a:gd name="connsiteX4" fmla="*/ 355600 w 2702560"/>
              <a:gd name="connsiteY4" fmla="*/ 35760 h 843480"/>
              <a:gd name="connsiteX5" fmla="*/ 411480 w 2702560"/>
              <a:gd name="connsiteY5" fmla="*/ 200 h 843480"/>
              <a:gd name="connsiteX6" fmla="*/ 457200 w 2702560"/>
              <a:gd name="connsiteY6" fmla="*/ 48460 h 843480"/>
              <a:gd name="connsiteX7" fmla="*/ 535940 w 2702560"/>
              <a:gd name="connsiteY7" fmla="*/ 129740 h 843480"/>
              <a:gd name="connsiteX8" fmla="*/ 680720 w 2702560"/>
              <a:gd name="connsiteY8" fmla="*/ 269440 h 843480"/>
              <a:gd name="connsiteX9" fmla="*/ 863600 w 2702560"/>
              <a:gd name="connsiteY9" fmla="*/ 411680 h 843480"/>
              <a:gd name="connsiteX10" fmla="*/ 1064260 w 2702560"/>
              <a:gd name="connsiteY10" fmla="*/ 520900 h 843480"/>
              <a:gd name="connsiteX11" fmla="*/ 1275080 w 2702560"/>
              <a:gd name="connsiteY11" fmla="*/ 614880 h 843480"/>
              <a:gd name="connsiteX12" fmla="*/ 1508760 w 2702560"/>
              <a:gd name="connsiteY12" fmla="*/ 678380 h 843480"/>
              <a:gd name="connsiteX13" fmla="*/ 1739900 w 2702560"/>
              <a:gd name="connsiteY13" fmla="*/ 729180 h 843480"/>
              <a:gd name="connsiteX14" fmla="*/ 1981200 w 2702560"/>
              <a:gd name="connsiteY14" fmla="*/ 764740 h 843480"/>
              <a:gd name="connsiteX15" fmla="*/ 2217420 w 2702560"/>
              <a:gd name="connsiteY15" fmla="*/ 785060 h 843480"/>
              <a:gd name="connsiteX16" fmla="*/ 2479040 w 2702560"/>
              <a:gd name="connsiteY16" fmla="*/ 802840 h 843480"/>
              <a:gd name="connsiteX17" fmla="*/ 2702560 w 2702560"/>
              <a:gd name="connsiteY17" fmla="*/ 818080 h 84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02560" h="843480">
                <a:moveTo>
                  <a:pt x="0" y="843480"/>
                </a:moveTo>
                <a:cubicBezTo>
                  <a:pt x="19685" y="771725"/>
                  <a:pt x="39370" y="699970"/>
                  <a:pt x="66040" y="612340"/>
                </a:cubicBezTo>
                <a:cubicBezTo>
                  <a:pt x="92710" y="524710"/>
                  <a:pt x="128270" y="396863"/>
                  <a:pt x="160020" y="317700"/>
                </a:cubicBezTo>
                <a:cubicBezTo>
                  <a:pt x="191770" y="238537"/>
                  <a:pt x="223943" y="184350"/>
                  <a:pt x="256540" y="137360"/>
                </a:cubicBezTo>
                <a:cubicBezTo>
                  <a:pt x="289137" y="90370"/>
                  <a:pt x="329777" y="58620"/>
                  <a:pt x="355600" y="35760"/>
                </a:cubicBezTo>
                <a:cubicBezTo>
                  <a:pt x="381423" y="12900"/>
                  <a:pt x="394547" y="-1917"/>
                  <a:pt x="411480" y="200"/>
                </a:cubicBezTo>
                <a:cubicBezTo>
                  <a:pt x="428413" y="2317"/>
                  <a:pt x="457200" y="48460"/>
                  <a:pt x="457200" y="48460"/>
                </a:cubicBezTo>
                <a:cubicBezTo>
                  <a:pt x="477943" y="70050"/>
                  <a:pt x="498687" y="92910"/>
                  <a:pt x="535940" y="129740"/>
                </a:cubicBezTo>
                <a:cubicBezTo>
                  <a:pt x="573193" y="166570"/>
                  <a:pt x="626110" y="222450"/>
                  <a:pt x="680720" y="269440"/>
                </a:cubicBezTo>
                <a:cubicBezTo>
                  <a:pt x="735330" y="316430"/>
                  <a:pt x="799677" y="369770"/>
                  <a:pt x="863600" y="411680"/>
                </a:cubicBezTo>
                <a:cubicBezTo>
                  <a:pt x="927523" y="453590"/>
                  <a:pt x="995680" y="487033"/>
                  <a:pt x="1064260" y="520900"/>
                </a:cubicBezTo>
                <a:cubicBezTo>
                  <a:pt x="1132840" y="554767"/>
                  <a:pt x="1200997" y="588633"/>
                  <a:pt x="1275080" y="614880"/>
                </a:cubicBezTo>
                <a:cubicBezTo>
                  <a:pt x="1349163" y="641127"/>
                  <a:pt x="1431290" y="659330"/>
                  <a:pt x="1508760" y="678380"/>
                </a:cubicBezTo>
                <a:cubicBezTo>
                  <a:pt x="1586230" y="697430"/>
                  <a:pt x="1661160" y="714787"/>
                  <a:pt x="1739900" y="729180"/>
                </a:cubicBezTo>
                <a:cubicBezTo>
                  <a:pt x="1818640" y="743573"/>
                  <a:pt x="1901613" y="755427"/>
                  <a:pt x="1981200" y="764740"/>
                </a:cubicBezTo>
                <a:cubicBezTo>
                  <a:pt x="2060787" y="774053"/>
                  <a:pt x="2217420" y="785060"/>
                  <a:pt x="2217420" y="785060"/>
                </a:cubicBezTo>
                <a:lnTo>
                  <a:pt x="2479040" y="802840"/>
                </a:lnTo>
                <a:lnTo>
                  <a:pt x="2702560" y="818080"/>
                </a:lnTo>
              </a:path>
            </a:pathLst>
          </a:cu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7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11348526" cy="11794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Quantum technologies and </a:t>
            </a:r>
            <a:r>
              <a:rPr lang="fr-FR" sz="3600" b="1" dirty="0" err="1" smtClean="0"/>
              <a:t>decoherence</a:t>
            </a:r>
            <a:endParaRPr lang="fr-FR" sz="3600" b="1" dirty="0"/>
          </a:p>
        </p:txBody>
      </p:sp>
      <p:grpSp>
        <p:nvGrpSpPr>
          <p:cNvPr id="85" name="Groupe 84"/>
          <p:cNvGrpSpPr/>
          <p:nvPr/>
        </p:nvGrpSpPr>
        <p:grpSpPr>
          <a:xfrm>
            <a:off x="871115" y="4115909"/>
            <a:ext cx="1371074" cy="504587"/>
            <a:chOff x="871115" y="4115909"/>
            <a:chExt cx="1371074" cy="504587"/>
          </a:xfrm>
        </p:grpSpPr>
        <p:sp>
          <p:nvSpPr>
            <p:cNvPr id="63" name="Double flèche verticale 62"/>
            <p:cNvSpPr/>
            <p:nvPr/>
          </p:nvSpPr>
          <p:spPr>
            <a:xfrm>
              <a:off x="871115" y="4115909"/>
              <a:ext cx="209950" cy="504587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4" name="Groupe 63"/>
            <p:cNvGrpSpPr/>
            <p:nvPr/>
          </p:nvGrpSpPr>
          <p:grpSpPr>
            <a:xfrm>
              <a:off x="1104541" y="4211152"/>
              <a:ext cx="1137648" cy="256970"/>
              <a:chOff x="1689664" y="10369216"/>
              <a:chExt cx="1652391" cy="389616"/>
            </a:xfrm>
          </p:grpSpPr>
          <p:cxnSp>
            <p:nvCxnSpPr>
              <p:cNvPr id="65" name="Connecteur droit 64"/>
              <p:cNvCxnSpPr/>
              <p:nvPr/>
            </p:nvCxnSpPr>
            <p:spPr bwMode="auto">
              <a:xfrm>
                <a:off x="1708575" y="10758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Connecteur droit 65"/>
              <p:cNvCxnSpPr/>
              <p:nvPr/>
            </p:nvCxnSpPr>
            <p:spPr bwMode="auto">
              <a:xfrm>
                <a:off x="1689664" y="10369216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Connecteur droit 66"/>
              <p:cNvCxnSpPr/>
              <p:nvPr/>
            </p:nvCxnSpPr>
            <p:spPr bwMode="auto">
              <a:xfrm>
                <a:off x="1708575" y="10607335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8" name="Groupe 87"/>
          <p:cNvGrpSpPr/>
          <p:nvPr/>
        </p:nvGrpSpPr>
        <p:grpSpPr>
          <a:xfrm>
            <a:off x="769332" y="3790153"/>
            <a:ext cx="4365376" cy="2915155"/>
            <a:chOff x="769332" y="3790153"/>
            <a:chExt cx="4365376" cy="291515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2D9B45-7B4A-4C1F-96F4-4238CD3C7F77}"/>
                </a:ext>
              </a:extLst>
            </p:cNvPr>
            <p:cNvSpPr/>
            <p:nvPr/>
          </p:nvSpPr>
          <p:spPr>
            <a:xfrm>
              <a:off x="769332" y="3790153"/>
              <a:ext cx="4365376" cy="29151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ZoneTexte 53"/>
                <p:cNvSpPr txBox="1"/>
                <p:nvPr/>
              </p:nvSpPr>
              <p:spPr>
                <a:xfrm>
                  <a:off x="2830223" y="4573345"/>
                  <a:ext cx="2116028" cy="9189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endChr m:val="⟩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|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fr-FR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fr-F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𝜙</m:t>
                                </m:r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|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fr-FR" sz="2400" b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4" name="ZoneText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223" y="4573345"/>
                  <a:ext cx="2116028" cy="9189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e 59"/>
            <p:cNvGrpSpPr/>
            <p:nvPr/>
          </p:nvGrpSpPr>
          <p:grpSpPr>
            <a:xfrm>
              <a:off x="1109350" y="4329146"/>
              <a:ext cx="1132839" cy="1150475"/>
              <a:chOff x="31340421" y="8443489"/>
              <a:chExt cx="1645406" cy="1744343"/>
            </a:xfrm>
          </p:grpSpPr>
          <p:cxnSp>
            <p:nvCxnSpPr>
              <p:cNvPr id="68" name="Connecteur droit 67"/>
              <p:cNvCxnSpPr/>
              <p:nvPr/>
            </p:nvCxnSpPr>
            <p:spPr bwMode="auto">
              <a:xfrm>
                <a:off x="31352347" y="10187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Connecteur droit 68"/>
              <p:cNvCxnSpPr/>
              <p:nvPr/>
            </p:nvCxnSpPr>
            <p:spPr bwMode="auto">
              <a:xfrm>
                <a:off x="31340421" y="8443489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Connecteur droit avec flèche 69"/>
              <p:cNvCxnSpPr/>
              <p:nvPr/>
            </p:nvCxnSpPr>
            <p:spPr bwMode="auto">
              <a:xfrm flipV="1">
                <a:off x="32157161" y="8443489"/>
                <a:ext cx="0" cy="1744077"/>
              </a:xfrm>
              <a:prstGeom prst="straightConnector1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2166026" y="5286603"/>
                  <a:ext cx="5777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|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fr-FR" sz="2000" b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026" y="5286603"/>
                  <a:ext cx="57778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16842" t="-122727" r="-86316" b="-1818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/>
                <p:cNvSpPr txBox="1"/>
                <p:nvPr/>
              </p:nvSpPr>
              <p:spPr>
                <a:xfrm>
                  <a:off x="2166023" y="4101195"/>
                  <a:ext cx="5486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|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e>
                        </m:d>
                      </m:oMath>
                    </m:oMathPara>
                  </a14:m>
                  <a:endParaRPr lang="fr-FR" sz="2000" b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2" name="ZoneTexte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023" y="4101195"/>
                  <a:ext cx="548612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3333" t="-124615" r="-91111" b="-18615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4B74C1E-62B4-41A7-A573-D7EB41CB642E}"/>
                </a:ext>
              </a:extLst>
            </p:cNvPr>
            <p:cNvSpPr txBox="1"/>
            <p:nvPr/>
          </p:nvSpPr>
          <p:spPr>
            <a:xfrm>
              <a:off x="850365" y="5871972"/>
              <a:ext cx="3115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Atomic </a:t>
              </a:r>
              <a:r>
                <a:rPr lang="fr-FR" sz="2000" b="1" dirty="0" err="1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two-level</a:t>
              </a:r>
              <a:r>
                <a:rPr lang="fr-FR" sz="2000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system</a:t>
              </a:r>
              <a:r>
                <a:rPr lang="fr-FR" sz="20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in a superposition state</a:t>
              </a: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54DDF1EA-E135-4BAE-BA7B-80B08920ED18}"/>
                </a:ext>
              </a:extLst>
            </p:cNvPr>
            <p:cNvSpPr/>
            <p:nvPr/>
          </p:nvSpPr>
          <p:spPr>
            <a:xfrm>
              <a:off x="2705570" y="4428895"/>
              <a:ext cx="2328654" cy="105055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Ellipse 4"/>
          <p:cNvSpPr/>
          <p:nvPr/>
        </p:nvSpPr>
        <p:spPr>
          <a:xfrm>
            <a:off x="-134911" y="1547051"/>
            <a:ext cx="2363821" cy="17064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</a:t>
            </a:r>
            <a:r>
              <a:rPr lang="fr-FR" dirty="0" err="1" smtClean="0"/>
              <a:t>storage</a:t>
            </a:r>
            <a:r>
              <a:rPr lang="fr-FR" dirty="0" smtClean="0"/>
              <a:t> /</a:t>
            </a:r>
          </a:p>
          <a:p>
            <a:pPr algn="ctr"/>
            <a:r>
              <a:rPr lang="fr-FR" dirty="0" smtClean="0"/>
              <a:t>Quantum </a:t>
            </a:r>
            <a:r>
              <a:rPr lang="fr-FR" dirty="0" err="1" smtClean="0"/>
              <a:t>repeaters</a:t>
            </a:r>
            <a:endParaRPr lang="fr-FR" dirty="0"/>
          </a:p>
        </p:txBody>
      </p:sp>
      <p:sp>
        <p:nvSpPr>
          <p:cNvPr id="71" name="Ellipse 70"/>
          <p:cNvSpPr/>
          <p:nvPr/>
        </p:nvSpPr>
        <p:spPr>
          <a:xfrm>
            <a:off x="7412973" y="1464919"/>
            <a:ext cx="2363821" cy="170643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bits /</a:t>
            </a:r>
          </a:p>
          <a:p>
            <a:pPr algn="ctr"/>
            <a:r>
              <a:rPr lang="fr-FR" dirty="0" smtClean="0"/>
              <a:t>Quantum computation</a:t>
            </a:r>
            <a:endParaRPr lang="fr-FR" dirty="0"/>
          </a:p>
        </p:txBody>
      </p:sp>
      <p:sp>
        <p:nvSpPr>
          <p:cNvPr id="72" name="Ellipse 71"/>
          <p:cNvSpPr/>
          <p:nvPr/>
        </p:nvSpPr>
        <p:spPr>
          <a:xfrm>
            <a:off x="2418341" y="1370221"/>
            <a:ext cx="2363821" cy="170643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</a:t>
            </a:r>
            <a:r>
              <a:rPr lang="fr-FR" dirty="0" err="1" smtClean="0"/>
              <a:t>sensors</a:t>
            </a:r>
            <a:endParaRPr lang="fr-FR" dirty="0"/>
          </a:p>
        </p:txBody>
      </p:sp>
      <p:sp>
        <p:nvSpPr>
          <p:cNvPr id="73" name="Ellipse 72"/>
          <p:cNvSpPr/>
          <p:nvPr/>
        </p:nvSpPr>
        <p:spPr>
          <a:xfrm>
            <a:off x="4908561" y="1169851"/>
            <a:ext cx="2363821" cy="170643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conversion</a:t>
            </a:r>
            <a:endParaRPr lang="fr-FR" dirty="0"/>
          </a:p>
        </p:txBody>
      </p:sp>
      <p:grpSp>
        <p:nvGrpSpPr>
          <p:cNvPr id="89" name="Groupe 88"/>
          <p:cNvGrpSpPr/>
          <p:nvPr/>
        </p:nvGrpSpPr>
        <p:grpSpPr>
          <a:xfrm>
            <a:off x="1047000" y="2626381"/>
            <a:ext cx="8899789" cy="1693960"/>
            <a:chOff x="1047000" y="2626381"/>
            <a:chExt cx="8899789" cy="1693960"/>
          </a:xfrm>
        </p:grpSpPr>
        <p:cxnSp>
          <p:nvCxnSpPr>
            <p:cNvPr id="14" name="Connecteur droit avec flèche 13"/>
            <p:cNvCxnSpPr>
              <a:stCxn id="5" idx="4"/>
            </p:cNvCxnSpPr>
            <p:nvPr/>
          </p:nvCxnSpPr>
          <p:spPr>
            <a:xfrm>
              <a:off x="1047000" y="3253482"/>
              <a:ext cx="347505" cy="5437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H="1">
              <a:off x="2705570" y="2985466"/>
              <a:ext cx="459661" cy="796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stCxn id="73" idx="3"/>
            </p:cNvCxnSpPr>
            <p:nvPr/>
          </p:nvCxnSpPr>
          <p:spPr>
            <a:xfrm flipH="1">
              <a:off x="3930831" y="2626381"/>
              <a:ext cx="1323904" cy="11367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>
              <a:stCxn id="71" idx="3"/>
            </p:cNvCxnSpPr>
            <p:nvPr/>
          </p:nvCxnSpPr>
          <p:spPr>
            <a:xfrm flipH="1">
              <a:off x="4876647" y="2921449"/>
              <a:ext cx="2882500" cy="8330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>
              <a:stCxn id="74" idx="3"/>
            </p:cNvCxnSpPr>
            <p:nvPr/>
          </p:nvCxnSpPr>
          <p:spPr>
            <a:xfrm flipH="1">
              <a:off x="5134708" y="3893745"/>
              <a:ext cx="4812081" cy="4265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/>
          <p:cNvGrpSpPr/>
          <p:nvPr/>
        </p:nvGrpSpPr>
        <p:grpSpPr>
          <a:xfrm>
            <a:off x="3638884" y="4935205"/>
            <a:ext cx="3104057" cy="1503016"/>
            <a:chOff x="3693950" y="4930535"/>
            <a:chExt cx="3280782" cy="1503016"/>
          </a:xfrm>
        </p:grpSpPr>
        <p:sp>
          <p:nvSpPr>
            <p:cNvPr id="90" name="Explosion 2 89"/>
            <p:cNvSpPr/>
            <p:nvPr/>
          </p:nvSpPr>
          <p:spPr>
            <a:xfrm>
              <a:off x="3693950" y="4930535"/>
              <a:ext cx="3280782" cy="1503016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4183239" y="5454141"/>
              <a:ext cx="1957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</a:rPr>
                <a:t>Decoherence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!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711851" y="2791251"/>
            <a:ext cx="6488410" cy="3914057"/>
            <a:chOff x="5763524" y="2399194"/>
            <a:chExt cx="6488410" cy="3914057"/>
          </a:xfrm>
        </p:grpSpPr>
        <p:sp>
          <p:nvSpPr>
            <p:cNvPr id="74" name="Ellipse 73"/>
            <p:cNvSpPr/>
            <p:nvPr/>
          </p:nvSpPr>
          <p:spPr>
            <a:xfrm>
              <a:off x="9600615" y="2437215"/>
              <a:ext cx="2363821" cy="170643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Quantum </a:t>
              </a:r>
              <a:r>
                <a:rPr lang="fr-FR" dirty="0" err="1" smtClean="0"/>
                <a:t>optomechanics</a:t>
              </a:r>
              <a:endParaRPr lang="fr-FR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763524" y="2399194"/>
              <a:ext cx="6360999" cy="391405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5</a:t>
              </a:r>
              <a:endParaRPr lang="fr-FR" dirty="0"/>
            </a:p>
          </p:txBody>
        </p:sp>
        <p:grpSp>
          <p:nvGrpSpPr>
            <p:cNvPr id="103" name="Groupe 102"/>
            <p:cNvGrpSpPr/>
            <p:nvPr/>
          </p:nvGrpSpPr>
          <p:grpSpPr>
            <a:xfrm>
              <a:off x="8704963" y="3014017"/>
              <a:ext cx="2858024" cy="1695583"/>
              <a:chOff x="4348403" y="969964"/>
              <a:chExt cx="4652775" cy="2726314"/>
            </a:xfrm>
          </p:grpSpPr>
          <p:grpSp>
            <p:nvGrpSpPr>
              <p:cNvPr id="104" name="Groupe 103"/>
              <p:cNvGrpSpPr/>
              <p:nvPr/>
            </p:nvGrpSpPr>
            <p:grpSpPr>
              <a:xfrm>
                <a:off x="4348403" y="969964"/>
                <a:ext cx="4652775" cy="2726314"/>
                <a:chOff x="198582" y="1568144"/>
                <a:chExt cx="4941277" cy="3144534"/>
              </a:xfrm>
            </p:grpSpPr>
            <p:grpSp>
              <p:nvGrpSpPr>
                <p:cNvPr id="107" name="Groupe 106"/>
                <p:cNvGrpSpPr/>
                <p:nvPr/>
              </p:nvGrpSpPr>
              <p:grpSpPr>
                <a:xfrm>
                  <a:off x="198582" y="1568144"/>
                  <a:ext cx="4941277" cy="3144534"/>
                  <a:chOff x="827584" y="908722"/>
                  <a:chExt cx="7356307" cy="4896544"/>
                </a:xfrm>
              </p:grpSpPr>
              <p:pic>
                <p:nvPicPr>
                  <p:cNvPr id="109" name="Picture 2" descr="https://upload.wikimedia.org/wikipedia/commons/thumb/5/51/Tableau_periodique_Z_et_nom_fr.svg/1280px-Tableau_periodique_Z_et_nom_fr.svg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908722"/>
                    <a:ext cx="7356307" cy="48965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0" name="Rectangle 109"/>
                  <p:cNvSpPr/>
                  <p:nvPr/>
                </p:nvSpPr>
                <p:spPr>
                  <a:xfrm>
                    <a:off x="2267744" y="4653136"/>
                    <a:ext cx="5832648" cy="504056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08" name="Rectangle 107"/>
                <p:cNvSpPr/>
                <p:nvPr/>
              </p:nvSpPr>
              <p:spPr>
                <a:xfrm>
                  <a:off x="885983" y="2616200"/>
                  <a:ext cx="240147" cy="63500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5" name="Flèche vers le bas 104"/>
              <p:cNvSpPr/>
              <p:nvPr/>
            </p:nvSpPr>
            <p:spPr>
              <a:xfrm>
                <a:off x="5852596" y="1356586"/>
                <a:ext cx="429261" cy="1648393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Flèche vers le bas 105"/>
              <p:cNvSpPr/>
              <p:nvPr/>
            </p:nvSpPr>
            <p:spPr>
              <a:xfrm rot="2130521">
                <a:off x="5184530" y="1102449"/>
                <a:ext cx="434621" cy="830687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11" name="Groupe 110"/>
            <p:cNvGrpSpPr/>
            <p:nvPr/>
          </p:nvGrpSpPr>
          <p:grpSpPr>
            <a:xfrm>
              <a:off x="6217366" y="3126836"/>
              <a:ext cx="1402898" cy="1406307"/>
              <a:chOff x="236428" y="4841965"/>
              <a:chExt cx="1767840" cy="1737361"/>
            </a:xfrm>
          </p:grpSpPr>
          <p:pic>
            <p:nvPicPr>
              <p:cNvPr id="112" name="Image 111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667" t="21868" r="11000" b="21869"/>
              <a:stretch/>
            </p:blipFill>
            <p:spPr>
              <a:xfrm>
                <a:off x="236428" y="4841965"/>
                <a:ext cx="1767840" cy="1737361"/>
              </a:xfrm>
              <a:prstGeom prst="rect">
                <a:avLst/>
              </a:prstGeom>
            </p:spPr>
          </p:pic>
          <p:grpSp>
            <p:nvGrpSpPr>
              <p:cNvPr id="113" name="Groupe 112"/>
              <p:cNvGrpSpPr/>
              <p:nvPr/>
            </p:nvGrpSpPr>
            <p:grpSpPr>
              <a:xfrm>
                <a:off x="853293" y="5444304"/>
                <a:ext cx="517155" cy="637002"/>
                <a:chOff x="1368859" y="1789760"/>
                <a:chExt cx="517155" cy="637002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 rot="19360032">
                  <a:off x="1624142" y="1970581"/>
                  <a:ext cx="53183" cy="494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 rot="19560693">
                  <a:off x="1701158" y="2323025"/>
                  <a:ext cx="53954" cy="494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 rot="19560693">
                  <a:off x="1368859" y="2236799"/>
                  <a:ext cx="53183" cy="505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 rot="19360032">
                  <a:off x="1773846" y="1867888"/>
                  <a:ext cx="53183" cy="494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 rot="19360032">
                  <a:off x="1832831" y="2084863"/>
                  <a:ext cx="53183" cy="494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 rot="19360032">
                  <a:off x="1396228" y="1789760"/>
                  <a:ext cx="53183" cy="494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 rot="19560693">
                  <a:off x="1441232" y="2376181"/>
                  <a:ext cx="53183" cy="5058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55" name="Groupe 54"/>
            <p:cNvGrpSpPr/>
            <p:nvPr/>
          </p:nvGrpSpPr>
          <p:grpSpPr>
            <a:xfrm>
              <a:off x="5916717" y="4846234"/>
              <a:ext cx="6335217" cy="1291341"/>
              <a:chOff x="6220986" y="4027452"/>
              <a:chExt cx="5971014" cy="1291341"/>
            </a:xfrm>
          </p:grpSpPr>
          <p:grpSp>
            <p:nvGrpSpPr>
              <p:cNvPr id="56" name="Groupe 55"/>
              <p:cNvGrpSpPr/>
              <p:nvPr/>
            </p:nvGrpSpPr>
            <p:grpSpPr>
              <a:xfrm>
                <a:off x="6220986" y="4027452"/>
                <a:ext cx="5764774" cy="1291341"/>
                <a:chOff x="496785" y="3543307"/>
                <a:chExt cx="5634326" cy="1975512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496785" y="3543307"/>
                  <a:ext cx="5634326" cy="1975512"/>
                </a:xfrm>
                <a:prstGeom prst="rect">
                  <a:avLst/>
                </a:prstGeom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anchor="ctr">
                  <a:noAutofit/>
                </a:bodyPr>
                <a:lstStyle/>
                <a:p>
                  <a:pPr lvl="0" algn="ctr"/>
                  <a:endParaRPr lang="fr-FR" sz="20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8" name="Groupe 77"/>
                <p:cNvGrpSpPr/>
                <p:nvPr/>
              </p:nvGrpSpPr>
              <p:grpSpPr>
                <a:xfrm>
                  <a:off x="527732" y="3651042"/>
                  <a:ext cx="1032084" cy="1659498"/>
                  <a:chOff x="6822893" y="2060846"/>
                  <a:chExt cx="1307728" cy="2014667"/>
                </a:xfrm>
              </p:grpSpPr>
              <p:pic>
                <p:nvPicPr>
                  <p:cNvPr id="79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029" t="16063" r="3288"/>
                  <a:stretch/>
                </p:blipFill>
                <p:spPr bwMode="auto">
                  <a:xfrm>
                    <a:off x="6866900" y="2238917"/>
                    <a:ext cx="1263721" cy="183659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80" name="Rectangle 79"/>
                  <p:cNvSpPr/>
                  <p:nvPr/>
                </p:nvSpPr>
                <p:spPr>
                  <a:xfrm>
                    <a:off x="6822893" y="2060846"/>
                    <a:ext cx="344201" cy="3456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/>
                  <p:cNvSpPr/>
                  <p:nvPr/>
                </p:nvSpPr>
                <p:spPr>
                  <a:xfrm>
                    <a:off x="8701873" y="4300720"/>
                    <a:ext cx="3490127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/>
                    <a:r>
                      <a:rPr lang="fr-FR" dirty="0"/>
                      <a:t> Optical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≤100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𝑘𝐻𝑧</m:t>
                        </m:r>
                      </m:oMath>
                    </a14:m>
                    <a:r>
                      <a:rPr lang="fr-FR" dirty="0"/>
                      <a:t> (</a:t>
                    </a:r>
                    <a14:m>
                      <m:oMath xmlns:m="http://schemas.openxmlformats.org/officeDocument/2006/math">
                        <m:r>
                          <a:rPr lang="fr-FR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𝐻𝑧</m:t>
                        </m:r>
                      </m:oMath>
                    </a14:m>
                    <a:r>
                      <a:rPr lang="fr-FR" dirty="0"/>
                      <a:t>)</a:t>
                    </a:r>
                  </a:p>
                  <a:p>
                    <a:pPr lvl="0" algn="ctr"/>
                    <a:r>
                      <a:rPr lang="fr-FR" dirty="0"/>
                      <a:t>Spin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≤100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𝐻𝑧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fr-FR" dirty="0"/>
                      <a:t>(</a:t>
                    </a:r>
                    <a14:m>
                      <m:oMath xmlns:m="http://schemas.openxmlformats.org/officeDocument/2006/math"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→10µ</m:t>
                        </m:r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𝐻𝑧</m:t>
                        </m:r>
                      </m:oMath>
                    </a14:m>
                    <a:r>
                      <a:rPr lang="fr-FR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1873" y="4300720"/>
                    <a:ext cx="3490127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4717" r="-350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/>
                  <p:cNvSpPr/>
                  <p:nvPr/>
                </p:nvSpPr>
                <p:spPr>
                  <a:xfrm>
                    <a:off x="7059780" y="4226535"/>
                    <a:ext cx="1724191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FR" b="1" dirty="0"/>
                      <a:t>At </a:t>
                    </a:r>
                    <a14:m>
                      <m:oMath xmlns:m="http://schemas.openxmlformats.org/officeDocument/2006/math">
                        <m:r>
                          <a:rPr lang="fr-FR" b="1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fr-FR" b="1" i="1" dirty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oMath>
                    </a14:m>
                    <a:r>
                      <a:rPr lang="fr-FR" b="1" dirty="0"/>
                      <a:t>: </a:t>
                    </a:r>
                  </a:p>
                  <a:p>
                    <a:pPr lvl="0" algn="ctr"/>
                    <a:r>
                      <a:rPr lang="fr-FR" b="1" dirty="0"/>
                      <a:t>  </a:t>
                    </a:r>
                    <a:r>
                      <a:rPr lang="fr-FR" b="1" dirty="0" err="1"/>
                      <a:t>Exceptionally</a:t>
                    </a:r>
                    <a:r>
                      <a:rPr lang="fr-FR" b="1" dirty="0"/>
                      <a:t> </a:t>
                    </a:r>
                  </a:p>
                  <a:p>
                    <a:pPr lvl="0" algn="ctr"/>
                    <a:r>
                      <a:rPr lang="fr-FR" b="1" dirty="0" err="1"/>
                      <a:t>narrow</a:t>
                    </a:r>
                    <a:r>
                      <a:rPr lang="fr-FR" b="1" dirty="0"/>
                      <a:t> </a:t>
                    </a:r>
                    <a:r>
                      <a:rPr lang="fr-FR" b="1" dirty="0" err="1" smtClean="0"/>
                      <a:t>lines</a:t>
                    </a:r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9780" y="4226535"/>
                    <a:ext cx="1724191" cy="92333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3289" b="-921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ZoneTexte 2"/>
            <p:cNvSpPr txBox="1"/>
            <p:nvPr/>
          </p:nvSpPr>
          <p:spPr>
            <a:xfrm>
              <a:off x="7729028" y="2421365"/>
              <a:ext cx="43658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/>
                <a:t>Rare-</a:t>
              </a:r>
              <a:r>
                <a:rPr lang="fr-FR" b="1" dirty="0" err="1" smtClean="0"/>
                <a:t>earth</a:t>
              </a:r>
              <a:r>
                <a:rPr lang="fr-FR" b="1" dirty="0" smtClean="0"/>
                <a:t> ion-</a:t>
              </a:r>
              <a:r>
                <a:rPr lang="fr-FR" b="1" dirty="0" err="1" smtClean="0"/>
                <a:t>doped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crystals</a:t>
              </a:r>
              <a:r>
                <a:rPr lang="fr-FR" b="1" dirty="0" smtClean="0"/>
                <a:t>: </a:t>
              </a:r>
            </a:p>
            <a:p>
              <a:pPr algn="ctr"/>
              <a:r>
                <a:rPr lang="fr-FR" b="1" dirty="0" smtClean="0"/>
                <a:t>Ultra-</a:t>
              </a:r>
              <a:r>
                <a:rPr lang="fr-FR" b="1" dirty="0" err="1" smtClean="0"/>
                <a:t>coherent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solid</a:t>
              </a:r>
              <a:r>
                <a:rPr lang="fr-FR" b="1" dirty="0" smtClean="0"/>
                <a:t>-state quantum </a:t>
              </a:r>
              <a:r>
                <a:rPr lang="fr-FR" b="1" dirty="0" err="1" smtClean="0"/>
                <a:t>systems</a:t>
              </a:r>
              <a:endParaRPr lang="fr-FR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436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C15633E-C30F-4BAB-8068-513F0457B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27" y="2206672"/>
            <a:ext cx="3997506" cy="266500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F56366-9899-40F9-A71A-E5134DE07C00}"/>
              </a:ext>
            </a:extLst>
          </p:cNvPr>
          <p:cNvSpPr/>
          <p:nvPr/>
        </p:nvSpPr>
        <p:spPr>
          <a:xfrm>
            <a:off x="5571982" y="2349694"/>
            <a:ext cx="3651409" cy="204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74CF5D-39FE-4885-BFF6-B4FB53D8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557" y="274638"/>
            <a:ext cx="9582886" cy="1143000"/>
          </a:xfrm>
        </p:spPr>
        <p:txBody>
          <a:bodyPr>
            <a:noAutofit/>
          </a:bodyPr>
          <a:lstStyle/>
          <a:p>
            <a:r>
              <a:rPr lang="fr-FR" sz="3600" b="1" dirty="0" err="1"/>
              <a:t>Elucidating</a:t>
            </a:r>
            <a:r>
              <a:rPr lang="fr-FR" sz="3600" b="1" dirty="0"/>
              <a:t> the </a:t>
            </a:r>
            <a:r>
              <a:rPr lang="fr-FR" sz="3600" b="1" dirty="0" err="1"/>
              <a:t>optomechanical</a:t>
            </a:r>
            <a:r>
              <a:rPr lang="fr-FR" sz="3600" b="1" dirty="0"/>
              <a:t> </a:t>
            </a:r>
            <a:r>
              <a:rPr lang="fr-FR" sz="3600" b="1" dirty="0" err="1" smtClean="0"/>
              <a:t>processes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1) </a:t>
            </a:r>
            <a:r>
              <a:rPr lang="fr-FR" sz="3600" b="1" dirty="0" err="1" smtClean="0"/>
              <a:t>resonant</a:t>
            </a:r>
            <a:r>
              <a:rPr lang="fr-FR" sz="3600" b="1" dirty="0" smtClean="0"/>
              <a:t> nature ?</a:t>
            </a:r>
            <a:endParaRPr lang="fr-F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164B40D-0D86-40C5-8F78-F666ADD01644}"/>
                  </a:ext>
                </a:extLst>
              </p:cNvPr>
              <p:cNvSpPr txBox="1"/>
              <p:nvPr/>
            </p:nvSpPr>
            <p:spPr>
              <a:xfrm>
                <a:off x="4935748" y="1641000"/>
                <a:ext cx="5055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Scan the </a:t>
                </a:r>
                <a:r>
                  <a:rPr lang="fr-FR" dirty="0" err="1"/>
                  <a:t>pumping</a:t>
                </a:r>
                <a:r>
                  <a:rPr lang="fr-FR" dirty="0"/>
                  <a:t> laser </a:t>
                </a:r>
                <a:r>
                  <a:rPr lang="fr-FR" dirty="0" err="1"/>
                  <a:t>wavelength</a:t>
                </a:r>
                <a:r>
                  <a:rPr lang="fr-FR" dirty="0"/>
                  <a:t> </a:t>
                </a:r>
                <a:r>
                  <a:rPr lang="fr-FR" dirty="0" err="1"/>
                  <a:t>around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786 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164B40D-0D86-40C5-8F78-F666ADD01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748" y="1641000"/>
                <a:ext cx="5055230" cy="369332"/>
              </a:xfrm>
              <a:prstGeom prst="rect">
                <a:avLst/>
              </a:prstGeom>
              <a:blipFill>
                <a:blip r:embed="rId3"/>
                <a:stretch>
                  <a:fillRect l="-108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e 47">
            <a:extLst>
              <a:ext uri="{FF2B5EF4-FFF2-40B4-BE49-F238E27FC236}">
                <a16:creationId xmlns:a16="http://schemas.microsoft.com/office/drawing/2014/main" id="{54068D49-2DC2-4FD1-81A0-496E390B4051}"/>
              </a:ext>
            </a:extLst>
          </p:cNvPr>
          <p:cNvGrpSpPr/>
          <p:nvPr/>
        </p:nvGrpSpPr>
        <p:grpSpPr>
          <a:xfrm>
            <a:off x="1624067" y="1508940"/>
            <a:ext cx="2767186" cy="2899050"/>
            <a:chOff x="4353185" y="1872854"/>
            <a:chExt cx="2767186" cy="2899050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FF6912C8-3909-4260-A694-A7108CB82E9C}"/>
                </a:ext>
              </a:extLst>
            </p:cNvPr>
            <p:cNvGrpSpPr/>
            <p:nvPr/>
          </p:nvGrpSpPr>
          <p:grpSpPr>
            <a:xfrm>
              <a:off x="5096787" y="2360536"/>
              <a:ext cx="1235123" cy="2133133"/>
              <a:chOff x="1818767" y="1412776"/>
              <a:chExt cx="1800200" cy="3312368"/>
            </a:xfrm>
          </p:grpSpPr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8480307F-966E-45DD-B4DE-BCC781EEF34B}"/>
                  </a:ext>
                </a:extLst>
              </p:cNvPr>
              <p:cNvCxnSpPr/>
              <p:nvPr/>
            </p:nvCxnSpPr>
            <p:spPr>
              <a:xfrm>
                <a:off x="1818767" y="1412776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EF2F356F-1307-455B-A5CF-6D4F855201B4}"/>
                  </a:ext>
                </a:extLst>
              </p:cNvPr>
              <p:cNvCxnSpPr/>
              <p:nvPr/>
            </p:nvCxnSpPr>
            <p:spPr>
              <a:xfrm>
                <a:off x="1818767" y="2348880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DED6F9C6-ADC8-4B91-9808-4ED0C8B038EE}"/>
                  </a:ext>
                </a:extLst>
              </p:cNvPr>
              <p:cNvCxnSpPr/>
              <p:nvPr/>
            </p:nvCxnSpPr>
            <p:spPr>
              <a:xfrm>
                <a:off x="1818767" y="3181618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91FDDBAA-EBD0-4076-8D6B-0080CCD63E0A}"/>
                  </a:ext>
                </a:extLst>
              </p:cNvPr>
              <p:cNvCxnSpPr/>
              <p:nvPr/>
            </p:nvCxnSpPr>
            <p:spPr>
              <a:xfrm>
                <a:off x="1818767" y="4725144"/>
                <a:ext cx="1800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FF60ADD4-F22F-45EC-AC12-99456FF19F46}"/>
                </a:ext>
              </a:extLst>
            </p:cNvPr>
            <p:cNvCxnSpPr/>
            <p:nvPr/>
          </p:nvCxnSpPr>
          <p:spPr>
            <a:xfrm flipV="1">
              <a:off x="4918558" y="1896811"/>
              <a:ext cx="0" cy="28750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0">
                  <a:extLst>
                    <a:ext uri="{FF2B5EF4-FFF2-40B4-BE49-F238E27FC236}">
                      <a16:creationId xmlns:a16="http://schemas.microsoft.com/office/drawing/2014/main" id="{2E698AD5-CE84-47EB-8D09-8F9569D9629C}"/>
                    </a:ext>
                  </a:extLst>
                </p:cNvPr>
                <p:cNvSpPr txBox="1"/>
                <p:nvPr/>
              </p:nvSpPr>
              <p:spPr>
                <a:xfrm>
                  <a:off x="4353185" y="2241613"/>
                  <a:ext cx="54135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i="1">
                            <a:latin typeface="Cambria Math"/>
                          </a:rPr>
                          <m:t>12600</m:t>
                        </m:r>
                      </m:oMath>
                    </m:oMathPara>
                  </a14:m>
                  <a:endParaRPr lang="fr-FR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ZoneTexte 10">
                  <a:extLst>
                    <a:ext uri="{FF2B5EF4-FFF2-40B4-BE49-F238E27FC236}">
                      <a16:creationId xmlns:a16="http://schemas.microsoft.com/office/drawing/2014/main" id="{2E698AD5-CE84-47EB-8D09-8F9569D96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3185" y="2241613"/>
                  <a:ext cx="541354" cy="276999"/>
                </a:xfrm>
                <a:prstGeom prst="rect">
                  <a:avLst/>
                </a:prstGeom>
                <a:blipFill>
                  <a:blip r:embed="rId4"/>
                  <a:stretch>
                    <a:fillRect r="-56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1">
                  <a:extLst>
                    <a:ext uri="{FF2B5EF4-FFF2-40B4-BE49-F238E27FC236}">
                      <a16:creationId xmlns:a16="http://schemas.microsoft.com/office/drawing/2014/main" id="{A86A032E-DC5B-43E1-B760-E42D862CB442}"/>
                    </a:ext>
                  </a:extLst>
                </p:cNvPr>
                <p:cNvSpPr txBox="1"/>
                <p:nvPr/>
              </p:nvSpPr>
              <p:spPr>
                <a:xfrm>
                  <a:off x="4435770" y="2844455"/>
                  <a:ext cx="47073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i="1">
                            <a:latin typeface="Cambria Math"/>
                          </a:rPr>
                          <m:t>8300</m:t>
                        </m:r>
                      </m:oMath>
                    </m:oMathPara>
                  </a14:m>
                  <a:endParaRPr lang="fr-FR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ZoneTexte 11">
                  <a:extLst>
                    <a:ext uri="{FF2B5EF4-FFF2-40B4-BE49-F238E27FC236}">
                      <a16:creationId xmlns:a16="http://schemas.microsoft.com/office/drawing/2014/main" id="{A86A032E-DC5B-43E1-B760-E42D862CB4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770" y="2844455"/>
                  <a:ext cx="470738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389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12">
                  <a:extLst>
                    <a:ext uri="{FF2B5EF4-FFF2-40B4-BE49-F238E27FC236}">
                      <a16:creationId xmlns:a16="http://schemas.microsoft.com/office/drawing/2014/main" id="{6D391DF7-9685-40A2-9ED8-0A28283CED9C}"/>
                    </a:ext>
                  </a:extLst>
                </p:cNvPr>
                <p:cNvSpPr txBox="1"/>
                <p:nvPr/>
              </p:nvSpPr>
              <p:spPr>
                <a:xfrm>
                  <a:off x="4435770" y="3380730"/>
                  <a:ext cx="5785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i="1">
                            <a:latin typeface="Cambria Math"/>
                          </a:rPr>
                          <m:t>5500</m:t>
                        </m:r>
                      </m:oMath>
                    </m:oMathPara>
                  </a14:m>
                  <a:endParaRPr lang="fr-FR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1" name="ZoneTexte 12">
                  <a:extLst>
                    <a:ext uri="{FF2B5EF4-FFF2-40B4-BE49-F238E27FC236}">
                      <a16:creationId xmlns:a16="http://schemas.microsoft.com/office/drawing/2014/main" id="{6D391DF7-9685-40A2-9ED8-0A28283CE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770" y="3380730"/>
                  <a:ext cx="578599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13">
                  <a:extLst>
                    <a:ext uri="{FF2B5EF4-FFF2-40B4-BE49-F238E27FC236}">
                      <a16:creationId xmlns:a16="http://schemas.microsoft.com/office/drawing/2014/main" id="{A1B3E36D-5FEF-4D16-9C85-CB5BFF690D50}"/>
                    </a:ext>
                  </a:extLst>
                </p:cNvPr>
                <p:cNvSpPr txBox="1"/>
                <p:nvPr/>
              </p:nvSpPr>
              <p:spPr>
                <a:xfrm>
                  <a:off x="4604294" y="4374746"/>
                  <a:ext cx="27764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i="1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fr-FR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ZoneTexte 13">
                  <a:extLst>
                    <a:ext uri="{FF2B5EF4-FFF2-40B4-BE49-F238E27FC236}">
                      <a16:creationId xmlns:a16="http://schemas.microsoft.com/office/drawing/2014/main" id="{A1B3E36D-5FEF-4D16-9C85-CB5BFF690D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294" y="4374746"/>
                  <a:ext cx="27764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14">
                  <a:extLst>
                    <a:ext uri="{FF2B5EF4-FFF2-40B4-BE49-F238E27FC236}">
                      <a16:creationId xmlns:a16="http://schemas.microsoft.com/office/drawing/2014/main" id="{496E00A3-9795-4733-A2A8-5CA3CACEEBE8}"/>
                    </a:ext>
                  </a:extLst>
                </p:cNvPr>
                <p:cNvSpPr txBox="1"/>
                <p:nvPr/>
              </p:nvSpPr>
              <p:spPr>
                <a:xfrm>
                  <a:off x="6238840" y="2241613"/>
                  <a:ext cx="842218" cy="330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sz="14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sPre>
                        <m:r>
                          <a:rPr lang="fr-FR" sz="1400" i="1">
                            <a:latin typeface="Cambria Math"/>
                          </a:rPr>
                          <m:t> (</m:t>
                        </m:r>
                        <m:r>
                          <a:rPr lang="fr-FR" sz="1400" i="1">
                            <a:latin typeface="Cambria Math"/>
                          </a:rPr>
                          <m:t>𝑒</m:t>
                        </m:r>
                        <m:r>
                          <a:rPr lang="fr-FR" sz="14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ZoneTexte 14">
                  <a:extLst>
                    <a:ext uri="{FF2B5EF4-FFF2-40B4-BE49-F238E27FC236}">
                      <a16:creationId xmlns:a16="http://schemas.microsoft.com/office/drawing/2014/main" id="{496E00A3-9795-4733-A2A8-5CA3CACEE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840" y="2241613"/>
                  <a:ext cx="842218" cy="330796"/>
                </a:xfrm>
                <a:prstGeom prst="rect">
                  <a:avLst/>
                </a:prstGeom>
                <a:blipFill>
                  <a:blip r:embed="rId8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18">
                  <a:extLst>
                    <a:ext uri="{FF2B5EF4-FFF2-40B4-BE49-F238E27FC236}">
                      <a16:creationId xmlns:a16="http://schemas.microsoft.com/office/drawing/2014/main" id="{A2058234-DB14-4F86-9BBA-6920AAF210C1}"/>
                    </a:ext>
                  </a:extLst>
                </p:cNvPr>
                <p:cNvSpPr txBox="1"/>
                <p:nvPr/>
              </p:nvSpPr>
              <p:spPr>
                <a:xfrm>
                  <a:off x="4930140" y="1872854"/>
                  <a:ext cx="1551586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1200" dirty="0" err="1">
                      <a:cs typeface="Times New Roman" pitchFamily="18" charset="0"/>
                    </a:rPr>
                    <a:t>Wavenumber</a:t>
                  </a:r>
                  <a:r>
                    <a:rPr lang="fr-FR" sz="1200" dirty="0">
                      <a:cs typeface="Times New Roman" pitchFamily="18" charset="0"/>
                    </a:rPr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fr-FR" sz="1200" dirty="0">
                      <a:cs typeface="Times New Roman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4" name="ZoneTexte 18">
                  <a:extLst>
                    <a:ext uri="{FF2B5EF4-FFF2-40B4-BE49-F238E27FC236}">
                      <a16:creationId xmlns:a16="http://schemas.microsoft.com/office/drawing/2014/main" id="{A2058234-DB14-4F86-9BBA-6920AAF21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140" y="1872854"/>
                  <a:ext cx="1551586" cy="281167"/>
                </a:xfrm>
                <a:prstGeom prst="rect">
                  <a:avLst/>
                </a:prstGeom>
                <a:blipFill>
                  <a:blip r:embed="rId9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3CC13F3E-9FFF-4160-AD0B-F8D70B8B698E}"/>
                </a:ext>
              </a:extLst>
            </p:cNvPr>
            <p:cNvCxnSpPr/>
            <p:nvPr/>
          </p:nvCxnSpPr>
          <p:spPr>
            <a:xfrm>
              <a:off x="4874064" y="2362517"/>
              <a:ext cx="960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BBD3EFE1-7921-4C68-A8DE-3910EBAFA0AB}"/>
                </a:ext>
              </a:extLst>
            </p:cNvPr>
            <p:cNvCxnSpPr/>
            <p:nvPr/>
          </p:nvCxnSpPr>
          <p:spPr>
            <a:xfrm>
              <a:off x="4870508" y="2963378"/>
              <a:ext cx="960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7C08711D-FCF0-4E28-952F-92D9CB5440AB}"/>
                </a:ext>
              </a:extLst>
            </p:cNvPr>
            <p:cNvCxnSpPr/>
            <p:nvPr/>
          </p:nvCxnSpPr>
          <p:spPr>
            <a:xfrm>
              <a:off x="4869839" y="3502645"/>
              <a:ext cx="960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2C25F857-8977-4EA3-8AE5-71DFC92D4D0A}"/>
                </a:ext>
              </a:extLst>
            </p:cNvPr>
            <p:cNvCxnSpPr/>
            <p:nvPr/>
          </p:nvCxnSpPr>
          <p:spPr>
            <a:xfrm>
              <a:off x="4869839" y="4496834"/>
              <a:ext cx="960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 : en arc 28">
              <a:extLst>
                <a:ext uri="{FF2B5EF4-FFF2-40B4-BE49-F238E27FC236}">
                  <a16:creationId xmlns:a16="http://schemas.microsoft.com/office/drawing/2014/main" id="{34295A16-F2B8-4B63-866B-D6417D89E9A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282165" y="2688305"/>
              <a:ext cx="1139120" cy="483579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15">
                  <a:extLst>
                    <a:ext uri="{FF2B5EF4-FFF2-40B4-BE49-F238E27FC236}">
                      <a16:creationId xmlns:a16="http://schemas.microsoft.com/office/drawing/2014/main" id="{F8CB1AC0-CD8F-4B47-9288-03815585BB98}"/>
                    </a:ext>
                  </a:extLst>
                </p:cNvPr>
                <p:cNvSpPr txBox="1"/>
                <p:nvPr/>
              </p:nvSpPr>
              <p:spPr>
                <a:xfrm>
                  <a:off x="6238908" y="2844455"/>
                  <a:ext cx="850939" cy="330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sz="14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/>
                              </a:rPr>
                              <m:t> (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h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)</m:t>
                            </m:r>
                          </m:e>
                        </m:sPre>
                      </m:oMath>
                    </m:oMathPara>
                  </a14:m>
                  <a:endParaRPr lang="fr-FR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0" name="ZoneTexte 15">
                  <a:extLst>
                    <a:ext uri="{FF2B5EF4-FFF2-40B4-BE49-F238E27FC236}">
                      <a16:creationId xmlns:a16="http://schemas.microsoft.com/office/drawing/2014/main" id="{F8CB1AC0-CD8F-4B47-9288-03815585BB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908" y="2844455"/>
                  <a:ext cx="850939" cy="330796"/>
                </a:xfrm>
                <a:prstGeom prst="rect">
                  <a:avLst/>
                </a:prstGeom>
                <a:blipFill>
                  <a:blip r:embed="rId10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16">
                  <a:extLst>
                    <a:ext uri="{FF2B5EF4-FFF2-40B4-BE49-F238E27FC236}">
                      <a16:creationId xmlns:a16="http://schemas.microsoft.com/office/drawing/2014/main" id="{2E0E1D96-724A-4B55-84FC-B2B8B5EFAA6A}"/>
                    </a:ext>
                  </a:extLst>
                </p:cNvPr>
                <p:cNvSpPr txBox="1"/>
                <p:nvPr/>
              </p:nvSpPr>
              <p:spPr>
                <a:xfrm>
                  <a:off x="6257310" y="4374679"/>
                  <a:ext cx="862159" cy="330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sz="14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/>
                              </a:rPr>
                              <m:t> (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𝑔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)</m:t>
                            </m:r>
                          </m:e>
                        </m:sPre>
                      </m:oMath>
                    </m:oMathPara>
                  </a14:m>
                  <a:endParaRPr lang="fr-FR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1" name="ZoneTexte 16">
                  <a:extLst>
                    <a:ext uri="{FF2B5EF4-FFF2-40B4-BE49-F238E27FC236}">
                      <a16:creationId xmlns:a16="http://schemas.microsoft.com/office/drawing/2014/main" id="{2E0E1D96-724A-4B55-84FC-B2B8B5EFA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310" y="4374679"/>
                  <a:ext cx="862159" cy="330796"/>
                </a:xfrm>
                <a:prstGeom prst="rect">
                  <a:avLst/>
                </a:prstGeom>
                <a:blipFill>
                  <a:blip r:embed="rId11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17">
                  <a:extLst>
                    <a:ext uri="{FF2B5EF4-FFF2-40B4-BE49-F238E27FC236}">
                      <a16:creationId xmlns:a16="http://schemas.microsoft.com/office/drawing/2014/main" id="{5C04A7EC-EB35-4338-9A09-8A049BE000D4}"/>
                    </a:ext>
                  </a:extLst>
                </p:cNvPr>
                <p:cNvSpPr txBox="1"/>
                <p:nvPr/>
              </p:nvSpPr>
              <p:spPr>
                <a:xfrm>
                  <a:off x="6257378" y="3380730"/>
                  <a:ext cx="862993" cy="330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sz="14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sPre>
                        <m:r>
                          <a:rPr lang="fr-FR" sz="1400" i="1">
                            <a:latin typeface="Cambria Math"/>
                          </a:rPr>
                          <m:t> (</m:t>
                        </m:r>
                        <m:r>
                          <a:rPr lang="fr-FR" sz="1400" i="1">
                            <a:latin typeface="Cambria Math"/>
                          </a:rPr>
                          <m:t>𝑚</m:t>
                        </m:r>
                        <m:r>
                          <a:rPr lang="fr-FR" sz="14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2" name="ZoneTexte 17">
                  <a:extLst>
                    <a:ext uri="{FF2B5EF4-FFF2-40B4-BE49-F238E27FC236}">
                      <a16:creationId xmlns:a16="http://schemas.microsoft.com/office/drawing/2014/main" id="{5C04A7EC-EB35-4338-9A09-8A049BE000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378" y="3380730"/>
                  <a:ext cx="862993" cy="330796"/>
                </a:xfrm>
                <a:prstGeom prst="rect">
                  <a:avLst/>
                </a:prstGeom>
                <a:blipFill>
                  <a:blip r:embed="rId12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Connecteur : en arc 32">
              <a:extLst>
                <a:ext uri="{FF2B5EF4-FFF2-40B4-BE49-F238E27FC236}">
                  <a16:creationId xmlns:a16="http://schemas.microsoft.com/office/drawing/2014/main" id="{3B630C05-8223-458D-B01C-264A02FE5B47}"/>
                </a:ext>
              </a:extLst>
            </p:cNvPr>
            <p:cNvCxnSpPr/>
            <p:nvPr/>
          </p:nvCxnSpPr>
          <p:spPr>
            <a:xfrm rot="5400000">
              <a:off x="5354717" y="3754871"/>
              <a:ext cx="994016" cy="483580"/>
            </a:xfrm>
            <a:prstGeom prst="curvedConnector3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lèche : double flèche verticale 46">
              <a:extLst>
                <a:ext uri="{FF2B5EF4-FFF2-40B4-BE49-F238E27FC236}">
                  <a16:creationId xmlns:a16="http://schemas.microsoft.com/office/drawing/2014/main" id="{8FFE184B-09FF-4479-BAB1-07AFC76F6FC3}"/>
                </a:ext>
              </a:extLst>
            </p:cNvPr>
            <p:cNvSpPr/>
            <p:nvPr/>
          </p:nvSpPr>
          <p:spPr>
            <a:xfrm>
              <a:off x="5205760" y="2349861"/>
              <a:ext cx="147838" cy="2133135"/>
            </a:xfrm>
            <a:prstGeom prst="up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096B5848-2F6E-43EB-AE2D-001C07C7D913}"/>
              </a:ext>
            </a:extLst>
          </p:cNvPr>
          <p:cNvSpPr txBox="1"/>
          <p:nvPr/>
        </p:nvSpPr>
        <p:spPr>
          <a:xfrm>
            <a:off x="5089036" y="1961607"/>
            <a:ext cx="340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Many</a:t>
            </a:r>
            <a:r>
              <a:rPr lang="fr-FR" sz="1400" dirty="0"/>
              <a:t> transitions </a:t>
            </a:r>
            <a:r>
              <a:rPr lang="fr-FR" sz="1400" dirty="0" err="1"/>
              <a:t>between</a:t>
            </a:r>
            <a:r>
              <a:rPr lang="fr-FR" sz="1400" dirty="0"/>
              <a:t> Stark multiplets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3DBE41E2-3642-4BD4-B663-C9B94A9A587E}"/>
              </a:ext>
            </a:extLst>
          </p:cNvPr>
          <p:cNvSpPr txBox="1"/>
          <p:nvPr/>
        </p:nvSpPr>
        <p:spPr>
          <a:xfrm>
            <a:off x="9569488" y="2936360"/>
            <a:ext cx="17631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/>
              <a:t>Deflection</a:t>
            </a:r>
            <a:r>
              <a:rPr lang="fr-FR" dirty="0"/>
              <a:t> signal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resonant</a:t>
            </a:r>
            <a:r>
              <a:rPr lang="fr-FR" dirty="0"/>
              <a:t>!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567BC698-AA93-4698-A174-A8534C3C0F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18" y="4871677"/>
            <a:ext cx="3032931" cy="20101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0E66FE9-F948-4015-83BA-DC30AED54467}"/>
              </a:ext>
            </a:extLst>
          </p:cNvPr>
          <p:cNvSpPr txBox="1"/>
          <p:nvPr/>
        </p:nvSpPr>
        <p:spPr>
          <a:xfrm>
            <a:off x="6159890" y="5146994"/>
            <a:ext cx="5005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err="1" smtClean="0"/>
              <a:t>Resonant</a:t>
            </a:r>
            <a:r>
              <a:rPr lang="fr-FR" sz="2400" dirty="0" smtClean="0"/>
              <a:t> </a:t>
            </a:r>
            <a:r>
              <a:rPr lang="fr-FR" sz="2400" dirty="0" err="1" smtClean="0"/>
              <a:t>piezo</a:t>
            </a:r>
            <a:r>
              <a:rPr lang="fr-FR" sz="2400" dirty="0" smtClean="0"/>
              <a:t>-orbital </a:t>
            </a:r>
            <a:r>
              <a:rPr lang="fr-FR" sz="2400" dirty="0" err="1" smtClean="0"/>
              <a:t>backaction</a:t>
            </a:r>
            <a:r>
              <a:rPr lang="fr-FR" sz="2400" dirty="0" smtClean="0"/>
              <a:t>?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err="1"/>
              <a:t>Resonant</a:t>
            </a:r>
            <a:r>
              <a:rPr lang="fr-FR" sz="2400" dirty="0"/>
              <a:t> </a:t>
            </a:r>
            <a:r>
              <a:rPr lang="fr-FR" sz="2400" dirty="0" err="1"/>
              <a:t>photothermal</a:t>
            </a:r>
            <a:r>
              <a:rPr lang="fr-FR" sz="2400" dirty="0"/>
              <a:t> </a:t>
            </a:r>
            <a:r>
              <a:rPr lang="fr-FR" sz="2400" dirty="0" err="1" smtClean="0"/>
              <a:t>backaction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2A7C4157-FCA8-46FF-BA7B-561BE7C01584}"/>
              </a:ext>
            </a:extLst>
          </p:cNvPr>
          <p:cNvSpPr/>
          <p:nvPr/>
        </p:nvSpPr>
        <p:spPr>
          <a:xfrm>
            <a:off x="5571982" y="2593386"/>
            <a:ext cx="2809875" cy="1723055"/>
          </a:xfrm>
          <a:custGeom>
            <a:avLst/>
            <a:gdLst>
              <a:gd name="connsiteX0" fmla="*/ 0 w 2809875"/>
              <a:gd name="connsiteY0" fmla="*/ 1617018 h 1723055"/>
              <a:gd name="connsiteX1" fmla="*/ 119063 w 2809875"/>
              <a:gd name="connsiteY1" fmla="*/ 1574155 h 1723055"/>
              <a:gd name="connsiteX2" fmla="*/ 233363 w 2809875"/>
              <a:gd name="connsiteY2" fmla="*/ 1500337 h 1723055"/>
              <a:gd name="connsiteX3" fmla="*/ 352425 w 2809875"/>
              <a:gd name="connsiteY3" fmla="*/ 1359843 h 1723055"/>
              <a:gd name="connsiteX4" fmla="*/ 466725 w 2809875"/>
              <a:gd name="connsiteY4" fmla="*/ 1186012 h 1723055"/>
              <a:gd name="connsiteX5" fmla="*/ 545307 w 2809875"/>
              <a:gd name="connsiteY5" fmla="*/ 912168 h 1723055"/>
              <a:gd name="connsiteX6" fmla="*/ 583407 w 2809875"/>
              <a:gd name="connsiteY6" fmla="*/ 652612 h 1723055"/>
              <a:gd name="connsiteX7" fmla="*/ 626269 w 2809875"/>
              <a:gd name="connsiteY7" fmla="*/ 533549 h 1723055"/>
              <a:gd name="connsiteX8" fmla="*/ 645319 w 2809875"/>
              <a:gd name="connsiteY8" fmla="*/ 535930 h 1723055"/>
              <a:gd name="connsiteX9" fmla="*/ 685800 w 2809875"/>
              <a:gd name="connsiteY9" fmla="*/ 607368 h 1723055"/>
              <a:gd name="connsiteX10" fmla="*/ 714375 w 2809875"/>
              <a:gd name="connsiteY10" fmla="*/ 631180 h 1723055"/>
              <a:gd name="connsiteX11" fmla="*/ 738188 w 2809875"/>
              <a:gd name="connsiteY11" fmla="*/ 585937 h 1723055"/>
              <a:gd name="connsiteX12" fmla="*/ 769144 w 2809875"/>
              <a:gd name="connsiteY12" fmla="*/ 466874 h 1723055"/>
              <a:gd name="connsiteX13" fmla="*/ 797719 w 2809875"/>
              <a:gd name="connsiteY13" fmla="*/ 321618 h 1723055"/>
              <a:gd name="connsiteX14" fmla="*/ 814388 w 2809875"/>
              <a:gd name="connsiteY14" fmla="*/ 262087 h 1723055"/>
              <a:gd name="connsiteX15" fmla="*/ 831057 w 2809875"/>
              <a:gd name="connsiteY15" fmla="*/ 278755 h 1723055"/>
              <a:gd name="connsiteX16" fmla="*/ 857250 w 2809875"/>
              <a:gd name="connsiteY16" fmla="*/ 419249 h 1723055"/>
              <a:gd name="connsiteX17" fmla="*/ 885825 w 2809875"/>
              <a:gd name="connsiteY17" fmla="*/ 635943 h 1723055"/>
              <a:gd name="connsiteX18" fmla="*/ 926307 w 2809875"/>
              <a:gd name="connsiteY18" fmla="*/ 924074 h 1723055"/>
              <a:gd name="connsiteX19" fmla="*/ 981075 w 2809875"/>
              <a:gd name="connsiteY19" fmla="*/ 1131243 h 1723055"/>
              <a:gd name="connsiteX20" fmla="*/ 1019175 w 2809875"/>
              <a:gd name="connsiteY20" fmla="*/ 1205062 h 1723055"/>
              <a:gd name="connsiteX21" fmla="*/ 1050132 w 2809875"/>
              <a:gd name="connsiteY21" fmla="*/ 1209824 h 1723055"/>
              <a:gd name="connsiteX22" fmla="*/ 1104900 w 2809875"/>
              <a:gd name="connsiteY22" fmla="*/ 1090762 h 1723055"/>
              <a:gd name="connsiteX23" fmla="*/ 1143000 w 2809875"/>
              <a:gd name="connsiteY23" fmla="*/ 931218 h 1723055"/>
              <a:gd name="connsiteX24" fmla="*/ 1193007 w 2809875"/>
              <a:gd name="connsiteY24" fmla="*/ 852637 h 1723055"/>
              <a:gd name="connsiteX25" fmla="*/ 1247775 w 2809875"/>
              <a:gd name="connsiteY25" fmla="*/ 838349 h 1723055"/>
              <a:gd name="connsiteX26" fmla="*/ 1288257 w 2809875"/>
              <a:gd name="connsiteY26" fmla="*/ 676424 h 1723055"/>
              <a:gd name="connsiteX27" fmla="*/ 1321594 w 2809875"/>
              <a:gd name="connsiteY27" fmla="*/ 362099 h 1723055"/>
              <a:gd name="connsiteX28" fmla="*/ 1333500 w 2809875"/>
              <a:gd name="connsiteY28" fmla="*/ 195412 h 1723055"/>
              <a:gd name="connsiteX29" fmla="*/ 1362075 w 2809875"/>
              <a:gd name="connsiteY29" fmla="*/ 21580 h 1723055"/>
              <a:gd name="connsiteX30" fmla="*/ 1376363 w 2809875"/>
              <a:gd name="connsiteY30" fmla="*/ 21580 h 1723055"/>
              <a:gd name="connsiteX31" fmla="*/ 1400175 w 2809875"/>
              <a:gd name="connsiteY31" fmla="*/ 193030 h 1723055"/>
              <a:gd name="connsiteX32" fmla="*/ 1423988 w 2809875"/>
              <a:gd name="connsiteY32" fmla="*/ 543074 h 1723055"/>
              <a:gd name="connsiteX33" fmla="*/ 1452563 w 2809875"/>
              <a:gd name="connsiteY33" fmla="*/ 816918 h 1723055"/>
              <a:gd name="connsiteX34" fmla="*/ 1497807 w 2809875"/>
              <a:gd name="connsiteY34" fmla="*/ 1164580 h 1723055"/>
              <a:gd name="connsiteX35" fmla="*/ 1564482 w 2809875"/>
              <a:gd name="connsiteY35" fmla="*/ 1395562 h 1723055"/>
              <a:gd name="connsiteX36" fmla="*/ 1676400 w 2809875"/>
              <a:gd name="connsiteY36" fmla="*/ 1586062 h 1723055"/>
              <a:gd name="connsiteX37" fmla="*/ 1852613 w 2809875"/>
              <a:gd name="connsiteY37" fmla="*/ 1683693 h 1723055"/>
              <a:gd name="connsiteX38" fmla="*/ 1969294 w 2809875"/>
              <a:gd name="connsiteY38" fmla="*/ 1690837 h 1723055"/>
              <a:gd name="connsiteX39" fmla="*/ 2016919 w 2809875"/>
              <a:gd name="connsiteY39" fmla="*/ 1688455 h 1723055"/>
              <a:gd name="connsiteX40" fmla="*/ 2102644 w 2809875"/>
              <a:gd name="connsiteY40" fmla="*/ 1638449 h 1723055"/>
              <a:gd name="connsiteX41" fmla="*/ 2157413 w 2809875"/>
              <a:gd name="connsiteY41" fmla="*/ 1555105 h 1723055"/>
              <a:gd name="connsiteX42" fmla="*/ 2212182 w 2809875"/>
              <a:gd name="connsiteY42" fmla="*/ 1493193 h 1723055"/>
              <a:gd name="connsiteX43" fmla="*/ 2250282 w 2809875"/>
              <a:gd name="connsiteY43" fmla="*/ 1457474 h 1723055"/>
              <a:gd name="connsiteX44" fmla="*/ 2309813 w 2809875"/>
              <a:gd name="connsiteY44" fmla="*/ 1567012 h 1723055"/>
              <a:gd name="connsiteX45" fmla="*/ 2381250 w 2809875"/>
              <a:gd name="connsiteY45" fmla="*/ 1683693 h 1723055"/>
              <a:gd name="connsiteX46" fmla="*/ 2474119 w 2809875"/>
              <a:gd name="connsiteY46" fmla="*/ 1721793 h 1723055"/>
              <a:gd name="connsiteX47" fmla="*/ 2576513 w 2809875"/>
              <a:gd name="connsiteY47" fmla="*/ 1707505 h 1723055"/>
              <a:gd name="connsiteX48" fmla="*/ 2678907 w 2809875"/>
              <a:gd name="connsiteY48" fmla="*/ 1645593 h 1723055"/>
              <a:gd name="connsiteX49" fmla="*/ 2745582 w 2809875"/>
              <a:gd name="connsiteY49" fmla="*/ 1569393 h 1723055"/>
              <a:gd name="connsiteX50" fmla="*/ 2793207 w 2809875"/>
              <a:gd name="connsiteY50" fmla="*/ 1531293 h 1723055"/>
              <a:gd name="connsiteX51" fmla="*/ 2809875 w 2809875"/>
              <a:gd name="connsiteY51" fmla="*/ 1517005 h 17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809875" h="1723055">
                <a:moveTo>
                  <a:pt x="0" y="1617018"/>
                </a:moveTo>
                <a:cubicBezTo>
                  <a:pt x="40084" y="1605310"/>
                  <a:pt x="80169" y="1593602"/>
                  <a:pt x="119063" y="1574155"/>
                </a:cubicBezTo>
                <a:cubicBezTo>
                  <a:pt x="157957" y="1554708"/>
                  <a:pt x="194469" y="1536056"/>
                  <a:pt x="233363" y="1500337"/>
                </a:cubicBezTo>
                <a:cubicBezTo>
                  <a:pt x="272257" y="1464618"/>
                  <a:pt x="313531" y="1412230"/>
                  <a:pt x="352425" y="1359843"/>
                </a:cubicBezTo>
                <a:cubicBezTo>
                  <a:pt x="391319" y="1307455"/>
                  <a:pt x="434578" y="1260625"/>
                  <a:pt x="466725" y="1186012"/>
                </a:cubicBezTo>
                <a:cubicBezTo>
                  <a:pt x="498872" y="1111399"/>
                  <a:pt x="525860" y="1001068"/>
                  <a:pt x="545307" y="912168"/>
                </a:cubicBezTo>
                <a:cubicBezTo>
                  <a:pt x="564754" y="823268"/>
                  <a:pt x="569913" y="715715"/>
                  <a:pt x="583407" y="652612"/>
                </a:cubicBezTo>
                <a:cubicBezTo>
                  <a:pt x="596901" y="589509"/>
                  <a:pt x="615950" y="552996"/>
                  <a:pt x="626269" y="533549"/>
                </a:cubicBezTo>
                <a:cubicBezTo>
                  <a:pt x="636588" y="514102"/>
                  <a:pt x="635397" y="523627"/>
                  <a:pt x="645319" y="535930"/>
                </a:cubicBezTo>
                <a:cubicBezTo>
                  <a:pt x="655241" y="548233"/>
                  <a:pt x="674291" y="591493"/>
                  <a:pt x="685800" y="607368"/>
                </a:cubicBezTo>
                <a:cubicBezTo>
                  <a:pt x="697309" y="623243"/>
                  <a:pt x="705644" y="634752"/>
                  <a:pt x="714375" y="631180"/>
                </a:cubicBezTo>
                <a:cubicBezTo>
                  <a:pt x="723106" y="627608"/>
                  <a:pt x="729060" y="613321"/>
                  <a:pt x="738188" y="585937"/>
                </a:cubicBezTo>
                <a:cubicBezTo>
                  <a:pt x="747316" y="558553"/>
                  <a:pt x="759222" y="510927"/>
                  <a:pt x="769144" y="466874"/>
                </a:cubicBezTo>
                <a:cubicBezTo>
                  <a:pt x="779066" y="422821"/>
                  <a:pt x="790178" y="355749"/>
                  <a:pt x="797719" y="321618"/>
                </a:cubicBezTo>
                <a:cubicBezTo>
                  <a:pt x="805260" y="287487"/>
                  <a:pt x="808832" y="269231"/>
                  <a:pt x="814388" y="262087"/>
                </a:cubicBezTo>
                <a:cubicBezTo>
                  <a:pt x="819944" y="254943"/>
                  <a:pt x="823913" y="252561"/>
                  <a:pt x="831057" y="278755"/>
                </a:cubicBezTo>
                <a:cubicBezTo>
                  <a:pt x="838201" y="304949"/>
                  <a:pt x="848122" y="359718"/>
                  <a:pt x="857250" y="419249"/>
                </a:cubicBezTo>
                <a:cubicBezTo>
                  <a:pt x="866378" y="478780"/>
                  <a:pt x="874316" y="551806"/>
                  <a:pt x="885825" y="635943"/>
                </a:cubicBezTo>
                <a:cubicBezTo>
                  <a:pt x="897334" y="720080"/>
                  <a:pt x="910432" y="841524"/>
                  <a:pt x="926307" y="924074"/>
                </a:cubicBezTo>
                <a:cubicBezTo>
                  <a:pt x="942182" y="1006624"/>
                  <a:pt x="965597" y="1084412"/>
                  <a:pt x="981075" y="1131243"/>
                </a:cubicBezTo>
                <a:cubicBezTo>
                  <a:pt x="996553" y="1178074"/>
                  <a:pt x="1007666" y="1191965"/>
                  <a:pt x="1019175" y="1205062"/>
                </a:cubicBezTo>
                <a:cubicBezTo>
                  <a:pt x="1030684" y="1218159"/>
                  <a:pt x="1035845" y="1228874"/>
                  <a:pt x="1050132" y="1209824"/>
                </a:cubicBezTo>
                <a:cubicBezTo>
                  <a:pt x="1064420" y="1190774"/>
                  <a:pt x="1089422" y="1137196"/>
                  <a:pt x="1104900" y="1090762"/>
                </a:cubicBezTo>
                <a:cubicBezTo>
                  <a:pt x="1120378" y="1044328"/>
                  <a:pt x="1128316" y="970905"/>
                  <a:pt x="1143000" y="931218"/>
                </a:cubicBezTo>
                <a:cubicBezTo>
                  <a:pt x="1157684" y="891531"/>
                  <a:pt x="1175545" y="868115"/>
                  <a:pt x="1193007" y="852637"/>
                </a:cubicBezTo>
                <a:cubicBezTo>
                  <a:pt x="1210469" y="837159"/>
                  <a:pt x="1231900" y="867718"/>
                  <a:pt x="1247775" y="838349"/>
                </a:cubicBezTo>
                <a:cubicBezTo>
                  <a:pt x="1263650" y="808980"/>
                  <a:pt x="1275954" y="755799"/>
                  <a:pt x="1288257" y="676424"/>
                </a:cubicBezTo>
                <a:cubicBezTo>
                  <a:pt x="1300560" y="597049"/>
                  <a:pt x="1314054" y="442268"/>
                  <a:pt x="1321594" y="362099"/>
                </a:cubicBezTo>
                <a:cubicBezTo>
                  <a:pt x="1329134" y="281930"/>
                  <a:pt x="1326753" y="252165"/>
                  <a:pt x="1333500" y="195412"/>
                </a:cubicBezTo>
                <a:cubicBezTo>
                  <a:pt x="1340247" y="138659"/>
                  <a:pt x="1354931" y="50552"/>
                  <a:pt x="1362075" y="21580"/>
                </a:cubicBezTo>
                <a:cubicBezTo>
                  <a:pt x="1369219" y="-7392"/>
                  <a:pt x="1370013" y="-6995"/>
                  <a:pt x="1376363" y="21580"/>
                </a:cubicBezTo>
                <a:cubicBezTo>
                  <a:pt x="1382713" y="50155"/>
                  <a:pt x="1392238" y="106114"/>
                  <a:pt x="1400175" y="193030"/>
                </a:cubicBezTo>
                <a:cubicBezTo>
                  <a:pt x="1408112" y="279946"/>
                  <a:pt x="1415257" y="439093"/>
                  <a:pt x="1423988" y="543074"/>
                </a:cubicBezTo>
                <a:cubicBezTo>
                  <a:pt x="1432719" y="647055"/>
                  <a:pt x="1440260" y="713334"/>
                  <a:pt x="1452563" y="816918"/>
                </a:cubicBezTo>
                <a:cubicBezTo>
                  <a:pt x="1464866" y="920502"/>
                  <a:pt x="1479154" y="1068139"/>
                  <a:pt x="1497807" y="1164580"/>
                </a:cubicBezTo>
                <a:cubicBezTo>
                  <a:pt x="1516460" y="1261021"/>
                  <a:pt x="1534717" y="1325315"/>
                  <a:pt x="1564482" y="1395562"/>
                </a:cubicBezTo>
                <a:cubicBezTo>
                  <a:pt x="1594247" y="1465809"/>
                  <a:pt x="1628378" y="1538040"/>
                  <a:pt x="1676400" y="1586062"/>
                </a:cubicBezTo>
                <a:cubicBezTo>
                  <a:pt x="1724422" y="1634084"/>
                  <a:pt x="1803797" y="1666231"/>
                  <a:pt x="1852613" y="1683693"/>
                </a:cubicBezTo>
                <a:cubicBezTo>
                  <a:pt x="1901429" y="1701155"/>
                  <a:pt x="1941910" y="1690043"/>
                  <a:pt x="1969294" y="1690837"/>
                </a:cubicBezTo>
                <a:cubicBezTo>
                  <a:pt x="1996678" y="1691631"/>
                  <a:pt x="1994694" y="1697186"/>
                  <a:pt x="2016919" y="1688455"/>
                </a:cubicBezTo>
                <a:cubicBezTo>
                  <a:pt x="2039144" y="1679724"/>
                  <a:pt x="2079228" y="1660674"/>
                  <a:pt x="2102644" y="1638449"/>
                </a:cubicBezTo>
                <a:cubicBezTo>
                  <a:pt x="2126060" y="1616224"/>
                  <a:pt x="2139157" y="1579314"/>
                  <a:pt x="2157413" y="1555105"/>
                </a:cubicBezTo>
                <a:cubicBezTo>
                  <a:pt x="2175669" y="1530896"/>
                  <a:pt x="2196704" y="1509465"/>
                  <a:pt x="2212182" y="1493193"/>
                </a:cubicBezTo>
                <a:cubicBezTo>
                  <a:pt x="2227660" y="1476921"/>
                  <a:pt x="2234010" y="1445171"/>
                  <a:pt x="2250282" y="1457474"/>
                </a:cubicBezTo>
                <a:cubicBezTo>
                  <a:pt x="2266554" y="1469777"/>
                  <a:pt x="2287985" y="1529309"/>
                  <a:pt x="2309813" y="1567012"/>
                </a:cubicBezTo>
                <a:cubicBezTo>
                  <a:pt x="2331641" y="1604715"/>
                  <a:pt x="2353866" y="1657896"/>
                  <a:pt x="2381250" y="1683693"/>
                </a:cubicBezTo>
                <a:cubicBezTo>
                  <a:pt x="2408634" y="1709490"/>
                  <a:pt x="2441575" y="1717824"/>
                  <a:pt x="2474119" y="1721793"/>
                </a:cubicBezTo>
                <a:cubicBezTo>
                  <a:pt x="2506663" y="1725762"/>
                  <a:pt x="2542382" y="1720205"/>
                  <a:pt x="2576513" y="1707505"/>
                </a:cubicBezTo>
                <a:cubicBezTo>
                  <a:pt x="2610644" y="1694805"/>
                  <a:pt x="2650729" y="1668612"/>
                  <a:pt x="2678907" y="1645593"/>
                </a:cubicBezTo>
                <a:cubicBezTo>
                  <a:pt x="2707085" y="1622574"/>
                  <a:pt x="2726532" y="1588443"/>
                  <a:pt x="2745582" y="1569393"/>
                </a:cubicBezTo>
                <a:cubicBezTo>
                  <a:pt x="2764632" y="1550343"/>
                  <a:pt x="2782492" y="1540024"/>
                  <a:pt x="2793207" y="1531293"/>
                </a:cubicBezTo>
                <a:cubicBezTo>
                  <a:pt x="2803922" y="1522562"/>
                  <a:pt x="2806898" y="1519783"/>
                  <a:pt x="2809875" y="151700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35D02278-D554-4711-9482-0148617B0A93}"/>
              </a:ext>
            </a:extLst>
          </p:cNvPr>
          <p:cNvGrpSpPr/>
          <p:nvPr/>
        </p:nvGrpSpPr>
        <p:grpSpPr>
          <a:xfrm>
            <a:off x="2887854" y="1636219"/>
            <a:ext cx="1416384" cy="902055"/>
            <a:chOff x="2661172" y="2131003"/>
            <a:chExt cx="1416384" cy="902055"/>
          </a:xfrm>
        </p:grpSpPr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7295BF7C-24EE-4132-9EC4-E7E61DD6EC3C}"/>
                </a:ext>
              </a:extLst>
            </p:cNvPr>
            <p:cNvGrpSpPr/>
            <p:nvPr/>
          </p:nvGrpSpPr>
          <p:grpSpPr>
            <a:xfrm>
              <a:off x="2661172" y="2131003"/>
              <a:ext cx="1416384" cy="902055"/>
              <a:chOff x="5727608" y="2662835"/>
              <a:chExt cx="1416384" cy="902055"/>
            </a:xfrm>
          </p:grpSpPr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E6F8C15A-C6F1-41FF-85D0-B1A8BA2CA7F2}"/>
                  </a:ext>
                </a:extLst>
              </p:cNvPr>
              <p:cNvGrpSpPr/>
              <p:nvPr/>
            </p:nvGrpSpPr>
            <p:grpSpPr>
              <a:xfrm>
                <a:off x="5727608" y="2662835"/>
                <a:ext cx="1416384" cy="902055"/>
                <a:chOff x="1343659" y="2045793"/>
                <a:chExt cx="1416384" cy="902055"/>
              </a:xfrm>
            </p:grpSpPr>
            <p:sp>
              <p:nvSpPr>
                <p:cNvPr id="46" name="Ellipse 45">
                  <a:extLst>
                    <a:ext uri="{FF2B5EF4-FFF2-40B4-BE49-F238E27FC236}">
                      <a16:creationId xmlns:a16="http://schemas.microsoft.com/office/drawing/2014/main" id="{80207552-2261-4175-ADB4-A19539AD8870}"/>
                    </a:ext>
                  </a:extLst>
                </p:cNvPr>
                <p:cNvSpPr/>
                <p:nvPr/>
              </p:nvSpPr>
              <p:spPr>
                <a:xfrm>
                  <a:off x="1373809" y="2059098"/>
                  <a:ext cx="644812" cy="649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41" name="Image 40">
                  <a:extLst>
                    <a:ext uri="{FF2B5EF4-FFF2-40B4-BE49-F238E27FC236}">
                      <a16:creationId xmlns:a16="http://schemas.microsoft.com/office/drawing/2014/main" id="{8864B991-0232-42AF-BC67-58D5653925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3659" y="2045793"/>
                  <a:ext cx="1416384" cy="902055"/>
                </a:xfrm>
                <a:prstGeom prst="rect">
                  <a:avLst/>
                </a:prstGeom>
              </p:spPr>
            </p:pic>
          </p:grpSp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B05B9937-3050-4763-A91D-8C7BE3C837F6}"/>
                  </a:ext>
                </a:extLst>
              </p:cNvPr>
              <p:cNvGrpSpPr/>
              <p:nvPr/>
            </p:nvGrpSpPr>
            <p:grpSpPr>
              <a:xfrm>
                <a:off x="5757757" y="2974733"/>
                <a:ext cx="651957" cy="161570"/>
                <a:chOff x="3088903" y="1967723"/>
                <a:chExt cx="866807" cy="99256"/>
              </a:xfrm>
            </p:grpSpPr>
            <p:cxnSp>
              <p:nvCxnSpPr>
                <p:cNvPr id="44" name="Connecteur droit 43">
                  <a:extLst>
                    <a:ext uri="{FF2B5EF4-FFF2-40B4-BE49-F238E27FC236}">
                      <a16:creationId xmlns:a16="http://schemas.microsoft.com/office/drawing/2014/main" id="{DB202A24-AB69-41B9-9D8D-F425ECBEA21D}"/>
                    </a:ext>
                  </a:extLst>
                </p:cNvPr>
                <p:cNvCxnSpPr/>
                <p:nvPr/>
              </p:nvCxnSpPr>
              <p:spPr>
                <a:xfrm>
                  <a:off x="3088903" y="1967723"/>
                  <a:ext cx="85730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>
                  <a:extLst>
                    <a:ext uri="{FF2B5EF4-FFF2-40B4-BE49-F238E27FC236}">
                      <a16:creationId xmlns:a16="http://schemas.microsoft.com/office/drawing/2014/main" id="{46167BAB-0150-4A57-B7EC-468F2CE49539}"/>
                    </a:ext>
                  </a:extLst>
                </p:cNvPr>
                <p:cNvCxnSpPr/>
                <p:nvPr/>
              </p:nvCxnSpPr>
              <p:spPr>
                <a:xfrm>
                  <a:off x="3088904" y="2034624"/>
                  <a:ext cx="85730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>
                  <a:extLst>
                    <a:ext uri="{FF2B5EF4-FFF2-40B4-BE49-F238E27FC236}">
                      <a16:creationId xmlns:a16="http://schemas.microsoft.com/office/drawing/2014/main" id="{16AB775E-3C2D-456F-9CBF-45EB5DD89C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8401" y="2066979"/>
                  <a:ext cx="85730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>
                  <a:extLst>
                    <a:ext uri="{FF2B5EF4-FFF2-40B4-BE49-F238E27FC236}">
                      <a16:creationId xmlns:a16="http://schemas.microsoft.com/office/drawing/2014/main" id="{183B2401-8C7C-4280-A694-35C6BF34C9FA}"/>
                    </a:ext>
                  </a:extLst>
                </p:cNvPr>
                <p:cNvCxnSpPr/>
                <p:nvPr/>
              </p:nvCxnSpPr>
              <p:spPr>
                <a:xfrm>
                  <a:off x="3088904" y="2020460"/>
                  <a:ext cx="85730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998ADFC6-02F1-4E73-B8F8-C9C60ED950B4}"/>
                </a:ext>
              </a:extLst>
            </p:cNvPr>
            <p:cNvCxnSpPr/>
            <p:nvPr/>
          </p:nvCxnSpPr>
          <p:spPr>
            <a:xfrm>
              <a:off x="2691320" y="2410921"/>
              <a:ext cx="6448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E521AF8D-35A3-4190-9CB7-62090B6A1EB4}"/>
              </a:ext>
            </a:extLst>
          </p:cNvPr>
          <p:cNvGrpSpPr/>
          <p:nvPr/>
        </p:nvGrpSpPr>
        <p:grpSpPr>
          <a:xfrm>
            <a:off x="3828289" y="3220377"/>
            <a:ext cx="2944369" cy="2141271"/>
            <a:chOff x="2304288" y="3220376"/>
            <a:chExt cx="2944369" cy="2141271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C62C014A-6AC4-432F-A475-0EED17F1FF50}"/>
                </a:ext>
              </a:extLst>
            </p:cNvPr>
            <p:cNvSpPr/>
            <p:nvPr/>
          </p:nvSpPr>
          <p:spPr>
            <a:xfrm>
              <a:off x="2304288" y="4871676"/>
              <a:ext cx="255126" cy="48997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0" name="Connecteur : en arc 59">
              <a:extLst>
                <a:ext uri="{FF2B5EF4-FFF2-40B4-BE49-F238E27FC236}">
                  <a16:creationId xmlns:a16="http://schemas.microsoft.com/office/drawing/2014/main" id="{FFBA2891-243C-4B15-BED5-29BDDC7A4A3B}"/>
                </a:ext>
              </a:extLst>
            </p:cNvPr>
            <p:cNvCxnSpPr>
              <a:cxnSpLocks/>
              <a:stCxn id="58" idx="7"/>
            </p:cNvCxnSpPr>
            <p:nvPr/>
          </p:nvCxnSpPr>
          <p:spPr>
            <a:xfrm rot="5400000" flipH="1" flipV="1">
              <a:off x="3023827" y="2718602"/>
              <a:ext cx="1723055" cy="2726604"/>
            </a:xfrm>
            <a:prstGeom prst="curved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4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/>
      <p:bldP spid="49" grpId="0" animBg="1"/>
      <p:bldP spid="5" grpId="0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4CF5D-39FE-4885-BFF6-B4FB53D8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557" y="274638"/>
            <a:ext cx="9582886" cy="1143000"/>
          </a:xfrm>
        </p:spPr>
        <p:txBody>
          <a:bodyPr>
            <a:noAutofit/>
          </a:bodyPr>
          <a:lstStyle/>
          <a:p>
            <a:r>
              <a:rPr lang="fr-FR" sz="3600" b="1" dirty="0" err="1"/>
              <a:t>Elucidating</a:t>
            </a:r>
            <a:r>
              <a:rPr lang="fr-FR" sz="3600" b="1" dirty="0"/>
              <a:t> the </a:t>
            </a:r>
            <a:r>
              <a:rPr lang="fr-FR" sz="3600" b="1" dirty="0" err="1"/>
              <a:t>optomechanical</a:t>
            </a:r>
            <a:r>
              <a:rPr lang="fr-FR" sz="3600" b="1" dirty="0"/>
              <a:t> </a:t>
            </a:r>
            <a:r>
              <a:rPr lang="fr-FR" sz="3600" b="1" dirty="0" err="1" smtClean="0"/>
              <a:t>processes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2) </a:t>
            </a:r>
            <a:r>
              <a:rPr lang="fr-FR" sz="3600" b="1" dirty="0" err="1" smtClean="0"/>
              <a:t>spatio-temporal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dynamics</a:t>
            </a:r>
            <a:r>
              <a:rPr lang="fr-FR" sz="3600" b="1" dirty="0" smtClean="0"/>
              <a:t> ?</a:t>
            </a:r>
            <a:endParaRPr lang="fr-FR" sz="3600" b="1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665B219-1525-4E12-BC03-E432C30793B1}"/>
              </a:ext>
            </a:extLst>
          </p:cNvPr>
          <p:cNvSpPr txBox="1"/>
          <p:nvPr/>
        </p:nvSpPr>
        <p:spPr>
          <a:xfrm>
            <a:off x="6380215" y="1459042"/>
            <a:ext cx="3698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Bulk </a:t>
            </a:r>
            <a:r>
              <a:rPr lang="fr-FR" b="1" dirty="0" err="1"/>
              <a:t>crystal</a:t>
            </a:r>
            <a:r>
              <a:rPr lang="fr-FR" b="1" dirty="0"/>
              <a:t> </a:t>
            </a:r>
          </a:p>
          <a:p>
            <a:r>
              <a:rPr lang="fr-FR" dirty="0">
                <a:sym typeface="Wingdings" panose="05000000000000000000" pitchFamily="2" charset="2"/>
              </a:rPr>
              <a:t> Time-</a:t>
            </a:r>
            <a:r>
              <a:rPr lang="fr-FR" dirty="0" err="1">
                <a:sym typeface="Wingdings" panose="05000000000000000000" pitchFamily="2" charset="2"/>
              </a:rPr>
              <a:t>resolved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measurements</a:t>
            </a:r>
            <a:r>
              <a:rPr lang="fr-FR" dirty="0">
                <a:sym typeface="Wingdings" panose="05000000000000000000" pitchFamily="2" charset="2"/>
              </a:rPr>
              <a:t> </a:t>
            </a:r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Spatially-resolved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measurements</a:t>
            </a:r>
            <a:r>
              <a:rPr lang="fr-FR" dirty="0">
                <a:sym typeface="Wingdings" panose="05000000000000000000" pitchFamily="2" charset="2"/>
              </a:rPr>
              <a:t>! </a:t>
            </a:r>
            <a:endParaRPr lang="fr-FR" dirty="0"/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4E448CFC-AB0B-45BF-A5BB-4DCBEA60844E}"/>
              </a:ext>
            </a:extLst>
          </p:cNvPr>
          <p:cNvCxnSpPr/>
          <p:nvPr/>
        </p:nvCxnSpPr>
        <p:spPr>
          <a:xfrm flipH="1">
            <a:off x="2729888" y="4003887"/>
            <a:ext cx="1235737" cy="1"/>
          </a:xfrm>
          <a:prstGeom prst="line">
            <a:avLst/>
          </a:prstGeom>
          <a:ln w="76200" cmpd="dbl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/>
          <p:cNvGrpSpPr/>
          <p:nvPr/>
        </p:nvGrpSpPr>
        <p:grpSpPr>
          <a:xfrm>
            <a:off x="1905097" y="1398119"/>
            <a:ext cx="1568776" cy="5962801"/>
            <a:chOff x="381097" y="1398118"/>
            <a:chExt cx="1568776" cy="596280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2307597-79A4-4EF6-BB2C-92206C52E807}"/>
                </a:ext>
              </a:extLst>
            </p:cNvPr>
            <p:cNvSpPr/>
            <p:nvPr/>
          </p:nvSpPr>
          <p:spPr>
            <a:xfrm>
              <a:off x="677012" y="3092726"/>
              <a:ext cx="303636" cy="4268193"/>
            </a:xfrm>
            <a:prstGeom prst="rect">
              <a:avLst/>
            </a:prstGeom>
            <a:solidFill>
              <a:srgbClr val="F7D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3" name="Forme libre : forme 48">
              <a:extLst>
                <a:ext uri="{FF2B5EF4-FFF2-40B4-BE49-F238E27FC236}">
                  <a16:creationId xmlns:a16="http://schemas.microsoft.com/office/drawing/2014/main" id="{2145767E-F59C-4781-9F84-2CC34E37004D}"/>
                </a:ext>
              </a:extLst>
            </p:cNvPr>
            <p:cNvSpPr/>
            <p:nvPr/>
          </p:nvSpPr>
          <p:spPr>
            <a:xfrm>
              <a:off x="982162" y="3090234"/>
              <a:ext cx="251888" cy="4197732"/>
            </a:xfrm>
            <a:custGeom>
              <a:avLst/>
              <a:gdLst>
                <a:gd name="connsiteX0" fmla="*/ 0 w 155640"/>
                <a:gd name="connsiteY0" fmla="*/ 0 h 1504950"/>
                <a:gd name="connsiteX1" fmla="*/ 38100 w 155640"/>
                <a:gd name="connsiteY1" fmla="*/ 371475 h 1504950"/>
                <a:gd name="connsiteX2" fmla="*/ 155575 w 155640"/>
                <a:gd name="connsiteY2" fmla="*/ 682625 h 1504950"/>
                <a:gd name="connsiteX3" fmla="*/ 53975 w 155640"/>
                <a:gd name="connsiteY3" fmla="*/ 977900 h 1504950"/>
                <a:gd name="connsiteX4" fmla="*/ 0 w 155640"/>
                <a:gd name="connsiteY4" fmla="*/ 1504950 h 1504950"/>
                <a:gd name="connsiteX0" fmla="*/ 81 w 155721"/>
                <a:gd name="connsiteY0" fmla="*/ 0 h 1504950"/>
                <a:gd name="connsiteX1" fmla="*/ 38181 w 155721"/>
                <a:gd name="connsiteY1" fmla="*/ 371475 h 1504950"/>
                <a:gd name="connsiteX2" fmla="*/ 155656 w 155721"/>
                <a:gd name="connsiteY2" fmla="*/ 682625 h 1504950"/>
                <a:gd name="connsiteX3" fmla="*/ 54056 w 155721"/>
                <a:gd name="connsiteY3" fmla="*/ 977900 h 1504950"/>
                <a:gd name="connsiteX4" fmla="*/ 81 w 155721"/>
                <a:gd name="connsiteY4" fmla="*/ 1504950 h 1504950"/>
                <a:gd name="connsiteX0" fmla="*/ 81 w 155721"/>
                <a:gd name="connsiteY0" fmla="*/ 0 h 1504950"/>
                <a:gd name="connsiteX1" fmla="*/ 38181 w 155721"/>
                <a:gd name="connsiteY1" fmla="*/ 371475 h 1504950"/>
                <a:gd name="connsiteX2" fmla="*/ 155656 w 155721"/>
                <a:gd name="connsiteY2" fmla="*/ 682625 h 1504950"/>
                <a:gd name="connsiteX3" fmla="*/ 54056 w 155721"/>
                <a:gd name="connsiteY3" fmla="*/ 977900 h 1504950"/>
                <a:gd name="connsiteX4" fmla="*/ 81 w 155721"/>
                <a:gd name="connsiteY4" fmla="*/ 1504950 h 1504950"/>
                <a:gd name="connsiteX0" fmla="*/ 116 w 155700"/>
                <a:gd name="connsiteY0" fmla="*/ 0 h 1504950"/>
                <a:gd name="connsiteX1" fmla="*/ 38216 w 155700"/>
                <a:gd name="connsiteY1" fmla="*/ 371475 h 1504950"/>
                <a:gd name="connsiteX2" fmla="*/ 155691 w 155700"/>
                <a:gd name="connsiteY2" fmla="*/ 682625 h 1504950"/>
                <a:gd name="connsiteX3" fmla="*/ 44566 w 155700"/>
                <a:gd name="connsiteY3" fmla="*/ 977900 h 1504950"/>
                <a:gd name="connsiteX4" fmla="*/ 116 w 155700"/>
                <a:gd name="connsiteY4" fmla="*/ 1504950 h 1504950"/>
                <a:gd name="connsiteX0" fmla="*/ 116 w 155700"/>
                <a:gd name="connsiteY0" fmla="*/ 0 h 1504950"/>
                <a:gd name="connsiteX1" fmla="*/ 38216 w 155700"/>
                <a:gd name="connsiteY1" fmla="*/ 403225 h 1504950"/>
                <a:gd name="connsiteX2" fmla="*/ 155691 w 155700"/>
                <a:gd name="connsiteY2" fmla="*/ 682625 h 1504950"/>
                <a:gd name="connsiteX3" fmla="*/ 44566 w 155700"/>
                <a:gd name="connsiteY3" fmla="*/ 977900 h 1504950"/>
                <a:gd name="connsiteX4" fmla="*/ 116 w 155700"/>
                <a:gd name="connsiteY4" fmla="*/ 1504950 h 1504950"/>
                <a:gd name="connsiteX0" fmla="*/ 234 w 155814"/>
                <a:gd name="connsiteY0" fmla="*/ 0 h 1504950"/>
                <a:gd name="connsiteX1" fmla="*/ 38334 w 155814"/>
                <a:gd name="connsiteY1" fmla="*/ 403225 h 1504950"/>
                <a:gd name="connsiteX2" fmla="*/ 155809 w 155814"/>
                <a:gd name="connsiteY2" fmla="*/ 682625 h 1504950"/>
                <a:gd name="connsiteX3" fmla="*/ 33256 w 155814"/>
                <a:gd name="connsiteY3" fmla="*/ 977900 h 1504950"/>
                <a:gd name="connsiteX4" fmla="*/ 234 w 155814"/>
                <a:gd name="connsiteY4" fmla="*/ 1504950 h 1504950"/>
                <a:gd name="connsiteX0" fmla="*/ 234 w 155811"/>
                <a:gd name="connsiteY0" fmla="*/ 0 h 1504950"/>
                <a:gd name="connsiteX1" fmla="*/ 30171 w 155811"/>
                <a:gd name="connsiteY1" fmla="*/ 403225 h 1504950"/>
                <a:gd name="connsiteX2" fmla="*/ 155809 w 155811"/>
                <a:gd name="connsiteY2" fmla="*/ 682625 h 1504950"/>
                <a:gd name="connsiteX3" fmla="*/ 33256 w 155811"/>
                <a:gd name="connsiteY3" fmla="*/ 977900 h 1504950"/>
                <a:gd name="connsiteX4" fmla="*/ 234 w 155811"/>
                <a:gd name="connsiteY4" fmla="*/ 1504950 h 1504950"/>
                <a:gd name="connsiteX0" fmla="*/ 234 w 155811"/>
                <a:gd name="connsiteY0" fmla="*/ 0 h 1504950"/>
                <a:gd name="connsiteX1" fmla="*/ 30171 w 155811"/>
                <a:gd name="connsiteY1" fmla="*/ 403225 h 1504950"/>
                <a:gd name="connsiteX2" fmla="*/ 155809 w 155811"/>
                <a:gd name="connsiteY2" fmla="*/ 693668 h 1504950"/>
                <a:gd name="connsiteX3" fmla="*/ 33256 w 155811"/>
                <a:gd name="connsiteY3" fmla="*/ 977900 h 1504950"/>
                <a:gd name="connsiteX4" fmla="*/ 234 w 155811"/>
                <a:gd name="connsiteY4" fmla="*/ 1504950 h 1504950"/>
                <a:gd name="connsiteX0" fmla="*/ 234 w 155819"/>
                <a:gd name="connsiteY0" fmla="*/ 0 h 1504950"/>
                <a:gd name="connsiteX1" fmla="*/ 39967 w 155819"/>
                <a:gd name="connsiteY1" fmla="*/ 475791 h 1504950"/>
                <a:gd name="connsiteX2" fmla="*/ 155809 w 155819"/>
                <a:gd name="connsiteY2" fmla="*/ 693668 h 1504950"/>
                <a:gd name="connsiteX3" fmla="*/ 33256 w 155819"/>
                <a:gd name="connsiteY3" fmla="*/ 977900 h 1504950"/>
                <a:gd name="connsiteX4" fmla="*/ 234 w 155819"/>
                <a:gd name="connsiteY4" fmla="*/ 1504950 h 1504950"/>
                <a:gd name="connsiteX0" fmla="*/ 234 w 155819"/>
                <a:gd name="connsiteY0" fmla="*/ 0 h 1504950"/>
                <a:gd name="connsiteX1" fmla="*/ 39967 w 155819"/>
                <a:gd name="connsiteY1" fmla="*/ 486834 h 1504950"/>
                <a:gd name="connsiteX2" fmla="*/ 155809 w 155819"/>
                <a:gd name="connsiteY2" fmla="*/ 693668 h 1504950"/>
                <a:gd name="connsiteX3" fmla="*/ 33256 w 155819"/>
                <a:gd name="connsiteY3" fmla="*/ 977900 h 1504950"/>
                <a:gd name="connsiteX4" fmla="*/ 234 w 155819"/>
                <a:gd name="connsiteY4" fmla="*/ 1504950 h 1504950"/>
                <a:gd name="connsiteX0" fmla="*/ 184 w 155761"/>
                <a:gd name="connsiteY0" fmla="*/ 0 h 1504950"/>
                <a:gd name="connsiteX1" fmla="*/ 39917 w 155761"/>
                <a:gd name="connsiteY1" fmla="*/ 486834 h 1504950"/>
                <a:gd name="connsiteX2" fmla="*/ 155759 w 155761"/>
                <a:gd name="connsiteY2" fmla="*/ 693668 h 1504950"/>
                <a:gd name="connsiteX3" fmla="*/ 36471 w 155761"/>
                <a:gd name="connsiteY3" fmla="*/ 919531 h 1504950"/>
                <a:gd name="connsiteX4" fmla="*/ 184 w 155761"/>
                <a:gd name="connsiteY4" fmla="*/ 1504950 h 1504950"/>
                <a:gd name="connsiteX0" fmla="*/ 312 w 155889"/>
                <a:gd name="connsiteY0" fmla="*/ 0 h 1504950"/>
                <a:gd name="connsiteX1" fmla="*/ 40045 w 155889"/>
                <a:gd name="connsiteY1" fmla="*/ 486834 h 1504950"/>
                <a:gd name="connsiteX2" fmla="*/ 155887 w 155889"/>
                <a:gd name="connsiteY2" fmla="*/ 693668 h 1504950"/>
                <a:gd name="connsiteX3" fmla="*/ 36599 w 155889"/>
                <a:gd name="connsiteY3" fmla="*/ 919531 h 1504950"/>
                <a:gd name="connsiteX4" fmla="*/ 312 w 155889"/>
                <a:gd name="connsiteY4" fmla="*/ 1504950 h 1504950"/>
                <a:gd name="connsiteX0" fmla="*/ 312 w 155890"/>
                <a:gd name="connsiteY0" fmla="*/ 0 h 1504950"/>
                <a:gd name="connsiteX1" fmla="*/ 40045 w 155890"/>
                <a:gd name="connsiteY1" fmla="*/ 486834 h 1504950"/>
                <a:gd name="connsiteX2" fmla="*/ 155887 w 155890"/>
                <a:gd name="connsiteY2" fmla="*/ 693668 h 1504950"/>
                <a:gd name="connsiteX3" fmla="*/ 36599 w 155890"/>
                <a:gd name="connsiteY3" fmla="*/ 919531 h 1504950"/>
                <a:gd name="connsiteX4" fmla="*/ 312 w 155890"/>
                <a:gd name="connsiteY4" fmla="*/ 1504950 h 1504950"/>
                <a:gd name="connsiteX0" fmla="*/ 184 w 155762"/>
                <a:gd name="connsiteY0" fmla="*/ 0 h 1607004"/>
                <a:gd name="connsiteX1" fmla="*/ 39917 w 155762"/>
                <a:gd name="connsiteY1" fmla="*/ 486834 h 1607004"/>
                <a:gd name="connsiteX2" fmla="*/ 155759 w 155762"/>
                <a:gd name="connsiteY2" fmla="*/ 693668 h 1607004"/>
                <a:gd name="connsiteX3" fmla="*/ 36471 w 155762"/>
                <a:gd name="connsiteY3" fmla="*/ 919531 h 1607004"/>
                <a:gd name="connsiteX4" fmla="*/ 184 w 155762"/>
                <a:gd name="connsiteY4" fmla="*/ 1607004 h 1607004"/>
                <a:gd name="connsiteX0" fmla="*/ 5304 w 160882"/>
                <a:gd name="connsiteY0" fmla="*/ 0 h 1415654"/>
                <a:gd name="connsiteX1" fmla="*/ 45037 w 160882"/>
                <a:gd name="connsiteY1" fmla="*/ 486834 h 1415654"/>
                <a:gd name="connsiteX2" fmla="*/ 160879 w 160882"/>
                <a:gd name="connsiteY2" fmla="*/ 693668 h 1415654"/>
                <a:gd name="connsiteX3" fmla="*/ 41591 w 160882"/>
                <a:gd name="connsiteY3" fmla="*/ 919531 h 1415654"/>
                <a:gd name="connsiteX4" fmla="*/ 141 w 160882"/>
                <a:gd name="connsiteY4" fmla="*/ 1415654 h 1415654"/>
                <a:gd name="connsiteX0" fmla="*/ 16 w 155594"/>
                <a:gd name="connsiteY0" fmla="*/ 0 h 1415654"/>
                <a:gd name="connsiteX1" fmla="*/ 39749 w 155594"/>
                <a:gd name="connsiteY1" fmla="*/ 486834 h 1415654"/>
                <a:gd name="connsiteX2" fmla="*/ 155591 w 155594"/>
                <a:gd name="connsiteY2" fmla="*/ 693668 h 1415654"/>
                <a:gd name="connsiteX3" fmla="*/ 36303 w 155594"/>
                <a:gd name="connsiteY3" fmla="*/ 919531 h 1415654"/>
                <a:gd name="connsiteX4" fmla="*/ 2596 w 155594"/>
                <a:gd name="connsiteY4" fmla="*/ 1415654 h 1415654"/>
                <a:gd name="connsiteX0" fmla="*/ 184 w 155762"/>
                <a:gd name="connsiteY0" fmla="*/ 0 h 1415654"/>
                <a:gd name="connsiteX1" fmla="*/ 39917 w 155762"/>
                <a:gd name="connsiteY1" fmla="*/ 486834 h 1415654"/>
                <a:gd name="connsiteX2" fmla="*/ 155759 w 155762"/>
                <a:gd name="connsiteY2" fmla="*/ 693668 h 1415654"/>
                <a:gd name="connsiteX3" fmla="*/ 36471 w 155762"/>
                <a:gd name="connsiteY3" fmla="*/ 919531 h 1415654"/>
                <a:gd name="connsiteX4" fmla="*/ 183 w 155762"/>
                <a:gd name="connsiteY4" fmla="*/ 1415654 h 1415654"/>
                <a:gd name="connsiteX0" fmla="*/ 184 w 155762"/>
                <a:gd name="connsiteY0" fmla="*/ 0 h 1676910"/>
                <a:gd name="connsiteX1" fmla="*/ 39917 w 155762"/>
                <a:gd name="connsiteY1" fmla="*/ 486834 h 1676910"/>
                <a:gd name="connsiteX2" fmla="*/ 155759 w 155762"/>
                <a:gd name="connsiteY2" fmla="*/ 693668 h 1676910"/>
                <a:gd name="connsiteX3" fmla="*/ 36471 w 155762"/>
                <a:gd name="connsiteY3" fmla="*/ 919531 h 1676910"/>
                <a:gd name="connsiteX4" fmla="*/ 183 w 155762"/>
                <a:gd name="connsiteY4" fmla="*/ 1676910 h 1676910"/>
                <a:gd name="connsiteX0" fmla="*/ 2 w 161113"/>
                <a:gd name="connsiteY0" fmla="*/ 0 h 1974913"/>
                <a:gd name="connsiteX1" fmla="*/ 45269 w 161113"/>
                <a:gd name="connsiteY1" fmla="*/ 784837 h 1974913"/>
                <a:gd name="connsiteX2" fmla="*/ 161111 w 161113"/>
                <a:gd name="connsiteY2" fmla="*/ 991671 h 1974913"/>
                <a:gd name="connsiteX3" fmla="*/ 41823 w 161113"/>
                <a:gd name="connsiteY3" fmla="*/ 1217534 h 1974913"/>
                <a:gd name="connsiteX4" fmla="*/ 5535 w 161113"/>
                <a:gd name="connsiteY4" fmla="*/ 1974913 h 1974913"/>
                <a:gd name="connsiteX0" fmla="*/ 1727 w 162840"/>
                <a:gd name="connsiteY0" fmla="*/ 0 h 1974913"/>
                <a:gd name="connsiteX1" fmla="*/ 46994 w 162840"/>
                <a:gd name="connsiteY1" fmla="*/ 784837 h 1974913"/>
                <a:gd name="connsiteX2" fmla="*/ 162836 w 162840"/>
                <a:gd name="connsiteY2" fmla="*/ 991671 h 1974913"/>
                <a:gd name="connsiteX3" fmla="*/ 43548 w 162840"/>
                <a:gd name="connsiteY3" fmla="*/ 1217534 h 1974913"/>
                <a:gd name="connsiteX4" fmla="*/ 7260 w 162840"/>
                <a:gd name="connsiteY4" fmla="*/ 1974913 h 19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40" h="1974913">
                  <a:moveTo>
                    <a:pt x="1727" y="0"/>
                  </a:moveTo>
                  <a:cubicBezTo>
                    <a:pt x="1462" y="265377"/>
                    <a:pt x="-13059" y="623586"/>
                    <a:pt x="46994" y="784837"/>
                  </a:cubicBezTo>
                  <a:cubicBezTo>
                    <a:pt x="107047" y="946088"/>
                    <a:pt x="163410" y="919555"/>
                    <a:pt x="162836" y="991671"/>
                  </a:cubicBezTo>
                  <a:cubicBezTo>
                    <a:pt x="162262" y="1063787"/>
                    <a:pt x="69477" y="1097203"/>
                    <a:pt x="43548" y="1217534"/>
                  </a:cubicBezTo>
                  <a:cubicBezTo>
                    <a:pt x="17619" y="1337865"/>
                    <a:pt x="5408" y="1751340"/>
                    <a:pt x="7260" y="1974913"/>
                  </a:cubicBezTo>
                </a:path>
              </a:pathLst>
            </a:custGeom>
            <a:solidFill>
              <a:srgbClr val="F7D7F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FA125CB3-1FA4-432C-BBBD-908129197C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0648" y="3723648"/>
              <a:ext cx="10994" cy="278192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E1DF49F7-130A-491A-893B-25F71DBF4DA9}"/>
                </a:ext>
              </a:extLst>
            </p:cNvPr>
            <p:cNvCxnSpPr>
              <a:cxnSpLocks/>
            </p:cNvCxnSpPr>
            <p:nvPr/>
          </p:nvCxnSpPr>
          <p:spPr>
            <a:xfrm>
              <a:off x="994852" y="5194602"/>
              <a:ext cx="671121" cy="803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ZoneTexte 12">
                  <a:extLst>
                    <a:ext uri="{FF2B5EF4-FFF2-40B4-BE49-F238E27FC236}">
                      <a16:creationId xmlns:a16="http://schemas.microsoft.com/office/drawing/2014/main" id="{08335935-5E52-4051-BA91-6FBB85D8B9FF}"/>
                    </a:ext>
                  </a:extLst>
                </p:cNvPr>
                <p:cNvSpPr txBox="1"/>
                <p:nvPr/>
              </p:nvSpPr>
              <p:spPr>
                <a:xfrm>
                  <a:off x="855046" y="5990966"/>
                  <a:ext cx="6029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oMath>
                    </m:oMathPara>
                  </a14:m>
                  <a:endParaRPr lang="fr-FR" dirty="0" err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ZoneTexte 12">
                  <a:extLst>
                    <a:ext uri="{FF2B5EF4-FFF2-40B4-BE49-F238E27FC236}">
                      <a16:creationId xmlns:a16="http://schemas.microsoft.com/office/drawing/2014/main" id="{08335935-5E52-4051-BA91-6FBB85D8B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046" y="5990966"/>
                  <a:ext cx="602901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ZoneTexte 13">
                  <a:extLst>
                    <a:ext uri="{FF2B5EF4-FFF2-40B4-BE49-F238E27FC236}">
                      <a16:creationId xmlns:a16="http://schemas.microsoft.com/office/drawing/2014/main" id="{6A47096A-2C63-4AEB-9209-1D6F1768A146}"/>
                    </a:ext>
                  </a:extLst>
                </p:cNvPr>
                <p:cNvSpPr txBox="1"/>
                <p:nvPr/>
              </p:nvSpPr>
              <p:spPr>
                <a:xfrm>
                  <a:off x="1577079" y="5044496"/>
                  <a:ext cx="372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fr-FR" dirty="0" err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7" name="ZoneTexte 13">
                  <a:extLst>
                    <a:ext uri="{FF2B5EF4-FFF2-40B4-BE49-F238E27FC236}">
                      <a16:creationId xmlns:a16="http://schemas.microsoft.com/office/drawing/2014/main" id="{6A47096A-2C63-4AEB-9209-1D6F1768A1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079" y="5044496"/>
                  <a:ext cx="37279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ZoneTexte 3"/>
            <p:cNvSpPr txBox="1"/>
            <p:nvPr/>
          </p:nvSpPr>
          <p:spPr>
            <a:xfrm>
              <a:off x="381097" y="1398118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911159" y="1589666"/>
            <a:ext cx="5184841" cy="833652"/>
            <a:chOff x="1699099" y="1395464"/>
            <a:chExt cx="5184841" cy="83365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1699099" y="1398119"/>
              <a:ext cx="4717915" cy="830997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0E66FE9-F948-4015-83BA-DC30AED54467}"/>
                </a:ext>
              </a:extLst>
            </p:cNvPr>
            <p:cNvSpPr txBox="1"/>
            <p:nvPr/>
          </p:nvSpPr>
          <p:spPr>
            <a:xfrm>
              <a:off x="2496926" y="1514400"/>
              <a:ext cx="4387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dirty="0" err="1" smtClean="0"/>
                <a:t>Resonant</a:t>
              </a:r>
              <a:r>
                <a:rPr lang="fr-FR" dirty="0" smtClean="0"/>
                <a:t> </a:t>
              </a:r>
              <a:r>
                <a:rPr lang="fr-FR" dirty="0" err="1" smtClean="0"/>
                <a:t>piezo</a:t>
              </a:r>
              <a:r>
                <a:rPr lang="fr-FR" dirty="0" smtClean="0"/>
                <a:t>-orbital </a:t>
              </a:r>
              <a:r>
                <a:rPr lang="fr-FR" dirty="0" err="1"/>
                <a:t>backaction</a:t>
              </a:r>
              <a:endParaRPr lang="fr-FR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dirty="0" err="1"/>
                <a:t>Resonant</a:t>
              </a:r>
              <a:r>
                <a:rPr lang="fr-FR" dirty="0"/>
                <a:t> </a:t>
              </a:r>
              <a:r>
                <a:rPr lang="fr-FR" dirty="0" err="1"/>
                <a:t>photothermal</a:t>
              </a:r>
              <a:r>
                <a:rPr lang="fr-FR" dirty="0"/>
                <a:t> </a:t>
              </a:r>
              <a:r>
                <a:rPr lang="fr-FR" dirty="0" err="1"/>
                <a:t>backaction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97718" y="1395464"/>
              <a:ext cx="55656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4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?</a:t>
              </a:r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4852137" y="2653217"/>
            <a:ext cx="5307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smtClean="0"/>
              <a:t>Model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 smtClean="0"/>
              <a:t>piezo</a:t>
            </a:r>
            <a:r>
              <a:rPr lang="fr-FR" dirty="0" smtClean="0"/>
              <a:t>-orbital and </a:t>
            </a:r>
            <a:r>
              <a:rPr lang="fr-FR" dirty="0" err="1" smtClean="0"/>
              <a:t>photothermal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(</a:t>
            </a:r>
            <a:r>
              <a:rPr lang="fr-FR" dirty="0"/>
              <a:t>in time and </a:t>
            </a:r>
            <a:r>
              <a:rPr lang="fr-FR" dirty="0" err="1"/>
              <a:t>space</a:t>
            </a:r>
            <a:r>
              <a:rPr lang="fr-FR" dirty="0"/>
              <a:t>)</a:t>
            </a:r>
          </a:p>
        </p:txBody>
      </p:sp>
      <p:sp>
        <p:nvSpPr>
          <p:cNvPr id="82" name="Espace réservé du numéro de diapositive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8E80F3C-B427-46FE-A45B-8DDDCB21A2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8548" r="6403"/>
          <a:stretch/>
        </p:blipFill>
        <p:spPr>
          <a:xfrm>
            <a:off x="4548554" y="3249456"/>
            <a:ext cx="6418385" cy="33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8.33333E-7 0.340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8CCEE-6153-4722-AFC3-B6CF1032E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921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dirty="0" err="1" smtClean="0"/>
              <a:t>Resonant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photothermal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effect</a:t>
            </a:r>
            <a:r>
              <a:rPr lang="fr-FR" sz="3600" b="1" dirty="0" smtClean="0"/>
              <a:t> model</a:t>
            </a:r>
            <a:endParaRPr lang="fr-FR" sz="3600" b="1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32</a:t>
            </a:fld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349347" y="2177539"/>
            <a:ext cx="5711790" cy="3766999"/>
            <a:chOff x="-423162" y="2434624"/>
            <a:chExt cx="5711790" cy="376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F3DF79C3-C9B4-4268-9791-A14646084B29}"/>
                    </a:ext>
                  </a:extLst>
                </p:cNvPr>
                <p:cNvSpPr txBox="1"/>
                <p:nvPr/>
              </p:nvSpPr>
              <p:spPr>
                <a:xfrm>
                  <a:off x="212329" y="5309257"/>
                  <a:ext cx="358751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/>
                    <a:t>Energy </a:t>
                  </a:r>
                  <a:r>
                    <a:rPr lang="fr-FR" sz="1600" dirty="0" err="1"/>
                    <a:t>levels</a:t>
                  </a:r>
                  <a:r>
                    <a:rPr lang="fr-FR" sz="1600" dirty="0"/>
                    <a:t> and relaxation rates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fr-FR" sz="1600" dirty="0"/>
                    <a:t>)</a:t>
                  </a:r>
                </a:p>
                <a:p>
                  <a:pPr algn="ctr"/>
                  <a:r>
                    <a:rPr lang="fr-FR" sz="1600" dirty="0"/>
                    <a:t>for room-</a:t>
                  </a:r>
                  <a:r>
                    <a:rPr lang="fr-FR" sz="1600" dirty="0" err="1"/>
                    <a:t>temperature</a:t>
                  </a:r>
                  <a:r>
                    <a:rPr lang="fr-FR" sz="16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600" i="0" dirty="0" smtClean="0">
                          <a:latin typeface="Cambria Math" panose="02040503050406030204" pitchFamily="18" charset="0"/>
                        </a:rPr>
                        <m:t>Tm</m:t>
                      </m:r>
                      <m:r>
                        <a:rPr lang="fr-FR" sz="1600" i="0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fr-FR" sz="1600" i="0" dirty="0" smtClean="0">
                          <a:latin typeface="Cambria Math" panose="02040503050406030204" pitchFamily="18" charset="0"/>
                        </a:rPr>
                        <m:t>YAG</m:t>
                      </m:r>
                    </m:oMath>
                  </a14:m>
                  <a:r>
                    <a:rPr lang="fr-F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F3DF79C3-C9B4-4268-9791-A14646084B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29" y="5309257"/>
                  <a:ext cx="3587511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66CFEF-E892-491E-99F5-DB1190505556}"/>
                </a:ext>
              </a:extLst>
            </p:cNvPr>
            <p:cNvSpPr/>
            <p:nvPr/>
          </p:nvSpPr>
          <p:spPr>
            <a:xfrm>
              <a:off x="-423162" y="5924624"/>
              <a:ext cx="568453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 err="1">
                  <a:solidFill>
                    <a:srgbClr val="9900FF"/>
                  </a:solidFill>
                  <a:latin typeface="Arial" panose="020B0604020202020204" pitchFamily="34" charset="0"/>
                </a:rPr>
                <a:t>Caird</a:t>
              </a:r>
              <a:r>
                <a:rPr lang="fr-FR" sz="1200" dirty="0">
                  <a:solidFill>
                    <a:srgbClr val="9900FF"/>
                  </a:solidFill>
                  <a:latin typeface="Arial" panose="020B0604020202020204" pitchFamily="34" charset="0"/>
                </a:rPr>
                <a:t>, J. </a:t>
              </a:r>
              <a:r>
                <a:rPr lang="fr-FR" sz="1200" i="1" dirty="0">
                  <a:solidFill>
                    <a:srgbClr val="9900FF"/>
                  </a:solidFill>
                  <a:latin typeface="Arial" panose="020B0604020202020204" pitchFamily="34" charset="0"/>
                </a:rPr>
                <a:t>et al.,</a:t>
              </a:r>
              <a:r>
                <a:rPr lang="fr-FR" sz="1200" dirty="0">
                  <a:solidFill>
                    <a:srgbClr val="9900FF"/>
                  </a:solidFill>
                  <a:latin typeface="Arial" panose="020B0604020202020204" pitchFamily="34" charset="0"/>
                </a:rPr>
                <a:t> (1975). </a:t>
              </a:r>
              <a:r>
                <a:rPr lang="fr-FR" sz="1200" i="1" dirty="0">
                  <a:solidFill>
                    <a:srgbClr val="9900FF"/>
                  </a:solidFill>
                  <a:latin typeface="Arial" panose="020B0604020202020204" pitchFamily="34" charset="0"/>
                </a:rPr>
                <a:t>IEEE Journal of Quantum Electronics</a:t>
              </a:r>
              <a:r>
                <a:rPr lang="fr-FR" sz="1200" dirty="0">
                  <a:solidFill>
                    <a:srgbClr val="9900FF"/>
                  </a:solidFill>
                  <a:latin typeface="Arial" panose="020B0604020202020204" pitchFamily="34" charset="0"/>
                </a:rPr>
                <a:t>, </a:t>
              </a:r>
              <a:r>
                <a:rPr lang="fr-FR" sz="1200" i="1" dirty="0">
                  <a:solidFill>
                    <a:srgbClr val="9900FF"/>
                  </a:solidFill>
                  <a:latin typeface="Arial" panose="020B0604020202020204" pitchFamily="34" charset="0"/>
                </a:rPr>
                <a:t>11</a:t>
              </a:r>
              <a:r>
                <a:rPr lang="fr-FR" sz="1200" dirty="0">
                  <a:solidFill>
                    <a:srgbClr val="9900FF"/>
                  </a:solidFill>
                  <a:latin typeface="Arial" panose="020B0604020202020204" pitchFamily="34" charset="0"/>
                </a:rPr>
                <a:t>(11), 874-881.</a:t>
              </a:r>
              <a:endParaRPr lang="fr-FR" sz="1200" dirty="0">
                <a:solidFill>
                  <a:srgbClr val="9900FF"/>
                </a:solidFill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6BD25EB4-187D-466D-8076-3C3685978953}"/>
                </a:ext>
              </a:extLst>
            </p:cNvPr>
            <p:cNvGrpSpPr/>
            <p:nvPr/>
          </p:nvGrpSpPr>
          <p:grpSpPr>
            <a:xfrm>
              <a:off x="202476" y="2434624"/>
              <a:ext cx="5086152" cy="2899050"/>
              <a:chOff x="4204107" y="1518225"/>
              <a:chExt cx="5086152" cy="2899050"/>
            </a:xfrm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00022733-9BC0-4001-9947-1235B900405B}"/>
                  </a:ext>
                </a:extLst>
              </p:cNvPr>
              <p:cNvGrpSpPr/>
              <p:nvPr/>
            </p:nvGrpSpPr>
            <p:grpSpPr>
              <a:xfrm>
                <a:off x="5406599" y="2005907"/>
                <a:ext cx="1235123" cy="2133133"/>
                <a:chOff x="1818767" y="1412776"/>
                <a:chExt cx="1800200" cy="3312368"/>
              </a:xfrm>
            </p:grpSpPr>
            <p:cxnSp>
              <p:nvCxnSpPr>
                <p:cNvPr id="75" name="Connecteur droit 74">
                  <a:extLst>
                    <a:ext uri="{FF2B5EF4-FFF2-40B4-BE49-F238E27FC236}">
                      <a16:creationId xmlns:a16="http://schemas.microsoft.com/office/drawing/2014/main" id="{F3A483CE-58F7-43DF-B093-AABC19C4115F}"/>
                    </a:ext>
                  </a:extLst>
                </p:cNvPr>
                <p:cNvCxnSpPr/>
                <p:nvPr/>
              </p:nvCxnSpPr>
              <p:spPr>
                <a:xfrm>
                  <a:off x="1818767" y="1412776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75">
                  <a:extLst>
                    <a:ext uri="{FF2B5EF4-FFF2-40B4-BE49-F238E27FC236}">
                      <a16:creationId xmlns:a16="http://schemas.microsoft.com/office/drawing/2014/main" id="{5F9F0EED-5424-4A97-9498-86595809DBE4}"/>
                    </a:ext>
                  </a:extLst>
                </p:cNvPr>
                <p:cNvCxnSpPr/>
                <p:nvPr/>
              </p:nvCxnSpPr>
              <p:spPr>
                <a:xfrm>
                  <a:off x="1818767" y="2348880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76">
                  <a:extLst>
                    <a:ext uri="{FF2B5EF4-FFF2-40B4-BE49-F238E27FC236}">
                      <a16:creationId xmlns:a16="http://schemas.microsoft.com/office/drawing/2014/main" id="{1CBEBEB2-A928-4101-83AB-4F719F2C81A5}"/>
                    </a:ext>
                  </a:extLst>
                </p:cNvPr>
                <p:cNvCxnSpPr/>
                <p:nvPr/>
              </p:nvCxnSpPr>
              <p:spPr>
                <a:xfrm>
                  <a:off x="1818767" y="3181618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77">
                  <a:extLst>
                    <a:ext uri="{FF2B5EF4-FFF2-40B4-BE49-F238E27FC236}">
                      <a16:creationId xmlns:a16="http://schemas.microsoft.com/office/drawing/2014/main" id="{ED60C900-FC81-4346-A8C7-4E4F7F458631}"/>
                    </a:ext>
                  </a:extLst>
                </p:cNvPr>
                <p:cNvCxnSpPr/>
                <p:nvPr/>
              </p:nvCxnSpPr>
              <p:spPr>
                <a:xfrm>
                  <a:off x="1818767" y="4725144"/>
                  <a:ext cx="18002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Connecteur droit avec flèche 26">
                <a:extLst>
                  <a:ext uri="{FF2B5EF4-FFF2-40B4-BE49-F238E27FC236}">
                    <a16:creationId xmlns:a16="http://schemas.microsoft.com/office/drawing/2014/main" id="{F6822439-5EB9-4E59-86AE-9B84CF756A64}"/>
                  </a:ext>
                </a:extLst>
              </p:cNvPr>
              <p:cNvCxnSpPr/>
              <p:nvPr/>
            </p:nvCxnSpPr>
            <p:spPr>
              <a:xfrm flipV="1">
                <a:off x="5228370" y="1542182"/>
                <a:ext cx="0" cy="28750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ZoneTexte 10">
                    <a:extLst>
                      <a:ext uri="{FF2B5EF4-FFF2-40B4-BE49-F238E27FC236}">
                        <a16:creationId xmlns:a16="http://schemas.microsoft.com/office/drawing/2014/main" id="{172600A1-737F-40CD-9862-AB9554B3F0CA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997" y="1886984"/>
                    <a:ext cx="54135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latin typeface="Cambria Math"/>
                            </a:rPr>
                            <m:t>12600</m:t>
                          </m:r>
                        </m:oMath>
                      </m:oMathPara>
                    </a14:m>
                    <a:endParaRPr lang="fr-FR" sz="1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5" name="ZoneTexte 10">
                    <a:extLst>
                      <a:ext uri="{FF2B5EF4-FFF2-40B4-BE49-F238E27FC236}">
                        <a16:creationId xmlns:a16="http://schemas.microsoft.com/office/drawing/2014/main" id="{172600A1-737F-40CD-9862-AB9554B3F0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2997" y="1886984"/>
                    <a:ext cx="541354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561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ZoneTexte 11">
                    <a:extLst>
                      <a:ext uri="{FF2B5EF4-FFF2-40B4-BE49-F238E27FC236}">
                        <a16:creationId xmlns:a16="http://schemas.microsoft.com/office/drawing/2014/main" id="{CFF39D8E-09D1-4DEC-8AE5-DFB61E403A33}"/>
                      </a:ext>
                    </a:extLst>
                  </p:cNvPr>
                  <p:cNvSpPr txBox="1"/>
                  <p:nvPr/>
                </p:nvSpPr>
                <p:spPr>
                  <a:xfrm>
                    <a:off x="4745582" y="2489826"/>
                    <a:ext cx="47073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latin typeface="Cambria Math"/>
                            </a:rPr>
                            <m:t>8300</m:t>
                          </m:r>
                        </m:oMath>
                      </m:oMathPara>
                    </a14:m>
                    <a:endParaRPr lang="fr-FR" sz="1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6" name="ZoneTexte 11">
                    <a:extLst>
                      <a:ext uri="{FF2B5EF4-FFF2-40B4-BE49-F238E27FC236}">
                        <a16:creationId xmlns:a16="http://schemas.microsoft.com/office/drawing/2014/main" id="{CFF39D8E-09D1-4DEC-8AE5-DFB61E403A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5582" y="2489826"/>
                    <a:ext cx="47073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89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ZoneTexte 12">
                    <a:extLst>
                      <a:ext uri="{FF2B5EF4-FFF2-40B4-BE49-F238E27FC236}">
                        <a16:creationId xmlns:a16="http://schemas.microsoft.com/office/drawing/2014/main" id="{90191E98-69A3-401D-9446-10686CC09290}"/>
                      </a:ext>
                    </a:extLst>
                  </p:cNvPr>
                  <p:cNvSpPr txBox="1"/>
                  <p:nvPr/>
                </p:nvSpPr>
                <p:spPr>
                  <a:xfrm>
                    <a:off x="4745582" y="3026101"/>
                    <a:ext cx="57859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latin typeface="Cambria Math"/>
                            </a:rPr>
                            <m:t>5500</m:t>
                          </m:r>
                        </m:oMath>
                      </m:oMathPara>
                    </a14:m>
                    <a:endParaRPr lang="fr-FR" sz="1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ZoneTexte 12">
                    <a:extLst>
                      <a:ext uri="{FF2B5EF4-FFF2-40B4-BE49-F238E27FC236}">
                        <a16:creationId xmlns:a16="http://schemas.microsoft.com/office/drawing/2014/main" id="{90191E98-69A3-401D-9446-10686CC092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5582" y="3026101"/>
                    <a:ext cx="57859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ZoneTexte 13">
                    <a:extLst>
                      <a:ext uri="{FF2B5EF4-FFF2-40B4-BE49-F238E27FC236}">
                        <a16:creationId xmlns:a16="http://schemas.microsoft.com/office/drawing/2014/main" id="{ED89AD4B-B2E9-4822-880C-836EDF5168DC}"/>
                      </a:ext>
                    </a:extLst>
                  </p:cNvPr>
                  <p:cNvSpPr txBox="1"/>
                  <p:nvPr/>
                </p:nvSpPr>
                <p:spPr>
                  <a:xfrm>
                    <a:off x="4914106" y="4020117"/>
                    <a:ext cx="2776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fr-FR" sz="1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8" name="ZoneTexte 13">
                    <a:extLst>
                      <a:ext uri="{FF2B5EF4-FFF2-40B4-BE49-F238E27FC236}">
                        <a16:creationId xmlns:a16="http://schemas.microsoft.com/office/drawing/2014/main" id="{ED89AD4B-B2E9-4822-880C-836EDF516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4106" y="4020117"/>
                    <a:ext cx="27764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ZoneTexte 14">
                    <a:extLst>
                      <a:ext uri="{FF2B5EF4-FFF2-40B4-BE49-F238E27FC236}">
                        <a16:creationId xmlns:a16="http://schemas.microsoft.com/office/drawing/2014/main" id="{20362ABF-CBC8-496B-91F5-CB7CCE782F56}"/>
                      </a:ext>
                    </a:extLst>
                  </p:cNvPr>
                  <p:cNvSpPr txBox="1"/>
                  <p:nvPr/>
                </p:nvSpPr>
                <p:spPr>
                  <a:xfrm>
                    <a:off x="6548652" y="1886984"/>
                    <a:ext cx="842218" cy="3307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400" i="1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sPre>
                          <m:r>
                            <a:rPr lang="fr-FR" sz="1400" i="1">
                              <a:latin typeface="Cambria Math"/>
                            </a:rPr>
                            <m:t> (</m:t>
                          </m:r>
                          <m:r>
                            <a:rPr lang="fr-FR" sz="1400" i="1">
                              <a:latin typeface="Cambria Math"/>
                            </a:rPr>
                            <m:t>𝑒</m:t>
                          </m:r>
                          <m:r>
                            <a:rPr lang="fr-FR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fr-FR" sz="1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ZoneTexte 14">
                    <a:extLst>
                      <a:ext uri="{FF2B5EF4-FFF2-40B4-BE49-F238E27FC236}">
                        <a16:creationId xmlns:a16="http://schemas.microsoft.com/office/drawing/2014/main" id="{20362ABF-CBC8-496B-91F5-CB7CCE782F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8652" y="1886984"/>
                    <a:ext cx="842218" cy="33079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740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ZoneTexte 15">
                    <a:extLst>
                      <a:ext uri="{FF2B5EF4-FFF2-40B4-BE49-F238E27FC236}">
                        <a16:creationId xmlns:a16="http://schemas.microsoft.com/office/drawing/2014/main" id="{35B13C89-92C2-4EA3-A815-9BB1AB258BB2}"/>
                      </a:ext>
                    </a:extLst>
                  </p:cNvPr>
                  <p:cNvSpPr txBox="1"/>
                  <p:nvPr/>
                </p:nvSpPr>
                <p:spPr>
                  <a:xfrm>
                    <a:off x="6548720" y="2489826"/>
                    <a:ext cx="850939" cy="3307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400" i="1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fr-FR" sz="1400" i="1">
                                  <a:latin typeface="Cambria Math"/>
                                </a:rPr>
                                <m:t> (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)</m:t>
                              </m:r>
                            </m:e>
                          </m:sPre>
                        </m:oMath>
                      </m:oMathPara>
                    </a14:m>
                    <a:endParaRPr lang="fr-FR" sz="1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ZoneTexte 15">
                    <a:extLst>
                      <a:ext uri="{FF2B5EF4-FFF2-40B4-BE49-F238E27FC236}">
                        <a16:creationId xmlns:a16="http://schemas.microsoft.com/office/drawing/2014/main" id="{35B13C89-92C2-4EA3-A815-9BB1AB258B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8720" y="2489826"/>
                    <a:ext cx="850939" cy="33079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740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ZoneTexte 16">
                    <a:extLst>
                      <a:ext uri="{FF2B5EF4-FFF2-40B4-BE49-F238E27FC236}">
                        <a16:creationId xmlns:a16="http://schemas.microsoft.com/office/drawing/2014/main" id="{BA735854-469A-4579-A6B1-994765AD551C}"/>
                      </a:ext>
                    </a:extLst>
                  </p:cNvPr>
                  <p:cNvSpPr txBox="1"/>
                  <p:nvPr/>
                </p:nvSpPr>
                <p:spPr>
                  <a:xfrm>
                    <a:off x="6567122" y="4020050"/>
                    <a:ext cx="862159" cy="3307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400" i="1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fr-FR" sz="1400" i="1">
                                  <a:latin typeface="Cambria Math"/>
                                </a:rPr>
                                <m:t> (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)</m:t>
                              </m:r>
                            </m:e>
                          </m:sPre>
                        </m:oMath>
                      </m:oMathPara>
                    </a14:m>
                    <a:endParaRPr lang="fr-FR" sz="1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ZoneTexte 16">
                    <a:extLst>
                      <a:ext uri="{FF2B5EF4-FFF2-40B4-BE49-F238E27FC236}">
                        <a16:creationId xmlns:a16="http://schemas.microsoft.com/office/drawing/2014/main" id="{BA735854-469A-4579-A6B1-994765AD55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7122" y="4020050"/>
                    <a:ext cx="862159" cy="33079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40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ZoneTexte 17">
                    <a:extLst>
                      <a:ext uri="{FF2B5EF4-FFF2-40B4-BE49-F238E27FC236}">
                        <a16:creationId xmlns:a16="http://schemas.microsoft.com/office/drawing/2014/main" id="{931D528A-DB5D-46A9-8124-44E0215C4857}"/>
                      </a:ext>
                    </a:extLst>
                  </p:cNvPr>
                  <p:cNvSpPr txBox="1"/>
                  <p:nvPr/>
                </p:nvSpPr>
                <p:spPr>
                  <a:xfrm>
                    <a:off x="6567190" y="3026101"/>
                    <a:ext cx="862993" cy="3307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400" i="1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sPre>
                          <m:r>
                            <a:rPr lang="fr-FR" sz="1400" i="1">
                              <a:latin typeface="Cambria Math"/>
                            </a:rPr>
                            <m:t> (</m:t>
                          </m:r>
                          <m:r>
                            <a:rPr lang="fr-FR" sz="1400" i="1">
                              <a:latin typeface="Cambria Math"/>
                            </a:rPr>
                            <m:t>𝑚</m:t>
                          </m:r>
                          <m:r>
                            <a:rPr lang="fr-FR" sz="1400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fr-FR" sz="1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ZoneTexte 17">
                    <a:extLst>
                      <a:ext uri="{FF2B5EF4-FFF2-40B4-BE49-F238E27FC236}">
                        <a16:creationId xmlns:a16="http://schemas.microsoft.com/office/drawing/2014/main" id="{931D528A-DB5D-46A9-8124-44E0215C48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7190" y="3026101"/>
                    <a:ext cx="862993" cy="33079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740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ZoneTexte 18">
                    <a:extLst>
                      <a:ext uri="{FF2B5EF4-FFF2-40B4-BE49-F238E27FC236}">
                        <a16:creationId xmlns:a16="http://schemas.microsoft.com/office/drawing/2014/main" id="{E11C7925-229B-4193-A1D9-0AC0528C232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9952" y="1518225"/>
                    <a:ext cx="1551586" cy="2811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fr-FR" sz="1200" dirty="0" err="1">
                        <a:cs typeface="Times New Roman" pitchFamily="18" charset="0"/>
                      </a:rPr>
                      <a:t>Wavenumber</a:t>
                    </a:r>
                    <a:r>
                      <a:rPr lang="fr-FR" sz="1200" dirty="0">
                        <a:cs typeface="Times New Roman" pitchFamily="18" charset="0"/>
                      </a:rPr>
                      <a:t>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fr-F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a14:m>
                    <a:r>
                      <a:rPr lang="fr-FR" sz="1200" dirty="0">
                        <a:cs typeface="Times New Roman" pitchFamily="18" charset="0"/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73" name="ZoneTexte 18">
                    <a:extLst>
                      <a:ext uri="{FF2B5EF4-FFF2-40B4-BE49-F238E27FC236}">
                        <a16:creationId xmlns:a16="http://schemas.microsoft.com/office/drawing/2014/main" id="{E11C7925-229B-4193-A1D9-0AC0528C2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9952" y="1518225"/>
                    <a:ext cx="1551586" cy="28116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489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Flèche vers le bas 19">
                <a:extLst>
                  <a:ext uri="{FF2B5EF4-FFF2-40B4-BE49-F238E27FC236}">
                    <a16:creationId xmlns:a16="http://schemas.microsoft.com/office/drawing/2014/main" id="{EEEDFC3B-5FA3-4EDF-B4AA-B9293ED05BBC}"/>
                  </a:ext>
                </a:extLst>
              </p:cNvPr>
              <p:cNvSpPr/>
              <p:nvPr/>
            </p:nvSpPr>
            <p:spPr>
              <a:xfrm rot="10800000">
                <a:off x="5973971" y="3145024"/>
                <a:ext cx="173206" cy="993949"/>
              </a:xfrm>
              <a:prstGeom prst="downArrow">
                <a:avLst>
                  <a:gd name="adj1" fmla="val 50000"/>
                  <a:gd name="adj2" fmla="val 9249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Flèche vers le bas 20">
                <a:extLst>
                  <a:ext uri="{FF2B5EF4-FFF2-40B4-BE49-F238E27FC236}">
                    <a16:creationId xmlns:a16="http://schemas.microsoft.com/office/drawing/2014/main" id="{EABF2E11-DBE3-4C73-B13A-5FCDD74441C7}"/>
                  </a:ext>
                </a:extLst>
              </p:cNvPr>
              <p:cNvSpPr/>
              <p:nvPr/>
            </p:nvSpPr>
            <p:spPr>
              <a:xfrm>
                <a:off x="5978156" y="2005907"/>
                <a:ext cx="173206" cy="993949"/>
              </a:xfrm>
              <a:prstGeom prst="downArrow">
                <a:avLst>
                  <a:gd name="adj1" fmla="val 50000"/>
                  <a:gd name="adj2" fmla="val 9249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09E97F28-9553-42AA-8E74-D3D6FA4A0029}"/>
                  </a:ext>
                </a:extLst>
              </p:cNvPr>
              <p:cNvCxnSpPr/>
              <p:nvPr/>
            </p:nvCxnSpPr>
            <p:spPr>
              <a:xfrm>
                <a:off x="5510246" y="2005907"/>
                <a:ext cx="0" cy="2133066"/>
              </a:xfrm>
              <a:prstGeom prst="straightConnector1">
                <a:avLst/>
              </a:prstGeom>
              <a:ln w="1905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64DC8587-C3A1-4EFF-8117-8E11031B8D61}"/>
                  </a:ext>
                </a:extLst>
              </p:cNvPr>
              <p:cNvCxnSpPr/>
              <p:nvPr/>
            </p:nvCxnSpPr>
            <p:spPr>
              <a:xfrm>
                <a:off x="5608390" y="2005907"/>
                <a:ext cx="0" cy="1139117"/>
              </a:xfrm>
              <a:prstGeom prst="straightConnector1">
                <a:avLst/>
              </a:prstGeom>
              <a:ln w="1905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>
                <a:extLst>
                  <a:ext uri="{FF2B5EF4-FFF2-40B4-BE49-F238E27FC236}">
                    <a16:creationId xmlns:a16="http://schemas.microsoft.com/office/drawing/2014/main" id="{0419B50A-0825-422F-97A6-59918CDCB0F0}"/>
                  </a:ext>
                </a:extLst>
              </p:cNvPr>
              <p:cNvCxnSpPr/>
              <p:nvPr/>
            </p:nvCxnSpPr>
            <p:spPr>
              <a:xfrm>
                <a:off x="5699442" y="2623490"/>
                <a:ext cx="0" cy="1515483"/>
              </a:xfrm>
              <a:prstGeom prst="straightConnector1">
                <a:avLst/>
              </a:prstGeom>
              <a:ln w="1905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>
                <a:extLst>
                  <a:ext uri="{FF2B5EF4-FFF2-40B4-BE49-F238E27FC236}">
                    <a16:creationId xmlns:a16="http://schemas.microsoft.com/office/drawing/2014/main" id="{150D0F4E-A7A5-42C2-BA4C-CFFA04694386}"/>
                  </a:ext>
                </a:extLst>
              </p:cNvPr>
              <p:cNvCxnSpPr/>
              <p:nvPr/>
            </p:nvCxnSpPr>
            <p:spPr>
              <a:xfrm>
                <a:off x="6266567" y="2005907"/>
                <a:ext cx="0" cy="602842"/>
              </a:xfrm>
              <a:prstGeom prst="straightConnector1">
                <a:avLst/>
              </a:prstGeom>
              <a:ln w="1905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>
                <a:extLst>
                  <a:ext uri="{FF2B5EF4-FFF2-40B4-BE49-F238E27FC236}">
                    <a16:creationId xmlns:a16="http://schemas.microsoft.com/office/drawing/2014/main" id="{8A53ACA6-838F-4419-9662-B463C0B592F6}"/>
                  </a:ext>
                </a:extLst>
              </p:cNvPr>
              <p:cNvCxnSpPr/>
              <p:nvPr/>
            </p:nvCxnSpPr>
            <p:spPr>
              <a:xfrm>
                <a:off x="6353610" y="2608749"/>
                <a:ext cx="0" cy="539267"/>
              </a:xfrm>
              <a:prstGeom prst="straightConnector1">
                <a:avLst/>
              </a:prstGeom>
              <a:ln w="1905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99CB3472-6A0C-40E3-83B0-411238D8A7A8}"/>
                  </a:ext>
                </a:extLst>
              </p:cNvPr>
              <p:cNvCxnSpPr/>
              <p:nvPr/>
            </p:nvCxnSpPr>
            <p:spPr>
              <a:xfrm>
                <a:off x="6480154" y="3148016"/>
                <a:ext cx="0" cy="990957"/>
              </a:xfrm>
              <a:prstGeom prst="straightConnector1">
                <a:avLst/>
              </a:prstGeom>
              <a:ln w="19050"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>
                <a:extLst>
                  <a:ext uri="{FF2B5EF4-FFF2-40B4-BE49-F238E27FC236}">
                    <a16:creationId xmlns:a16="http://schemas.microsoft.com/office/drawing/2014/main" id="{DC9609BB-7920-42F8-B82D-A8E7C0B144C1}"/>
                  </a:ext>
                </a:extLst>
              </p:cNvPr>
              <p:cNvCxnSpPr/>
              <p:nvPr/>
            </p:nvCxnSpPr>
            <p:spPr>
              <a:xfrm>
                <a:off x="6350349" y="2005907"/>
                <a:ext cx="0" cy="6028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>
                <a:extLst>
                  <a:ext uri="{FF2B5EF4-FFF2-40B4-BE49-F238E27FC236}">
                    <a16:creationId xmlns:a16="http://schemas.microsoft.com/office/drawing/2014/main" id="{92E1C212-1F26-4269-AAAC-028C18F6C595}"/>
                  </a:ext>
                </a:extLst>
              </p:cNvPr>
              <p:cNvCxnSpPr/>
              <p:nvPr/>
            </p:nvCxnSpPr>
            <p:spPr>
              <a:xfrm>
                <a:off x="6420731" y="2598199"/>
                <a:ext cx="0" cy="54682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>
                <a:extLst>
                  <a:ext uri="{FF2B5EF4-FFF2-40B4-BE49-F238E27FC236}">
                    <a16:creationId xmlns:a16="http://schemas.microsoft.com/office/drawing/2014/main" id="{B41F45CE-E0E7-485A-A4C0-D5EB4C999CB7}"/>
                  </a:ext>
                </a:extLst>
              </p:cNvPr>
              <p:cNvCxnSpPr/>
              <p:nvPr/>
            </p:nvCxnSpPr>
            <p:spPr>
              <a:xfrm>
                <a:off x="6565910" y="3148016"/>
                <a:ext cx="0" cy="99102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>
                <a:extLst>
                  <a:ext uri="{FF2B5EF4-FFF2-40B4-BE49-F238E27FC236}">
                    <a16:creationId xmlns:a16="http://schemas.microsoft.com/office/drawing/2014/main" id="{143ADD0E-467E-410E-A9CA-2E259BA927E1}"/>
                  </a:ext>
                </a:extLst>
              </p:cNvPr>
              <p:cNvCxnSpPr/>
              <p:nvPr/>
            </p:nvCxnSpPr>
            <p:spPr>
              <a:xfrm>
                <a:off x="6064759" y="2987076"/>
                <a:ext cx="0" cy="17072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ZoneTexte 59">
                    <a:extLst>
                      <a:ext uri="{FF2B5EF4-FFF2-40B4-BE49-F238E27FC236}">
                        <a16:creationId xmlns:a16="http://schemas.microsoft.com/office/drawing/2014/main" id="{EA0C1356-DC8F-4674-9065-570C420ABDD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135057" y="2786264"/>
                    <a:ext cx="47801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dirty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578</m:t>
                          </m:r>
                        </m:oMath>
                      </m:oMathPara>
                    </a14:m>
                    <a:endParaRPr lang="fr-FR" sz="12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ZoneTexte 59">
                    <a:extLst>
                      <a:ext uri="{FF2B5EF4-FFF2-40B4-BE49-F238E27FC236}">
                        <a16:creationId xmlns:a16="http://schemas.microsoft.com/office/drawing/2014/main" id="{EA0C1356-DC8F-4674-9065-570C420ABD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135057" y="2786264"/>
                    <a:ext cx="478016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ZoneTexte 60">
                    <a:extLst>
                      <a:ext uri="{FF2B5EF4-FFF2-40B4-BE49-F238E27FC236}">
                        <a16:creationId xmlns:a16="http://schemas.microsoft.com/office/drawing/2014/main" id="{04723B9A-EAB5-4382-A3BE-E95D102FA72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486961" y="3450604"/>
                    <a:ext cx="47801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dirty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299</m:t>
                          </m:r>
                        </m:oMath>
                      </m:oMathPara>
                    </a14:m>
                    <a:endParaRPr lang="fr-FR" sz="12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ZoneTexte 60">
                    <a:extLst>
                      <a:ext uri="{FF2B5EF4-FFF2-40B4-BE49-F238E27FC236}">
                        <a16:creationId xmlns:a16="http://schemas.microsoft.com/office/drawing/2014/main" id="{04723B9A-EAB5-4382-A3BE-E95D102FA7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486961" y="3450604"/>
                    <a:ext cx="478016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ZoneTexte 63">
                    <a:extLst>
                      <a:ext uri="{FF2B5EF4-FFF2-40B4-BE49-F238E27FC236}">
                        <a16:creationId xmlns:a16="http://schemas.microsoft.com/office/drawing/2014/main" id="{CE93040D-55BB-46A2-AB4D-BB13296180B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440295" y="2215881"/>
                    <a:ext cx="39305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dirty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80</m:t>
                          </m:r>
                        </m:oMath>
                      </m:oMathPara>
                    </a14:m>
                    <a:endParaRPr lang="fr-FR" sz="12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1" name="ZoneTexte 63">
                    <a:extLst>
                      <a:ext uri="{FF2B5EF4-FFF2-40B4-BE49-F238E27FC236}">
                        <a16:creationId xmlns:a16="http://schemas.microsoft.com/office/drawing/2014/main" id="{CE93040D-55BB-46A2-AB4D-BB13296180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440295" y="2215881"/>
                    <a:ext cx="393056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ZoneTexte 64">
                    <a:extLst>
                      <a:ext uri="{FF2B5EF4-FFF2-40B4-BE49-F238E27FC236}">
                        <a16:creationId xmlns:a16="http://schemas.microsoft.com/office/drawing/2014/main" id="{F256C610-480B-407F-AC08-CA9CC29EA21D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122755" y="3495593"/>
                    <a:ext cx="47801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dirty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106</m:t>
                          </m:r>
                        </m:oMath>
                      </m:oMathPara>
                    </a14:m>
                    <a:endParaRPr lang="fr-FR" sz="12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2" name="ZoneTexte 64">
                    <a:extLst>
                      <a:ext uri="{FF2B5EF4-FFF2-40B4-BE49-F238E27FC236}">
                        <a16:creationId xmlns:a16="http://schemas.microsoft.com/office/drawing/2014/main" id="{F256C610-480B-407F-AC08-CA9CC29EA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122755" y="3495593"/>
                    <a:ext cx="478016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ZoneTexte 65">
                    <a:extLst>
                      <a:ext uri="{FF2B5EF4-FFF2-40B4-BE49-F238E27FC236}">
                        <a16:creationId xmlns:a16="http://schemas.microsoft.com/office/drawing/2014/main" id="{D5693273-BA0A-49DD-896C-3A83B6F0820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085691" y="2708890"/>
                    <a:ext cx="30809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 dirty="0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fr-FR" sz="12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3" name="ZoneTexte 65">
                    <a:extLst>
                      <a:ext uri="{FF2B5EF4-FFF2-40B4-BE49-F238E27FC236}">
                        <a16:creationId xmlns:a16="http://schemas.microsoft.com/office/drawing/2014/main" id="{D5693273-BA0A-49DD-896C-3A83B6F082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085691" y="2708890"/>
                    <a:ext cx="308098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ZoneTexte 66">
                    <a:extLst>
                      <a:ext uri="{FF2B5EF4-FFF2-40B4-BE49-F238E27FC236}">
                        <a16:creationId xmlns:a16="http://schemas.microsoft.com/office/drawing/2014/main" id="{29D6DA1D-5663-4074-8D9C-19610041219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937800" y="2159675"/>
                    <a:ext cx="39305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chemeClr val="accent1"/>
                              </a:solidFill>
                              <a:latin typeface="Cambria Math"/>
                              <a:cs typeface="Times New Roman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fr-FR" sz="12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ZoneTexte 66">
                    <a:extLst>
                      <a:ext uri="{FF2B5EF4-FFF2-40B4-BE49-F238E27FC236}">
                        <a16:creationId xmlns:a16="http://schemas.microsoft.com/office/drawing/2014/main" id="{29D6DA1D-5663-4074-8D9C-1961004121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937800" y="2159675"/>
                    <a:ext cx="393056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ZoneTexte 67">
                    <a:extLst>
                      <a:ext uri="{FF2B5EF4-FFF2-40B4-BE49-F238E27FC236}">
                        <a16:creationId xmlns:a16="http://schemas.microsoft.com/office/drawing/2014/main" id="{38C7C71D-F96C-400E-A4F3-18913C48FFB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248285" y="2150020"/>
                    <a:ext cx="32125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580</m:t>
                          </m:r>
                        </m:oMath>
                      </m:oMathPara>
                    </a14:m>
                    <a:endParaRPr lang="fr-FR" sz="12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5" name="ZoneTexte 67">
                    <a:extLst>
                      <a:ext uri="{FF2B5EF4-FFF2-40B4-BE49-F238E27FC236}">
                        <a16:creationId xmlns:a16="http://schemas.microsoft.com/office/drawing/2014/main" id="{38C7C71D-F96C-400E-A4F3-18913C48FF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248285" y="2150020"/>
                    <a:ext cx="321259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2452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ZoneTexte 68">
                    <a:extLst>
                      <a:ext uri="{FF2B5EF4-FFF2-40B4-BE49-F238E27FC236}">
                        <a16:creationId xmlns:a16="http://schemas.microsoft.com/office/drawing/2014/main" id="{16615C3F-1785-41FE-B165-78036F52C6E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268277" y="2781591"/>
                    <a:ext cx="4973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77000</m:t>
                          </m:r>
                        </m:oMath>
                      </m:oMathPara>
                    </a14:m>
                    <a:endParaRPr lang="fr-FR" sz="12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6" name="ZoneTexte 68">
                    <a:extLst>
                      <a:ext uri="{FF2B5EF4-FFF2-40B4-BE49-F238E27FC236}">
                        <a16:creationId xmlns:a16="http://schemas.microsoft.com/office/drawing/2014/main" id="{16615C3F-1785-41FE-B165-78036F52C6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268277" y="2781591"/>
                    <a:ext cx="497330" cy="2769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t="-16049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ZoneTexte 69">
                    <a:extLst>
                      <a:ext uri="{FF2B5EF4-FFF2-40B4-BE49-F238E27FC236}">
                        <a16:creationId xmlns:a16="http://schemas.microsoft.com/office/drawing/2014/main" id="{DBCC705C-DEC4-4C09-A39D-5F6D925FF1E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206654" y="3403925"/>
                    <a:ext cx="9319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−100</m:t>
                          </m:r>
                        </m:oMath>
                      </m:oMathPara>
                    </a14:m>
                    <a:endParaRPr lang="fr-FR" sz="12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4" name="ZoneTexte 69">
                    <a:extLst>
                      <a:ext uri="{FF2B5EF4-FFF2-40B4-BE49-F238E27FC236}">
                        <a16:creationId xmlns:a16="http://schemas.microsoft.com/office/drawing/2014/main" id="{DBCC705C-DEC4-4C09-A39D-5F6D925FF1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206654" y="3403925"/>
                    <a:ext cx="931930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8" name="Groupe 57">
                <a:extLst>
                  <a:ext uri="{FF2B5EF4-FFF2-40B4-BE49-F238E27FC236}">
                    <a16:creationId xmlns:a16="http://schemas.microsoft.com/office/drawing/2014/main" id="{1EE27F78-7D48-4B3E-9106-635BD33DC759}"/>
                  </a:ext>
                </a:extLst>
              </p:cNvPr>
              <p:cNvGrpSpPr/>
              <p:nvPr/>
            </p:nvGrpSpPr>
            <p:grpSpPr>
              <a:xfrm>
                <a:off x="7306487" y="2480495"/>
                <a:ext cx="1983772" cy="1266231"/>
                <a:chOff x="4800959" y="1395928"/>
                <a:chExt cx="3080436" cy="1966226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086C41F-F1EA-427F-A2B6-F61E20A3CE80}"/>
                    </a:ext>
                  </a:extLst>
                </p:cNvPr>
                <p:cNvSpPr/>
                <p:nvPr/>
              </p:nvSpPr>
              <p:spPr>
                <a:xfrm>
                  <a:off x="4800959" y="1395928"/>
                  <a:ext cx="3038105" cy="19662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 sz="1400"/>
                </a:p>
              </p:txBody>
            </p:sp>
            <p:sp>
              <p:nvSpPr>
                <p:cNvPr id="69" name="ZoneTexte 21">
                  <a:extLst>
                    <a:ext uri="{FF2B5EF4-FFF2-40B4-BE49-F238E27FC236}">
                      <a16:creationId xmlns:a16="http://schemas.microsoft.com/office/drawing/2014/main" id="{A223F872-823D-4219-B436-06E42E336D02}"/>
                    </a:ext>
                  </a:extLst>
                </p:cNvPr>
                <p:cNvSpPr txBox="1"/>
                <p:nvPr/>
              </p:nvSpPr>
              <p:spPr>
                <a:xfrm>
                  <a:off x="5175472" y="2829551"/>
                  <a:ext cx="2516453" cy="4301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1200" dirty="0" err="1">
                      <a:cs typeface="Times New Roman" pitchFamily="18" charset="0"/>
                    </a:rPr>
                    <a:t>Tm-Tm</a:t>
                  </a:r>
                  <a:r>
                    <a:rPr lang="fr-FR" sz="1200" dirty="0">
                      <a:cs typeface="Times New Roman" pitchFamily="18" charset="0"/>
                    </a:rPr>
                    <a:t> cross relaxation</a:t>
                  </a:r>
                </a:p>
              </p:txBody>
            </p:sp>
            <p:sp>
              <p:nvSpPr>
                <p:cNvPr id="70" name="ZoneTexte 22">
                  <a:extLst>
                    <a:ext uri="{FF2B5EF4-FFF2-40B4-BE49-F238E27FC236}">
                      <a16:creationId xmlns:a16="http://schemas.microsoft.com/office/drawing/2014/main" id="{5DD192EB-5213-40C9-AF24-1DFB0D48A3F5}"/>
                    </a:ext>
                  </a:extLst>
                </p:cNvPr>
                <p:cNvSpPr txBox="1"/>
                <p:nvPr/>
              </p:nvSpPr>
              <p:spPr>
                <a:xfrm>
                  <a:off x="5175183" y="2151380"/>
                  <a:ext cx="2254294" cy="716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1200" dirty="0">
                      <a:cs typeface="Times New Roman" pitchFamily="18" charset="0"/>
                    </a:rPr>
                    <a:t>Radiative relaxation </a:t>
                  </a:r>
                </a:p>
                <a:p>
                  <a:r>
                    <a:rPr lang="fr-FR" sz="1200" dirty="0">
                      <a:cs typeface="Times New Roman" pitchFamily="18" charset="0"/>
                    </a:rPr>
                    <a:t>(fluorescence)</a:t>
                  </a:r>
                </a:p>
              </p:txBody>
            </p:sp>
            <p:sp>
              <p:nvSpPr>
                <p:cNvPr id="71" name="ZoneTexte 23">
                  <a:extLst>
                    <a:ext uri="{FF2B5EF4-FFF2-40B4-BE49-F238E27FC236}">
                      <a16:creationId xmlns:a16="http://schemas.microsoft.com/office/drawing/2014/main" id="{C8FEA9EF-5B6A-4B97-9A76-EA1D9C093E17}"/>
                    </a:ext>
                  </a:extLst>
                </p:cNvPr>
                <p:cNvSpPr txBox="1"/>
                <p:nvPr/>
              </p:nvSpPr>
              <p:spPr>
                <a:xfrm>
                  <a:off x="5201352" y="1508888"/>
                  <a:ext cx="2680043" cy="716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1200" dirty="0">
                      <a:cs typeface="Times New Roman" pitchFamily="18" charset="0"/>
                    </a:rPr>
                    <a:t>Non-radiative relaxation </a:t>
                  </a:r>
                </a:p>
                <a:p>
                  <a:r>
                    <a:rPr lang="fr-FR" sz="1200" dirty="0">
                      <a:cs typeface="Times New Roman" pitchFamily="18" charset="0"/>
                    </a:rPr>
                    <a:t>(phonons)</a:t>
                  </a:r>
                </a:p>
              </p:txBody>
            </p:sp>
            <p:sp>
              <p:nvSpPr>
                <p:cNvPr id="72" name="Flèche vers le bas 53">
                  <a:extLst>
                    <a:ext uri="{FF2B5EF4-FFF2-40B4-BE49-F238E27FC236}">
                      <a16:creationId xmlns:a16="http://schemas.microsoft.com/office/drawing/2014/main" id="{DFD59340-21FD-4412-BF52-C0CEE6DC7287}"/>
                    </a:ext>
                  </a:extLst>
                </p:cNvPr>
                <p:cNvSpPr/>
                <p:nvPr/>
              </p:nvSpPr>
              <p:spPr>
                <a:xfrm>
                  <a:off x="4931754" y="2784528"/>
                  <a:ext cx="268957" cy="493291"/>
                </a:xfrm>
                <a:prstGeom prst="downArrow">
                  <a:avLst>
                    <a:gd name="adj1" fmla="val 50000"/>
                    <a:gd name="adj2" fmla="val 81982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 sz="1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3" name="Connecteur droit avec flèche 72">
                  <a:extLst>
                    <a:ext uri="{FF2B5EF4-FFF2-40B4-BE49-F238E27FC236}">
                      <a16:creationId xmlns:a16="http://schemas.microsoft.com/office/drawing/2014/main" id="{5B557C15-E0C3-4361-8874-17089F3E5056}"/>
                    </a:ext>
                  </a:extLst>
                </p:cNvPr>
                <p:cNvCxnSpPr/>
                <p:nvPr/>
              </p:nvCxnSpPr>
              <p:spPr>
                <a:xfrm>
                  <a:off x="5066233" y="1577850"/>
                  <a:ext cx="0" cy="42456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ysDash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avec flèche 73">
                  <a:extLst>
                    <a:ext uri="{FF2B5EF4-FFF2-40B4-BE49-F238E27FC236}">
                      <a16:creationId xmlns:a16="http://schemas.microsoft.com/office/drawing/2014/main" id="{4FAE89FE-25EC-48F8-9D0C-6F36163CEAFB}"/>
                    </a:ext>
                  </a:extLst>
                </p:cNvPr>
                <p:cNvCxnSpPr/>
                <p:nvPr/>
              </p:nvCxnSpPr>
              <p:spPr>
                <a:xfrm>
                  <a:off x="5066233" y="2249723"/>
                  <a:ext cx="1" cy="374567"/>
                </a:xfrm>
                <a:prstGeom prst="straightConnector1">
                  <a:avLst/>
                </a:prstGeom>
                <a:ln w="19050"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ZoneTexte 71">
                    <a:extLst>
                      <a:ext uri="{FF2B5EF4-FFF2-40B4-BE49-F238E27FC236}">
                        <a16:creationId xmlns:a16="http://schemas.microsoft.com/office/drawing/2014/main" id="{EBFBDC0C-0FA1-4CBB-83F6-BA3DE25EABE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603734" y="2292055"/>
                    <a:ext cx="56297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4200</m:t>
                          </m:r>
                        </m:oMath>
                      </m:oMathPara>
                    </a14:m>
                    <a:endParaRPr lang="fr-FR" sz="12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" name="ZoneTexte 71">
                    <a:extLst>
                      <a:ext uri="{FF2B5EF4-FFF2-40B4-BE49-F238E27FC236}">
                        <a16:creationId xmlns:a16="http://schemas.microsoft.com/office/drawing/2014/main" id="{EBFBDC0C-0FA1-4CBB-83F6-BA3DE25EAB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603734" y="2292055"/>
                    <a:ext cx="562975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ZoneTexte 72">
                    <a:extLst>
                      <a:ext uri="{FF2B5EF4-FFF2-40B4-BE49-F238E27FC236}">
                        <a16:creationId xmlns:a16="http://schemas.microsoft.com/office/drawing/2014/main" id="{0AAEF520-F529-4E60-BE79-9C39E7C19B5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840081" y="3596535"/>
                    <a:ext cx="56297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4200</m:t>
                          </m:r>
                        </m:oMath>
                      </m:oMathPara>
                    </a14:m>
                    <a:endParaRPr lang="fr-FR" sz="12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ZoneTexte 72">
                    <a:extLst>
                      <a:ext uri="{FF2B5EF4-FFF2-40B4-BE49-F238E27FC236}">
                        <a16:creationId xmlns:a16="http://schemas.microsoft.com/office/drawing/2014/main" id="{0AAEF520-F529-4E60-BE79-9C39E7C19B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840081" y="3596535"/>
                    <a:ext cx="562975" cy="2769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ZoneTexte 74">
                    <a:extLst>
                      <a:ext uri="{FF2B5EF4-FFF2-40B4-BE49-F238E27FC236}">
                        <a16:creationId xmlns:a16="http://schemas.microsoft.com/office/drawing/2014/main" id="{F1375478-77D2-4B5F-953B-F7C6C6E40C8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594189" y="2830576"/>
                    <a:ext cx="4973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4200</m:t>
                          </m:r>
                        </m:oMath>
                      </m:oMathPara>
                    </a14:m>
                    <a:endParaRPr lang="fr-FR" sz="12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ZoneTexte 74">
                    <a:extLst>
                      <a:ext uri="{FF2B5EF4-FFF2-40B4-BE49-F238E27FC236}">
                        <a16:creationId xmlns:a16="http://schemas.microsoft.com/office/drawing/2014/main" id="{F1375478-77D2-4B5F-953B-F7C6C6E40C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594189" y="2830576"/>
                    <a:ext cx="497330" cy="27699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49C24AD3-9E56-4ACA-8964-A9900BA45357}"/>
                  </a:ext>
                </a:extLst>
              </p:cNvPr>
              <p:cNvCxnSpPr/>
              <p:nvPr/>
            </p:nvCxnSpPr>
            <p:spPr>
              <a:xfrm>
                <a:off x="5183876" y="2007888"/>
                <a:ext cx="960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F24452D5-1E9A-4EB6-BD99-13DD4FB5299C}"/>
                  </a:ext>
                </a:extLst>
              </p:cNvPr>
              <p:cNvCxnSpPr/>
              <p:nvPr/>
            </p:nvCxnSpPr>
            <p:spPr>
              <a:xfrm>
                <a:off x="5180320" y="2608749"/>
                <a:ext cx="960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777A1A60-C501-4F6B-B41C-B95EDA29BA0A}"/>
                  </a:ext>
                </a:extLst>
              </p:cNvPr>
              <p:cNvCxnSpPr/>
              <p:nvPr/>
            </p:nvCxnSpPr>
            <p:spPr>
              <a:xfrm>
                <a:off x="5179651" y="3148016"/>
                <a:ext cx="960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E8C9026B-91CC-47EC-82D5-232664BA4F3E}"/>
                  </a:ext>
                </a:extLst>
              </p:cNvPr>
              <p:cNvCxnSpPr/>
              <p:nvPr/>
            </p:nvCxnSpPr>
            <p:spPr>
              <a:xfrm>
                <a:off x="5179651" y="4142205"/>
                <a:ext cx="960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lèche : haut 102">
                <a:extLst>
                  <a:ext uri="{FF2B5EF4-FFF2-40B4-BE49-F238E27FC236}">
                    <a16:creationId xmlns:a16="http://schemas.microsoft.com/office/drawing/2014/main" id="{387B8B56-D557-4F50-B25F-2039BD4399F6}"/>
                  </a:ext>
                </a:extLst>
              </p:cNvPr>
              <p:cNvSpPr/>
              <p:nvPr/>
            </p:nvSpPr>
            <p:spPr>
              <a:xfrm>
                <a:off x="4486821" y="1989765"/>
                <a:ext cx="273833" cy="2133133"/>
              </a:xfrm>
              <a:prstGeom prst="upArrow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ZoneTexte 66">
                    <a:extLst>
                      <a:ext uri="{FF2B5EF4-FFF2-40B4-BE49-F238E27FC236}">
                        <a16:creationId xmlns:a16="http://schemas.microsoft.com/office/drawing/2014/main" id="{625B5CE3-098A-4272-B3ED-4FA62C68BFE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886488" y="2725165"/>
                    <a:ext cx="10045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786 </m:t>
                          </m:r>
                          <m:r>
                            <a:rPr lang="fr-FR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𝑛𝑚</m:t>
                          </m:r>
                        </m:oMath>
                      </m:oMathPara>
                    </a14:m>
                    <a:endParaRPr lang="fr-FR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ZoneTexte 103">
                    <a:extLst>
                      <a:ext uri="{FF2B5EF4-FFF2-40B4-BE49-F238E27FC236}">
                        <a16:creationId xmlns:a16="http://schemas.microsoft.com/office/drawing/2014/main" id="{625B5CE3-098A-4272-B3ED-4FA62C68BF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86488" y="2725165"/>
                    <a:ext cx="1004569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" name="ZoneTexte 6"/>
          <p:cNvSpPr txBox="1"/>
          <p:nvPr/>
        </p:nvSpPr>
        <p:spPr>
          <a:xfrm>
            <a:off x="453931" y="1539357"/>
            <a:ext cx="472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Population </a:t>
            </a:r>
            <a:r>
              <a:rPr lang="fr-FR" dirty="0" err="1"/>
              <a:t>dynamics</a:t>
            </a:r>
            <a:r>
              <a:rPr lang="fr-FR" dirty="0"/>
              <a:t> and relaxation </a:t>
            </a:r>
            <a:r>
              <a:rPr lang="fr-FR" dirty="0" err="1"/>
              <a:t>processes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6684921" y="1308331"/>
            <a:ext cx="4045595" cy="3006312"/>
            <a:chOff x="5205527" y="1785032"/>
            <a:chExt cx="3194813" cy="3006312"/>
          </a:xfrm>
        </p:grpSpPr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6717C77F-7731-4819-A301-8E7C369001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5"/>
            <a:stretch/>
          </p:blipFill>
          <p:spPr>
            <a:xfrm>
              <a:off x="5387735" y="2199816"/>
              <a:ext cx="3002301" cy="259152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205527" y="1785032"/>
              <a:ext cx="31948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 err="1" smtClean="0">
                  <a:sym typeface="Wingdings" panose="05000000000000000000" pitchFamily="2" charset="2"/>
                </a:rPr>
                <a:t>Calculate</a:t>
              </a:r>
              <a:r>
                <a:rPr lang="fr-FR" b="1" dirty="0" smtClean="0">
                  <a:sym typeface="Wingdings" panose="05000000000000000000" pitchFamily="2" charset="2"/>
                </a:rPr>
                <a:t> phonon </a:t>
              </a:r>
              <a:r>
                <a:rPr lang="fr-FR" b="1" dirty="0" err="1">
                  <a:sym typeface="Wingdings" panose="05000000000000000000" pitchFamily="2" charset="2"/>
                </a:rPr>
                <a:t>heatload</a:t>
              </a:r>
              <a:r>
                <a:rPr lang="fr-FR" b="1" dirty="0">
                  <a:sym typeface="Wingdings" panose="05000000000000000000" pitchFamily="2" charset="2"/>
                </a:rPr>
                <a:t> </a:t>
              </a:r>
              <a:r>
                <a:rPr lang="fr-FR" dirty="0">
                  <a:sym typeface="Wingdings" panose="05000000000000000000" pitchFamily="2" charset="2"/>
                </a:rPr>
                <a:t>over time</a:t>
              </a:r>
              <a:endParaRPr lang="fr-FR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6715356" y="4287352"/>
            <a:ext cx="383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fr-FR" b="1" dirty="0" err="1">
                <a:sym typeface="Wingdings" panose="05000000000000000000" pitchFamily="2" charset="2"/>
              </a:rPr>
              <a:t>H</a:t>
            </a:r>
            <a:r>
              <a:rPr lang="fr-FR" b="1" dirty="0" err="1" smtClean="0">
                <a:sym typeface="Wingdings" panose="05000000000000000000" pitchFamily="2" charset="2"/>
              </a:rPr>
              <a:t>eat</a:t>
            </a:r>
            <a:r>
              <a:rPr lang="fr-FR" b="1" dirty="0" smtClean="0">
                <a:sym typeface="Wingdings" panose="05000000000000000000" pitchFamily="2" charset="2"/>
              </a:rPr>
              <a:t> diffusion </a:t>
            </a:r>
            <a:r>
              <a:rPr lang="fr-FR" b="1" dirty="0" err="1" smtClean="0">
                <a:sym typeface="Wingdings" panose="05000000000000000000" pitchFamily="2" charset="2"/>
              </a:rPr>
              <a:t>equation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</a:p>
          <a:p>
            <a:endParaRPr lang="fr-FR" dirty="0" smtClean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84921" y="4760723"/>
                <a:ext cx="44191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>
                    <a:sym typeface="Wingdings" panose="05000000000000000000" pitchFamily="2" charset="2"/>
                  </a:rPr>
                  <a:t> </a:t>
                </a:r>
                <a:r>
                  <a:rPr lang="fr-FR" sz="2000" b="1" dirty="0" err="1">
                    <a:sym typeface="Wingdings" panose="05000000000000000000" pitchFamily="2" charset="2"/>
                  </a:rPr>
                  <a:t>Temperature</a:t>
                </a:r>
                <a:r>
                  <a:rPr lang="fr-FR" sz="2000" b="1" dirty="0">
                    <a:sym typeface="Wingdings" panose="05000000000000000000" pitchFamily="2" charset="2"/>
                  </a:rPr>
                  <a:t> distribution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𝑻</m:t>
                    </m:r>
                    <m:r>
                      <a:rPr lang="fr-FR" sz="20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fr-FR" sz="20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fr-FR" sz="20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𝒚</m:t>
                    </m:r>
                    <m:r>
                      <a:rPr lang="fr-FR" sz="20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fr-FR" sz="20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𝒛</m:t>
                    </m:r>
                    <m:r>
                      <a:rPr lang="fr-FR" sz="20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fr-FR" sz="20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𝒕</m:t>
                    </m:r>
                    <m:r>
                      <a:rPr lang="fr-FR" sz="20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21" y="4760723"/>
                <a:ext cx="4419158" cy="400110"/>
              </a:xfrm>
              <a:prstGeom prst="rect">
                <a:avLst/>
              </a:prstGeom>
              <a:blipFill>
                <a:blip r:embed="rId26"/>
                <a:stretch>
                  <a:fillRect l="-1517" t="-1060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939120" y="5379763"/>
                <a:ext cx="6092565" cy="1022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 smtClean="0">
                    <a:sym typeface="Wingdings" panose="05000000000000000000" pitchFamily="2" charset="2"/>
                  </a:rPr>
                  <a:t>Linear thermal expansion (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𝟔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e>
                      <m:sup>
                        <m:r>
                          <a:rPr lang="fr-FR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</m:sup>
                    </m:sSup>
                    <m:r>
                      <a:rPr lang="fr-FR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𝑲</m:t>
                        </m:r>
                      </m:e>
                      <m:sup>
                        <m:r>
                          <a:rPr lang="fr-FR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2000" b="1" dirty="0" smtClean="0"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fr-FR" sz="2000" b="1" dirty="0">
                    <a:sym typeface="Wingdings" panose="05000000000000000000" pitchFamily="2" charset="2"/>
                  </a:rPr>
                  <a:t>	</a:t>
                </a:r>
                <a:r>
                  <a:rPr lang="fr-FR" sz="2000" b="1" dirty="0" smtClean="0">
                    <a:sym typeface="Wingdings" panose="05000000000000000000" pitchFamily="2" charset="2"/>
                  </a:rPr>
                  <a:t> </a:t>
                </a:r>
                <a:r>
                  <a:rPr lang="fr-FR" sz="2000" b="1" dirty="0" err="1" smtClean="0">
                    <a:sym typeface="Wingdings" panose="05000000000000000000" pitchFamily="2" charset="2"/>
                  </a:rPr>
                  <a:t>photothermal</a:t>
                </a:r>
                <a:r>
                  <a:rPr lang="fr-FR" sz="2000" b="1" dirty="0" smtClean="0">
                    <a:sym typeface="Wingdings" panose="05000000000000000000" pitchFamily="2" charset="2"/>
                  </a:rPr>
                  <a:t> surface </a:t>
                </a:r>
                <a:r>
                  <a:rPr lang="fr-FR" sz="2000" b="1" dirty="0" err="1" smtClean="0">
                    <a:sym typeface="Wingdings" panose="05000000000000000000" pitchFamily="2" charset="2"/>
                  </a:rPr>
                  <a:t>displacement</a:t>
                </a:r>
                <a:endParaRPr lang="fr-FR" sz="2000" b="1" dirty="0" smtClean="0">
                  <a:sym typeface="Wingdings" panose="05000000000000000000" pitchFamily="2" charset="2"/>
                </a:endParaRPr>
              </a:p>
              <a:p>
                <a:r>
                  <a:rPr lang="fr-FR" sz="2000" b="1" dirty="0">
                    <a:sym typeface="Wingdings" panose="05000000000000000000" pitchFamily="2" charset="2"/>
                  </a:rPr>
                  <a:t>	</a:t>
                </a:r>
                <a:r>
                  <a:rPr lang="fr-FR" sz="2000" b="1" dirty="0" smtClean="0">
                    <a:sym typeface="Wingdings" panose="05000000000000000000" pitchFamily="2" charset="2"/>
                  </a:rPr>
                  <a:t> </a:t>
                </a:r>
                <a:r>
                  <a:rPr lang="fr-FR" sz="2000" b="1" dirty="0" err="1" smtClean="0">
                    <a:sym typeface="Wingdings" panose="05000000000000000000" pitchFamily="2" charset="2"/>
                  </a:rPr>
                  <a:t>photothermal</a:t>
                </a:r>
                <a:r>
                  <a:rPr lang="fr-FR" sz="2000" b="1" dirty="0" smtClean="0">
                    <a:sym typeface="Wingdings" panose="05000000000000000000" pitchFamily="2" charset="2"/>
                  </a:rPr>
                  <a:t> </a:t>
                </a:r>
                <a:r>
                  <a:rPr lang="fr-FR" sz="2000" b="1" dirty="0" err="1" smtClean="0">
                    <a:sym typeface="Wingdings" panose="05000000000000000000" pitchFamily="2" charset="2"/>
                  </a:rPr>
                  <a:t>deflection</a:t>
                </a:r>
                <a:r>
                  <a:rPr lang="fr-FR" sz="2000" b="1" dirty="0" smtClean="0">
                    <a:sym typeface="Wingdings" panose="05000000000000000000" pitchFamily="2" charset="2"/>
                  </a:rPr>
                  <a:t>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𝜱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𝒕𝒉𝒆𝒓𝒎</m:t>
                        </m:r>
                      </m:sub>
                    </m:sSub>
                    <m:r>
                      <a:rPr lang="fr-FR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𝒚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𝒕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fr-FR" sz="2000" b="1" i="1" dirty="0" smtClean="0">
                    <a:sym typeface="Wingdings" panose="05000000000000000000" pitchFamily="2" charset="2"/>
                  </a:rPr>
                  <a:t> </a:t>
                </a:r>
                <a:endParaRPr lang="fr-FR" sz="2000" b="1" i="1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5379763"/>
                <a:ext cx="6092565" cy="1022652"/>
              </a:xfrm>
              <a:prstGeom prst="rect">
                <a:avLst/>
              </a:prstGeom>
              <a:blipFill>
                <a:blip r:embed="rId27"/>
                <a:stretch>
                  <a:fillRect l="-1000" t="-2395" b="-10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3" grpId="0"/>
      <p:bldP spid="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2E910AF-0470-4AF3-AD91-1E54A61FE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2" y="65438"/>
            <a:ext cx="2722626" cy="153147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63D4A19-2202-4FCC-9B29-DBD0E9ECDC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8548" r="6403"/>
          <a:stretch/>
        </p:blipFill>
        <p:spPr>
          <a:xfrm>
            <a:off x="5251934" y="2998251"/>
            <a:ext cx="6418385" cy="33105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7445" r="6778"/>
          <a:stretch/>
        </p:blipFill>
        <p:spPr>
          <a:xfrm>
            <a:off x="5286522" y="2922276"/>
            <a:ext cx="6418384" cy="34010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38CCEE-6153-4722-AFC3-B6CF1032E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318" y="259677"/>
            <a:ext cx="8187302" cy="1143000"/>
          </a:xfrm>
        </p:spPr>
        <p:txBody>
          <a:bodyPr>
            <a:noAutofit/>
          </a:bodyPr>
          <a:lstStyle/>
          <a:p>
            <a:r>
              <a:rPr lang="fr-FR" sz="3600" b="1" dirty="0"/>
              <a:t>Model </a:t>
            </a:r>
            <a:r>
              <a:rPr lang="fr-FR" sz="3600" b="1" dirty="0" smtClean="0"/>
              <a:t>vs </a:t>
            </a:r>
            <a:r>
              <a:rPr lang="fr-FR" sz="3600" b="1" dirty="0" err="1" smtClean="0"/>
              <a:t>experimental</a:t>
            </a:r>
            <a:r>
              <a:rPr lang="fr-FR" sz="3600" b="1" dirty="0" smtClean="0"/>
              <a:t> </a:t>
            </a:r>
            <a:r>
              <a:rPr lang="fr-FR" sz="3600" b="1" dirty="0"/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880938" y="1417639"/>
                <a:ext cx="4430124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/>
                  <a:t>Fit to the </a:t>
                </a:r>
                <a:r>
                  <a:rPr lang="fr-FR" dirty="0" err="1"/>
                  <a:t>experimental</a:t>
                </a:r>
                <a:r>
                  <a:rPr lang="fr-FR" dirty="0"/>
                  <a:t> data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𝑡h𝑒𝑟𝑚</m:t>
                          </m:r>
                        </m:sub>
                      </m:sSub>
                      <m:r>
                        <a:rPr lang="fr-FR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38" y="1417639"/>
                <a:ext cx="4430124" cy="667747"/>
              </a:xfrm>
              <a:prstGeom prst="rect">
                <a:avLst/>
              </a:prstGeom>
              <a:blipFill>
                <a:blip r:embed="rId6"/>
                <a:stretch>
                  <a:fillRect t="-5505" b="-4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colade ouvrante 10"/>
          <p:cNvSpPr/>
          <p:nvPr/>
        </p:nvSpPr>
        <p:spPr>
          <a:xfrm rot="16200000">
            <a:off x="5829300" y="1590040"/>
            <a:ext cx="152400" cy="1056640"/>
          </a:xfrm>
          <a:prstGeom prst="leftBrace">
            <a:avLst>
              <a:gd name="adj1" fmla="val 7196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400248" y="2133883"/>
                <a:ext cx="33370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dirty="0" smtClean="0">
                    <a:solidFill>
                      <a:schemeClr val="accent1"/>
                    </a:solidFill>
                  </a:rPr>
                  <a:t>Piezo</a:t>
                </a:r>
                <a:r>
                  <a:rPr lang="fr-FR" dirty="0">
                    <a:solidFill>
                      <a:schemeClr val="accent1"/>
                    </a:solidFill>
                  </a:rPr>
                  <a:t>-orbital part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with</a:t>
                </a:r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</a:p>
              <a:p>
                <a:pPr algn="r"/>
                <a:r>
                  <a:rPr lang="fr-FR" dirty="0">
                    <a:solidFill>
                      <a:schemeClr val="accent1"/>
                    </a:solidFill>
                  </a:rPr>
                  <a:t>time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evolution</a:t>
                </a:r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imposed</a:t>
                </a:r>
                <a:r>
                  <a:rPr lang="fr-FR" dirty="0">
                    <a:solidFill>
                      <a:schemeClr val="accent1"/>
                    </a:solidFill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248" y="2133883"/>
                <a:ext cx="3337004" cy="646331"/>
              </a:xfrm>
              <a:prstGeom prst="rect">
                <a:avLst/>
              </a:prstGeom>
              <a:blipFill>
                <a:blip r:embed="rId7"/>
                <a:stretch>
                  <a:fillRect l="-731" t="-4717" r="-731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6910564" y="2123544"/>
            <a:ext cx="237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Photothermal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part </a:t>
            </a:r>
          </a:p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fully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imposed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by model</a:t>
            </a:r>
          </a:p>
        </p:txBody>
      </p:sp>
      <p:sp>
        <p:nvSpPr>
          <p:cNvPr id="15" name="Accolade ouvrante 14"/>
          <p:cNvSpPr/>
          <p:nvPr/>
        </p:nvSpPr>
        <p:spPr>
          <a:xfrm rot="16200000">
            <a:off x="7399394" y="1553330"/>
            <a:ext cx="152400" cy="1130060"/>
          </a:xfrm>
          <a:prstGeom prst="leftBrace">
            <a:avLst>
              <a:gd name="adj1" fmla="val 7196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046174" y="3128258"/>
            <a:ext cx="332520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Excellent agreement </a:t>
            </a:r>
            <a:r>
              <a:rPr lang="fr-FR" dirty="0" err="1"/>
              <a:t>with</a:t>
            </a:r>
            <a:r>
              <a:rPr lang="fr-FR" dirty="0"/>
              <a:t> data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C9EC4B-72A1-4E7C-9957-516AD26AB3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/>
          <a:stretch/>
        </p:blipFill>
        <p:spPr>
          <a:xfrm>
            <a:off x="117123" y="1751512"/>
            <a:ext cx="2795373" cy="3658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2771896" y="4075872"/>
                <a:ext cx="2218083" cy="10772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accent1"/>
                    </a:solidFill>
                  </a:rPr>
                  <a:t>Piezo</a:t>
                </a:r>
                <a:r>
                  <a:rPr lang="fr-FR" sz="1600" b="1" dirty="0">
                    <a:solidFill>
                      <a:schemeClr val="accent1"/>
                    </a:solidFill>
                  </a:rPr>
                  <a:t>-orbital part:</a:t>
                </a:r>
              </a:p>
              <a:p>
                <a:pPr algn="ctr"/>
                <a:r>
                  <a:rPr lang="fr-FR" sz="1600" dirty="0" err="1">
                    <a:solidFill>
                      <a:schemeClr val="accent1"/>
                    </a:solidFill>
                  </a:rPr>
                  <a:t>Lorentzian</a:t>
                </a:r>
                <a:r>
                  <a:rPr lang="fr-FR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accent1"/>
                    </a:solidFill>
                  </a:rPr>
                  <a:t>bump</a:t>
                </a:r>
                <a:r>
                  <a:rPr lang="fr-FR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600" dirty="0" err="1">
                    <a:solidFill>
                      <a:schemeClr val="accent1"/>
                    </a:solidFill>
                  </a:rPr>
                  <a:t>with</a:t>
                </a:r>
                <a:r>
                  <a:rPr lang="fr-FR" sz="1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16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sz="16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fr-FR" sz="16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pm</m:t>
                    </m:r>
                  </m:oMath>
                </a14:m>
                <a:r>
                  <a:rPr lang="fr-FR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600" dirty="0" err="1" smtClean="0">
                    <a:solidFill>
                      <a:schemeClr val="accent1"/>
                    </a:solidFill>
                  </a:rPr>
                  <a:t>height</a:t>
                </a:r>
                <a:r>
                  <a:rPr lang="fr-FR" sz="1600" dirty="0" smtClean="0">
                    <a:solidFill>
                      <a:schemeClr val="accent1"/>
                    </a:solidFill>
                  </a:rPr>
                  <a:t> </a:t>
                </a:r>
              </a:p>
              <a:p>
                <a:pPr algn="ctr"/>
                <a:r>
                  <a:rPr lang="fr-FR" sz="1600" dirty="0" smtClean="0">
                    <a:solidFill>
                      <a:schemeClr val="accent1"/>
                    </a:solidFill>
                  </a:rPr>
                  <a:t>at </a:t>
                </a:r>
                <a:r>
                  <a:rPr lang="fr-FR" sz="1600" dirty="0" err="1" smtClean="0">
                    <a:solidFill>
                      <a:schemeClr val="accent1"/>
                    </a:solidFill>
                  </a:rPr>
                  <a:t>its</a:t>
                </a:r>
                <a:r>
                  <a:rPr lang="fr-FR" sz="1600" dirty="0" smtClean="0">
                    <a:solidFill>
                      <a:schemeClr val="accent1"/>
                    </a:solidFill>
                  </a:rPr>
                  <a:t> maximum</a:t>
                </a:r>
                <a:endParaRPr lang="fr-FR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96" y="4075872"/>
                <a:ext cx="2218083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14494" y="5499637"/>
                <a:ext cx="4154151" cy="6463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Overall force to </a:t>
                </a:r>
                <a:r>
                  <a:rPr lang="fr-FR" dirty="0" err="1" smtClean="0"/>
                  <a:t>distort</a:t>
                </a:r>
                <a:r>
                  <a:rPr lang="fr-FR" dirty="0" smtClean="0"/>
                  <a:t> the surface : </a:t>
                </a:r>
                <a14:m>
                  <m:oMath xmlns:m="http://schemas.openxmlformats.org/officeDocument/2006/math">
                    <m:r>
                      <a:rPr lang="fr-FR" i="0" dirty="0" smtClean="0">
                        <a:latin typeface="Cambria Math" panose="02040503050406030204" pitchFamily="18" charset="0"/>
                      </a:rPr>
                      <m:t>0.27</m:t>
                    </m:r>
                    <m:r>
                      <m:rPr>
                        <m:sty m:val="p"/>
                      </m:rPr>
                      <a:rPr lang="fr-FR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fr-FR" dirty="0" smtClean="0"/>
              </a:p>
              <a:p>
                <a:pPr algn="ctr"/>
                <a:r>
                  <a:rPr lang="fr-FR" dirty="0" smtClean="0"/>
                  <a:t>(</a:t>
                </a:r>
                <a14:m>
                  <m:oMath xmlns:m="http://schemas.openxmlformats.org/officeDocument/2006/math">
                    <m:r>
                      <a:rPr lang="fr-FR" i="0" dirty="0" smtClean="0">
                        <a:latin typeface="Cambria Math" panose="02040503050406030204" pitchFamily="18" charset="0"/>
                      </a:rPr>
                      <m:t>700 </m:t>
                    </m:r>
                    <m:r>
                      <m:rPr>
                        <m:sty m:val="p"/>
                      </m:rPr>
                      <a:rPr lang="fr-FR" i="0" dirty="0" err="1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fr-FR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i="0" dirty="0" smtClean="0">
                        <a:latin typeface="Cambria Math" panose="02040503050406030204" pitchFamily="18" charset="0"/>
                      </a:rPr>
                      <m:t>ion</m:t>
                    </m:r>
                  </m:oMath>
                </a14:m>
                <a:r>
                  <a:rPr lang="fr-FR" dirty="0" smtClean="0"/>
                  <a:t>)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4" y="5499637"/>
                <a:ext cx="415415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991517" y="6273225"/>
            <a:ext cx="5434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Louchet-Chauvet, P. </a:t>
            </a:r>
            <a:r>
              <a:rPr lang="fr-FR" sz="16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Verlot</a:t>
            </a:r>
            <a:r>
              <a:rPr lang="fr-FR" sz="16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J.-P. </a:t>
            </a:r>
            <a:r>
              <a:rPr lang="fr-FR" sz="16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Poizat</a:t>
            </a:r>
            <a:r>
              <a:rPr lang="fr-FR" sz="16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T. </a:t>
            </a:r>
            <a:r>
              <a:rPr lang="fr-FR" sz="16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Chanelière</a:t>
            </a:r>
            <a:r>
              <a:rPr lang="fr-FR" sz="16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600" b="1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arXiv:</a:t>
            </a:r>
            <a:r>
              <a:rPr lang="fr-FR" sz="16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2109.06577 (2021).</a:t>
            </a:r>
            <a:endParaRPr lang="fr-FR" sz="1600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14494" y="6205149"/>
            <a:ext cx="6171433" cy="625920"/>
            <a:chOff x="114494" y="6205149"/>
            <a:chExt cx="6171433" cy="625920"/>
          </a:xfrm>
        </p:grpSpPr>
        <p:sp>
          <p:nvSpPr>
            <p:cNvPr id="8" name="ZoneTexte 7"/>
            <p:cNvSpPr txBox="1"/>
            <p:nvPr/>
          </p:nvSpPr>
          <p:spPr>
            <a:xfrm>
              <a:off x="136258" y="6205149"/>
              <a:ext cx="301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(compare 50aN/quantum dot)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494" y="6492515"/>
              <a:ext cx="61714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9900CC"/>
                  </a:solidFill>
                  <a:latin typeface="Arial" panose="020B0604020202020204" pitchFamily="34" charset="0"/>
                </a:rPr>
                <a:t>J. </a:t>
              </a:r>
              <a:r>
                <a:rPr lang="fr-FR" sz="1600" dirty="0" err="1" smtClean="0">
                  <a:solidFill>
                    <a:srgbClr val="9900CC"/>
                  </a:solidFill>
                  <a:latin typeface="Arial" panose="020B0604020202020204" pitchFamily="34" charset="0"/>
                </a:rPr>
                <a:t>Kettler</a:t>
              </a:r>
              <a:r>
                <a:rPr lang="fr-FR" sz="1600" dirty="0" smtClean="0">
                  <a:solidFill>
                    <a:srgbClr val="9900CC"/>
                  </a:solidFill>
                  <a:latin typeface="Arial" panose="020B0604020202020204" pitchFamily="34" charset="0"/>
                </a:rPr>
                <a:t> </a:t>
              </a:r>
              <a:r>
                <a:rPr lang="fr-FR" sz="1600" i="1" dirty="0" smtClean="0">
                  <a:solidFill>
                    <a:srgbClr val="9900CC"/>
                  </a:solidFill>
                  <a:latin typeface="Arial" panose="020B0604020202020204" pitchFamily="34" charset="0"/>
                </a:rPr>
                <a:t>et al.</a:t>
              </a:r>
              <a:r>
                <a:rPr lang="fr-FR" sz="1600" dirty="0">
                  <a:solidFill>
                    <a:srgbClr val="9900CC"/>
                  </a:solidFill>
                  <a:latin typeface="Arial" panose="020B0604020202020204" pitchFamily="34" charset="0"/>
                </a:rPr>
                <a:t> </a:t>
              </a:r>
              <a:r>
                <a:rPr lang="fr-FR" sz="1600" b="1" i="1" dirty="0">
                  <a:solidFill>
                    <a:srgbClr val="9900CC"/>
                  </a:solidFill>
                  <a:latin typeface="Arial" panose="020B0604020202020204" pitchFamily="34" charset="0"/>
                </a:rPr>
                <a:t>Nature </a:t>
              </a:r>
              <a:r>
                <a:rPr lang="fr-FR" sz="1600" b="1" i="1" dirty="0" err="1">
                  <a:solidFill>
                    <a:srgbClr val="9900CC"/>
                  </a:solidFill>
                  <a:latin typeface="Arial" panose="020B0604020202020204" pitchFamily="34" charset="0"/>
                </a:rPr>
                <a:t>nanotechnology</a:t>
              </a:r>
              <a:r>
                <a:rPr lang="fr-FR" sz="1600" dirty="0">
                  <a:solidFill>
                    <a:srgbClr val="9900CC"/>
                  </a:solidFill>
                  <a:latin typeface="Arial" panose="020B0604020202020204" pitchFamily="34" charset="0"/>
                </a:rPr>
                <a:t>, </a:t>
              </a:r>
              <a:r>
                <a:rPr lang="fr-FR" sz="1600" i="1" dirty="0">
                  <a:solidFill>
                    <a:srgbClr val="9900CC"/>
                  </a:solidFill>
                  <a:latin typeface="Arial" panose="020B0604020202020204" pitchFamily="34" charset="0"/>
                </a:rPr>
                <a:t>16</a:t>
              </a:r>
              <a:r>
                <a:rPr lang="fr-FR" sz="1600" dirty="0">
                  <a:solidFill>
                    <a:srgbClr val="9900CC"/>
                  </a:solidFill>
                  <a:latin typeface="Arial" panose="020B0604020202020204" pitchFamily="34" charset="0"/>
                </a:rPr>
                <a:t>(3), </a:t>
              </a:r>
              <a:r>
                <a:rPr lang="fr-FR" sz="1600" dirty="0" smtClean="0">
                  <a:solidFill>
                    <a:srgbClr val="9900CC"/>
                  </a:solidFill>
                  <a:latin typeface="Arial" panose="020B0604020202020204" pitchFamily="34" charset="0"/>
                </a:rPr>
                <a:t>283-287 (2021)</a:t>
              </a:r>
              <a:endParaRPr lang="fr-FR" sz="1600" dirty="0">
                <a:solidFill>
                  <a:srgbClr val="99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5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11348526" cy="11794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Quantum technologies and </a:t>
            </a:r>
            <a:r>
              <a:rPr lang="fr-FR" sz="3600" b="1" dirty="0" err="1" smtClean="0"/>
              <a:t>decoherence</a:t>
            </a:r>
            <a:endParaRPr lang="fr-FR" sz="3600" b="1" dirty="0"/>
          </a:p>
        </p:txBody>
      </p:sp>
      <p:grpSp>
        <p:nvGrpSpPr>
          <p:cNvPr id="85" name="Groupe 84"/>
          <p:cNvGrpSpPr/>
          <p:nvPr/>
        </p:nvGrpSpPr>
        <p:grpSpPr>
          <a:xfrm>
            <a:off x="871115" y="4115909"/>
            <a:ext cx="1371074" cy="504587"/>
            <a:chOff x="871115" y="4115909"/>
            <a:chExt cx="1371074" cy="504587"/>
          </a:xfrm>
        </p:grpSpPr>
        <p:sp>
          <p:nvSpPr>
            <p:cNvPr id="63" name="Double flèche verticale 62"/>
            <p:cNvSpPr/>
            <p:nvPr/>
          </p:nvSpPr>
          <p:spPr>
            <a:xfrm>
              <a:off x="871115" y="4115909"/>
              <a:ext cx="209950" cy="504587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4" name="Groupe 63"/>
            <p:cNvGrpSpPr/>
            <p:nvPr/>
          </p:nvGrpSpPr>
          <p:grpSpPr>
            <a:xfrm>
              <a:off x="1104541" y="4211152"/>
              <a:ext cx="1137648" cy="256970"/>
              <a:chOff x="1689664" y="10369216"/>
              <a:chExt cx="1652391" cy="389616"/>
            </a:xfrm>
          </p:grpSpPr>
          <p:cxnSp>
            <p:nvCxnSpPr>
              <p:cNvPr id="65" name="Connecteur droit 64"/>
              <p:cNvCxnSpPr/>
              <p:nvPr/>
            </p:nvCxnSpPr>
            <p:spPr bwMode="auto">
              <a:xfrm>
                <a:off x="1708575" y="10758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Connecteur droit 65"/>
              <p:cNvCxnSpPr/>
              <p:nvPr/>
            </p:nvCxnSpPr>
            <p:spPr bwMode="auto">
              <a:xfrm>
                <a:off x="1689664" y="10369216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Connecteur droit 66"/>
              <p:cNvCxnSpPr/>
              <p:nvPr/>
            </p:nvCxnSpPr>
            <p:spPr bwMode="auto">
              <a:xfrm>
                <a:off x="1708575" y="10607335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8" name="Groupe 87"/>
          <p:cNvGrpSpPr/>
          <p:nvPr/>
        </p:nvGrpSpPr>
        <p:grpSpPr>
          <a:xfrm>
            <a:off x="769332" y="3790153"/>
            <a:ext cx="4365376" cy="2915155"/>
            <a:chOff x="769332" y="3790153"/>
            <a:chExt cx="4365376" cy="291515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2D9B45-7B4A-4C1F-96F4-4238CD3C7F77}"/>
                </a:ext>
              </a:extLst>
            </p:cNvPr>
            <p:cNvSpPr/>
            <p:nvPr/>
          </p:nvSpPr>
          <p:spPr>
            <a:xfrm>
              <a:off x="769332" y="3790153"/>
              <a:ext cx="4365376" cy="29151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ZoneTexte 53"/>
                <p:cNvSpPr txBox="1"/>
                <p:nvPr/>
              </p:nvSpPr>
              <p:spPr>
                <a:xfrm>
                  <a:off x="2830223" y="4573345"/>
                  <a:ext cx="2116028" cy="9189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endChr m:val="⟩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|</m:t>
                                </m:r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fr-FR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fr-F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𝜙</m:t>
                                </m:r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|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fr-FR" sz="2400" b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4" name="ZoneText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223" y="4573345"/>
                  <a:ext cx="2116028" cy="9189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e 59"/>
            <p:cNvGrpSpPr/>
            <p:nvPr/>
          </p:nvGrpSpPr>
          <p:grpSpPr>
            <a:xfrm>
              <a:off x="1109350" y="4329146"/>
              <a:ext cx="1132839" cy="1150475"/>
              <a:chOff x="31340421" y="8443489"/>
              <a:chExt cx="1645406" cy="1744343"/>
            </a:xfrm>
          </p:grpSpPr>
          <p:cxnSp>
            <p:nvCxnSpPr>
              <p:cNvPr id="68" name="Connecteur droit 67"/>
              <p:cNvCxnSpPr/>
              <p:nvPr/>
            </p:nvCxnSpPr>
            <p:spPr bwMode="auto">
              <a:xfrm>
                <a:off x="31352347" y="10187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Connecteur droit 68"/>
              <p:cNvCxnSpPr/>
              <p:nvPr/>
            </p:nvCxnSpPr>
            <p:spPr bwMode="auto">
              <a:xfrm>
                <a:off x="31340421" y="8443489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Connecteur droit avec flèche 69"/>
              <p:cNvCxnSpPr/>
              <p:nvPr/>
            </p:nvCxnSpPr>
            <p:spPr bwMode="auto">
              <a:xfrm flipV="1">
                <a:off x="32157161" y="8443489"/>
                <a:ext cx="0" cy="1744077"/>
              </a:xfrm>
              <a:prstGeom prst="straightConnector1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2166026" y="5286603"/>
                  <a:ext cx="5777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|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fr-FR" sz="2000" b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026" y="5286603"/>
                  <a:ext cx="57778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16842" t="-122727" r="-86316" b="-1818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/>
                <p:cNvSpPr txBox="1"/>
                <p:nvPr/>
              </p:nvSpPr>
              <p:spPr>
                <a:xfrm>
                  <a:off x="2166023" y="4101195"/>
                  <a:ext cx="5486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|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e>
                        </m:d>
                      </m:oMath>
                    </m:oMathPara>
                  </a14:m>
                  <a:endParaRPr lang="fr-FR" sz="2000" b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2" name="ZoneTexte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023" y="4101195"/>
                  <a:ext cx="548612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3333" t="-124615" r="-91111" b="-18615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4B74C1E-62B4-41A7-A573-D7EB41CB642E}"/>
                </a:ext>
              </a:extLst>
            </p:cNvPr>
            <p:cNvSpPr txBox="1"/>
            <p:nvPr/>
          </p:nvSpPr>
          <p:spPr>
            <a:xfrm>
              <a:off x="850365" y="5871972"/>
              <a:ext cx="3115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Atomic </a:t>
              </a:r>
              <a:r>
                <a:rPr lang="fr-FR" sz="2000" b="1" dirty="0" err="1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two-level</a:t>
              </a:r>
              <a:r>
                <a:rPr lang="fr-FR" sz="2000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system</a:t>
              </a:r>
              <a:r>
                <a:rPr lang="fr-FR" sz="20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in a superposition state</a:t>
              </a: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54DDF1EA-E135-4BAE-BA7B-80B08920ED18}"/>
                </a:ext>
              </a:extLst>
            </p:cNvPr>
            <p:cNvSpPr/>
            <p:nvPr/>
          </p:nvSpPr>
          <p:spPr>
            <a:xfrm>
              <a:off x="2705570" y="4428895"/>
              <a:ext cx="2328654" cy="105055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Ellipse 4"/>
          <p:cNvSpPr/>
          <p:nvPr/>
        </p:nvSpPr>
        <p:spPr>
          <a:xfrm>
            <a:off x="-134911" y="1547051"/>
            <a:ext cx="2363821" cy="17064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</a:t>
            </a:r>
            <a:r>
              <a:rPr lang="fr-FR" dirty="0" err="1" smtClean="0"/>
              <a:t>storage</a:t>
            </a:r>
            <a:r>
              <a:rPr lang="fr-FR" dirty="0" smtClean="0"/>
              <a:t> /</a:t>
            </a:r>
          </a:p>
          <a:p>
            <a:pPr algn="ctr"/>
            <a:r>
              <a:rPr lang="fr-FR" dirty="0" smtClean="0"/>
              <a:t>Quantum </a:t>
            </a:r>
            <a:r>
              <a:rPr lang="fr-FR" dirty="0" err="1" smtClean="0"/>
              <a:t>repeaters</a:t>
            </a:r>
            <a:endParaRPr lang="fr-FR" dirty="0"/>
          </a:p>
        </p:txBody>
      </p:sp>
      <p:sp>
        <p:nvSpPr>
          <p:cNvPr id="71" name="Ellipse 70"/>
          <p:cNvSpPr/>
          <p:nvPr/>
        </p:nvSpPr>
        <p:spPr>
          <a:xfrm>
            <a:off x="7412973" y="1464919"/>
            <a:ext cx="2363821" cy="170643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bits /</a:t>
            </a:r>
          </a:p>
          <a:p>
            <a:pPr algn="ctr"/>
            <a:r>
              <a:rPr lang="fr-FR" dirty="0" smtClean="0"/>
              <a:t>Quantum computation</a:t>
            </a:r>
            <a:endParaRPr lang="fr-FR" dirty="0"/>
          </a:p>
        </p:txBody>
      </p:sp>
      <p:sp>
        <p:nvSpPr>
          <p:cNvPr id="72" name="Ellipse 71"/>
          <p:cNvSpPr/>
          <p:nvPr/>
        </p:nvSpPr>
        <p:spPr>
          <a:xfrm>
            <a:off x="2418341" y="1370221"/>
            <a:ext cx="2363821" cy="170643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</a:t>
            </a:r>
            <a:r>
              <a:rPr lang="fr-FR" dirty="0" err="1" smtClean="0"/>
              <a:t>sensors</a:t>
            </a:r>
            <a:endParaRPr lang="fr-FR" dirty="0"/>
          </a:p>
        </p:txBody>
      </p:sp>
      <p:sp>
        <p:nvSpPr>
          <p:cNvPr id="73" name="Ellipse 72"/>
          <p:cNvSpPr/>
          <p:nvPr/>
        </p:nvSpPr>
        <p:spPr>
          <a:xfrm>
            <a:off x="4908561" y="1169851"/>
            <a:ext cx="2363821" cy="170643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conversion</a:t>
            </a:r>
            <a:endParaRPr lang="fr-FR" dirty="0"/>
          </a:p>
        </p:txBody>
      </p:sp>
      <p:sp>
        <p:nvSpPr>
          <p:cNvPr id="74" name="Ellipse 73"/>
          <p:cNvSpPr/>
          <p:nvPr/>
        </p:nvSpPr>
        <p:spPr>
          <a:xfrm>
            <a:off x="9600615" y="2437215"/>
            <a:ext cx="2363821" cy="170643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Quantum </a:t>
            </a:r>
            <a:r>
              <a:rPr lang="fr-FR" dirty="0" err="1" smtClean="0"/>
              <a:t>optomechanics</a:t>
            </a:r>
            <a:endParaRPr lang="fr-FR" dirty="0"/>
          </a:p>
        </p:txBody>
      </p:sp>
      <p:grpSp>
        <p:nvGrpSpPr>
          <p:cNvPr id="100" name="Groupe 99"/>
          <p:cNvGrpSpPr/>
          <p:nvPr/>
        </p:nvGrpSpPr>
        <p:grpSpPr>
          <a:xfrm>
            <a:off x="5388657" y="5104868"/>
            <a:ext cx="5533902" cy="1631216"/>
            <a:chOff x="5388657" y="5104868"/>
            <a:chExt cx="5533902" cy="1631216"/>
          </a:xfrm>
        </p:grpSpPr>
        <p:sp>
          <p:nvSpPr>
            <p:cNvPr id="99" name="Flèche droite 98"/>
            <p:cNvSpPr/>
            <p:nvPr/>
          </p:nvSpPr>
          <p:spPr>
            <a:xfrm rot="20590160">
              <a:off x="5864012" y="5327181"/>
              <a:ext cx="1133242" cy="38906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Flèche droite 100"/>
            <p:cNvSpPr/>
            <p:nvPr/>
          </p:nvSpPr>
          <p:spPr>
            <a:xfrm rot="813106">
              <a:off x="5388657" y="5791888"/>
              <a:ext cx="1620382" cy="38906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ZoneTexte 74"/>
                <p:cNvSpPr txBox="1"/>
                <p:nvPr/>
              </p:nvSpPr>
              <p:spPr>
                <a:xfrm>
                  <a:off x="7029309" y="5104868"/>
                  <a:ext cx="3893250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fr-FR" sz="2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Intrinsic </a:t>
                  </a:r>
                  <a:r>
                    <a:rPr lang="fr-FR" sz="2000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decoherence</a:t>
                  </a:r>
                  <a:r>
                    <a:rPr lang="fr-FR" sz="2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fr-FR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l"/>
                  <a:r>
                    <a:rPr lang="fr-FR" sz="2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	</a:t>
                  </a:r>
                  <a:r>
                    <a:rPr lang="fr-FR" sz="2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 </a:t>
                  </a:r>
                  <a:r>
                    <a:rPr lang="fr-FR" sz="20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homogeneous</a:t>
                  </a:r>
                  <a:r>
                    <a:rPr lang="fr-FR" sz="20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fr-FR" sz="20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width</a:t>
                  </a:r>
                  <a:r>
                    <a:rPr lang="fr-FR" sz="20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anose="05000000000000000000" pitchFamily="2" charset="2"/>
                            </a:rPr>
                            <m:t>Γ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anose="05000000000000000000" pitchFamily="2" charset="2"/>
                            </a:rPr>
                            <m:t>h</m:t>
                          </m:r>
                        </m:sub>
                      </m:sSub>
                    </m:oMath>
                  </a14:m>
                  <a:endParaRPr lang="fr-FR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l"/>
                  <a:endParaRPr lang="fr-FR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l"/>
                  <a:r>
                    <a:rPr lang="fr-FR" sz="2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Non-</a:t>
                  </a:r>
                  <a:r>
                    <a:rPr lang="fr-FR" sz="2000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stationary</a:t>
                  </a:r>
                  <a:r>
                    <a:rPr lang="fr-FR" sz="2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fr-FR" sz="2000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environment</a:t>
                  </a:r>
                  <a:r>
                    <a:rPr lang="fr-FR" sz="2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fr-FR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l"/>
                  <a:r>
                    <a:rPr lang="fr-FR" sz="2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	</a:t>
                  </a:r>
                  <a:r>
                    <a:rPr lang="fr-FR" sz="20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 </a:t>
                  </a:r>
                  <a:r>
                    <a:rPr lang="fr-FR" sz="20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spectral </a:t>
                  </a:r>
                  <a:r>
                    <a:rPr lang="fr-FR" sz="20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diffusion</a:t>
                  </a:r>
                  <a:r>
                    <a:rPr lang="fr-FR" sz="2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	</a:t>
                  </a:r>
                  <a:endParaRPr lang="fr-FR" sz="2000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75" name="ZoneTexte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9309" y="5104868"/>
                  <a:ext cx="3893250" cy="1631216"/>
                </a:xfrm>
                <a:prstGeom prst="rect">
                  <a:avLst/>
                </a:prstGeom>
                <a:blipFill>
                  <a:blip r:embed="rId6"/>
                  <a:stretch>
                    <a:fillRect l="-1565" t="-1866" b="-559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e 88"/>
          <p:cNvGrpSpPr/>
          <p:nvPr/>
        </p:nvGrpSpPr>
        <p:grpSpPr>
          <a:xfrm>
            <a:off x="1047000" y="2626381"/>
            <a:ext cx="8899789" cy="1693960"/>
            <a:chOff x="1047000" y="2626381"/>
            <a:chExt cx="8899789" cy="1693960"/>
          </a:xfrm>
        </p:grpSpPr>
        <p:cxnSp>
          <p:nvCxnSpPr>
            <p:cNvPr id="14" name="Connecteur droit avec flèche 13"/>
            <p:cNvCxnSpPr>
              <a:stCxn id="5" idx="4"/>
            </p:cNvCxnSpPr>
            <p:nvPr/>
          </p:nvCxnSpPr>
          <p:spPr>
            <a:xfrm>
              <a:off x="1047000" y="3253482"/>
              <a:ext cx="347505" cy="5437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H="1">
              <a:off x="2705570" y="2985466"/>
              <a:ext cx="459661" cy="796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stCxn id="73" idx="3"/>
            </p:cNvCxnSpPr>
            <p:nvPr/>
          </p:nvCxnSpPr>
          <p:spPr>
            <a:xfrm flipH="1">
              <a:off x="3930831" y="2626381"/>
              <a:ext cx="1323904" cy="11367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>
              <a:stCxn id="71" idx="3"/>
            </p:cNvCxnSpPr>
            <p:nvPr/>
          </p:nvCxnSpPr>
          <p:spPr>
            <a:xfrm flipH="1">
              <a:off x="4876647" y="2921449"/>
              <a:ext cx="2882500" cy="8330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>
              <a:stCxn id="74" idx="3"/>
            </p:cNvCxnSpPr>
            <p:nvPr/>
          </p:nvCxnSpPr>
          <p:spPr>
            <a:xfrm flipH="1">
              <a:off x="5134708" y="3893745"/>
              <a:ext cx="4812081" cy="4265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/>
          <p:cNvGrpSpPr/>
          <p:nvPr/>
        </p:nvGrpSpPr>
        <p:grpSpPr>
          <a:xfrm>
            <a:off x="3638884" y="4935205"/>
            <a:ext cx="3104057" cy="1503016"/>
            <a:chOff x="3693950" y="4930535"/>
            <a:chExt cx="3280782" cy="1503016"/>
          </a:xfrm>
        </p:grpSpPr>
        <p:sp>
          <p:nvSpPr>
            <p:cNvPr id="90" name="Explosion 2 89"/>
            <p:cNvSpPr/>
            <p:nvPr/>
          </p:nvSpPr>
          <p:spPr>
            <a:xfrm>
              <a:off x="3693950" y="4930535"/>
              <a:ext cx="3280782" cy="1503016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4183239" y="5454141"/>
              <a:ext cx="1957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</a:rPr>
                <a:t>Decoherence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!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2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lèche vers le bas 129"/>
          <p:cNvSpPr/>
          <p:nvPr/>
        </p:nvSpPr>
        <p:spPr>
          <a:xfrm rot="901980">
            <a:off x="10796161" y="1343250"/>
            <a:ext cx="448638" cy="1453445"/>
          </a:xfrm>
          <a:prstGeom prst="downArrow">
            <a:avLst>
              <a:gd name="adj1" fmla="val 50000"/>
              <a:gd name="adj2" fmla="val 868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Flèche vers le bas 128"/>
          <p:cNvSpPr/>
          <p:nvPr/>
        </p:nvSpPr>
        <p:spPr>
          <a:xfrm rot="13633314">
            <a:off x="8336248" y="2367998"/>
            <a:ext cx="448638" cy="1453445"/>
          </a:xfrm>
          <a:prstGeom prst="downArrow">
            <a:avLst>
              <a:gd name="adj1" fmla="val 50000"/>
              <a:gd name="adj2" fmla="val 868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Flèche vers le bas 130"/>
          <p:cNvSpPr/>
          <p:nvPr/>
        </p:nvSpPr>
        <p:spPr>
          <a:xfrm rot="19126249">
            <a:off x="11365390" y="2897809"/>
            <a:ext cx="448638" cy="1453445"/>
          </a:xfrm>
          <a:prstGeom prst="downArrow">
            <a:avLst>
              <a:gd name="adj1" fmla="val 50000"/>
              <a:gd name="adj2" fmla="val 868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11348526" cy="11794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/>
              <a:t>Environment-induced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decoherence</a:t>
            </a:r>
            <a:endParaRPr lang="fr-FR" sz="36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230148" y="1291627"/>
            <a:ext cx="7099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fr-F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#1: </a:t>
            </a:r>
            <a:r>
              <a:rPr lang="fr-FR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fr-F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noise </a:t>
            </a:r>
            <a:r>
              <a:rPr lang="fr-FR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induced</a:t>
            </a:r>
            <a:r>
              <a:rPr lang="fr-F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spectral diffusion</a:t>
            </a:r>
          </a:p>
        </p:txBody>
      </p:sp>
      <p:sp>
        <p:nvSpPr>
          <p:cNvPr id="39" name="Ellipse 38"/>
          <p:cNvSpPr/>
          <p:nvPr/>
        </p:nvSpPr>
        <p:spPr>
          <a:xfrm>
            <a:off x="8417993" y="2821176"/>
            <a:ext cx="697770" cy="698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Flèche vers le bas 47"/>
          <p:cNvSpPr/>
          <p:nvPr/>
        </p:nvSpPr>
        <p:spPr>
          <a:xfrm rot="17676895">
            <a:off x="8608880" y="946979"/>
            <a:ext cx="448638" cy="1453445"/>
          </a:xfrm>
          <a:prstGeom prst="downArrow">
            <a:avLst>
              <a:gd name="adj1" fmla="val 50000"/>
              <a:gd name="adj2" fmla="val 868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8711595" y="1304380"/>
            <a:ext cx="697770" cy="698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1007653" y="1626077"/>
            <a:ext cx="697770" cy="698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11494230" y="3170376"/>
            <a:ext cx="697770" cy="698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9865835" y="2844245"/>
            <a:ext cx="69711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28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4" name="Groupe 93"/>
          <p:cNvGrpSpPr/>
          <p:nvPr/>
        </p:nvGrpSpPr>
        <p:grpSpPr>
          <a:xfrm>
            <a:off x="9517985" y="2724980"/>
            <a:ext cx="818712" cy="851629"/>
            <a:chOff x="31340421" y="8443489"/>
            <a:chExt cx="1645406" cy="1744343"/>
          </a:xfrm>
        </p:grpSpPr>
        <p:cxnSp>
          <p:nvCxnSpPr>
            <p:cNvPr id="102" name="Connecteur droit 101"/>
            <p:cNvCxnSpPr/>
            <p:nvPr/>
          </p:nvCxnSpPr>
          <p:spPr bwMode="auto">
            <a:xfrm>
              <a:off x="31352347" y="10187832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Connecteur droit 102"/>
            <p:cNvCxnSpPr/>
            <p:nvPr/>
          </p:nvCxnSpPr>
          <p:spPr bwMode="auto">
            <a:xfrm>
              <a:off x="31340421" y="8443489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Connecteur droit avec flèche 103"/>
            <p:cNvCxnSpPr/>
            <p:nvPr/>
          </p:nvCxnSpPr>
          <p:spPr bwMode="auto">
            <a:xfrm flipV="1">
              <a:off x="32157161" y="8443489"/>
              <a:ext cx="0" cy="1744077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/>
              <p:cNvSpPr txBox="1"/>
              <p:nvPr/>
            </p:nvSpPr>
            <p:spPr>
              <a:xfrm>
                <a:off x="10230843" y="3342285"/>
                <a:ext cx="654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fr-FR" sz="24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ZoneText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843" y="3342285"/>
                <a:ext cx="654795" cy="461665"/>
              </a:xfrm>
              <a:prstGeom prst="rect">
                <a:avLst/>
              </a:prstGeom>
              <a:blipFill>
                <a:blip r:embed="rId3"/>
                <a:stretch>
                  <a:fillRect l="-21296" t="-130263" r="-94444" b="-19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/>
              <p:cNvSpPr txBox="1"/>
              <p:nvPr/>
            </p:nvSpPr>
            <p:spPr>
              <a:xfrm>
                <a:off x="10230847" y="2464795"/>
                <a:ext cx="6210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fr-FR" sz="24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ZoneText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847" y="2464795"/>
                <a:ext cx="621004" cy="461665"/>
              </a:xfrm>
              <a:prstGeom prst="rect">
                <a:avLst/>
              </a:prstGeom>
              <a:blipFill>
                <a:blip r:embed="rId4"/>
                <a:stretch>
                  <a:fillRect l="-28431" t="-130263" r="-100000" b="-19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/>
          <p:cNvGrpSpPr/>
          <p:nvPr/>
        </p:nvGrpSpPr>
        <p:grpSpPr>
          <a:xfrm>
            <a:off x="9345803" y="2456852"/>
            <a:ext cx="990894" cy="594062"/>
            <a:chOff x="9345803" y="2778397"/>
            <a:chExt cx="990894" cy="594062"/>
          </a:xfrm>
        </p:grpSpPr>
        <p:sp>
          <p:nvSpPr>
            <p:cNvPr id="97" name="Double flèche verticale 96"/>
            <p:cNvSpPr/>
            <p:nvPr/>
          </p:nvSpPr>
          <p:spPr>
            <a:xfrm>
              <a:off x="9345803" y="2778397"/>
              <a:ext cx="151733" cy="594062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8" name="Groupe 97"/>
            <p:cNvGrpSpPr/>
            <p:nvPr/>
          </p:nvGrpSpPr>
          <p:grpSpPr>
            <a:xfrm>
              <a:off x="9514509" y="2959181"/>
              <a:ext cx="822188" cy="190220"/>
              <a:chOff x="1689664" y="10369216"/>
              <a:chExt cx="1652391" cy="389616"/>
            </a:xfrm>
          </p:grpSpPr>
          <p:cxnSp>
            <p:nvCxnSpPr>
              <p:cNvPr id="99" name="Connecteur droit 98"/>
              <p:cNvCxnSpPr/>
              <p:nvPr/>
            </p:nvCxnSpPr>
            <p:spPr bwMode="auto">
              <a:xfrm>
                <a:off x="1708575" y="10758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Connecteur droit 99"/>
              <p:cNvCxnSpPr/>
              <p:nvPr/>
            </p:nvCxnSpPr>
            <p:spPr bwMode="auto">
              <a:xfrm>
                <a:off x="1689664" y="10369216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Connecteur droit 100"/>
              <p:cNvCxnSpPr/>
              <p:nvPr/>
            </p:nvCxnSpPr>
            <p:spPr bwMode="auto">
              <a:xfrm>
                <a:off x="1708575" y="10607335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5" name="ZoneTexte 104"/>
          <p:cNvSpPr txBox="1"/>
          <p:nvPr/>
        </p:nvSpPr>
        <p:spPr>
          <a:xfrm>
            <a:off x="640643" y="3016240"/>
            <a:ext cx="659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 Zeeman </a:t>
            </a:r>
            <a:r>
              <a:rPr lang="fr-FR" sz="24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sensitivity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 </a:t>
            </a: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Spectral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diffusion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863D05A5-D8A8-4282-855C-F393D3C82262}"/>
              </a:ext>
            </a:extLst>
          </p:cNvPr>
          <p:cNvSpPr txBox="1"/>
          <p:nvPr/>
        </p:nvSpPr>
        <p:spPr>
          <a:xfrm>
            <a:off x="3937446" y="4560106"/>
            <a:ext cx="6920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fr-F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#2: Electric noise </a:t>
            </a:r>
            <a:r>
              <a:rPr lang="fr-FR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induced</a:t>
            </a:r>
            <a:r>
              <a:rPr lang="fr-F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spectral diffusion </a:t>
            </a:r>
            <a:endParaRPr lang="fr-FR" sz="2400" b="1" u="sng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C44A9BBE-331E-4E17-A762-0D9D4503C6C1}"/>
              </a:ext>
            </a:extLst>
          </p:cNvPr>
          <p:cNvSpPr/>
          <p:nvPr/>
        </p:nvSpPr>
        <p:spPr>
          <a:xfrm>
            <a:off x="2156904" y="5097616"/>
            <a:ext cx="697109" cy="69840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21FA233E-56AC-464C-982C-71DBE4BB440C}"/>
              </a:ext>
            </a:extLst>
          </p:cNvPr>
          <p:cNvGrpSpPr/>
          <p:nvPr/>
        </p:nvGrpSpPr>
        <p:grpSpPr>
          <a:xfrm>
            <a:off x="1809055" y="4959683"/>
            <a:ext cx="818712" cy="851630"/>
            <a:chOff x="31340421" y="8443489"/>
            <a:chExt cx="1645406" cy="1744343"/>
          </a:xfrm>
        </p:grpSpPr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CB0CA2E2-EABC-45FA-81A3-852E13D95777}"/>
                </a:ext>
              </a:extLst>
            </p:cNvPr>
            <p:cNvCxnSpPr/>
            <p:nvPr/>
          </p:nvCxnSpPr>
          <p:spPr bwMode="auto">
            <a:xfrm>
              <a:off x="31352347" y="10187832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F59BC06B-1BF0-48F8-98E9-CD1399A7CA40}"/>
                </a:ext>
              </a:extLst>
            </p:cNvPr>
            <p:cNvCxnSpPr/>
            <p:nvPr/>
          </p:nvCxnSpPr>
          <p:spPr bwMode="auto">
            <a:xfrm>
              <a:off x="31340421" y="8443489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Connecteur droit avec flèche 127">
              <a:extLst>
                <a:ext uri="{FF2B5EF4-FFF2-40B4-BE49-F238E27FC236}">
                  <a16:creationId xmlns:a16="http://schemas.microsoft.com/office/drawing/2014/main" id="{53A9245C-4896-4924-A7F5-C7C5D4E0271C}"/>
                </a:ext>
              </a:extLst>
            </p:cNvPr>
            <p:cNvCxnSpPr/>
            <p:nvPr/>
          </p:nvCxnSpPr>
          <p:spPr bwMode="auto">
            <a:xfrm flipV="1">
              <a:off x="32157161" y="8443489"/>
              <a:ext cx="0" cy="1744077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71020136-4AF3-4B4F-BD86-3D04E61C65CC}"/>
                  </a:ext>
                </a:extLst>
              </p:cNvPr>
              <p:cNvSpPr txBox="1"/>
              <p:nvPr/>
            </p:nvSpPr>
            <p:spPr>
              <a:xfrm>
                <a:off x="2572712" y="5668429"/>
                <a:ext cx="404837" cy="285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fr-FR" sz="32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71020136-4AF3-4B4F-BD86-3D04E61C6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712" y="5668429"/>
                <a:ext cx="404837" cy="285501"/>
              </a:xfrm>
              <a:prstGeom prst="rect">
                <a:avLst/>
              </a:prstGeom>
              <a:blipFill>
                <a:blip r:embed="rId5"/>
                <a:stretch>
                  <a:fillRect r="-50000" b="-808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ABC330A-9050-4D7F-8EF0-1E94C2946633}"/>
                  </a:ext>
                </a:extLst>
              </p:cNvPr>
              <p:cNvSpPr txBox="1"/>
              <p:nvPr/>
            </p:nvSpPr>
            <p:spPr>
              <a:xfrm>
                <a:off x="2572716" y="4790938"/>
                <a:ext cx="381929" cy="285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3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fr-FR" sz="32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ABC330A-9050-4D7F-8EF0-1E94C2946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716" y="4790938"/>
                <a:ext cx="381929" cy="285501"/>
              </a:xfrm>
              <a:prstGeom prst="rect">
                <a:avLst/>
              </a:prstGeom>
              <a:blipFill>
                <a:blip r:embed="rId6"/>
                <a:stretch>
                  <a:fillRect r="-44444" b="-808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/>
          <p:cNvGrpSpPr/>
          <p:nvPr/>
        </p:nvGrpSpPr>
        <p:grpSpPr>
          <a:xfrm>
            <a:off x="1636873" y="4850307"/>
            <a:ext cx="990893" cy="276560"/>
            <a:chOff x="1636873" y="4850307"/>
            <a:chExt cx="990893" cy="276560"/>
          </a:xfrm>
        </p:grpSpPr>
        <p:sp>
          <p:nvSpPr>
            <p:cNvPr id="121" name="Double flèche verticale 324">
              <a:extLst>
                <a:ext uri="{FF2B5EF4-FFF2-40B4-BE49-F238E27FC236}">
                  <a16:creationId xmlns:a16="http://schemas.microsoft.com/office/drawing/2014/main" id="{77173BB0-F9A9-4AAA-8E01-B48F08F290E9}"/>
                </a:ext>
              </a:extLst>
            </p:cNvPr>
            <p:cNvSpPr/>
            <p:nvPr/>
          </p:nvSpPr>
          <p:spPr>
            <a:xfrm>
              <a:off x="1636873" y="4850307"/>
              <a:ext cx="151733" cy="276560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A5D7F240-E331-4A10-8E86-84E0F09D281E}"/>
                </a:ext>
              </a:extLst>
            </p:cNvPr>
            <p:cNvGrpSpPr/>
            <p:nvPr/>
          </p:nvGrpSpPr>
          <p:grpSpPr>
            <a:xfrm>
              <a:off x="1805579" y="4872339"/>
              <a:ext cx="822187" cy="190220"/>
              <a:chOff x="1689664" y="10369216"/>
              <a:chExt cx="1652391" cy="389616"/>
            </a:xfrm>
          </p:grpSpPr>
          <p:cxnSp>
            <p:nvCxnSpPr>
              <p:cNvPr id="123" name="Connecteur droit 122">
                <a:extLst>
                  <a:ext uri="{FF2B5EF4-FFF2-40B4-BE49-F238E27FC236}">
                    <a16:creationId xmlns:a16="http://schemas.microsoft.com/office/drawing/2014/main" id="{F0517FA5-E2B5-4AA6-93D3-268C0A6B622A}"/>
                  </a:ext>
                </a:extLst>
              </p:cNvPr>
              <p:cNvCxnSpPr/>
              <p:nvPr/>
            </p:nvCxnSpPr>
            <p:spPr bwMode="auto">
              <a:xfrm>
                <a:off x="1708575" y="10758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Connecteur droit 123">
                <a:extLst>
                  <a:ext uri="{FF2B5EF4-FFF2-40B4-BE49-F238E27FC236}">
                    <a16:creationId xmlns:a16="http://schemas.microsoft.com/office/drawing/2014/main" id="{232DE1A8-CF00-461E-9314-64D0ACCE0CAC}"/>
                  </a:ext>
                </a:extLst>
              </p:cNvPr>
              <p:cNvCxnSpPr/>
              <p:nvPr/>
            </p:nvCxnSpPr>
            <p:spPr bwMode="auto">
              <a:xfrm>
                <a:off x="1689664" y="10369216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Connecteur droit 124">
                <a:extLst>
                  <a:ext uri="{FF2B5EF4-FFF2-40B4-BE49-F238E27FC236}">
                    <a16:creationId xmlns:a16="http://schemas.microsoft.com/office/drawing/2014/main" id="{8916752F-2B16-4E3D-9984-A44A1CBA1367}"/>
                  </a:ext>
                </a:extLst>
              </p:cNvPr>
              <p:cNvCxnSpPr/>
              <p:nvPr/>
            </p:nvCxnSpPr>
            <p:spPr bwMode="auto">
              <a:xfrm>
                <a:off x="1708575" y="10607335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Rectangle 1"/>
          <p:cNvSpPr/>
          <p:nvPr/>
        </p:nvSpPr>
        <p:spPr>
          <a:xfrm>
            <a:off x="786834" y="18268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spontaneous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spin flips 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vicinity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quantum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  <a:p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noise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2878" y="857189"/>
            <a:ext cx="4629122" cy="33881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4577012" y="5096261"/>
            <a:ext cx="7002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spontaneous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movements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electric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dipoles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 charges in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vicinity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quantum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  <a:p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Electric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noise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4272726" y="6326390"/>
            <a:ext cx="659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 Stark </a:t>
            </a:r>
            <a:r>
              <a:rPr lang="fr-FR" sz="24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sensitivity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 </a:t>
            </a: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Spectral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diffusion</a:t>
            </a:r>
          </a:p>
        </p:txBody>
      </p:sp>
      <p:sp>
        <p:nvSpPr>
          <p:cNvPr id="137" name="Ellipse 136"/>
          <p:cNvSpPr/>
          <p:nvPr/>
        </p:nvSpPr>
        <p:spPr>
          <a:xfrm>
            <a:off x="3200121" y="4465135"/>
            <a:ext cx="118841" cy="1188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3528404" y="5482874"/>
            <a:ext cx="118841" cy="1188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 rot="5999370">
            <a:off x="856399" y="5326012"/>
            <a:ext cx="118841" cy="1188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335280" y="4245289"/>
            <a:ext cx="3556788" cy="254502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4165600"/>
            <a:ext cx="3937446" cy="26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05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5400000">
                                      <p:cBhvr>
                                        <p:cTn id="10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2" dur="8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5400000">
                                      <p:cBhvr>
                                        <p:cTn id="14" dur="74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8 -0.00231 0.02786 -0.00648 0.0332 -0.00903 C 0.03867 -0.01134 0.0375 -0.01782 0.03242 -0.01481 C 0.02721 -0.0118 0.00442 0.00556 0.00247 0.0088 C 0.00052 0.01204 0.02161 0.00671 0.0207 0.0044 C 0.01992 0.00209 -0.00209 0.00209 0 0 Z " pathEditMode="relative" ptsTypes="AAAAAA">
                                      <p:cBhvr>
                                        <p:cTn id="3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8.33333E-7 -1.85185E-6 C 0.00052 -0.03796 0.00143 -0.06204 0.00234 -0.06204 C 0.00326 -0.06204 0.00417 -0.03796 0.00482 -1.85185E-6 C 0.00417 0.03796 0.00326 0.06204 0.00234 0.06204 C 0.00143 0.06204 0.00052 0.03796 -8.33333E-7 -1.85185E-6 Z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6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38778E-17 2.96296E-6 L 0.00378 -0.01088 L 0.00521 -0.03935 L 0.00664 -0.01088 L 0.01055 2.96296E-6 L 0.00664 0.01065 L 0.00521 0.03958 L 0.00378 0.01065 L 1.38778E-17 2.96296E-6 Z " pathEditMode="relative" rAng="0" ptsTypes="AAAAAAAAA">
                                      <p:cBhvr>
                                        <p:cTn id="3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9" grpId="0" animBg="1"/>
      <p:bldP spid="131" grpId="0" animBg="1"/>
      <p:bldP spid="48" grpId="0" animBg="1"/>
      <p:bldP spid="105" grpId="0"/>
      <p:bldP spid="106" grpId="0"/>
      <p:bldP spid="2" grpId="0"/>
      <p:bldP spid="132" grpId="0"/>
      <p:bldP spid="133" grpId="0"/>
      <p:bldP spid="137" grpId="0" animBg="1"/>
      <p:bldP spid="139" grpId="0" animBg="1"/>
      <p:bldP spid="14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52280" y="3292738"/>
            <a:ext cx="11845935" cy="3426569"/>
          </a:xfrm>
          <a:prstGeom prst="roundRect">
            <a:avLst>
              <a:gd name="adj" fmla="val 699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11348526" cy="11794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/>
              <a:t>Environment-induced</a:t>
            </a:r>
            <a:r>
              <a:rPr lang="fr-FR" sz="3600" b="1" dirty="0"/>
              <a:t> </a:t>
            </a:r>
            <a:r>
              <a:rPr lang="fr-FR" sz="3600" b="1" dirty="0" err="1"/>
              <a:t>decoherence</a:t>
            </a:r>
            <a:endParaRPr lang="fr-FR" sz="3600" b="1" dirty="0"/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863D05A5-D8A8-4282-855C-F393D3C82262}"/>
              </a:ext>
            </a:extLst>
          </p:cNvPr>
          <p:cNvSpPr txBox="1"/>
          <p:nvPr/>
        </p:nvSpPr>
        <p:spPr>
          <a:xfrm>
            <a:off x="4091102" y="1132339"/>
            <a:ext cx="761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fr-F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#3: </a:t>
            </a:r>
            <a:r>
              <a:rPr lang="fr-FR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Acoustic</a:t>
            </a:r>
            <a:r>
              <a:rPr lang="fr-F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noise (in </a:t>
            </a:r>
            <a:r>
              <a:rPr lang="fr-FR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condensed</a:t>
            </a:r>
            <a:r>
              <a:rPr lang="fr-F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matter</a:t>
            </a:r>
            <a:r>
              <a:rPr lang="fr-F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fr-F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2400" b="1" u="sng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59FD456F-7FF4-4BD9-BD2F-1A0BCB5CDA4A}"/>
              </a:ext>
            </a:extLst>
          </p:cNvPr>
          <p:cNvSpPr txBox="1"/>
          <p:nvPr/>
        </p:nvSpPr>
        <p:spPr>
          <a:xfrm>
            <a:off x="4107065" y="1701555"/>
            <a:ext cx="700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à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Time-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dependent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strain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53476971-FEFF-4D3F-8F05-6732878D38FD}"/>
              </a:ext>
            </a:extLst>
          </p:cNvPr>
          <p:cNvGrpSpPr/>
          <p:nvPr/>
        </p:nvGrpSpPr>
        <p:grpSpPr>
          <a:xfrm>
            <a:off x="698006" y="997404"/>
            <a:ext cx="2195587" cy="2115914"/>
            <a:chOff x="25187231" y="11372297"/>
            <a:chExt cx="3415913" cy="3563327"/>
          </a:xfrm>
        </p:grpSpPr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06D178B2-E177-4586-933C-8C49B68DDC73}"/>
                </a:ext>
              </a:extLst>
            </p:cNvPr>
            <p:cNvSpPr/>
            <p:nvPr/>
          </p:nvSpPr>
          <p:spPr>
            <a:xfrm>
              <a:off x="25187231" y="11372297"/>
              <a:ext cx="3415913" cy="3563327"/>
            </a:xfrm>
            <a:prstGeom prst="cube">
              <a:avLst>
                <a:gd name="adj" fmla="val 15662"/>
              </a:avLst>
            </a:prstGeom>
            <a:solidFill>
              <a:srgbClr val="FF0000">
                <a:alpha val="36000"/>
              </a:srgbClr>
            </a:solidFill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DD7B3A-B1FA-4B91-8082-B73E3C4F23E8}"/>
                </a:ext>
              </a:extLst>
            </p:cNvPr>
            <p:cNvSpPr/>
            <p:nvPr/>
          </p:nvSpPr>
          <p:spPr>
            <a:xfrm>
              <a:off x="25220590" y="11951077"/>
              <a:ext cx="2871654" cy="297719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2000"/>
                  </a:srgbClr>
                </a:gs>
                <a:gs pos="10000">
                  <a:schemeClr val="bg2"/>
                </a:gs>
                <a:gs pos="90000">
                  <a:schemeClr val="bg2"/>
                </a:gs>
                <a:gs pos="80000">
                  <a:srgbClr val="FF0000">
                    <a:alpha val="22000"/>
                  </a:srgbClr>
                </a:gs>
                <a:gs pos="70000">
                  <a:schemeClr val="bg2"/>
                </a:gs>
                <a:gs pos="60000">
                  <a:srgbClr val="FF0000">
                    <a:alpha val="19000"/>
                  </a:srgbClr>
                </a:gs>
                <a:gs pos="50000">
                  <a:schemeClr val="bg2"/>
                </a:gs>
                <a:gs pos="40000">
                  <a:srgbClr val="FF0000">
                    <a:alpha val="21000"/>
                  </a:srgbClr>
                </a:gs>
                <a:gs pos="30000">
                  <a:schemeClr val="bg2"/>
                </a:gs>
                <a:gs pos="20000">
                  <a:srgbClr val="FF0000">
                    <a:alpha val="23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6" name="Ellipse 115">
            <a:extLst>
              <a:ext uri="{FF2B5EF4-FFF2-40B4-BE49-F238E27FC236}">
                <a16:creationId xmlns:a16="http://schemas.microsoft.com/office/drawing/2014/main" id="{C44A9BBE-331E-4E17-A762-0D9D4503C6C1}"/>
              </a:ext>
            </a:extLst>
          </p:cNvPr>
          <p:cNvSpPr/>
          <p:nvPr/>
        </p:nvSpPr>
        <p:spPr>
          <a:xfrm>
            <a:off x="1585677" y="1906337"/>
            <a:ext cx="697109" cy="69840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21FA233E-56AC-464C-982C-71DBE4BB440C}"/>
              </a:ext>
            </a:extLst>
          </p:cNvPr>
          <p:cNvGrpSpPr/>
          <p:nvPr/>
        </p:nvGrpSpPr>
        <p:grpSpPr>
          <a:xfrm>
            <a:off x="1237828" y="1768404"/>
            <a:ext cx="818712" cy="851630"/>
            <a:chOff x="31340421" y="8443489"/>
            <a:chExt cx="1645406" cy="1744343"/>
          </a:xfrm>
        </p:grpSpPr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CB0CA2E2-EABC-45FA-81A3-852E13D95777}"/>
                </a:ext>
              </a:extLst>
            </p:cNvPr>
            <p:cNvCxnSpPr/>
            <p:nvPr/>
          </p:nvCxnSpPr>
          <p:spPr bwMode="auto">
            <a:xfrm>
              <a:off x="31352347" y="10187832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F59BC06B-1BF0-48F8-98E9-CD1399A7CA40}"/>
                </a:ext>
              </a:extLst>
            </p:cNvPr>
            <p:cNvCxnSpPr/>
            <p:nvPr/>
          </p:nvCxnSpPr>
          <p:spPr bwMode="auto">
            <a:xfrm>
              <a:off x="31340421" y="8443489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Connecteur droit avec flèche 127">
              <a:extLst>
                <a:ext uri="{FF2B5EF4-FFF2-40B4-BE49-F238E27FC236}">
                  <a16:creationId xmlns:a16="http://schemas.microsoft.com/office/drawing/2014/main" id="{53A9245C-4896-4924-A7F5-C7C5D4E0271C}"/>
                </a:ext>
              </a:extLst>
            </p:cNvPr>
            <p:cNvCxnSpPr/>
            <p:nvPr/>
          </p:nvCxnSpPr>
          <p:spPr bwMode="auto">
            <a:xfrm flipV="1">
              <a:off x="32157161" y="8443489"/>
              <a:ext cx="0" cy="1744077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71020136-4AF3-4B4F-BD86-3D04E61C65CC}"/>
                  </a:ext>
                </a:extLst>
              </p:cNvPr>
              <p:cNvSpPr txBox="1"/>
              <p:nvPr/>
            </p:nvSpPr>
            <p:spPr>
              <a:xfrm>
                <a:off x="2001485" y="2477150"/>
                <a:ext cx="5777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fr-FR" sz="20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71020136-4AF3-4B4F-BD86-3D04E61C6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85" y="2477150"/>
                <a:ext cx="577786" cy="400110"/>
              </a:xfrm>
              <a:prstGeom prst="rect">
                <a:avLst/>
              </a:prstGeom>
              <a:blipFill>
                <a:blip r:embed="rId3"/>
                <a:stretch>
                  <a:fillRect l="-16842" t="-122727" r="-86316" b="-18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ABC330A-9050-4D7F-8EF0-1E94C2946633}"/>
                  </a:ext>
                </a:extLst>
              </p:cNvPr>
              <p:cNvSpPr txBox="1"/>
              <p:nvPr/>
            </p:nvSpPr>
            <p:spPr>
              <a:xfrm>
                <a:off x="2001489" y="1599659"/>
                <a:ext cx="548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fr-FR" sz="20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ABC330A-9050-4D7F-8EF0-1E94C2946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89" y="1599659"/>
                <a:ext cx="548612" cy="400110"/>
              </a:xfrm>
              <a:prstGeom prst="rect">
                <a:avLst/>
              </a:prstGeom>
              <a:blipFill>
                <a:blip r:embed="rId4"/>
                <a:stretch>
                  <a:fillRect l="-23333" t="-122727" r="-91111" b="-18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/>
          <p:cNvGrpSpPr/>
          <p:nvPr/>
        </p:nvGrpSpPr>
        <p:grpSpPr>
          <a:xfrm>
            <a:off x="1065646" y="1659028"/>
            <a:ext cx="990893" cy="276560"/>
            <a:chOff x="1792915" y="2768166"/>
            <a:chExt cx="990893" cy="276560"/>
          </a:xfrm>
        </p:grpSpPr>
        <p:sp>
          <p:nvSpPr>
            <p:cNvPr id="121" name="Double flèche verticale 324">
              <a:extLst>
                <a:ext uri="{FF2B5EF4-FFF2-40B4-BE49-F238E27FC236}">
                  <a16:creationId xmlns:a16="http://schemas.microsoft.com/office/drawing/2014/main" id="{77173BB0-F9A9-4AAA-8E01-B48F08F290E9}"/>
                </a:ext>
              </a:extLst>
            </p:cNvPr>
            <p:cNvSpPr/>
            <p:nvPr/>
          </p:nvSpPr>
          <p:spPr>
            <a:xfrm>
              <a:off x="1792915" y="2768166"/>
              <a:ext cx="151733" cy="276560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A5D7F240-E331-4A10-8E86-84E0F09D281E}"/>
                </a:ext>
              </a:extLst>
            </p:cNvPr>
            <p:cNvGrpSpPr/>
            <p:nvPr/>
          </p:nvGrpSpPr>
          <p:grpSpPr>
            <a:xfrm>
              <a:off x="1961621" y="2790198"/>
              <a:ext cx="822187" cy="190220"/>
              <a:chOff x="1689664" y="10369216"/>
              <a:chExt cx="1652391" cy="389616"/>
            </a:xfrm>
          </p:grpSpPr>
          <p:cxnSp>
            <p:nvCxnSpPr>
              <p:cNvPr id="123" name="Connecteur droit 122">
                <a:extLst>
                  <a:ext uri="{FF2B5EF4-FFF2-40B4-BE49-F238E27FC236}">
                    <a16:creationId xmlns:a16="http://schemas.microsoft.com/office/drawing/2014/main" id="{F0517FA5-E2B5-4AA6-93D3-268C0A6B622A}"/>
                  </a:ext>
                </a:extLst>
              </p:cNvPr>
              <p:cNvCxnSpPr/>
              <p:nvPr/>
            </p:nvCxnSpPr>
            <p:spPr bwMode="auto">
              <a:xfrm>
                <a:off x="1708575" y="10758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Connecteur droit 123">
                <a:extLst>
                  <a:ext uri="{FF2B5EF4-FFF2-40B4-BE49-F238E27FC236}">
                    <a16:creationId xmlns:a16="http://schemas.microsoft.com/office/drawing/2014/main" id="{232DE1A8-CF00-461E-9314-64D0ACCE0CAC}"/>
                  </a:ext>
                </a:extLst>
              </p:cNvPr>
              <p:cNvCxnSpPr/>
              <p:nvPr/>
            </p:nvCxnSpPr>
            <p:spPr bwMode="auto">
              <a:xfrm>
                <a:off x="1689664" y="10369216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Connecteur droit 124">
                <a:extLst>
                  <a:ext uri="{FF2B5EF4-FFF2-40B4-BE49-F238E27FC236}">
                    <a16:creationId xmlns:a16="http://schemas.microsoft.com/office/drawing/2014/main" id="{8916752F-2B16-4E3D-9984-A44A1CBA1367}"/>
                  </a:ext>
                </a:extLst>
              </p:cNvPr>
              <p:cNvCxnSpPr/>
              <p:nvPr/>
            </p:nvCxnSpPr>
            <p:spPr bwMode="auto">
              <a:xfrm>
                <a:off x="1708575" y="10607335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" name="Rectangle 2"/>
          <p:cNvSpPr/>
          <p:nvPr/>
        </p:nvSpPr>
        <p:spPr>
          <a:xfrm>
            <a:off x="4831937" y="2121665"/>
            <a:ext cx="6250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 stress </a:t>
            </a: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sensitivity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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Spectral diffusion</a:t>
            </a:r>
          </a:p>
        </p:txBody>
      </p:sp>
      <p:sp>
        <p:nvSpPr>
          <p:cNvPr id="49" name="Freeform 32">
            <a:extLst>
              <a:ext uri="{FF2B5EF4-FFF2-40B4-BE49-F238E27FC236}">
                <a16:creationId xmlns:a16="http://schemas.microsoft.com/office/drawing/2014/main" id="{4B30AB99-9BF3-48BB-BD77-DF0CB48D65B1}"/>
              </a:ext>
            </a:extLst>
          </p:cNvPr>
          <p:cNvSpPr/>
          <p:nvPr/>
        </p:nvSpPr>
        <p:spPr>
          <a:xfrm>
            <a:off x="8740773" y="4709244"/>
            <a:ext cx="2503592" cy="1330971"/>
          </a:xfrm>
          <a:custGeom>
            <a:avLst/>
            <a:gdLst>
              <a:gd name="connsiteX0" fmla="*/ 0 w 2043953"/>
              <a:gd name="connsiteY0" fmla="*/ 470692 h 487533"/>
              <a:gd name="connsiteX1" fmla="*/ 470647 w 2043953"/>
              <a:gd name="connsiteY1" fmla="*/ 430351 h 487533"/>
              <a:gd name="connsiteX2" fmla="*/ 591671 w 2043953"/>
              <a:gd name="connsiteY2" fmla="*/ 45 h 487533"/>
              <a:gd name="connsiteX3" fmla="*/ 672353 w 2043953"/>
              <a:gd name="connsiteY3" fmla="*/ 403457 h 487533"/>
              <a:gd name="connsiteX4" fmla="*/ 954741 w 2043953"/>
              <a:gd name="connsiteY4" fmla="*/ 470692 h 487533"/>
              <a:gd name="connsiteX5" fmla="*/ 2043953 w 2043953"/>
              <a:gd name="connsiteY5" fmla="*/ 457245 h 487533"/>
              <a:gd name="connsiteX0" fmla="*/ 0 w 954741"/>
              <a:gd name="connsiteY0" fmla="*/ 470692 h 487533"/>
              <a:gd name="connsiteX1" fmla="*/ 470647 w 954741"/>
              <a:gd name="connsiteY1" fmla="*/ 430351 h 487533"/>
              <a:gd name="connsiteX2" fmla="*/ 591671 w 954741"/>
              <a:gd name="connsiteY2" fmla="*/ 45 h 487533"/>
              <a:gd name="connsiteX3" fmla="*/ 672353 w 954741"/>
              <a:gd name="connsiteY3" fmla="*/ 403457 h 487533"/>
              <a:gd name="connsiteX4" fmla="*/ 954741 w 954741"/>
              <a:gd name="connsiteY4" fmla="*/ 470692 h 487533"/>
              <a:gd name="connsiteX0" fmla="*/ 0 w 739588"/>
              <a:gd name="connsiteY0" fmla="*/ 497586 h 507140"/>
              <a:gd name="connsiteX1" fmla="*/ 255494 w 739588"/>
              <a:gd name="connsiteY1" fmla="*/ 430351 h 507140"/>
              <a:gd name="connsiteX2" fmla="*/ 376518 w 739588"/>
              <a:gd name="connsiteY2" fmla="*/ 45 h 507140"/>
              <a:gd name="connsiteX3" fmla="*/ 457200 w 739588"/>
              <a:gd name="connsiteY3" fmla="*/ 403457 h 507140"/>
              <a:gd name="connsiteX4" fmla="*/ 739588 w 739588"/>
              <a:gd name="connsiteY4" fmla="*/ 470692 h 507140"/>
              <a:gd name="connsiteX0" fmla="*/ 0 w 739588"/>
              <a:gd name="connsiteY0" fmla="*/ 484139 h 496766"/>
              <a:gd name="connsiteX1" fmla="*/ 255494 w 739588"/>
              <a:gd name="connsiteY1" fmla="*/ 430351 h 496766"/>
              <a:gd name="connsiteX2" fmla="*/ 376518 w 739588"/>
              <a:gd name="connsiteY2" fmla="*/ 45 h 496766"/>
              <a:gd name="connsiteX3" fmla="*/ 457200 w 739588"/>
              <a:gd name="connsiteY3" fmla="*/ 403457 h 496766"/>
              <a:gd name="connsiteX4" fmla="*/ 739588 w 739588"/>
              <a:gd name="connsiteY4" fmla="*/ 470692 h 496766"/>
              <a:gd name="connsiteX0" fmla="*/ 0 w 739588"/>
              <a:gd name="connsiteY0" fmla="*/ 465089 h 484049"/>
              <a:gd name="connsiteX1" fmla="*/ 255494 w 739588"/>
              <a:gd name="connsiteY1" fmla="*/ 430351 h 484049"/>
              <a:gd name="connsiteX2" fmla="*/ 376518 w 739588"/>
              <a:gd name="connsiteY2" fmla="*/ 45 h 484049"/>
              <a:gd name="connsiteX3" fmla="*/ 457200 w 739588"/>
              <a:gd name="connsiteY3" fmla="*/ 403457 h 484049"/>
              <a:gd name="connsiteX4" fmla="*/ 739588 w 739588"/>
              <a:gd name="connsiteY4" fmla="*/ 470692 h 484049"/>
              <a:gd name="connsiteX0" fmla="*/ 0 w 739588"/>
              <a:gd name="connsiteY0" fmla="*/ 465089 h 476860"/>
              <a:gd name="connsiteX1" fmla="*/ 255494 w 739588"/>
              <a:gd name="connsiteY1" fmla="*/ 430351 h 476860"/>
              <a:gd name="connsiteX2" fmla="*/ 376518 w 739588"/>
              <a:gd name="connsiteY2" fmla="*/ 45 h 476860"/>
              <a:gd name="connsiteX3" fmla="*/ 457200 w 739588"/>
              <a:gd name="connsiteY3" fmla="*/ 403457 h 476860"/>
              <a:gd name="connsiteX4" fmla="*/ 739588 w 739588"/>
              <a:gd name="connsiteY4" fmla="*/ 470692 h 476860"/>
              <a:gd name="connsiteX0" fmla="*/ 0 w 739588"/>
              <a:gd name="connsiteY0" fmla="*/ 465089 h 475196"/>
              <a:gd name="connsiteX1" fmla="*/ 255494 w 739588"/>
              <a:gd name="connsiteY1" fmla="*/ 430351 h 475196"/>
              <a:gd name="connsiteX2" fmla="*/ 376518 w 739588"/>
              <a:gd name="connsiteY2" fmla="*/ 45 h 475196"/>
              <a:gd name="connsiteX3" fmla="*/ 457200 w 739588"/>
              <a:gd name="connsiteY3" fmla="*/ 403457 h 475196"/>
              <a:gd name="connsiteX4" fmla="*/ 739588 w 739588"/>
              <a:gd name="connsiteY4" fmla="*/ 470692 h 475196"/>
              <a:gd name="connsiteX0" fmla="*/ 0 w 739588"/>
              <a:gd name="connsiteY0" fmla="*/ 465047 h 470650"/>
              <a:gd name="connsiteX1" fmla="*/ 265019 w 739588"/>
              <a:gd name="connsiteY1" fmla="*/ 396971 h 470650"/>
              <a:gd name="connsiteX2" fmla="*/ 376518 w 739588"/>
              <a:gd name="connsiteY2" fmla="*/ 3 h 470650"/>
              <a:gd name="connsiteX3" fmla="*/ 457200 w 739588"/>
              <a:gd name="connsiteY3" fmla="*/ 403415 h 470650"/>
              <a:gd name="connsiteX4" fmla="*/ 739588 w 739588"/>
              <a:gd name="connsiteY4" fmla="*/ 470650 h 470650"/>
              <a:gd name="connsiteX0" fmla="*/ 0 w 739588"/>
              <a:gd name="connsiteY0" fmla="*/ 465048 h 470651"/>
              <a:gd name="connsiteX1" fmla="*/ 265019 w 739588"/>
              <a:gd name="connsiteY1" fmla="*/ 396972 h 470651"/>
              <a:gd name="connsiteX2" fmla="*/ 376518 w 739588"/>
              <a:gd name="connsiteY2" fmla="*/ 4 h 470651"/>
              <a:gd name="connsiteX3" fmla="*/ 466725 w 739588"/>
              <a:gd name="connsiteY3" fmla="*/ 389128 h 470651"/>
              <a:gd name="connsiteX4" fmla="*/ 739588 w 739588"/>
              <a:gd name="connsiteY4" fmla="*/ 470651 h 470651"/>
              <a:gd name="connsiteX0" fmla="*/ 0 w 739588"/>
              <a:gd name="connsiteY0" fmla="*/ 469811 h 475414"/>
              <a:gd name="connsiteX1" fmla="*/ 265019 w 739588"/>
              <a:gd name="connsiteY1" fmla="*/ 401735 h 475414"/>
              <a:gd name="connsiteX2" fmla="*/ 357468 w 739588"/>
              <a:gd name="connsiteY2" fmla="*/ 4 h 475414"/>
              <a:gd name="connsiteX3" fmla="*/ 466725 w 739588"/>
              <a:gd name="connsiteY3" fmla="*/ 393891 h 475414"/>
              <a:gd name="connsiteX4" fmla="*/ 739588 w 739588"/>
              <a:gd name="connsiteY4" fmla="*/ 475414 h 475414"/>
              <a:gd name="connsiteX0" fmla="*/ 0 w 734825"/>
              <a:gd name="connsiteY0" fmla="*/ 469811 h 469811"/>
              <a:gd name="connsiteX1" fmla="*/ 265019 w 734825"/>
              <a:gd name="connsiteY1" fmla="*/ 401735 h 469811"/>
              <a:gd name="connsiteX2" fmla="*/ 357468 w 734825"/>
              <a:gd name="connsiteY2" fmla="*/ 4 h 469811"/>
              <a:gd name="connsiteX3" fmla="*/ 466725 w 734825"/>
              <a:gd name="connsiteY3" fmla="*/ 393891 h 469811"/>
              <a:gd name="connsiteX4" fmla="*/ 734825 w 734825"/>
              <a:gd name="connsiteY4" fmla="*/ 461127 h 469811"/>
              <a:gd name="connsiteX0" fmla="*/ 0 w 734825"/>
              <a:gd name="connsiteY0" fmla="*/ 469811 h 469811"/>
              <a:gd name="connsiteX1" fmla="*/ 265019 w 734825"/>
              <a:gd name="connsiteY1" fmla="*/ 401735 h 469811"/>
              <a:gd name="connsiteX2" fmla="*/ 357468 w 734825"/>
              <a:gd name="connsiteY2" fmla="*/ 4 h 469811"/>
              <a:gd name="connsiteX3" fmla="*/ 466725 w 734825"/>
              <a:gd name="connsiteY3" fmla="*/ 393891 h 469811"/>
              <a:gd name="connsiteX4" fmla="*/ 734825 w 734825"/>
              <a:gd name="connsiteY4" fmla="*/ 461127 h 469811"/>
              <a:gd name="connsiteX0" fmla="*/ 0 w 734825"/>
              <a:gd name="connsiteY0" fmla="*/ 469811 h 475463"/>
              <a:gd name="connsiteX1" fmla="*/ 265019 w 734825"/>
              <a:gd name="connsiteY1" fmla="*/ 401735 h 475463"/>
              <a:gd name="connsiteX2" fmla="*/ 357468 w 734825"/>
              <a:gd name="connsiteY2" fmla="*/ 4 h 475463"/>
              <a:gd name="connsiteX3" fmla="*/ 466725 w 734825"/>
              <a:gd name="connsiteY3" fmla="*/ 393891 h 475463"/>
              <a:gd name="connsiteX4" fmla="*/ 734825 w 734825"/>
              <a:gd name="connsiteY4" fmla="*/ 475414 h 475463"/>
              <a:gd name="connsiteX0" fmla="*/ 0 w 734825"/>
              <a:gd name="connsiteY0" fmla="*/ 469811 h 475414"/>
              <a:gd name="connsiteX1" fmla="*/ 265019 w 734825"/>
              <a:gd name="connsiteY1" fmla="*/ 401735 h 475414"/>
              <a:gd name="connsiteX2" fmla="*/ 357468 w 734825"/>
              <a:gd name="connsiteY2" fmla="*/ 4 h 475414"/>
              <a:gd name="connsiteX3" fmla="*/ 466725 w 734825"/>
              <a:gd name="connsiteY3" fmla="*/ 393891 h 475414"/>
              <a:gd name="connsiteX4" fmla="*/ 734825 w 734825"/>
              <a:gd name="connsiteY4" fmla="*/ 475414 h 475414"/>
              <a:gd name="connsiteX0" fmla="*/ 0 w 734825"/>
              <a:gd name="connsiteY0" fmla="*/ 469811 h 475414"/>
              <a:gd name="connsiteX1" fmla="*/ 265019 w 734825"/>
              <a:gd name="connsiteY1" fmla="*/ 401735 h 475414"/>
              <a:gd name="connsiteX2" fmla="*/ 357468 w 734825"/>
              <a:gd name="connsiteY2" fmla="*/ 4 h 475414"/>
              <a:gd name="connsiteX3" fmla="*/ 466725 w 734825"/>
              <a:gd name="connsiteY3" fmla="*/ 393891 h 475414"/>
              <a:gd name="connsiteX4" fmla="*/ 734825 w 734825"/>
              <a:gd name="connsiteY4" fmla="*/ 475414 h 475414"/>
              <a:gd name="connsiteX0" fmla="*/ 0 w 734825"/>
              <a:gd name="connsiteY0" fmla="*/ 469811 h 475414"/>
              <a:gd name="connsiteX1" fmla="*/ 265019 w 734825"/>
              <a:gd name="connsiteY1" fmla="*/ 401735 h 475414"/>
              <a:gd name="connsiteX2" fmla="*/ 357468 w 734825"/>
              <a:gd name="connsiteY2" fmla="*/ 4 h 475414"/>
              <a:gd name="connsiteX3" fmla="*/ 466725 w 734825"/>
              <a:gd name="connsiteY3" fmla="*/ 393891 h 475414"/>
              <a:gd name="connsiteX4" fmla="*/ 734825 w 734825"/>
              <a:gd name="connsiteY4" fmla="*/ 475414 h 475414"/>
              <a:gd name="connsiteX0" fmla="*/ 0 w 734825"/>
              <a:gd name="connsiteY0" fmla="*/ 470885 h 476488"/>
              <a:gd name="connsiteX1" fmla="*/ 228061 w 734825"/>
              <a:gd name="connsiteY1" fmla="*/ 283315 h 476488"/>
              <a:gd name="connsiteX2" fmla="*/ 357468 w 734825"/>
              <a:gd name="connsiteY2" fmla="*/ 1078 h 476488"/>
              <a:gd name="connsiteX3" fmla="*/ 466725 w 734825"/>
              <a:gd name="connsiteY3" fmla="*/ 394965 h 476488"/>
              <a:gd name="connsiteX4" fmla="*/ 734825 w 734825"/>
              <a:gd name="connsiteY4" fmla="*/ 476488 h 476488"/>
              <a:gd name="connsiteX0" fmla="*/ 0 w 734825"/>
              <a:gd name="connsiteY0" fmla="*/ 469934 h 475537"/>
              <a:gd name="connsiteX1" fmla="*/ 228061 w 734825"/>
              <a:gd name="connsiteY1" fmla="*/ 282364 h 475537"/>
              <a:gd name="connsiteX2" fmla="*/ 357468 w 734825"/>
              <a:gd name="connsiteY2" fmla="*/ 127 h 475537"/>
              <a:gd name="connsiteX3" fmla="*/ 519853 w 734825"/>
              <a:gd name="connsiteY3" fmla="*/ 318777 h 475537"/>
              <a:gd name="connsiteX4" fmla="*/ 734825 w 734825"/>
              <a:gd name="connsiteY4" fmla="*/ 475537 h 475537"/>
              <a:gd name="connsiteX0" fmla="*/ 0 w 734825"/>
              <a:gd name="connsiteY0" fmla="*/ 469934 h 475537"/>
              <a:gd name="connsiteX1" fmla="*/ 228061 w 734825"/>
              <a:gd name="connsiteY1" fmla="*/ 282364 h 475537"/>
              <a:gd name="connsiteX2" fmla="*/ 357468 w 734825"/>
              <a:gd name="connsiteY2" fmla="*/ 127 h 475537"/>
              <a:gd name="connsiteX3" fmla="*/ 519853 w 734825"/>
              <a:gd name="connsiteY3" fmla="*/ 318777 h 475537"/>
              <a:gd name="connsiteX4" fmla="*/ 734825 w 734825"/>
              <a:gd name="connsiteY4" fmla="*/ 475537 h 475537"/>
              <a:gd name="connsiteX0" fmla="*/ 0 w 734825"/>
              <a:gd name="connsiteY0" fmla="*/ 469934 h 475537"/>
              <a:gd name="connsiteX1" fmla="*/ 228061 w 734825"/>
              <a:gd name="connsiteY1" fmla="*/ 282364 h 475537"/>
              <a:gd name="connsiteX2" fmla="*/ 357468 w 734825"/>
              <a:gd name="connsiteY2" fmla="*/ 127 h 475537"/>
              <a:gd name="connsiteX3" fmla="*/ 519853 w 734825"/>
              <a:gd name="connsiteY3" fmla="*/ 318777 h 475537"/>
              <a:gd name="connsiteX4" fmla="*/ 734825 w 734825"/>
              <a:gd name="connsiteY4" fmla="*/ 475537 h 475537"/>
              <a:gd name="connsiteX0" fmla="*/ 0 w 734825"/>
              <a:gd name="connsiteY0" fmla="*/ 470102 h 475705"/>
              <a:gd name="connsiteX1" fmla="*/ 214202 w 734825"/>
              <a:gd name="connsiteY1" fmla="*/ 264829 h 475705"/>
              <a:gd name="connsiteX2" fmla="*/ 357468 w 734825"/>
              <a:gd name="connsiteY2" fmla="*/ 295 h 475705"/>
              <a:gd name="connsiteX3" fmla="*/ 519853 w 734825"/>
              <a:gd name="connsiteY3" fmla="*/ 318945 h 475705"/>
              <a:gd name="connsiteX4" fmla="*/ 734825 w 734825"/>
              <a:gd name="connsiteY4" fmla="*/ 475705 h 475705"/>
              <a:gd name="connsiteX0" fmla="*/ 0 w 734825"/>
              <a:gd name="connsiteY0" fmla="*/ 469945 h 475548"/>
              <a:gd name="connsiteX1" fmla="*/ 214202 w 734825"/>
              <a:gd name="connsiteY1" fmla="*/ 264672 h 475548"/>
              <a:gd name="connsiteX2" fmla="*/ 357468 w 734825"/>
              <a:gd name="connsiteY2" fmla="*/ 138 h 475548"/>
              <a:gd name="connsiteX3" fmla="*/ 538332 w 734825"/>
              <a:gd name="connsiteY3" fmla="*/ 301085 h 475548"/>
              <a:gd name="connsiteX4" fmla="*/ 734825 w 734825"/>
              <a:gd name="connsiteY4" fmla="*/ 475548 h 475548"/>
              <a:gd name="connsiteX0" fmla="*/ 0 w 734825"/>
              <a:gd name="connsiteY0" fmla="*/ 469945 h 475548"/>
              <a:gd name="connsiteX1" fmla="*/ 214202 w 734825"/>
              <a:gd name="connsiteY1" fmla="*/ 264672 h 475548"/>
              <a:gd name="connsiteX2" fmla="*/ 357468 w 734825"/>
              <a:gd name="connsiteY2" fmla="*/ 138 h 475548"/>
              <a:gd name="connsiteX3" fmla="*/ 538332 w 734825"/>
              <a:gd name="connsiteY3" fmla="*/ 301085 h 475548"/>
              <a:gd name="connsiteX4" fmla="*/ 734825 w 734825"/>
              <a:gd name="connsiteY4" fmla="*/ 475548 h 475548"/>
              <a:gd name="connsiteX0" fmla="*/ 0 w 734825"/>
              <a:gd name="connsiteY0" fmla="*/ 469947 h 475550"/>
              <a:gd name="connsiteX1" fmla="*/ 214202 w 734825"/>
              <a:gd name="connsiteY1" fmla="*/ 264674 h 475550"/>
              <a:gd name="connsiteX2" fmla="*/ 375947 w 734825"/>
              <a:gd name="connsiteY2" fmla="*/ 140 h 475550"/>
              <a:gd name="connsiteX3" fmla="*/ 538332 w 734825"/>
              <a:gd name="connsiteY3" fmla="*/ 301087 h 475550"/>
              <a:gd name="connsiteX4" fmla="*/ 734825 w 734825"/>
              <a:gd name="connsiteY4" fmla="*/ 475550 h 475550"/>
              <a:gd name="connsiteX0" fmla="*/ 0 w 734825"/>
              <a:gd name="connsiteY0" fmla="*/ 469818 h 475421"/>
              <a:gd name="connsiteX1" fmla="*/ 214202 w 734825"/>
              <a:gd name="connsiteY1" fmla="*/ 264545 h 475421"/>
              <a:gd name="connsiteX2" fmla="*/ 375947 w 734825"/>
              <a:gd name="connsiteY2" fmla="*/ 11 h 475421"/>
              <a:gd name="connsiteX3" fmla="*/ 529093 w 734825"/>
              <a:gd name="connsiteY3" fmla="*/ 274403 h 475421"/>
              <a:gd name="connsiteX4" fmla="*/ 734825 w 734825"/>
              <a:gd name="connsiteY4" fmla="*/ 475421 h 475421"/>
              <a:gd name="connsiteX0" fmla="*/ 0 w 734825"/>
              <a:gd name="connsiteY0" fmla="*/ 469818 h 475421"/>
              <a:gd name="connsiteX1" fmla="*/ 214202 w 734825"/>
              <a:gd name="connsiteY1" fmla="*/ 264545 h 475421"/>
              <a:gd name="connsiteX2" fmla="*/ 375947 w 734825"/>
              <a:gd name="connsiteY2" fmla="*/ 11 h 475421"/>
              <a:gd name="connsiteX3" fmla="*/ 529093 w 734825"/>
              <a:gd name="connsiteY3" fmla="*/ 274403 h 475421"/>
              <a:gd name="connsiteX4" fmla="*/ 734825 w 734825"/>
              <a:gd name="connsiteY4" fmla="*/ 475421 h 475421"/>
              <a:gd name="connsiteX0" fmla="*/ 0 w 734825"/>
              <a:gd name="connsiteY0" fmla="*/ 469818 h 475421"/>
              <a:gd name="connsiteX1" fmla="*/ 214202 w 734825"/>
              <a:gd name="connsiteY1" fmla="*/ 264545 h 475421"/>
              <a:gd name="connsiteX2" fmla="*/ 375947 w 734825"/>
              <a:gd name="connsiteY2" fmla="*/ 11 h 475421"/>
              <a:gd name="connsiteX3" fmla="*/ 529093 w 734825"/>
              <a:gd name="connsiteY3" fmla="*/ 274403 h 475421"/>
              <a:gd name="connsiteX4" fmla="*/ 734825 w 734825"/>
              <a:gd name="connsiteY4" fmla="*/ 475421 h 47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825" h="475421">
                <a:moveTo>
                  <a:pt x="0" y="469818"/>
                </a:moveTo>
                <a:cubicBezTo>
                  <a:pt x="56118" y="478332"/>
                  <a:pt x="158474" y="347272"/>
                  <a:pt x="214202" y="264545"/>
                </a:cubicBezTo>
                <a:cubicBezTo>
                  <a:pt x="269930" y="181818"/>
                  <a:pt x="323465" y="-1632"/>
                  <a:pt x="375947" y="11"/>
                </a:cubicBezTo>
                <a:cubicBezTo>
                  <a:pt x="428429" y="1654"/>
                  <a:pt x="476210" y="181890"/>
                  <a:pt x="529093" y="274403"/>
                </a:cubicBezTo>
                <a:cubicBezTo>
                  <a:pt x="581976" y="366916"/>
                  <a:pt x="637746" y="466456"/>
                  <a:pt x="734825" y="475421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 vers le bas 57">
            <a:extLst>
              <a:ext uri="{FF2B5EF4-FFF2-40B4-BE49-F238E27FC236}">
                <a16:creationId xmlns:a16="http://schemas.microsoft.com/office/drawing/2014/main" id="{121FBEF8-46C6-4D26-8338-33B56EB958EC}"/>
              </a:ext>
            </a:extLst>
          </p:cNvPr>
          <p:cNvSpPr/>
          <p:nvPr/>
        </p:nvSpPr>
        <p:spPr>
          <a:xfrm>
            <a:off x="9920467" y="3916750"/>
            <a:ext cx="185751" cy="695039"/>
          </a:xfrm>
          <a:prstGeom prst="downArrow">
            <a:avLst>
              <a:gd name="adj1" fmla="val 35595"/>
              <a:gd name="adj2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1573E355-3549-42B9-BBEC-25B6F3507F79}"/>
              </a:ext>
            </a:extLst>
          </p:cNvPr>
          <p:cNvGrpSpPr/>
          <p:nvPr/>
        </p:nvGrpSpPr>
        <p:grpSpPr>
          <a:xfrm>
            <a:off x="8740773" y="3914985"/>
            <a:ext cx="2503592" cy="2114922"/>
            <a:chOff x="706021" y="3256693"/>
            <a:chExt cx="4277786" cy="2295344"/>
          </a:xfrm>
        </p:grpSpPr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9E997C68-8FD7-4391-9609-6116018F08BF}"/>
                </a:ext>
              </a:extLst>
            </p:cNvPr>
            <p:cNvSpPr/>
            <p:nvPr/>
          </p:nvSpPr>
          <p:spPr>
            <a:xfrm>
              <a:off x="706021" y="4107522"/>
              <a:ext cx="4277786" cy="1444515"/>
            </a:xfrm>
            <a:custGeom>
              <a:avLst/>
              <a:gdLst>
                <a:gd name="connsiteX0" fmla="*/ 0 w 2043953"/>
                <a:gd name="connsiteY0" fmla="*/ 470692 h 487533"/>
                <a:gd name="connsiteX1" fmla="*/ 470647 w 2043953"/>
                <a:gd name="connsiteY1" fmla="*/ 430351 h 487533"/>
                <a:gd name="connsiteX2" fmla="*/ 591671 w 2043953"/>
                <a:gd name="connsiteY2" fmla="*/ 45 h 487533"/>
                <a:gd name="connsiteX3" fmla="*/ 672353 w 2043953"/>
                <a:gd name="connsiteY3" fmla="*/ 403457 h 487533"/>
                <a:gd name="connsiteX4" fmla="*/ 954741 w 2043953"/>
                <a:gd name="connsiteY4" fmla="*/ 470692 h 487533"/>
                <a:gd name="connsiteX5" fmla="*/ 2043953 w 2043953"/>
                <a:gd name="connsiteY5" fmla="*/ 457245 h 487533"/>
                <a:gd name="connsiteX0" fmla="*/ 0 w 954741"/>
                <a:gd name="connsiteY0" fmla="*/ 470692 h 487533"/>
                <a:gd name="connsiteX1" fmla="*/ 470647 w 954741"/>
                <a:gd name="connsiteY1" fmla="*/ 430351 h 487533"/>
                <a:gd name="connsiteX2" fmla="*/ 591671 w 954741"/>
                <a:gd name="connsiteY2" fmla="*/ 45 h 487533"/>
                <a:gd name="connsiteX3" fmla="*/ 672353 w 954741"/>
                <a:gd name="connsiteY3" fmla="*/ 403457 h 487533"/>
                <a:gd name="connsiteX4" fmla="*/ 954741 w 954741"/>
                <a:gd name="connsiteY4" fmla="*/ 470692 h 487533"/>
                <a:gd name="connsiteX0" fmla="*/ 0 w 739588"/>
                <a:gd name="connsiteY0" fmla="*/ 497586 h 507140"/>
                <a:gd name="connsiteX1" fmla="*/ 255494 w 739588"/>
                <a:gd name="connsiteY1" fmla="*/ 430351 h 507140"/>
                <a:gd name="connsiteX2" fmla="*/ 376518 w 739588"/>
                <a:gd name="connsiteY2" fmla="*/ 45 h 507140"/>
                <a:gd name="connsiteX3" fmla="*/ 457200 w 739588"/>
                <a:gd name="connsiteY3" fmla="*/ 403457 h 507140"/>
                <a:gd name="connsiteX4" fmla="*/ 739588 w 739588"/>
                <a:gd name="connsiteY4" fmla="*/ 470692 h 507140"/>
                <a:gd name="connsiteX0" fmla="*/ 0 w 739588"/>
                <a:gd name="connsiteY0" fmla="*/ 484139 h 496766"/>
                <a:gd name="connsiteX1" fmla="*/ 255494 w 739588"/>
                <a:gd name="connsiteY1" fmla="*/ 430351 h 496766"/>
                <a:gd name="connsiteX2" fmla="*/ 376518 w 739588"/>
                <a:gd name="connsiteY2" fmla="*/ 45 h 496766"/>
                <a:gd name="connsiteX3" fmla="*/ 457200 w 739588"/>
                <a:gd name="connsiteY3" fmla="*/ 403457 h 496766"/>
                <a:gd name="connsiteX4" fmla="*/ 739588 w 739588"/>
                <a:gd name="connsiteY4" fmla="*/ 470692 h 496766"/>
                <a:gd name="connsiteX0" fmla="*/ 0 w 739588"/>
                <a:gd name="connsiteY0" fmla="*/ 465089 h 484049"/>
                <a:gd name="connsiteX1" fmla="*/ 255494 w 739588"/>
                <a:gd name="connsiteY1" fmla="*/ 430351 h 484049"/>
                <a:gd name="connsiteX2" fmla="*/ 376518 w 739588"/>
                <a:gd name="connsiteY2" fmla="*/ 45 h 484049"/>
                <a:gd name="connsiteX3" fmla="*/ 457200 w 739588"/>
                <a:gd name="connsiteY3" fmla="*/ 403457 h 484049"/>
                <a:gd name="connsiteX4" fmla="*/ 739588 w 739588"/>
                <a:gd name="connsiteY4" fmla="*/ 470692 h 484049"/>
                <a:gd name="connsiteX0" fmla="*/ 0 w 739588"/>
                <a:gd name="connsiteY0" fmla="*/ 465089 h 476860"/>
                <a:gd name="connsiteX1" fmla="*/ 255494 w 739588"/>
                <a:gd name="connsiteY1" fmla="*/ 430351 h 476860"/>
                <a:gd name="connsiteX2" fmla="*/ 376518 w 739588"/>
                <a:gd name="connsiteY2" fmla="*/ 45 h 476860"/>
                <a:gd name="connsiteX3" fmla="*/ 457200 w 739588"/>
                <a:gd name="connsiteY3" fmla="*/ 403457 h 476860"/>
                <a:gd name="connsiteX4" fmla="*/ 739588 w 739588"/>
                <a:gd name="connsiteY4" fmla="*/ 470692 h 476860"/>
                <a:gd name="connsiteX0" fmla="*/ 0 w 739588"/>
                <a:gd name="connsiteY0" fmla="*/ 465089 h 475196"/>
                <a:gd name="connsiteX1" fmla="*/ 255494 w 739588"/>
                <a:gd name="connsiteY1" fmla="*/ 430351 h 475196"/>
                <a:gd name="connsiteX2" fmla="*/ 376518 w 739588"/>
                <a:gd name="connsiteY2" fmla="*/ 45 h 475196"/>
                <a:gd name="connsiteX3" fmla="*/ 457200 w 739588"/>
                <a:gd name="connsiteY3" fmla="*/ 403457 h 475196"/>
                <a:gd name="connsiteX4" fmla="*/ 739588 w 739588"/>
                <a:gd name="connsiteY4" fmla="*/ 470692 h 475196"/>
                <a:gd name="connsiteX0" fmla="*/ 0 w 739588"/>
                <a:gd name="connsiteY0" fmla="*/ 465047 h 470650"/>
                <a:gd name="connsiteX1" fmla="*/ 265019 w 739588"/>
                <a:gd name="connsiteY1" fmla="*/ 396971 h 470650"/>
                <a:gd name="connsiteX2" fmla="*/ 376518 w 739588"/>
                <a:gd name="connsiteY2" fmla="*/ 3 h 470650"/>
                <a:gd name="connsiteX3" fmla="*/ 457200 w 739588"/>
                <a:gd name="connsiteY3" fmla="*/ 403415 h 470650"/>
                <a:gd name="connsiteX4" fmla="*/ 739588 w 739588"/>
                <a:gd name="connsiteY4" fmla="*/ 470650 h 470650"/>
                <a:gd name="connsiteX0" fmla="*/ 0 w 739588"/>
                <a:gd name="connsiteY0" fmla="*/ 465048 h 470651"/>
                <a:gd name="connsiteX1" fmla="*/ 265019 w 739588"/>
                <a:gd name="connsiteY1" fmla="*/ 396972 h 470651"/>
                <a:gd name="connsiteX2" fmla="*/ 376518 w 739588"/>
                <a:gd name="connsiteY2" fmla="*/ 4 h 470651"/>
                <a:gd name="connsiteX3" fmla="*/ 466725 w 739588"/>
                <a:gd name="connsiteY3" fmla="*/ 389128 h 470651"/>
                <a:gd name="connsiteX4" fmla="*/ 739588 w 739588"/>
                <a:gd name="connsiteY4" fmla="*/ 470651 h 470651"/>
                <a:gd name="connsiteX0" fmla="*/ 0 w 739588"/>
                <a:gd name="connsiteY0" fmla="*/ 469811 h 475414"/>
                <a:gd name="connsiteX1" fmla="*/ 265019 w 739588"/>
                <a:gd name="connsiteY1" fmla="*/ 401735 h 475414"/>
                <a:gd name="connsiteX2" fmla="*/ 357468 w 739588"/>
                <a:gd name="connsiteY2" fmla="*/ 4 h 475414"/>
                <a:gd name="connsiteX3" fmla="*/ 466725 w 739588"/>
                <a:gd name="connsiteY3" fmla="*/ 393891 h 475414"/>
                <a:gd name="connsiteX4" fmla="*/ 739588 w 739588"/>
                <a:gd name="connsiteY4" fmla="*/ 475414 h 475414"/>
                <a:gd name="connsiteX0" fmla="*/ 0 w 734825"/>
                <a:gd name="connsiteY0" fmla="*/ 469811 h 469811"/>
                <a:gd name="connsiteX1" fmla="*/ 265019 w 734825"/>
                <a:gd name="connsiteY1" fmla="*/ 401735 h 469811"/>
                <a:gd name="connsiteX2" fmla="*/ 357468 w 734825"/>
                <a:gd name="connsiteY2" fmla="*/ 4 h 469811"/>
                <a:gd name="connsiteX3" fmla="*/ 466725 w 734825"/>
                <a:gd name="connsiteY3" fmla="*/ 393891 h 469811"/>
                <a:gd name="connsiteX4" fmla="*/ 734825 w 734825"/>
                <a:gd name="connsiteY4" fmla="*/ 461127 h 469811"/>
                <a:gd name="connsiteX0" fmla="*/ 0 w 734825"/>
                <a:gd name="connsiteY0" fmla="*/ 469811 h 469811"/>
                <a:gd name="connsiteX1" fmla="*/ 265019 w 734825"/>
                <a:gd name="connsiteY1" fmla="*/ 401735 h 469811"/>
                <a:gd name="connsiteX2" fmla="*/ 357468 w 734825"/>
                <a:gd name="connsiteY2" fmla="*/ 4 h 469811"/>
                <a:gd name="connsiteX3" fmla="*/ 466725 w 734825"/>
                <a:gd name="connsiteY3" fmla="*/ 393891 h 469811"/>
                <a:gd name="connsiteX4" fmla="*/ 734825 w 734825"/>
                <a:gd name="connsiteY4" fmla="*/ 461127 h 469811"/>
                <a:gd name="connsiteX0" fmla="*/ 0 w 734825"/>
                <a:gd name="connsiteY0" fmla="*/ 469811 h 475463"/>
                <a:gd name="connsiteX1" fmla="*/ 265019 w 734825"/>
                <a:gd name="connsiteY1" fmla="*/ 401735 h 475463"/>
                <a:gd name="connsiteX2" fmla="*/ 357468 w 734825"/>
                <a:gd name="connsiteY2" fmla="*/ 4 h 475463"/>
                <a:gd name="connsiteX3" fmla="*/ 466725 w 734825"/>
                <a:gd name="connsiteY3" fmla="*/ 393891 h 475463"/>
                <a:gd name="connsiteX4" fmla="*/ 734825 w 734825"/>
                <a:gd name="connsiteY4" fmla="*/ 475414 h 475463"/>
                <a:gd name="connsiteX0" fmla="*/ 0 w 734825"/>
                <a:gd name="connsiteY0" fmla="*/ 469811 h 475414"/>
                <a:gd name="connsiteX1" fmla="*/ 265019 w 734825"/>
                <a:gd name="connsiteY1" fmla="*/ 401735 h 475414"/>
                <a:gd name="connsiteX2" fmla="*/ 357468 w 734825"/>
                <a:gd name="connsiteY2" fmla="*/ 4 h 475414"/>
                <a:gd name="connsiteX3" fmla="*/ 466725 w 734825"/>
                <a:gd name="connsiteY3" fmla="*/ 393891 h 475414"/>
                <a:gd name="connsiteX4" fmla="*/ 734825 w 734825"/>
                <a:gd name="connsiteY4" fmla="*/ 475414 h 475414"/>
                <a:gd name="connsiteX0" fmla="*/ 0 w 734825"/>
                <a:gd name="connsiteY0" fmla="*/ 469811 h 475414"/>
                <a:gd name="connsiteX1" fmla="*/ 265019 w 734825"/>
                <a:gd name="connsiteY1" fmla="*/ 401735 h 475414"/>
                <a:gd name="connsiteX2" fmla="*/ 357468 w 734825"/>
                <a:gd name="connsiteY2" fmla="*/ 4 h 475414"/>
                <a:gd name="connsiteX3" fmla="*/ 466725 w 734825"/>
                <a:gd name="connsiteY3" fmla="*/ 393891 h 475414"/>
                <a:gd name="connsiteX4" fmla="*/ 734825 w 734825"/>
                <a:gd name="connsiteY4" fmla="*/ 475414 h 475414"/>
                <a:gd name="connsiteX0" fmla="*/ 0 w 734825"/>
                <a:gd name="connsiteY0" fmla="*/ 469811 h 475414"/>
                <a:gd name="connsiteX1" fmla="*/ 265019 w 734825"/>
                <a:gd name="connsiteY1" fmla="*/ 401735 h 475414"/>
                <a:gd name="connsiteX2" fmla="*/ 357468 w 734825"/>
                <a:gd name="connsiteY2" fmla="*/ 4 h 475414"/>
                <a:gd name="connsiteX3" fmla="*/ 466725 w 734825"/>
                <a:gd name="connsiteY3" fmla="*/ 393891 h 475414"/>
                <a:gd name="connsiteX4" fmla="*/ 734825 w 734825"/>
                <a:gd name="connsiteY4" fmla="*/ 475414 h 475414"/>
                <a:gd name="connsiteX0" fmla="*/ 0 w 734825"/>
                <a:gd name="connsiteY0" fmla="*/ 470885 h 476488"/>
                <a:gd name="connsiteX1" fmla="*/ 228061 w 734825"/>
                <a:gd name="connsiteY1" fmla="*/ 283315 h 476488"/>
                <a:gd name="connsiteX2" fmla="*/ 357468 w 734825"/>
                <a:gd name="connsiteY2" fmla="*/ 1078 h 476488"/>
                <a:gd name="connsiteX3" fmla="*/ 466725 w 734825"/>
                <a:gd name="connsiteY3" fmla="*/ 394965 h 476488"/>
                <a:gd name="connsiteX4" fmla="*/ 734825 w 734825"/>
                <a:gd name="connsiteY4" fmla="*/ 476488 h 476488"/>
                <a:gd name="connsiteX0" fmla="*/ 0 w 734825"/>
                <a:gd name="connsiteY0" fmla="*/ 469934 h 475537"/>
                <a:gd name="connsiteX1" fmla="*/ 228061 w 734825"/>
                <a:gd name="connsiteY1" fmla="*/ 282364 h 475537"/>
                <a:gd name="connsiteX2" fmla="*/ 357468 w 734825"/>
                <a:gd name="connsiteY2" fmla="*/ 127 h 475537"/>
                <a:gd name="connsiteX3" fmla="*/ 519853 w 734825"/>
                <a:gd name="connsiteY3" fmla="*/ 318777 h 475537"/>
                <a:gd name="connsiteX4" fmla="*/ 734825 w 734825"/>
                <a:gd name="connsiteY4" fmla="*/ 475537 h 475537"/>
                <a:gd name="connsiteX0" fmla="*/ 0 w 734825"/>
                <a:gd name="connsiteY0" fmla="*/ 469934 h 475537"/>
                <a:gd name="connsiteX1" fmla="*/ 228061 w 734825"/>
                <a:gd name="connsiteY1" fmla="*/ 282364 h 475537"/>
                <a:gd name="connsiteX2" fmla="*/ 357468 w 734825"/>
                <a:gd name="connsiteY2" fmla="*/ 127 h 475537"/>
                <a:gd name="connsiteX3" fmla="*/ 519853 w 734825"/>
                <a:gd name="connsiteY3" fmla="*/ 318777 h 475537"/>
                <a:gd name="connsiteX4" fmla="*/ 734825 w 734825"/>
                <a:gd name="connsiteY4" fmla="*/ 475537 h 475537"/>
                <a:gd name="connsiteX0" fmla="*/ 0 w 734825"/>
                <a:gd name="connsiteY0" fmla="*/ 469934 h 475537"/>
                <a:gd name="connsiteX1" fmla="*/ 228061 w 734825"/>
                <a:gd name="connsiteY1" fmla="*/ 282364 h 475537"/>
                <a:gd name="connsiteX2" fmla="*/ 357468 w 734825"/>
                <a:gd name="connsiteY2" fmla="*/ 127 h 475537"/>
                <a:gd name="connsiteX3" fmla="*/ 519853 w 734825"/>
                <a:gd name="connsiteY3" fmla="*/ 318777 h 475537"/>
                <a:gd name="connsiteX4" fmla="*/ 734825 w 734825"/>
                <a:gd name="connsiteY4" fmla="*/ 475537 h 475537"/>
                <a:gd name="connsiteX0" fmla="*/ 0 w 734825"/>
                <a:gd name="connsiteY0" fmla="*/ 470102 h 475705"/>
                <a:gd name="connsiteX1" fmla="*/ 214202 w 734825"/>
                <a:gd name="connsiteY1" fmla="*/ 264829 h 475705"/>
                <a:gd name="connsiteX2" fmla="*/ 357468 w 734825"/>
                <a:gd name="connsiteY2" fmla="*/ 295 h 475705"/>
                <a:gd name="connsiteX3" fmla="*/ 519853 w 734825"/>
                <a:gd name="connsiteY3" fmla="*/ 318945 h 475705"/>
                <a:gd name="connsiteX4" fmla="*/ 734825 w 734825"/>
                <a:gd name="connsiteY4" fmla="*/ 475705 h 475705"/>
                <a:gd name="connsiteX0" fmla="*/ 0 w 734825"/>
                <a:gd name="connsiteY0" fmla="*/ 469945 h 475548"/>
                <a:gd name="connsiteX1" fmla="*/ 214202 w 734825"/>
                <a:gd name="connsiteY1" fmla="*/ 264672 h 475548"/>
                <a:gd name="connsiteX2" fmla="*/ 357468 w 734825"/>
                <a:gd name="connsiteY2" fmla="*/ 138 h 475548"/>
                <a:gd name="connsiteX3" fmla="*/ 538332 w 734825"/>
                <a:gd name="connsiteY3" fmla="*/ 301085 h 475548"/>
                <a:gd name="connsiteX4" fmla="*/ 734825 w 734825"/>
                <a:gd name="connsiteY4" fmla="*/ 475548 h 475548"/>
                <a:gd name="connsiteX0" fmla="*/ 0 w 734825"/>
                <a:gd name="connsiteY0" fmla="*/ 469945 h 475548"/>
                <a:gd name="connsiteX1" fmla="*/ 214202 w 734825"/>
                <a:gd name="connsiteY1" fmla="*/ 264672 h 475548"/>
                <a:gd name="connsiteX2" fmla="*/ 357468 w 734825"/>
                <a:gd name="connsiteY2" fmla="*/ 138 h 475548"/>
                <a:gd name="connsiteX3" fmla="*/ 538332 w 734825"/>
                <a:gd name="connsiteY3" fmla="*/ 301085 h 475548"/>
                <a:gd name="connsiteX4" fmla="*/ 734825 w 734825"/>
                <a:gd name="connsiteY4" fmla="*/ 475548 h 475548"/>
                <a:gd name="connsiteX0" fmla="*/ 0 w 734825"/>
                <a:gd name="connsiteY0" fmla="*/ 469947 h 475550"/>
                <a:gd name="connsiteX1" fmla="*/ 214202 w 734825"/>
                <a:gd name="connsiteY1" fmla="*/ 264674 h 475550"/>
                <a:gd name="connsiteX2" fmla="*/ 375947 w 734825"/>
                <a:gd name="connsiteY2" fmla="*/ 140 h 475550"/>
                <a:gd name="connsiteX3" fmla="*/ 538332 w 734825"/>
                <a:gd name="connsiteY3" fmla="*/ 301087 h 475550"/>
                <a:gd name="connsiteX4" fmla="*/ 734825 w 734825"/>
                <a:gd name="connsiteY4" fmla="*/ 475550 h 475550"/>
                <a:gd name="connsiteX0" fmla="*/ 0 w 734825"/>
                <a:gd name="connsiteY0" fmla="*/ 469818 h 475421"/>
                <a:gd name="connsiteX1" fmla="*/ 214202 w 734825"/>
                <a:gd name="connsiteY1" fmla="*/ 264545 h 475421"/>
                <a:gd name="connsiteX2" fmla="*/ 375947 w 734825"/>
                <a:gd name="connsiteY2" fmla="*/ 11 h 475421"/>
                <a:gd name="connsiteX3" fmla="*/ 529093 w 734825"/>
                <a:gd name="connsiteY3" fmla="*/ 274403 h 475421"/>
                <a:gd name="connsiteX4" fmla="*/ 734825 w 734825"/>
                <a:gd name="connsiteY4" fmla="*/ 475421 h 475421"/>
                <a:gd name="connsiteX0" fmla="*/ 0 w 734825"/>
                <a:gd name="connsiteY0" fmla="*/ 469818 h 475421"/>
                <a:gd name="connsiteX1" fmla="*/ 214202 w 734825"/>
                <a:gd name="connsiteY1" fmla="*/ 264545 h 475421"/>
                <a:gd name="connsiteX2" fmla="*/ 375947 w 734825"/>
                <a:gd name="connsiteY2" fmla="*/ 11 h 475421"/>
                <a:gd name="connsiteX3" fmla="*/ 529093 w 734825"/>
                <a:gd name="connsiteY3" fmla="*/ 274403 h 475421"/>
                <a:gd name="connsiteX4" fmla="*/ 734825 w 734825"/>
                <a:gd name="connsiteY4" fmla="*/ 475421 h 475421"/>
                <a:gd name="connsiteX0" fmla="*/ 0 w 734825"/>
                <a:gd name="connsiteY0" fmla="*/ 469818 h 475421"/>
                <a:gd name="connsiteX1" fmla="*/ 214202 w 734825"/>
                <a:gd name="connsiteY1" fmla="*/ 264545 h 475421"/>
                <a:gd name="connsiteX2" fmla="*/ 375947 w 734825"/>
                <a:gd name="connsiteY2" fmla="*/ 11 h 475421"/>
                <a:gd name="connsiteX3" fmla="*/ 529093 w 734825"/>
                <a:gd name="connsiteY3" fmla="*/ 274403 h 475421"/>
                <a:gd name="connsiteX4" fmla="*/ 734825 w 734825"/>
                <a:gd name="connsiteY4" fmla="*/ 475421 h 47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825" h="475421">
                  <a:moveTo>
                    <a:pt x="0" y="469818"/>
                  </a:moveTo>
                  <a:cubicBezTo>
                    <a:pt x="56118" y="478332"/>
                    <a:pt x="158474" y="347272"/>
                    <a:pt x="214202" y="264545"/>
                  </a:cubicBezTo>
                  <a:cubicBezTo>
                    <a:pt x="269930" y="181818"/>
                    <a:pt x="323465" y="-1632"/>
                    <a:pt x="375947" y="11"/>
                  </a:cubicBezTo>
                  <a:cubicBezTo>
                    <a:pt x="428429" y="1654"/>
                    <a:pt x="476210" y="181890"/>
                    <a:pt x="529093" y="274403"/>
                  </a:cubicBezTo>
                  <a:cubicBezTo>
                    <a:pt x="581976" y="366916"/>
                    <a:pt x="637746" y="466456"/>
                    <a:pt x="734825" y="475421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lèche vers le bas 60">
              <a:extLst>
                <a:ext uri="{FF2B5EF4-FFF2-40B4-BE49-F238E27FC236}">
                  <a16:creationId xmlns:a16="http://schemas.microsoft.com/office/drawing/2014/main" id="{83A5FC3C-C002-4737-94FF-A29D0684A724}"/>
                </a:ext>
              </a:extLst>
            </p:cNvPr>
            <p:cNvSpPr/>
            <p:nvPr/>
          </p:nvSpPr>
          <p:spPr>
            <a:xfrm>
              <a:off x="2721715" y="3256693"/>
              <a:ext cx="317386" cy="754332"/>
            </a:xfrm>
            <a:prstGeom prst="downArrow">
              <a:avLst>
                <a:gd name="adj1" fmla="val 35595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5" name="Straight Arrow Connector 13">
            <a:extLst>
              <a:ext uri="{FF2B5EF4-FFF2-40B4-BE49-F238E27FC236}">
                <a16:creationId xmlns:a16="http://schemas.microsoft.com/office/drawing/2014/main" id="{E3C83B02-BD6F-4AD1-9449-C4CA707B16F8}"/>
              </a:ext>
            </a:extLst>
          </p:cNvPr>
          <p:cNvCxnSpPr/>
          <p:nvPr/>
        </p:nvCxnSpPr>
        <p:spPr>
          <a:xfrm flipV="1">
            <a:off x="8735803" y="4816392"/>
            <a:ext cx="5586" cy="1228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15">
            <a:extLst>
              <a:ext uri="{FF2B5EF4-FFF2-40B4-BE49-F238E27FC236}">
                <a16:creationId xmlns:a16="http://schemas.microsoft.com/office/drawing/2014/main" id="{3439F6F5-6F30-45B5-9B84-68B74523C61E}"/>
              </a:ext>
            </a:extLst>
          </p:cNvPr>
          <p:cNvCxnSpPr/>
          <p:nvPr/>
        </p:nvCxnSpPr>
        <p:spPr>
          <a:xfrm>
            <a:off x="8735188" y="6038450"/>
            <a:ext cx="3155509" cy="1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6">
            <a:extLst>
              <a:ext uri="{FF2B5EF4-FFF2-40B4-BE49-F238E27FC236}">
                <a16:creationId xmlns:a16="http://schemas.microsoft.com/office/drawing/2014/main" id="{CDF28A37-8369-4DEC-9B69-F1ACF04FDCEC}"/>
              </a:ext>
            </a:extLst>
          </p:cNvPr>
          <p:cNvSpPr txBox="1"/>
          <p:nvPr/>
        </p:nvSpPr>
        <p:spPr>
          <a:xfrm>
            <a:off x="8592532" y="4552899"/>
            <a:ext cx="110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Absorption</a:t>
            </a:r>
          </a:p>
        </p:txBody>
      </p:sp>
      <p:sp>
        <p:nvSpPr>
          <p:cNvPr id="58" name="TextBox 46">
            <a:extLst>
              <a:ext uri="{FF2B5EF4-FFF2-40B4-BE49-F238E27FC236}">
                <a16:creationId xmlns:a16="http://schemas.microsoft.com/office/drawing/2014/main" id="{BB50AB4B-5946-4649-AB31-4CC8DEFFF178}"/>
              </a:ext>
            </a:extLst>
          </p:cNvPr>
          <p:cNvSpPr txBox="1"/>
          <p:nvPr/>
        </p:nvSpPr>
        <p:spPr>
          <a:xfrm>
            <a:off x="10935527" y="6083674"/>
            <a:ext cx="1050030" cy="34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Frequency</a:t>
            </a:r>
            <a:endParaRPr lang="fr-FR" sz="1600" dirty="0">
              <a:latin typeface="Symbol" pitchFamily="18" charset="2"/>
            </a:endParaRP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A87FB0AD-BD1D-4FDC-A08A-D1359D224BE1}"/>
              </a:ext>
            </a:extLst>
          </p:cNvPr>
          <p:cNvCxnSpPr/>
          <p:nvPr/>
        </p:nvCxnSpPr>
        <p:spPr>
          <a:xfrm>
            <a:off x="10013342" y="5348638"/>
            <a:ext cx="36566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9543AC52-9E43-4694-9B6D-E3637D6ADAB1}"/>
                  </a:ext>
                </a:extLst>
              </p:cNvPr>
              <p:cNvSpPr txBox="1"/>
              <p:nvPr/>
            </p:nvSpPr>
            <p:spPr>
              <a:xfrm>
                <a:off x="9208497" y="5430555"/>
                <a:ext cx="1980440" cy="40011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fr-FR" sz="2000" b="1" i="1">
                          <a:latin typeface="Cambria Math" panose="02040503050406030204" pitchFamily="18" charset="0"/>
                        </a:rPr>
                        <m:t>𝝂</m:t>
                      </m:r>
                      <m:r>
                        <a:rPr lang="fr-FR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𝒔𝒕𝒓𝒆𝒔𝒔</m:t>
                          </m:r>
                        </m:sub>
                      </m:sSub>
                      <m:r>
                        <a:rPr lang="fr-FR" sz="2000" b="1" i="1"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9543AC52-9E43-4694-9B6D-E3637D6AD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497" y="5430555"/>
                <a:ext cx="198044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CAC1DCF9-090B-401D-90B4-B94F48BED6BE}"/>
              </a:ext>
            </a:extLst>
          </p:cNvPr>
          <p:cNvCxnSpPr/>
          <p:nvPr/>
        </p:nvCxnSpPr>
        <p:spPr>
          <a:xfrm>
            <a:off x="7376438" y="4629756"/>
            <a:ext cx="0" cy="90881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arallélogramme 61">
            <a:extLst>
              <a:ext uri="{FF2B5EF4-FFF2-40B4-BE49-F238E27FC236}">
                <a16:creationId xmlns:a16="http://schemas.microsoft.com/office/drawing/2014/main" id="{0779EFF8-4857-478A-A302-3BF12BF1B6D6}"/>
              </a:ext>
            </a:extLst>
          </p:cNvPr>
          <p:cNvSpPr/>
          <p:nvPr/>
        </p:nvSpPr>
        <p:spPr>
          <a:xfrm>
            <a:off x="7065436" y="5538572"/>
            <a:ext cx="1209675" cy="300858"/>
          </a:xfrm>
          <a:prstGeom prst="parallelogram">
            <a:avLst>
              <a:gd name="adj" fmla="val 103599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99E3B588-39BF-4C48-97A1-1D048669EA95}"/>
              </a:ext>
            </a:extLst>
          </p:cNvPr>
          <p:cNvCxnSpPr/>
          <p:nvPr/>
        </p:nvCxnSpPr>
        <p:spPr>
          <a:xfrm>
            <a:off x="7062895" y="4930614"/>
            <a:ext cx="0" cy="90881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42B506E2-A766-4BE5-BD76-DCB889EF5F2E}"/>
              </a:ext>
            </a:extLst>
          </p:cNvPr>
          <p:cNvCxnSpPr/>
          <p:nvPr/>
        </p:nvCxnSpPr>
        <p:spPr>
          <a:xfrm>
            <a:off x="7956975" y="4930614"/>
            <a:ext cx="0" cy="90881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10329570-CD31-4D7F-9352-48BD5AB486F9}"/>
              </a:ext>
            </a:extLst>
          </p:cNvPr>
          <p:cNvCxnSpPr/>
          <p:nvPr/>
        </p:nvCxnSpPr>
        <p:spPr>
          <a:xfrm>
            <a:off x="8273204" y="4629756"/>
            <a:ext cx="0" cy="90881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29E0C146-E244-409F-B863-E34D8386B6FB}"/>
              </a:ext>
            </a:extLst>
          </p:cNvPr>
          <p:cNvGrpSpPr/>
          <p:nvPr/>
        </p:nvGrpSpPr>
        <p:grpSpPr>
          <a:xfrm>
            <a:off x="6881921" y="4166074"/>
            <a:ext cx="1869441" cy="792480"/>
            <a:chOff x="5943599" y="2651760"/>
            <a:chExt cx="1869441" cy="792480"/>
          </a:xfrm>
          <a:solidFill>
            <a:schemeClr val="bg1">
              <a:lumMod val="95000"/>
            </a:schemeClr>
          </a:solidFill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91B7A4CF-C343-4A9B-BF21-88C98BF0FFC6}"/>
                </a:ext>
              </a:extLst>
            </p:cNvPr>
            <p:cNvGrpSpPr/>
            <p:nvPr/>
          </p:nvGrpSpPr>
          <p:grpSpPr>
            <a:xfrm>
              <a:off x="5943599" y="2651760"/>
              <a:ext cx="1869441" cy="766426"/>
              <a:chOff x="5943599" y="2651760"/>
              <a:chExt cx="1869441" cy="766426"/>
            </a:xfrm>
            <a:grpFill/>
          </p:grpSpPr>
          <p:sp>
            <p:nvSpPr>
              <p:cNvPr id="69" name="Parallélogramme 68">
                <a:extLst>
                  <a:ext uri="{FF2B5EF4-FFF2-40B4-BE49-F238E27FC236}">
                    <a16:creationId xmlns:a16="http://schemas.microsoft.com/office/drawing/2014/main" id="{2F951517-DF81-48AD-812E-75DADC929814}"/>
                  </a:ext>
                </a:extLst>
              </p:cNvPr>
              <p:cNvSpPr/>
              <p:nvPr/>
            </p:nvSpPr>
            <p:spPr>
              <a:xfrm>
                <a:off x="5943599" y="2651760"/>
                <a:ext cx="1869441" cy="766426"/>
              </a:xfrm>
              <a:prstGeom prst="parallelogram">
                <a:avLst>
                  <a:gd name="adj" fmla="val 1035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Parallélogramme 69">
                <a:extLst>
                  <a:ext uri="{FF2B5EF4-FFF2-40B4-BE49-F238E27FC236}">
                    <a16:creationId xmlns:a16="http://schemas.microsoft.com/office/drawing/2014/main" id="{8D95C914-4E66-49D3-8EA7-5D4511CDEF30}"/>
                  </a:ext>
                </a:extLst>
              </p:cNvPr>
              <p:cNvSpPr/>
              <p:nvPr/>
            </p:nvSpPr>
            <p:spPr>
              <a:xfrm>
                <a:off x="6124574" y="3115441"/>
                <a:ext cx="1209675" cy="300858"/>
              </a:xfrm>
              <a:prstGeom prst="parallelogram">
                <a:avLst>
                  <a:gd name="adj" fmla="val 103599"/>
                </a:avLst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9C344940-7E5F-4C4A-B007-62D51A67219B}"/>
                </a:ext>
              </a:extLst>
            </p:cNvPr>
            <p:cNvCxnSpPr/>
            <p:nvPr/>
          </p:nvCxnSpPr>
          <p:spPr>
            <a:xfrm>
              <a:off x="6439388" y="3115441"/>
              <a:ext cx="0" cy="328799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Flèche vers le bas 10">
            <a:extLst>
              <a:ext uri="{FF2B5EF4-FFF2-40B4-BE49-F238E27FC236}">
                <a16:creationId xmlns:a16="http://schemas.microsoft.com/office/drawing/2014/main" id="{F4F69894-2571-461C-B7E6-6BF1F48D64AE}"/>
              </a:ext>
            </a:extLst>
          </p:cNvPr>
          <p:cNvSpPr/>
          <p:nvPr/>
        </p:nvSpPr>
        <p:spPr>
          <a:xfrm>
            <a:off x="7312694" y="4039821"/>
            <a:ext cx="710077" cy="56388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396E95-DC9B-47AC-A606-F1B34F5C0DEC}"/>
              </a:ext>
            </a:extLst>
          </p:cNvPr>
          <p:cNvSpPr/>
          <p:nvPr/>
        </p:nvSpPr>
        <p:spPr>
          <a:xfrm>
            <a:off x="7477062" y="3898811"/>
            <a:ext cx="381000" cy="4753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460461" y="3292737"/>
            <a:ext cx="339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Piezospectroscopic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effect</a:t>
            </a:r>
            <a:endParaRPr lang="fr-FR" sz="2400" b="1" dirty="0"/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F7C287AB-63ED-41BF-ACCF-7E37E82F313B}"/>
              </a:ext>
            </a:extLst>
          </p:cNvPr>
          <p:cNvGrpSpPr/>
          <p:nvPr/>
        </p:nvGrpSpPr>
        <p:grpSpPr>
          <a:xfrm>
            <a:off x="292769" y="4442449"/>
            <a:ext cx="5913025" cy="1784375"/>
            <a:chOff x="1656456" y="19409522"/>
            <a:chExt cx="6704769" cy="1947948"/>
          </a:xfrm>
        </p:grpSpPr>
        <p:grpSp>
          <p:nvGrpSpPr>
            <p:cNvPr id="75" name="Groupe 74"/>
            <p:cNvGrpSpPr/>
            <p:nvPr/>
          </p:nvGrpSpPr>
          <p:grpSpPr>
            <a:xfrm>
              <a:off x="1926064" y="19409522"/>
              <a:ext cx="6435161" cy="510427"/>
              <a:chOff x="408682" y="2177730"/>
              <a:chExt cx="6435161" cy="51042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8A30039-671E-4984-AED9-E86A40950032}"/>
                  </a:ext>
                </a:extLst>
              </p:cNvPr>
              <p:cNvSpPr/>
              <p:nvPr/>
            </p:nvSpPr>
            <p:spPr>
              <a:xfrm>
                <a:off x="4754557" y="2177730"/>
                <a:ext cx="2089286" cy="503985"/>
              </a:xfrm>
              <a:prstGeom prst="rect">
                <a:avLst/>
              </a:prstGeom>
              <a:solidFill>
                <a:srgbClr val="FF505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Lineshift</a:t>
                </a:r>
                <a:endPara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91E9071-8381-4047-A66C-4FA2A1110FE9}"/>
                  </a:ext>
                </a:extLst>
              </p:cNvPr>
              <p:cNvSpPr/>
              <p:nvPr/>
            </p:nvSpPr>
            <p:spPr>
              <a:xfrm>
                <a:off x="408682" y="2184171"/>
                <a:ext cx="2487327" cy="50398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Stress</a:t>
                </a:r>
              </a:p>
            </p:txBody>
          </p:sp>
        </p:grpSp>
        <p:sp>
          <p:nvSpPr>
            <p:cNvPr id="76" name="ZoneTexte 75"/>
            <p:cNvSpPr txBox="1"/>
            <p:nvPr/>
          </p:nvSpPr>
          <p:spPr>
            <a:xfrm>
              <a:off x="2928791" y="20366069"/>
              <a:ext cx="2048400" cy="646331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12700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Interatomic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distances change</a:t>
              </a:r>
            </a:p>
          </p:txBody>
        </p:sp>
        <p:sp>
          <p:nvSpPr>
            <p:cNvPr id="77" name="Forme libre 20">
              <a:extLst>
                <a:ext uri="{FF2B5EF4-FFF2-40B4-BE49-F238E27FC236}">
                  <a16:creationId xmlns:a16="http://schemas.microsoft.com/office/drawing/2014/main" id="{31A64736-CECE-4F3E-95ED-D78A86E0C0CD}"/>
                </a:ext>
              </a:extLst>
            </p:cNvPr>
            <p:cNvSpPr/>
            <p:nvPr/>
          </p:nvSpPr>
          <p:spPr>
            <a:xfrm>
              <a:off x="2470405" y="19939658"/>
              <a:ext cx="460836" cy="766619"/>
            </a:xfrm>
            <a:custGeom>
              <a:avLst/>
              <a:gdLst>
                <a:gd name="connsiteX0" fmla="*/ 0 w 2390775"/>
                <a:gd name="connsiteY0" fmla="*/ 409821 h 409821"/>
                <a:gd name="connsiteX1" fmla="*/ 933450 w 2390775"/>
                <a:gd name="connsiteY1" fmla="*/ 246 h 409821"/>
                <a:gd name="connsiteX2" fmla="*/ 2390775 w 2390775"/>
                <a:gd name="connsiteY2" fmla="*/ 362196 h 409821"/>
                <a:gd name="connsiteX0" fmla="*/ 0 w 2390775"/>
                <a:gd name="connsiteY0" fmla="*/ 75718 h 639596"/>
                <a:gd name="connsiteX1" fmla="*/ 358263 w 2390775"/>
                <a:gd name="connsiteY1" fmla="*/ 639536 h 639596"/>
                <a:gd name="connsiteX2" fmla="*/ 2390775 w 2390775"/>
                <a:gd name="connsiteY2" fmla="*/ 28093 h 639596"/>
                <a:gd name="connsiteX0" fmla="*/ 0 w 1137162"/>
                <a:gd name="connsiteY0" fmla="*/ 33331 h 597209"/>
                <a:gd name="connsiteX1" fmla="*/ 358263 w 1137162"/>
                <a:gd name="connsiteY1" fmla="*/ 597149 h 597209"/>
                <a:gd name="connsiteX2" fmla="*/ 1137162 w 1137162"/>
                <a:gd name="connsiteY2" fmla="*/ 560893 h 597209"/>
                <a:gd name="connsiteX0" fmla="*/ 0 w 1137162"/>
                <a:gd name="connsiteY0" fmla="*/ 33331 h 597209"/>
                <a:gd name="connsiteX1" fmla="*/ 358263 w 1137162"/>
                <a:gd name="connsiteY1" fmla="*/ 597149 h 597209"/>
                <a:gd name="connsiteX2" fmla="*/ 1137162 w 1137162"/>
                <a:gd name="connsiteY2" fmla="*/ 560893 h 597209"/>
                <a:gd name="connsiteX0" fmla="*/ 0 w 1137162"/>
                <a:gd name="connsiteY0" fmla="*/ 0 h 564213"/>
                <a:gd name="connsiteX1" fmla="*/ 358263 w 1137162"/>
                <a:gd name="connsiteY1" fmla="*/ 563818 h 564213"/>
                <a:gd name="connsiteX2" fmla="*/ 1137162 w 1137162"/>
                <a:gd name="connsiteY2" fmla="*/ 527562 h 564213"/>
                <a:gd name="connsiteX0" fmla="*/ 0 w 1137162"/>
                <a:gd name="connsiteY0" fmla="*/ 0 h 563818"/>
                <a:gd name="connsiteX1" fmla="*/ 358263 w 1137162"/>
                <a:gd name="connsiteY1" fmla="*/ 563818 h 563818"/>
                <a:gd name="connsiteX2" fmla="*/ 1137162 w 1137162"/>
                <a:gd name="connsiteY2" fmla="*/ 527562 h 563818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7162" h="527562">
                  <a:moveTo>
                    <a:pt x="0" y="0"/>
                  </a:moveTo>
                  <a:cubicBezTo>
                    <a:pt x="113583" y="574060"/>
                    <a:pt x="654869" y="513940"/>
                    <a:pt x="1137162" y="527562"/>
                  </a:cubicBezTo>
                </a:path>
              </a:pathLst>
            </a:custGeom>
            <a:no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orme libre 20">
              <a:extLst>
                <a:ext uri="{FF2B5EF4-FFF2-40B4-BE49-F238E27FC236}">
                  <a16:creationId xmlns:a16="http://schemas.microsoft.com/office/drawing/2014/main" id="{31A64736-CECE-4F3E-95ED-D78A86E0C0CD}"/>
                </a:ext>
              </a:extLst>
            </p:cNvPr>
            <p:cNvSpPr/>
            <p:nvPr/>
          </p:nvSpPr>
          <p:spPr>
            <a:xfrm flipV="1">
              <a:off x="7745278" y="19980588"/>
              <a:ext cx="331829" cy="1103902"/>
            </a:xfrm>
            <a:custGeom>
              <a:avLst/>
              <a:gdLst>
                <a:gd name="connsiteX0" fmla="*/ 0 w 2390775"/>
                <a:gd name="connsiteY0" fmla="*/ 409821 h 409821"/>
                <a:gd name="connsiteX1" fmla="*/ 933450 w 2390775"/>
                <a:gd name="connsiteY1" fmla="*/ 246 h 409821"/>
                <a:gd name="connsiteX2" fmla="*/ 2390775 w 2390775"/>
                <a:gd name="connsiteY2" fmla="*/ 362196 h 409821"/>
                <a:gd name="connsiteX0" fmla="*/ 0 w 2390775"/>
                <a:gd name="connsiteY0" fmla="*/ 75718 h 639596"/>
                <a:gd name="connsiteX1" fmla="*/ 358263 w 2390775"/>
                <a:gd name="connsiteY1" fmla="*/ 639536 h 639596"/>
                <a:gd name="connsiteX2" fmla="*/ 2390775 w 2390775"/>
                <a:gd name="connsiteY2" fmla="*/ 28093 h 639596"/>
                <a:gd name="connsiteX0" fmla="*/ 0 w 1137162"/>
                <a:gd name="connsiteY0" fmla="*/ 33331 h 597209"/>
                <a:gd name="connsiteX1" fmla="*/ 358263 w 1137162"/>
                <a:gd name="connsiteY1" fmla="*/ 597149 h 597209"/>
                <a:gd name="connsiteX2" fmla="*/ 1137162 w 1137162"/>
                <a:gd name="connsiteY2" fmla="*/ 560893 h 597209"/>
                <a:gd name="connsiteX0" fmla="*/ 0 w 1137162"/>
                <a:gd name="connsiteY0" fmla="*/ 33331 h 597209"/>
                <a:gd name="connsiteX1" fmla="*/ 358263 w 1137162"/>
                <a:gd name="connsiteY1" fmla="*/ 597149 h 597209"/>
                <a:gd name="connsiteX2" fmla="*/ 1137162 w 1137162"/>
                <a:gd name="connsiteY2" fmla="*/ 560893 h 597209"/>
                <a:gd name="connsiteX0" fmla="*/ 0 w 1137162"/>
                <a:gd name="connsiteY0" fmla="*/ 0 h 564213"/>
                <a:gd name="connsiteX1" fmla="*/ 358263 w 1137162"/>
                <a:gd name="connsiteY1" fmla="*/ 563818 h 564213"/>
                <a:gd name="connsiteX2" fmla="*/ 1137162 w 1137162"/>
                <a:gd name="connsiteY2" fmla="*/ 527562 h 564213"/>
                <a:gd name="connsiteX0" fmla="*/ 0 w 1137162"/>
                <a:gd name="connsiteY0" fmla="*/ 0 h 563818"/>
                <a:gd name="connsiteX1" fmla="*/ 358263 w 1137162"/>
                <a:gd name="connsiteY1" fmla="*/ 563818 h 563818"/>
                <a:gd name="connsiteX2" fmla="*/ 1137162 w 1137162"/>
                <a:gd name="connsiteY2" fmla="*/ 527562 h 563818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162 h 527724"/>
                <a:gd name="connsiteX1" fmla="*/ 1137162 w 1137162"/>
                <a:gd name="connsiteY1" fmla="*/ 527724 h 52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7162" h="527724">
                  <a:moveTo>
                    <a:pt x="0" y="162"/>
                  </a:moveTo>
                  <a:cubicBezTo>
                    <a:pt x="489138" y="-5864"/>
                    <a:pt x="1019043" y="155000"/>
                    <a:pt x="1137162" y="527724"/>
                  </a:cubicBezTo>
                </a:path>
              </a:pathLst>
            </a:custGeom>
            <a:no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5676061" y="20711139"/>
              <a:ext cx="2048400" cy="646331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Modifies the local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crystal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field</a:t>
              </a:r>
              <a:endPara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orme libre 20">
              <a:extLst>
                <a:ext uri="{FF2B5EF4-FFF2-40B4-BE49-F238E27FC236}">
                  <a16:creationId xmlns:a16="http://schemas.microsoft.com/office/drawing/2014/main" id="{31A64736-CECE-4F3E-95ED-D78A86E0C0CD}"/>
                </a:ext>
              </a:extLst>
            </p:cNvPr>
            <p:cNvSpPr/>
            <p:nvPr/>
          </p:nvSpPr>
          <p:spPr>
            <a:xfrm>
              <a:off x="4944723" y="20576977"/>
              <a:ext cx="798950" cy="507515"/>
            </a:xfrm>
            <a:custGeom>
              <a:avLst/>
              <a:gdLst>
                <a:gd name="connsiteX0" fmla="*/ 0 w 2390775"/>
                <a:gd name="connsiteY0" fmla="*/ 409821 h 409821"/>
                <a:gd name="connsiteX1" fmla="*/ 933450 w 2390775"/>
                <a:gd name="connsiteY1" fmla="*/ 246 h 409821"/>
                <a:gd name="connsiteX2" fmla="*/ 2390775 w 2390775"/>
                <a:gd name="connsiteY2" fmla="*/ 362196 h 409821"/>
                <a:gd name="connsiteX0" fmla="*/ 0 w 2390775"/>
                <a:gd name="connsiteY0" fmla="*/ 75718 h 639596"/>
                <a:gd name="connsiteX1" fmla="*/ 358263 w 2390775"/>
                <a:gd name="connsiteY1" fmla="*/ 639536 h 639596"/>
                <a:gd name="connsiteX2" fmla="*/ 2390775 w 2390775"/>
                <a:gd name="connsiteY2" fmla="*/ 28093 h 639596"/>
                <a:gd name="connsiteX0" fmla="*/ 0 w 1137162"/>
                <a:gd name="connsiteY0" fmla="*/ 33331 h 597209"/>
                <a:gd name="connsiteX1" fmla="*/ 358263 w 1137162"/>
                <a:gd name="connsiteY1" fmla="*/ 597149 h 597209"/>
                <a:gd name="connsiteX2" fmla="*/ 1137162 w 1137162"/>
                <a:gd name="connsiteY2" fmla="*/ 560893 h 597209"/>
                <a:gd name="connsiteX0" fmla="*/ 0 w 1137162"/>
                <a:gd name="connsiteY0" fmla="*/ 33331 h 597209"/>
                <a:gd name="connsiteX1" fmla="*/ 358263 w 1137162"/>
                <a:gd name="connsiteY1" fmla="*/ 597149 h 597209"/>
                <a:gd name="connsiteX2" fmla="*/ 1137162 w 1137162"/>
                <a:gd name="connsiteY2" fmla="*/ 560893 h 597209"/>
                <a:gd name="connsiteX0" fmla="*/ 0 w 1137162"/>
                <a:gd name="connsiteY0" fmla="*/ 0 h 564213"/>
                <a:gd name="connsiteX1" fmla="*/ 358263 w 1137162"/>
                <a:gd name="connsiteY1" fmla="*/ 563818 h 564213"/>
                <a:gd name="connsiteX2" fmla="*/ 1137162 w 1137162"/>
                <a:gd name="connsiteY2" fmla="*/ 527562 h 564213"/>
                <a:gd name="connsiteX0" fmla="*/ 0 w 1137162"/>
                <a:gd name="connsiteY0" fmla="*/ 0 h 563818"/>
                <a:gd name="connsiteX1" fmla="*/ 358263 w 1137162"/>
                <a:gd name="connsiteY1" fmla="*/ 563818 h 563818"/>
                <a:gd name="connsiteX2" fmla="*/ 1137162 w 1137162"/>
                <a:gd name="connsiteY2" fmla="*/ 527562 h 563818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103 h 527665"/>
                <a:gd name="connsiteX1" fmla="*/ 1137162 w 1137162"/>
                <a:gd name="connsiteY1" fmla="*/ 527665 h 527665"/>
                <a:gd name="connsiteX0" fmla="*/ 0 w 1563206"/>
                <a:gd name="connsiteY0" fmla="*/ 101 h 539553"/>
                <a:gd name="connsiteX1" fmla="*/ 1563206 w 1563206"/>
                <a:gd name="connsiteY1" fmla="*/ 539553 h 539553"/>
                <a:gd name="connsiteX0" fmla="*/ 0 w 1456695"/>
                <a:gd name="connsiteY0" fmla="*/ 236 h 230557"/>
                <a:gd name="connsiteX1" fmla="*/ 1456695 w 1456695"/>
                <a:gd name="connsiteY1" fmla="*/ 230557 h 230557"/>
                <a:gd name="connsiteX0" fmla="*/ 0 w 1456695"/>
                <a:gd name="connsiteY0" fmla="*/ 189 h 235508"/>
                <a:gd name="connsiteX1" fmla="*/ 1456695 w 1456695"/>
                <a:gd name="connsiteY1" fmla="*/ 230510 h 23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6695" h="235508">
                  <a:moveTo>
                    <a:pt x="0" y="189"/>
                  </a:moveTo>
                  <a:cubicBezTo>
                    <a:pt x="752649" y="-8343"/>
                    <a:pt x="521730" y="276337"/>
                    <a:pt x="1456695" y="230510"/>
                  </a:cubicBezTo>
                </a:path>
              </a:pathLst>
            </a:custGeom>
            <a:no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lèche droite 82"/>
            <p:cNvSpPr/>
            <p:nvPr/>
          </p:nvSpPr>
          <p:spPr>
            <a:xfrm>
              <a:off x="4411834" y="19413478"/>
              <a:ext cx="1849513" cy="500028"/>
            </a:xfrm>
            <a:prstGeom prst="rightArrow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2D4BE47B-7D19-4336-B90B-7F90853D2BE4}"/>
                </a:ext>
              </a:extLst>
            </p:cNvPr>
            <p:cNvSpPr txBox="1"/>
            <p:nvPr/>
          </p:nvSpPr>
          <p:spPr>
            <a:xfrm rot="2292216">
              <a:off x="1656456" y="20368263"/>
              <a:ext cx="1298048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Hooke’s</a:t>
              </a:r>
              <a:r>
                <a:rPr lang="fr-FR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law</a:t>
              </a:r>
              <a:endParaRPr lang="fr-FR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30324" y="3174660"/>
            <a:ext cx="12192000" cy="362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78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4.16667E-6 0.0166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3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3.75E-6 0.0201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3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0.03633 1.11022E-1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3" grpId="0"/>
      <p:bldP spid="71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11348526" cy="117940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u="sng" dirty="0" smtClean="0"/>
              <a:t>Excitation</a:t>
            </a:r>
            <a:r>
              <a:rPr lang="fr-FR" sz="3600" b="1" dirty="0" smtClean="0"/>
              <a:t>-</a:t>
            </a:r>
            <a:r>
              <a:rPr lang="fr-FR" sz="3600" b="1" dirty="0" err="1" smtClean="0"/>
              <a:t>induced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decoherence</a:t>
            </a:r>
            <a:endParaRPr lang="fr-FR" sz="3600" b="1" dirty="0"/>
          </a:p>
        </p:txBody>
      </p:sp>
      <p:sp>
        <p:nvSpPr>
          <p:cNvPr id="89" name="Flèche vers le bas 88"/>
          <p:cNvSpPr/>
          <p:nvPr/>
        </p:nvSpPr>
        <p:spPr>
          <a:xfrm rot="17676895">
            <a:off x="6006400" y="1333064"/>
            <a:ext cx="448638" cy="1453445"/>
          </a:xfrm>
          <a:prstGeom prst="downArrow">
            <a:avLst>
              <a:gd name="adj1" fmla="val 50000"/>
              <a:gd name="adj2" fmla="val 868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6112499" y="1649885"/>
            <a:ext cx="697770" cy="69840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3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5996634" y="5536196"/>
            <a:ext cx="697110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8299985" rev="0"/>
            </a:camera>
            <a:lightRig rig="threePt" dir="t"/>
          </a:scene3d>
          <a:sp3d>
            <a:bevelT w="381000" h="381000"/>
            <a:bevelB w="381000" h="3810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900000" indent="-457200" algn="l">
              <a:buFont typeface="Arial" pitchFamily="34" charset="0"/>
              <a:buChar char="•"/>
            </a:pPr>
            <a:endParaRPr lang="fr-FR" sz="28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4" name="Groupe 93"/>
          <p:cNvGrpSpPr/>
          <p:nvPr/>
        </p:nvGrpSpPr>
        <p:grpSpPr>
          <a:xfrm>
            <a:off x="5648784" y="5416931"/>
            <a:ext cx="818712" cy="851629"/>
            <a:chOff x="31340421" y="8443489"/>
            <a:chExt cx="1645406" cy="1744343"/>
          </a:xfrm>
        </p:grpSpPr>
        <p:cxnSp>
          <p:nvCxnSpPr>
            <p:cNvPr id="95" name="Connecteur droit 94"/>
            <p:cNvCxnSpPr/>
            <p:nvPr/>
          </p:nvCxnSpPr>
          <p:spPr bwMode="auto">
            <a:xfrm>
              <a:off x="31352347" y="10187832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Connecteur droit 95"/>
            <p:cNvCxnSpPr/>
            <p:nvPr/>
          </p:nvCxnSpPr>
          <p:spPr bwMode="auto">
            <a:xfrm>
              <a:off x="31340421" y="8443489"/>
              <a:ext cx="163348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Connecteur droit avec flèche 96"/>
            <p:cNvCxnSpPr/>
            <p:nvPr/>
          </p:nvCxnSpPr>
          <p:spPr bwMode="auto">
            <a:xfrm flipV="1">
              <a:off x="32157161" y="8443489"/>
              <a:ext cx="0" cy="1744077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ZoneTexte 97"/>
              <p:cNvSpPr txBox="1"/>
              <p:nvPr/>
            </p:nvSpPr>
            <p:spPr>
              <a:xfrm>
                <a:off x="6361642" y="6034236"/>
                <a:ext cx="654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fr-FR" sz="24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8" name="ZoneText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42" y="6034236"/>
                <a:ext cx="654795" cy="461665"/>
              </a:xfrm>
              <a:prstGeom prst="rect">
                <a:avLst/>
              </a:prstGeom>
              <a:blipFill>
                <a:blip r:embed="rId3"/>
                <a:stretch>
                  <a:fillRect l="-22430" t="-130263" r="-95327" b="-19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/>
              <p:cNvSpPr txBox="1"/>
              <p:nvPr/>
            </p:nvSpPr>
            <p:spPr>
              <a:xfrm>
                <a:off x="6361646" y="5156746"/>
                <a:ext cx="6210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fr-FR" sz="2400" b="0" dirty="0" err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9" name="ZoneText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46" y="5156746"/>
                <a:ext cx="621004" cy="461665"/>
              </a:xfrm>
              <a:prstGeom prst="rect">
                <a:avLst/>
              </a:prstGeom>
              <a:blipFill>
                <a:blip r:embed="rId4"/>
                <a:stretch>
                  <a:fillRect l="-29703" t="-130263" r="-100990" b="-19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e 99"/>
          <p:cNvGrpSpPr/>
          <p:nvPr/>
        </p:nvGrpSpPr>
        <p:grpSpPr>
          <a:xfrm>
            <a:off x="5476602" y="5148803"/>
            <a:ext cx="990894" cy="594062"/>
            <a:chOff x="9345803" y="2778397"/>
            <a:chExt cx="990894" cy="594062"/>
          </a:xfrm>
        </p:grpSpPr>
        <p:sp>
          <p:nvSpPr>
            <p:cNvPr id="101" name="Double flèche verticale 100"/>
            <p:cNvSpPr/>
            <p:nvPr/>
          </p:nvSpPr>
          <p:spPr>
            <a:xfrm>
              <a:off x="9345803" y="2778397"/>
              <a:ext cx="151733" cy="594062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2" name="Groupe 101"/>
            <p:cNvGrpSpPr/>
            <p:nvPr/>
          </p:nvGrpSpPr>
          <p:grpSpPr>
            <a:xfrm>
              <a:off x="9514509" y="2959181"/>
              <a:ext cx="822188" cy="190220"/>
              <a:chOff x="1689664" y="10369216"/>
              <a:chExt cx="1652391" cy="389616"/>
            </a:xfrm>
          </p:grpSpPr>
          <p:cxnSp>
            <p:nvCxnSpPr>
              <p:cNvPr id="103" name="Connecteur droit 102"/>
              <p:cNvCxnSpPr/>
              <p:nvPr/>
            </p:nvCxnSpPr>
            <p:spPr bwMode="auto">
              <a:xfrm>
                <a:off x="1708575" y="10758832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Connecteur droit 103"/>
              <p:cNvCxnSpPr/>
              <p:nvPr/>
            </p:nvCxnSpPr>
            <p:spPr bwMode="auto">
              <a:xfrm>
                <a:off x="1689664" y="10369216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Connecteur droit 104"/>
              <p:cNvCxnSpPr/>
              <p:nvPr/>
            </p:nvCxnSpPr>
            <p:spPr bwMode="auto">
              <a:xfrm>
                <a:off x="1708575" y="10607335"/>
                <a:ext cx="1633480" cy="0"/>
              </a:xfrm>
              <a:prstGeom prst="lin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8" name="Rectangle 107"/>
          <p:cNvSpPr/>
          <p:nvPr/>
        </p:nvSpPr>
        <p:spPr>
          <a:xfrm>
            <a:off x="4992926" y="1270000"/>
            <a:ext cx="2453834" cy="549811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96844" y="3260058"/>
            <a:ext cx="1643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srgbClr val="0070C0"/>
                </a:solidFill>
              </a:rPr>
              <a:t>2 </a:t>
            </a:r>
            <a:r>
              <a:rPr lang="fr-FR" sz="2400" dirty="0" err="1" smtClean="0">
                <a:solidFill>
                  <a:srgbClr val="0070C0"/>
                </a:solidFill>
              </a:rPr>
              <a:t>atoms</a:t>
            </a:r>
            <a:r>
              <a:rPr lang="fr-FR" sz="2400" dirty="0" smtClean="0">
                <a:solidFill>
                  <a:srgbClr val="0070C0"/>
                </a:solidFill>
              </a:rPr>
              <a:t> at close distance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6612943" y="2218543"/>
            <a:ext cx="3322045" cy="3938803"/>
            <a:chOff x="6612943" y="2218543"/>
            <a:chExt cx="3322045" cy="3938803"/>
          </a:xfrm>
        </p:grpSpPr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B6798BF5-7D18-4BD4-8C03-CA34D1370DAC}"/>
                </a:ext>
              </a:extLst>
            </p:cNvPr>
            <p:cNvGrpSpPr/>
            <p:nvPr/>
          </p:nvGrpSpPr>
          <p:grpSpPr>
            <a:xfrm>
              <a:off x="6612943" y="2218543"/>
              <a:ext cx="3322045" cy="3938803"/>
              <a:chOff x="23277707" y="18028304"/>
              <a:chExt cx="3322045" cy="3938803"/>
            </a:xfrm>
          </p:grpSpPr>
          <p:sp>
            <p:nvSpPr>
              <p:cNvPr id="153" name="Forme libre : forme 409">
                <a:extLst>
                  <a:ext uri="{FF2B5EF4-FFF2-40B4-BE49-F238E27FC236}">
                    <a16:creationId xmlns:a16="http://schemas.microsoft.com/office/drawing/2014/main" id="{F4CD53DE-1905-4995-AAB6-1B3FDDF8771A}"/>
                  </a:ext>
                </a:extLst>
              </p:cNvPr>
              <p:cNvSpPr/>
              <p:nvPr/>
            </p:nvSpPr>
            <p:spPr>
              <a:xfrm flipH="1">
                <a:off x="23277707" y="18028304"/>
                <a:ext cx="859676" cy="3938803"/>
              </a:xfrm>
              <a:custGeom>
                <a:avLst/>
                <a:gdLst>
                  <a:gd name="connsiteX0" fmla="*/ 2066305 w 2066305"/>
                  <a:gd name="connsiteY0" fmla="*/ 0 h 5102942"/>
                  <a:gd name="connsiteX1" fmla="*/ 1531 w 2066305"/>
                  <a:gd name="connsiteY1" fmla="*/ 2359742 h 5102942"/>
                  <a:gd name="connsiteX2" fmla="*/ 1800834 w 2066305"/>
                  <a:gd name="connsiteY2" fmla="*/ 5102942 h 510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6305" h="5102942">
                    <a:moveTo>
                      <a:pt x="2066305" y="0"/>
                    </a:moveTo>
                    <a:cubicBezTo>
                      <a:pt x="1056040" y="754626"/>
                      <a:pt x="45776" y="1509252"/>
                      <a:pt x="1531" y="2359742"/>
                    </a:cubicBezTo>
                    <a:cubicBezTo>
                      <a:pt x="-42714" y="3210232"/>
                      <a:pt x="879060" y="4156587"/>
                      <a:pt x="1800834" y="5102942"/>
                    </a:cubicBezTo>
                  </a:path>
                </a:pathLst>
              </a:custGeom>
              <a:noFill/>
              <a:ln w="158750">
                <a:solidFill>
                  <a:srgbClr val="D95319"/>
                </a:solidFill>
                <a:tailEnd type="triangle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54" name="ZoneTexte 153">
                <a:extLst>
                  <a:ext uri="{FF2B5EF4-FFF2-40B4-BE49-F238E27FC236}">
                    <a16:creationId xmlns:a16="http://schemas.microsoft.com/office/drawing/2014/main" id="{607996E5-D278-46B4-932E-8977F4BC0C86}"/>
                  </a:ext>
                </a:extLst>
              </p:cNvPr>
              <p:cNvSpPr txBox="1"/>
              <p:nvPr/>
            </p:nvSpPr>
            <p:spPr>
              <a:xfrm>
                <a:off x="23671921" y="18627376"/>
                <a:ext cx="2927831" cy="1015663"/>
              </a:xfrm>
              <a:prstGeom prst="rect">
                <a:avLst/>
              </a:prstGeom>
              <a:solidFill>
                <a:srgbClr val="D9531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Electric </a:t>
                </a:r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dipole</a:t>
                </a:r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endParaRPr lang="fr-FR" sz="20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moment </a:t>
                </a:r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change</a:t>
                </a:r>
              </a:p>
              <a:p>
                <a:pPr algn="ctr"/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+ Stark </a:t>
                </a:r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effect</a:t>
                </a:r>
                <a:endPara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p:grpSp>
        <p:pic>
          <p:nvPicPr>
            <p:cNvPr id="155" name="Picture 6" descr="Champ électrique — Wikipédia">
              <a:extLst>
                <a:ext uri="{FF2B5EF4-FFF2-40B4-BE49-F238E27FC236}">
                  <a16:creationId xmlns:a16="http://schemas.microsoft.com/office/drawing/2014/main" id="{07B951AD-0BE4-45CA-921E-F563EC346B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65" t="18367" r="18535" b="20433"/>
            <a:stretch/>
          </p:blipFill>
          <p:spPr bwMode="auto">
            <a:xfrm>
              <a:off x="7518137" y="3920925"/>
              <a:ext cx="1024502" cy="101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402585" y="2120692"/>
            <a:ext cx="4932163" cy="4344789"/>
            <a:chOff x="402585" y="2120692"/>
            <a:chExt cx="4932163" cy="4344789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E36A8E8D-A04D-4866-B16F-FACF51480507}"/>
                </a:ext>
              </a:extLst>
            </p:cNvPr>
            <p:cNvGrpSpPr/>
            <p:nvPr/>
          </p:nvGrpSpPr>
          <p:grpSpPr>
            <a:xfrm rot="21074411">
              <a:off x="402585" y="2120692"/>
              <a:ext cx="4932163" cy="4344789"/>
              <a:chOff x="17736847" y="18199328"/>
              <a:chExt cx="4932163" cy="4344789"/>
            </a:xfrm>
          </p:grpSpPr>
          <p:sp>
            <p:nvSpPr>
              <p:cNvPr id="150" name="Forme libre : forme 474">
                <a:extLst>
                  <a:ext uri="{FF2B5EF4-FFF2-40B4-BE49-F238E27FC236}">
                    <a16:creationId xmlns:a16="http://schemas.microsoft.com/office/drawing/2014/main" id="{80868043-42D9-421B-8BA3-3ADDE981E061}"/>
                  </a:ext>
                </a:extLst>
              </p:cNvPr>
              <p:cNvSpPr/>
              <p:nvPr/>
            </p:nvSpPr>
            <p:spPr>
              <a:xfrm>
                <a:off x="18257472" y="18199328"/>
                <a:ext cx="4411538" cy="4344789"/>
              </a:xfrm>
              <a:custGeom>
                <a:avLst/>
                <a:gdLst>
                  <a:gd name="connsiteX0" fmla="*/ 2066305 w 2066305"/>
                  <a:gd name="connsiteY0" fmla="*/ 0 h 5102942"/>
                  <a:gd name="connsiteX1" fmla="*/ 1531 w 2066305"/>
                  <a:gd name="connsiteY1" fmla="*/ 2359742 h 5102942"/>
                  <a:gd name="connsiteX2" fmla="*/ 1800834 w 2066305"/>
                  <a:gd name="connsiteY2" fmla="*/ 5102942 h 5102942"/>
                  <a:gd name="connsiteX0" fmla="*/ 2278931 w 2278931"/>
                  <a:gd name="connsiteY0" fmla="*/ 0 h 4958427"/>
                  <a:gd name="connsiteX1" fmla="*/ 4599 w 2278931"/>
                  <a:gd name="connsiteY1" fmla="*/ 2215227 h 4958427"/>
                  <a:gd name="connsiteX2" fmla="*/ 1803902 w 2278931"/>
                  <a:gd name="connsiteY2" fmla="*/ 4958427 h 4958427"/>
                  <a:gd name="connsiteX0" fmla="*/ 2434906 w 2434906"/>
                  <a:gd name="connsiteY0" fmla="*/ 0 h 4904213"/>
                  <a:gd name="connsiteX1" fmla="*/ 7690 w 2434906"/>
                  <a:gd name="connsiteY1" fmla="*/ 2161013 h 4904213"/>
                  <a:gd name="connsiteX2" fmla="*/ 1806993 w 2434906"/>
                  <a:gd name="connsiteY2" fmla="*/ 4904213 h 4904213"/>
                  <a:gd name="connsiteX0" fmla="*/ 2434906 w 2434906"/>
                  <a:gd name="connsiteY0" fmla="*/ 0 h 4904213"/>
                  <a:gd name="connsiteX1" fmla="*/ 7690 w 2434906"/>
                  <a:gd name="connsiteY1" fmla="*/ 2161013 h 4904213"/>
                  <a:gd name="connsiteX2" fmla="*/ 1806993 w 2434906"/>
                  <a:gd name="connsiteY2" fmla="*/ 4904213 h 4904213"/>
                  <a:gd name="connsiteX0" fmla="*/ 2433627 w 2433627"/>
                  <a:gd name="connsiteY0" fmla="*/ 0 h 4547746"/>
                  <a:gd name="connsiteX1" fmla="*/ 6411 w 2433627"/>
                  <a:gd name="connsiteY1" fmla="*/ 2161013 h 4547746"/>
                  <a:gd name="connsiteX2" fmla="*/ 2021803 w 2433627"/>
                  <a:gd name="connsiteY2" fmla="*/ 4547746 h 454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3627" h="4547746">
                    <a:moveTo>
                      <a:pt x="2433627" y="0"/>
                    </a:moveTo>
                    <a:cubicBezTo>
                      <a:pt x="1330663" y="417535"/>
                      <a:pt x="111063" y="1343644"/>
                      <a:pt x="6411" y="2161013"/>
                    </a:cubicBezTo>
                    <a:cubicBezTo>
                      <a:pt x="-98241" y="2978382"/>
                      <a:pt x="1100029" y="3601391"/>
                      <a:pt x="2021803" y="4547746"/>
                    </a:cubicBezTo>
                  </a:path>
                </a:pathLst>
              </a:custGeom>
              <a:noFill/>
              <a:ln w="152400">
                <a:solidFill>
                  <a:srgbClr val="0070C0"/>
                </a:solidFill>
                <a:tailEnd type="triangle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7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51" name="ZoneTexte 150">
                <a:extLst>
                  <a:ext uri="{FF2B5EF4-FFF2-40B4-BE49-F238E27FC236}">
                    <a16:creationId xmlns:a16="http://schemas.microsoft.com/office/drawing/2014/main" id="{CFA386E1-112D-4E23-837C-F24B35F05C6D}"/>
                  </a:ext>
                </a:extLst>
              </p:cNvPr>
              <p:cNvSpPr txBox="1"/>
              <p:nvPr/>
            </p:nvSpPr>
            <p:spPr>
              <a:xfrm>
                <a:off x="17736847" y="18904548"/>
                <a:ext cx="3182752" cy="1015663"/>
              </a:xfrm>
              <a:prstGeom prst="rect">
                <a:avLst/>
              </a:prstGeom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Magnetic </a:t>
                </a:r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dipole</a:t>
                </a:r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moment (spin) change</a:t>
                </a:r>
              </a:p>
              <a:p>
                <a:pPr algn="ctr"/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+ Zeeman </a:t>
                </a:r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effect</a:t>
                </a:r>
                <a:endPara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p:grpSp>
        <p:pic>
          <p:nvPicPr>
            <p:cNvPr id="156" name="Image 155">
              <a:extLst>
                <a:ext uri="{FF2B5EF4-FFF2-40B4-BE49-F238E27FC236}">
                  <a16:creationId xmlns:a16="http://schemas.microsoft.com/office/drawing/2014/main" id="{158E7AFF-CDC4-4A0E-AD74-E811D69BA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89280">
              <a:off x="843218" y="4031183"/>
              <a:ext cx="899151" cy="858408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7673448" y="2332099"/>
            <a:ext cx="4529295" cy="3702336"/>
            <a:chOff x="7673448" y="2332099"/>
            <a:chExt cx="4529295" cy="3702336"/>
          </a:xfrm>
        </p:grpSpPr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F57B0EC0-1A38-41FD-8A00-D10CAF9DA3AA}"/>
                </a:ext>
              </a:extLst>
            </p:cNvPr>
            <p:cNvGrpSpPr/>
            <p:nvPr/>
          </p:nvGrpSpPr>
          <p:grpSpPr>
            <a:xfrm rot="448177">
              <a:off x="7673448" y="2332099"/>
              <a:ext cx="4529295" cy="3613570"/>
              <a:chOff x="24409242" y="17751435"/>
              <a:chExt cx="4564014" cy="5410327"/>
            </a:xfrm>
          </p:grpSpPr>
          <p:sp>
            <p:nvSpPr>
              <p:cNvPr id="147" name="Forme libre : forme 410">
                <a:extLst>
                  <a:ext uri="{FF2B5EF4-FFF2-40B4-BE49-F238E27FC236}">
                    <a16:creationId xmlns:a16="http://schemas.microsoft.com/office/drawing/2014/main" id="{69A84BE2-F1CE-4156-AEEF-FF6C1E352B8C}"/>
                  </a:ext>
                </a:extLst>
              </p:cNvPr>
              <p:cNvSpPr/>
              <p:nvPr/>
            </p:nvSpPr>
            <p:spPr>
              <a:xfrm rot="21423943" flipH="1">
                <a:off x="24409242" y="17751435"/>
                <a:ext cx="2706389" cy="5410327"/>
              </a:xfrm>
              <a:custGeom>
                <a:avLst/>
                <a:gdLst>
                  <a:gd name="connsiteX0" fmla="*/ 2066305 w 2066305"/>
                  <a:gd name="connsiteY0" fmla="*/ 0 h 5102942"/>
                  <a:gd name="connsiteX1" fmla="*/ 1531 w 2066305"/>
                  <a:gd name="connsiteY1" fmla="*/ 2359742 h 5102942"/>
                  <a:gd name="connsiteX2" fmla="*/ 1800834 w 2066305"/>
                  <a:gd name="connsiteY2" fmla="*/ 5102942 h 510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6305" h="5102942">
                    <a:moveTo>
                      <a:pt x="2066305" y="0"/>
                    </a:moveTo>
                    <a:cubicBezTo>
                      <a:pt x="1056040" y="754626"/>
                      <a:pt x="45776" y="1509252"/>
                      <a:pt x="1531" y="2359742"/>
                    </a:cubicBezTo>
                    <a:cubicBezTo>
                      <a:pt x="-42714" y="3210232"/>
                      <a:pt x="879060" y="4156587"/>
                      <a:pt x="1800834" y="5102942"/>
                    </a:cubicBezTo>
                  </a:path>
                </a:pathLst>
              </a:custGeom>
              <a:noFill/>
              <a:ln w="158750">
                <a:solidFill>
                  <a:srgbClr val="EDB120"/>
                </a:solidFill>
                <a:tailEnd type="triangle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48" name="ZoneTexte 147">
                <a:extLst>
                  <a:ext uri="{FF2B5EF4-FFF2-40B4-BE49-F238E27FC236}">
                    <a16:creationId xmlns:a16="http://schemas.microsoft.com/office/drawing/2014/main" id="{FF072B76-1BA6-4F1B-B9DA-D668C0959A98}"/>
                  </a:ext>
                </a:extLst>
              </p:cNvPr>
              <p:cNvSpPr txBox="1"/>
              <p:nvPr/>
            </p:nvSpPr>
            <p:spPr>
              <a:xfrm>
                <a:off x="25579996" y="20417048"/>
                <a:ext cx="3393260" cy="1059865"/>
              </a:xfrm>
              <a:prstGeom prst="rect">
                <a:avLst/>
              </a:prstGeom>
              <a:solidFill>
                <a:srgbClr val="EDB12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Excitation-</a:t>
                </a:r>
                <a:r>
                  <a:rPr lang="fr-FR" sz="2000" b="1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induced</a:t>
                </a:r>
                <a:r>
                  <a:rPr 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2000" b="1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strain</a:t>
                </a:r>
                <a:endParaRPr lang="fr-FR" sz="2000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+ </a:t>
                </a:r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piezospectroscopic</a:t>
                </a:r>
                <a:r>
                  <a:rPr 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effect</a:t>
                </a:r>
                <a:endParaRPr 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p:grpSp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id="{D3D56927-1B3E-44BE-B003-B42BDA17A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5720" y="4996768"/>
              <a:ext cx="974435" cy="1037667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5498260" y="2463476"/>
            <a:ext cx="1738537" cy="2475141"/>
            <a:chOff x="5498260" y="2463476"/>
            <a:chExt cx="1738537" cy="2475141"/>
          </a:xfrm>
        </p:grpSpPr>
        <p:sp>
          <p:nvSpPr>
            <p:cNvPr id="11" name="ZoneTexte 10"/>
            <p:cNvSpPr txBox="1"/>
            <p:nvPr/>
          </p:nvSpPr>
          <p:spPr>
            <a:xfrm rot="20252160">
              <a:off x="6032365" y="3961869"/>
              <a:ext cx="12044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Ion-ion </a:t>
              </a:r>
            </a:p>
            <a:p>
              <a:pPr algn="ctr"/>
              <a:r>
                <a:rPr lang="fr-FR" dirty="0" smtClean="0"/>
                <a:t>interaction</a:t>
              </a:r>
              <a:endParaRPr lang="fr-FR" dirty="0"/>
            </a:p>
          </p:txBody>
        </p:sp>
        <p:sp>
          <p:nvSpPr>
            <p:cNvPr id="12" name="Éclair 11"/>
            <p:cNvSpPr/>
            <p:nvPr/>
          </p:nvSpPr>
          <p:spPr>
            <a:xfrm rot="633536">
              <a:off x="5498260" y="2463476"/>
              <a:ext cx="863382" cy="2475141"/>
            </a:xfrm>
            <a:prstGeom prst="lightningBol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9" name="ZoneTexte 158">
            <a:extLst>
              <a:ext uri="{FF2B5EF4-FFF2-40B4-BE49-F238E27FC236}">
                <a16:creationId xmlns:a16="http://schemas.microsoft.com/office/drawing/2014/main" id="{CFA386E1-112D-4E23-837C-F24B35F05C6D}"/>
              </a:ext>
            </a:extLst>
          </p:cNvPr>
          <p:cNvSpPr txBox="1"/>
          <p:nvPr/>
        </p:nvSpPr>
        <p:spPr>
          <a:xfrm rot="21074411">
            <a:off x="280396" y="2986163"/>
            <a:ext cx="3182752" cy="1015663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Magnetic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fr-FR" sz="2000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20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interaction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607996E5-D278-46B4-932E-8977F4BC0C86}"/>
              </a:ext>
            </a:extLst>
          </p:cNvPr>
          <p:cNvSpPr txBox="1"/>
          <p:nvPr/>
        </p:nvSpPr>
        <p:spPr>
          <a:xfrm>
            <a:off x="7007157" y="2800038"/>
            <a:ext cx="2927831" cy="1015663"/>
          </a:xfrm>
          <a:prstGeom prst="rect">
            <a:avLst/>
          </a:prstGeom>
          <a:solidFill>
            <a:srgbClr val="D953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Electric </a:t>
            </a:r>
            <a:endParaRPr lang="fr-FR" sz="2000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20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dipole-dipole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interaction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4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2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59" grpId="0" animBg="1"/>
      <p:bldP spid="1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e 57"/>
          <p:cNvGrpSpPr/>
          <p:nvPr/>
        </p:nvGrpSpPr>
        <p:grpSpPr>
          <a:xfrm>
            <a:off x="5407560" y="941707"/>
            <a:ext cx="6784440" cy="5916293"/>
            <a:chOff x="5407560" y="941707"/>
            <a:chExt cx="6784440" cy="5916293"/>
          </a:xfrm>
        </p:grpSpPr>
        <p:sp>
          <p:nvSpPr>
            <p:cNvPr id="57" name="Triangle rectangle 56"/>
            <p:cNvSpPr/>
            <p:nvPr/>
          </p:nvSpPr>
          <p:spPr>
            <a:xfrm flipH="1" flipV="1">
              <a:off x="5407560" y="941707"/>
              <a:ext cx="3387191" cy="5837258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794752" y="941707"/>
              <a:ext cx="3397248" cy="59162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11348526" cy="11794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Excitation-</a:t>
            </a:r>
            <a:r>
              <a:rPr lang="fr-FR" sz="3600" b="1" dirty="0" err="1" smtClean="0"/>
              <a:t>induced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strain</a:t>
            </a:r>
            <a:endParaRPr lang="fr-FR" sz="3600" b="1" dirty="0"/>
          </a:p>
        </p:txBody>
      </p:sp>
      <p:grpSp>
        <p:nvGrpSpPr>
          <p:cNvPr id="38" name="Groupe 37"/>
          <p:cNvGrpSpPr/>
          <p:nvPr/>
        </p:nvGrpSpPr>
        <p:grpSpPr>
          <a:xfrm>
            <a:off x="546627" y="1013100"/>
            <a:ext cx="4911141" cy="2317392"/>
            <a:chOff x="8067151" y="4298624"/>
            <a:chExt cx="4911141" cy="2317392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1938FDF-C4EF-4C85-A2FE-DEF594F9B873}"/>
                </a:ext>
              </a:extLst>
            </p:cNvPr>
            <p:cNvSpPr txBox="1"/>
            <p:nvPr/>
          </p:nvSpPr>
          <p:spPr>
            <a:xfrm>
              <a:off x="11100295" y="4692072"/>
              <a:ext cx="187799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Outer </a:t>
              </a:r>
              <a:r>
                <a:rPr lang="fr-FR" dirty="0" err="1"/>
                <a:t>atomic</a:t>
              </a:r>
              <a:r>
                <a:rPr lang="fr-FR" dirty="0"/>
                <a:t> size </a:t>
              </a:r>
              <a:r>
                <a:rPr lang="fr-FR" dirty="0" err="1"/>
                <a:t>depends</a:t>
              </a:r>
              <a:r>
                <a:rPr lang="fr-FR" dirty="0"/>
                <a:t> on </a:t>
              </a:r>
            </a:p>
            <a:p>
              <a:r>
                <a:rPr lang="fr-FR" dirty="0" err="1"/>
                <a:t>electronic</a:t>
              </a:r>
              <a:r>
                <a:rPr lang="fr-FR" dirty="0"/>
                <a:t> configuration (</a:t>
              </a:r>
              <a:r>
                <a:rPr lang="fr-FR" dirty="0" err="1"/>
                <a:t>orbitals</a:t>
              </a:r>
              <a:r>
                <a:rPr lang="fr-FR" dirty="0"/>
                <a:t>)</a:t>
              </a:r>
            </a:p>
          </p:txBody>
        </p:sp>
        <p:pic>
          <p:nvPicPr>
            <p:cNvPr id="40" name="Picture 6" descr="https://i.stack.imgur.com/EHl1o.png">
              <a:extLst>
                <a:ext uri="{FF2B5EF4-FFF2-40B4-BE49-F238E27FC236}">
                  <a16:creationId xmlns:a16="http://schemas.microsoft.com/office/drawing/2014/main" id="{2AF34ED3-8FAD-4AA7-A5C2-F31406697F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751"/>
            <a:stretch/>
          </p:blipFill>
          <p:spPr bwMode="auto">
            <a:xfrm>
              <a:off x="8067151" y="4298624"/>
              <a:ext cx="2861003" cy="231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e 48"/>
          <p:cNvGrpSpPr/>
          <p:nvPr/>
        </p:nvGrpSpPr>
        <p:grpSpPr>
          <a:xfrm>
            <a:off x="6274854" y="941707"/>
            <a:ext cx="5917146" cy="1525763"/>
            <a:chOff x="6274854" y="941707"/>
            <a:chExt cx="5917146" cy="1525763"/>
          </a:xfrm>
        </p:grpSpPr>
        <p:sp>
          <p:nvSpPr>
            <p:cNvPr id="41" name="ZoneTexte 40"/>
            <p:cNvSpPr txBox="1"/>
            <p:nvPr/>
          </p:nvSpPr>
          <p:spPr>
            <a:xfrm>
              <a:off x="6351443" y="1411584"/>
              <a:ext cx="3336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err="1" smtClean="0"/>
                <a:t>Piezo-excitonic</a:t>
              </a:r>
              <a:r>
                <a:rPr lang="fr-FR" dirty="0" smtClean="0"/>
                <a:t> </a:t>
              </a:r>
              <a:r>
                <a:rPr lang="fr-FR" dirty="0" err="1" smtClean="0"/>
                <a:t>backaction</a:t>
              </a:r>
              <a:r>
                <a:rPr lang="fr-FR" dirty="0" smtClean="0"/>
                <a:t> in </a:t>
              </a:r>
              <a:r>
                <a:rPr lang="fr-FR" dirty="0" err="1" smtClean="0"/>
                <a:t>embedded</a:t>
              </a:r>
              <a:r>
                <a:rPr lang="fr-FR" dirty="0" smtClean="0"/>
                <a:t> quantum dots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74854" y="2128916"/>
              <a:ext cx="59171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solidFill>
                    <a:srgbClr val="9900CC"/>
                  </a:solidFill>
                  <a:latin typeface="Arial" panose="020B0604020202020204" pitchFamily="34" charset="0"/>
                </a:rPr>
                <a:t>J. </a:t>
              </a:r>
              <a:r>
                <a:rPr lang="fr-FR" sz="1600" dirty="0" err="1" smtClean="0">
                  <a:solidFill>
                    <a:srgbClr val="9900CC"/>
                  </a:solidFill>
                  <a:latin typeface="Arial" panose="020B0604020202020204" pitchFamily="34" charset="0"/>
                </a:rPr>
                <a:t>Kettler</a:t>
              </a:r>
              <a:r>
                <a:rPr lang="fr-FR" sz="1600" dirty="0" smtClean="0">
                  <a:solidFill>
                    <a:srgbClr val="9900CC"/>
                  </a:solidFill>
                  <a:latin typeface="Arial" panose="020B0604020202020204" pitchFamily="34" charset="0"/>
                </a:rPr>
                <a:t> </a:t>
              </a:r>
              <a:r>
                <a:rPr lang="fr-FR" sz="1600" i="1" dirty="0" smtClean="0">
                  <a:solidFill>
                    <a:srgbClr val="9900CC"/>
                  </a:solidFill>
                  <a:latin typeface="Arial" panose="020B0604020202020204" pitchFamily="34" charset="0"/>
                </a:rPr>
                <a:t>et al.</a:t>
              </a:r>
              <a:r>
                <a:rPr lang="fr-FR" sz="1600" dirty="0">
                  <a:solidFill>
                    <a:srgbClr val="9900CC"/>
                  </a:solidFill>
                  <a:latin typeface="Arial" panose="020B0604020202020204" pitchFamily="34" charset="0"/>
                </a:rPr>
                <a:t> </a:t>
              </a:r>
              <a:r>
                <a:rPr lang="fr-FR" sz="1600" b="1" i="1" dirty="0">
                  <a:solidFill>
                    <a:srgbClr val="9900CC"/>
                  </a:solidFill>
                  <a:latin typeface="Arial" panose="020B0604020202020204" pitchFamily="34" charset="0"/>
                </a:rPr>
                <a:t>Nature </a:t>
              </a:r>
              <a:r>
                <a:rPr lang="fr-FR" sz="1600" b="1" i="1" dirty="0" err="1">
                  <a:solidFill>
                    <a:srgbClr val="9900CC"/>
                  </a:solidFill>
                  <a:latin typeface="Arial" panose="020B0604020202020204" pitchFamily="34" charset="0"/>
                </a:rPr>
                <a:t>nanotechnology</a:t>
              </a:r>
              <a:r>
                <a:rPr lang="fr-FR" sz="1600" dirty="0">
                  <a:solidFill>
                    <a:srgbClr val="9900CC"/>
                  </a:solidFill>
                  <a:latin typeface="Arial" panose="020B0604020202020204" pitchFamily="34" charset="0"/>
                </a:rPr>
                <a:t>, </a:t>
              </a:r>
              <a:r>
                <a:rPr lang="fr-FR" sz="1600" i="1" dirty="0">
                  <a:solidFill>
                    <a:srgbClr val="9900CC"/>
                  </a:solidFill>
                  <a:latin typeface="Arial" panose="020B0604020202020204" pitchFamily="34" charset="0"/>
                </a:rPr>
                <a:t>16</a:t>
              </a:r>
              <a:r>
                <a:rPr lang="fr-FR" sz="1600" dirty="0">
                  <a:solidFill>
                    <a:srgbClr val="9900CC"/>
                  </a:solidFill>
                  <a:latin typeface="Arial" panose="020B0604020202020204" pitchFamily="34" charset="0"/>
                </a:rPr>
                <a:t>(3), </a:t>
              </a:r>
              <a:r>
                <a:rPr lang="fr-FR" sz="1600" dirty="0" smtClean="0">
                  <a:solidFill>
                    <a:srgbClr val="9900CC"/>
                  </a:solidFill>
                  <a:latin typeface="Arial" panose="020B0604020202020204" pitchFamily="34" charset="0"/>
                </a:rPr>
                <a:t>283-287 (2021)</a:t>
              </a:r>
              <a:endParaRPr lang="fr-FR" sz="1600" dirty="0">
                <a:solidFill>
                  <a:srgbClr val="9900CC"/>
                </a:solidFill>
              </a:endParaRPr>
            </a:p>
          </p:txBody>
        </p:sp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88427" y="941707"/>
              <a:ext cx="2430068" cy="1187209"/>
            </a:xfrm>
            <a:prstGeom prst="rect">
              <a:avLst/>
            </a:prstGeom>
          </p:spPr>
        </p:pic>
      </p:grpSp>
      <p:grpSp>
        <p:nvGrpSpPr>
          <p:cNvPr id="50" name="Groupe 49"/>
          <p:cNvGrpSpPr/>
          <p:nvPr/>
        </p:nvGrpSpPr>
        <p:grpSpPr>
          <a:xfrm>
            <a:off x="7312527" y="3417652"/>
            <a:ext cx="4359868" cy="2919435"/>
            <a:chOff x="7312527" y="3417652"/>
            <a:chExt cx="4359868" cy="2919435"/>
          </a:xfrm>
        </p:grpSpPr>
        <p:sp>
          <p:nvSpPr>
            <p:cNvPr id="43" name="Rectangle 42"/>
            <p:cNvSpPr/>
            <p:nvPr/>
          </p:nvSpPr>
          <p:spPr>
            <a:xfrm>
              <a:off x="8480881" y="4082826"/>
              <a:ext cx="280600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>
                  <a:solidFill>
                    <a:srgbClr val="9900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A. </a:t>
              </a:r>
              <a:r>
                <a:rPr lang="fr-FR" sz="1600" dirty="0" smtClean="0">
                  <a:solidFill>
                    <a:srgbClr val="9900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Louchet-Chauvet </a:t>
              </a:r>
              <a:r>
                <a:rPr lang="fr-FR" sz="1600" i="1" dirty="0" smtClean="0">
                  <a:solidFill>
                    <a:srgbClr val="9900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et al., </a:t>
              </a:r>
              <a:r>
                <a:rPr lang="fr-FR" sz="1600" b="1" dirty="0">
                  <a:solidFill>
                    <a:srgbClr val="9900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arXiv:</a:t>
              </a:r>
              <a:r>
                <a:rPr lang="fr-FR" sz="1600" dirty="0">
                  <a:solidFill>
                    <a:srgbClr val="9900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2109.06577 (2021).</a:t>
              </a:r>
              <a:endParaRPr lang="fr-FR" sz="16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12527" y="3417652"/>
              <a:ext cx="43598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err="1"/>
                <a:t>Piezo</a:t>
              </a:r>
              <a:r>
                <a:rPr lang="fr-FR" dirty="0"/>
                <a:t>-orbital </a:t>
              </a:r>
              <a:r>
                <a:rPr lang="fr-FR" dirty="0" err="1" smtClean="0"/>
                <a:t>backaction</a:t>
              </a:r>
              <a:r>
                <a:rPr lang="fr-FR" dirty="0" smtClean="0"/>
                <a:t> </a:t>
              </a:r>
              <a:r>
                <a:rPr lang="fr-FR" dirty="0"/>
                <a:t>in </a:t>
              </a:r>
              <a:endParaRPr lang="fr-FR" dirty="0" smtClean="0"/>
            </a:p>
            <a:p>
              <a:r>
                <a:rPr lang="fr-FR" dirty="0" smtClean="0"/>
                <a:t>     rare-</a:t>
              </a:r>
              <a:r>
                <a:rPr lang="fr-FR" dirty="0" err="1" smtClean="0"/>
                <a:t>earth</a:t>
              </a:r>
              <a:r>
                <a:rPr lang="fr-FR" dirty="0" smtClean="0"/>
                <a:t> </a:t>
              </a:r>
              <a:r>
                <a:rPr lang="fr-FR" dirty="0"/>
                <a:t>ion-</a:t>
              </a:r>
              <a:r>
                <a:rPr lang="fr-FR" dirty="0" err="1"/>
                <a:t>doped</a:t>
              </a:r>
              <a:r>
                <a:rPr lang="fr-FR" dirty="0"/>
                <a:t> </a:t>
              </a:r>
              <a:r>
                <a:rPr lang="fr-FR" dirty="0" err="1"/>
                <a:t>crystals</a:t>
              </a:r>
              <a:endParaRPr lang="fr-FR" dirty="0"/>
            </a:p>
          </p:txBody>
        </p:sp>
        <p:pic>
          <p:nvPicPr>
            <p:cNvPr id="48" name="Picture 5" descr="D:\Recherche\Manip\Photos\cristaux et CD\IMGP8822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60014" y="4814124"/>
              <a:ext cx="1626870" cy="152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e 54"/>
          <p:cNvGrpSpPr/>
          <p:nvPr/>
        </p:nvGrpSpPr>
        <p:grpSpPr>
          <a:xfrm>
            <a:off x="45116" y="3710232"/>
            <a:ext cx="7921231" cy="2964546"/>
            <a:chOff x="45116" y="3710232"/>
            <a:chExt cx="7921231" cy="2964546"/>
          </a:xfrm>
        </p:grpSpPr>
        <p:grpSp>
          <p:nvGrpSpPr>
            <p:cNvPr id="45" name="Groupe 44"/>
            <p:cNvGrpSpPr/>
            <p:nvPr/>
          </p:nvGrpSpPr>
          <p:grpSpPr>
            <a:xfrm>
              <a:off x="45116" y="3710232"/>
              <a:ext cx="7921231" cy="2964546"/>
              <a:chOff x="1863867" y="3755867"/>
              <a:chExt cx="7921231" cy="2964546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D1A9789C-7E01-43C5-8880-B7B122F72C62}"/>
                  </a:ext>
                </a:extLst>
              </p:cNvPr>
              <p:cNvGrpSpPr/>
              <p:nvPr/>
            </p:nvGrpSpPr>
            <p:grpSpPr>
              <a:xfrm>
                <a:off x="1863867" y="3755867"/>
                <a:ext cx="7921231" cy="2964546"/>
                <a:chOff x="4289475" y="25294142"/>
                <a:chExt cx="7921231" cy="2964546"/>
              </a:xfrm>
            </p:grpSpPr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2040D6A4-6275-43ED-837F-7CD3F29B307C}"/>
                    </a:ext>
                  </a:extLst>
                </p:cNvPr>
                <p:cNvGrpSpPr/>
                <p:nvPr/>
              </p:nvGrpSpPr>
              <p:grpSpPr>
                <a:xfrm>
                  <a:off x="4559261" y="25294994"/>
                  <a:ext cx="6142289" cy="479994"/>
                  <a:chOff x="-620923" y="2259987"/>
                  <a:chExt cx="6142289" cy="479994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A910F6B9-5CD5-4143-8FFF-C44DC010021E}"/>
                      </a:ext>
                    </a:extLst>
                  </p:cNvPr>
                  <p:cNvSpPr/>
                  <p:nvPr/>
                </p:nvSpPr>
                <p:spPr>
                  <a:xfrm>
                    <a:off x="3977608" y="2278316"/>
                    <a:ext cx="1543758" cy="461665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sym typeface="Wingdings" panose="05000000000000000000" pitchFamily="2" charset="2"/>
                      </a:rPr>
                      <a:t>Stress</a:t>
                    </a:r>
                    <a:endParaRPr kumimoji="0" lang="fr-FR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62527500-34F4-446C-BCA1-50535F9B39EC}"/>
                      </a:ext>
                    </a:extLst>
                  </p:cNvPr>
                  <p:cNvSpPr/>
                  <p:nvPr/>
                </p:nvSpPr>
                <p:spPr>
                  <a:xfrm>
                    <a:off x="-620923" y="2259987"/>
                    <a:ext cx="2689556" cy="461665"/>
                  </a:xfrm>
                  <a:prstGeom prst="rect">
                    <a:avLst/>
                  </a:prstGeom>
                  <a:solidFill>
                    <a:srgbClr val="FF5050"/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Optical excitation </a:t>
                    </a:r>
                  </a:p>
                </p:txBody>
              </p:sp>
            </p:grpSp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BD6BE297-063F-4AF9-A3D6-1CFB40C11EA3}"/>
                    </a:ext>
                  </a:extLst>
                </p:cNvPr>
                <p:cNvSpPr txBox="1"/>
                <p:nvPr/>
              </p:nvSpPr>
              <p:spPr>
                <a:xfrm>
                  <a:off x="4699026" y="26238761"/>
                  <a:ext cx="4758451" cy="2019927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12700" cap="flat" cmpd="sng" algn="ctr">
                  <a:solidFill>
                    <a:schemeClr val="tx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orme libre 20">
                  <a:extLst>
                    <a:ext uri="{FF2B5EF4-FFF2-40B4-BE49-F238E27FC236}">
                      <a16:creationId xmlns:a16="http://schemas.microsoft.com/office/drawing/2014/main" id="{D6022750-FCA3-4B82-97F5-18A527D3C6EB}"/>
                    </a:ext>
                  </a:extLst>
                </p:cNvPr>
                <p:cNvSpPr/>
                <p:nvPr/>
              </p:nvSpPr>
              <p:spPr>
                <a:xfrm>
                  <a:off x="4289475" y="25790118"/>
                  <a:ext cx="503017" cy="986723"/>
                </a:xfrm>
                <a:custGeom>
                  <a:avLst/>
                  <a:gdLst>
                    <a:gd name="connsiteX0" fmla="*/ 0 w 2390775"/>
                    <a:gd name="connsiteY0" fmla="*/ 409821 h 409821"/>
                    <a:gd name="connsiteX1" fmla="*/ 933450 w 2390775"/>
                    <a:gd name="connsiteY1" fmla="*/ 246 h 409821"/>
                    <a:gd name="connsiteX2" fmla="*/ 2390775 w 2390775"/>
                    <a:gd name="connsiteY2" fmla="*/ 362196 h 409821"/>
                    <a:gd name="connsiteX0" fmla="*/ 0 w 2390775"/>
                    <a:gd name="connsiteY0" fmla="*/ 75718 h 639596"/>
                    <a:gd name="connsiteX1" fmla="*/ 358263 w 2390775"/>
                    <a:gd name="connsiteY1" fmla="*/ 639536 h 639596"/>
                    <a:gd name="connsiteX2" fmla="*/ 2390775 w 2390775"/>
                    <a:gd name="connsiteY2" fmla="*/ 28093 h 639596"/>
                    <a:gd name="connsiteX0" fmla="*/ 0 w 1137162"/>
                    <a:gd name="connsiteY0" fmla="*/ 33331 h 597209"/>
                    <a:gd name="connsiteX1" fmla="*/ 358263 w 1137162"/>
                    <a:gd name="connsiteY1" fmla="*/ 597149 h 597209"/>
                    <a:gd name="connsiteX2" fmla="*/ 1137162 w 1137162"/>
                    <a:gd name="connsiteY2" fmla="*/ 560893 h 597209"/>
                    <a:gd name="connsiteX0" fmla="*/ 0 w 1137162"/>
                    <a:gd name="connsiteY0" fmla="*/ 33331 h 597209"/>
                    <a:gd name="connsiteX1" fmla="*/ 358263 w 1137162"/>
                    <a:gd name="connsiteY1" fmla="*/ 597149 h 597209"/>
                    <a:gd name="connsiteX2" fmla="*/ 1137162 w 1137162"/>
                    <a:gd name="connsiteY2" fmla="*/ 560893 h 597209"/>
                    <a:gd name="connsiteX0" fmla="*/ 0 w 1137162"/>
                    <a:gd name="connsiteY0" fmla="*/ 0 h 564213"/>
                    <a:gd name="connsiteX1" fmla="*/ 358263 w 1137162"/>
                    <a:gd name="connsiteY1" fmla="*/ 563818 h 564213"/>
                    <a:gd name="connsiteX2" fmla="*/ 1137162 w 1137162"/>
                    <a:gd name="connsiteY2" fmla="*/ 527562 h 564213"/>
                    <a:gd name="connsiteX0" fmla="*/ 0 w 1137162"/>
                    <a:gd name="connsiteY0" fmla="*/ 0 h 563818"/>
                    <a:gd name="connsiteX1" fmla="*/ 358263 w 1137162"/>
                    <a:gd name="connsiteY1" fmla="*/ 563818 h 563818"/>
                    <a:gd name="connsiteX2" fmla="*/ 1137162 w 1137162"/>
                    <a:gd name="connsiteY2" fmla="*/ 527562 h 563818"/>
                    <a:gd name="connsiteX0" fmla="*/ 0 w 1137162"/>
                    <a:gd name="connsiteY0" fmla="*/ 0 h 527562"/>
                    <a:gd name="connsiteX1" fmla="*/ 1137162 w 1137162"/>
                    <a:gd name="connsiteY1" fmla="*/ 527562 h 527562"/>
                    <a:gd name="connsiteX0" fmla="*/ 0 w 1137162"/>
                    <a:gd name="connsiteY0" fmla="*/ 0 h 527562"/>
                    <a:gd name="connsiteX1" fmla="*/ 1137162 w 1137162"/>
                    <a:gd name="connsiteY1" fmla="*/ 527562 h 527562"/>
                    <a:gd name="connsiteX0" fmla="*/ 0 w 1137162"/>
                    <a:gd name="connsiteY0" fmla="*/ 0 h 527562"/>
                    <a:gd name="connsiteX1" fmla="*/ 1137162 w 1137162"/>
                    <a:gd name="connsiteY1" fmla="*/ 527562 h 527562"/>
                    <a:gd name="connsiteX0" fmla="*/ 913652 w 2050814"/>
                    <a:gd name="connsiteY0" fmla="*/ 0 h 527562"/>
                    <a:gd name="connsiteX1" fmla="*/ 2050814 w 2050814"/>
                    <a:gd name="connsiteY1" fmla="*/ 527562 h 527562"/>
                    <a:gd name="connsiteX0" fmla="*/ 1774338 w 1774338"/>
                    <a:gd name="connsiteY0" fmla="*/ 0 h 491090"/>
                    <a:gd name="connsiteX1" fmla="*/ 433547 w 1774338"/>
                    <a:gd name="connsiteY1" fmla="*/ 491090 h 491090"/>
                    <a:gd name="connsiteX0" fmla="*/ 2164677 w 2164677"/>
                    <a:gd name="connsiteY0" fmla="*/ 0 h 491090"/>
                    <a:gd name="connsiteX1" fmla="*/ 823886 w 2164677"/>
                    <a:gd name="connsiteY1" fmla="*/ 491090 h 491090"/>
                    <a:gd name="connsiteX0" fmla="*/ 1913810 w 1913810"/>
                    <a:gd name="connsiteY0" fmla="*/ 0 h 439087"/>
                    <a:gd name="connsiteX1" fmla="*/ 974281 w 1913810"/>
                    <a:gd name="connsiteY1" fmla="*/ 439087 h 439087"/>
                    <a:gd name="connsiteX0" fmla="*/ 1366145 w 1371857"/>
                    <a:gd name="connsiteY0" fmla="*/ 0 h 439087"/>
                    <a:gd name="connsiteX1" fmla="*/ 426616 w 1371857"/>
                    <a:gd name="connsiteY1" fmla="*/ 439087 h 439087"/>
                    <a:gd name="connsiteX0" fmla="*/ 2021937 w 2025486"/>
                    <a:gd name="connsiteY0" fmla="*/ 0 h 439087"/>
                    <a:gd name="connsiteX1" fmla="*/ 1082408 w 2025486"/>
                    <a:gd name="connsiteY1" fmla="*/ 439087 h 439087"/>
                    <a:gd name="connsiteX0" fmla="*/ 1410625 w 1414995"/>
                    <a:gd name="connsiteY0" fmla="*/ 0 h 442360"/>
                    <a:gd name="connsiteX1" fmla="*/ 1239125 w 1414995"/>
                    <a:gd name="connsiteY1" fmla="*/ 442360 h 442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14995" h="442360">
                      <a:moveTo>
                        <a:pt x="1410625" y="0"/>
                      </a:moveTo>
                      <a:cubicBezTo>
                        <a:pt x="1549992" y="132145"/>
                        <a:pt x="-1710356" y="324248"/>
                        <a:pt x="1239125" y="442360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headEnd type="none" w="med" len="med"/>
                  <a:tailEnd type="triangle" w="lg" len="lg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C6420AA7-015B-4880-81FF-E9E47473379D}"/>
                    </a:ext>
                  </a:extLst>
                </p:cNvPr>
                <p:cNvSpPr txBox="1"/>
                <p:nvPr/>
              </p:nvSpPr>
              <p:spPr>
                <a:xfrm>
                  <a:off x="10372918" y="27418370"/>
                  <a:ext cx="1837788" cy="40011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2000" kern="0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Strain</a:t>
                  </a:r>
                  <a:r>
                    <a:rPr lang="fr-FR" sz="2000" kern="0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in </a:t>
                  </a:r>
                  <a:r>
                    <a:rPr lang="fr-FR" sz="2000" kern="0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crystal</a:t>
                  </a:r>
                  <a:endParaRPr kumimoji="0" lang="fr-FR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lèche droite 298">
                  <a:extLst>
                    <a:ext uri="{FF2B5EF4-FFF2-40B4-BE49-F238E27FC236}">
                      <a16:creationId xmlns:a16="http://schemas.microsoft.com/office/drawing/2014/main" id="{D07F66B8-C7B0-422E-B045-BFA0AE5DD80E}"/>
                    </a:ext>
                  </a:extLst>
                </p:cNvPr>
                <p:cNvSpPr/>
                <p:nvPr/>
              </p:nvSpPr>
              <p:spPr>
                <a:xfrm>
                  <a:off x="7210956" y="25294142"/>
                  <a:ext cx="1942828" cy="500028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rgbClr val="FF5050"/>
                    </a:gs>
                    <a:gs pos="100000">
                      <a:srgbClr val="EDB120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orme libre 20">
                  <a:extLst>
                    <a:ext uri="{FF2B5EF4-FFF2-40B4-BE49-F238E27FC236}">
                      <a16:creationId xmlns:a16="http://schemas.microsoft.com/office/drawing/2014/main" id="{A7F85DFB-6CBF-4214-BA4B-A15978B5FC9E}"/>
                    </a:ext>
                  </a:extLst>
                </p:cNvPr>
                <p:cNvSpPr/>
                <p:nvPr/>
              </p:nvSpPr>
              <p:spPr>
                <a:xfrm rot="17604707">
                  <a:off x="9867852" y="27054109"/>
                  <a:ext cx="84901" cy="956683"/>
                </a:xfrm>
                <a:custGeom>
                  <a:avLst/>
                  <a:gdLst>
                    <a:gd name="connsiteX0" fmla="*/ 0 w 2390775"/>
                    <a:gd name="connsiteY0" fmla="*/ 409821 h 409821"/>
                    <a:gd name="connsiteX1" fmla="*/ 933450 w 2390775"/>
                    <a:gd name="connsiteY1" fmla="*/ 246 h 409821"/>
                    <a:gd name="connsiteX2" fmla="*/ 2390775 w 2390775"/>
                    <a:gd name="connsiteY2" fmla="*/ 362196 h 409821"/>
                    <a:gd name="connsiteX0" fmla="*/ 0 w 2390775"/>
                    <a:gd name="connsiteY0" fmla="*/ 75718 h 639596"/>
                    <a:gd name="connsiteX1" fmla="*/ 358263 w 2390775"/>
                    <a:gd name="connsiteY1" fmla="*/ 639536 h 639596"/>
                    <a:gd name="connsiteX2" fmla="*/ 2390775 w 2390775"/>
                    <a:gd name="connsiteY2" fmla="*/ 28093 h 639596"/>
                    <a:gd name="connsiteX0" fmla="*/ 0 w 1137162"/>
                    <a:gd name="connsiteY0" fmla="*/ 33331 h 597209"/>
                    <a:gd name="connsiteX1" fmla="*/ 358263 w 1137162"/>
                    <a:gd name="connsiteY1" fmla="*/ 597149 h 597209"/>
                    <a:gd name="connsiteX2" fmla="*/ 1137162 w 1137162"/>
                    <a:gd name="connsiteY2" fmla="*/ 560893 h 597209"/>
                    <a:gd name="connsiteX0" fmla="*/ 0 w 1137162"/>
                    <a:gd name="connsiteY0" fmla="*/ 33331 h 597209"/>
                    <a:gd name="connsiteX1" fmla="*/ 358263 w 1137162"/>
                    <a:gd name="connsiteY1" fmla="*/ 597149 h 597209"/>
                    <a:gd name="connsiteX2" fmla="*/ 1137162 w 1137162"/>
                    <a:gd name="connsiteY2" fmla="*/ 560893 h 597209"/>
                    <a:gd name="connsiteX0" fmla="*/ 0 w 1137162"/>
                    <a:gd name="connsiteY0" fmla="*/ 0 h 564213"/>
                    <a:gd name="connsiteX1" fmla="*/ 358263 w 1137162"/>
                    <a:gd name="connsiteY1" fmla="*/ 563818 h 564213"/>
                    <a:gd name="connsiteX2" fmla="*/ 1137162 w 1137162"/>
                    <a:gd name="connsiteY2" fmla="*/ 527562 h 564213"/>
                    <a:gd name="connsiteX0" fmla="*/ 0 w 1137162"/>
                    <a:gd name="connsiteY0" fmla="*/ 0 h 563818"/>
                    <a:gd name="connsiteX1" fmla="*/ 358263 w 1137162"/>
                    <a:gd name="connsiteY1" fmla="*/ 563818 h 563818"/>
                    <a:gd name="connsiteX2" fmla="*/ 1137162 w 1137162"/>
                    <a:gd name="connsiteY2" fmla="*/ 527562 h 563818"/>
                    <a:gd name="connsiteX0" fmla="*/ 0 w 1137162"/>
                    <a:gd name="connsiteY0" fmla="*/ 0 h 527562"/>
                    <a:gd name="connsiteX1" fmla="*/ 1137162 w 1137162"/>
                    <a:gd name="connsiteY1" fmla="*/ 527562 h 527562"/>
                    <a:gd name="connsiteX0" fmla="*/ 0 w 1137162"/>
                    <a:gd name="connsiteY0" fmla="*/ 0 h 527562"/>
                    <a:gd name="connsiteX1" fmla="*/ 1137162 w 1137162"/>
                    <a:gd name="connsiteY1" fmla="*/ 527562 h 527562"/>
                    <a:gd name="connsiteX0" fmla="*/ 0 w 1137162"/>
                    <a:gd name="connsiteY0" fmla="*/ 0 h 527562"/>
                    <a:gd name="connsiteX1" fmla="*/ 1137162 w 1137162"/>
                    <a:gd name="connsiteY1" fmla="*/ 527562 h 527562"/>
                    <a:gd name="connsiteX0" fmla="*/ 3688 w 274259"/>
                    <a:gd name="connsiteY0" fmla="*/ 0 h 1607546"/>
                    <a:gd name="connsiteX1" fmla="*/ 274259 w 274259"/>
                    <a:gd name="connsiteY1" fmla="*/ 1607546 h 1607546"/>
                    <a:gd name="connsiteX0" fmla="*/ 0 w 270571"/>
                    <a:gd name="connsiteY0" fmla="*/ 0 h 1607546"/>
                    <a:gd name="connsiteX1" fmla="*/ 270571 w 270571"/>
                    <a:gd name="connsiteY1" fmla="*/ 1607546 h 1607546"/>
                    <a:gd name="connsiteX0" fmla="*/ 0 w 270571"/>
                    <a:gd name="connsiteY0" fmla="*/ 0 h 1607546"/>
                    <a:gd name="connsiteX1" fmla="*/ 270571 w 270571"/>
                    <a:gd name="connsiteY1" fmla="*/ 1607546 h 1607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0571" h="1607546">
                      <a:moveTo>
                        <a:pt x="0" y="0"/>
                      </a:moveTo>
                      <a:cubicBezTo>
                        <a:pt x="277840" y="614966"/>
                        <a:pt x="-126234" y="693519"/>
                        <a:pt x="270571" y="1607546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headEnd type="none" w="med" len="med"/>
                  <a:tailEnd type="triangle" w="lg" len="lg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orme libre 20">
                  <a:extLst>
                    <a:ext uri="{FF2B5EF4-FFF2-40B4-BE49-F238E27FC236}">
                      <a16:creationId xmlns:a16="http://schemas.microsoft.com/office/drawing/2014/main" id="{5518370D-23C0-4670-B2B9-93F76B395442}"/>
                    </a:ext>
                  </a:extLst>
                </p:cNvPr>
                <p:cNvSpPr/>
                <p:nvPr/>
              </p:nvSpPr>
              <p:spPr>
                <a:xfrm flipH="1">
                  <a:off x="9958901" y="25825553"/>
                  <a:ext cx="1391758" cy="1592817"/>
                </a:xfrm>
                <a:custGeom>
                  <a:avLst/>
                  <a:gdLst>
                    <a:gd name="connsiteX0" fmla="*/ 0 w 2390775"/>
                    <a:gd name="connsiteY0" fmla="*/ 409821 h 409821"/>
                    <a:gd name="connsiteX1" fmla="*/ 933450 w 2390775"/>
                    <a:gd name="connsiteY1" fmla="*/ 246 h 409821"/>
                    <a:gd name="connsiteX2" fmla="*/ 2390775 w 2390775"/>
                    <a:gd name="connsiteY2" fmla="*/ 362196 h 409821"/>
                    <a:gd name="connsiteX0" fmla="*/ 0 w 2390775"/>
                    <a:gd name="connsiteY0" fmla="*/ 75718 h 639596"/>
                    <a:gd name="connsiteX1" fmla="*/ 358263 w 2390775"/>
                    <a:gd name="connsiteY1" fmla="*/ 639536 h 639596"/>
                    <a:gd name="connsiteX2" fmla="*/ 2390775 w 2390775"/>
                    <a:gd name="connsiteY2" fmla="*/ 28093 h 639596"/>
                    <a:gd name="connsiteX0" fmla="*/ 0 w 1137162"/>
                    <a:gd name="connsiteY0" fmla="*/ 33331 h 597209"/>
                    <a:gd name="connsiteX1" fmla="*/ 358263 w 1137162"/>
                    <a:gd name="connsiteY1" fmla="*/ 597149 h 597209"/>
                    <a:gd name="connsiteX2" fmla="*/ 1137162 w 1137162"/>
                    <a:gd name="connsiteY2" fmla="*/ 560893 h 597209"/>
                    <a:gd name="connsiteX0" fmla="*/ 0 w 1137162"/>
                    <a:gd name="connsiteY0" fmla="*/ 33331 h 597209"/>
                    <a:gd name="connsiteX1" fmla="*/ 358263 w 1137162"/>
                    <a:gd name="connsiteY1" fmla="*/ 597149 h 597209"/>
                    <a:gd name="connsiteX2" fmla="*/ 1137162 w 1137162"/>
                    <a:gd name="connsiteY2" fmla="*/ 560893 h 597209"/>
                    <a:gd name="connsiteX0" fmla="*/ 0 w 1137162"/>
                    <a:gd name="connsiteY0" fmla="*/ 0 h 564213"/>
                    <a:gd name="connsiteX1" fmla="*/ 358263 w 1137162"/>
                    <a:gd name="connsiteY1" fmla="*/ 563818 h 564213"/>
                    <a:gd name="connsiteX2" fmla="*/ 1137162 w 1137162"/>
                    <a:gd name="connsiteY2" fmla="*/ 527562 h 564213"/>
                    <a:gd name="connsiteX0" fmla="*/ 0 w 1137162"/>
                    <a:gd name="connsiteY0" fmla="*/ 0 h 563818"/>
                    <a:gd name="connsiteX1" fmla="*/ 358263 w 1137162"/>
                    <a:gd name="connsiteY1" fmla="*/ 563818 h 563818"/>
                    <a:gd name="connsiteX2" fmla="*/ 1137162 w 1137162"/>
                    <a:gd name="connsiteY2" fmla="*/ 527562 h 563818"/>
                    <a:gd name="connsiteX0" fmla="*/ 0 w 1137162"/>
                    <a:gd name="connsiteY0" fmla="*/ 0 h 527562"/>
                    <a:gd name="connsiteX1" fmla="*/ 1137162 w 1137162"/>
                    <a:gd name="connsiteY1" fmla="*/ 527562 h 527562"/>
                    <a:gd name="connsiteX0" fmla="*/ 0 w 1137162"/>
                    <a:gd name="connsiteY0" fmla="*/ 0 h 527562"/>
                    <a:gd name="connsiteX1" fmla="*/ 1137162 w 1137162"/>
                    <a:gd name="connsiteY1" fmla="*/ 527562 h 527562"/>
                    <a:gd name="connsiteX0" fmla="*/ 0 w 1137162"/>
                    <a:gd name="connsiteY0" fmla="*/ 0 h 527562"/>
                    <a:gd name="connsiteX1" fmla="*/ 1137162 w 1137162"/>
                    <a:gd name="connsiteY1" fmla="*/ 527562 h 527562"/>
                    <a:gd name="connsiteX0" fmla="*/ 0 w 1137162"/>
                    <a:gd name="connsiteY0" fmla="*/ 103 h 527665"/>
                    <a:gd name="connsiteX1" fmla="*/ 1137162 w 1137162"/>
                    <a:gd name="connsiteY1" fmla="*/ 527665 h 527665"/>
                    <a:gd name="connsiteX0" fmla="*/ 0 w 1563206"/>
                    <a:gd name="connsiteY0" fmla="*/ 101 h 539553"/>
                    <a:gd name="connsiteX1" fmla="*/ 1563206 w 1563206"/>
                    <a:gd name="connsiteY1" fmla="*/ 539553 h 539553"/>
                    <a:gd name="connsiteX0" fmla="*/ 0 w 1456695"/>
                    <a:gd name="connsiteY0" fmla="*/ 236 h 230557"/>
                    <a:gd name="connsiteX1" fmla="*/ 1456695 w 1456695"/>
                    <a:gd name="connsiteY1" fmla="*/ 230557 h 230557"/>
                    <a:gd name="connsiteX0" fmla="*/ 0 w 1456695"/>
                    <a:gd name="connsiteY0" fmla="*/ 189 h 235508"/>
                    <a:gd name="connsiteX1" fmla="*/ 1456695 w 1456695"/>
                    <a:gd name="connsiteY1" fmla="*/ 230510 h 235508"/>
                    <a:gd name="connsiteX0" fmla="*/ 0 w 1158333"/>
                    <a:gd name="connsiteY0" fmla="*/ 233779 h 233779"/>
                    <a:gd name="connsiteX1" fmla="*/ 1158333 w 1158333"/>
                    <a:gd name="connsiteY1" fmla="*/ 0 h 233779"/>
                    <a:gd name="connsiteX0" fmla="*/ 0 w 1158333"/>
                    <a:gd name="connsiteY0" fmla="*/ 233779 h 233779"/>
                    <a:gd name="connsiteX1" fmla="*/ 1158333 w 1158333"/>
                    <a:gd name="connsiteY1" fmla="*/ 0 h 233779"/>
                    <a:gd name="connsiteX0" fmla="*/ 961391 w 1146287"/>
                    <a:gd name="connsiteY0" fmla="*/ 255879 h 255879"/>
                    <a:gd name="connsiteX1" fmla="*/ 2770 w 1146287"/>
                    <a:gd name="connsiteY1" fmla="*/ 0 h 255879"/>
                    <a:gd name="connsiteX0" fmla="*/ 963278 w 963278"/>
                    <a:gd name="connsiteY0" fmla="*/ 255879 h 255879"/>
                    <a:gd name="connsiteX1" fmla="*/ 4657 w 963278"/>
                    <a:gd name="connsiteY1" fmla="*/ 0 h 255879"/>
                    <a:gd name="connsiteX0" fmla="*/ 958621 w 958621"/>
                    <a:gd name="connsiteY0" fmla="*/ 255879 h 255879"/>
                    <a:gd name="connsiteX1" fmla="*/ 0 w 958621"/>
                    <a:gd name="connsiteY1" fmla="*/ 0 h 255879"/>
                    <a:gd name="connsiteX0" fmla="*/ 958621 w 958621"/>
                    <a:gd name="connsiteY0" fmla="*/ 255879 h 255879"/>
                    <a:gd name="connsiteX1" fmla="*/ 0 w 958621"/>
                    <a:gd name="connsiteY1" fmla="*/ 0 h 255879"/>
                    <a:gd name="connsiteX0" fmla="*/ 958621 w 958621"/>
                    <a:gd name="connsiteY0" fmla="*/ 255879 h 255879"/>
                    <a:gd name="connsiteX1" fmla="*/ 0 w 958621"/>
                    <a:gd name="connsiteY1" fmla="*/ 0 h 255879"/>
                    <a:gd name="connsiteX0" fmla="*/ 58949 w 832665"/>
                    <a:gd name="connsiteY0" fmla="*/ 246925 h 246925"/>
                    <a:gd name="connsiteX1" fmla="*/ 831318 w 832665"/>
                    <a:gd name="connsiteY1" fmla="*/ 0 h 246925"/>
                    <a:gd name="connsiteX0" fmla="*/ -1 w 774670"/>
                    <a:gd name="connsiteY0" fmla="*/ 246925 h 246925"/>
                    <a:gd name="connsiteX1" fmla="*/ 772368 w 774670"/>
                    <a:gd name="connsiteY1" fmla="*/ 0 h 246925"/>
                    <a:gd name="connsiteX0" fmla="*/ 0 w 1400547"/>
                    <a:gd name="connsiteY0" fmla="*/ 249910 h 249910"/>
                    <a:gd name="connsiteX1" fmla="*/ 1399341 w 1400547"/>
                    <a:gd name="connsiteY1" fmla="*/ 0 h 249910"/>
                    <a:gd name="connsiteX0" fmla="*/ 0 w 1399341"/>
                    <a:gd name="connsiteY0" fmla="*/ 249910 h 249910"/>
                    <a:gd name="connsiteX1" fmla="*/ 1399341 w 1399341"/>
                    <a:gd name="connsiteY1" fmla="*/ 0 h 249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9341" h="249910">
                      <a:moveTo>
                        <a:pt x="0" y="249910"/>
                      </a:moveTo>
                      <a:cubicBezTo>
                        <a:pt x="163197" y="692"/>
                        <a:pt x="1227211" y="265799"/>
                        <a:pt x="1399341" y="0"/>
                      </a:cubicBezTo>
                    </a:path>
                  </a:pathLst>
                </a:custGeom>
                <a:noFill/>
                <a:ln w="571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headEnd type="none" w="med" len="med"/>
                  <a:tailEnd type="triangle" w="lg" len="lg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BAA4C42C-7252-4436-A680-A4E797CAC6BD}"/>
                  </a:ext>
                </a:extLst>
              </p:cNvPr>
              <p:cNvGrpSpPr/>
              <p:nvPr/>
            </p:nvGrpSpPr>
            <p:grpSpPr>
              <a:xfrm>
                <a:off x="3628367" y="4821251"/>
                <a:ext cx="3339363" cy="1776381"/>
                <a:chOff x="5265490" y="27377562"/>
                <a:chExt cx="4401680" cy="2172640"/>
              </a:xfrm>
            </p:grpSpPr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id="{E732355A-C0CB-483E-9925-2464272D6E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5490" y="27377562"/>
                  <a:ext cx="4401680" cy="2172640"/>
                </a:xfrm>
                <a:prstGeom prst="rect">
                  <a:avLst/>
                </a:prstGeom>
              </p:spPr>
            </p:pic>
            <p:grpSp>
              <p:nvGrpSpPr>
                <p:cNvPr id="22" name="Groupe 21">
                  <a:extLst>
                    <a:ext uri="{FF2B5EF4-FFF2-40B4-BE49-F238E27FC236}">
                      <a16:creationId xmlns:a16="http://schemas.microsoft.com/office/drawing/2014/main" id="{4FEBF830-173D-4F10-AF52-040E528B5B04}"/>
                    </a:ext>
                  </a:extLst>
                </p:cNvPr>
                <p:cNvGrpSpPr/>
                <p:nvPr/>
              </p:nvGrpSpPr>
              <p:grpSpPr>
                <a:xfrm>
                  <a:off x="7446835" y="27523216"/>
                  <a:ext cx="2135936" cy="1818574"/>
                  <a:chOff x="2525086" y="4264758"/>
                  <a:chExt cx="3687599" cy="2524640"/>
                </a:xfrm>
              </p:grpSpPr>
              <p:sp>
                <p:nvSpPr>
                  <p:cNvPr id="23" name="Forme libre 1039">
                    <a:extLst>
                      <a:ext uri="{FF2B5EF4-FFF2-40B4-BE49-F238E27FC236}">
                        <a16:creationId xmlns:a16="http://schemas.microsoft.com/office/drawing/2014/main" id="{35477C96-0BE8-45F4-978C-3CDD329CF77C}"/>
                      </a:ext>
                    </a:extLst>
                  </p:cNvPr>
                  <p:cNvSpPr/>
                  <p:nvPr/>
                </p:nvSpPr>
                <p:spPr>
                  <a:xfrm>
                    <a:off x="5277328" y="4771126"/>
                    <a:ext cx="935357" cy="233425"/>
                  </a:xfrm>
                  <a:custGeom>
                    <a:avLst/>
                    <a:gdLst>
                      <a:gd name="connsiteX0" fmla="*/ 0 w 858644"/>
                      <a:gd name="connsiteY0" fmla="*/ 200722 h 240878"/>
                      <a:gd name="connsiteX1" fmla="*/ 66908 w 858644"/>
                      <a:gd name="connsiteY1" fmla="*/ 44605 h 240878"/>
                      <a:gd name="connsiteX2" fmla="*/ 189571 w 858644"/>
                      <a:gd name="connsiteY2" fmla="*/ 156118 h 240878"/>
                      <a:gd name="connsiteX3" fmla="*/ 345688 w 858644"/>
                      <a:gd name="connsiteY3" fmla="*/ 0 h 240878"/>
                      <a:gd name="connsiteX4" fmla="*/ 423747 w 858644"/>
                      <a:gd name="connsiteY4" fmla="*/ 156118 h 240878"/>
                      <a:gd name="connsiteX5" fmla="*/ 613317 w 858644"/>
                      <a:gd name="connsiteY5" fmla="*/ 22303 h 240878"/>
                      <a:gd name="connsiteX6" fmla="*/ 724830 w 858644"/>
                      <a:gd name="connsiteY6" fmla="*/ 234176 h 240878"/>
                      <a:gd name="connsiteX7" fmla="*/ 858644 w 858644"/>
                      <a:gd name="connsiteY7" fmla="*/ 167269 h 240878"/>
                      <a:gd name="connsiteX0" fmla="*/ 0 w 858644"/>
                      <a:gd name="connsiteY0" fmla="*/ 200722 h 237169"/>
                      <a:gd name="connsiteX1" fmla="*/ 66908 w 858644"/>
                      <a:gd name="connsiteY1" fmla="*/ 44605 h 237169"/>
                      <a:gd name="connsiteX2" fmla="*/ 189571 w 858644"/>
                      <a:gd name="connsiteY2" fmla="*/ 156118 h 237169"/>
                      <a:gd name="connsiteX3" fmla="*/ 345688 w 858644"/>
                      <a:gd name="connsiteY3" fmla="*/ 0 h 237169"/>
                      <a:gd name="connsiteX4" fmla="*/ 423747 w 858644"/>
                      <a:gd name="connsiteY4" fmla="*/ 156118 h 237169"/>
                      <a:gd name="connsiteX5" fmla="*/ 613317 w 858644"/>
                      <a:gd name="connsiteY5" fmla="*/ 22303 h 237169"/>
                      <a:gd name="connsiteX6" fmla="*/ 724830 w 858644"/>
                      <a:gd name="connsiteY6" fmla="*/ 234176 h 237169"/>
                      <a:gd name="connsiteX7" fmla="*/ 858644 w 858644"/>
                      <a:gd name="connsiteY7" fmla="*/ 167269 h 237169"/>
                      <a:gd name="connsiteX0" fmla="*/ 0 w 858644"/>
                      <a:gd name="connsiteY0" fmla="*/ 200722 h 200722"/>
                      <a:gd name="connsiteX1" fmla="*/ 66908 w 858644"/>
                      <a:gd name="connsiteY1" fmla="*/ 44605 h 200722"/>
                      <a:gd name="connsiteX2" fmla="*/ 189571 w 858644"/>
                      <a:gd name="connsiteY2" fmla="*/ 156118 h 200722"/>
                      <a:gd name="connsiteX3" fmla="*/ 345688 w 858644"/>
                      <a:gd name="connsiteY3" fmla="*/ 0 h 200722"/>
                      <a:gd name="connsiteX4" fmla="*/ 423747 w 858644"/>
                      <a:gd name="connsiteY4" fmla="*/ 156118 h 200722"/>
                      <a:gd name="connsiteX5" fmla="*/ 613317 w 858644"/>
                      <a:gd name="connsiteY5" fmla="*/ 22303 h 200722"/>
                      <a:gd name="connsiteX6" fmla="*/ 686730 w 858644"/>
                      <a:gd name="connsiteY6" fmla="*/ 181789 h 200722"/>
                      <a:gd name="connsiteX7" fmla="*/ 858644 w 858644"/>
                      <a:gd name="connsiteY7" fmla="*/ 167269 h 200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8644" h="200722">
                        <a:moveTo>
                          <a:pt x="0" y="200722"/>
                        </a:moveTo>
                        <a:cubicBezTo>
                          <a:pt x="17656" y="126380"/>
                          <a:pt x="35313" y="52039"/>
                          <a:pt x="66908" y="44605"/>
                        </a:cubicBezTo>
                        <a:cubicBezTo>
                          <a:pt x="98503" y="37171"/>
                          <a:pt x="143108" y="163552"/>
                          <a:pt x="189571" y="156118"/>
                        </a:cubicBezTo>
                        <a:cubicBezTo>
                          <a:pt x="236034" y="148684"/>
                          <a:pt x="306659" y="0"/>
                          <a:pt x="345688" y="0"/>
                        </a:cubicBezTo>
                        <a:cubicBezTo>
                          <a:pt x="384717" y="0"/>
                          <a:pt x="379142" y="152401"/>
                          <a:pt x="423747" y="156118"/>
                        </a:cubicBezTo>
                        <a:cubicBezTo>
                          <a:pt x="468352" y="159835"/>
                          <a:pt x="569487" y="18025"/>
                          <a:pt x="613317" y="22303"/>
                        </a:cubicBezTo>
                        <a:cubicBezTo>
                          <a:pt x="657147" y="26581"/>
                          <a:pt x="645842" y="157628"/>
                          <a:pt x="686730" y="181789"/>
                        </a:cubicBezTo>
                        <a:cubicBezTo>
                          <a:pt x="727618" y="205950"/>
                          <a:pt x="797893" y="127078"/>
                          <a:pt x="858644" y="167269"/>
                        </a:cubicBezTo>
                      </a:path>
                    </a:pathLst>
                  </a:custGeom>
                  <a:noFill/>
                  <a:ln w="41275">
                    <a:solidFill>
                      <a:srgbClr val="EDB12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" name="Forme libre 1040">
                    <a:extLst>
                      <a:ext uri="{FF2B5EF4-FFF2-40B4-BE49-F238E27FC236}">
                        <a16:creationId xmlns:a16="http://schemas.microsoft.com/office/drawing/2014/main" id="{940E4D9A-9511-4DC2-B3B1-405465E35C23}"/>
                      </a:ext>
                    </a:extLst>
                  </p:cNvPr>
                  <p:cNvSpPr/>
                  <p:nvPr/>
                </p:nvSpPr>
                <p:spPr>
                  <a:xfrm>
                    <a:off x="5477353" y="5116683"/>
                    <a:ext cx="461961" cy="177574"/>
                  </a:xfrm>
                  <a:custGeom>
                    <a:avLst/>
                    <a:gdLst>
                      <a:gd name="connsiteX0" fmla="*/ 0 w 390293"/>
                      <a:gd name="connsiteY0" fmla="*/ 145099 h 167470"/>
                      <a:gd name="connsiteX1" fmla="*/ 111513 w 390293"/>
                      <a:gd name="connsiteY1" fmla="*/ 133 h 167470"/>
                      <a:gd name="connsiteX2" fmla="*/ 167269 w 390293"/>
                      <a:gd name="connsiteY2" fmla="*/ 167402 h 167470"/>
                      <a:gd name="connsiteX3" fmla="*/ 301083 w 390293"/>
                      <a:gd name="connsiteY3" fmla="*/ 22436 h 167470"/>
                      <a:gd name="connsiteX4" fmla="*/ 390293 w 390293"/>
                      <a:gd name="connsiteY4" fmla="*/ 167402 h 167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0293" h="167470">
                        <a:moveTo>
                          <a:pt x="0" y="145099"/>
                        </a:moveTo>
                        <a:cubicBezTo>
                          <a:pt x="41817" y="70757"/>
                          <a:pt x="83635" y="-3584"/>
                          <a:pt x="111513" y="133"/>
                        </a:cubicBezTo>
                        <a:cubicBezTo>
                          <a:pt x="139391" y="3850"/>
                          <a:pt x="135674" y="163685"/>
                          <a:pt x="167269" y="167402"/>
                        </a:cubicBezTo>
                        <a:cubicBezTo>
                          <a:pt x="198864" y="171119"/>
                          <a:pt x="263912" y="22436"/>
                          <a:pt x="301083" y="22436"/>
                        </a:cubicBezTo>
                        <a:cubicBezTo>
                          <a:pt x="338254" y="22436"/>
                          <a:pt x="364273" y="94919"/>
                          <a:pt x="390293" y="167402"/>
                        </a:cubicBezTo>
                      </a:path>
                    </a:pathLst>
                  </a:custGeom>
                  <a:noFill/>
                  <a:ln w="41275">
                    <a:solidFill>
                      <a:srgbClr val="EDB12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" name="Forme libre 1041">
                    <a:extLst>
                      <a:ext uri="{FF2B5EF4-FFF2-40B4-BE49-F238E27FC236}">
                        <a16:creationId xmlns:a16="http://schemas.microsoft.com/office/drawing/2014/main" id="{C4E6211B-CD05-4172-8481-788AD8B7FF85}"/>
                      </a:ext>
                    </a:extLst>
                  </p:cNvPr>
                  <p:cNvSpPr/>
                  <p:nvPr/>
                </p:nvSpPr>
                <p:spPr>
                  <a:xfrm>
                    <a:off x="5558131" y="5546161"/>
                    <a:ext cx="281802" cy="220097"/>
                  </a:xfrm>
                  <a:custGeom>
                    <a:avLst/>
                    <a:gdLst>
                      <a:gd name="connsiteX0" fmla="*/ 0 w 234176"/>
                      <a:gd name="connsiteY0" fmla="*/ 101796 h 169017"/>
                      <a:gd name="connsiteX1" fmla="*/ 100361 w 234176"/>
                      <a:gd name="connsiteY1" fmla="*/ 1435 h 169017"/>
                      <a:gd name="connsiteX2" fmla="*/ 122664 w 234176"/>
                      <a:gd name="connsiteY2" fmla="*/ 168704 h 169017"/>
                      <a:gd name="connsiteX3" fmla="*/ 234176 w 234176"/>
                      <a:gd name="connsiteY3" fmla="*/ 34889 h 169017"/>
                      <a:gd name="connsiteX0" fmla="*/ 0 w 229414"/>
                      <a:gd name="connsiteY0" fmla="*/ 101796 h 216782"/>
                      <a:gd name="connsiteX1" fmla="*/ 100361 w 229414"/>
                      <a:gd name="connsiteY1" fmla="*/ 1435 h 216782"/>
                      <a:gd name="connsiteX2" fmla="*/ 122664 w 229414"/>
                      <a:gd name="connsiteY2" fmla="*/ 168704 h 216782"/>
                      <a:gd name="connsiteX3" fmla="*/ 229414 w 229414"/>
                      <a:gd name="connsiteY3" fmla="*/ 182526 h 216782"/>
                      <a:gd name="connsiteX0" fmla="*/ 0 w 229414"/>
                      <a:gd name="connsiteY0" fmla="*/ 101796 h 182526"/>
                      <a:gd name="connsiteX1" fmla="*/ 100361 w 229414"/>
                      <a:gd name="connsiteY1" fmla="*/ 1435 h 182526"/>
                      <a:gd name="connsiteX2" fmla="*/ 122664 w 229414"/>
                      <a:gd name="connsiteY2" fmla="*/ 168704 h 182526"/>
                      <a:gd name="connsiteX3" fmla="*/ 229414 w 229414"/>
                      <a:gd name="connsiteY3" fmla="*/ 182526 h 182526"/>
                      <a:gd name="connsiteX0" fmla="*/ 0 w 229414"/>
                      <a:gd name="connsiteY0" fmla="*/ 102326 h 183056"/>
                      <a:gd name="connsiteX1" fmla="*/ 100361 w 229414"/>
                      <a:gd name="connsiteY1" fmla="*/ 1965 h 183056"/>
                      <a:gd name="connsiteX2" fmla="*/ 229414 w 229414"/>
                      <a:gd name="connsiteY2" fmla="*/ 183056 h 183056"/>
                      <a:gd name="connsiteX0" fmla="*/ 0 w 229414"/>
                      <a:gd name="connsiteY0" fmla="*/ 111618 h 192348"/>
                      <a:gd name="connsiteX1" fmla="*/ 33686 w 229414"/>
                      <a:gd name="connsiteY1" fmla="*/ 1732 h 192348"/>
                      <a:gd name="connsiteX2" fmla="*/ 229414 w 229414"/>
                      <a:gd name="connsiteY2" fmla="*/ 192348 h 192348"/>
                      <a:gd name="connsiteX0" fmla="*/ 0 w 229414"/>
                      <a:gd name="connsiteY0" fmla="*/ 139736 h 220466"/>
                      <a:gd name="connsiteX1" fmla="*/ 105123 w 229414"/>
                      <a:gd name="connsiteY1" fmla="*/ 1275 h 220466"/>
                      <a:gd name="connsiteX2" fmla="*/ 229414 w 229414"/>
                      <a:gd name="connsiteY2" fmla="*/ 220466 h 220466"/>
                      <a:gd name="connsiteX0" fmla="*/ 0 w 229414"/>
                      <a:gd name="connsiteY0" fmla="*/ 139736 h 220466"/>
                      <a:gd name="connsiteX1" fmla="*/ 105123 w 229414"/>
                      <a:gd name="connsiteY1" fmla="*/ 1275 h 220466"/>
                      <a:gd name="connsiteX2" fmla="*/ 229414 w 229414"/>
                      <a:gd name="connsiteY2" fmla="*/ 220466 h 220466"/>
                      <a:gd name="connsiteX0" fmla="*/ 0 w 281802"/>
                      <a:gd name="connsiteY0" fmla="*/ 135175 h 220667"/>
                      <a:gd name="connsiteX1" fmla="*/ 157511 w 281802"/>
                      <a:gd name="connsiteY1" fmla="*/ 1476 h 220667"/>
                      <a:gd name="connsiteX2" fmla="*/ 281802 w 281802"/>
                      <a:gd name="connsiteY2" fmla="*/ 220667 h 220667"/>
                      <a:gd name="connsiteX0" fmla="*/ 0 w 281802"/>
                      <a:gd name="connsiteY0" fmla="*/ 134605 h 220097"/>
                      <a:gd name="connsiteX1" fmla="*/ 157511 w 281802"/>
                      <a:gd name="connsiteY1" fmla="*/ 906 h 220097"/>
                      <a:gd name="connsiteX2" fmla="*/ 281802 w 281802"/>
                      <a:gd name="connsiteY2" fmla="*/ 220097 h 220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1802" h="220097">
                        <a:moveTo>
                          <a:pt x="0" y="134605"/>
                        </a:moveTo>
                        <a:cubicBezTo>
                          <a:pt x="82821" y="145524"/>
                          <a:pt x="110544" y="-13343"/>
                          <a:pt x="157511" y="906"/>
                        </a:cubicBezTo>
                        <a:cubicBezTo>
                          <a:pt x="204478" y="15155"/>
                          <a:pt x="183478" y="201420"/>
                          <a:pt x="281802" y="220097"/>
                        </a:cubicBezTo>
                      </a:path>
                    </a:pathLst>
                  </a:custGeom>
                  <a:noFill/>
                  <a:ln w="41275">
                    <a:solidFill>
                      <a:srgbClr val="EDB12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" name="Forme libre 1042">
                    <a:extLst>
                      <a:ext uri="{FF2B5EF4-FFF2-40B4-BE49-F238E27FC236}">
                        <a16:creationId xmlns:a16="http://schemas.microsoft.com/office/drawing/2014/main" id="{8136D5A8-10D6-4FDF-BA66-3F9F251017F1}"/>
                      </a:ext>
                    </a:extLst>
                  </p:cNvPr>
                  <p:cNvSpPr/>
                  <p:nvPr/>
                </p:nvSpPr>
                <p:spPr>
                  <a:xfrm rot="1511907">
                    <a:off x="5193968" y="6555220"/>
                    <a:ext cx="572734" cy="198045"/>
                  </a:xfrm>
                  <a:custGeom>
                    <a:avLst/>
                    <a:gdLst>
                      <a:gd name="connsiteX0" fmla="*/ 0 w 680224"/>
                      <a:gd name="connsiteY0" fmla="*/ 0 h 234396"/>
                      <a:gd name="connsiteX1" fmla="*/ 55756 w 680224"/>
                      <a:gd name="connsiteY1" fmla="*/ 211873 h 234396"/>
                      <a:gd name="connsiteX2" fmla="*/ 211873 w 680224"/>
                      <a:gd name="connsiteY2" fmla="*/ 55756 h 234396"/>
                      <a:gd name="connsiteX3" fmla="*/ 323385 w 680224"/>
                      <a:gd name="connsiteY3" fmla="*/ 234175 h 234396"/>
                      <a:gd name="connsiteX4" fmla="*/ 501805 w 680224"/>
                      <a:gd name="connsiteY4" fmla="*/ 11151 h 234396"/>
                      <a:gd name="connsiteX5" fmla="*/ 602166 w 680224"/>
                      <a:gd name="connsiteY5" fmla="*/ 189571 h 234396"/>
                      <a:gd name="connsiteX6" fmla="*/ 680224 w 680224"/>
                      <a:gd name="connsiteY6" fmla="*/ 11151 h 234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0224" h="234396">
                        <a:moveTo>
                          <a:pt x="0" y="0"/>
                        </a:moveTo>
                        <a:cubicBezTo>
                          <a:pt x="10222" y="101290"/>
                          <a:pt x="20444" y="202580"/>
                          <a:pt x="55756" y="211873"/>
                        </a:cubicBezTo>
                        <a:cubicBezTo>
                          <a:pt x="91068" y="221166"/>
                          <a:pt x="167268" y="52039"/>
                          <a:pt x="211873" y="55756"/>
                        </a:cubicBezTo>
                        <a:cubicBezTo>
                          <a:pt x="256478" y="59473"/>
                          <a:pt x="275063" y="241609"/>
                          <a:pt x="323385" y="234175"/>
                        </a:cubicBezTo>
                        <a:cubicBezTo>
                          <a:pt x="371707" y="226741"/>
                          <a:pt x="455342" y="18585"/>
                          <a:pt x="501805" y="11151"/>
                        </a:cubicBezTo>
                        <a:cubicBezTo>
                          <a:pt x="548268" y="3717"/>
                          <a:pt x="572430" y="189571"/>
                          <a:pt x="602166" y="189571"/>
                        </a:cubicBezTo>
                        <a:cubicBezTo>
                          <a:pt x="631902" y="189571"/>
                          <a:pt x="656063" y="100361"/>
                          <a:pt x="680224" y="11151"/>
                        </a:cubicBezTo>
                      </a:path>
                    </a:pathLst>
                  </a:custGeom>
                  <a:noFill/>
                  <a:ln w="41275">
                    <a:solidFill>
                      <a:srgbClr val="EDB12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" name="Forme libre 1043">
                    <a:extLst>
                      <a:ext uri="{FF2B5EF4-FFF2-40B4-BE49-F238E27FC236}">
                        <a16:creationId xmlns:a16="http://schemas.microsoft.com/office/drawing/2014/main" id="{E156A0FD-22B9-43D8-B989-8852D9AD7620}"/>
                      </a:ext>
                    </a:extLst>
                  </p:cNvPr>
                  <p:cNvSpPr/>
                  <p:nvPr/>
                </p:nvSpPr>
                <p:spPr>
                  <a:xfrm rot="883397">
                    <a:off x="5458780" y="6159783"/>
                    <a:ext cx="352425" cy="119430"/>
                  </a:xfrm>
                  <a:custGeom>
                    <a:avLst/>
                    <a:gdLst>
                      <a:gd name="connsiteX0" fmla="*/ 0 w 352425"/>
                      <a:gd name="connsiteY0" fmla="*/ 104851 h 119430"/>
                      <a:gd name="connsiteX1" fmla="*/ 71437 w 352425"/>
                      <a:gd name="connsiteY1" fmla="*/ 76 h 119430"/>
                      <a:gd name="connsiteX2" fmla="*/ 133350 w 352425"/>
                      <a:gd name="connsiteY2" fmla="*/ 119139 h 119430"/>
                      <a:gd name="connsiteX3" fmla="*/ 223837 w 352425"/>
                      <a:gd name="connsiteY3" fmla="*/ 33414 h 119430"/>
                      <a:gd name="connsiteX4" fmla="*/ 352425 w 352425"/>
                      <a:gd name="connsiteY4" fmla="*/ 23889 h 119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25" h="119430">
                        <a:moveTo>
                          <a:pt x="0" y="104851"/>
                        </a:moveTo>
                        <a:cubicBezTo>
                          <a:pt x="24606" y="51273"/>
                          <a:pt x="49212" y="-2305"/>
                          <a:pt x="71437" y="76"/>
                        </a:cubicBezTo>
                        <a:cubicBezTo>
                          <a:pt x="93662" y="2457"/>
                          <a:pt x="107950" y="113583"/>
                          <a:pt x="133350" y="119139"/>
                        </a:cubicBezTo>
                        <a:cubicBezTo>
                          <a:pt x="158750" y="124695"/>
                          <a:pt x="187325" y="49289"/>
                          <a:pt x="223837" y="33414"/>
                        </a:cubicBezTo>
                        <a:cubicBezTo>
                          <a:pt x="260350" y="17539"/>
                          <a:pt x="306387" y="20714"/>
                          <a:pt x="352425" y="23889"/>
                        </a:cubicBezTo>
                      </a:path>
                    </a:pathLst>
                  </a:custGeom>
                  <a:noFill/>
                  <a:ln w="41275">
                    <a:solidFill>
                      <a:srgbClr val="EDB12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" name="Forme libre 75">
                    <a:extLst>
                      <a:ext uri="{FF2B5EF4-FFF2-40B4-BE49-F238E27FC236}">
                        <a16:creationId xmlns:a16="http://schemas.microsoft.com/office/drawing/2014/main" id="{41FE1742-B29E-45C3-A14D-4AAAEC40EDC2}"/>
                      </a:ext>
                    </a:extLst>
                  </p:cNvPr>
                  <p:cNvSpPr/>
                  <p:nvPr/>
                </p:nvSpPr>
                <p:spPr>
                  <a:xfrm rot="14551421">
                    <a:off x="3593250" y="4450934"/>
                    <a:ext cx="461961" cy="177574"/>
                  </a:xfrm>
                  <a:custGeom>
                    <a:avLst/>
                    <a:gdLst>
                      <a:gd name="connsiteX0" fmla="*/ 0 w 390293"/>
                      <a:gd name="connsiteY0" fmla="*/ 145099 h 167470"/>
                      <a:gd name="connsiteX1" fmla="*/ 111513 w 390293"/>
                      <a:gd name="connsiteY1" fmla="*/ 133 h 167470"/>
                      <a:gd name="connsiteX2" fmla="*/ 167269 w 390293"/>
                      <a:gd name="connsiteY2" fmla="*/ 167402 h 167470"/>
                      <a:gd name="connsiteX3" fmla="*/ 301083 w 390293"/>
                      <a:gd name="connsiteY3" fmla="*/ 22436 h 167470"/>
                      <a:gd name="connsiteX4" fmla="*/ 390293 w 390293"/>
                      <a:gd name="connsiteY4" fmla="*/ 167402 h 167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0293" h="167470">
                        <a:moveTo>
                          <a:pt x="0" y="145099"/>
                        </a:moveTo>
                        <a:cubicBezTo>
                          <a:pt x="41817" y="70757"/>
                          <a:pt x="83635" y="-3584"/>
                          <a:pt x="111513" y="133"/>
                        </a:cubicBezTo>
                        <a:cubicBezTo>
                          <a:pt x="139391" y="3850"/>
                          <a:pt x="135674" y="163685"/>
                          <a:pt x="167269" y="167402"/>
                        </a:cubicBezTo>
                        <a:cubicBezTo>
                          <a:pt x="198864" y="171119"/>
                          <a:pt x="263912" y="22436"/>
                          <a:pt x="301083" y="22436"/>
                        </a:cubicBezTo>
                        <a:cubicBezTo>
                          <a:pt x="338254" y="22436"/>
                          <a:pt x="364273" y="94919"/>
                          <a:pt x="390293" y="167402"/>
                        </a:cubicBezTo>
                      </a:path>
                    </a:pathLst>
                  </a:custGeom>
                  <a:noFill/>
                  <a:ln w="41275">
                    <a:solidFill>
                      <a:srgbClr val="EDB12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" name="Forme libre 78">
                    <a:extLst>
                      <a:ext uri="{FF2B5EF4-FFF2-40B4-BE49-F238E27FC236}">
                        <a16:creationId xmlns:a16="http://schemas.microsoft.com/office/drawing/2014/main" id="{B63062E5-1074-4D16-8C28-304A0A95AF4D}"/>
                      </a:ext>
                    </a:extLst>
                  </p:cNvPr>
                  <p:cNvSpPr/>
                  <p:nvPr/>
                </p:nvSpPr>
                <p:spPr>
                  <a:xfrm rot="10344374">
                    <a:off x="2525086" y="5608123"/>
                    <a:ext cx="935357" cy="233425"/>
                  </a:xfrm>
                  <a:custGeom>
                    <a:avLst/>
                    <a:gdLst>
                      <a:gd name="connsiteX0" fmla="*/ 0 w 858644"/>
                      <a:gd name="connsiteY0" fmla="*/ 200722 h 240878"/>
                      <a:gd name="connsiteX1" fmla="*/ 66908 w 858644"/>
                      <a:gd name="connsiteY1" fmla="*/ 44605 h 240878"/>
                      <a:gd name="connsiteX2" fmla="*/ 189571 w 858644"/>
                      <a:gd name="connsiteY2" fmla="*/ 156118 h 240878"/>
                      <a:gd name="connsiteX3" fmla="*/ 345688 w 858644"/>
                      <a:gd name="connsiteY3" fmla="*/ 0 h 240878"/>
                      <a:gd name="connsiteX4" fmla="*/ 423747 w 858644"/>
                      <a:gd name="connsiteY4" fmla="*/ 156118 h 240878"/>
                      <a:gd name="connsiteX5" fmla="*/ 613317 w 858644"/>
                      <a:gd name="connsiteY5" fmla="*/ 22303 h 240878"/>
                      <a:gd name="connsiteX6" fmla="*/ 724830 w 858644"/>
                      <a:gd name="connsiteY6" fmla="*/ 234176 h 240878"/>
                      <a:gd name="connsiteX7" fmla="*/ 858644 w 858644"/>
                      <a:gd name="connsiteY7" fmla="*/ 167269 h 240878"/>
                      <a:gd name="connsiteX0" fmla="*/ 0 w 858644"/>
                      <a:gd name="connsiteY0" fmla="*/ 200722 h 237169"/>
                      <a:gd name="connsiteX1" fmla="*/ 66908 w 858644"/>
                      <a:gd name="connsiteY1" fmla="*/ 44605 h 237169"/>
                      <a:gd name="connsiteX2" fmla="*/ 189571 w 858644"/>
                      <a:gd name="connsiteY2" fmla="*/ 156118 h 237169"/>
                      <a:gd name="connsiteX3" fmla="*/ 345688 w 858644"/>
                      <a:gd name="connsiteY3" fmla="*/ 0 h 237169"/>
                      <a:gd name="connsiteX4" fmla="*/ 423747 w 858644"/>
                      <a:gd name="connsiteY4" fmla="*/ 156118 h 237169"/>
                      <a:gd name="connsiteX5" fmla="*/ 613317 w 858644"/>
                      <a:gd name="connsiteY5" fmla="*/ 22303 h 237169"/>
                      <a:gd name="connsiteX6" fmla="*/ 724830 w 858644"/>
                      <a:gd name="connsiteY6" fmla="*/ 234176 h 237169"/>
                      <a:gd name="connsiteX7" fmla="*/ 858644 w 858644"/>
                      <a:gd name="connsiteY7" fmla="*/ 167269 h 237169"/>
                      <a:gd name="connsiteX0" fmla="*/ 0 w 858644"/>
                      <a:gd name="connsiteY0" fmla="*/ 200722 h 200722"/>
                      <a:gd name="connsiteX1" fmla="*/ 66908 w 858644"/>
                      <a:gd name="connsiteY1" fmla="*/ 44605 h 200722"/>
                      <a:gd name="connsiteX2" fmla="*/ 189571 w 858644"/>
                      <a:gd name="connsiteY2" fmla="*/ 156118 h 200722"/>
                      <a:gd name="connsiteX3" fmla="*/ 345688 w 858644"/>
                      <a:gd name="connsiteY3" fmla="*/ 0 h 200722"/>
                      <a:gd name="connsiteX4" fmla="*/ 423747 w 858644"/>
                      <a:gd name="connsiteY4" fmla="*/ 156118 h 200722"/>
                      <a:gd name="connsiteX5" fmla="*/ 613317 w 858644"/>
                      <a:gd name="connsiteY5" fmla="*/ 22303 h 200722"/>
                      <a:gd name="connsiteX6" fmla="*/ 686730 w 858644"/>
                      <a:gd name="connsiteY6" fmla="*/ 181789 h 200722"/>
                      <a:gd name="connsiteX7" fmla="*/ 858644 w 858644"/>
                      <a:gd name="connsiteY7" fmla="*/ 167269 h 200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8644" h="200722">
                        <a:moveTo>
                          <a:pt x="0" y="200722"/>
                        </a:moveTo>
                        <a:cubicBezTo>
                          <a:pt x="17656" y="126380"/>
                          <a:pt x="35313" y="52039"/>
                          <a:pt x="66908" y="44605"/>
                        </a:cubicBezTo>
                        <a:cubicBezTo>
                          <a:pt x="98503" y="37171"/>
                          <a:pt x="143108" y="163552"/>
                          <a:pt x="189571" y="156118"/>
                        </a:cubicBezTo>
                        <a:cubicBezTo>
                          <a:pt x="236034" y="148684"/>
                          <a:pt x="306659" y="0"/>
                          <a:pt x="345688" y="0"/>
                        </a:cubicBezTo>
                        <a:cubicBezTo>
                          <a:pt x="384717" y="0"/>
                          <a:pt x="379142" y="152401"/>
                          <a:pt x="423747" y="156118"/>
                        </a:cubicBezTo>
                        <a:cubicBezTo>
                          <a:pt x="468352" y="159835"/>
                          <a:pt x="569487" y="18025"/>
                          <a:pt x="613317" y="22303"/>
                        </a:cubicBezTo>
                        <a:cubicBezTo>
                          <a:pt x="657147" y="26581"/>
                          <a:pt x="645842" y="157628"/>
                          <a:pt x="686730" y="181789"/>
                        </a:cubicBezTo>
                        <a:cubicBezTo>
                          <a:pt x="727618" y="205950"/>
                          <a:pt x="797893" y="127078"/>
                          <a:pt x="858644" y="167269"/>
                        </a:cubicBezTo>
                      </a:path>
                    </a:pathLst>
                  </a:custGeom>
                  <a:noFill/>
                  <a:ln w="41275">
                    <a:solidFill>
                      <a:srgbClr val="EDB12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" name="Forme libre 79">
                    <a:extLst>
                      <a:ext uri="{FF2B5EF4-FFF2-40B4-BE49-F238E27FC236}">
                        <a16:creationId xmlns:a16="http://schemas.microsoft.com/office/drawing/2014/main" id="{A4BD32B8-BA6E-4440-AF43-34FFA42CA301}"/>
                      </a:ext>
                    </a:extLst>
                  </p:cNvPr>
                  <p:cNvSpPr/>
                  <p:nvPr/>
                </p:nvSpPr>
                <p:spPr>
                  <a:xfrm rot="8752153">
                    <a:off x="2947355" y="6101055"/>
                    <a:ext cx="572734" cy="198045"/>
                  </a:xfrm>
                  <a:custGeom>
                    <a:avLst/>
                    <a:gdLst>
                      <a:gd name="connsiteX0" fmla="*/ 0 w 680224"/>
                      <a:gd name="connsiteY0" fmla="*/ 0 h 234396"/>
                      <a:gd name="connsiteX1" fmla="*/ 55756 w 680224"/>
                      <a:gd name="connsiteY1" fmla="*/ 211873 h 234396"/>
                      <a:gd name="connsiteX2" fmla="*/ 211873 w 680224"/>
                      <a:gd name="connsiteY2" fmla="*/ 55756 h 234396"/>
                      <a:gd name="connsiteX3" fmla="*/ 323385 w 680224"/>
                      <a:gd name="connsiteY3" fmla="*/ 234175 h 234396"/>
                      <a:gd name="connsiteX4" fmla="*/ 501805 w 680224"/>
                      <a:gd name="connsiteY4" fmla="*/ 11151 h 234396"/>
                      <a:gd name="connsiteX5" fmla="*/ 602166 w 680224"/>
                      <a:gd name="connsiteY5" fmla="*/ 189571 h 234396"/>
                      <a:gd name="connsiteX6" fmla="*/ 680224 w 680224"/>
                      <a:gd name="connsiteY6" fmla="*/ 11151 h 234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0224" h="234396">
                        <a:moveTo>
                          <a:pt x="0" y="0"/>
                        </a:moveTo>
                        <a:cubicBezTo>
                          <a:pt x="10222" y="101290"/>
                          <a:pt x="20444" y="202580"/>
                          <a:pt x="55756" y="211873"/>
                        </a:cubicBezTo>
                        <a:cubicBezTo>
                          <a:pt x="91068" y="221166"/>
                          <a:pt x="167268" y="52039"/>
                          <a:pt x="211873" y="55756"/>
                        </a:cubicBezTo>
                        <a:cubicBezTo>
                          <a:pt x="256478" y="59473"/>
                          <a:pt x="275063" y="241609"/>
                          <a:pt x="323385" y="234175"/>
                        </a:cubicBezTo>
                        <a:cubicBezTo>
                          <a:pt x="371707" y="226741"/>
                          <a:pt x="455342" y="18585"/>
                          <a:pt x="501805" y="11151"/>
                        </a:cubicBezTo>
                        <a:cubicBezTo>
                          <a:pt x="548268" y="3717"/>
                          <a:pt x="572430" y="189571"/>
                          <a:pt x="602166" y="189571"/>
                        </a:cubicBezTo>
                        <a:cubicBezTo>
                          <a:pt x="631902" y="189571"/>
                          <a:pt x="656063" y="100361"/>
                          <a:pt x="680224" y="11151"/>
                        </a:cubicBezTo>
                      </a:path>
                    </a:pathLst>
                  </a:custGeom>
                  <a:noFill/>
                  <a:ln w="41275">
                    <a:solidFill>
                      <a:srgbClr val="EDB12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Forme libre 80">
                    <a:extLst>
                      <a:ext uri="{FF2B5EF4-FFF2-40B4-BE49-F238E27FC236}">
                        <a16:creationId xmlns:a16="http://schemas.microsoft.com/office/drawing/2014/main" id="{793E0733-701D-4F37-A20C-5C4DA4BE85EF}"/>
                      </a:ext>
                    </a:extLst>
                  </p:cNvPr>
                  <p:cNvSpPr/>
                  <p:nvPr/>
                </p:nvSpPr>
                <p:spPr>
                  <a:xfrm rot="11281326">
                    <a:off x="2898065" y="5130373"/>
                    <a:ext cx="572734" cy="198045"/>
                  </a:xfrm>
                  <a:custGeom>
                    <a:avLst/>
                    <a:gdLst>
                      <a:gd name="connsiteX0" fmla="*/ 0 w 680224"/>
                      <a:gd name="connsiteY0" fmla="*/ 0 h 234396"/>
                      <a:gd name="connsiteX1" fmla="*/ 55756 w 680224"/>
                      <a:gd name="connsiteY1" fmla="*/ 211873 h 234396"/>
                      <a:gd name="connsiteX2" fmla="*/ 211873 w 680224"/>
                      <a:gd name="connsiteY2" fmla="*/ 55756 h 234396"/>
                      <a:gd name="connsiteX3" fmla="*/ 323385 w 680224"/>
                      <a:gd name="connsiteY3" fmla="*/ 234175 h 234396"/>
                      <a:gd name="connsiteX4" fmla="*/ 501805 w 680224"/>
                      <a:gd name="connsiteY4" fmla="*/ 11151 h 234396"/>
                      <a:gd name="connsiteX5" fmla="*/ 602166 w 680224"/>
                      <a:gd name="connsiteY5" fmla="*/ 189571 h 234396"/>
                      <a:gd name="connsiteX6" fmla="*/ 680224 w 680224"/>
                      <a:gd name="connsiteY6" fmla="*/ 11151 h 234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0224" h="234396">
                        <a:moveTo>
                          <a:pt x="0" y="0"/>
                        </a:moveTo>
                        <a:cubicBezTo>
                          <a:pt x="10222" y="101290"/>
                          <a:pt x="20444" y="202580"/>
                          <a:pt x="55756" y="211873"/>
                        </a:cubicBezTo>
                        <a:cubicBezTo>
                          <a:pt x="91068" y="221166"/>
                          <a:pt x="167268" y="52039"/>
                          <a:pt x="211873" y="55756"/>
                        </a:cubicBezTo>
                        <a:cubicBezTo>
                          <a:pt x="256478" y="59473"/>
                          <a:pt x="275063" y="241609"/>
                          <a:pt x="323385" y="234175"/>
                        </a:cubicBezTo>
                        <a:cubicBezTo>
                          <a:pt x="371707" y="226741"/>
                          <a:pt x="455342" y="18585"/>
                          <a:pt x="501805" y="11151"/>
                        </a:cubicBezTo>
                        <a:cubicBezTo>
                          <a:pt x="548268" y="3717"/>
                          <a:pt x="572430" y="189571"/>
                          <a:pt x="602166" y="189571"/>
                        </a:cubicBezTo>
                        <a:cubicBezTo>
                          <a:pt x="631902" y="189571"/>
                          <a:pt x="656063" y="100361"/>
                          <a:pt x="680224" y="11151"/>
                        </a:cubicBezTo>
                      </a:path>
                    </a:pathLst>
                  </a:custGeom>
                  <a:noFill/>
                  <a:ln w="41275">
                    <a:solidFill>
                      <a:srgbClr val="EDB12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" name="Forme libre 81">
                    <a:extLst>
                      <a:ext uri="{FF2B5EF4-FFF2-40B4-BE49-F238E27FC236}">
                        <a16:creationId xmlns:a16="http://schemas.microsoft.com/office/drawing/2014/main" id="{9D5C0797-1092-45C1-94CF-87CB147B5B55}"/>
                      </a:ext>
                    </a:extLst>
                  </p:cNvPr>
                  <p:cNvSpPr/>
                  <p:nvPr/>
                </p:nvSpPr>
                <p:spPr>
                  <a:xfrm rot="14247214">
                    <a:off x="3322325" y="4818703"/>
                    <a:ext cx="352425" cy="119430"/>
                  </a:xfrm>
                  <a:custGeom>
                    <a:avLst/>
                    <a:gdLst>
                      <a:gd name="connsiteX0" fmla="*/ 0 w 352425"/>
                      <a:gd name="connsiteY0" fmla="*/ 104851 h 119430"/>
                      <a:gd name="connsiteX1" fmla="*/ 71437 w 352425"/>
                      <a:gd name="connsiteY1" fmla="*/ 76 h 119430"/>
                      <a:gd name="connsiteX2" fmla="*/ 133350 w 352425"/>
                      <a:gd name="connsiteY2" fmla="*/ 119139 h 119430"/>
                      <a:gd name="connsiteX3" fmla="*/ 223837 w 352425"/>
                      <a:gd name="connsiteY3" fmla="*/ 33414 h 119430"/>
                      <a:gd name="connsiteX4" fmla="*/ 352425 w 352425"/>
                      <a:gd name="connsiteY4" fmla="*/ 23889 h 119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25" h="119430">
                        <a:moveTo>
                          <a:pt x="0" y="104851"/>
                        </a:moveTo>
                        <a:cubicBezTo>
                          <a:pt x="24606" y="51273"/>
                          <a:pt x="49212" y="-2305"/>
                          <a:pt x="71437" y="76"/>
                        </a:cubicBezTo>
                        <a:cubicBezTo>
                          <a:pt x="93662" y="2457"/>
                          <a:pt x="107950" y="113583"/>
                          <a:pt x="133350" y="119139"/>
                        </a:cubicBezTo>
                        <a:cubicBezTo>
                          <a:pt x="158750" y="124695"/>
                          <a:pt x="187325" y="49289"/>
                          <a:pt x="223837" y="33414"/>
                        </a:cubicBezTo>
                        <a:cubicBezTo>
                          <a:pt x="260350" y="17539"/>
                          <a:pt x="306387" y="20714"/>
                          <a:pt x="352425" y="23889"/>
                        </a:cubicBezTo>
                      </a:path>
                    </a:pathLst>
                  </a:custGeom>
                  <a:noFill/>
                  <a:ln w="41275">
                    <a:solidFill>
                      <a:srgbClr val="EDB12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" name="Forme libre 83">
                    <a:extLst>
                      <a:ext uri="{FF2B5EF4-FFF2-40B4-BE49-F238E27FC236}">
                        <a16:creationId xmlns:a16="http://schemas.microsoft.com/office/drawing/2014/main" id="{F03D592E-5A8D-4ACD-9189-3E5721771046}"/>
                      </a:ext>
                    </a:extLst>
                  </p:cNvPr>
                  <p:cNvSpPr/>
                  <p:nvPr/>
                </p:nvSpPr>
                <p:spPr>
                  <a:xfrm rot="6930236">
                    <a:off x="3543324" y="6553471"/>
                    <a:ext cx="352425" cy="119430"/>
                  </a:xfrm>
                  <a:custGeom>
                    <a:avLst/>
                    <a:gdLst>
                      <a:gd name="connsiteX0" fmla="*/ 0 w 352425"/>
                      <a:gd name="connsiteY0" fmla="*/ 104851 h 119430"/>
                      <a:gd name="connsiteX1" fmla="*/ 71437 w 352425"/>
                      <a:gd name="connsiteY1" fmla="*/ 76 h 119430"/>
                      <a:gd name="connsiteX2" fmla="*/ 133350 w 352425"/>
                      <a:gd name="connsiteY2" fmla="*/ 119139 h 119430"/>
                      <a:gd name="connsiteX3" fmla="*/ 223837 w 352425"/>
                      <a:gd name="connsiteY3" fmla="*/ 33414 h 119430"/>
                      <a:gd name="connsiteX4" fmla="*/ 352425 w 352425"/>
                      <a:gd name="connsiteY4" fmla="*/ 23889 h 119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25" h="119430">
                        <a:moveTo>
                          <a:pt x="0" y="104851"/>
                        </a:moveTo>
                        <a:cubicBezTo>
                          <a:pt x="24606" y="51273"/>
                          <a:pt x="49212" y="-2305"/>
                          <a:pt x="71437" y="76"/>
                        </a:cubicBezTo>
                        <a:cubicBezTo>
                          <a:pt x="93662" y="2457"/>
                          <a:pt x="107950" y="113583"/>
                          <a:pt x="133350" y="119139"/>
                        </a:cubicBezTo>
                        <a:cubicBezTo>
                          <a:pt x="158750" y="124695"/>
                          <a:pt x="187325" y="49289"/>
                          <a:pt x="223837" y="33414"/>
                        </a:cubicBezTo>
                        <a:cubicBezTo>
                          <a:pt x="260350" y="17539"/>
                          <a:pt x="306387" y="20714"/>
                          <a:pt x="352425" y="23889"/>
                        </a:cubicBezTo>
                      </a:path>
                    </a:pathLst>
                  </a:custGeom>
                  <a:noFill/>
                  <a:ln w="41275">
                    <a:solidFill>
                      <a:srgbClr val="EDB12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" name="Forme libre 84">
                    <a:extLst>
                      <a:ext uri="{FF2B5EF4-FFF2-40B4-BE49-F238E27FC236}">
                        <a16:creationId xmlns:a16="http://schemas.microsoft.com/office/drawing/2014/main" id="{4850F2E5-8558-4A71-9F8E-3F4C93DA53BD}"/>
                      </a:ext>
                    </a:extLst>
                  </p:cNvPr>
                  <p:cNvSpPr/>
                  <p:nvPr/>
                </p:nvSpPr>
                <p:spPr>
                  <a:xfrm rot="17482871">
                    <a:off x="4547814" y="4381256"/>
                    <a:ext cx="352425" cy="119430"/>
                  </a:xfrm>
                  <a:custGeom>
                    <a:avLst/>
                    <a:gdLst>
                      <a:gd name="connsiteX0" fmla="*/ 0 w 352425"/>
                      <a:gd name="connsiteY0" fmla="*/ 104851 h 119430"/>
                      <a:gd name="connsiteX1" fmla="*/ 71437 w 352425"/>
                      <a:gd name="connsiteY1" fmla="*/ 76 h 119430"/>
                      <a:gd name="connsiteX2" fmla="*/ 133350 w 352425"/>
                      <a:gd name="connsiteY2" fmla="*/ 119139 h 119430"/>
                      <a:gd name="connsiteX3" fmla="*/ 223837 w 352425"/>
                      <a:gd name="connsiteY3" fmla="*/ 33414 h 119430"/>
                      <a:gd name="connsiteX4" fmla="*/ 352425 w 352425"/>
                      <a:gd name="connsiteY4" fmla="*/ 23889 h 119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25" h="119430">
                        <a:moveTo>
                          <a:pt x="0" y="104851"/>
                        </a:moveTo>
                        <a:cubicBezTo>
                          <a:pt x="24606" y="51273"/>
                          <a:pt x="49212" y="-2305"/>
                          <a:pt x="71437" y="76"/>
                        </a:cubicBezTo>
                        <a:cubicBezTo>
                          <a:pt x="93662" y="2457"/>
                          <a:pt x="107950" y="113583"/>
                          <a:pt x="133350" y="119139"/>
                        </a:cubicBezTo>
                        <a:cubicBezTo>
                          <a:pt x="158750" y="124695"/>
                          <a:pt x="187325" y="49289"/>
                          <a:pt x="223837" y="33414"/>
                        </a:cubicBezTo>
                        <a:cubicBezTo>
                          <a:pt x="260350" y="17539"/>
                          <a:pt x="306387" y="20714"/>
                          <a:pt x="352425" y="23889"/>
                        </a:cubicBezTo>
                      </a:path>
                    </a:pathLst>
                  </a:custGeom>
                  <a:noFill/>
                  <a:ln w="41275">
                    <a:solidFill>
                      <a:srgbClr val="EDB12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3CF99D-63CD-4F2B-92D3-427CE73BFAD1}"/>
                  </a:ext>
                </a:extLst>
              </p:cNvPr>
              <p:cNvSpPr/>
              <p:nvPr/>
            </p:nvSpPr>
            <p:spPr>
              <a:xfrm>
                <a:off x="2151449" y="5098118"/>
                <a:ext cx="152429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kern="0" dirty="0" err="1">
                    <a:solidFill>
                      <a:prstClr val="black"/>
                    </a:solidFill>
                    <a:latin typeface="Calibri"/>
                  </a:rPr>
                  <a:t>Electronic</a:t>
                </a:r>
                <a:r>
                  <a:rPr lang="fr-FR" sz="2000" kern="0" dirty="0">
                    <a:solidFill>
                      <a:prstClr val="black"/>
                    </a:solidFill>
                    <a:latin typeface="Calibri"/>
                  </a:rPr>
                  <a:t> orbital </a:t>
                </a:r>
                <a:r>
                  <a:rPr lang="fr-FR" sz="2000" kern="0" dirty="0" err="1">
                    <a:solidFill>
                      <a:prstClr val="black"/>
                    </a:solidFill>
                    <a:latin typeface="Calibri"/>
                  </a:rPr>
                  <a:t>shape</a:t>
                </a:r>
                <a:r>
                  <a:rPr lang="fr-FR" sz="2000" kern="0" dirty="0">
                    <a:solidFill>
                      <a:prstClr val="black"/>
                    </a:solidFill>
                    <a:latin typeface="Calibri"/>
                  </a:rPr>
                  <a:t> change</a:t>
                </a:r>
              </a:p>
            </p:txBody>
          </p:sp>
        </p:grp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2D4BE47B-7D19-4336-B90B-7F90853D2BE4}"/>
                </a:ext>
              </a:extLst>
            </p:cNvPr>
            <p:cNvSpPr txBox="1"/>
            <p:nvPr/>
          </p:nvSpPr>
          <p:spPr>
            <a:xfrm rot="2292216">
              <a:off x="5354161" y="4985365"/>
              <a:ext cx="1144766" cy="338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Hooke’s</a:t>
              </a:r>
              <a:r>
                <a:rPr lang="fr-FR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law</a:t>
              </a:r>
              <a:endParaRPr lang="fr-FR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Ellipse 58"/>
          <p:cNvSpPr/>
          <p:nvPr/>
        </p:nvSpPr>
        <p:spPr>
          <a:xfrm>
            <a:off x="7106300" y="3729413"/>
            <a:ext cx="3712141" cy="36570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5D39-23FD-489C-B3DA-9794FC4820AD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1A9789C-7E01-43C5-8880-B7B122F72C62}"/>
              </a:ext>
            </a:extLst>
          </p:cNvPr>
          <p:cNvGrpSpPr/>
          <p:nvPr/>
        </p:nvGrpSpPr>
        <p:grpSpPr>
          <a:xfrm>
            <a:off x="45116" y="3710232"/>
            <a:ext cx="7921231" cy="2964546"/>
            <a:chOff x="4289475" y="25294142"/>
            <a:chExt cx="7921231" cy="296454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040D6A4-6275-43ED-837F-7CD3F29B307C}"/>
                </a:ext>
              </a:extLst>
            </p:cNvPr>
            <p:cNvGrpSpPr/>
            <p:nvPr/>
          </p:nvGrpSpPr>
          <p:grpSpPr>
            <a:xfrm>
              <a:off x="4559261" y="25294994"/>
              <a:ext cx="6142289" cy="479994"/>
              <a:chOff x="-620923" y="2259987"/>
              <a:chExt cx="6142289" cy="47999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910F6B9-5CD5-4143-8FFF-C44DC010021E}"/>
                  </a:ext>
                </a:extLst>
              </p:cNvPr>
              <p:cNvSpPr/>
              <p:nvPr/>
            </p:nvSpPr>
            <p:spPr>
              <a:xfrm>
                <a:off x="3977608" y="2278316"/>
                <a:ext cx="1543758" cy="461665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Stress</a:t>
                </a:r>
                <a:endPara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527500-34F4-446C-BCA1-50535F9B39EC}"/>
                  </a:ext>
                </a:extLst>
              </p:cNvPr>
              <p:cNvSpPr/>
              <p:nvPr/>
            </p:nvSpPr>
            <p:spPr>
              <a:xfrm>
                <a:off x="-620923" y="2259987"/>
                <a:ext cx="2689556" cy="461665"/>
              </a:xfrm>
              <a:prstGeom prst="rect">
                <a:avLst/>
              </a:prstGeom>
              <a:solidFill>
                <a:srgbClr val="FF5050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Optical excitation </a:t>
                </a:r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D6BE297-063F-4AF9-A3D6-1CFB40C11EA3}"/>
                </a:ext>
              </a:extLst>
            </p:cNvPr>
            <p:cNvSpPr txBox="1"/>
            <p:nvPr/>
          </p:nvSpPr>
          <p:spPr>
            <a:xfrm>
              <a:off x="4699026" y="26238761"/>
              <a:ext cx="4758451" cy="2019927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12700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orme libre 20">
              <a:extLst>
                <a:ext uri="{FF2B5EF4-FFF2-40B4-BE49-F238E27FC236}">
                  <a16:creationId xmlns:a16="http://schemas.microsoft.com/office/drawing/2014/main" id="{D6022750-FCA3-4B82-97F5-18A527D3C6EB}"/>
                </a:ext>
              </a:extLst>
            </p:cNvPr>
            <p:cNvSpPr/>
            <p:nvPr/>
          </p:nvSpPr>
          <p:spPr>
            <a:xfrm>
              <a:off x="4289475" y="25790118"/>
              <a:ext cx="503017" cy="986723"/>
            </a:xfrm>
            <a:custGeom>
              <a:avLst/>
              <a:gdLst>
                <a:gd name="connsiteX0" fmla="*/ 0 w 2390775"/>
                <a:gd name="connsiteY0" fmla="*/ 409821 h 409821"/>
                <a:gd name="connsiteX1" fmla="*/ 933450 w 2390775"/>
                <a:gd name="connsiteY1" fmla="*/ 246 h 409821"/>
                <a:gd name="connsiteX2" fmla="*/ 2390775 w 2390775"/>
                <a:gd name="connsiteY2" fmla="*/ 362196 h 409821"/>
                <a:gd name="connsiteX0" fmla="*/ 0 w 2390775"/>
                <a:gd name="connsiteY0" fmla="*/ 75718 h 639596"/>
                <a:gd name="connsiteX1" fmla="*/ 358263 w 2390775"/>
                <a:gd name="connsiteY1" fmla="*/ 639536 h 639596"/>
                <a:gd name="connsiteX2" fmla="*/ 2390775 w 2390775"/>
                <a:gd name="connsiteY2" fmla="*/ 28093 h 639596"/>
                <a:gd name="connsiteX0" fmla="*/ 0 w 1137162"/>
                <a:gd name="connsiteY0" fmla="*/ 33331 h 597209"/>
                <a:gd name="connsiteX1" fmla="*/ 358263 w 1137162"/>
                <a:gd name="connsiteY1" fmla="*/ 597149 h 597209"/>
                <a:gd name="connsiteX2" fmla="*/ 1137162 w 1137162"/>
                <a:gd name="connsiteY2" fmla="*/ 560893 h 597209"/>
                <a:gd name="connsiteX0" fmla="*/ 0 w 1137162"/>
                <a:gd name="connsiteY0" fmla="*/ 33331 h 597209"/>
                <a:gd name="connsiteX1" fmla="*/ 358263 w 1137162"/>
                <a:gd name="connsiteY1" fmla="*/ 597149 h 597209"/>
                <a:gd name="connsiteX2" fmla="*/ 1137162 w 1137162"/>
                <a:gd name="connsiteY2" fmla="*/ 560893 h 597209"/>
                <a:gd name="connsiteX0" fmla="*/ 0 w 1137162"/>
                <a:gd name="connsiteY0" fmla="*/ 0 h 564213"/>
                <a:gd name="connsiteX1" fmla="*/ 358263 w 1137162"/>
                <a:gd name="connsiteY1" fmla="*/ 563818 h 564213"/>
                <a:gd name="connsiteX2" fmla="*/ 1137162 w 1137162"/>
                <a:gd name="connsiteY2" fmla="*/ 527562 h 564213"/>
                <a:gd name="connsiteX0" fmla="*/ 0 w 1137162"/>
                <a:gd name="connsiteY0" fmla="*/ 0 h 563818"/>
                <a:gd name="connsiteX1" fmla="*/ 358263 w 1137162"/>
                <a:gd name="connsiteY1" fmla="*/ 563818 h 563818"/>
                <a:gd name="connsiteX2" fmla="*/ 1137162 w 1137162"/>
                <a:gd name="connsiteY2" fmla="*/ 527562 h 563818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913652 w 2050814"/>
                <a:gd name="connsiteY0" fmla="*/ 0 h 527562"/>
                <a:gd name="connsiteX1" fmla="*/ 2050814 w 2050814"/>
                <a:gd name="connsiteY1" fmla="*/ 527562 h 527562"/>
                <a:gd name="connsiteX0" fmla="*/ 1774338 w 1774338"/>
                <a:gd name="connsiteY0" fmla="*/ 0 h 491090"/>
                <a:gd name="connsiteX1" fmla="*/ 433547 w 1774338"/>
                <a:gd name="connsiteY1" fmla="*/ 491090 h 491090"/>
                <a:gd name="connsiteX0" fmla="*/ 2164677 w 2164677"/>
                <a:gd name="connsiteY0" fmla="*/ 0 h 491090"/>
                <a:gd name="connsiteX1" fmla="*/ 823886 w 2164677"/>
                <a:gd name="connsiteY1" fmla="*/ 491090 h 491090"/>
                <a:gd name="connsiteX0" fmla="*/ 1913810 w 1913810"/>
                <a:gd name="connsiteY0" fmla="*/ 0 h 439087"/>
                <a:gd name="connsiteX1" fmla="*/ 974281 w 1913810"/>
                <a:gd name="connsiteY1" fmla="*/ 439087 h 439087"/>
                <a:gd name="connsiteX0" fmla="*/ 1366145 w 1371857"/>
                <a:gd name="connsiteY0" fmla="*/ 0 h 439087"/>
                <a:gd name="connsiteX1" fmla="*/ 426616 w 1371857"/>
                <a:gd name="connsiteY1" fmla="*/ 439087 h 439087"/>
                <a:gd name="connsiteX0" fmla="*/ 2021937 w 2025486"/>
                <a:gd name="connsiteY0" fmla="*/ 0 h 439087"/>
                <a:gd name="connsiteX1" fmla="*/ 1082408 w 2025486"/>
                <a:gd name="connsiteY1" fmla="*/ 439087 h 439087"/>
                <a:gd name="connsiteX0" fmla="*/ 1410625 w 1414995"/>
                <a:gd name="connsiteY0" fmla="*/ 0 h 442360"/>
                <a:gd name="connsiteX1" fmla="*/ 1239125 w 1414995"/>
                <a:gd name="connsiteY1" fmla="*/ 442360 h 44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4995" h="442360">
                  <a:moveTo>
                    <a:pt x="1410625" y="0"/>
                  </a:moveTo>
                  <a:cubicBezTo>
                    <a:pt x="1549992" y="132145"/>
                    <a:pt x="-1710356" y="324248"/>
                    <a:pt x="1239125" y="442360"/>
                  </a:cubicBezTo>
                </a:path>
              </a:pathLst>
            </a:custGeom>
            <a:no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6420AA7-015B-4880-81FF-E9E47473379D}"/>
                </a:ext>
              </a:extLst>
            </p:cNvPr>
            <p:cNvSpPr txBox="1"/>
            <p:nvPr/>
          </p:nvSpPr>
          <p:spPr>
            <a:xfrm>
              <a:off x="10372918" y="27418370"/>
              <a:ext cx="1837788" cy="40011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kern="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Strain</a:t>
              </a:r>
              <a:r>
                <a:rPr lang="fr-FR" sz="200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in </a:t>
              </a:r>
              <a:r>
                <a:rPr lang="fr-FR" sz="2000" kern="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crystal</a:t>
              </a:r>
              <a:endPara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lèche droite 298">
              <a:extLst>
                <a:ext uri="{FF2B5EF4-FFF2-40B4-BE49-F238E27FC236}">
                  <a16:creationId xmlns:a16="http://schemas.microsoft.com/office/drawing/2014/main" id="{D07F66B8-C7B0-422E-B045-BFA0AE5DD80E}"/>
                </a:ext>
              </a:extLst>
            </p:cNvPr>
            <p:cNvSpPr/>
            <p:nvPr/>
          </p:nvSpPr>
          <p:spPr>
            <a:xfrm>
              <a:off x="7210956" y="25294142"/>
              <a:ext cx="1942828" cy="500028"/>
            </a:xfrm>
            <a:prstGeom prst="rightArrow">
              <a:avLst/>
            </a:prstGeom>
            <a:gradFill flip="none" rotWithShape="1">
              <a:gsLst>
                <a:gs pos="0">
                  <a:srgbClr val="FF5050"/>
                </a:gs>
                <a:gs pos="100000">
                  <a:srgbClr val="EDB120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kern="0" dirty="0" err="1" smtClean="0">
                  <a:latin typeface="Calibri"/>
                </a:rPr>
                <a:t>Piezo</a:t>
              </a:r>
              <a:r>
                <a:rPr lang="fr-FR" sz="1600" kern="0" dirty="0" smtClean="0">
                  <a:latin typeface="Calibri"/>
                </a:rPr>
                <a:t>-orbital </a:t>
              </a:r>
              <a:r>
                <a:rPr lang="fr-FR" sz="1600" kern="0" dirty="0" err="1" smtClean="0">
                  <a:latin typeface="Calibri"/>
                </a:rPr>
                <a:t>backaction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Forme libre 20">
              <a:extLst>
                <a:ext uri="{FF2B5EF4-FFF2-40B4-BE49-F238E27FC236}">
                  <a16:creationId xmlns:a16="http://schemas.microsoft.com/office/drawing/2014/main" id="{A7F85DFB-6CBF-4214-BA4B-A15978B5FC9E}"/>
                </a:ext>
              </a:extLst>
            </p:cNvPr>
            <p:cNvSpPr/>
            <p:nvPr/>
          </p:nvSpPr>
          <p:spPr>
            <a:xfrm rot="17604707">
              <a:off x="9867852" y="27054109"/>
              <a:ext cx="84901" cy="956683"/>
            </a:xfrm>
            <a:custGeom>
              <a:avLst/>
              <a:gdLst>
                <a:gd name="connsiteX0" fmla="*/ 0 w 2390775"/>
                <a:gd name="connsiteY0" fmla="*/ 409821 h 409821"/>
                <a:gd name="connsiteX1" fmla="*/ 933450 w 2390775"/>
                <a:gd name="connsiteY1" fmla="*/ 246 h 409821"/>
                <a:gd name="connsiteX2" fmla="*/ 2390775 w 2390775"/>
                <a:gd name="connsiteY2" fmla="*/ 362196 h 409821"/>
                <a:gd name="connsiteX0" fmla="*/ 0 w 2390775"/>
                <a:gd name="connsiteY0" fmla="*/ 75718 h 639596"/>
                <a:gd name="connsiteX1" fmla="*/ 358263 w 2390775"/>
                <a:gd name="connsiteY1" fmla="*/ 639536 h 639596"/>
                <a:gd name="connsiteX2" fmla="*/ 2390775 w 2390775"/>
                <a:gd name="connsiteY2" fmla="*/ 28093 h 639596"/>
                <a:gd name="connsiteX0" fmla="*/ 0 w 1137162"/>
                <a:gd name="connsiteY0" fmla="*/ 33331 h 597209"/>
                <a:gd name="connsiteX1" fmla="*/ 358263 w 1137162"/>
                <a:gd name="connsiteY1" fmla="*/ 597149 h 597209"/>
                <a:gd name="connsiteX2" fmla="*/ 1137162 w 1137162"/>
                <a:gd name="connsiteY2" fmla="*/ 560893 h 597209"/>
                <a:gd name="connsiteX0" fmla="*/ 0 w 1137162"/>
                <a:gd name="connsiteY0" fmla="*/ 33331 h 597209"/>
                <a:gd name="connsiteX1" fmla="*/ 358263 w 1137162"/>
                <a:gd name="connsiteY1" fmla="*/ 597149 h 597209"/>
                <a:gd name="connsiteX2" fmla="*/ 1137162 w 1137162"/>
                <a:gd name="connsiteY2" fmla="*/ 560893 h 597209"/>
                <a:gd name="connsiteX0" fmla="*/ 0 w 1137162"/>
                <a:gd name="connsiteY0" fmla="*/ 0 h 564213"/>
                <a:gd name="connsiteX1" fmla="*/ 358263 w 1137162"/>
                <a:gd name="connsiteY1" fmla="*/ 563818 h 564213"/>
                <a:gd name="connsiteX2" fmla="*/ 1137162 w 1137162"/>
                <a:gd name="connsiteY2" fmla="*/ 527562 h 564213"/>
                <a:gd name="connsiteX0" fmla="*/ 0 w 1137162"/>
                <a:gd name="connsiteY0" fmla="*/ 0 h 563818"/>
                <a:gd name="connsiteX1" fmla="*/ 358263 w 1137162"/>
                <a:gd name="connsiteY1" fmla="*/ 563818 h 563818"/>
                <a:gd name="connsiteX2" fmla="*/ 1137162 w 1137162"/>
                <a:gd name="connsiteY2" fmla="*/ 527562 h 563818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3688 w 274259"/>
                <a:gd name="connsiteY0" fmla="*/ 0 h 1607546"/>
                <a:gd name="connsiteX1" fmla="*/ 274259 w 274259"/>
                <a:gd name="connsiteY1" fmla="*/ 1607546 h 1607546"/>
                <a:gd name="connsiteX0" fmla="*/ 0 w 270571"/>
                <a:gd name="connsiteY0" fmla="*/ 0 h 1607546"/>
                <a:gd name="connsiteX1" fmla="*/ 270571 w 270571"/>
                <a:gd name="connsiteY1" fmla="*/ 1607546 h 1607546"/>
                <a:gd name="connsiteX0" fmla="*/ 0 w 270571"/>
                <a:gd name="connsiteY0" fmla="*/ 0 h 1607546"/>
                <a:gd name="connsiteX1" fmla="*/ 270571 w 270571"/>
                <a:gd name="connsiteY1" fmla="*/ 1607546 h 160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571" h="1607546">
                  <a:moveTo>
                    <a:pt x="0" y="0"/>
                  </a:moveTo>
                  <a:cubicBezTo>
                    <a:pt x="277840" y="614966"/>
                    <a:pt x="-126234" y="693519"/>
                    <a:pt x="270571" y="1607546"/>
                  </a:cubicBezTo>
                </a:path>
              </a:pathLst>
            </a:custGeom>
            <a:no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orme libre 20">
              <a:extLst>
                <a:ext uri="{FF2B5EF4-FFF2-40B4-BE49-F238E27FC236}">
                  <a16:creationId xmlns:a16="http://schemas.microsoft.com/office/drawing/2014/main" id="{5518370D-23C0-4670-B2B9-93F76B395442}"/>
                </a:ext>
              </a:extLst>
            </p:cNvPr>
            <p:cNvSpPr/>
            <p:nvPr/>
          </p:nvSpPr>
          <p:spPr>
            <a:xfrm flipH="1">
              <a:off x="9958901" y="25825553"/>
              <a:ext cx="1391758" cy="1592817"/>
            </a:xfrm>
            <a:custGeom>
              <a:avLst/>
              <a:gdLst>
                <a:gd name="connsiteX0" fmla="*/ 0 w 2390775"/>
                <a:gd name="connsiteY0" fmla="*/ 409821 h 409821"/>
                <a:gd name="connsiteX1" fmla="*/ 933450 w 2390775"/>
                <a:gd name="connsiteY1" fmla="*/ 246 h 409821"/>
                <a:gd name="connsiteX2" fmla="*/ 2390775 w 2390775"/>
                <a:gd name="connsiteY2" fmla="*/ 362196 h 409821"/>
                <a:gd name="connsiteX0" fmla="*/ 0 w 2390775"/>
                <a:gd name="connsiteY0" fmla="*/ 75718 h 639596"/>
                <a:gd name="connsiteX1" fmla="*/ 358263 w 2390775"/>
                <a:gd name="connsiteY1" fmla="*/ 639536 h 639596"/>
                <a:gd name="connsiteX2" fmla="*/ 2390775 w 2390775"/>
                <a:gd name="connsiteY2" fmla="*/ 28093 h 639596"/>
                <a:gd name="connsiteX0" fmla="*/ 0 w 1137162"/>
                <a:gd name="connsiteY0" fmla="*/ 33331 h 597209"/>
                <a:gd name="connsiteX1" fmla="*/ 358263 w 1137162"/>
                <a:gd name="connsiteY1" fmla="*/ 597149 h 597209"/>
                <a:gd name="connsiteX2" fmla="*/ 1137162 w 1137162"/>
                <a:gd name="connsiteY2" fmla="*/ 560893 h 597209"/>
                <a:gd name="connsiteX0" fmla="*/ 0 w 1137162"/>
                <a:gd name="connsiteY0" fmla="*/ 33331 h 597209"/>
                <a:gd name="connsiteX1" fmla="*/ 358263 w 1137162"/>
                <a:gd name="connsiteY1" fmla="*/ 597149 h 597209"/>
                <a:gd name="connsiteX2" fmla="*/ 1137162 w 1137162"/>
                <a:gd name="connsiteY2" fmla="*/ 560893 h 597209"/>
                <a:gd name="connsiteX0" fmla="*/ 0 w 1137162"/>
                <a:gd name="connsiteY0" fmla="*/ 0 h 564213"/>
                <a:gd name="connsiteX1" fmla="*/ 358263 w 1137162"/>
                <a:gd name="connsiteY1" fmla="*/ 563818 h 564213"/>
                <a:gd name="connsiteX2" fmla="*/ 1137162 w 1137162"/>
                <a:gd name="connsiteY2" fmla="*/ 527562 h 564213"/>
                <a:gd name="connsiteX0" fmla="*/ 0 w 1137162"/>
                <a:gd name="connsiteY0" fmla="*/ 0 h 563818"/>
                <a:gd name="connsiteX1" fmla="*/ 358263 w 1137162"/>
                <a:gd name="connsiteY1" fmla="*/ 563818 h 563818"/>
                <a:gd name="connsiteX2" fmla="*/ 1137162 w 1137162"/>
                <a:gd name="connsiteY2" fmla="*/ 527562 h 563818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0 h 527562"/>
                <a:gd name="connsiteX1" fmla="*/ 1137162 w 1137162"/>
                <a:gd name="connsiteY1" fmla="*/ 527562 h 527562"/>
                <a:gd name="connsiteX0" fmla="*/ 0 w 1137162"/>
                <a:gd name="connsiteY0" fmla="*/ 103 h 527665"/>
                <a:gd name="connsiteX1" fmla="*/ 1137162 w 1137162"/>
                <a:gd name="connsiteY1" fmla="*/ 527665 h 527665"/>
                <a:gd name="connsiteX0" fmla="*/ 0 w 1563206"/>
                <a:gd name="connsiteY0" fmla="*/ 101 h 539553"/>
                <a:gd name="connsiteX1" fmla="*/ 1563206 w 1563206"/>
                <a:gd name="connsiteY1" fmla="*/ 539553 h 539553"/>
                <a:gd name="connsiteX0" fmla="*/ 0 w 1456695"/>
                <a:gd name="connsiteY0" fmla="*/ 236 h 230557"/>
                <a:gd name="connsiteX1" fmla="*/ 1456695 w 1456695"/>
                <a:gd name="connsiteY1" fmla="*/ 230557 h 230557"/>
                <a:gd name="connsiteX0" fmla="*/ 0 w 1456695"/>
                <a:gd name="connsiteY0" fmla="*/ 189 h 235508"/>
                <a:gd name="connsiteX1" fmla="*/ 1456695 w 1456695"/>
                <a:gd name="connsiteY1" fmla="*/ 230510 h 235508"/>
                <a:gd name="connsiteX0" fmla="*/ 0 w 1158333"/>
                <a:gd name="connsiteY0" fmla="*/ 233779 h 233779"/>
                <a:gd name="connsiteX1" fmla="*/ 1158333 w 1158333"/>
                <a:gd name="connsiteY1" fmla="*/ 0 h 233779"/>
                <a:gd name="connsiteX0" fmla="*/ 0 w 1158333"/>
                <a:gd name="connsiteY0" fmla="*/ 233779 h 233779"/>
                <a:gd name="connsiteX1" fmla="*/ 1158333 w 1158333"/>
                <a:gd name="connsiteY1" fmla="*/ 0 h 233779"/>
                <a:gd name="connsiteX0" fmla="*/ 961391 w 1146287"/>
                <a:gd name="connsiteY0" fmla="*/ 255879 h 255879"/>
                <a:gd name="connsiteX1" fmla="*/ 2770 w 1146287"/>
                <a:gd name="connsiteY1" fmla="*/ 0 h 255879"/>
                <a:gd name="connsiteX0" fmla="*/ 963278 w 963278"/>
                <a:gd name="connsiteY0" fmla="*/ 255879 h 255879"/>
                <a:gd name="connsiteX1" fmla="*/ 4657 w 963278"/>
                <a:gd name="connsiteY1" fmla="*/ 0 h 255879"/>
                <a:gd name="connsiteX0" fmla="*/ 958621 w 958621"/>
                <a:gd name="connsiteY0" fmla="*/ 255879 h 255879"/>
                <a:gd name="connsiteX1" fmla="*/ 0 w 958621"/>
                <a:gd name="connsiteY1" fmla="*/ 0 h 255879"/>
                <a:gd name="connsiteX0" fmla="*/ 958621 w 958621"/>
                <a:gd name="connsiteY0" fmla="*/ 255879 h 255879"/>
                <a:gd name="connsiteX1" fmla="*/ 0 w 958621"/>
                <a:gd name="connsiteY1" fmla="*/ 0 h 255879"/>
                <a:gd name="connsiteX0" fmla="*/ 958621 w 958621"/>
                <a:gd name="connsiteY0" fmla="*/ 255879 h 255879"/>
                <a:gd name="connsiteX1" fmla="*/ 0 w 958621"/>
                <a:gd name="connsiteY1" fmla="*/ 0 h 255879"/>
                <a:gd name="connsiteX0" fmla="*/ 58949 w 832665"/>
                <a:gd name="connsiteY0" fmla="*/ 246925 h 246925"/>
                <a:gd name="connsiteX1" fmla="*/ 831318 w 832665"/>
                <a:gd name="connsiteY1" fmla="*/ 0 h 246925"/>
                <a:gd name="connsiteX0" fmla="*/ -1 w 774670"/>
                <a:gd name="connsiteY0" fmla="*/ 246925 h 246925"/>
                <a:gd name="connsiteX1" fmla="*/ 772368 w 774670"/>
                <a:gd name="connsiteY1" fmla="*/ 0 h 246925"/>
                <a:gd name="connsiteX0" fmla="*/ 0 w 1400547"/>
                <a:gd name="connsiteY0" fmla="*/ 249910 h 249910"/>
                <a:gd name="connsiteX1" fmla="*/ 1399341 w 1400547"/>
                <a:gd name="connsiteY1" fmla="*/ 0 h 249910"/>
                <a:gd name="connsiteX0" fmla="*/ 0 w 1399341"/>
                <a:gd name="connsiteY0" fmla="*/ 249910 h 249910"/>
                <a:gd name="connsiteX1" fmla="*/ 1399341 w 1399341"/>
                <a:gd name="connsiteY1" fmla="*/ 0 h 24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9341" h="249910">
                  <a:moveTo>
                    <a:pt x="0" y="249910"/>
                  </a:moveTo>
                  <a:cubicBezTo>
                    <a:pt x="163197" y="692"/>
                    <a:pt x="1227211" y="265799"/>
                    <a:pt x="1399341" y="0"/>
                  </a:cubicBezTo>
                </a:path>
              </a:pathLst>
            </a:custGeom>
            <a:noFill/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lg" len="lg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AA4C42C-7252-4436-A680-A4E797CAC6BD}"/>
              </a:ext>
            </a:extLst>
          </p:cNvPr>
          <p:cNvGrpSpPr/>
          <p:nvPr/>
        </p:nvGrpSpPr>
        <p:grpSpPr>
          <a:xfrm>
            <a:off x="1809616" y="4775616"/>
            <a:ext cx="3339363" cy="1776381"/>
            <a:chOff x="5265490" y="27377562"/>
            <a:chExt cx="4401680" cy="217264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732355A-C0CB-483E-9925-2464272D6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490" y="27377562"/>
              <a:ext cx="4401680" cy="2172640"/>
            </a:xfrm>
            <a:prstGeom prst="rect">
              <a:avLst/>
            </a:prstGeom>
          </p:spPr>
        </p:pic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4FEBF830-173D-4F10-AF52-040E528B5B04}"/>
                </a:ext>
              </a:extLst>
            </p:cNvPr>
            <p:cNvGrpSpPr/>
            <p:nvPr/>
          </p:nvGrpSpPr>
          <p:grpSpPr>
            <a:xfrm>
              <a:off x="7446835" y="27523216"/>
              <a:ext cx="2135936" cy="1818574"/>
              <a:chOff x="2525086" y="4264758"/>
              <a:chExt cx="3687599" cy="2524640"/>
            </a:xfrm>
          </p:grpSpPr>
          <p:sp>
            <p:nvSpPr>
              <p:cNvPr id="23" name="Forme libre 1039">
                <a:extLst>
                  <a:ext uri="{FF2B5EF4-FFF2-40B4-BE49-F238E27FC236}">
                    <a16:creationId xmlns:a16="http://schemas.microsoft.com/office/drawing/2014/main" id="{35477C96-0BE8-45F4-978C-3CDD329CF77C}"/>
                  </a:ext>
                </a:extLst>
              </p:cNvPr>
              <p:cNvSpPr/>
              <p:nvPr/>
            </p:nvSpPr>
            <p:spPr>
              <a:xfrm>
                <a:off x="5277328" y="4771126"/>
                <a:ext cx="935357" cy="233425"/>
              </a:xfrm>
              <a:custGeom>
                <a:avLst/>
                <a:gdLst>
                  <a:gd name="connsiteX0" fmla="*/ 0 w 858644"/>
                  <a:gd name="connsiteY0" fmla="*/ 200722 h 240878"/>
                  <a:gd name="connsiteX1" fmla="*/ 66908 w 858644"/>
                  <a:gd name="connsiteY1" fmla="*/ 44605 h 240878"/>
                  <a:gd name="connsiteX2" fmla="*/ 189571 w 858644"/>
                  <a:gd name="connsiteY2" fmla="*/ 156118 h 240878"/>
                  <a:gd name="connsiteX3" fmla="*/ 345688 w 858644"/>
                  <a:gd name="connsiteY3" fmla="*/ 0 h 240878"/>
                  <a:gd name="connsiteX4" fmla="*/ 423747 w 858644"/>
                  <a:gd name="connsiteY4" fmla="*/ 156118 h 240878"/>
                  <a:gd name="connsiteX5" fmla="*/ 613317 w 858644"/>
                  <a:gd name="connsiteY5" fmla="*/ 22303 h 240878"/>
                  <a:gd name="connsiteX6" fmla="*/ 724830 w 858644"/>
                  <a:gd name="connsiteY6" fmla="*/ 234176 h 240878"/>
                  <a:gd name="connsiteX7" fmla="*/ 858644 w 858644"/>
                  <a:gd name="connsiteY7" fmla="*/ 167269 h 240878"/>
                  <a:gd name="connsiteX0" fmla="*/ 0 w 858644"/>
                  <a:gd name="connsiteY0" fmla="*/ 200722 h 237169"/>
                  <a:gd name="connsiteX1" fmla="*/ 66908 w 858644"/>
                  <a:gd name="connsiteY1" fmla="*/ 44605 h 237169"/>
                  <a:gd name="connsiteX2" fmla="*/ 189571 w 858644"/>
                  <a:gd name="connsiteY2" fmla="*/ 156118 h 237169"/>
                  <a:gd name="connsiteX3" fmla="*/ 345688 w 858644"/>
                  <a:gd name="connsiteY3" fmla="*/ 0 h 237169"/>
                  <a:gd name="connsiteX4" fmla="*/ 423747 w 858644"/>
                  <a:gd name="connsiteY4" fmla="*/ 156118 h 237169"/>
                  <a:gd name="connsiteX5" fmla="*/ 613317 w 858644"/>
                  <a:gd name="connsiteY5" fmla="*/ 22303 h 237169"/>
                  <a:gd name="connsiteX6" fmla="*/ 724830 w 858644"/>
                  <a:gd name="connsiteY6" fmla="*/ 234176 h 237169"/>
                  <a:gd name="connsiteX7" fmla="*/ 858644 w 858644"/>
                  <a:gd name="connsiteY7" fmla="*/ 167269 h 237169"/>
                  <a:gd name="connsiteX0" fmla="*/ 0 w 858644"/>
                  <a:gd name="connsiteY0" fmla="*/ 200722 h 200722"/>
                  <a:gd name="connsiteX1" fmla="*/ 66908 w 858644"/>
                  <a:gd name="connsiteY1" fmla="*/ 44605 h 200722"/>
                  <a:gd name="connsiteX2" fmla="*/ 189571 w 858644"/>
                  <a:gd name="connsiteY2" fmla="*/ 156118 h 200722"/>
                  <a:gd name="connsiteX3" fmla="*/ 345688 w 858644"/>
                  <a:gd name="connsiteY3" fmla="*/ 0 h 200722"/>
                  <a:gd name="connsiteX4" fmla="*/ 423747 w 858644"/>
                  <a:gd name="connsiteY4" fmla="*/ 156118 h 200722"/>
                  <a:gd name="connsiteX5" fmla="*/ 613317 w 858644"/>
                  <a:gd name="connsiteY5" fmla="*/ 22303 h 200722"/>
                  <a:gd name="connsiteX6" fmla="*/ 686730 w 858644"/>
                  <a:gd name="connsiteY6" fmla="*/ 181789 h 200722"/>
                  <a:gd name="connsiteX7" fmla="*/ 858644 w 858644"/>
                  <a:gd name="connsiteY7" fmla="*/ 167269 h 200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644" h="200722">
                    <a:moveTo>
                      <a:pt x="0" y="200722"/>
                    </a:moveTo>
                    <a:cubicBezTo>
                      <a:pt x="17656" y="126380"/>
                      <a:pt x="35313" y="52039"/>
                      <a:pt x="66908" y="44605"/>
                    </a:cubicBezTo>
                    <a:cubicBezTo>
                      <a:pt x="98503" y="37171"/>
                      <a:pt x="143108" y="163552"/>
                      <a:pt x="189571" y="156118"/>
                    </a:cubicBezTo>
                    <a:cubicBezTo>
                      <a:pt x="236034" y="148684"/>
                      <a:pt x="306659" y="0"/>
                      <a:pt x="345688" y="0"/>
                    </a:cubicBezTo>
                    <a:cubicBezTo>
                      <a:pt x="384717" y="0"/>
                      <a:pt x="379142" y="152401"/>
                      <a:pt x="423747" y="156118"/>
                    </a:cubicBezTo>
                    <a:cubicBezTo>
                      <a:pt x="468352" y="159835"/>
                      <a:pt x="569487" y="18025"/>
                      <a:pt x="613317" y="22303"/>
                    </a:cubicBezTo>
                    <a:cubicBezTo>
                      <a:pt x="657147" y="26581"/>
                      <a:pt x="645842" y="157628"/>
                      <a:pt x="686730" y="181789"/>
                    </a:cubicBezTo>
                    <a:cubicBezTo>
                      <a:pt x="727618" y="205950"/>
                      <a:pt x="797893" y="127078"/>
                      <a:pt x="858644" y="167269"/>
                    </a:cubicBezTo>
                  </a:path>
                </a:pathLst>
              </a:custGeom>
              <a:noFill/>
              <a:ln w="41275">
                <a:solidFill>
                  <a:srgbClr val="EDB12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Forme libre 1040">
                <a:extLst>
                  <a:ext uri="{FF2B5EF4-FFF2-40B4-BE49-F238E27FC236}">
                    <a16:creationId xmlns:a16="http://schemas.microsoft.com/office/drawing/2014/main" id="{940E4D9A-9511-4DC2-B3B1-405465E35C23}"/>
                  </a:ext>
                </a:extLst>
              </p:cNvPr>
              <p:cNvSpPr/>
              <p:nvPr/>
            </p:nvSpPr>
            <p:spPr>
              <a:xfrm>
                <a:off x="5477353" y="5116683"/>
                <a:ext cx="461961" cy="177574"/>
              </a:xfrm>
              <a:custGeom>
                <a:avLst/>
                <a:gdLst>
                  <a:gd name="connsiteX0" fmla="*/ 0 w 390293"/>
                  <a:gd name="connsiteY0" fmla="*/ 145099 h 167470"/>
                  <a:gd name="connsiteX1" fmla="*/ 111513 w 390293"/>
                  <a:gd name="connsiteY1" fmla="*/ 133 h 167470"/>
                  <a:gd name="connsiteX2" fmla="*/ 167269 w 390293"/>
                  <a:gd name="connsiteY2" fmla="*/ 167402 h 167470"/>
                  <a:gd name="connsiteX3" fmla="*/ 301083 w 390293"/>
                  <a:gd name="connsiteY3" fmla="*/ 22436 h 167470"/>
                  <a:gd name="connsiteX4" fmla="*/ 390293 w 390293"/>
                  <a:gd name="connsiteY4" fmla="*/ 167402 h 167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293" h="167470">
                    <a:moveTo>
                      <a:pt x="0" y="145099"/>
                    </a:moveTo>
                    <a:cubicBezTo>
                      <a:pt x="41817" y="70757"/>
                      <a:pt x="83635" y="-3584"/>
                      <a:pt x="111513" y="133"/>
                    </a:cubicBezTo>
                    <a:cubicBezTo>
                      <a:pt x="139391" y="3850"/>
                      <a:pt x="135674" y="163685"/>
                      <a:pt x="167269" y="167402"/>
                    </a:cubicBezTo>
                    <a:cubicBezTo>
                      <a:pt x="198864" y="171119"/>
                      <a:pt x="263912" y="22436"/>
                      <a:pt x="301083" y="22436"/>
                    </a:cubicBezTo>
                    <a:cubicBezTo>
                      <a:pt x="338254" y="22436"/>
                      <a:pt x="364273" y="94919"/>
                      <a:pt x="390293" y="167402"/>
                    </a:cubicBezTo>
                  </a:path>
                </a:pathLst>
              </a:custGeom>
              <a:noFill/>
              <a:ln w="41275">
                <a:solidFill>
                  <a:srgbClr val="EDB12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Forme libre 1041">
                <a:extLst>
                  <a:ext uri="{FF2B5EF4-FFF2-40B4-BE49-F238E27FC236}">
                    <a16:creationId xmlns:a16="http://schemas.microsoft.com/office/drawing/2014/main" id="{C4E6211B-CD05-4172-8481-788AD8B7FF85}"/>
                  </a:ext>
                </a:extLst>
              </p:cNvPr>
              <p:cNvSpPr/>
              <p:nvPr/>
            </p:nvSpPr>
            <p:spPr>
              <a:xfrm>
                <a:off x="5558131" y="5546161"/>
                <a:ext cx="281802" cy="220097"/>
              </a:xfrm>
              <a:custGeom>
                <a:avLst/>
                <a:gdLst>
                  <a:gd name="connsiteX0" fmla="*/ 0 w 234176"/>
                  <a:gd name="connsiteY0" fmla="*/ 101796 h 169017"/>
                  <a:gd name="connsiteX1" fmla="*/ 100361 w 234176"/>
                  <a:gd name="connsiteY1" fmla="*/ 1435 h 169017"/>
                  <a:gd name="connsiteX2" fmla="*/ 122664 w 234176"/>
                  <a:gd name="connsiteY2" fmla="*/ 168704 h 169017"/>
                  <a:gd name="connsiteX3" fmla="*/ 234176 w 234176"/>
                  <a:gd name="connsiteY3" fmla="*/ 34889 h 169017"/>
                  <a:gd name="connsiteX0" fmla="*/ 0 w 229414"/>
                  <a:gd name="connsiteY0" fmla="*/ 101796 h 216782"/>
                  <a:gd name="connsiteX1" fmla="*/ 100361 w 229414"/>
                  <a:gd name="connsiteY1" fmla="*/ 1435 h 216782"/>
                  <a:gd name="connsiteX2" fmla="*/ 122664 w 229414"/>
                  <a:gd name="connsiteY2" fmla="*/ 168704 h 216782"/>
                  <a:gd name="connsiteX3" fmla="*/ 229414 w 229414"/>
                  <a:gd name="connsiteY3" fmla="*/ 182526 h 216782"/>
                  <a:gd name="connsiteX0" fmla="*/ 0 w 229414"/>
                  <a:gd name="connsiteY0" fmla="*/ 101796 h 182526"/>
                  <a:gd name="connsiteX1" fmla="*/ 100361 w 229414"/>
                  <a:gd name="connsiteY1" fmla="*/ 1435 h 182526"/>
                  <a:gd name="connsiteX2" fmla="*/ 122664 w 229414"/>
                  <a:gd name="connsiteY2" fmla="*/ 168704 h 182526"/>
                  <a:gd name="connsiteX3" fmla="*/ 229414 w 229414"/>
                  <a:gd name="connsiteY3" fmla="*/ 182526 h 182526"/>
                  <a:gd name="connsiteX0" fmla="*/ 0 w 229414"/>
                  <a:gd name="connsiteY0" fmla="*/ 102326 h 183056"/>
                  <a:gd name="connsiteX1" fmla="*/ 100361 w 229414"/>
                  <a:gd name="connsiteY1" fmla="*/ 1965 h 183056"/>
                  <a:gd name="connsiteX2" fmla="*/ 229414 w 229414"/>
                  <a:gd name="connsiteY2" fmla="*/ 183056 h 183056"/>
                  <a:gd name="connsiteX0" fmla="*/ 0 w 229414"/>
                  <a:gd name="connsiteY0" fmla="*/ 111618 h 192348"/>
                  <a:gd name="connsiteX1" fmla="*/ 33686 w 229414"/>
                  <a:gd name="connsiteY1" fmla="*/ 1732 h 192348"/>
                  <a:gd name="connsiteX2" fmla="*/ 229414 w 229414"/>
                  <a:gd name="connsiteY2" fmla="*/ 192348 h 192348"/>
                  <a:gd name="connsiteX0" fmla="*/ 0 w 229414"/>
                  <a:gd name="connsiteY0" fmla="*/ 139736 h 220466"/>
                  <a:gd name="connsiteX1" fmla="*/ 105123 w 229414"/>
                  <a:gd name="connsiteY1" fmla="*/ 1275 h 220466"/>
                  <a:gd name="connsiteX2" fmla="*/ 229414 w 229414"/>
                  <a:gd name="connsiteY2" fmla="*/ 220466 h 220466"/>
                  <a:gd name="connsiteX0" fmla="*/ 0 w 229414"/>
                  <a:gd name="connsiteY0" fmla="*/ 139736 h 220466"/>
                  <a:gd name="connsiteX1" fmla="*/ 105123 w 229414"/>
                  <a:gd name="connsiteY1" fmla="*/ 1275 h 220466"/>
                  <a:gd name="connsiteX2" fmla="*/ 229414 w 229414"/>
                  <a:gd name="connsiteY2" fmla="*/ 220466 h 220466"/>
                  <a:gd name="connsiteX0" fmla="*/ 0 w 281802"/>
                  <a:gd name="connsiteY0" fmla="*/ 135175 h 220667"/>
                  <a:gd name="connsiteX1" fmla="*/ 157511 w 281802"/>
                  <a:gd name="connsiteY1" fmla="*/ 1476 h 220667"/>
                  <a:gd name="connsiteX2" fmla="*/ 281802 w 281802"/>
                  <a:gd name="connsiteY2" fmla="*/ 220667 h 220667"/>
                  <a:gd name="connsiteX0" fmla="*/ 0 w 281802"/>
                  <a:gd name="connsiteY0" fmla="*/ 134605 h 220097"/>
                  <a:gd name="connsiteX1" fmla="*/ 157511 w 281802"/>
                  <a:gd name="connsiteY1" fmla="*/ 906 h 220097"/>
                  <a:gd name="connsiteX2" fmla="*/ 281802 w 281802"/>
                  <a:gd name="connsiteY2" fmla="*/ 220097 h 22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802" h="220097">
                    <a:moveTo>
                      <a:pt x="0" y="134605"/>
                    </a:moveTo>
                    <a:cubicBezTo>
                      <a:pt x="82821" y="145524"/>
                      <a:pt x="110544" y="-13343"/>
                      <a:pt x="157511" y="906"/>
                    </a:cubicBezTo>
                    <a:cubicBezTo>
                      <a:pt x="204478" y="15155"/>
                      <a:pt x="183478" y="201420"/>
                      <a:pt x="281802" y="220097"/>
                    </a:cubicBezTo>
                  </a:path>
                </a:pathLst>
              </a:custGeom>
              <a:noFill/>
              <a:ln w="41275">
                <a:solidFill>
                  <a:srgbClr val="EDB12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Forme libre 1042">
                <a:extLst>
                  <a:ext uri="{FF2B5EF4-FFF2-40B4-BE49-F238E27FC236}">
                    <a16:creationId xmlns:a16="http://schemas.microsoft.com/office/drawing/2014/main" id="{8136D5A8-10D6-4FDF-BA66-3F9F251017F1}"/>
                  </a:ext>
                </a:extLst>
              </p:cNvPr>
              <p:cNvSpPr/>
              <p:nvPr/>
            </p:nvSpPr>
            <p:spPr>
              <a:xfrm rot="1511907">
                <a:off x="5193968" y="6555220"/>
                <a:ext cx="572734" cy="198045"/>
              </a:xfrm>
              <a:custGeom>
                <a:avLst/>
                <a:gdLst>
                  <a:gd name="connsiteX0" fmla="*/ 0 w 680224"/>
                  <a:gd name="connsiteY0" fmla="*/ 0 h 234396"/>
                  <a:gd name="connsiteX1" fmla="*/ 55756 w 680224"/>
                  <a:gd name="connsiteY1" fmla="*/ 211873 h 234396"/>
                  <a:gd name="connsiteX2" fmla="*/ 211873 w 680224"/>
                  <a:gd name="connsiteY2" fmla="*/ 55756 h 234396"/>
                  <a:gd name="connsiteX3" fmla="*/ 323385 w 680224"/>
                  <a:gd name="connsiteY3" fmla="*/ 234175 h 234396"/>
                  <a:gd name="connsiteX4" fmla="*/ 501805 w 680224"/>
                  <a:gd name="connsiteY4" fmla="*/ 11151 h 234396"/>
                  <a:gd name="connsiteX5" fmla="*/ 602166 w 680224"/>
                  <a:gd name="connsiteY5" fmla="*/ 189571 h 234396"/>
                  <a:gd name="connsiteX6" fmla="*/ 680224 w 680224"/>
                  <a:gd name="connsiteY6" fmla="*/ 11151 h 23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0224" h="234396">
                    <a:moveTo>
                      <a:pt x="0" y="0"/>
                    </a:moveTo>
                    <a:cubicBezTo>
                      <a:pt x="10222" y="101290"/>
                      <a:pt x="20444" y="202580"/>
                      <a:pt x="55756" y="211873"/>
                    </a:cubicBezTo>
                    <a:cubicBezTo>
                      <a:pt x="91068" y="221166"/>
                      <a:pt x="167268" y="52039"/>
                      <a:pt x="211873" y="55756"/>
                    </a:cubicBezTo>
                    <a:cubicBezTo>
                      <a:pt x="256478" y="59473"/>
                      <a:pt x="275063" y="241609"/>
                      <a:pt x="323385" y="234175"/>
                    </a:cubicBezTo>
                    <a:cubicBezTo>
                      <a:pt x="371707" y="226741"/>
                      <a:pt x="455342" y="18585"/>
                      <a:pt x="501805" y="11151"/>
                    </a:cubicBezTo>
                    <a:cubicBezTo>
                      <a:pt x="548268" y="3717"/>
                      <a:pt x="572430" y="189571"/>
                      <a:pt x="602166" y="189571"/>
                    </a:cubicBezTo>
                    <a:cubicBezTo>
                      <a:pt x="631902" y="189571"/>
                      <a:pt x="656063" y="100361"/>
                      <a:pt x="680224" y="11151"/>
                    </a:cubicBezTo>
                  </a:path>
                </a:pathLst>
              </a:custGeom>
              <a:noFill/>
              <a:ln w="41275">
                <a:solidFill>
                  <a:srgbClr val="EDB12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Forme libre 1043">
                <a:extLst>
                  <a:ext uri="{FF2B5EF4-FFF2-40B4-BE49-F238E27FC236}">
                    <a16:creationId xmlns:a16="http://schemas.microsoft.com/office/drawing/2014/main" id="{E156A0FD-22B9-43D8-B989-8852D9AD7620}"/>
                  </a:ext>
                </a:extLst>
              </p:cNvPr>
              <p:cNvSpPr/>
              <p:nvPr/>
            </p:nvSpPr>
            <p:spPr>
              <a:xfrm rot="883397">
                <a:off x="5458780" y="6159783"/>
                <a:ext cx="352425" cy="119430"/>
              </a:xfrm>
              <a:custGeom>
                <a:avLst/>
                <a:gdLst>
                  <a:gd name="connsiteX0" fmla="*/ 0 w 352425"/>
                  <a:gd name="connsiteY0" fmla="*/ 104851 h 119430"/>
                  <a:gd name="connsiteX1" fmla="*/ 71437 w 352425"/>
                  <a:gd name="connsiteY1" fmla="*/ 76 h 119430"/>
                  <a:gd name="connsiteX2" fmla="*/ 133350 w 352425"/>
                  <a:gd name="connsiteY2" fmla="*/ 119139 h 119430"/>
                  <a:gd name="connsiteX3" fmla="*/ 223837 w 352425"/>
                  <a:gd name="connsiteY3" fmla="*/ 33414 h 119430"/>
                  <a:gd name="connsiteX4" fmla="*/ 352425 w 352425"/>
                  <a:gd name="connsiteY4" fmla="*/ 23889 h 11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119430">
                    <a:moveTo>
                      <a:pt x="0" y="104851"/>
                    </a:moveTo>
                    <a:cubicBezTo>
                      <a:pt x="24606" y="51273"/>
                      <a:pt x="49212" y="-2305"/>
                      <a:pt x="71437" y="76"/>
                    </a:cubicBezTo>
                    <a:cubicBezTo>
                      <a:pt x="93662" y="2457"/>
                      <a:pt x="107950" y="113583"/>
                      <a:pt x="133350" y="119139"/>
                    </a:cubicBezTo>
                    <a:cubicBezTo>
                      <a:pt x="158750" y="124695"/>
                      <a:pt x="187325" y="49289"/>
                      <a:pt x="223837" y="33414"/>
                    </a:cubicBezTo>
                    <a:cubicBezTo>
                      <a:pt x="260350" y="17539"/>
                      <a:pt x="306387" y="20714"/>
                      <a:pt x="352425" y="23889"/>
                    </a:cubicBezTo>
                  </a:path>
                </a:pathLst>
              </a:custGeom>
              <a:noFill/>
              <a:ln w="41275">
                <a:solidFill>
                  <a:srgbClr val="EDB12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Forme libre 75">
                <a:extLst>
                  <a:ext uri="{FF2B5EF4-FFF2-40B4-BE49-F238E27FC236}">
                    <a16:creationId xmlns:a16="http://schemas.microsoft.com/office/drawing/2014/main" id="{41FE1742-B29E-45C3-A14D-4AAAEC40EDC2}"/>
                  </a:ext>
                </a:extLst>
              </p:cNvPr>
              <p:cNvSpPr/>
              <p:nvPr/>
            </p:nvSpPr>
            <p:spPr>
              <a:xfrm rot="14551421">
                <a:off x="3593250" y="4450934"/>
                <a:ext cx="461961" cy="177574"/>
              </a:xfrm>
              <a:custGeom>
                <a:avLst/>
                <a:gdLst>
                  <a:gd name="connsiteX0" fmla="*/ 0 w 390293"/>
                  <a:gd name="connsiteY0" fmla="*/ 145099 h 167470"/>
                  <a:gd name="connsiteX1" fmla="*/ 111513 w 390293"/>
                  <a:gd name="connsiteY1" fmla="*/ 133 h 167470"/>
                  <a:gd name="connsiteX2" fmla="*/ 167269 w 390293"/>
                  <a:gd name="connsiteY2" fmla="*/ 167402 h 167470"/>
                  <a:gd name="connsiteX3" fmla="*/ 301083 w 390293"/>
                  <a:gd name="connsiteY3" fmla="*/ 22436 h 167470"/>
                  <a:gd name="connsiteX4" fmla="*/ 390293 w 390293"/>
                  <a:gd name="connsiteY4" fmla="*/ 167402 h 167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293" h="167470">
                    <a:moveTo>
                      <a:pt x="0" y="145099"/>
                    </a:moveTo>
                    <a:cubicBezTo>
                      <a:pt x="41817" y="70757"/>
                      <a:pt x="83635" y="-3584"/>
                      <a:pt x="111513" y="133"/>
                    </a:cubicBezTo>
                    <a:cubicBezTo>
                      <a:pt x="139391" y="3850"/>
                      <a:pt x="135674" y="163685"/>
                      <a:pt x="167269" y="167402"/>
                    </a:cubicBezTo>
                    <a:cubicBezTo>
                      <a:pt x="198864" y="171119"/>
                      <a:pt x="263912" y="22436"/>
                      <a:pt x="301083" y="22436"/>
                    </a:cubicBezTo>
                    <a:cubicBezTo>
                      <a:pt x="338254" y="22436"/>
                      <a:pt x="364273" y="94919"/>
                      <a:pt x="390293" y="167402"/>
                    </a:cubicBezTo>
                  </a:path>
                </a:pathLst>
              </a:custGeom>
              <a:noFill/>
              <a:ln w="41275">
                <a:solidFill>
                  <a:srgbClr val="EDB12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Forme libre 78">
                <a:extLst>
                  <a:ext uri="{FF2B5EF4-FFF2-40B4-BE49-F238E27FC236}">
                    <a16:creationId xmlns:a16="http://schemas.microsoft.com/office/drawing/2014/main" id="{B63062E5-1074-4D16-8C28-304A0A95AF4D}"/>
                  </a:ext>
                </a:extLst>
              </p:cNvPr>
              <p:cNvSpPr/>
              <p:nvPr/>
            </p:nvSpPr>
            <p:spPr>
              <a:xfrm rot="10344374">
                <a:off x="2525086" y="5608123"/>
                <a:ext cx="935357" cy="233425"/>
              </a:xfrm>
              <a:custGeom>
                <a:avLst/>
                <a:gdLst>
                  <a:gd name="connsiteX0" fmla="*/ 0 w 858644"/>
                  <a:gd name="connsiteY0" fmla="*/ 200722 h 240878"/>
                  <a:gd name="connsiteX1" fmla="*/ 66908 w 858644"/>
                  <a:gd name="connsiteY1" fmla="*/ 44605 h 240878"/>
                  <a:gd name="connsiteX2" fmla="*/ 189571 w 858644"/>
                  <a:gd name="connsiteY2" fmla="*/ 156118 h 240878"/>
                  <a:gd name="connsiteX3" fmla="*/ 345688 w 858644"/>
                  <a:gd name="connsiteY3" fmla="*/ 0 h 240878"/>
                  <a:gd name="connsiteX4" fmla="*/ 423747 w 858644"/>
                  <a:gd name="connsiteY4" fmla="*/ 156118 h 240878"/>
                  <a:gd name="connsiteX5" fmla="*/ 613317 w 858644"/>
                  <a:gd name="connsiteY5" fmla="*/ 22303 h 240878"/>
                  <a:gd name="connsiteX6" fmla="*/ 724830 w 858644"/>
                  <a:gd name="connsiteY6" fmla="*/ 234176 h 240878"/>
                  <a:gd name="connsiteX7" fmla="*/ 858644 w 858644"/>
                  <a:gd name="connsiteY7" fmla="*/ 167269 h 240878"/>
                  <a:gd name="connsiteX0" fmla="*/ 0 w 858644"/>
                  <a:gd name="connsiteY0" fmla="*/ 200722 h 237169"/>
                  <a:gd name="connsiteX1" fmla="*/ 66908 w 858644"/>
                  <a:gd name="connsiteY1" fmla="*/ 44605 h 237169"/>
                  <a:gd name="connsiteX2" fmla="*/ 189571 w 858644"/>
                  <a:gd name="connsiteY2" fmla="*/ 156118 h 237169"/>
                  <a:gd name="connsiteX3" fmla="*/ 345688 w 858644"/>
                  <a:gd name="connsiteY3" fmla="*/ 0 h 237169"/>
                  <a:gd name="connsiteX4" fmla="*/ 423747 w 858644"/>
                  <a:gd name="connsiteY4" fmla="*/ 156118 h 237169"/>
                  <a:gd name="connsiteX5" fmla="*/ 613317 w 858644"/>
                  <a:gd name="connsiteY5" fmla="*/ 22303 h 237169"/>
                  <a:gd name="connsiteX6" fmla="*/ 724830 w 858644"/>
                  <a:gd name="connsiteY6" fmla="*/ 234176 h 237169"/>
                  <a:gd name="connsiteX7" fmla="*/ 858644 w 858644"/>
                  <a:gd name="connsiteY7" fmla="*/ 167269 h 237169"/>
                  <a:gd name="connsiteX0" fmla="*/ 0 w 858644"/>
                  <a:gd name="connsiteY0" fmla="*/ 200722 h 200722"/>
                  <a:gd name="connsiteX1" fmla="*/ 66908 w 858644"/>
                  <a:gd name="connsiteY1" fmla="*/ 44605 h 200722"/>
                  <a:gd name="connsiteX2" fmla="*/ 189571 w 858644"/>
                  <a:gd name="connsiteY2" fmla="*/ 156118 h 200722"/>
                  <a:gd name="connsiteX3" fmla="*/ 345688 w 858644"/>
                  <a:gd name="connsiteY3" fmla="*/ 0 h 200722"/>
                  <a:gd name="connsiteX4" fmla="*/ 423747 w 858644"/>
                  <a:gd name="connsiteY4" fmla="*/ 156118 h 200722"/>
                  <a:gd name="connsiteX5" fmla="*/ 613317 w 858644"/>
                  <a:gd name="connsiteY5" fmla="*/ 22303 h 200722"/>
                  <a:gd name="connsiteX6" fmla="*/ 686730 w 858644"/>
                  <a:gd name="connsiteY6" fmla="*/ 181789 h 200722"/>
                  <a:gd name="connsiteX7" fmla="*/ 858644 w 858644"/>
                  <a:gd name="connsiteY7" fmla="*/ 167269 h 200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644" h="200722">
                    <a:moveTo>
                      <a:pt x="0" y="200722"/>
                    </a:moveTo>
                    <a:cubicBezTo>
                      <a:pt x="17656" y="126380"/>
                      <a:pt x="35313" y="52039"/>
                      <a:pt x="66908" y="44605"/>
                    </a:cubicBezTo>
                    <a:cubicBezTo>
                      <a:pt x="98503" y="37171"/>
                      <a:pt x="143108" y="163552"/>
                      <a:pt x="189571" y="156118"/>
                    </a:cubicBezTo>
                    <a:cubicBezTo>
                      <a:pt x="236034" y="148684"/>
                      <a:pt x="306659" y="0"/>
                      <a:pt x="345688" y="0"/>
                    </a:cubicBezTo>
                    <a:cubicBezTo>
                      <a:pt x="384717" y="0"/>
                      <a:pt x="379142" y="152401"/>
                      <a:pt x="423747" y="156118"/>
                    </a:cubicBezTo>
                    <a:cubicBezTo>
                      <a:pt x="468352" y="159835"/>
                      <a:pt x="569487" y="18025"/>
                      <a:pt x="613317" y="22303"/>
                    </a:cubicBezTo>
                    <a:cubicBezTo>
                      <a:pt x="657147" y="26581"/>
                      <a:pt x="645842" y="157628"/>
                      <a:pt x="686730" y="181789"/>
                    </a:cubicBezTo>
                    <a:cubicBezTo>
                      <a:pt x="727618" y="205950"/>
                      <a:pt x="797893" y="127078"/>
                      <a:pt x="858644" y="167269"/>
                    </a:cubicBezTo>
                  </a:path>
                </a:pathLst>
              </a:custGeom>
              <a:noFill/>
              <a:ln w="41275">
                <a:solidFill>
                  <a:srgbClr val="EDB12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Forme libre 79">
                <a:extLst>
                  <a:ext uri="{FF2B5EF4-FFF2-40B4-BE49-F238E27FC236}">
                    <a16:creationId xmlns:a16="http://schemas.microsoft.com/office/drawing/2014/main" id="{A4BD32B8-BA6E-4440-AF43-34FFA42CA301}"/>
                  </a:ext>
                </a:extLst>
              </p:cNvPr>
              <p:cNvSpPr/>
              <p:nvPr/>
            </p:nvSpPr>
            <p:spPr>
              <a:xfrm rot="8752153">
                <a:off x="2947355" y="6101055"/>
                <a:ext cx="572734" cy="198045"/>
              </a:xfrm>
              <a:custGeom>
                <a:avLst/>
                <a:gdLst>
                  <a:gd name="connsiteX0" fmla="*/ 0 w 680224"/>
                  <a:gd name="connsiteY0" fmla="*/ 0 h 234396"/>
                  <a:gd name="connsiteX1" fmla="*/ 55756 w 680224"/>
                  <a:gd name="connsiteY1" fmla="*/ 211873 h 234396"/>
                  <a:gd name="connsiteX2" fmla="*/ 211873 w 680224"/>
                  <a:gd name="connsiteY2" fmla="*/ 55756 h 234396"/>
                  <a:gd name="connsiteX3" fmla="*/ 323385 w 680224"/>
                  <a:gd name="connsiteY3" fmla="*/ 234175 h 234396"/>
                  <a:gd name="connsiteX4" fmla="*/ 501805 w 680224"/>
                  <a:gd name="connsiteY4" fmla="*/ 11151 h 234396"/>
                  <a:gd name="connsiteX5" fmla="*/ 602166 w 680224"/>
                  <a:gd name="connsiteY5" fmla="*/ 189571 h 234396"/>
                  <a:gd name="connsiteX6" fmla="*/ 680224 w 680224"/>
                  <a:gd name="connsiteY6" fmla="*/ 11151 h 23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0224" h="234396">
                    <a:moveTo>
                      <a:pt x="0" y="0"/>
                    </a:moveTo>
                    <a:cubicBezTo>
                      <a:pt x="10222" y="101290"/>
                      <a:pt x="20444" y="202580"/>
                      <a:pt x="55756" y="211873"/>
                    </a:cubicBezTo>
                    <a:cubicBezTo>
                      <a:pt x="91068" y="221166"/>
                      <a:pt x="167268" y="52039"/>
                      <a:pt x="211873" y="55756"/>
                    </a:cubicBezTo>
                    <a:cubicBezTo>
                      <a:pt x="256478" y="59473"/>
                      <a:pt x="275063" y="241609"/>
                      <a:pt x="323385" y="234175"/>
                    </a:cubicBezTo>
                    <a:cubicBezTo>
                      <a:pt x="371707" y="226741"/>
                      <a:pt x="455342" y="18585"/>
                      <a:pt x="501805" y="11151"/>
                    </a:cubicBezTo>
                    <a:cubicBezTo>
                      <a:pt x="548268" y="3717"/>
                      <a:pt x="572430" y="189571"/>
                      <a:pt x="602166" y="189571"/>
                    </a:cubicBezTo>
                    <a:cubicBezTo>
                      <a:pt x="631902" y="189571"/>
                      <a:pt x="656063" y="100361"/>
                      <a:pt x="680224" y="11151"/>
                    </a:cubicBezTo>
                  </a:path>
                </a:pathLst>
              </a:custGeom>
              <a:noFill/>
              <a:ln w="41275">
                <a:solidFill>
                  <a:srgbClr val="EDB12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Forme libre 80">
                <a:extLst>
                  <a:ext uri="{FF2B5EF4-FFF2-40B4-BE49-F238E27FC236}">
                    <a16:creationId xmlns:a16="http://schemas.microsoft.com/office/drawing/2014/main" id="{793E0733-701D-4F37-A20C-5C4DA4BE85EF}"/>
                  </a:ext>
                </a:extLst>
              </p:cNvPr>
              <p:cNvSpPr/>
              <p:nvPr/>
            </p:nvSpPr>
            <p:spPr>
              <a:xfrm rot="11281326">
                <a:off x="2898065" y="5130373"/>
                <a:ext cx="572734" cy="198045"/>
              </a:xfrm>
              <a:custGeom>
                <a:avLst/>
                <a:gdLst>
                  <a:gd name="connsiteX0" fmla="*/ 0 w 680224"/>
                  <a:gd name="connsiteY0" fmla="*/ 0 h 234396"/>
                  <a:gd name="connsiteX1" fmla="*/ 55756 w 680224"/>
                  <a:gd name="connsiteY1" fmla="*/ 211873 h 234396"/>
                  <a:gd name="connsiteX2" fmla="*/ 211873 w 680224"/>
                  <a:gd name="connsiteY2" fmla="*/ 55756 h 234396"/>
                  <a:gd name="connsiteX3" fmla="*/ 323385 w 680224"/>
                  <a:gd name="connsiteY3" fmla="*/ 234175 h 234396"/>
                  <a:gd name="connsiteX4" fmla="*/ 501805 w 680224"/>
                  <a:gd name="connsiteY4" fmla="*/ 11151 h 234396"/>
                  <a:gd name="connsiteX5" fmla="*/ 602166 w 680224"/>
                  <a:gd name="connsiteY5" fmla="*/ 189571 h 234396"/>
                  <a:gd name="connsiteX6" fmla="*/ 680224 w 680224"/>
                  <a:gd name="connsiteY6" fmla="*/ 11151 h 23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0224" h="234396">
                    <a:moveTo>
                      <a:pt x="0" y="0"/>
                    </a:moveTo>
                    <a:cubicBezTo>
                      <a:pt x="10222" y="101290"/>
                      <a:pt x="20444" y="202580"/>
                      <a:pt x="55756" y="211873"/>
                    </a:cubicBezTo>
                    <a:cubicBezTo>
                      <a:pt x="91068" y="221166"/>
                      <a:pt x="167268" y="52039"/>
                      <a:pt x="211873" y="55756"/>
                    </a:cubicBezTo>
                    <a:cubicBezTo>
                      <a:pt x="256478" y="59473"/>
                      <a:pt x="275063" y="241609"/>
                      <a:pt x="323385" y="234175"/>
                    </a:cubicBezTo>
                    <a:cubicBezTo>
                      <a:pt x="371707" y="226741"/>
                      <a:pt x="455342" y="18585"/>
                      <a:pt x="501805" y="11151"/>
                    </a:cubicBezTo>
                    <a:cubicBezTo>
                      <a:pt x="548268" y="3717"/>
                      <a:pt x="572430" y="189571"/>
                      <a:pt x="602166" y="189571"/>
                    </a:cubicBezTo>
                    <a:cubicBezTo>
                      <a:pt x="631902" y="189571"/>
                      <a:pt x="656063" y="100361"/>
                      <a:pt x="680224" y="11151"/>
                    </a:cubicBezTo>
                  </a:path>
                </a:pathLst>
              </a:custGeom>
              <a:noFill/>
              <a:ln w="41275">
                <a:solidFill>
                  <a:srgbClr val="EDB12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Forme libre 81">
                <a:extLst>
                  <a:ext uri="{FF2B5EF4-FFF2-40B4-BE49-F238E27FC236}">
                    <a16:creationId xmlns:a16="http://schemas.microsoft.com/office/drawing/2014/main" id="{9D5C0797-1092-45C1-94CF-87CB147B5B55}"/>
                  </a:ext>
                </a:extLst>
              </p:cNvPr>
              <p:cNvSpPr/>
              <p:nvPr/>
            </p:nvSpPr>
            <p:spPr>
              <a:xfrm rot="14247214">
                <a:off x="3322325" y="4818703"/>
                <a:ext cx="352425" cy="119430"/>
              </a:xfrm>
              <a:custGeom>
                <a:avLst/>
                <a:gdLst>
                  <a:gd name="connsiteX0" fmla="*/ 0 w 352425"/>
                  <a:gd name="connsiteY0" fmla="*/ 104851 h 119430"/>
                  <a:gd name="connsiteX1" fmla="*/ 71437 w 352425"/>
                  <a:gd name="connsiteY1" fmla="*/ 76 h 119430"/>
                  <a:gd name="connsiteX2" fmla="*/ 133350 w 352425"/>
                  <a:gd name="connsiteY2" fmla="*/ 119139 h 119430"/>
                  <a:gd name="connsiteX3" fmla="*/ 223837 w 352425"/>
                  <a:gd name="connsiteY3" fmla="*/ 33414 h 119430"/>
                  <a:gd name="connsiteX4" fmla="*/ 352425 w 352425"/>
                  <a:gd name="connsiteY4" fmla="*/ 23889 h 11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119430">
                    <a:moveTo>
                      <a:pt x="0" y="104851"/>
                    </a:moveTo>
                    <a:cubicBezTo>
                      <a:pt x="24606" y="51273"/>
                      <a:pt x="49212" y="-2305"/>
                      <a:pt x="71437" y="76"/>
                    </a:cubicBezTo>
                    <a:cubicBezTo>
                      <a:pt x="93662" y="2457"/>
                      <a:pt x="107950" y="113583"/>
                      <a:pt x="133350" y="119139"/>
                    </a:cubicBezTo>
                    <a:cubicBezTo>
                      <a:pt x="158750" y="124695"/>
                      <a:pt x="187325" y="49289"/>
                      <a:pt x="223837" y="33414"/>
                    </a:cubicBezTo>
                    <a:cubicBezTo>
                      <a:pt x="260350" y="17539"/>
                      <a:pt x="306387" y="20714"/>
                      <a:pt x="352425" y="23889"/>
                    </a:cubicBezTo>
                  </a:path>
                </a:pathLst>
              </a:custGeom>
              <a:noFill/>
              <a:ln w="41275">
                <a:solidFill>
                  <a:srgbClr val="EDB12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Forme libre 83">
                <a:extLst>
                  <a:ext uri="{FF2B5EF4-FFF2-40B4-BE49-F238E27FC236}">
                    <a16:creationId xmlns:a16="http://schemas.microsoft.com/office/drawing/2014/main" id="{F03D592E-5A8D-4ACD-9189-3E5721771046}"/>
                  </a:ext>
                </a:extLst>
              </p:cNvPr>
              <p:cNvSpPr/>
              <p:nvPr/>
            </p:nvSpPr>
            <p:spPr>
              <a:xfrm rot="6930236">
                <a:off x="3543324" y="6553471"/>
                <a:ext cx="352425" cy="119430"/>
              </a:xfrm>
              <a:custGeom>
                <a:avLst/>
                <a:gdLst>
                  <a:gd name="connsiteX0" fmla="*/ 0 w 352425"/>
                  <a:gd name="connsiteY0" fmla="*/ 104851 h 119430"/>
                  <a:gd name="connsiteX1" fmla="*/ 71437 w 352425"/>
                  <a:gd name="connsiteY1" fmla="*/ 76 h 119430"/>
                  <a:gd name="connsiteX2" fmla="*/ 133350 w 352425"/>
                  <a:gd name="connsiteY2" fmla="*/ 119139 h 119430"/>
                  <a:gd name="connsiteX3" fmla="*/ 223837 w 352425"/>
                  <a:gd name="connsiteY3" fmla="*/ 33414 h 119430"/>
                  <a:gd name="connsiteX4" fmla="*/ 352425 w 352425"/>
                  <a:gd name="connsiteY4" fmla="*/ 23889 h 11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119430">
                    <a:moveTo>
                      <a:pt x="0" y="104851"/>
                    </a:moveTo>
                    <a:cubicBezTo>
                      <a:pt x="24606" y="51273"/>
                      <a:pt x="49212" y="-2305"/>
                      <a:pt x="71437" y="76"/>
                    </a:cubicBezTo>
                    <a:cubicBezTo>
                      <a:pt x="93662" y="2457"/>
                      <a:pt x="107950" y="113583"/>
                      <a:pt x="133350" y="119139"/>
                    </a:cubicBezTo>
                    <a:cubicBezTo>
                      <a:pt x="158750" y="124695"/>
                      <a:pt x="187325" y="49289"/>
                      <a:pt x="223837" y="33414"/>
                    </a:cubicBezTo>
                    <a:cubicBezTo>
                      <a:pt x="260350" y="17539"/>
                      <a:pt x="306387" y="20714"/>
                      <a:pt x="352425" y="23889"/>
                    </a:cubicBezTo>
                  </a:path>
                </a:pathLst>
              </a:custGeom>
              <a:noFill/>
              <a:ln w="41275">
                <a:solidFill>
                  <a:srgbClr val="EDB12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Forme libre 84">
                <a:extLst>
                  <a:ext uri="{FF2B5EF4-FFF2-40B4-BE49-F238E27FC236}">
                    <a16:creationId xmlns:a16="http://schemas.microsoft.com/office/drawing/2014/main" id="{4850F2E5-8558-4A71-9F8E-3F4C93DA53BD}"/>
                  </a:ext>
                </a:extLst>
              </p:cNvPr>
              <p:cNvSpPr/>
              <p:nvPr/>
            </p:nvSpPr>
            <p:spPr>
              <a:xfrm rot="17482871">
                <a:off x="4547814" y="4381256"/>
                <a:ext cx="352425" cy="119430"/>
              </a:xfrm>
              <a:custGeom>
                <a:avLst/>
                <a:gdLst>
                  <a:gd name="connsiteX0" fmla="*/ 0 w 352425"/>
                  <a:gd name="connsiteY0" fmla="*/ 104851 h 119430"/>
                  <a:gd name="connsiteX1" fmla="*/ 71437 w 352425"/>
                  <a:gd name="connsiteY1" fmla="*/ 76 h 119430"/>
                  <a:gd name="connsiteX2" fmla="*/ 133350 w 352425"/>
                  <a:gd name="connsiteY2" fmla="*/ 119139 h 119430"/>
                  <a:gd name="connsiteX3" fmla="*/ 223837 w 352425"/>
                  <a:gd name="connsiteY3" fmla="*/ 33414 h 119430"/>
                  <a:gd name="connsiteX4" fmla="*/ 352425 w 352425"/>
                  <a:gd name="connsiteY4" fmla="*/ 23889 h 11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119430">
                    <a:moveTo>
                      <a:pt x="0" y="104851"/>
                    </a:moveTo>
                    <a:cubicBezTo>
                      <a:pt x="24606" y="51273"/>
                      <a:pt x="49212" y="-2305"/>
                      <a:pt x="71437" y="76"/>
                    </a:cubicBezTo>
                    <a:cubicBezTo>
                      <a:pt x="93662" y="2457"/>
                      <a:pt x="107950" y="113583"/>
                      <a:pt x="133350" y="119139"/>
                    </a:cubicBezTo>
                    <a:cubicBezTo>
                      <a:pt x="158750" y="124695"/>
                      <a:pt x="187325" y="49289"/>
                      <a:pt x="223837" y="33414"/>
                    </a:cubicBezTo>
                    <a:cubicBezTo>
                      <a:pt x="260350" y="17539"/>
                      <a:pt x="306387" y="20714"/>
                      <a:pt x="352425" y="23889"/>
                    </a:cubicBezTo>
                  </a:path>
                </a:pathLst>
              </a:custGeom>
              <a:noFill/>
              <a:ln w="41275">
                <a:solidFill>
                  <a:srgbClr val="EDB12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43CF99D-63CD-4F2B-92D3-427CE73BFAD1}"/>
              </a:ext>
            </a:extLst>
          </p:cNvPr>
          <p:cNvSpPr/>
          <p:nvPr/>
        </p:nvSpPr>
        <p:spPr>
          <a:xfrm>
            <a:off x="332698" y="5052483"/>
            <a:ext cx="1524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 err="1">
                <a:solidFill>
                  <a:prstClr val="black"/>
                </a:solidFill>
                <a:latin typeface="Calibri"/>
              </a:rPr>
              <a:t>Electronic</a:t>
            </a:r>
            <a:r>
              <a:rPr lang="fr-FR" sz="2000" kern="0" dirty="0">
                <a:solidFill>
                  <a:prstClr val="black"/>
                </a:solidFill>
                <a:latin typeface="Calibri"/>
              </a:rPr>
              <a:t> orbital </a:t>
            </a:r>
            <a:r>
              <a:rPr lang="fr-FR" sz="2000" kern="0" dirty="0" err="1">
                <a:solidFill>
                  <a:prstClr val="black"/>
                </a:solidFill>
                <a:latin typeface="Calibri"/>
              </a:rPr>
              <a:t>shape</a:t>
            </a:r>
            <a:r>
              <a:rPr lang="fr-FR" sz="2000" kern="0" dirty="0">
                <a:solidFill>
                  <a:prstClr val="black"/>
                </a:solidFill>
                <a:latin typeface="Calibri"/>
              </a:rPr>
              <a:t> change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66ECE34E-1C0D-402C-BB2B-AFD73721B453}"/>
              </a:ext>
            </a:extLst>
          </p:cNvPr>
          <p:cNvSpPr txBox="1">
            <a:spLocks/>
          </p:cNvSpPr>
          <p:nvPr/>
        </p:nvSpPr>
        <p:spPr>
          <a:xfrm>
            <a:off x="252280" y="-670"/>
            <a:ext cx="11348526" cy="1179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Excitation-</a:t>
            </a:r>
            <a:r>
              <a:rPr lang="fr-FR" sz="3600" b="1" dirty="0" err="1" smtClean="0"/>
              <a:t>induced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strain</a:t>
            </a:r>
            <a:r>
              <a:rPr lang="fr-FR" sz="3600" b="1" dirty="0" smtClean="0"/>
              <a:t> + </a:t>
            </a:r>
            <a:r>
              <a:rPr lang="fr-FR" sz="3600" b="1" dirty="0" err="1" smtClean="0"/>
              <a:t>piezospectroscopic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effect</a:t>
            </a:r>
            <a:endParaRPr lang="fr-FR" sz="3600" b="1" dirty="0" smtClean="0"/>
          </a:p>
          <a:p>
            <a:r>
              <a:rPr lang="fr-FR" sz="3600" b="1" dirty="0" smtClean="0"/>
              <a:t>in rare-</a:t>
            </a:r>
            <a:r>
              <a:rPr lang="fr-FR" sz="3600" b="1" dirty="0" err="1" smtClean="0"/>
              <a:t>earth</a:t>
            </a:r>
            <a:r>
              <a:rPr lang="fr-FR" sz="3600" b="1" dirty="0" smtClean="0"/>
              <a:t> ion-</a:t>
            </a:r>
            <a:r>
              <a:rPr lang="fr-FR" sz="3600" b="1" dirty="0" err="1" smtClean="0"/>
              <a:t>doped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crystals</a:t>
            </a:r>
            <a:endParaRPr lang="fr-FR" sz="3600" b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5114407" y="2424749"/>
            <a:ext cx="6133705" cy="2898935"/>
            <a:chOff x="5114407" y="2424749"/>
            <a:chExt cx="6133705" cy="2898935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41EF930A-E56D-4CE3-A793-D6FEFB24A9B7}"/>
                </a:ext>
              </a:extLst>
            </p:cNvPr>
            <p:cNvSpPr txBox="1"/>
            <p:nvPr/>
          </p:nvSpPr>
          <p:spPr>
            <a:xfrm rot="19433252">
              <a:off x="5114407" y="2424749"/>
              <a:ext cx="10007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Hooke’s</a:t>
              </a:r>
              <a:endParaRPr lang="fr-FR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law</a:t>
              </a:r>
              <a:endParaRPr lang="fr-FR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F7C287AB-63ED-41BF-ACCF-7E37E82F313B}"/>
                </a:ext>
              </a:extLst>
            </p:cNvPr>
            <p:cNvGrpSpPr/>
            <p:nvPr/>
          </p:nvGrpSpPr>
          <p:grpSpPr>
            <a:xfrm>
              <a:off x="5354161" y="2460265"/>
              <a:ext cx="5893951" cy="2863419"/>
              <a:chOff x="1678084" y="18019472"/>
              <a:chExt cx="6683141" cy="312590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8A30039-671E-4984-AED9-E86A40950032}"/>
                  </a:ext>
                </a:extLst>
              </p:cNvPr>
              <p:cNvSpPr/>
              <p:nvPr/>
            </p:nvSpPr>
            <p:spPr>
              <a:xfrm>
                <a:off x="6271939" y="19409522"/>
                <a:ext cx="2089286" cy="503985"/>
              </a:xfrm>
              <a:prstGeom prst="rect">
                <a:avLst/>
              </a:prstGeom>
              <a:solidFill>
                <a:srgbClr val="FF505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 panose="05000000000000000000" pitchFamily="2" charset="2"/>
                  </a:rPr>
                  <a:t>Line shift</a:t>
                </a:r>
                <a:endPara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2856736" y="18019472"/>
                <a:ext cx="2048400" cy="646331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Interatomic</a:t>
                </a:r>
                <a:r>
                  <a:rPr kumimoji="0" lang="fr-FR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distances change</a:t>
                </a:r>
              </a:p>
            </p:txBody>
          </p:sp>
          <p:sp>
            <p:nvSpPr>
              <p:cNvPr id="55" name="Forme libre 20">
                <a:extLst>
                  <a:ext uri="{FF2B5EF4-FFF2-40B4-BE49-F238E27FC236}">
                    <a16:creationId xmlns:a16="http://schemas.microsoft.com/office/drawing/2014/main" id="{31A64736-CECE-4F3E-95ED-D78A86E0C0CD}"/>
                  </a:ext>
                </a:extLst>
              </p:cNvPr>
              <p:cNvSpPr/>
              <p:nvPr/>
            </p:nvSpPr>
            <p:spPr>
              <a:xfrm flipV="1">
                <a:off x="2086721" y="18409939"/>
                <a:ext cx="770017" cy="984555"/>
              </a:xfrm>
              <a:custGeom>
                <a:avLst/>
                <a:gdLst>
                  <a:gd name="connsiteX0" fmla="*/ 0 w 2390775"/>
                  <a:gd name="connsiteY0" fmla="*/ 409821 h 409821"/>
                  <a:gd name="connsiteX1" fmla="*/ 933450 w 2390775"/>
                  <a:gd name="connsiteY1" fmla="*/ 246 h 409821"/>
                  <a:gd name="connsiteX2" fmla="*/ 2390775 w 2390775"/>
                  <a:gd name="connsiteY2" fmla="*/ 362196 h 409821"/>
                  <a:gd name="connsiteX0" fmla="*/ 0 w 2390775"/>
                  <a:gd name="connsiteY0" fmla="*/ 75718 h 639596"/>
                  <a:gd name="connsiteX1" fmla="*/ 358263 w 2390775"/>
                  <a:gd name="connsiteY1" fmla="*/ 639536 h 639596"/>
                  <a:gd name="connsiteX2" fmla="*/ 2390775 w 2390775"/>
                  <a:gd name="connsiteY2" fmla="*/ 28093 h 639596"/>
                  <a:gd name="connsiteX0" fmla="*/ 0 w 1137162"/>
                  <a:gd name="connsiteY0" fmla="*/ 33331 h 597209"/>
                  <a:gd name="connsiteX1" fmla="*/ 358263 w 1137162"/>
                  <a:gd name="connsiteY1" fmla="*/ 597149 h 597209"/>
                  <a:gd name="connsiteX2" fmla="*/ 1137162 w 1137162"/>
                  <a:gd name="connsiteY2" fmla="*/ 560893 h 597209"/>
                  <a:gd name="connsiteX0" fmla="*/ 0 w 1137162"/>
                  <a:gd name="connsiteY0" fmla="*/ 33331 h 597209"/>
                  <a:gd name="connsiteX1" fmla="*/ 358263 w 1137162"/>
                  <a:gd name="connsiteY1" fmla="*/ 597149 h 597209"/>
                  <a:gd name="connsiteX2" fmla="*/ 1137162 w 1137162"/>
                  <a:gd name="connsiteY2" fmla="*/ 560893 h 597209"/>
                  <a:gd name="connsiteX0" fmla="*/ 0 w 1137162"/>
                  <a:gd name="connsiteY0" fmla="*/ 0 h 564213"/>
                  <a:gd name="connsiteX1" fmla="*/ 358263 w 1137162"/>
                  <a:gd name="connsiteY1" fmla="*/ 563818 h 564213"/>
                  <a:gd name="connsiteX2" fmla="*/ 1137162 w 1137162"/>
                  <a:gd name="connsiteY2" fmla="*/ 527562 h 564213"/>
                  <a:gd name="connsiteX0" fmla="*/ 0 w 1137162"/>
                  <a:gd name="connsiteY0" fmla="*/ 0 h 563818"/>
                  <a:gd name="connsiteX1" fmla="*/ 358263 w 1137162"/>
                  <a:gd name="connsiteY1" fmla="*/ 563818 h 563818"/>
                  <a:gd name="connsiteX2" fmla="*/ 1137162 w 1137162"/>
                  <a:gd name="connsiteY2" fmla="*/ 527562 h 563818"/>
                  <a:gd name="connsiteX0" fmla="*/ 0 w 1137162"/>
                  <a:gd name="connsiteY0" fmla="*/ 0 h 527562"/>
                  <a:gd name="connsiteX1" fmla="*/ 1137162 w 1137162"/>
                  <a:gd name="connsiteY1" fmla="*/ 527562 h 527562"/>
                  <a:gd name="connsiteX0" fmla="*/ 0 w 1137162"/>
                  <a:gd name="connsiteY0" fmla="*/ 0 h 527562"/>
                  <a:gd name="connsiteX1" fmla="*/ 1137162 w 1137162"/>
                  <a:gd name="connsiteY1" fmla="*/ 527562 h 527562"/>
                  <a:gd name="connsiteX0" fmla="*/ 0 w 1137162"/>
                  <a:gd name="connsiteY0" fmla="*/ 0 h 527562"/>
                  <a:gd name="connsiteX1" fmla="*/ 1137162 w 1137162"/>
                  <a:gd name="connsiteY1" fmla="*/ 527562 h 52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7162" h="527562">
                    <a:moveTo>
                      <a:pt x="0" y="0"/>
                    </a:moveTo>
                    <a:cubicBezTo>
                      <a:pt x="113583" y="574060"/>
                      <a:pt x="654869" y="513940"/>
                      <a:pt x="1137162" y="527562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orme libre 20">
                <a:extLst>
                  <a:ext uri="{FF2B5EF4-FFF2-40B4-BE49-F238E27FC236}">
                    <a16:creationId xmlns:a16="http://schemas.microsoft.com/office/drawing/2014/main" id="{31A64736-CECE-4F3E-95ED-D78A86E0C0CD}"/>
                  </a:ext>
                </a:extLst>
              </p:cNvPr>
              <p:cNvSpPr/>
              <p:nvPr/>
            </p:nvSpPr>
            <p:spPr>
              <a:xfrm>
                <a:off x="7779112" y="18516793"/>
                <a:ext cx="247836" cy="896684"/>
              </a:xfrm>
              <a:custGeom>
                <a:avLst/>
                <a:gdLst>
                  <a:gd name="connsiteX0" fmla="*/ 0 w 2390775"/>
                  <a:gd name="connsiteY0" fmla="*/ 409821 h 409821"/>
                  <a:gd name="connsiteX1" fmla="*/ 933450 w 2390775"/>
                  <a:gd name="connsiteY1" fmla="*/ 246 h 409821"/>
                  <a:gd name="connsiteX2" fmla="*/ 2390775 w 2390775"/>
                  <a:gd name="connsiteY2" fmla="*/ 362196 h 409821"/>
                  <a:gd name="connsiteX0" fmla="*/ 0 w 2390775"/>
                  <a:gd name="connsiteY0" fmla="*/ 75718 h 639596"/>
                  <a:gd name="connsiteX1" fmla="*/ 358263 w 2390775"/>
                  <a:gd name="connsiteY1" fmla="*/ 639536 h 639596"/>
                  <a:gd name="connsiteX2" fmla="*/ 2390775 w 2390775"/>
                  <a:gd name="connsiteY2" fmla="*/ 28093 h 639596"/>
                  <a:gd name="connsiteX0" fmla="*/ 0 w 1137162"/>
                  <a:gd name="connsiteY0" fmla="*/ 33331 h 597209"/>
                  <a:gd name="connsiteX1" fmla="*/ 358263 w 1137162"/>
                  <a:gd name="connsiteY1" fmla="*/ 597149 h 597209"/>
                  <a:gd name="connsiteX2" fmla="*/ 1137162 w 1137162"/>
                  <a:gd name="connsiteY2" fmla="*/ 560893 h 597209"/>
                  <a:gd name="connsiteX0" fmla="*/ 0 w 1137162"/>
                  <a:gd name="connsiteY0" fmla="*/ 33331 h 597209"/>
                  <a:gd name="connsiteX1" fmla="*/ 358263 w 1137162"/>
                  <a:gd name="connsiteY1" fmla="*/ 597149 h 597209"/>
                  <a:gd name="connsiteX2" fmla="*/ 1137162 w 1137162"/>
                  <a:gd name="connsiteY2" fmla="*/ 560893 h 597209"/>
                  <a:gd name="connsiteX0" fmla="*/ 0 w 1137162"/>
                  <a:gd name="connsiteY0" fmla="*/ 0 h 564213"/>
                  <a:gd name="connsiteX1" fmla="*/ 358263 w 1137162"/>
                  <a:gd name="connsiteY1" fmla="*/ 563818 h 564213"/>
                  <a:gd name="connsiteX2" fmla="*/ 1137162 w 1137162"/>
                  <a:gd name="connsiteY2" fmla="*/ 527562 h 564213"/>
                  <a:gd name="connsiteX0" fmla="*/ 0 w 1137162"/>
                  <a:gd name="connsiteY0" fmla="*/ 0 h 563818"/>
                  <a:gd name="connsiteX1" fmla="*/ 358263 w 1137162"/>
                  <a:gd name="connsiteY1" fmla="*/ 563818 h 563818"/>
                  <a:gd name="connsiteX2" fmla="*/ 1137162 w 1137162"/>
                  <a:gd name="connsiteY2" fmla="*/ 527562 h 563818"/>
                  <a:gd name="connsiteX0" fmla="*/ 0 w 1137162"/>
                  <a:gd name="connsiteY0" fmla="*/ 0 h 527562"/>
                  <a:gd name="connsiteX1" fmla="*/ 1137162 w 1137162"/>
                  <a:gd name="connsiteY1" fmla="*/ 527562 h 527562"/>
                  <a:gd name="connsiteX0" fmla="*/ 0 w 1137162"/>
                  <a:gd name="connsiteY0" fmla="*/ 0 h 527562"/>
                  <a:gd name="connsiteX1" fmla="*/ 1137162 w 1137162"/>
                  <a:gd name="connsiteY1" fmla="*/ 527562 h 527562"/>
                  <a:gd name="connsiteX0" fmla="*/ 0 w 1137162"/>
                  <a:gd name="connsiteY0" fmla="*/ 0 h 527562"/>
                  <a:gd name="connsiteX1" fmla="*/ 1137162 w 1137162"/>
                  <a:gd name="connsiteY1" fmla="*/ 527562 h 527562"/>
                  <a:gd name="connsiteX0" fmla="*/ 0 w 1137162"/>
                  <a:gd name="connsiteY0" fmla="*/ 0 h 527562"/>
                  <a:gd name="connsiteX1" fmla="*/ 1137162 w 1137162"/>
                  <a:gd name="connsiteY1" fmla="*/ 527562 h 527562"/>
                  <a:gd name="connsiteX0" fmla="*/ 0 w 1137162"/>
                  <a:gd name="connsiteY0" fmla="*/ 162 h 527724"/>
                  <a:gd name="connsiteX1" fmla="*/ 1137162 w 1137162"/>
                  <a:gd name="connsiteY1" fmla="*/ 527724 h 52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7162" h="527724">
                    <a:moveTo>
                      <a:pt x="0" y="162"/>
                    </a:moveTo>
                    <a:cubicBezTo>
                      <a:pt x="489138" y="-5864"/>
                      <a:pt x="1019043" y="155000"/>
                      <a:pt x="1137162" y="527724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5730712" y="18169080"/>
                <a:ext cx="2048400" cy="646331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1270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Modifies the local </a:t>
                </a:r>
                <a:r>
                  <a:rPr kumimoji="0" lang="fr-FR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crystal</a:t>
                </a:r>
                <a:r>
                  <a:rPr kumimoji="0" lang="fr-FR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fr-FR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field</a:t>
                </a:r>
                <a:endPara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orme libre 20">
                <a:extLst>
                  <a:ext uri="{FF2B5EF4-FFF2-40B4-BE49-F238E27FC236}">
                    <a16:creationId xmlns:a16="http://schemas.microsoft.com/office/drawing/2014/main" id="{31A64736-CECE-4F3E-95ED-D78A86E0C0CD}"/>
                  </a:ext>
                </a:extLst>
              </p:cNvPr>
              <p:cNvSpPr/>
              <p:nvPr/>
            </p:nvSpPr>
            <p:spPr>
              <a:xfrm>
                <a:off x="4905136" y="18169080"/>
                <a:ext cx="798950" cy="507515"/>
              </a:xfrm>
              <a:custGeom>
                <a:avLst/>
                <a:gdLst>
                  <a:gd name="connsiteX0" fmla="*/ 0 w 2390775"/>
                  <a:gd name="connsiteY0" fmla="*/ 409821 h 409821"/>
                  <a:gd name="connsiteX1" fmla="*/ 933450 w 2390775"/>
                  <a:gd name="connsiteY1" fmla="*/ 246 h 409821"/>
                  <a:gd name="connsiteX2" fmla="*/ 2390775 w 2390775"/>
                  <a:gd name="connsiteY2" fmla="*/ 362196 h 409821"/>
                  <a:gd name="connsiteX0" fmla="*/ 0 w 2390775"/>
                  <a:gd name="connsiteY0" fmla="*/ 75718 h 639596"/>
                  <a:gd name="connsiteX1" fmla="*/ 358263 w 2390775"/>
                  <a:gd name="connsiteY1" fmla="*/ 639536 h 639596"/>
                  <a:gd name="connsiteX2" fmla="*/ 2390775 w 2390775"/>
                  <a:gd name="connsiteY2" fmla="*/ 28093 h 639596"/>
                  <a:gd name="connsiteX0" fmla="*/ 0 w 1137162"/>
                  <a:gd name="connsiteY0" fmla="*/ 33331 h 597209"/>
                  <a:gd name="connsiteX1" fmla="*/ 358263 w 1137162"/>
                  <a:gd name="connsiteY1" fmla="*/ 597149 h 597209"/>
                  <a:gd name="connsiteX2" fmla="*/ 1137162 w 1137162"/>
                  <a:gd name="connsiteY2" fmla="*/ 560893 h 597209"/>
                  <a:gd name="connsiteX0" fmla="*/ 0 w 1137162"/>
                  <a:gd name="connsiteY0" fmla="*/ 33331 h 597209"/>
                  <a:gd name="connsiteX1" fmla="*/ 358263 w 1137162"/>
                  <a:gd name="connsiteY1" fmla="*/ 597149 h 597209"/>
                  <a:gd name="connsiteX2" fmla="*/ 1137162 w 1137162"/>
                  <a:gd name="connsiteY2" fmla="*/ 560893 h 597209"/>
                  <a:gd name="connsiteX0" fmla="*/ 0 w 1137162"/>
                  <a:gd name="connsiteY0" fmla="*/ 0 h 564213"/>
                  <a:gd name="connsiteX1" fmla="*/ 358263 w 1137162"/>
                  <a:gd name="connsiteY1" fmla="*/ 563818 h 564213"/>
                  <a:gd name="connsiteX2" fmla="*/ 1137162 w 1137162"/>
                  <a:gd name="connsiteY2" fmla="*/ 527562 h 564213"/>
                  <a:gd name="connsiteX0" fmla="*/ 0 w 1137162"/>
                  <a:gd name="connsiteY0" fmla="*/ 0 h 563818"/>
                  <a:gd name="connsiteX1" fmla="*/ 358263 w 1137162"/>
                  <a:gd name="connsiteY1" fmla="*/ 563818 h 563818"/>
                  <a:gd name="connsiteX2" fmla="*/ 1137162 w 1137162"/>
                  <a:gd name="connsiteY2" fmla="*/ 527562 h 563818"/>
                  <a:gd name="connsiteX0" fmla="*/ 0 w 1137162"/>
                  <a:gd name="connsiteY0" fmla="*/ 0 h 527562"/>
                  <a:gd name="connsiteX1" fmla="*/ 1137162 w 1137162"/>
                  <a:gd name="connsiteY1" fmla="*/ 527562 h 527562"/>
                  <a:gd name="connsiteX0" fmla="*/ 0 w 1137162"/>
                  <a:gd name="connsiteY0" fmla="*/ 0 h 527562"/>
                  <a:gd name="connsiteX1" fmla="*/ 1137162 w 1137162"/>
                  <a:gd name="connsiteY1" fmla="*/ 527562 h 527562"/>
                  <a:gd name="connsiteX0" fmla="*/ 0 w 1137162"/>
                  <a:gd name="connsiteY0" fmla="*/ 0 h 527562"/>
                  <a:gd name="connsiteX1" fmla="*/ 1137162 w 1137162"/>
                  <a:gd name="connsiteY1" fmla="*/ 527562 h 527562"/>
                  <a:gd name="connsiteX0" fmla="*/ 0 w 1137162"/>
                  <a:gd name="connsiteY0" fmla="*/ 103 h 527665"/>
                  <a:gd name="connsiteX1" fmla="*/ 1137162 w 1137162"/>
                  <a:gd name="connsiteY1" fmla="*/ 527665 h 527665"/>
                  <a:gd name="connsiteX0" fmla="*/ 0 w 1563206"/>
                  <a:gd name="connsiteY0" fmla="*/ 101 h 539553"/>
                  <a:gd name="connsiteX1" fmla="*/ 1563206 w 1563206"/>
                  <a:gd name="connsiteY1" fmla="*/ 539553 h 539553"/>
                  <a:gd name="connsiteX0" fmla="*/ 0 w 1456695"/>
                  <a:gd name="connsiteY0" fmla="*/ 236 h 230557"/>
                  <a:gd name="connsiteX1" fmla="*/ 1456695 w 1456695"/>
                  <a:gd name="connsiteY1" fmla="*/ 230557 h 230557"/>
                  <a:gd name="connsiteX0" fmla="*/ 0 w 1456695"/>
                  <a:gd name="connsiteY0" fmla="*/ 189 h 235508"/>
                  <a:gd name="connsiteX1" fmla="*/ 1456695 w 1456695"/>
                  <a:gd name="connsiteY1" fmla="*/ 230510 h 23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6695" h="235508">
                    <a:moveTo>
                      <a:pt x="0" y="189"/>
                    </a:moveTo>
                    <a:cubicBezTo>
                      <a:pt x="752649" y="-8343"/>
                      <a:pt x="521730" y="276337"/>
                      <a:pt x="1456695" y="230510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solid"/>
                <a:headEnd type="none" w="med" len="med"/>
                <a:tailEnd type="triangle" w="lg" len="lg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lèche droite 58"/>
              <p:cNvSpPr/>
              <p:nvPr/>
            </p:nvSpPr>
            <p:spPr>
              <a:xfrm>
                <a:off x="2928808" y="19413478"/>
                <a:ext cx="3332540" cy="500028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Piezospectroscopic</a:t>
                </a: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fr-FR" sz="1600" b="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effect</a:t>
                </a: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2D4BE47B-7D19-4336-B90B-7F90853D2BE4}"/>
                  </a:ext>
                </a:extLst>
              </p:cNvPr>
              <p:cNvSpPr txBox="1"/>
              <p:nvPr/>
            </p:nvSpPr>
            <p:spPr>
              <a:xfrm rot="2292216">
                <a:off x="1678084" y="20776046"/>
                <a:ext cx="1298048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fr-FR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Hooke’s</a:t>
                </a:r>
                <a:r>
                  <a:rPr lang="fr-FR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law</a:t>
                </a:r>
                <a:endParaRPr lang="fr-FR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" name="Groupe 2"/>
          <p:cNvGrpSpPr/>
          <p:nvPr/>
        </p:nvGrpSpPr>
        <p:grpSpPr>
          <a:xfrm>
            <a:off x="10279707" y="4486528"/>
            <a:ext cx="1367653" cy="1339155"/>
            <a:chOff x="10279707" y="4486528"/>
            <a:chExt cx="1367653" cy="1339155"/>
          </a:xfrm>
        </p:grpSpPr>
        <p:sp>
          <p:nvSpPr>
            <p:cNvPr id="63" name="Ellipse 62"/>
            <p:cNvSpPr/>
            <p:nvPr/>
          </p:nvSpPr>
          <p:spPr>
            <a:xfrm>
              <a:off x="10627557" y="4865978"/>
              <a:ext cx="697110" cy="73574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18299985" rev="0"/>
              </a:camera>
              <a:lightRig rig="threePt" dir="t"/>
            </a:scene3d>
            <a:sp3d>
              <a:bevelT w="381000" h="381000"/>
              <a:bevelB w="381000" h="3810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4" name="Groupe 63"/>
            <p:cNvGrpSpPr/>
            <p:nvPr/>
          </p:nvGrpSpPr>
          <p:grpSpPr>
            <a:xfrm>
              <a:off x="10279707" y="4746713"/>
              <a:ext cx="818712" cy="851629"/>
              <a:chOff x="31340421" y="8443489"/>
              <a:chExt cx="1645406" cy="1744343"/>
            </a:xfrm>
          </p:grpSpPr>
          <p:cxnSp>
            <p:nvCxnSpPr>
              <p:cNvPr id="65" name="Connecteur droit 64"/>
              <p:cNvCxnSpPr/>
              <p:nvPr/>
            </p:nvCxnSpPr>
            <p:spPr bwMode="auto">
              <a:xfrm>
                <a:off x="31352347" y="10187832"/>
                <a:ext cx="1633480" cy="0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Connecteur droit 65"/>
              <p:cNvCxnSpPr/>
              <p:nvPr/>
            </p:nvCxnSpPr>
            <p:spPr bwMode="auto">
              <a:xfrm>
                <a:off x="31340421" y="8443489"/>
                <a:ext cx="1633480" cy="0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Connecteur droit avec flèche 66"/>
              <p:cNvCxnSpPr/>
              <p:nvPr/>
            </p:nvCxnSpPr>
            <p:spPr bwMode="auto">
              <a:xfrm flipV="1">
                <a:off x="32157161" y="8443489"/>
                <a:ext cx="0" cy="1744077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ZoneTexte 67"/>
                <p:cNvSpPr txBox="1"/>
                <p:nvPr/>
              </p:nvSpPr>
              <p:spPr>
                <a:xfrm>
                  <a:off x="10992565" y="5364018"/>
                  <a:ext cx="6547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|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fr-FR" sz="2400" b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8" name="ZoneTexte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2565" y="5364018"/>
                  <a:ext cx="65479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1296" t="-130263" r="-94444" b="-19473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ZoneTexte 68"/>
                <p:cNvSpPr txBox="1"/>
                <p:nvPr/>
              </p:nvSpPr>
              <p:spPr>
                <a:xfrm>
                  <a:off x="10992569" y="4486528"/>
                  <a:ext cx="6210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|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e>
                        </m:d>
                      </m:oMath>
                    </m:oMathPara>
                  </a14:m>
                  <a:endParaRPr lang="fr-FR" sz="2400" b="0" dirty="0" err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9" name="ZoneTexte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2569" y="4486528"/>
                  <a:ext cx="62100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8431" t="-130263" r="-100000" b="-19473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e 69"/>
          <p:cNvGrpSpPr/>
          <p:nvPr/>
        </p:nvGrpSpPr>
        <p:grpSpPr>
          <a:xfrm>
            <a:off x="10107525" y="4478585"/>
            <a:ext cx="990894" cy="594062"/>
            <a:chOff x="9345803" y="2778397"/>
            <a:chExt cx="990894" cy="594062"/>
          </a:xfrm>
        </p:grpSpPr>
        <p:sp>
          <p:nvSpPr>
            <p:cNvPr id="71" name="Double flèche verticale 70"/>
            <p:cNvSpPr/>
            <p:nvPr/>
          </p:nvSpPr>
          <p:spPr>
            <a:xfrm>
              <a:off x="9345803" y="2778397"/>
              <a:ext cx="151733" cy="594062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900000" indent="-457200" algn="l">
                <a:buFont typeface="Arial" pitchFamily="34" charset="0"/>
                <a:buChar char="•"/>
              </a:pPr>
              <a:endParaRPr lang="fr-FR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2" name="Groupe 71"/>
            <p:cNvGrpSpPr/>
            <p:nvPr/>
          </p:nvGrpSpPr>
          <p:grpSpPr>
            <a:xfrm>
              <a:off x="9514509" y="2959181"/>
              <a:ext cx="822188" cy="190220"/>
              <a:chOff x="1689664" y="10369216"/>
              <a:chExt cx="1652391" cy="389616"/>
            </a:xfrm>
          </p:grpSpPr>
          <p:cxnSp>
            <p:nvCxnSpPr>
              <p:cNvPr id="73" name="Connecteur droit 72"/>
              <p:cNvCxnSpPr/>
              <p:nvPr/>
            </p:nvCxnSpPr>
            <p:spPr bwMode="auto">
              <a:xfrm>
                <a:off x="1708575" y="10758832"/>
                <a:ext cx="1633480" cy="0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Connecteur droit 73"/>
              <p:cNvCxnSpPr/>
              <p:nvPr/>
            </p:nvCxnSpPr>
            <p:spPr bwMode="auto">
              <a:xfrm>
                <a:off x="1689664" y="10369216"/>
                <a:ext cx="1633480" cy="0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Connecteur droit 74"/>
              <p:cNvCxnSpPr/>
              <p:nvPr/>
            </p:nvCxnSpPr>
            <p:spPr bwMode="auto">
              <a:xfrm>
                <a:off x="1708575" y="10607335"/>
                <a:ext cx="1633480" cy="0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76" name="Picture 5" descr="D:\Recherche\Manip\Photos\cristaux et CD\IMGP882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245" y="1175217"/>
            <a:ext cx="1626870" cy="15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6639970" y="4178752"/>
            <a:ext cx="284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Keating, K. B</a:t>
            </a:r>
            <a:r>
              <a:rPr lang="en-US" sz="12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al. </a:t>
            </a:r>
            <a:r>
              <a:rPr lang="en-US" sz="12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(1961</a:t>
            </a:r>
            <a:r>
              <a:rPr lang="en-US" sz="12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b="1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pressure on the spectra of rare earth ions in crystals</a:t>
            </a:r>
            <a:r>
              <a:rPr lang="en-US" sz="12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Journal of Chemical Physics</a:t>
            </a:r>
            <a:r>
              <a:rPr lang="en-US" sz="12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34(1), 143-151.</a:t>
            </a:r>
            <a:endParaRPr lang="fr-FR" sz="12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Book Antiqu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18227</TotalTime>
  <Words>1707</Words>
  <Application>Microsoft Office PowerPoint</Application>
  <PresentationFormat>Grand écran</PresentationFormat>
  <Paragraphs>613</Paragraphs>
  <Slides>33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4" baseType="lpstr">
      <vt:lpstr>Arial</vt:lpstr>
      <vt:lpstr>Book Antiqua</vt:lpstr>
      <vt:lpstr>Bookman Old Style</vt:lpstr>
      <vt:lpstr>Calibri</vt:lpstr>
      <vt:lpstr>Cambria Math</vt:lpstr>
      <vt:lpstr>Gill Sans</vt:lpstr>
      <vt:lpstr>Symbol</vt:lpstr>
      <vt:lpstr>Times New Roman</vt:lpstr>
      <vt:lpstr>Wingdings</vt:lpstr>
      <vt:lpstr>ヒラギノ角ゴ ProN W3</vt:lpstr>
      <vt:lpstr>Office Theme</vt:lpstr>
      <vt:lpstr>Interaction ion-ion véhiculée par la contrainte dans les cristaux dopés aux ions de terres rares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Comparing ion-ion interactions in RE-doped materials</vt:lpstr>
      <vt:lpstr>Conclusion</vt:lpstr>
      <vt:lpstr>Perspectives</vt:lpstr>
      <vt:lpstr>Acknowledgments</vt:lpstr>
      <vt:lpstr>Cryogenic or room temperature ?</vt:lpstr>
      <vt:lpstr>Modeling the piezo-orbital backaction</vt:lpstr>
      <vt:lpstr>Modeling the resonant  photothermal backaction</vt:lpstr>
      <vt:lpstr>Modeling the resonant  photothermal backaction</vt:lpstr>
      <vt:lpstr>Modeling the resonant  photothermal backaction</vt:lpstr>
      <vt:lpstr>Modeling the resonant  photothermal backaction</vt:lpstr>
      <vt:lpstr>Model results</vt:lpstr>
      <vt:lpstr>Optomechanical backaction in a  rare-earth ion-doped crystal</vt:lpstr>
      <vt:lpstr>Challenges of observing piezo-orbital backaction</vt:lpstr>
      <vt:lpstr>Which quantum system / ion ?</vt:lpstr>
      <vt:lpstr>Excitation-induced motion in a  bulk Tm:YAG crystal</vt:lpstr>
      <vt:lpstr>Elucidating the optomechanical processes 1) resonant nature ?</vt:lpstr>
      <vt:lpstr>Elucidating the optomechanical processes 2) spatio-temporal dynamics ?</vt:lpstr>
      <vt:lpstr>Resonant photothermal effect model</vt:lpstr>
      <vt:lpstr>Model vs experimental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Time-reversal in Er:YSO a temporal imaging picture</dc:title>
  <dc:creator>Kaladal</dc:creator>
  <cp:lastModifiedBy>Anne LC</cp:lastModifiedBy>
  <cp:revision>1274</cp:revision>
  <cp:lastPrinted>2013-08-15T10:19:19Z</cp:lastPrinted>
  <dcterms:created xsi:type="dcterms:W3CDTF">2013-08-01T21:34:29Z</dcterms:created>
  <dcterms:modified xsi:type="dcterms:W3CDTF">2023-07-02T10:12:17Z</dcterms:modified>
</cp:coreProperties>
</file>