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63" r:id="rId2"/>
    <p:sldId id="907" r:id="rId3"/>
    <p:sldId id="727" r:id="rId4"/>
    <p:sldId id="728" r:id="rId5"/>
    <p:sldId id="388" r:id="rId6"/>
    <p:sldId id="389" r:id="rId7"/>
    <p:sldId id="1000" r:id="rId8"/>
    <p:sldId id="1001" r:id="rId9"/>
    <p:sldId id="1002" r:id="rId10"/>
    <p:sldId id="1006" r:id="rId11"/>
    <p:sldId id="1005" r:id="rId12"/>
    <p:sldId id="1007" r:id="rId13"/>
    <p:sldId id="1008" r:id="rId14"/>
    <p:sldId id="1009" r:id="rId15"/>
    <p:sldId id="775" r:id="rId16"/>
    <p:sldId id="776" r:id="rId17"/>
    <p:sldId id="1010" r:id="rId18"/>
    <p:sldId id="1012" r:id="rId19"/>
    <p:sldId id="424" r:id="rId20"/>
    <p:sldId id="442" r:id="rId21"/>
    <p:sldId id="819" r:id="rId22"/>
    <p:sldId id="1015" r:id="rId23"/>
    <p:sldId id="1016" r:id="rId24"/>
    <p:sldId id="1013" r:id="rId25"/>
    <p:sldId id="969" r:id="rId26"/>
    <p:sldId id="1017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DFF"/>
    <a:srgbClr val="F8F8F8"/>
    <a:srgbClr val="FF40FF"/>
    <a:srgbClr val="E6F4FF"/>
    <a:srgbClr val="E4F2FF"/>
    <a:srgbClr val="E58C07"/>
    <a:srgbClr val="5BC189"/>
    <a:srgbClr val="83E09B"/>
    <a:srgbClr val="71B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1"/>
    <p:restoredTop sz="96076"/>
  </p:normalViewPr>
  <p:slideViewPr>
    <p:cSldViewPr snapToGrid="0" snapToObjects="1">
      <p:cViewPr varScale="1">
        <p:scale>
          <a:sx n="124" d="100"/>
          <a:sy n="124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1AF83-DD6C-5346-83DA-04FC1F04AB92}" type="datetimeFigureOut">
              <a:rPr lang="fr-FR" smtClean="0"/>
              <a:t>05/07/2023</a:t>
            </a:fld>
            <a:endParaRPr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431FF-95DC-F646-BCEA-0BC8D874E182}" type="slidenum">
              <a:rPr lang="fr-FR" smtClean="0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392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DBD37-77A8-BA40-9AE2-9BBB8472A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41AEE1-9F88-8E45-BCF1-D80B9F014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954DFF-0E2F-8048-B39D-8BACCCFE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9841A2-9977-FF42-BB10-3C863233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EE260A-9349-B84D-AD98-6948CE4A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80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BF346-4106-1340-826A-5034FFC5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31CB5F-334F-4241-81C2-AC5AA458E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7003BA-4368-F74B-B23D-80D26432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E250E3-ACEB-2048-93CE-8A2D15D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7970EC-77EA-EA47-844E-6421E030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34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5EF5CE-F7F1-714A-B237-9492593D0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07B435-A37D-B24D-A5A9-B54FA3380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9D08DA-E80B-0043-B1AE-EC65F428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6DBF7B-EF5B-5042-8155-214240EF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E3BF8-C1A3-F542-B237-C17A2DEF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00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633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38EB4-711E-5343-A8B1-4FD9B467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C8199B-DE7F-0742-B338-6530C7757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1F54E0-E56B-C74F-A882-BB7C85B2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25D9E3-587B-1048-A32C-09E2A7BB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EC179E-D5FE-B04A-AC68-687579AE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39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7FB5F-13CD-5045-8CC8-800CF169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0281F1-2548-854A-B5A5-3ED39C85D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D3B3E3-3B68-2B48-AF56-75D2E43C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34644F-FB76-6A40-995E-8E6B5DB9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28DDA-3FC6-1943-832E-CECFB064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98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4AC77-5F11-3B47-8695-3F88E17C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5061E1-4AC4-9640-865E-BE1752408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7223EA-A50D-4C4A-92C1-5753721EE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DBED01-BB04-F949-A776-24B3361C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24C015-8BCF-EE4F-BBEB-2A6BB3F3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B91A65-2725-454E-B1CA-CC723FCD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10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B84FE-4A78-4341-AC6F-5289AEF1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F46FA2-BF3D-EF45-AE0E-8C3B011F6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C94F65-713C-B043-A33A-C793F336C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CA6445-9522-A84D-AEC1-748D00A5F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9E945F-4590-1E42-AA0F-90636982B7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9FF71DE-7B12-004E-9FF9-4BB61A295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7C2EFE-B8A1-A448-8EE7-B20E05F6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2FFFB-75C2-A84B-A325-B33EADF1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56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966BD6-CCF6-EC43-907C-1DD9652C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AB5BA8-503A-7B44-B1E7-F14097D8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4CB58A-3425-354C-951F-F00803F0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6AAB1A-DE98-804A-AB7B-61A564FD8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55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8DCBB2-D8AC-BC43-9CCA-8D23C22D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81D5E8-B128-C346-9812-DE4EF61D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10DAFC-D87B-F448-B69E-94AF329E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88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E4919-E724-D140-BB5C-95928F4E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FF260F-CB8D-3244-8F6B-D630C6A60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9B617E-2338-9C47-B78C-1005A8DDC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B87442-0815-CF46-A6E2-C06DA266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2F2DD3-F259-4642-AC9D-3EDF869C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7097B7-2B0A-1446-89D6-35BF340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63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4C2DF-E617-6244-BAF3-4DD21E1B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8B401B7-A8B4-334D-AC6B-8E52B0C81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DC06BE-A021-AE47-8481-8C6389E05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B43EBC-B9D1-2B4F-9A27-A6795F50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70D5-56D6-2E48-9E1E-B2912B3352B6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06EF3-96E7-1E40-A02B-E22519BE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304860-744A-EA4D-8138-D59427E0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317D-6C92-7945-84C3-F965976237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73C38-82CA-AC4D-8F5C-ADDE90B3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FDA250-1D17-764C-8013-031EC272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3205A-9743-6146-B15F-688DA49B1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70D5-56D6-2E48-9E1E-B2912B3352B6}" type="datetimeFigureOut">
              <a:rPr lang="fr-FR" smtClean="0"/>
              <a:t>05/07/2023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7E4034-A630-0B42-B6B8-8E1C02CEB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0B20F-441A-F547-8840-127F3E3F1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E317D-6C92-7945-84C3-F96597623748}" type="slidenum">
              <a:rPr lang="fr-FR" smtClean="0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8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2.emf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0.png"/><Relationship Id="rId18" Type="http://schemas.microsoft.com/office/2007/relationships/hdphoto" Target="../media/hdphoto1.wdp"/><Relationship Id="rId3" Type="http://schemas.openxmlformats.org/officeDocument/2006/relationships/image" Target="../media/image15.png"/><Relationship Id="rId21" Type="http://schemas.openxmlformats.org/officeDocument/2006/relationships/image" Target="../media/image37.emf"/><Relationship Id="rId7" Type="http://schemas.openxmlformats.org/officeDocument/2006/relationships/image" Target="../media/image32.png"/><Relationship Id="rId12" Type="http://schemas.openxmlformats.org/officeDocument/2006/relationships/image" Target="../media/image4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25.png"/><Relationship Id="rId16" Type="http://schemas.openxmlformats.org/officeDocument/2006/relationships/image" Target="../media/image33.png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image" Target="../media/image52.png"/><Relationship Id="rId23" Type="http://schemas.openxmlformats.org/officeDocument/2006/relationships/image" Target="../media/image39.png"/><Relationship Id="rId19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Relationship Id="rId14" Type="http://schemas.openxmlformats.org/officeDocument/2006/relationships/image" Target="../media/image51.png"/><Relationship Id="rId22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40.png"/><Relationship Id="rId5" Type="http://schemas.openxmlformats.org/officeDocument/2006/relationships/image" Target="../media/image47.tiff"/><Relationship Id="rId10" Type="http://schemas.openxmlformats.org/officeDocument/2006/relationships/image" Target="../media/image530.png"/><Relationship Id="rId4" Type="http://schemas.openxmlformats.org/officeDocument/2006/relationships/image" Target="../media/image53.png"/><Relationship Id="rId9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0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emf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wmf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emf"/><Relationship Id="rId7" Type="http://schemas.openxmlformats.org/officeDocument/2006/relationships/image" Target="../media/image600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0.png"/><Relationship Id="rId25" Type="http://schemas.openxmlformats.org/officeDocument/2006/relationships/image" Target="../media/image121.png"/><Relationship Id="rId2" Type="http://schemas.openxmlformats.org/officeDocument/2006/relationships/image" Target="../media/image98.png"/><Relationship Id="rId16" Type="http://schemas.openxmlformats.org/officeDocument/2006/relationships/image" Target="../media/image97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3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96.emf"/><Relationship Id="rId22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30.png"/><Relationship Id="rId3" Type="http://schemas.openxmlformats.org/officeDocument/2006/relationships/image" Target="../media/image11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2.jpeg"/><Relationship Id="rId5" Type="http://schemas.openxmlformats.org/officeDocument/2006/relationships/image" Target="../media/image15.png"/><Relationship Id="rId15" Type="http://schemas.openxmlformats.org/officeDocument/2006/relationships/image" Target="../media/image132.png"/><Relationship Id="rId10" Type="http://schemas.openxmlformats.org/officeDocument/2006/relationships/image" Target="../media/image121.jpeg"/><Relationship Id="rId4" Type="http://schemas.openxmlformats.org/officeDocument/2006/relationships/image" Target="../media/image18.png"/><Relationship Id="rId9" Type="http://schemas.openxmlformats.org/officeDocument/2006/relationships/image" Target="../media/image120.jpeg"/><Relationship Id="rId1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BB3729-13A8-884E-8F93-E3D56544EB25}"/>
              </a:ext>
            </a:extLst>
          </p:cNvPr>
          <p:cNvSpPr txBox="1"/>
          <p:nvPr/>
        </p:nvSpPr>
        <p:spPr>
          <a:xfrm>
            <a:off x="3860534" y="6308203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Congrès 150 ans de la SFP – Paris– Juillet 2023</a:t>
            </a:r>
            <a:endParaRPr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9B24D1-D12A-3A46-8ED1-0A38467E1381}"/>
              </a:ext>
            </a:extLst>
          </p:cNvPr>
          <p:cNvSpPr txBox="1"/>
          <p:nvPr/>
        </p:nvSpPr>
        <p:spPr>
          <a:xfrm>
            <a:off x="1224072" y="1714870"/>
            <a:ext cx="9743856" cy="141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u="none" strike="noStrike" dirty="0">
                <a:solidFill>
                  <a:srgbClr val="000000"/>
                </a:solidFill>
                <a:effectLst/>
                <a:latin typeface="+mj-lt"/>
              </a:rPr>
              <a:t>Coronographie vortex reconfigurable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rgbClr val="000000"/>
                </a:solidFill>
                <a:latin typeface="+mj-lt"/>
              </a:rPr>
              <a:t>Q</a:t>
            </a:r>
            <a:r>
              <a:rPr lang="fr-FR" sz="2800" b="1" u="none" strike="noStrike" dirty="0">
                <a:solidFill>
                  <a:srgbClr val="000000"/>
                </a:solidFill>
                <a:effectLst/>
                <a:latin typeface="+mj-lt"/>
              </a:rPr>
              <a:t>uel futur pour une agilité aujourd'hui fragile ? </a:t>
            </a:r>
            <a:endParaRPr lang="fr-FR" sz="2800" b="1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B04C79-C0C1-2443-BF48-D97F14B01BD8}"/>
              </a:ext>
            </a:extLst>
          </p:cNvPr>
          <p:cNvSpPr txBox="1"/>
          <p:nvPr/>
        </p:nvSpPr>
        <p:spPr>
          <a:xfrm>
            <a:off x="3709124" y="3851113"/>
            <a:ext cx="443659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800"/>
              </a:spcAft>
              <a:buClr>
                <a:srgbClr val="6FB7D7"/>
              </a:buClr>
              <a:buSzPct val="110000"/>
              <a:defRPr/>
            </a:pPr>
            <a:r>
              <a:rPr lang="en-US" sz="2000" b="1" dirty="0">
                <a:latin typeface="+mj-lt"/>
              </a:rPr>
              <a:t>Etienne Brasselet</a:t>
            </a:r>
          </a:p>
          <a:p>
            <a:pPr algn="ctr"/>
            <a:r>
              <a:rPr lang="en-US" altLang="ja-JP" sz="2000" i="1" dirty="0">
                <a:latin typeface="+mj-lt"/>
              </a:rPr>
              <a:t>Laboratoire Ondes et Matière d’Aquitaine</a:t>
            </a:r>
          </a:p>
          <a:p>
            <a:pPr algn="ctr"/>
            <a:r>
              <a:rPr lang="en-US" altLang="ja-JP" sz="2000" i="1" dirty="0">
                <a:latin typeface="+mj-lt"/>
              </a:rPr>
              <a:t>University of Bordeaux, France</a:t>
            </a:r>
          </a:p>
          <a:p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2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D5404AA3-3506-C560-51C0-E2523E297669}"/>
              </a:ext>
            </a:extLst>
          </p:cNvPr>
          <p:cNvGrpSpPr/>
          <p:nvPr/>
        </p:nvGrpSpPr>
        <p:grpSpPr>
          <a:xfrm>
            <a:off x="2195822" y="1965411"/>
            <a:ext cx="7526402" cy="3458892"/>
            <a:chOff x="2209800" y="1802988"/>
            <a:chExt cx="7772400" cy="357194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C6735E4-9C22-91FA-4272-B1D4B0DD5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9537" b="13195"/>
            <a:stretch/>
          </p:blipFill>
          <p:spPr>
            <a:xfrm>
              <a:off x="7689041" y="5066254"/>
              <a:ext cx="2224555" cy="30867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E2AAF86-43E6-2033-9AFF-9A6B0E8E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2" b="1212"/>
            <a:stretch/>
          </p:blipFill>
          <p:spPr>
            <a:xfrm>
              <a:off x="2209800" y="1802988"/>
              <a:ext cx="7772400" cy="3252024"/>
            </a:xfrm>
            <a:prstGeom prst="rect">
              <a:avLst/>
            </a:prstGeom>
          </p:spPr>
        </p:pic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EE2EB4D5-9A2F-D51A-C61C-F46533F1A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C174183C-FC88-E1E5-51AE-1D549B8E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Lyot’s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drawing of his coronagraph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1A333E7-1D51-42F8-C061-474F1E21DDF4}"/>
              </a:ext>
            </a:extLst>
          </p:cNvPr>
          <p:cNvGrpSpPr/>
          <p:nvPr/>
        </p:nvGrpSpPr>
        <p:grpSpPr>
          <a:xfrm>
            <a:off x="7490012" y="1954525"/>
            <a:ext cx="4424168" cy="3170869"/>
            <a:chOff x="7490012" y="1954525"/>
            <a:chExt cx="4424168" cy="317086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0697380-1D3D-B73C-52EC-F6DF2D231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33" t="15874" r="8277" b="9470"/>
            <a:stretch/>
          </p:blipFill>
          <p:spPr>
            <a:xfrm>
              <a:off x="9892899" y="1965411"/>
              <a:ext cx="2021281" cy="3149097"/>
            </a:xfrm>
            <a:prstGeom prst="rect">
              <a:avLst/>
            </a:prstGeom>
            <a:ln w="12700">
              <a:solidFill>
                <a:srgbClr val="FF0000"/>
              </a:solidFill>
              <a:prstDash val="dash"/>
            </a:ln>
          </p:spPr>
        </p:pic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0858BEBD-CA7D-4CC9-64B7-2E536DB5D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5506" y="1954525"/>
              <a:ext cx="2147393" cy="132655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14A12A7-7BD3-A137-DB68-B8C4B85185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5506" y="3899647"/>
              <a:ext cx="2147393" cy="122574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121E73-2104-CB5C-C17E-23BC90FEC542}"/>
                </a:ext>
              </a:extLst>
            </p:cNvPr>
            <p:cNvSpPr/>
            <p:nvPr/>
          </p:nvSpPr>
          <p:spPr>
            <a:xfrm>
              <a:off x="7490012" y="3281082"/>
              <a:ext cx="255494" cy="61856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F717283-8CE2-89EF-7A3D-369BB5133F67}"/>
              </a:ext>
            </a:extLst>
          </p:cNvPr>
          <p:cNvGrpSpPr/>
          <p:nvPr/>
        </p:nvGrpSpPr>
        <p:grpSpPr>
          <a:xfrm>
            <a:off x="1029532" y="1268296"/>
            <a:ext cx="2332580" cy="2331610"/>
            <a:chOff x="1029532" y="1268296"/>
            <a:chExt cx="2332580" cy="2331610"/>
          </a:xfrm>
        </p:grpSpPr>
        <p:pic>
          <p:nvPicPr>
            <p:cNvPr id="10242" name="Picture 2" descr="La taille apparente du Soleil varie subtilement tout au long de l'année -  Numerama">
              <a:extLst>
                <a:ext uri="{FF2B5EF4-FFF2-40B4-BE49-F238E27FC236}">
                  <a16:creationId xmlns:a16="http://schemas.microsoft.com/office/drawing/2014/main" id="{14C4C910-9F99-319A-92AB-6E03B447D0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06" t="14509" r="30846" b="19831"/>
            <a:stretch/>
          </p:blipFill>
          <p:spPr bwMode="auto">
            <a:xfrm>
              <a:off x="1029532" y="1268296"/>
              <a:ext cx="2332580" cy="233161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1762CCB-BEBA-5092-38EB-9638044AD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935"/>
            <a:stretch/>
          </p:blipFill>
          <p:spPr>
            <a:xfrm>
              <a:off x="1644393" y="2183220"/>
              <a:ext cx="1075715" cy="48811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5B4293E-5925-FC16-04F8-F72FA26AFE72}"/>
              </a:ext>
            </a:extLst>
          </p:cNvPr>
          <p:cNvGrpSpPr/>
          <p:nvPr/>
        </p:nvGrpSpPr>
        <p:grpSpPr>
          <a:xfrm>
            <a:off x="1028696" y="4541950"/>
            <a:ext cx="2857500" cy="2094351"/>
            <a:chOff x="1708223" y="4098058"/>
            <a:chExt cx="2857500" cy="209435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38E2A4D-5F25-74B0-DA1D-9F26FEA3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992" t="5879" r="3491" b="8683"/>
            <a:stretch/>
          </p:blipFill>
          <p:spPr>
            <a:xfrm>
              <a:off x="1708223" y="4098058"/>
              <a:ext cx="2857500" cy="209435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1D1BDBE-53A1-02EF-2B22-1F568FC8D405}"/>
                </a:ext>
              </a:extLst>
            </p:cNvPr>
            <p:cNvSpPr txBox="1"/>
            <p:nvPr/>
          </p:nvSpPr>
          <p:spPr>
            <a:xfrm>
              <a:off x="2620130" y="4098058"/>
              <a:ext cx="19369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+mj-lt"/>
                </a:rPr>
                <a:t>Hubble </a:t>
              </a:r>
              <a:r>
                <a:rPr lang="fr-FR" sz="1400" dirty="0" err="1">
                  <a:solidFill>
                    <a:schemeClr val="bg1"/>
                  </a:solidFill>
                  <a:latin typeface="+mj-lt"/>
                </a:rPr>
                <a:t>Space</a:t>
              </a:r>
              <a:r>
                <a:rPr lang="fr-FR" sz="1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fr-FR" sz="1400" dirty="0" err="1">
                  <a:solidFill>
                    <a:schemeClr val="bg1"/>
                  </a:solidFill>
                  <a:latin typeface="+mj-lt"/>
                </a:rPr>
                <a:t>Telescope</a:t>
              </a:r>
              <a:endParaRPr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2CBCE0EF-358B-5C98-FBCE-9D84EB08F388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82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420"/>
          <p:cNvSpPr/>
          <p:nvPr/>
        </p:nvSpPr>
        <p:spPr>
          <a:xfrm>
            <a:off x="2890593" y="2687186"/>
            <a:ext cx="892969" cy="129334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1" name="Shape 421"/>
          <p:cNvSpPr/>
          <p:nvPr/>
        </p:nvSpPr>
        <p:spPr>
          <a:xfrm>
            <a:off x="3714581" y="2995639"/>
            <a:ext cx="174549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2" name="Shape 422"/>
          <p:cNvSpPr/>
          <p:nvPr/>
        </p:nvSpPr>
        <p:spPr>
          <a:xfrm>
            <a:off x="3774736" y="2566028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3" name="Shape 423"/>
          <p:cNvSpPr/>
          <p:nvPr/>
        </p:nvSpPr>
        <p:spPr>
          <a:xfrm>
            <a:off x="3774598" y="3654993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4" name="Shape 424"/>
          <p:cNvSpPr/>
          <p:nvPr/>
        </p:nvSpPr>
        <p:spPr>
          <a:xfrm rot="5400000">
            <a:off x="3971194" y="3048722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5" name="Shape 425"/>
          <p:cNvSpPr/>
          <p:nvPr/>
        </p:nvSpPr>
        <p:spPr>
          <a:xfrm>
            <a:off x="3858124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6" name="Shape 426"/>
          <p:cNvSpPr/>
          <p:nvPr/>
        </p:nvSpPr>
        <p:spPr>
          <a:xfrm rot="16200000" flipH="1">
            <a:off x="4471257" y="3047408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1BF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7" name="Shape 436"/>
          <p:cNvSpPr/>
          <p:nvPr/>
        </p:nvSpPr>
        <p:spPr>
          <a:xfrm>
            <a:off x="5231904" y="2995455"/>
            <a:ext cx="1497142" cy="659012"/>
          </a:xfrm>
          <a:prstGeom prst="rect">
            <a:avLst/>
          </a:prstGeom>
          <a:solidFill>
            <a:srgbClr val="71BF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8" name="Shape 437"/>
          <p:cNvSpPr/>
          <p:nvPr/>
        </p:nvSpPr>
        <p:spPr>
          <a:xfrm>
            <a:off x="5062655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cxnSp>
        <p:nvCxnSpPr>
          <p:cNvPr id="126" name="Connecteur droit avec flèche 125"/>
          <p:cNvCxnSpPr/>
          <p:nvPr/>
        </p:nvCxnSpPr>
        <p:spPr>
          <a:xfrm>
            <a:off x="3070078" y="2896539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3078870" y="318070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3079972" y="346804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>
            <a:off x="3088764" y="3752207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312629" y="3066685"/>
            <a:ext cx="142876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3" name="Shape 424"/>
          <p:cNvSpPr/>
          <p:nvPr/>
        </p:nvSpPr>
        <p:spPr>
          <a:xfrm rot="5400000">
            <a:off x="6669310" y="3062261"/>
            <a:ext cx="701400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1BF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45" name="Shape 425"/>
          <p:cNvSpPr/>
          <p:nvPr/>
        </p:nvSpPr>
        <p:spPr>
          <a:xfrm>
            <a:off x="6578157" y="2800717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014970" y="1972685"/>
            <a:ext cx="214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</a:rPr>
              <a:t>Airy spot</a:t>
            </a:r>
          </a:p>
        </p:txBody>
      </p:sp>
      <p:sp>
        <p:nvSpPr>
          <p:cNvPr id="48" name="ZoneTexte 47"/>
          <p:cNvSpPr txBox="1"/>
          <p:nvPr/>
        </p:nvSpPr>
        <p:spPr>
          <a:xfrm flipH="1">
            <a:off x="1150589" y="2991424"/>
            <a:ext cx="1759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70BF41"/>
                </a:solidFill>
                <a:latin typeface="+mj-lt"/>
              </a:rPr>
              <a:t>Distant</a:t>
            </a:r>
          </a:p>
          <a:p>
            <a:pPr algn="ctr"/>
            <a:r>
              <a:rPr lang="fr-FR" sz="2000" dirty="0">
                <a:solidFill>
                  <a:srgbClr val="70BF41"/>
                </a:solidFill>
                <a:latin typeface="+mj-lt"/>
              </a:rPr>
              <a:t>point source</a:t>
            </a:r>
          </a:p>
        </p:txBody>
      </p:sp>
      <p:sp>
        <p:nvSpPr>
          <p:cNvPr id="49" name="Shape 455"/>
          <p:cNvSpPr/>
          <p:nvPr/>
        </p:nvSpPr>
        <p:spPr>
          <a:xfrm>
            <a:off x="7026878" y="2716084"/>
            <a:ext cx="71083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1600" dirty="0">
                <a:latin typeface="+mj-lt"/>
              </a:rPr>
              <a:t>Camera</a:t>
            </a:r>
            <a:endParaRPr sz="1600" dirty="0">
              <a:latin typeface="+mj-lt"/>
            </a:endParaRPr>
          </a:p>
        </p:txBody>
      </p:sp>
      <p:sp>
        <p:nvSpPr>
          <p:cNvPr id="50" name="Rectangle 19">
            <a:extLst>
              <a:ext uri="{FF2B5EF4-FFF2-40B4-BE49-F238E27FC236}">
                <a16:creationId xmlns:a16="http://schemas.microsoft.com/office/drawing/2014/main" id="{889F4B42-2FC9-E341-8C51-B54F4EBB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51" name="Rectangle 20">
            <a:extLst>
              <a:ext uri="{FF2B5EF4-FFF2-40B4-BE49-F238E27FC236}">
                <a16:creationId xmlns:a16="http://schemas.microsoft.com/office/drawing/2014/main" id="{9050A414-2667-C140-AEE0-1054FF01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From solar to stellar light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2B74E7-E08B-944C-9062-DC8DA7D9D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71"/>
          <a:stretch/>
        </p:blipFill>
        <p:spPr>
          <a:xfrm>
            <a:off x="8059650" y="2327269"/>
            <a:ext cx="2055907" cy="2056386"/>
          </a:xfrm>
          <a:prstGeom prst="rect">
            <a:avLst/>
          </a:prstGeom>
        </p:spPr>
      </p:pic>
      <p:sp>
        <p:nvSpPr>
          <p:cNvPr id="8" name="Shape 455">
            <a:extLst>
              <a:ext uri="{FF2B5EF4-FFF2-40B4-BE49-F238E27FC236}">
                <a16:creationId xmlns:a16="http://schemas.microsoft.com/office/drawing/2014/main" id="{66B2D8A4-B35C-32E7-31C4-9E3AE367B419}"/>
              </a:ext>
            </a:extLst>
          </p:cNvPr>
          <p:cNvSpPr/>
          <p:nvPr/>
        </p:nvSpPr>
        <p:spPr>
          <a:xfrm>
            <a:off x="2794751" y="5730080"/>
            <a:ext cx="7566812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2400" dirty="0" err="1">
                <a:latin typeface="+mj-lt"/>
              </a:rPr>
              <a:t>Getting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rid</a:t>
            </a:r>
            <a:r>
              <a:rPr lang="fr-FR" sz="2400" dirty="0">
                <a:latin typeface="+mj-lt"/>
              </a:rPr>
              <a:t> of the </a:t>
            </a:r>
            <a:r>
              <a:rPr lang="fr-FR" sz="2400" dirty="0" err="1">
                <a:latin typeface="+mj-lt"/>
              </a:rPr>
              <a:t>wave</a:t>
            </a:r>
            <a:r>
              <a:rPr lang="fr-FR" sz="2400" dirty="0">
                <a:latin typeface="+mj-lt"/>
              </a:rPr>
              <a:t> nature of light : </a:t>
            </a:r>
            <a:r>
              <a:rPr lang="fr-FR" sz="2400" dirty="0">
                <a:solidFill>
                  <a:srgbClr val="FF0000"/>
                </a:solidFill>
                <a:latin typeface="+mj-lt"/>
              </a:rPr>
              <a:t>the impossible </a:t>
            </a:r>
            <a:r>
              <a:rPr lang="fr-FR" sz="2400" dirty="0" err="1">
                <a:solidFill>
                  <a:srgbClr val="FF0000"/>
                </a:solidFill>
                <a:latin typeface="+mj-lt"/>
              </a:rPr>
              <a:t>task</a:t>
            </a:r>
            <a:r>
              <a:rPr lang="fr-FR" sz="2400" dirty="0">
                <a:solidFill>
                  <a:srgbClr val="FF0000"/>
                </a:solidFill>
                <a:latin typeface="+mj-lt"/>
              </a:rPr>
              <a:t> ? </a:t>
            </a:r>
            <a:endParaRPr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5F5ACD-900E-D9F3-AABA-E30E3C58D861}"/>
              </a:ext>
            </a:extLst>
          </p:cNvPr>
          <p:cNvSpPr txBox="1"/>
          <p:nvPr/>
        </p:nvSpPr>
        <p:spPr>
          <a:xfrm>
            <a:off x="11929410" y="6562937"/>
            <a:ext cx="276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52FE36-615B-6060-ECC4-689B8024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258" y="4427486"/>
            <a:ext cx="1872589" cy="6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1" name="Image 12320">
            <a:extLst>
              <a:ext uri="{FF2B5EF4-FFF2-40B4-BE49-F238E27FC236}">
                <a16:creationId xmlns:a16="http://schemas.microsoft.com/office/drawing/2014/main" id="{BAC68A31-43B2-44DF-D31F-F2448E67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391" y="1458722"/>
            <a:ext cx="5368617" cy="693968"/>
          </a:xfrm>
          <a:prstGeom prst="rect">
            <a:avLst/>
          </a:prstGeom>
        </p:spPr>
      </p:pic>
      <p:sp>
        <p:nvSpPr>
          <p:cNvPr id="48" name="Rectangle 19">
            <a:extLst>
              <a:ext uri="{FF2B5EF4-FFF2-40B4-BE49-F238E27FC236}">
                <a16:creationId xmlns:a16="http://schemas.microsoft.com/office/drawing/2014/main" id="{DDD41D0B-1005-07E9-F59B-DEB5A3596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49" name="Rectangle 20">
            <a:extLst>
              <a:ext uri="{FF2B5EF4-FFF2-40B4-BE49-F238E27FC236}">
                <a16:creationId xmlns:a16="http://schemas.microsoft.com/office/drawing/2014/main" id="{75408E11-FDE5-FF4B-C520-17848E18A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 singular mathematical event... and its optical implementation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41DE14F7-F9CC-4C25-BEE7-A8151AB2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5" t="6842" r="29189" b="8149"/>
          <a:stretch/>
        </p:blipFill>
        <p:spPr>
          <a:xfrm>
            <a:off x="6527324" y="2851376"/>
            <a:ext cx="1080000" cy="1080000"/>
          </a:xfrm>
          <a:prstGeom prst="rect">
            <a:avLst/>
          </a:prstGeom>
        </p:spPr>
      </p:pic>
      <p:sp>
        <p:nvSpPr>
          <p:cNvPr id="12293" name="Accolade fermante 12292">
            <a:extLst>
              <a:ext uri="{FF2B5EF4-FFF2-40B4-BE49-F238E27FC236}">
                <a16:creationId xmlns:a16="http://schemas.microsoft.com/office/drawing/2014/main" id="{34878947-5F34-5DD3-84B5-27D81C444351}"/>
              </a:ext>
            </a:extLst>
          </p:cNvPr>
          <p:cNvSpPr/>
          <p:nvPr/>
        </p:nvSpPr>
        <p:spPr>
          <a:xfrm rot="16200000">
            <a:off x="8512746" y="2290913"/>
            <a:ext cx="235776" cy="4183687"/>
          </a:xfrm>
          <a:prstGeom prst="rightBrace">
            <a:avLst>
              <a:gd name="adj1" fmla="val 8333"/>
              <a:gd name="adj2" fmla="val 1282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Picture 3">
            <a:extLst>
              <a:ext uri="{FF2B5EF4-FFF2-40B4-BE49-F238E27FC236}">
                <a16:creationId xmlns:a16="http://schemas.microsoft.com/office/drawing/2014/main" id="{39273305-DA3A-8D81-E34F-D47DB6CAA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5163" t="6527" r="23251" b="13362"/>
          <a:stretch/>
        </p:blipFill>
        <p:spPr bwMode="auto">
          <a:xfrm>
            <a:off x="9642478" y="4746861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52C2537D-5CA4-2CD5-F3EB-685129841C3A}"/>
              </a:ext>
            </a:extLst>
          </p:cNvPr>
          <p:cNvGrpSpPr/>
          <p:nvPr/>
        </p:nvGrpSpPr>
        <p:grpSpPr>
          <a:xfrm>
            <a:off x="8094869" y="4760909"/>
            <a:ext cx="1075765" cy="1080000"/>
            <a:chOff x="9117106" y="2864223"/>
            <a:chExt cx="1075765" cy="10800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79DCFAA-536B-B510-53FC-1D0800FE2F72}"/>
                </a:ext>
              </a:extLst>
            </p:cNvPr>
            <p:cNvSpPr/>
            <p:nvPr/>
          </p:nvSpPr>
          <p:spPr>
            <a:xfrm>
              <a:off x="9117106" y="2864223"/>
              <a:ext cx="1075765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18BB8EE-86D7-E396-849F-E7E03ACBE431}"/>
                </a:ext>
              </a:extLst>
            </p:cNvPr>
            <p:cNvSpPr/>
            <p:nvPr/>
          </p:nvSpPr>
          <p:spPr>
            <a:xfrm>
              <a:off x="9294988" y="3044223"/>
              <a:ext cx="720000" cy="72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2291" name="Image 12290">
            <a:extLst>
              <a:ext uri="{FF2B5EF4-FFF2-40B4-BE49-F238E27FC236}">
                <a16:creationId xmlns:a16="http://schemas.microsoft.com/office/drawing/2014/main" id="{F3B9CFA7-06C9-9D3C-339F-F1AECF9E7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790" y="4760909"/>
            <a:ext cx="1080000" cy="1080000"/>
          </a:xfrm>
          <a:prstGeom prst="rect">
            <a:avLst/>
          </a:prstGeom>
        </p:spPr>
      </p:pic>
      <p:cxnSp>
        <p:nvCxnSpPr>
          <p:cNvPr id="12296" name="Connecteur droit avec flèche 12295">
            <a:extLst>
              <a:ext uri="{FF2B5EF4-FFF2-40B4-BE49-F238E27FC236}">
                <a16:creationId xmlns:a16="http://schemas.microsoft.com/office/drawing/2014/main" id="{137CBDB8-35AA-DB55-65BC-811DC25FEE42}"/>
              </a:ext>
            </a:extLst>
          </p:cNvPr>
          <p:cNvCxnSpPr>
            <a:cxnSpLocks/>
          </p:cNvCxnSpPr>
          <p:nvPr/>
        </p:nvCxnSpPr>
        <p:spPr>
          <a:xfrm>
            <a:off x="7566991" y="2179291"/>
            <a:ext cx="2570922" cy="23375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7" name="Connecteur droit avec flèche 12296">
            <a:extLst>
              <a:ext uri="{FF2B5EF4-FFF2-40B4-BE49-F238E27FC236}">
                <a16:creationId xmlns:a16="http://schemas.microsoft.com/office/drawing/2014/main" id="{4F77961E-0BAB-3371-3CA6-1000C6458994}"/>
              </a:ext>
            </a:extLst>
          </p:cNvPr>
          <p:cNvCxnSpPr>
            <a:cxnSpLocks/>
          </p:cNvCxnSpPr>
          <p:nvPr/>
        </p:nvCxnSpPr>
        <p:spPr>
          <a:xfrm>
            <a:off x="6615813" y="2179291"/>
            <a:ext cx="2059066" cy="235063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9" name="Connecteur droit avec flèche 12298">
            <a:extLst>
              <a:ext uri="{FF2B5EF4-FFF2-40B4-BE49-F238E27FC236}">
                <a16:creationId xmlns:a16="http://schemas.microsoft.com/office/drawing/2014/main" id="{8A520A66-8A2B-0A0D-EA57-D1210E1BD229}"/>
              </a:ext>
            </a:extLst>
          </p:cNvPr>
          <p:cNvCxnSpPr>
            <a:cxnSpLocks/>
          </p:cNvCxnSpPr>
          <p:nvPr/>
        </p:nvCxnSpPr>
        <p:spPr>
          <a:xfrm>
            <a:off x="5853007" y="2179291"/>
            <a:ext cx="1263572" cy="235063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5" name="Image 12304">
            <a:extLst>
              <a:ext uri="{FF2B5EF4-FFF2-40B4-BE49-F238E27FC236}">
                <a16:creationId xmlns:a16="http://schemas.microsoft.com/office/drawing/2014/main" id="{3E337B6C-62FC-D028-7DB8-CBB0700FB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973" y="2847909"/>
            <a:ext cx="1080000" cy="1080000"/>
          </a:xfrm>
          <a:prstGeom prst="rect">
            <a:avLst/>
          </a:prstGeom>
        </p:spPr>
      </p:pic>
      <p:grpSp>
        <p:nvGrpSpPr>
          <p:cNvPr id="12306" name="Groupe 12305">
            <a:extLst>
              <a:ext uri="{FF2B5EF4-FFF2-40B4-BE49-F238E27FC236}">
                <a16:creationId xmlns:a16="http://schemas.microsoft.com/office/drawing/2014/main" id="{5FADAA12-495B-0DAA-5B1E-8F2935E2F624}"/>
              </a:ext>
            </a:extLst>
          </p:cNvPr>
          <p:cNvGrpSpPr/>
          <p:nvPr/>
        </p:nvGrpSpPr>
        <p:grpSpPr>
          <a:xfrm>
            <a:off x="1758129" y="2847909"/>
            <a:ext cx="1075765" cy="1080000"/>
            <a:chOff x="9117106" y="2864223"/>
            <a:chExt cx="1075765" cy="1080000"/>
          </a:xfrm>
        </p:grpSpPr>
        <p:sp>
          <p:nvSpPr>
            <p:cNvPr id="12307" name="Rectangle 12306">
              <a:extLst>
                <a:ext uri="{FF2B5EF4-FFF2-40B4-BE49-F238E27FC236}">
                  <a16:creationId xmlns:a16="http://schemas.microsoft.com/office/drawing/2014/main" id="{1911043C-36CB-5F87-ED65-E4DB39E4EC46}"/>
                </a:ext>
              </a:extLst>
            </p:cNvPr>
            <p:cNvSpPr/>
            <p:nvPr/>
          </p:nvSpPr>
          <p:spPr>
            <a:xfrm>
              <a:off x="9117106" y="2864223"/>
              <a:ext cx="1075765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08" name="Ellipse 12307">
              <a:extLst>
                <a:ext uri="{FF2B5EF4-FFF2-40B4-BE49-F238E27FC236}">
                  <a16:creationId xmlns:a16="http://schemas.microsoft.com/office/drawing/2014/main" id="{D40CCAA8-6436-71EB-A0C2-223C5E9F1B4F}"/>
                </a:ext>
              </a:extLst>
            </p:cNvPr>
            <p:cNvSpPr/>
            <p:nvPr/>
          </p:nvSpPr>
          <p:spPr>
            <a:xfrm>
              <a:off x="9294988" y="3044223"/>
              <a:ext cx="720000" cy="72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317" name="Groupe 12316">
            <a:extLst>
              <a:ext uri="{FF2B5EF4-FFF2-40B4-BE49-F238E27FC236}">
                <a16:creationId xmlns:a16="http://schemas.microsoft.com/office/drawing/2014/main" id="{55913FE4-21E2-384D-E396-270303409901}"/>
              </a:ext>
            </a:extLst>
          </p:cNvPr>
          <p:cNvGrpSpPr/>
          <p:nvPr/>
        </p:nvGrpSpPr>
        <p:grpSpPr>
          <a:xfrm>
            <a:off x="1739554" y="4319465"/>
            <a:ext cx="5879238" cy="2051975"/>
            <a:chOff x="1739554" y="4319465"/>
            <a:chExt cx="5879238" cy="2051975"/>
          </a:xfrm>
        </p:grpSpPr>
        <p:sp>
          <p:nvSpPr>
            <p:cNvPr id="12311" name="Accolade fermante 12310">
              <a:extLst>
                <a:ext uri="{FF2B5EF4-FFF2-40B4-BE49-F238E27FC236}">
                  <a16:creationId xmlns:a16="http://schemas.microsoft.com/office/drawing/2014/main" id="{63FD2917-BB76-2E2F-D6A2-EA74A2C7BF52}"/>
                </a:ext>
              </a:extLst>
            </p:cNvPr>
            <p:cNvSpPr/>
            <p:nvPr/>
          </p:nvSpPr>
          <p:spPr>
            <a:xfrm rot="5400000" flipV="1">
              <a:off x="4561285" y="1497734"/>
              <a:ext cx="235776" cy="5879238"/>
            </a:xfrm>
            <a:prstGeom prst="rightBrace">
              <a:avLst>
                <a:gd name="adj1" fmla="val 8333"/>
                <a:gd name="adj2" fmla="val 49454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315" name="Rectangle 12314">
              <a:extLst>
                <a:ext uri="{FF2B5EF4-FFF2-40B4-BE49-F238E27FC236}">
                  <a16:creationId xmlns:a16="http://schemas.microsoft.com/office/drawing/2014/main" id="{67309F87-4DDB-EEF0-DD3F-1E86EF61E92A}"/>
                </a:ext>
              </a:extLst>
            </p:cNvPr>
            <p:cNvSpPr/>
            <p:nvPr/>
          </p:nvSpPr>
          <p:spPr>
            <a:xfrm>
              <a:off x="4097132" y="4746861"/>
              <a:ext cx="1075765" cy="10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316" name="ZoneTexte 12315">
              <a:extLst>
                <a:ext uri="{FF2B5EF4-FFF2-40B4-BE49-F238E27FC236}">
                  <a16:creationId xmlns:a16="http://schemas.microsoft.com/office/drawing/2014/main" id="{1A1969D0-79DC-5354-F744-CDF748C97555}"/>
                </a:ext>
              </a:extLst>
            </p:cNvPr>
            <p:cNvSpPr txBox="1"/>
            <p:nvPr/>
          </p:nvSpPr>
          <p:spPr>
            <a:xfrm>
              <a:off x="3902139" y="5971330"/>
              <a:ext cx="143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 dirty="0">
                  <a:solidFill>
                    <a:srgbClr val="0432FF"/>
                  </a:solidFill>
                  <a:latin typeface="+mj-lt"/>
                </a:rPr>
                <a:t>Total </a:t>
              </a:r>
              <a:r>
                <a:rPr lang="fr-FR" sz="2000" dirty="0" err="1">
                  <a:solidFill>
                    <a:srgbClr val="0432FF"/>
                  </a:solidFill>
                  <a:latin typeface="+mj-lt"/>
                </a:rPr>
                <a:t>eclipse</a:t>
              </a:r>
              <a:endParaRPr lang="fr-FR" sz="2000" dirty="0">
                <a:solidFill>
                  <a:srgbClr val="0432FF"/>
                </a:solidFill>
                <a:latin typeface="+mj-lt"/>
              </a:endParaRPr>
            </a:p>
          </p:txBody>
        </p:sp>
      </p:grpSp>
      <p:grpSp>
        <p:nvGrpSpPr>
          <p:cNvPr id="12319" name="Groupe 12318">
            <a:extLst>
              <a:ext uri="{FF2B5EF4-FFF2-40B4-BE49-F238E27FC236}">
                <a16:creationId xmlns:a16="http://schemas.microsoft.com/office/drawing/2014/main" id="{50564AC9-63E2-2BDF-F9BF-7C2FDFBF8BA5}"/>
              </a:ext>
            </a:extLst>
          </p:cNvPr>
          <p:cNvGrpSpPr/>
          <p:nvPr/>
        </p:nvGrpSpPr>
        <p:grpSpPr>
          <a:xfrm>
            <a:off x="4257908" y="2302631"/>
            <a:ext cx="2271776" cy="2060450"/>
            <a:chOff x="4257908" y="2302631"/>
            <a:chExt cx="2271776" cy="2060450"/>
          </a:xfrm>
        </p:grpSpPr>
        <p:grpSp>
          <p:nvGrpSpPr>
            <p:cNvPr id="12288" name="Groupe 12287">
              <a:extLst>
                <a:ext uri="{FF2B5EF4-FFF2-40B4-BE49-F238E27FC236}">
                  <a16:creationId xmlns:a16="http://schemas.microsoft.com/office/drawing/2014/main" id="{59E85BA2-1649-4E64-710B-E0D46249FE2C}"/>
                </a:ext>
              </a:extLst>
            </p:cNvPr>
            <p:cNvGrpSpPr/>
            <p:nvPr/>
          </p:nvGrpSpPr>
          <p:grpSpPr>
            <a:xfrm>
              <a:off x="4751296" y="2851376"/>
              <a:ext cx="1335042" cy="1511705"/>
              <a:chOff x="3254972" y="4025446"/>
              <a:chExt cx="1335042" cy="1511705"/>
            </a:xfrm>
          </p:grpSpPr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4769A913-DD6D-50CB-C2DD-9C52110993E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/>
              <a:srcRect l="15955" t="2734" r="54817" b="3975"/>
              <a:stretch/>
            </p:blipFill>
            <p:spPr>
              <a:xfrm rot="5400000" flipH="1">
                <a:off x="3864039" y="4680268"/>
                <a:ext cx="72000" cy="10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8DAA5C8-E30C-2F10-ABBE-0C0E09C56123}"/>
                      </a:ext>
                    </a:extLst>
                  </p:cNvPr>
                  <p:cNvSpPr/>
                  <p:nvPr/>
                </p:nvSpPr>
                <p:spPr>
                  <a:xfrm>
                    <a:off x="4156241" y="5215927"/>
                    <a:ext cx="433773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fr-FR" sz="1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8DAA5C8-E30C-2F10-ABBE-0C0E09C561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6241" y="5215927"/>
                    <a:ext cx="433773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B569B5AC-8645-C71F-A400-5EAD4A5DB7E6}"/>
                      </a:ext>
                    </a:extLst>
                  </p:cNvPr>
                  <p:cNvSpPr/>
                  <p:nvPr/>
                </p:nvSpPr>
                <p:spPr>
                  <a:xfrm>
                    <a:off x="3254972" y="5229374"/>
                    <a:ext cx="32412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charset="0"/>
                            </a:rPr>
                            <m:t>0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B569B5AC-8645-C71F-A400-5EAD4A5DB7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4972" y="5229374"/>
                    <a:ext cx="324127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90CB81FB-C9CA-1E6B-CE99-A8DDA1281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445" t="52469" r="5894" b="4501"/>
              <a:stretch/>
            </p:blipFill>
            <p:spPr>
              <a:xfrm>
                <a:off x="3346917" y="4025446"/>
                <a:ext cx="1079999" cy="108000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12318" name="ZoneTexte 12317">
              <a:extLst>
                <a:ext uri="{FF2B5EF4-FFF2-40B4-BE49-F238E27FC236}">
                  <a16:creationId xmlns:a16="http://schemas.microsoft.com/office/drawing/2014/main" id="{986A7696-E83A-7CA5-5F5D-326566C6FD57}"/>
                </a:ext>
              </a:extLst>
            </p:cNvPr>
            <p:cNvSpPr txBox="1"/>
            <p:nvPr/>
          </p:nvSpPr>
          <p:spPr>
            <a:xfrm>
              <a:off x="4257908" y="2302631"/>
              <a:ext cx="2271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 dirty="0" err="1">
                  <a:solidFill>
                    <a:srgbClr val="0432FF"/>
                  </a:solidFill>
                  <a:latin typeface="+mj-lt"/>
                </a:rPr>
                <a:t>Singular</a:t>
              </a:r>
              <a:r>
                <a:rPr lang="fr-FR" sz="2000" dirty="0">
                  <a:solidFill>
                    <a:srgbClr val="0432FF"/>
                  </a:solidFill>
                  <a:latin typeface="+mj-lt"/>
                </a:rPr>
                <a:t> phase </a:t>
              </a:r>
              <a:r>
                <a:rPr lang="fr-FR" sz="2000" dirty="0" err="1">
                  <a:solidFill>
                    <a:srgbClr val="0432FF"/>
                  </a:solidFill>
                  <a:latin typeface="+mj-lt"/>
                </a:rPr>
                <a:t>mask</a:t>
              </a:r>
              <a:endParaRPr lang="fr-FR" sz="2000" dirty="0">
                <a:solidFill>
                  <a:srgbClr val="0432FF"/>
                </a:solidFill>
                <a:latin typeface="+mj-lt"/>
              </a:endParaRPr>
            </a:p>
          </p:txBody>
        </p:sp>
      </p:grpSp>
      <p:sp>
        <p:nvSpPr>
          <p:cNvPr id="12323" name="ZoneTexte 12322">
            <a:extLst>
              <a:ext uri="{FF2B5EF4-FFF2-40B4-BE49-F238E27FC236}">
                <a16:creationId xmlns:a16="http://schemas.microsoft.com/office/drawing/2014/main" id="{B9C3A687-B253-291F-4F3F-46CACEA77E04}"/>
              </a:ext>
            </a:extLst>
          </p:cNvPr>
          <p:cNvSpPr txBox="1"/>
          <p:nvPr/>
        </p:nvSpPr>
        <p:spPr>
          <a:xfrm>
            <a:off x="11838039" y="656293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429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0">
            <a:extLst>
              <a:ext uri="{FF2B5EF4-FFF2-40B4-BE49-F238E27FC236}">
                <a16:creationId xmlns:a16="http://schemas.microsoft.com/office/drawing/2014/main" id="{90A76FA9-E4DB-990C-7659-551805FEE440}"/>
              </a:ext>
            </a:extLst>
          </p:cNvPr>
          <p:cNvSpPr/>
          <p:nvPr/>
        </p:nvSpPr>
        <p:spPr>
          <a:xfrm>
            <a:off x="2862904" y="3215521"/>
            <a:ext cx="1079124" cy="1562970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5" name="Shape 421">
            <a:extLst>
              <a:ext uri="{FF2B5EF4-FFF2-40B4-BE49-F238E27FC236}">
                <a16:creationId xmlns:a16="http://schemas.microsoft.com/office/drawing/2014/main" id="{6565EAD5-C8A5-5581-AD86-33F609B2D80B}"/>
              </a:ext>
            </a:extLst>
          </p:cNvPr>
          <p:cNvSpPr/>
          <p:nvPr/>
        </p:nvSpPr>
        <p:spPr>
          <a:xfrm>
            <a:off x="3858666" y="3588276"/>
            <a:ext cx="210937" cy="796395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6" name="Shape 422">
            <a:extLst>
              <a:ext uri="{FF2B5EF4-FFF2-40B4-BE49-F238E27FC236}">
                <a16:creationId xmlns:a16="http://schemas.microsoft.com/office/drawing/2014/main" id="{7FE95E62-E6F9-6E37-0127-AC62114470EB}"/>
              </a:ext>
            </a:extLst>
          </p:cNvPr>
          <p:cNvSpPr/>
          <p:nvPr/>
        </p:nvSpPr>
        <p:spPr>
          <a:xfrm>
            <a:off x="3931363" y="3069106"/>
            <a:ext cx="87010" cy="51798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7" name="Shape 423">
            <a:extLst>
              <a:ext uri="{FF2B5EF4-FFF2-40B4-BE49-F238E27FC236}">
                <a16:creationId xmlns:a16="http://schemas.microsoft.com/office/drawing/2014/main" id="{74817D5A-3253-21C1-7491-E8E44674CE14}"/>
              </a:ext>
            </a:extLst>
          </p:cNvPr>
          <p:cNvSpPr/>
          <p:nvPr/>
        </p:nvSpPr>
        <p:spPr>
          <a:xfrm>
            <a:off x="3931196" y="4385085"/>
            <a:ext cx="87010" cy="51798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grpSp>
        <p:nvGrpSpPr>
          <p:cNvPr id="8" name="Groupe 57">
            <a:extLst>
              <a:ext uri="{FF2B5EF4-FFF2-40B4-BE49-F238E27FC236}">
                <a16:creationId xmlns:a16="http://schemas.microsoft.com/office/drawing/2014/main" id="{7DE43882-BD53-8055-BD56-AD942F7732B4}"/>
              </a:ext>
            </a:extLst>
          </p:cNvPr>
          <p:cNvGrpSpPr/>
          <p:nvPr/>
        </p:nvGrpSpPr>
        <p:grpSpPr>
          <a:xfrm>
            <a:off x="3079807" y="3465855"/>
            <a:ext cx="713225" cy="1035966"/>
            <a:chOff x="3981810" y="2483824"/>
            <a:chExt cx="590190" cy="857256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811B8C0-E4B6-30D3-84EC-4783364E1762}"/>
                </a:ext>
              </a:extLst>
            </p:cNvPr>
            <p:cNvCxnSpPr/>
            <p:nvPr/>
          </p:nvCxnSpPr>
          <p:spPr>
            <a:xfrm>
              <a:off x="3981810" y="2483824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B3C0B5F3-DE4B-2E1C-316E-999DEBC57227}"/>
                </a:ext>
              </a:extLst>
            </p:cNvPr>
            <p:cNvCxnSpPr/>
            <p:nvPr/>
          </p:nvCxnSpPr>
          <p:spPr>
            <a:xfrm>
              <a:off x="3990602" y="2767988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4506466-4459-5FC9-5608-006E674C6EAB}"/>
                </a:ext>
              </a:extLst>
            </p:cNvPr>
            <p:cNvCxnSpPr/>
            <p:nvPr/>
          </p:nvCxnSpPr>
          <p:spPr>
            <a:xfrm>
              <a:off x="3991704" y="3055328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CEF33B9A-0557-7C53-D566-190CEEC94D9E}"/>
                </a:ext>
              </a:extLst>
            </p:cNvPr>
            <p:cNvCxnSpPr/>
            <p:nvPr/>
          </p:nvCxnSpPr>
          <p:spPr>
            <a:xfrm>
              <a:off x="4000496" y="3339492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hape 424">
            <a:extLst>
              <a:ext uri="{FF2B5EF4-FFF2-40B4-BE49-F238E27FC236}">
                <a16:creationId xmlns:a16="http://schemas.microsoft.com/office/drawing/2014/main" id="{DE01DBB6-DB8B-836E-446D-FB78291915D3}"/>
              </a:ext>
            </a:extLst>
          </p:cNvPr>
          <p:cNvSpPr/>
          <p:nvPr/>
        </p:nvSpPr>
        <p:spPr>
          <a:xfrm rot="5400000">
            <a:off x="4164689" y="3652425"/>
            <a:ext cx="830928" cy="68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14" name="Shape 425">
            <a:extLst>
              <a:ext uri="{FF2B5EF4-FFF2-40B4-BE49-F238E27FC236}">
                <a16:creationId xmlns:a16="http://schemas.microsoft.com/office/drawing/2014/main" id="{BC216EA6-2985-4036-CA87-17B8CAC106F0}"/>
              </a:ext>
            </a:extLst>
          </p:cNvPr>
          <p:cNvSpPr/>
          <p:nvPr/>
        </p:nvSpPr>
        <p:spPr>
          <a:xfrm>
            <a:off x="4002714" y="3321922"/>
            <a:ext cx="270963" cy="1337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bg1"/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4D2C75B9-331D-3EE0-A9DE-D82930302DCB}"/>
              </a:ext>
            </a:extLst>
          </p:cNvPr>
          <p:cNvSpPr/>
          <p:nvPr/>
        </p:nvSpPr>
        <p:spPr>
          <a:xfrm flipV="1">
            <a:off x="5749034" y="3609854"/>
            <a:ext cx="1575195" cy="391544"/>
          </a:xfrm>
          <a:prstGeom prst="rtTriangle">
            <a:avLst/>
          </a:prstGeom>
          <a:gradFill flip="none" rotWithShape="1">
            <a:gsLst>
              <a:gs pos="9000">
                <a:srgbClr val="427026"/>
              </a:gs>
              <a:gs pos="70000">
                <a:srgbClr val="70BF41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CDE1B820-79BD-7421-6442-695AFB05CFB9}"/>
              </a:ext>
            </a:extLst>
          </p:cNvPr>
          <p:cNvSpPr/>
          <p:nvPr/>
        </p:nvSpPr>
        <p:spPr>
          <a:xfrm>
            <a:off x="5736251" y="3974038"/>
            <a:ext cx="1575195" cy="391544"/>
          </a:xfrm>
          <a:prstGeom prst="rtTriangle">
            <a:avLst/>
          </a:prstGeom>
          <a:gradFill flip="none" rotWithShape="1">
            <a:gsLst>
              <a:gs pos="9000">
                <a:srgbClr val="427026"/>
              </a:gs>
              <a:gs pos="70000">
                <a:srgbClr val="70BF41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486FBEE-3AA3-9193-57F8-6B16898FC64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955" t="2734" r="54817" b="3975"/>
          <a:stretch/>
        </p:blipFill>
        <p:spPr>
          <a:xfrm flipH="1">
            <a:off x="5628625" y="1472253"/>
            <a:ext cx="64800" cy="1263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7F641B-8035-07C8-B197-9E4DC887106D}"/>
                  </a:ext>
                </a:extLst>
              </p:cNvPr>
              <p:cNvSpPr/>
              <p:nvPr/>
            </p:nvSpPr>
            <p:spPr>
              <a:xfrm>
                <a:off x="5640310" y="1339991"/>
                <a:ext cx="399597" cy="276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</a:rPr>
                        <m:t>2</m:t>
                      </m:r>
                      <m:r>
                        <a:rPr lang="fr-FR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7F641B-8035-07C8-B197-9E4DC88710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310" y="1339991"/>
                <a:ext cx="399597" cy="276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0363DF-EFAE-7698-14C3-7215A4721E52}"/>
                  </a:ext>
                </a:extLst>
              </p:cNvPr>
              <p:cNvSpPr/>
              <p:nvPr/>
            </p:nvSpPr>
            <p:spPr>
              <a:xfrm>
                <a:off x="5633519" y="2589407"/>
                <a:ext cx="304890" cy="276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0363DF-EFAE-7698-14C3-7215A4721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9" y="2589407"/>
                <a:ext cx="304890" cy="276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A008526-64F8-841C-E46E-921CF3B8B65D}"/>
              </a:ext>
            </a:extLst>
          </p:cNvPr>
          <p:cNvCxnSpPr/>
          <p:nvPr/>
        </p:nvCxnSpPr>
        <p:spPr>
          <a:xfrm>
            <a:off x="4902168" y="2490078"/>
            <a:ext cx="0" cy="943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EDBBD09E-D988-1046-D2AE-F7FBAD3669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5" t="52469" r="5894" b="4501"/>
          <a:stretch/>
        </p:blipFill>
        <p:spPr>
          <a:xfrm>
            <a:off x="4283822" y="1476971"/>
            <a:ext cx="1254473" cy="1254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484BC9D-D30C-0B59-EDA6-685BD106D469}"/>
              </a:ext>
            </a:extLst>
          </p:cNvPr>
          <p:cNvCxnSpPr>
            <a:cxnSpLocks/>
          </p:cNvCxnSpPr>
          <p:nvPr/>
        </p:nvCxnSpPr>
        <p:spPr>
          <a:xfrm>
            <a:off x="7218553" y="2084938"/>
            <a:ext cx="0" cy="1130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BC96153-08AE-987C-3C03-44F59D2A9218}"/>
              </a:ext>
            </a:extLst>
          </p:cNvPr>
          <p:cNvCxnSpPr/>
          <p:nvPr/>
        </p:nvCxnSpPr>
        <p:spPr>
          <a:xfrm rot="5400000" flipH="1">
            <a:off x="7468913" y="1834955"/>
            <a:ext cx="0" cy="50072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77A6B5AF-7B56-FDF7-B538-0C4B5ED57A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34" t="6269" r="4902" b="6041"/>
          <a:stretch/>
        </p:blipFill>
        <p:spPr>
          <a:xfrm>
            <a:off x="7515973" y="1468749"/>
            <a:ext cx="1254473" cy="1254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7" name="Shape 426">
            <a:extLst>
              <a:ext uri="{FF2B5EF4-FFF2-40B4-BE49-F238E27FC236}">
                <a16:creationId xmlns:a16="http://schemas.microsoft.com/office/drawing/2014/main" id="{C56F6066-27A7-692A-FAFC-CBA178C56ECE}"/>
              </a:ext>
            </a:extLst>
          </p:cNvPr>
          <p:cNvSpPr/>
          <p:nvPr/>
        </p:nvSpPr>
        <p:spPr>
          <a:xfrm rot="16200000" flipH="1">
            <a:off x="4804817" y="3654201"/>
            <a:ext cx="830928" cy="68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28" name="Shape 439">
            <a:extLst>
              <a:ext uri="{FF2B5EF4-FFF2-40B4-BE49-F238E27FC236}">
                <a16:creationId xmlns:a16="http://schemas.microsoft.com/office/drawing/2014/main" id="{ECFD8522-7882-FBAE-6B27-452DB45DF9CA}"/>
              </a:ext>
            </a:extLst>
          </p:cNvPr>
          <p:cNvSpPr/>
          <p:nvPr/>
        </p:nvSpPr>
        <p:spPr>
          <a:xfrm>
            <a:off x="4862870" y="3565577"/>
            <a:ext cx="87010" cy="8700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sp>
        <p:nvSpPr>
          <p:cNvPr id="29" name="Shape 437">
            <a:extLst>
              <a:ext uri="{FF2B5EF4-FFF2-40B4-BE49-F238E27FC236}">
                <a16:creationId xmlns:a16="http://schemas.microsoft.com/office/drawing/2014/main" id="{57D9E389-C1E1-C224-2D1D-428D0C5AAC65}"/>
              </a:ext>
            </a:extLst>
          </p:cNvPr>
          <p:cNvSpPr/>
          <p:nvPr/>
        </p:nvSpPr>
        <p:spPr>
          <a:xfrm>
            <a:off x="5517193" y="3307212"/>
            <a:ext cx="270963" cy="1337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bg1"/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600"/>
          </a:p>
        </p:txBody>
      </p:sp>
      <p:grpSp>
        <p:nvGrpSpPr>
          <p:cNvPr id="30" name="Grouper 103">
            <a:extLst>
              <a:ext uri="{FF2B5EF4-FFF2-40B4-BE49-F238E27FC236}">
                <a16:creationId xmlns:a16="http://schemas.microsoft.com/office/drawing/2014/main" id="{5BA0BF9D-D69A-F1C6-9890-E57D432A0CAC}"/>
              </a:ext>
            </a:extLst>
          </p:cNvPr>
          <p:cNvGrpSpPr/>
          <p:nvPr/>
        </p:nvGrpSpPr>
        <p:grpSpPr>
          <a:xfrm>
            <a:off x="3917503" y="2120934"/>
            <a:ext cx="1019812" cy="881825"/>
            <a:chOff x="883319" y="4721924"/>
            <a:chExt cx="622537" cy="5383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EA1A3B41-2BDD-4F9E-6656-447AB508BA8A}"/>
                    </a:ext>
                  </a:extLst>
                </p:cNvPr>
                <p:cNvSpPr txBox="1"/>
                <p:nvPr/>
              </p:nvSpPr>
              <p:spPr>
                <a:xfrm>
                  <a:off x="1174386" y="5053565"/>
                  <a:ext cx="331470" cy="206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EA1A3B41-2BDD-4F9E-6656-447AB508BA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386" y="5053565"/>
                  <a:ext cx="331470" cy="20666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73294DA-1F68-64DD-7ACB-FB844C02997B}"/>
                </a:ext>
              </a:extLst>
            </p:cNvPr>
            <p:cNvCxnSpPr/>
            <p:nvPr/>
          </p:nvCxnSpPr>
          <p:spPr>
            <a:xfrm>
              <a:off x="1038610" y="5169141"/>
              <a:ext cx="25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0F168032-AC55-F7CD-0619-3FCBE5E472AC}"/>
                </a:ext>
              </a:extLst>
            </p:cNvPr>
            <p:cNvCxnSpPr/>
            <p:nvPr/>
          </p:nvCxnSpPr>
          <p:spPr>
            <a:xfrm flipV="1">
              <a:off x="1038610" y="4918470"/>
              <a:ext cx="0" cy="2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711395CB-F2EF-746E-F18F-AC5775AD50B1}"/>
                    </a:ext>
                  </a:extLst>
                </p:cNvPr>
                <p:cNvSpPr txBox="1"/>
                <p:nvPr/>
              </p:nvSpPr>
              <p:spPr>
                <a:xfrm>
                  <a:off x="883319" y="4721924"/>
                  <a:ext cx="331470" cy="206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𝑦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711395CB-F2EF-746E-F18F-AC5775AD50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319" y="4721924"/>
                  <a:ext cx="331470" cy="206669"/>
                </a:xfrm>
                <a:prstGeom prst="rect">
                  <a:avLst/>
                </a:prstGeom>
                <a:blipFill>
                  <a:blip r:embed="rId8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19">
            <a:extLst>
              <a:ext uri="{FF2B5EF4-FFF2-40B4-BE49-F238E27FC236}">
                <a16:creationId xmlns:a16="http://schemas.microsoft.com/office/drawing/2014/main" id="{DDD41D0B-1005-07E9-F59B-DEB5A3596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D477FFC-1462-A55B-DD78-A56A1DA2CDBF}"/>
              </a:ext>
            </a:extLst>
          </p:cNvPr>
          <p:cNvGrpSpPr/>
          <p:nvPr/>
        </p:nvGrpSpPr>
        <p:grpSpPr>
          <a:xfrm>
            <a:off x="5868229" y="3245356"/>
            <a:ext cx="3474314" cy="1494809"/>
            <a:chOff x="5868229" y="3245356"/>
            <a:chExt cx="3474314" cy="14948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C86521F5-9F3E-648B-7CC1-2721D5A2B764}"/>
                    </a:ext>
                  </a:extLst>
                </p:cNvPr>
                <p:cNvSpPr txBox="1"/>
                <p:nvPr/>
              </p:nvSpPr>
              <p:spPr>
                <a:xfrm>
                  <a:off x="8799543" y="3817196"/>
                  <a:ext cx="543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C86521F5-9F3E-648B-7CC1-2721D5A2B7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9543" y="3817196"/>
                  <a:ext cx="543000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9EA8F836-9716-34CB-8439-983599FA4098}"/>
                </a:ext>
              </a:extLst>
            </p:cNvPr>
            <p:cNvCxnSpPr>
              <a:cxnSpLocks/>
            </p:cNvCxnSpPr>
            <p:nvPr/>
          </p:nvCxnSpPr>
          <p:spPr>
            <a:xfrm>
              <a:off x="5868229" y="3991691"/>
              <a:ext cx="310095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riangle rectangle 50">
              <a:extLst>
                <a:ext uri="{FF2B5EF4-FFF2-40B4-BE49-F238E27FC236}">
                  <a16:creationId xmlns:a16="http://schemas.microsoft.com/office/drawing/2014/main" id="{CC1564B9-C38C-258D-503F-339C11977189}"/>
                </a:ext>
              </a:extLst>
            </p:cNvPr>
            <p:cNvSpPr/>
            <p:nvPr/>
          </p:nvSpPr>
          <p:spPr>
            <a:xfrm rot="10800000" flipV="1">
              <a:off x="7129846" y="3245356"/>
              <a:ext cx="1575195" cy="391544"/>
            </a:xfrm>
            <a:prstGeom prst="rtTriangle">
              <a:avLst/>
            </a:prstGeom>
            <a:gradFill flip="none" rotWithShape="1">
              <a:gsLst>
                <a:gs pos="9000">
                  <a:srgbClr val="427026"/>
                </a:gs>
                <a:gs pos="70000">
                  <a:srgbClr val="70BF41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52" name="Triangle rectangle 51">
              <a:extLst>
                <a:ext uri="{FF2B5EF4-FFF2-40B4-BE49-F238E27FC236}">
                  <a16:creationId xmlns:a16="http://schemas.microsoft.com/office/drawing/2014/main" id="{B46F42C1-25F5-AF77-8700-0D18740BACE4}"/>
                </a:ext>
              </a:extLst>
            </p:cNvPr>
            <p:cNvSpPr/>
            <p:nvPr/>
          </p:nvSpPr>
          <p:spPr>
            <a:xfrm rot="10800000">
              <a:off x="7130775" y="4348621"/>
              <a:ext cx="1575195" cy="391544"/>
            </a:xfrm>
            <a:prstGeom prst="rtTriangle">
              <a:avLst/>
            </a:prstGeom>
            <a:gradFill flip="none" rotWithShape="1">
              <a:gsLst>
                <a:gs pos="9000">
                  <a:srgbClr val="427026"/>
                </a:gs>
                <a:gs pos="70000">
                  <a:srgbClr val="70BF41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</p:grp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16079140-3907-061A-38AA-65046883BFA5}"/>
              </a:ext>
            </a:extLst>
          </p:cNvPr>
          <p:cNvCxnSpPr>
            <a:cxnSpLocks/>
          </p:cNvCxnSpPr>
          <p:nvPr/>
        </p:nvCxnSpPr>
        <p:spPr>
          <a:xfrm>
            <a:off x="7225593" y="3245356"/>
            <a:ext cx="0" cy="155597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5B227EBD-9010-94F0-A6E6-5426D7063607}"/>
              </a:ext>
            </a:extLst>
          </p:cNvPr>
          <p:cNvSpPr txBox="1"/>
          <p:nvPr/>
        </p:nvSpPr>
        <p:spPr>
          <a:xfrm>
            <a:off x="7493319" y="1047298"/>
            <a:ext cx="1299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+mj-lt"/>
              </a:rPr>
              <a:t>Nodal area</a:t>
            </a:r>
          </a:p>
        </p:txBody>
      </p:sp>
      <p:sp>
        <p:nvSpPr>
          <p:cNvPr id="71" name="Rectangle 20">
            <a:extLst>
              <a:ext uri="{FF2B5EF4-FFF2-40B4-BE49-F238E27FC236}">
                <a16:creationId xmlns:a16="http://schemas.microsoft.com/office/drawing/2014/main" id="{360ECF8F-592C-2120-E439-C9A90A48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 singular mathematical event... and its optical implementation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1A97A794-9E18-0272-DE2D-B9B18410B8A8}"/>
              </a:ext>
            </a:extLst>
          </p:cNvPr>
          <p:cNvGrpSpPr/>
          <p:nvPr/>
        </p:nvGrpSpPr>
        <p:grpSpPr>
          <a:xfrm>
            <a:off x="7261893" y="2920549"/>
            <a:ext cx="3442719" cy="1992772"/>
            <a:chOff x="7261893" y="2920549"/>
            <a:chExt cx="3442719" cy="1992772"/>
          </a:xfrm>
        </p:grpSpPr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9D436941-23F5-20A2-4915-75D9BE6FB200}"/>
                </a:ext>
              </a:extLst>
            </p:cNvPr>
            <p:cNvGrpSpPr/>
            <p:nvPr/>
          </p:nvGrpSpPr>
          <p:grpSpPr>
            <a:xfrm>
              <a:off x="7261893" y="3061414"/>
              <a:ext cx="3363224" cy="1851907"/>
              <a:chOff x="7261893" y="3061414"/>
              <a:chExt cx="3363224" cy="1851907"/>
            </a:xfrm>
          </p:grpSpPr>
          <p:sp>
            <p:nvSpPr>
              <p:cNvPr id="85" name="Shape 422">
                <a:extLst>
                  <a:ext uri="{FF2B5EF4-FFF2-40B4-BE49-F238E27FC236}">
                    <a16:creationId xmlns:a16="http://schemas.microsoft.com/office/drawing/2014/main" id="{61E9C1B5-BE9F-B77A-5D81-B4699766CE4D}"/>
                  </a:ext>
                </a:extLst>
              </p:cNvPr>
              <p:cNvSpPr/>
              <p:nvPr/>
            </p:nvSpPr>
            <p:spPr>
              <a:xfrm>
                <a:off x="7262060" y="3061414"/>
                <a:ext cx="87010" cy="652572"/>
              </a:xfrm>
              <a:prstGeom prst="rect">
                <a:avLst/>
              </a:prstGeom>
              <a:solid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2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600"/>
              </a:p>
            </p:txBody>
          </p:sp>
          <p:sp>
            <p:nvSpPr>
              <p:cNvPr id="86" name="Shape 423">
                <a:extLst>
                  <a:ext uri="{FF2B5EF4-FFF2-40B4-BE49-F238E27FC236}">
                    <a16:creationId xmlns:a16="http://schemas.microsoft.com/office/drawing/2014/main" id="{E4148811-4043-F6A7-AA47-91F63CD6BFC4}"/>
                  </a:ext>
                </a:extLst>
              </p:cNvPr>
              <p:cNvSpPr/>
              <p:nvPr/>
            </p:nvSpPr>
            <p:spPr>
              <a:xfrm>
                <a:off x="7261893" y="4260749"/>
                <a:ext cx="87010" cy="652572"/>
              </a:xfrm>
              <a:prstGeom prst="rect">
                <a:avLst/>
              </a:prstGeom>
              <a:solid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2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600"/>
              </a:p>
            </p:txBody>
          </p:sp>
          <p:sp>
            <p:nvSpPr>
              <p:cNvPr id="87" name="Shape 425">
                <a:extLst>
                  <a:ext uri="{FF2B5EF4-FFF2-40B4-BE49-F238E27FC236}">
                    <a16:creationId xmlns:a16="http://schemas.microsoft.com/office/drawing/2014/main" id="{A841FB16-940A-AE5A-E95E-AF57B77A3B34}"/>
                  </a:ext>
                </a:extLst>
              </p:cNvPr>
              <p:cNvSpPr/>
              <p:nvPr/>
            </p:nvSpPr>
            <p:spPr>
              <a:xfrm>
                <a:off x="7384292" y="3311034"/>
                <a:ext cx="270963" cy="133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B0F0"/>
              </a:solidFill>
              <a:ln w="6350">
                <a:solidFill>
                  <a:schemeClr val="bg1"/>
                </a:solidFill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lvl="0">
                  <a:defRPr sz="2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60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49DE6B3-6DE4-6DF3-41A3-B8EED313D025}"/>
                  </a:ext>
                </a:extLst>
              </p:cNvPr>
              <p:cNvSpPr/>
              <p:nvPr/>
            </p:nvSpPr>
            <p:spPr>
              <a:xfrm>
                <a:off x="8552706" y="3710139"/>
                <a:ext cx="142876" cy="57150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sp>
            <p:nvSpPr>
              <p:cNvPr id="89" name="Shape 455">
                <a:extLst>
                  <a:ext uri="{FF2B5EF4-FFF2-40B4-BE49-F238E27FC236}">
                    <a16:creationId xmlns:a16="http://schemas.microsoft.com/office/drawing/2014/main" id="{F6F026F1-627A-6B10-98E5-54AF4A4D6049}"/>
                  </a:ext>
                </a:extLst>
              </p:cNvPr>
              <p:cNvSpPr/>
              <p:nvPr/>
            </p:nvSpPr>
            <p:spPr>
              <a:xfrm>
                <a:off x="8266955" y="3359538"/>
                <a:ext cx="710833" cy="3183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7" tIns="35717" rIns="35717" bIns="35717" anchor="ctr">
                <a:spAutoFit/>
              </a:bodyPr>
              <a:lstStyle>
                <a:lvl1pPr>
                  <a:defRPr sz="2600" b="0">
                    <a:latin typeface="+mn-lt"/>
                    <a:ea typeface="+mn-ea"/>
                    <a:cs typeface="+mn-cs"/>
                    <a:sym typeface="Helvetica Light"/>
                  </a:defRPr>
                </a:lvl1pPr>
              </a:lstStyle>
              <a:p>
                <a:pPr lvl="0">
                  <a:defRPr sz="1800"/>
                </a:pPr>
                <a:r>
                  <a:rPr lang="fr-FR" sz="1600" dirty="0">
                    <a:latin typeface="+mj-lt"/>
                  </a:rPr>
                  <a:t>Camera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F896F4B-762B-7AA8-1376-C569C43B342D}"/>
                  </a:ext>
                </a:extLst>
              </p:cNvPr>
              <p:cNvSpPr/>
              <p:nvPr/>
            </p:nvSpPr>
            <p:spPr>
              <a:xfrm>
                <a:off x="9370645" y="3346802"/>
                <a:ext cx="1254472" cy="1254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FF518C88-D19A-B440-6E62-24E48CAC7180}"/>
                </a:ext>
              </a:extLst>
            </p:cNvPr>
            <p:cNvSpPr txBox="1"/>
            <p:nvPr/>
          </p:nvSpPr>
          <p:spPr>
            <a:xfrm>
              <a:off x="9265757" y="2920549"/>
              <a:ext cx="143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>
                  <a:latin typeface="+mj-lt"/>
                </a:rPr>
                <a:t>Total </a:t>
              </a:r>
              <a:r>
                <a:rPr lang="fr-FR" sz="2000" dirty="0" err="1">
                  <a:latin typeface="+mj-lt"/>
                </a:rPr>
                <a:t>eclipse</a:t>
              </a:r>
              <a:endParaRPr lang="fr-FR" sz="2000" dirty="0">
                <a:latin typeface="+mj-lt"/>
              </a:endParaRP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AC2B7D1A-B28F-4AE1-6ED6-2FFED7F920C7}"/>
              </a:ext>
            </a:extLst>
          </p:cNvPr>
          <p:cNvGrpSpPr/>
          <p:nvPr/>
        </p:nvGrpSpPr>
        <p:grpSpPr>
          <a:xfrm>
            <a:off x="6178975" y="3425514"/>
            <a:ext cx="1669578" cy="3343049"/>
            <a:chOff x="6178975" y="3425514"/>
            <a:chExt cx="1669578" cy="3343049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CFBC6D0A-B86A-B352-1E5A-2940DC1FA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4747" t="5258" r="9926" b="23966"/>
            <a:stretch/>
          </p:blipFill>
          <p:spPr>
            <a:xfrm>
              <a:off x="6588553" y="5185673"/>
              <a:ext cx="1260000" cy="1260000"/>
            </a:xfrm>
            <a:prstGeom prst="rect">
              <a:avLst/>
            </a:prstGeom>
          </p:spPr>
        </p:pic>
        <p:grpSp>
          <p:nvGrpSpPr>
            <p:cNvPr id="63" name="Grouper 103">
              <a:extLst>
                <a:ext uri="{FF2B5EF4-FFF2-40B4-BE49-F238E27FC236}">
                  <a16:creationId xmlns:a16="http://schemas.microsoft.com/office/drawing/2014/main" id="{472482A1-0F65-6B56-9D5A-1F05478B005F}"/>
                </a:ext>
              </a:extLst>
            </p:cNvPr>
            <p:cNvGrpSpPr/>
            <p:nvPr/>
          </p:nvGrpSpPr>
          <p:grpSpPr>
            <a:xfrm>
              <a:off x="6178975" y="5886736"/>
              <a:ext cx="1019812" cy="881827"/>
              <a:chOff x="883319" y="4721924"/>
              <a:chExt cx="622537" cy="5383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9E37EAA4-A3AC-33E4-E095-2B4A2073F360}"/>
                      </a:ext>
                    </a:extLst>
                  </p:cNvPr>
                  <p:cNvSpPr txBox="1"/>
                  <p:nvPr/>
                </p:nvSpPr>
                <p:spPr>
                  <a:xfrm>
                    <a:off x="1174386" y="5053565"/>
                    <a:ext cx="331470" cy="2066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fr-FR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9E37EAA4-A3AC-33E4-E095-2B4A2073F3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4386" y="5053565"/>
                    <a:ext cx="331470" cy="20667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6EAB0629-C635-75E7-53D7-5EADE2A1A5DB}"/>
                  </a:ext>
                </a:extLst>
              </p:cNvPr>
              <p:cNvCxnSpPr/>
              <p:nvPr/>
            </p:nvCxnSpPr>
            <p:spPr>
              <a:xfrm>
                <a:off x="1038610" y="5169141"/>
                <a:ext cx="252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511E7328-BD83-9C42-FB9D-684BE0BC1518}"/>
                  </a:ext>
                </a:extLst>
              </p:cNvPr>
              <p:cNvCxnSpPr/>
              <p:nvPr/>
            </p:nvCxnSpPr>
            <p:spPr>
              <a:xfrm flipV="1">
                <a:off x="1038610" y="4918470"/>
                <a:ext cx="0" cy="25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B76478E4-F1CC-7EF9-682F-A3C3E6A8017B}"/>
                      </a:ext>
                    </a:extLst>
                  </p:cNvPr>
                  <p:cNvSpPr txBox="1"/>
                  <p:nvPr/>
                </p:nvSpPr>
                <p:spPr>
                  <a:xfrm>
                    <a:off x="883319" y="4721924"/>
                    <a:ext cx="331470" cy="2066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fr-FR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B76478E4-F1CC-7EF9-682F-A3C3E6A801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3319" y="4721924"/>
                    <a:ext cx="331470" cy="20667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1075D1A-D067-E2EE-15D0-D0B4EEADE8DE}"/>
                </a:ext>
              </a:extLst>
            </p:cNvPr>
            <p:cNvSpPr/>
            <p:nvPr/>
          </p:nvSpPr>
          <p:spPr>
            <a:xfrm>
              <a:off x="7049164" y="3425514"/>
              <a:ext cx="363473" cy="11354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9C9FF53A-5CD7-BC8D-5005-B098E0CE4E2F}"/>
                </a:ext>
              </a:extLst>
            </p:cNvPr>
            <p:cNvCxnSpPr/>
            <p:nvPr/>
          </p:nvCxnSpPr>
          <p:spPr>
            <a:xfrm flipH="1">
              <a:off x="6588553" y="4560933"/>
              <a:ext cx="460611" cy="62474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86F2DC8C-028A-B05F-6DC4-C979289248DC}"/>
                </a:ext>
              </a:extLst>
            </p:cNvPr>
            <p:cNvCxnSpPr>
              <a:cxnSpLocks/>
            </p:cNvCxnSpPr>
            <p:nvPr/>
          </p:nvCxnSpPr>
          <p:spPr>
            <a:xfrm>
              <a:off x="7412637" y="4568673"/>
              <a:ext cx="435916" cy="61700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25A19A5-57D6-5356-9C5C-95D885FFEABE}"/>
              </a:ext>
            </a:extLst>
          </p:cNvPr>
          <p:cNvSpPr txBox="1"/>
          <p:nvPr/>
        </p:nvSpPr>
        <p:spPr>
          <a:xfrm flipH="1">
            <a:off x="1150589" y="3636900"/>
            <a:ext cx="1759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70BF41"/>
                </a:solidFill>
                <a:latin typeface="+mj-lt"/>
              </a:rPr>
              <a:t>Distant</a:t>
            </a:r>
          </a:p>
          <a:p>
            <a:pPr algn="ctr"/>
            <a:r>
              <a:rPr lang="fr-FR" sz="2000" dirty="0">
                <a:solidFill>
                  <a:srgbClr val="70BF41"/>
                </a:solidFill>
                <a:latin typeface="+mj-lt"/>
              </a:rPr>
              <a:t>point source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A1F7A018-BE26-EE63-D2BB-18E7903428CF}"/>
              </a:ext>
            </a:extLst>
          </p:cNvPr>
          <p:cNvSpPr txBox="1"/>
          <p:nvPr/>
        </p:nvSpPr>
        <p:spPr>
          <a:xfrm>
            <a:off x="3789549" y="989984"/>
            <a:ext cx="2271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>
                <a:solidFill>
                  <a:srgbClr val="0432FF"/>
                </a:solidFill>
                <a:latin typeface="+mj-lt"/>
              </a:rPr>
              <a:t>Singular</a:t>
            </a:r>
            <a:r>
              <a:rPr lang="fr-FR" sz="2000" dirty="0">
                <a:solidFill>
                  <a:srgbClr val="0432FF"/>
                </a:solidFill>
                <a:latin typeface="+mj-lt"/>
              </a:rPr>
              <a:t> phase </a:t>
            </a:r>
            <a:r>
              <a:rPr lang="fr-FR" sz="2000" dirty="0" err="1">
                <a:solidFill>
                  <a:srgbClr val="0432FF"/>
                </a:solidFill>
                <a:latin typeface="+mj-lt"/>
              </a:rPr>
              <a:t>mask</a:t>
            </a:r>
            <a:endParaRPr lang="fr-FR" sz="2000" dirty="0">
              <a:solidFill>
                <a:srgbClr val="0432FF"/>
              </a:solidFill>
              <a:latin typeface="+mj-lt"/>
            </a:endParaRPr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2A1240E6-CAFB-6F6B-D4B0-8CF9EE6F2DEB}"/>
              </a:ext>
            </a:extLst>
          </p:cNvPr>
          <p:cNvGrpSpPr/>
          <p:nvPr/>
        </p:nvGrpSpPr>
        <p:grpSpPr>
          <a:xfrm>
            <a:off x="8545024" y="4865251"/>
            <a:ext cx="2880320" cy="1299821"/>
            <a:chOff x="8545024" y="4865251"/>
            <a:chExt cx="2880320" cy="129982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A3A6CDE-891B-1793-1150-EB8760F0A8FD}"/>
                </a:ext>
              </a:extLst>
            </p:cNvPr>
            <p:cNvSpPr/>
            <p:nvPr/>
          </p:nvSpPr>
          <p:spPr>
            <a:xfrm>
              <a:off x="8545024" y="5703407"/>
              <a:ext cx="28803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err="1">
                  <a:latin typeface="+mj-lt"/>
                </a:rPr>
                <a:t>Mawet</a:t>
              </a:r>
              <a:r>
                <a:rPr lang="fr-FR" sz="1200" dirty="0">
                  <a:latin typeface="+mj-lt"/>
                </a:rPr>
                <a:t> et al., </a:t>
              </a:r>
              <a:r>
                <a:rPr lang="fr-FR" sz="1200" dirty="0" err="1">
                  <a:latin typeface="+mj-lt"/>
                </a:rPr>
                <a:t>ApJ</a:t>
              </a:r>
              <a:r>
                <a:rPr lang="fr-FR" sz="1200" dirty="0">
                  <a:latin typeface="+mj-lt"/>
                </a:rPr>
                <a:t> 633, 1191 (2005)</a:t>
              </a:r>
            </a:p>
            <a:p>
              <a:pPr algn="ctr"/>
              <a:r>
                <a:rPr lang="fr-FR" sz="1200" dirty="0">
                  <a:latin typeface="+mj-lt"/>
                </a:rPr>
                <a:t>Foo et al., </a:t>
              </a:r>
              <a:r>
                <a:rPr lang="fr-FR" sz="1200" dirty="0" err="1">
                  <a:latin typeface="+mj-lt"/>
                </a:rPr>
                <a:t>Opt</a:t>
              </a:r>
              <a:r>
                <a:rPr lang="fr-FR" sz="1200" dirty="0">
                  <a:latin typeface="+mj-lt"/>
                </a:rPr>
                <a:t>. </a:t>
              </a:r>
              <a:r>
                <a:rPr lang="fr-FR" sz="1200" dirty="0" err="1">
                  <a:latin typeface="+mj-lt"/>
                </a:rPr>
                <a:t>Lett</a:t>
              </a:r>
              <a:r>
                <a:rPr lang="fr-FR" sz="1200" dirty="0">
                  <a:latin typeface="+mj-lt"/>
                </a:rPr>
                <a:t>. 30, 3308 (2005)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047DC2D8-CDF4-473D-FC00-E6A6BF0ADF13}"/>
                </a:ext>
              </a:extLst>
            </p:cNvPr>
            <p:cNvSpPr txBox="1"/>
            <p:nvPr/>
          </p:nvSpPr>
          <p:spPr>
            <a:xfrm>
              <a:off x="8927266" y="5257491"/>
              <a:ext cx="2082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>
                  <a:latin typeface="+mj-lt"/>
                </a:rPr>
                <a:t>Theoretical</a:t>
              </a:r>
              <a:r>
                <a:rPr lang="fr-FR" dirty="0">
                  <a:latin typeface="+mj-lt"/>
                </a:rPr>
                <a:t> </a:t>
              </a:r>
              <a:r>
                <a:rPr lang="fr-FR" dirty="0" err="1">
                  <a:latin typeface="+mj-lt"/>
                </a:rPr>
                <a:t>principle</a:t>
              </a:r>
              <a:endParaRPr lang="fr-FR" dirty="0">
                <a:latin typeface="+mj-lt"/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36D983BC-22AF-4AAF-0074-E21406A2CAE1}"/>
                </a:ext>
              </a:extLst>
            </p:cNvPr>
            <p:cNvSpPr txBox="1"/>
            <p:nvPr/>
          </p:nvSpPr>
          <p:spPr>
            <a:xfrm>
              <a:off x="9625709" y="486525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+mj-lt"/>
                </a:rPr>
                <a:t>2005</a:t>
              </a:r>
              <a:endParaRPr b="1" dirty="0">
                <a:latin typeface="+mj-lt"/>
              </a:endParaRPr>
            </a:p>
          </p:txBody>
        </p:sp>
      </p:grpSp>
      <p:sp>
        <p:nvSpPr>
          <p:cNvPr id="108" name="ZoneTexte 107">
            <a:extLst>
              <a:ext uri="{FF2B5EF4-FFF2-40B4-BE49-F238E27FC236}">
                <a16:creationId xmlns:a16="http://schemas.microsoft.com/office/drawing/2014/main" id="{F2F8CFE9-E132-0D8E-02BB-17FA334E311D}"/>
              </a:ext>
            </a:extLst>
          </p:cNvPr>
          <p:cNvSpPr txBox="1"/>
          <p:nvPr/>
        </p:nvSpPr>
        <p:spPr>
          <a:xfrm>
            <a:off x="11838039" y="656293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415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DDD41D0B-1005-07E9-F59B-DEB5A3596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71" name="Rectangle 20">
            <a:extLst>
              <a:ext uri="{FF2B5EF4-FFF2-40B4-BE49-F238E27FC236}">
                <a16:creationId xmlns:a16="http://schemas.microsoft.com/office/drawing/2014/main" id="{360ECF8F-592C-2120-E439-C9A90A48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Singular phase mask and optical vortex fields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AE806303-53E4-B710-E248-20885D085C2B}"/>
              </a:ext>
            </a:extLst>
          </p:cNvPr>
          <p:cNvSpPr txBox="1"/>
          <p:nvPr/>
        </p:nvSpPr>
        <p:spPr>
          <a:xfrm>
            <a:off x="11838039" y="656293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12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93CAD06-70A4-EFEC-B115-286010CD4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92"/>
          <a:stretch/>
        </p:blipFill>
        <p:spPr>
          <a:xfrm>
            <a:off x="6246074" y="1993618"/>
            <a:ext cx="1520250" cy="156285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DE8179A-33AA-11B3-C3AF-E0BCC170C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92"/>
          <a:stretch/>
        </p:blipFill>
        <p:spPr>
          <a:xfrm flipV="1">
            <a:off x="4696597" y="1959738"/>
            <a:ext cx="1520250" cy="156285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659CACF-6177-B291-7CC6-9D6A316017F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5955" t="2734" r="54817" b="3975"/>
          <a:stretch/>
        </p:blipFill>
        <p:spPr>
          <a:xfrm rot="5400000" flipH="1">
            <a:off x="6157601" y="2990495"/>
            <a:ext cx="82800" cy="1357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3BFF7A3-95B3-EDDD-222F-887B76A310E5}"/>
                  </a:ext>
                </a:extLst>
              </p:cNvPr>
              <p:cNvSpPr/>
              <p:nvPr/>
            </p:nvSpPr>
            <p:spPr>
              <a:xfrm>
                <a:off x="6504467" y="1673938"/>
                <a:ext cx="8725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ℓ</m:t>
                      </m:r>
                      <m:r>
                        <a:rPr lang="fr-FR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=+1</m:t>
                      </m:r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3BFF7A3-95B3-EDDD-222F-887B76A31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467" y="1673938"/>
                <a:ext cx="87254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BCB2EA6-C503-77D0-7042-FB890405AC12}"/>
                  </a:ext>
                </a:extLst>
              </p:cNvPr>
              <p:cNvSpPr/>
              <p:nvPr/>
            </p:nvSpPr>
            <p:spPr>
              <a:xfrm>
                <a:off x="4958652" y="1673938"/>
                <a:ext cx="8725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ℓ</m:t>
                      </m:r>
                      <m:r>
                        <a:rPr lang="fr-FR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fr-FR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1</m:t>
                      </m:r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BCB2EA6-C503-77D0-7042-FB890405A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652" y="1673938"/>
                <a:ext cx="872547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rc 49">
            <a:extLst>
              <a:ext uri="{FF2B5EF4-FFF2-40B4-BE49-F238E27FC236}">
                <a16:creationId xmlns:a16="http://schemas.microsoft.com/office/drawing/2014/main" id="{EFBBC995-44F9-E8AC-7FD2-08FF00873C15}"/>
              </a:ext>
            </a:extLst>
          </p:cNvPr>
          <p:cNvSpPr>
            <a:spLocks noChangeAspect="1"/>
          </p:cNvSpPr>
          <p:nvPr/>
        </p:nvSpPr>
        <p:spPr>
          <a:xfrm rot="350376">
            <a:off x="5147257" y="2457967"/>
            <a:ext cx="550646" cy="550646"/>
          </a:xfrm>
          <a:prstGeom prst="arc">
            <a:avLst>
              <a:gd name="adj1" fmla="val 1272529"/>
              <a:gd name="adj2" fmla="val 20054967"/>
            </a:avLst>
          </a:prstGeom>
          <a:ln w="254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C3031D7F-840A-41E6-1D94-5579BDFD7117}"/>
              </a:ext>
            </a:extLst>
          </p:cNvPr>
          <p:cNvSpPr>
            <a:spLocks noChangeAspect="1"/>
          </p:cNvSpPr>
          <p:nvPr/>
        </p:nvSpPr>
        <p:spPr>
          <a:xfrm rot="21249624" flipH="1">
            <a:off x="6699391" y="2470801"/>
            <a:ext cx="550646" cy="550646"/>
          </a:xfrm>
          <a:prstGeom prst="arc">
            <a:avLst>
              <a:gd name="adj1" fmla="val 1272529"/>
              <a:gd name="adj2" fmla="val 20054967"/>
            </a:avLst>
          </a:prstGeom>
          <a:ln w="254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E77927-EBA2-C065-C30D-1933D453B82E}"/>
              </a:ext>
            </a:extLst>
          </p:cNvPr>
          <p:cNvSpPr/>
          <p:nvPr/>
        </p:nvSpPr>
        <p:spPr>
          <a:xfrm>
            <a:off x="4755366" y="1080048"/>
            <a:ext cx="2849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Generic</a:t>
            </a:r>
            <a:r>
              <a:rPr lang="fr-FR" dirty="0">
                <a:latin typeface="+mj-lt"/>
              </a:rPr>
              <a:t> optical </a:t>
            </a:r>
            <a:r>
              <a:rPr lang="fr-FR" dirty="0" err="1">
                <a:latin typeface="+mj-lt"/>
              </a:rPr>
              <a:t>vortices</a:t>
            </a:r>
            <a:endParaRPr lang="fr-FR" dirty="0">
              <a:latin typeface="+mj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400C734-5EB0-950B-7F72-BD3BBB07386C}"/>
              </a:ext>
            </a:extLst>
          </p:cNvPr>
          <p:cNvSpPr/>
          <p:nvPr/>
        </p:nvSpPr>
        <p:spPr>
          <a:xfrm>
            <a:off x="5775708" y="3703236"/>
            <a:ext cx="854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CFBDEDC-913E-091B-24FB-6407FB8E49A9}"/>
                  </a:ext>
                </a:extLst>
              </p:cNvPr>
              <p:cNvSpPr/>
              <p:nvPr/>
            </p:nvSpPr>
            <p:spPr>
              <a:xfrm>
                <a:off x="6837257" y="3505278"/>
                <a:ext cx="433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charset="0"/>
                        </a:rPr>
                        <m:t>2</m:t>
                      </m:r>
                      <m:r>
                        <a:rPr lang="fr-FR" sz="1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CFBDEDC-913E-091B-24FB-6407FB8E4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257" y="3505278"/>
                <a:ext cx="43377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A48A492-F563-80FB-8FE8-4ADFA3BBDB96}"/>
                  </a:ext>
                </a:extLst>
              </p:cNvPr>
              <p:cNvSpPr/>
              <p:nvPr/>
            </p:nvSpPr>
            <p:spPr>
              <a:xfrm>
                <a:off x="5268686" y="351413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A48A492-F563-80FB-8FE8-4ADFA3BBD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686" y="3514137"/>
                <a:ext cx="32412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Accolade ouvrante 59">
            <a:extLst>
              <a:ext uri="{FF2B5EF4-FFF2-40B4-BE49-F238E27FC236}">
                <a16:creationId xmlns:a16="http://schemas.microsoft.com/office/drawing/2014/main" id="{C7F34799-D195-76F4-99CF-F07F9F546A5F}"/>
              </a:ext>
            </a:extLst>
          </p:cNvPr>
          <p:cNvSpPr/>
          <p:nvPr/>
        </p:nvSpPr>
        <p:spPr>
          <a:xfrm rot="5400000">
            <a:off x="6109772" y="117635"/>
            <a:ext cx="139635" cy="2871715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0A426E11-EF9F-9D0D-D311-F8CEACE8AEC7}"/>
              </a:ext>
            </a:extLst>
          </p:cNvPr>
          <p:cNvGrpSpPr/>
          <p:nvPr/>
        </p:nvGrpSpPr>
        <p:grpSpPr>
          <a:xfrm>
            <a:off x="1079555" y="1673938"/>
            <a:ext cx="10195494" cy="1862920"/>
            <a:chOff x="460501" y="2233033"/>
            <a:chExt cx="11331492" cy="2070490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03E76AA-9DDF-686E-F1EC-886398CAA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0092"/>
            <a:stretch/>
          </p:blipFill>
          <p:spPr>
            <a:xfrm>
              <a:off x="7896968" y="2601416"/>
              <a:ext cx="1655314" cy="1702107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928CA1BB-6BFF-4088-8523-0E57B956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19634" y="2627383"/>
              <a:ext cx="1650615" cy="1631311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6426278B-2ADE-1662-355F-59DDFF471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0092"/>
            <a:stretch/>
          </p:blipFill>
          <p:spPr>
            <a:xfrm flipV="1">
              <a:off x="2763210" y="2580229"/>
              <a:ext cx="1655314" cy="170210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A7BC585-95EF-4D31-A0EF-5573CD6E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1024379" y="2630188"/>
              <a:ext cx="1650615" cy="16313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EF82F50-C1CB-F25C-FFC6-ADFDB9BEA3F6}"/>
                    </a:ext>
                  </a:extLst>
                </p:cNvPr>
                <p:cNvSpPr/>
                <p:nvPr/>
              </p:nvSpPr>
              <p:spPr>
                <a:xfrm>
                  <a:off x="8256803" y="2233033"/>
                  <a:ext cx="969768" cy="37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  <m:r>
                          <a:rPr lang="fr-FR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=+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oMath>
                    </m:oMathPara>
                  </a14:m>
                  <a:endParaRPr sz="1600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595441E-9599-CD4D-BC9F-43FD8A801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803" y="2233033"/>
                  <a:ext cx="969768" cy="37627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3C4AC15-8D75-1173-4EF8-585C871B3139}"/>
                    </a:ext>
                  </a:extLst>
                </p:cNvPr>
                <p:cNvSpPr/>
                <p:nvPr/>
              </p:nvSpPr>
              <p:spPr>
                <a:xfrm>
                  <a:off x="9974853" y="2233033"/>
                  <a:ext cx="969768" cy="37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  <m:r>
                          <a:rPr lang="fr-FR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=+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oMath>
                    </m:oMathPara>
                  </a14:m>
                  <a:endParaRPr sz="1600" dirty="0"/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8458524E-C0D0-F24F-8D48-D5A224024A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853" y="2233033"/>
                  <a:ext cx="969768" cy="37627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E32D0C3-CFA3-235F-0227-5065B1AC792A}"/>
                    </a:ext>
                  </a:extLst>
                </p:cNvPr>
                <p:cNvSpPr/>
                <p:nvPr/>
              </p:nvSpPr>
              <p:spPr>
                <a:xfrm>
                  <a:off x="1384595" y="2233033"/>
                  <a:ext cx="969768" cy="37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  <m:r>
                          <a:rPr lang="fr-FR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−3</m:t>
                        </m:r>
                      </m:oMath>
                    </m:oMathPara>
                  </a14:m>
                  <a:endParaRPr sz="1600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564C502-AF9A-AF4F-A93E-E900E2A992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595" y="2233033"/>
                  <a:ext cx="969768" cy="37627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12BFD84-83A0-01B4-5F79-5D5041A72272}"/>
                    </a:ext>
                  </a:extLst>
                </p:cNvPr>
                <p:cNvSpPr/>
                <p:nvPr/>
              </p:nvSpPr>
              <p:spPr>
                <a:xfrm>
                  <a:off x="3102647" y="2233033"/>
                  <a:ext cx="969768" cy="37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  <m:r>
                          <a:rPr lang="fr-FR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−2</m:t>
                        </m:r>
                      </m:oMath>
                    </m:oMathPara>
                  </a14:m>
                  <a:endParaRPr sz="1600" dirty="0"/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BDC4431D-6DC2-9847-8118-E9540D3508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2647" y="2233033"/>
                  <a:ext cx="969768" cy="37627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865266F-F34D-663B-DB92-E38AD489393D}"/>
                </a:ext>
              </a:extLst>
            </p:cNvPr>
            <p:cNvSpPr/>
            <p:nvPr/>
          </p:nvSpPr>
          <p:spPr>
            <a:xfrm>
              <a:off x="11330200" y="3087175"/>
              <a:ext cx="461793" cy="513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0" dirty="0">
                  <a:ea typeface="Cambria Math" charset="0"/>
                  <a:cs typeface="Cambria Math" charset="0"/>
                </a:rPr>
                <a:t>...</a:t>
              </a:r>
              <a:endParaRPr lang="fr-FR" sz="2400" dirty="0">
                <a:latin typeface="+mj-lt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FE283D6-2C1D-8CBA-F0F7-27FE7896EEDC}"/>
                </a:ext>
              </a:extLst>
            </p:cNvPr>
            <p:cNvSpPr/>
            <p:nvPr/>
          </p:nvSpPr>
          <p:spPr>
            <a:xfrm>
              <a:off x="460501" y="3074874"/>
              <a:ext cx="461793" cy="513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0" dirty="0">
                  <a:ea typeface="Cambria Math" charset="0"/>
                  <a:cs typeface="Cambria Math" charset="0"/>
                </a:rPr>
                <a:t>...</a:t>
              </a:r>
              <a:endParaRPr sz="2400" dirty="0">
                <a:latin typeface="+mj-lt"/>
              </a:endParaRPr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70F6098B-63E9-44AD-2F71-DE0429AC560D}"/>
              </a:ext>
            </a:extLst>
          </p:cNvPr>
          <p:cNvGrpSpPr/>
          <p:nvPr/>
        </p:nvGrpSpPr>
        <p:grpSpPr>
          <a:xfrm>
            <a:off x="6783123" y="1657605"/>
            <a:ext cx="3475041" cy="5233300"/>
            <a:chOff x="6781702" y="1631734"/>
            <a:chExt cx="3475041" cy="5233300"/>
          </a:xfrm>
        </p:grpSpPr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1AB4A805-CCDD-3BF8-EEA2-34B91E2D5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56085" y="4491577"/>
              <a:ext cx="3052736" cy="201500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3F675E07-9A65-4828-5341-1F7D89765836}"/>
                </a:ext>
              </a:extLst>
            </p:cNvPr>
            <p:cNvCxnSpPr/>
            <p:nvPr/>
          </p:nvCxnSpPr>
          <p:spPr>
            <a:xfrm>
              <a:off x="7739453" y="1631734"/>
              <a:ext cx="1554148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C6773EDC-5C30-4420-1432-0EC7FA44CE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1496" y="1631734"/>
              <a:ext cx="0" cy="2410056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B21EFB9B-DBC1-B326-2ED0-3CF6ACBBD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2256" y="1631734"/>
              <a:ext cx="0" cy="2410056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17B871FD-1B79-E2C3-8702-E45400421E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0929" y="4027722"/>
              <a:ext cx="975814" cy="1085778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4416FEF4-39D7-1537-7D47-00646BC50C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4015" y="5105112"/>
              <a:ext cx="0" cy="174450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F24EEA6B-ADEF-F147-7BA5-A2017A0F4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702" y="4038277"/>
              <a:ext cx="975814" cy="1085778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009E6A23-639A-611E-CB18-2D2041DB31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6256" y="5113500"/>
              <a:ext cx="0" cy="1751534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EBB68907-F555-B564-0876-BFEE7644F800}"/>
              </a:ext>
            </a:extLst>
          </p:cNvPr>
          <p:cNvGrpSpPr/>
          <p:nvPr/>
        </p:nvGrpSpPr>
        <p:grpSpPr>
          <a:xfrm>
            <a:off x="10317331" y="4195281"/>
            <a:ext cx="1850604" cy="1496917"/>
            <a:chOff x="10317331" y="4195281"/>
            <a:chExt cx="1850604" cy="1496917"/>
          </a:xfrm>
        </p:grpSpPr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9496FBED-3AF9-551F-684D-68C7D9107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35000"/>
                      </a14:imgEffect>
                    </a14:imgLayer>
                  </a14:imgProps>
                </a:ext>
              </a:extLst>
            </a:blip>
            <a:srcRect l="30773" t="14950" r="37416" b="4053"/>
            <a:stretch/>
          </p:blipFill>
          <p:spPr>
            <a:xfrm>
              <a:off x="10590239" y="4195281"/>
              <a:ext cx="1282965" cy="910753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F8955A8-EEDE-FC19-A4C8-578306478A47}"/>
                </a:ext>
              </a:extLst>
            </p:cNvPr>
            <p:cNvSpPr/>
            <p:nvPr/>
          </p:nvSpPr>
          <p:spPr>
            <a:xfrm>
              <a:off x="10317331" y="5107423"/>
              <a:ext cx="18506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Pasta</a:t>
              </a:r>
            </a:p>
            <a:p>
              <a:pPr algn="ctr"/>
              <a:r>
                <a:rPr lang="fr-FR" sz="1600" dirty="0">
                  <a:latin typeface="+mj-lt"/>
                </a:rPr>
                <a:t>vortex </a:t>
              </a:r>
              <a:r>
                <a:rPr lang="fr-FR" sz="1600" dirty="0" err="1">
                  <a:latin typeface="+mj-lt"/>
                </a:rPr>
                <a:t>wavefront</a:t>
              </a:r>
              <a:endParaRPr lang="fr-FR" sz="1600" dirty="0">
                <a:latin typeface="+mj-lt"/>
              </a:endParaRP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B25DDC8F-2BA3-CC8F-1AD2-DA96969C52F2}"/>
              </a:ext>
            </a:extLst>
          </p:cNvPr>
          <p:cNvGrpSpPr/>
          <p:nvPr/>
        </p:nvGrpSpPr>
        <p:grpSpPr>
          <a:xfrm>
            <a:off x="1436428" y="4251231"/>
            <a:ext cx="3936779" cy="2468142"/>
            <a:chOff x="798334" y="3454745"/>
            <a:chExt cx="5403706" cy="3387824"/>
          </a:xfrm>
        </p:grpSpPr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DDA48AA3-F22D-1807-5948-0F2924C4B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9053"/>
            <a:stretch/>
          </p:blipFill>
          <p:spPr>
            <a:xfrm>
              <a:off x="798334" y="3684230"/>
              <a:ext cx="5403706" cy="2552798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3F280867-6A4E-DDF4-55E1-560043A03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492227" y="5459045"/>
              <a:ext cx="121692" cy="2028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3B43FC36-2A5C-5B55-12E8-7A1F0EAA1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74320" y="5365239"/>
              <a:ext cx="193438" cy="16289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08159241-5A80-E16B-B508-28B83752177C}"/>
                </a:ext>
              </a:extLst>
            </p:cNvPr>
            <p:cNvSpPr txBox="1"/>
            <p:nvPr/>
          </p:nvSpPr>
          <p:spPr>
            <a:xfrm>
              <a:off x="1287798" y="3454745"/>
              <a:ext cx="1620075" cy="4013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bIns="0" rtlCol="0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Plane </a:t>
              </a:r>
              <a:r>
                <a:rPr lang="fr-FR" sz="1600" dirty="0" err="1">
                  <a:latin typeface="+mj-lt"/>
                </a:rPr>
                <a:t>wave</a:t>
              </a:r>
              <a:endParaRPr lang="fr-FR" sz="1600" dirty="0">
                <a:latin typeface="+mj-lt"/>
              </a:endParaRPr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53C16BE1-F43E-A161-B3BD-F7C852E0A6E3}"/>
                </a:ext>
              </a:extLst>
            </p:cNvPr>
            <p:cNvSpPr txBox="1"/>
            <p:nvPr/>
          </p:nvSpPr>
          <p:spPr>
            <a:xfrm>
              <a:off x="4042274" y="3860771"/>
              <a:ext cx="1778588" cy="4013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bIns="0" rtlCol="0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   </a:t>
              </a:r>
              <a:r>
                <a:rPr lang="fr-FR" sz="1600" dirty="0" err="1">
                  <a:latin typeface="+mj-lt"/>
                </a:rPr>
                <a:t>Helical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wave</a:t>
              </a:r>
              <a:r>
                <a:rPr lang="fr-FR" sz="1600" dirty="0">
                  <a:latin typeface="+mj-lt"/>
                </a:rPr>
                <a:t>   </a:t>
              </a:r>
            </a:p>
          </p:txBody>
        </p:sp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F9699A5D-D3D6-5061-A87B-0B975F8B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26781" y="6245670"/>
              <a:ext cx="1549400" cy="5968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E0771DFF-7DCA-DAD2-84C0-47E712353AB8}"/>
                  </a:ext>
                </a:extLst>
              </p:cNvPr>
              <p:cNvSpPr txBox="1"/>
              <p:nvPr/>
            </p:nvSpPr>
            <p:spPr>
              <a:xfrm>
                <a:off x="6908650" y="6261568"/>
                <a:ext cx="22488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600" dirty="0">
                    <a:solidFill>
                      <a:srgbClr val="FF0000"/>
                    </a:solidFill>
                    <a:latin typeface="+mj-lt"/>
                  </a:rPr>
                  <a:t>Orbital </a:t>
                </a:r>
                <a:r>
                  <a:rPr lang="fr-FR" sz="1600" dirty="0" err="1">
                    <a:solidFill>
                      <a:srgbClr val="FF0000"/>
                    </a:solidFill>
                    <a:latin typeface="+mj-lt"/>
                  </a:rPr>
                  <a:t>angular</a:t>
                </a:r>
                <a:r>
                  <a:rPr lang="fr-FR" sz="16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fr-FR" sz="1600" dirty="0" err="1">
                    <a:solidFill>
                      <a:srgbClr val="FF0000"/>
                    </a:solidFill>
                    <a:latin typeface="+mj-lt"/>
                  </a:rPr>
                  <a:t>momentum</a:t>
                </a:r>
                <a:endParaRPr lang="fr-FR" sz="16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</m:d>
                    </m:oMath>
                  </m:oMathPara>
                </a14:m>
                <a:endParaRPr lang="fr-FR" dirty="0" err="1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E0771DFF-7DCA-DAD2-84C0-47E712353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50" y="6261568"/>
                <a:ext cx="2248821" cy="492443"/>
              </a:xfrm>
              <a:prstGeom prst="rect">
                <a:avLst/>
              </a:prstGeom>
              <a:blipFill>
                <a:blip r:embed="rId23"/>
                <a:stretch>
                  <a:fillRect l="-5056" t="-10000" r="-5056"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60CC8847-DE97-D279-6E16-C0A1FC1B26C4}"/>
                  </a:ext>
                </a:extLst>
              </p:cNvPr>
              <p:cNvSpPr txBox="1"/>
              <p:nvPr/>
            </p:nvSpPr>
            <p:spPr>
              <a:xfrm>
                <a:off x="8330761" y="4790868"/>
                <a:ext cx="15272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fr-FR" sz="1600" dirty="0" err="1">
                    <a:solidFill>
                      <a:srgbClr val="E58C07"/>
                    </a:solidFill>
                    <a:latin typeface="+mj-lt"/>
                  </a:rPr>
                  <a:t>Linear</a:t>
                </a:r>
                <a:r>
                  <a:rPr lang="fr-FR" sz="1600" dirty="0">
                    <a:solidFill>
                      <a:srgbClr val="E58C07"/>
                    </a:solidFill>
                    <a:latin typeface="+mj-lt"/>
                  </a:rPr>
                  <a:t> </a:t>
                </a:r>
                <a:r>
                  <a:rPr lang="fr-FR" sz="1600" dirty="0" err="1">
                    <a:solidFill>
                      <a:srgbClr val="E58C07"/>
                    </a:solidFill>
                    <a:latin typeface="+mj-lt"/>
                  </a:rPr>
                  <a:t>momentum</a:t>
                </a:r>
                <a:endParaRPr lang="fr-FR" sz="1600" dirty="0">
                  <a:solidFill>
                    <a:srgbClr val="E58C07"/>
                  </a:solidFill>
                  <a:latin typeface="+mj-lt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0" smtClean="0">
                          <a:solidFill>
                            <a:srgbClr val="E58C07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lang="fr-FR" sz="1600" dirty="0" err="1">
                  <a:solidFill>
                    <a:srgbClr val="E58C07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60CC8847-DE97-D279-6E16-C0A1FC1B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761" y="4790868"/>
                <a:ext cx="1527278" cy="492443"/>
              </a:xfrm>
              <a:prstGeom prst="rect">
                <a:avLst/>
              </a:prstGeom>
              <a:blipFill>
                <a:blip r:embed="rId24"/>
                <a:stretch>
                  <a:fillRect l="-8264" t="-12500" r="-6612"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ZoneTexte 136">
                <a:extLst>
                  <a:ext uri="{FF2B5EF4-FFF2-40B4-BE49-F238E27FC236}">
                    <a16:creationId xmlns:a16="http://schemas.microsoft.com/office/drawing/2014/main" id="{5F5B5F69-8858-C9B6-B3EB-057EF610E925}"/>
                  </a:ext>
                </a:extLst>
              </p:cNvPr>
              <p:cNvSpPr txBox="1"/>
              <p:nvPr/>
            </p:nvSpPr>
            <p:spPr>
              <a:xfrm>
                <a:off x="7846554" y="4333233"/>
                <a:ext cx="48891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fr-FR" sz="1600" b="0" dirty="0">
                    <a:solidFill>
                      <a:srgbClr val="5BC189"/>
                    </a:solidFill>
                    <a:latin typeface="+mj-lt"/>
                    <a:ea typeface="Cambria Math" panose="02040503050406030204" pitchFamily="18" charset="0"/>
                  </a:rPr>
                  <a:t>Phase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solidFill>
                            <a:srgbClr val="5BC18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fr-FR" sz="1600" dirty="0" err="1">
                  <a:solidFill>
                    <a:srgbClr val="5BC189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7" name="ZoneTexte 136">
                <a:extLst>
                  <a:ext uri="{FF2B5EF4-FFF2-40B4-BE49-F238E27FC236}">
                    <a16:creationId xmlns:a16="http://schemas.microsoft.com/office/drawing/2014/main" id="{5F5B5F69-8858-C9B6-B3EB-057EF610E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554" y="4333233"/>
                <a:ext cx="488916" cy="492443"/>
              </a:xfrm>
              <a:prstGeom prst="rect">
                <a:avLst/>
              </a:prstGeom>
              <a:blipFill>
                <a:blip r:embed="rId25"/>
                <a:stretch>
                  <a:fillRect l="-22500" t="-12500" r="-22500"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6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426"/>
          <p:cNvSpPr/>
          <p:nvPr/>
        </p:nvSpPr>
        <p:spPr>
          <a:xfrm rot="16200000" flipH="1">
            <a:off x="3602247" y="3494868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85" name="Triangle rectangle 84"/>
          <p:cNvSpPr/>
          <p:nvPr/>
        </p:nvSpPr>
        <p:spPr>
          <a:xfrm flipV="1">
            <a:off x="4346016" y="3452435"/>
            <a:ext cx="1303465" cy="324000"/>
          </a:xfrm>
          <a:prstGeom prst="rtTriangle">
            <a:avLst/>
          </a:prstGeom>
          <a:gradFill flip="none" rotWithShape="1">
            <a:gsLst>
              <a:gs pos="9000">
                <a:srgbClr val="427026"/>
              </a:gs>
              <a:gs pos="70000">
                <a:srgbClr val="70BF41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86" name="Triangle rectangle 85"/>
          <p:cNvSpPr/>
          <p:nvPr/>
        </p:nvSpPr>
        <p:spPr>
          <a:xfrm>
            <a:off x="4302057" y="3753795"/>
            <a:ext cx="1303465" cy="324000"/>
          </a:xfrm>
          <a:prstGeom prst="rtTriangle">
            <a:avLst/>
          </a:prstGeom>
          <a:gradFill flip="none" rotWithShape="1">
            <a:gsLst>
              <a:gs pos="9000">
                <a:srgbClr val="427026"/>
              </a:gs>
              <a:gs pos="70000">
                <a:srgbClr val="70BF41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89" name="Shape 420"/>
          <p:cNvSpPr/>
          <p:nvPr/>
        </p:nvSpPr>
        <p:spPr>
          <a:xfrm>
            <a:off x="1973213" y="3119929"/>
            <a:ext cx="892969" cy="129334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0" name="Shape 421"/>
          <p:cNvSpPr/>
          <p:nvPr/>
        </p:nvSpPr>
        <p:spPr>
          <a:xfrm>
            <a:off x="2797201" y="3428382"/>
            <a:ext cx="174549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1" name="Shape 422"/>
          <p:cNvSpPr/>
          <p:nvPr/>
        </p:nvSpPr>
        <p:spPr>
          <a:xfrm>
            <a:off x="2857356" y="2998771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2" name="Shape 423"/>
          <p:cNvSpPr/>
          <p:nvPr/>
        </p:nvSpPr>
        <p:spPr>
          <a:xfrm>
            <a:off x="2857218" y="4087736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grpSp>
        <p:nvGrpSpPr>
          <p:cNvPr id="93" name="Groupe 57"/>
          <p:cNvGrpSpPr/>
          <p:nvPr/>
        </p:nvGrpSpPr>
        <p:grpSpPr>
          <a:xfrm>
            <a:off x="2152698" y="3327078"/>
            <a:ext cx="590190" cy="857256"/>
            <a:chOff x="3981810" y="2483824"/>
            <a:chExt cx="590190" cy="857256"/>
          </a:xfrm>
        </p:grpSpPr>
        <p:cxnSp>
          <p:nvCxnSpPr>
            <p:cNvPr id="94" name="Connecteur droit avec flèche 93"/>
            <p:cNvCxnSpPr/>
            <p:nvPr/>
          </p:nvCxnSpPr>
          <p:spPr>
            <a:xfrm>
              <a:off x="3981810" y="2483824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/>
            <p:nvPr/>
          </p:nvCxnSpPr>
          <p:spPr>
            <a:xfrm>
              <a:off x="3990602" y="2767988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/>
            <p:cNvCxnSpPr/>
            <p:nvPr/>
          </p:nvCxnSpPr>
          <p:spPr>
            <a:xfrm>
              <a:off x="3991704" y="3055328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/>
            <p:cNvCxnSpPr/>
            <p:nvPr/>
          </p:nvCxnSpPr>
          <p:spPr>
            <a:xfrm>
              <a:off x="4000496" y="3339492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Shape 424"/>
          <p:cNvSpPr/>
          <p:nvPr/>
        </p:nvSpPr>
        <p:spPr>
          <a:xfrm rot="5400000">
            <a:off x="3062606" y="3481465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grpSp>
        <p:nvGrpSpPr>
          <p:cNvPr id="99" name="Groupe 45"/>
          <p:cNvGrpSpPr/>
          <p:nvPr/>
        </p:nvGrpSpPr>
        <p:grpSpPr>
          <a:xfrm>
            <a:off x="3649930" y="3441776"/>
            <a:ext cx="2990594" cy="709316"/>
            <a:chOff x="3947352" y="3269662"/>
            <a:chExt cx="2990594" cy="709316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100" name="Groupe 149"/>
            <p:cNvGrpSpPr/>
            <p:nvPr/>
          </p:nvGrpSpPr>
          <p:grpSpPr>
            <a:xfrm>
              <a:off x="3947352" y="3284634"/>
              <a:ext cx="1959251" cy="694344"/>
              <a:chOff x="5479042" y="2877254"/>
              <a:chExt cx="1959251" cy="694344"/>
            </a:xfrm>
            <a:grpFill/>
          </p:grpSpPr>
          <p:sp>
            <p:nvSpPr>
              <p:cNvPr id="103" name="Shape 426"/>
              <p:cNvSpPr/>
              <p:nvPr/>
            </p:nvSpPr>
            <p:spPr>
              <a:xfrm rot="16503729" flipH="1">
                <a:off x="5432050" y="2958417"/>
                <a:ext cx="660173" cy="566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  <a:alpha val="75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2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2400">
                  <a:latin typeface="+mj-lt"/>
                </a:endParaRPr>
              </a:p>
            </p:txBody>
          </p:sp>
          <p:sp>
            <p:nvSpPr>
              <p:cNvPr id="104" name="Shape 436"/>
              <p:cNvSpPr/>
              <p:nvPr/>
            </p:nvSpPr>
            <p:spPr>
              <a:xfrm rot="21286620">
                <a:off x="6134844" y="2877254"/>
                <a:ext cx="1303449" cy="65901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75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2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2400">
                  <a:latin typeface="+mj-lt"/>
                </a:endParaRPr>
              </a:p>
            </p:txBody>
          </p:sp>
        </p:grpSp>
        <p:sp>
          <p:nvSpPr>
            <p:cNvPr id="101" name="Shape 424"/>
            <p:cNvSpPr/>
            <p:nvPr/>
          </p:nvSpPr>
          <p:spPr>
            <a:xfrm rot="5208594">
              <a:off x="6391144" y="3250275"/>
              <a:ext cx="527416" cy="566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>
                <a:latin typeface="+mj-lt"/>
              </a:endParaRPr>
            </a:p>
          </p:txBody>
        </p:sp>
        <p:sp>
          <p:nvSpPr>
            <p:cNvPr id="102" name="Shape 436"/>
            <p:cNvSpPr/>
            <p:nvPr/>
          </p:nvSpPr>
          <p:spPr>
            <a:xfrm rot="21365421">
              <a:off x="5900595" y="3316945"/>
              <a:ext cx="416038" cy="5040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>
                <a:latin typeface="+mj-lt"/>
              </a:endParaRPr>
            </a:p>
          </p:txBody>
        </p:sp>
      </p:grpSp>
      <p:grpSp>
        <p:nvGrpSpPr>
          <p:cNvPr id="105" name="Groupe 97"/>
          <p:cNvGrpSpPr/>
          <p:nvPr/>
        </p:nvGrpSpPr>
        <p:grpSpPr>
          <a:xfrm>
            <a:off x="2124882" y="3376906"/>
            <a:ext cx="4542782" cy="840772"/>
            <a:chOff x="3950587" y="2544266"/>
            <a:chExt cx="4542782" cy="840772"/>
          </a:xfrm>
        </p:grpSpPr>
        <p:grpSp>
          <p:nvGrpSpPr>
            <p:cNvPr id="106" name="Groupe 58"/>
            <p:cNvGrpSpPr/>
            <p:nvPr/>
          </p:nvGrpSpPr>
          <p:grpSpPr>
            <a:xfrm rot="531351" flipH="1">
              <a:off x="3950591" y="2612925"/>
              <a:ext cx="657170" cy="558200"/>
              <a:chOff x="4048544" y="2636224"/>
              <a:chExt cx="657170" cy="558200"/>
            </a:xfrm>
          </p:grpSpPr>
          <p:cxnSp>
            <p:nvCxnSpPr>
              <p:cNvPr id="119" name="Connecteur droit avec flèche 118"/>
              <p:cNvCxnSpPr/>
              <p:nvPr/>
            </p:nvCxnSpPr>
            <p:spPr>
              <a:xfrm>
                <a:off x="4134210" y="2636224"/>
                <a:ext cx="571504" cy="158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avec flèche 119"/>
              <p:cNvCxnSpPr/>
              <p:nvPr/>
            </p:nvCxnSpPr>
            <p:spPr>
              <a:xfrm>
                <a:off x="4090879" y="2912266"/>
                <a:ext cx="571504" cy="158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avec flèche 125"/>
              <p:cNvCxnSpPr/>
              <p:nvPr/>
            </p:nvCxnSpPr>
            <p:spPr>
              <a:xfrm>
                <a:off x="4048544" y="3192836"/>
                <a:ext cx="571504" cy="158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Connecteur droit 106"/>
            <p:cNvCxnSpPr/>
            <p:nvPr/>
          </p:nvCxnSpPr>
          <p:spPr>
            <a:xfrm flipV="1">
              <a:off x="4946774" y="2705828"/>
              <a:ext cx="1071570" cy="5352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4965460" y="2608014"/>
              <a:ext cx="1110025" cy="77702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180000" flipV="1">
              <a:off x="6152428" y="3204792"/>
              <a:ext cx="1285884" cy="1780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rot="180000" flipV="1">
              <a:off x="6153530" y="2544266"/>
              <a:ext cx="1285884" cy="1780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flipV="1">
              <a:off x="7481170" y="3138852"/>
              <a:ext cx="379153" cy="3491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flipV="1">
              <a:off x="7473480" y="2628900"/>
              <a:ext cx="342882" cy="3162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 flipV="1">
              <a:off x="7942321" y="2848708"/>
              <a:ext cx="551048" cy="285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>
              <a:off x="7842739" y="2611316"/>
              <a:ext cx="641838" cy="25497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Shape 425"/>
          <p:cNvSpPr/>
          <p:nvPr/>
        </p:nvSpPr>
        <p:spPr>
          <a:xfrm>
            <a:off x="5901236" y="3203925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>
            <a:outerShdw blurRad="1270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28" name="Shape 422"/>
          <p:cNvSpPr/>
          <p:nvPr/>
        </p:nvSpPr>
        <p:spPr>
          <a:xfrm>
            <a:off x="5584064" y="2997366"/>
            <a:ext cx="72000" cy="5400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1" name="Shape 423"/>
          <p:cNvSpPr/>
          <p:nvPr/>
        </p:nvSpPr>
        <p:spPr>
          <a:xfrm>
            <a:off x="5583926" y="3989808"/>
            <a:ext cx="72000" cy="5400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8" name="Shape 425"/>
          <p:cNvSpPr/>
          <p:nvPr/>
        </p:nvSpPr>
        <p:spPr>
          <a:xfrm>
            <a:off x="2940744" y="3183629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>
            <a:outerShdw blurRad="1270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9" name="Shape 437"/>
          <p:cNvSpPr/>
          <p:nvPr/>
        </p:nvSpPr>
        <p:spPr>
          <a:xfrm>
            <a:off x="4145275" y="3183629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>
            <a:outerShdw blurRad="1270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35708" y="3498469"/>
            <a:ext cx="142876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42" name="ZoneTexte 141"/>
          <p:cNvSpPr txBox="1"/>
          <p:nvPr/>
        </p:nvSpPr>
        <p:spPr>
          <a:xfrm flipH="1">
            <a:off x="964099" y="3371790"/>
            <a:ext cx="88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BF41"/>
                </a:solidFill>
                <a:latin typeface="+mj-lt"/>
              </a:rPr>
              <a:t>Star</a:t>
            </a:r>
          </a:p>
        </p:txBody>
      </p:sp>
      <p:sp>
        <p:nvSpPr>
          <p:cNvPr id="143" name="ZoneTexte 142"/>
          <p:cNvSpPr txBox="1"/>
          <p:nvPr/>
        </p:nvSpPr>
        <p:spPr>
          <a:xfrm flipH="1">
            <a:off x="939686" y="3709971"/>
            <a:ext cx="92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  <a:latin typeface="+mj-lt"/>
              </a:rPr>
              <a:t>Planet</a:t>
            </a:r>
            <a:endParaRPr lang="fr-FR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0" name="Groupe 189"/>
          <p:cNvGrpSpPr/>
          <p:nvPr/>
        </p:nvGrpSpPr>
        <p:grpSpPr>
          <a:xfrm>
            <a:off x="7663770" y="1822474"/>
            <a:ext cx="1297013" cy="1990161"/>
            <a:chOff x="7206414" y="1466120"/>
            <a:chExt cx="1067148" cy="1637451"/>
          </a:xfrm>
        </p:grpSpPr>
        <p:sp>
          <p:nvSpPr>
            <p:cNvPr id="179" name="Shape 455"/>
            <p:cNvSpPr/>
            <p:nvPr/>
          </p:nvSpPr>
          <p:spPr>
            <a:xfrm>
              <a:off x="7223757" y="1466120"/>
              <a:ext cx="992924" cy="5151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>
              <a:lvl1pPr>
                <a:defRPr sz="2600" b="0"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 lvl="0" algn="ctr">
                <a:defRPr sz="1800"/>
              </a:pPr>
              <a:r>
                <a:rPr lang="fr-FR" sz="1800" dirty="0">
                  <a:latin typeface="+mj-lt"/>
                </a:rPr>
                <a:t>Vortex </a:t>
              </a:r>
              <a:r>
                <a:rPr lang="fr-FR" sz="1800" dirty="0" err="1">
                  <a:latin typeface="+mj-lt"/>
                </a:rPr>
                <a:t>mask</a:t>
              </a:r>
              <a:endParaRPr lang="fr-FR" sz="1800" dirty="0">
                <a:latin typeface="+mj-lt"/>
              </a:endParaRPr>
            </a:p>
            <a:p>
              <a:pPr lvl="0" algn="ctr">
                <a:defRPr sz="1800"/>
              </a:pPr>
              <a:r>
                <a:rPr lang="fr-FR" sz="1800" dirty="0">
                  <a:latin typeface="+mj-lt"/>
                </a:rPr>
                <a:t>OFF</a:t>
              </a:r>
              <a:endParaRPr sz="1800" dirty="0">
                <a:latin typeface="+mj-lt"/>
              </a:endParaRPr>
            </a:p>
          </p:txBody>
        </p:sp>
        <p:pic>
          <p:nvPicPr>
            <p:cNvPr id="185" name="Picture 6"/>
            <p:cNvPicPr>
              <a:picLocks noChangeAspect="1" noChangeArrowheads="1"/>
            </p:cNvPicPr>
            <p:nvPr/>
          </p:nvPicPr>
          <p:blipFill>
            <a:blip r:embed="rId2"/>
            <a:srcRect l="6223" t="2690" b="554"/>
            <a:stretch>
              <a:fillRect/>
            </a:stretch>
          </p:blipFill>
          <p:spPr bwMode="auto">
            <a:xfrm>
              <a:off x="7206414" y="2040482"/>
              <a:ext cx="1067148" cy="1063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7" name="Shape 455"/>
          <p:cNvSpPr/>
          <p:nvPr/>
        </p:nvSpPr>
        <p:spPr>
          <a:xfrm>
            <a:off x="6349053" y="3158910"/>
            <a:ext cx="71083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1600" dirty="0">
                <a:latin typeface="+mj-lt"/>
              </a:rPr>
              <a:t>Caméra</a:t>
            </a:r>
            <a:endParaRPr sz="1600" dirty="0">
              <a:latin typeface="+mj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428ABA0-15A6-EDC0-DB52-49961870992E}"/>
              </a:ext>
            </a:extLst>
          </p:cNvPr>
          <p:cNvGrpSpPr/>
          <p:nvPr/>
        </p:nvGrpSpPr>
        <p:grpSpPr>
          <a:xfrm>
            <a:off x="2108654" y="1309251"/>
            <a:ext cx="3176654" cy="2791681"/>
            <a:chOff x="2754112" y="1437483"/>
            <a:chExt cx="3176654" cy="2791681"/>
          </a:xfrm>
        </p:grpSpPr>
        <p:sp>
          <p:nvSpPr>
            <p:cNvPr id="140" name="Shape 439"/>
            <p:cNvSpPr/>
            <p:nvPr/>
          </p:nvSpPr>
          <p:spPr>
            <a:xfrm>
              <a:off x="4273824" y="3509164"/>
              <a:ext cx="72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>
                <a:latin typeface="+mj-lt"/>
              </a:endParaRPr>
            </a:p>
          </p:txBody>
        </p:sp>
        <p:cxnSp>
          <p:nvCxnSpPr>
            <p:cNvPr id="63" name="Connecteur droit 62"/>
            <p:cNvCxnSpPr>
              <a:cxnSpLocks/>
            </p:cNvCxnSpPr>
            <p:nvPr/>
          </p:nvCxnSpPr>
          <p:spPr>
            <a:xfrm>
              <a:off x="4298586" y="2931174"/>
              <a:ext cx="0" cy="465176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2754112" y="2464047"/>
              <a:ext cx="3176654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600" dirty="0">
                  <a:latin typeface="+mj-lt"/>
                </a:rPr>
                <a:t>Spiral phase plate with charge 2</a:t>
              </a:r>
            </a:p>
          </p:txBody>
        </p:sp>
        <p:pic>
          <p:nvPicPr>
            <p:cNvPr id="62" name="Picture 7">
              <a:extLst>
                <a:ext uri="{FF2B5EF4-FFF2-40B4-BE49-F238E27FC236}">
                  <a16:creationId xmlns:a16="http://schemas.microsoft.com/office/drawing/2014/main" id="{F4B8B241-4590-7E44-ACE6-E0CB6E3DAB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15396"/>
            <a:stretch/>
          </p:blipFill>
          <p:spPr bwMode="auto">
            <a:xfrm>
              <a:off x="3647706" y="1437483"/>
              <a:ext cx="1298254" cy="1080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2" name="Rectangle 19">
            <a:extLst>
              <a:ext uri="{FF2B5EF4-FFF2-40B4-BE49-F238E27FC236}">
                <a16:creationId xmlns:a16="http://schemas.microsoft.com/office/drawing/2014/main" id="{06A00496-0B54-7D43-BAEF-357F156C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73" name="Rectangle 20">
            <a:extLst>
              <a:ext uri="{FF2B5EF4-FFF2-40B4-BE49-F238E27FC236}">
                <a16:creationId xmlns:a16="http://schemas.microsoft.com/office/drawing/2014/main" id="{2A4D2CB3-E143-804B-B2B8-124D714A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Optical vortex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coronagraphy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: early experimental demonstrations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43DE236-0126-8EDB-296F-18F1EECD638B}"/>
              </a:ext>
            </a:extLst>
          </p:cNvPr>
          <p:cNvGrpSpPr/>
          <p:nvPr/>
        </p:nvGrpSpPr>
        <p:grpSpPr>
          <a:xfrm>
            <a:off x="9619259" y="1813470"/>
            <a:ext cx="1291922" cy="1996163"/>
            <a:chOff x="8332625" y="3490730"/>
            <a:chExt cx="1062959" cy="1642390"/>
          </a:xfrm>
        </p:grpSpPr>
        <p:sp>
          <p:nvSpPr>
            <p:cNvPr id="3" name="Shape 455">
              <a:extLst>
                <a:ext uri="{FF2B5EF4-FFF2-40B4-BE49-F238E27FC236}">
                  <a16:creationId xmlns:a16="http://schemas.microsoft.com/office/drawing/2014/main" id="{BBF63A79-DDBB-0FC9-2E50-BE4019795B3D}"/>
                </a:ext>
              </a:extLst>
            </p:cNvPr>
            <p:cNvSpPr/>
            <p:nvPr/>
          </p:nvSpPr>
          <p:spPr>
            <a:xfrm>
              <a:off x="8345302" y="3490730"/>
              <a:ext cx="992924" cy="5151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>
              <a:lvl1pPr>
                <a:defRPr sz="2600" b="0"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 lvl="0" algn="ctr">
                <a:defRPr sz="1800"/>
              </a:pPr>
              <a:r>
                <a:rPr lang="fr-FR" sz="1800" dirty="0">
                  <a:latin typeface="+mj-lt"/>
                </a:rPr>
                <a:t>Vortex </a:t>
              </a:r>
              <a:r>
                <a:rPr lang="fr-FR" sz="1800" dirty="0" err="1">
                  <a:latin typeface="+mj-lt"/>
                </a:rPr>
                <a:t>mask</a:t>
              </a:r>
              <a:endParaRPr lang="fr-FR" sz="1800" dirty="0">
                <a:latin typeface="+mj-lt"/>
              </a:endParaRPr>
            </a:p>
            <a:p>
              <a:pPr lvl="0" algn="ctr">
                <a:defRPr sz="1800"/>
              </a:pPr>
              <a:r>
                <a:rPr lang="fr-FR" sz="1800" dirty="0">
                  <a:latin typeface="+mj-lt"/>
                </a:rPr>
                <a:t>ON</a:t>
              </a:r>
              <a:endParaRPr sz="1800" dirty="0">
                <a:latin typeface="+mj-lt"/>
              </a:endParaRPr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3723ADBC-F6D9-6CAA-074C-D775E3249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4430" r="2090" b="1392"/>
            <a:stretch>
              <a:fillRect/>
            </a:stretch>
          </p:blipFill>
          <p:spPr bwMode="auto">
            <a:xfrm>
              <a:off x="8332625" y="4073734"/>
              <a:ext cx="1062959" cy="105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0B0BF9C-1116-9225-59B0-D3FFF224AC71}"/>
              </a:ext>
            </a:extLst>
          </p:cNvPr>
          <p:cNvSpPr txBox="1"/>
          <p:nvPr/>
        </p:nvSpPr>
        <p:spPr>
          <a:xfrm>
            <a:off x="11838039" y="656293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13</a:t>
            </a: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B6069353-20EE-6254-298B-DA092FA9399A}"/>
              </a:ext>
            </a:extLst>
          </p:cNvPr>
          <p:cNvSpPr/>
          <p:nvPr/>
        </p:nvSpPr>
        <p:spPr>
          <a:xfrm rot="16200000" flipV="1">
            <a:off x="9203105" y="-1651"/>
            <a:ext cx="176924" cy="3162228"/>
          </a:xfrm>
          <a:prstGeom prst="rightBrace">
            <a:avLst>
              <a:gd name="adj1" fmla="val 8333"/>
              <a:gd name="adj2" fmla="val 49834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Shape 455">
            <a:extLst>
              <a:ext uri="{FF2B5EF4-FFF2-40B4-BE49-F238E27FC236}">
                <a16:creationId xmlns:a16="http://schemas.microsoft.com/office/drawing/2014/main" id="{449330CB-26DB-92AB-1A1A-BBBBFE1E7877}"/>
              </a:ext>
            </a:extLst>
          </p:cNvPr>
          <p:cNvSpPr/>
          <p:nvPr/>
        </p:nvSpPr>
        <p:spPr>
          <a:xfrm>
            <a:off x="8751826" y="832037"/>
            <a:ext cx="1075803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 algn="ctr">
              <a:defRPr sz="1800"/>
            </a:pPr>
            <a:r>
              <a:rPr lang="fr-FR" sz="1800" dirty="0" err="1">
                <a:solidFill>
                  <a:srgbClr val="0432FF"/>
                </a:solidFill>
                <a:latin typeface="+mj-lt"/>
              </a:rPr>
              <a:t>Laboratory</a:t>
            </a:r>
            <a:endParaRPr sz="18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CC1B78-82DF-F5C9-3233-E396D350A1DB}"/>
              </a:ext>
            </a:extLst>
          </p:cNvPr>
          <p:cNvSpPr/>
          <p:nvPr/>
        </p:nvSpPr>
        <p:spPr>
          <a:xfrm>
            <a:off x="7546369" y="1171945"/>
            <a:ext cx="3500745" cy="336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+mj-lt"/>
              </a:rPr>
              <a:t>Lee et al., Phys. </a:t>
            </a:r>
            <a:r>
              <a:rPr lang="fr-FR" sz="1200" dirty="0" err="1">
                <a:latin typeface="+mj-lt"/>
              </a:rPr>
              <a:t>Rev</a:t>
            </a:r>
            <a:r>
              <a:rPr lang="fr-FR" sz="1200" dirty="0">
                <a:latin typeface="+mj-lt"/>
              </a:rPr>
              <a:t>. </a:t>
            </a:r>
            <a:r>
              <a:rPr lang="fr-FR" sz="1200" dirty="0" err="1">
                <a:latin typeface="+mj-lt"/>
              </a:rPr>
              <a:t>Lett</a:t>
            </a:r>
            <a:r>
              <a:rPr lang="fr-FR" sz="1200" dirty="0">
                <a:latin typeface="+mj-lt"/>
              </a:rPr>
              <a:t>. 97, 053901 (2006)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9DE7271-6318-49B0-66F5-CD5ED5BF49E8}"/>
              </a:ext>
            </a:extLst>
          </p:cNvPr>
          <p:cNvGrpSpPr/>
          <p:nvPr/>
        </p:nvGrpSpPr>
        <p:grpSpPr>
          <a:xfrm>
            <a:off x="5183573" y="4231113"/>
            <a:ext cx="5863541" cy="2302291"/>
            <a:chOff x="5183573" y="4392477"/>
            <a:chExt cx="5863541" cy="23022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454B0D0-BC34-A5D9-83F5-C9D5897F8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6" t="4439" r="52911" b="4713"/>
            <a:stretch/>
          </p:blipFill>
          <p:spPr>
            <a:xfrm>
              <a:off x="7663770" y="5402688"/>
              <a:ext cx="1297013" cy="12920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F9B739-53C0-59ED-86B9-7C35143AB257}"/>
                </a:ext>
              </a:extLst>
            </p:cNvPr>
            <p:cNvSpPr/>
            <p:nvPr/>
          </p:nvSpPr>
          <p:spPr>
            <a:xfrm>
              <a:off x="5183573" y="5879030"/>
              <a:ext cx="23214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 err="1">
                  <a:latin typeface="+mj-lt"/>
                </a:rPr>
                <a:t>Binary</a:t>
              </a:r>
              <a:r>
                <a:rPr lang="fr-FR" dirty="0">
                  <a:latin typeface="+mj-lt"/>
                </a:rPr>
                <a:t> star observation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0BFBE71-98A7-0A72-34E6-06B0A0547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956" t="4576" r="1921" b="4576"/>
            <a:stretch/>
          </p:blipFill>
          <p:spPr>
            <a:xfrm>
              <a:off x="9627383" y="5402688"/>
              <a:ext cx="1297013" cy="1292080"/>
            </a:xfrm>
            <a:prstGeom prst="rect">
              <a:avLst/>
            </a:prstGeom>
          </p:spPr>
        </p:pic>
        <p:sp>
          <p:nvSpPr>
            <p:cNvPr id="17" name="Accolade fermante 16">
              <a:extLst>
                <a:ext uri="{FF2B5EF4-FFF2-40B4-BE49-F238E27FC236}">
                  <a16:creationId xmlns:a16="http://schemas.microsoft.com/office/drawing/2014/main" id="{7D2DABE8-E74E-2C61-B62C-02FF80A24E11}"/>
                </a:ext>
              </a:extLst>
            </p:cNvPr>
            <p:cNvSpPr/>
            <p:nvPr/>
          </p:nvSpPr>
          <p:spPr>
            <a:xfrm rot="16200000" flipV="1">
              <a:off x="9203104" y="3612577"/>
              <a:ext cx="176924" cy="3162228"/>
            </a:xfrm>
            <a:prstGeom prst="rightBrace">
              <a:avLst>
                <a:gd name="adj1" fmla="val 8333"/>
                <a:gd name="adj2" fmla="val 49834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Shape 455">
              <a:extLst>
                <a:ext uri="{FF2B5EF4-FFF2-40B4-BE49-F238E27FC236}">
                  <a16:creationId xmlns:a16="http://schemas.microsoft.com/office/drawing/2014/main" id="{8FCD5AAA-3620-68CE-090B-A1CB50A533D4}"/>
                </a:ext>
              </a:extLst>
            </p:cNvPr>
            <p:cNvSpPr/>
            <p:nvPr/>
          </p:nvSpPr>
          <p:spPr>
            <a:xfrm>
              <a:off x="8950518" y="4392477"/>
              <a:ext cx="705317" cy="3491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>
              <a:lvl1pPr>
                <a:defRPr sz="2600" b="0"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 lvl="0" algn="ctr">
                <a:defRPr sz="1800"/>
              </a:pPr>
              <a:r>
                <a:rPr lang="fr-FR" sz="1800" dirty="0">
                  <a:solidFill>
                    <a:srgbClr val="0432FF"/>
                  </a:solidFill>
                  <a:latin typeface="+mj-lt"/>
                </a:rPr>
                <a:t>On-sky</a:t>
              </a:r>
              <a:endParaRPr sz="1800" dirty="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C1B61A-051B-BA53-B32C-A01FAFD14841}"/>
                </a:ext>
              </a:extLst>
            </p:cNvPr>
            <p:cNvSpPr/>
            <p:nvPr/>
          </p:nvSpPr>
          <p:spPr>
            <a:xfrm>
              <a:off x="7546369" y="4732385"/>
              <a:ext cx="35007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err="1">
                  <a:latin typeface="+mj-lt"/>
                </a:rPr>
                <a:t>Swartzlander</a:t>
              </a:r>
              <a:r>
                <a:rPr lang="fr-FR" sz="1200" dirty="0">
                  <a:latin typeface="+mj-lt"/>
                </a:rPr>
                <a:t> et al., </a:t>
              </a:r>
              <a:r>
                <a:rPr lang="fr-FR" sz="1200" dirty="0" err="1">
                  <a:latin typeface="+mj-lt"/>
                </a:rPr>
                <a:t>Opt</a:t>
              </a:r>
              <a:r>
                <a:rPr lang="fr-FR" sz="1200" dirty="0">
                  <a:latin typeface="+mj-lt"/>
                </a:rPr>
                <a:t>. Express 16, 10200 (2008)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3D4D996-C27D-B2FE-BEA2-7B0DE7BF0084}"/>
                </a:ext>
              </a:extLst>
            </p:cNvPr>
            <p:cNvSpPr/>
            <p:nvPr/>
          </p:nvSpPr>
          <p:spPr>
            <a:xfrm>
              <a:off x="8097163" y="5389241"/>
              <a:ext cx="5100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+mj-lt"/>
                </a:rPr>
                <a:t>OFF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29E6C3-525B-CE0F-EF36-CC977E60BC11}"/>
                </a:ext>
              </a:extLst>
            </p:cNvPr>
            <p:cNvSpPr/>
            <p:nvPr/>
          </p:nvSpPr>
          <p:spPr>
            <a:xfrm>
              <a:off x="10098183" y="5389241"/>
              <a:ext cx="4539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+mj-lt"/>
                </a:rPr>
                <a:t>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13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9">
            <a:extLst>
              <a:ext uri="{FF2B5EF4-FFF2-40B4-BE49-F238E27FC236}">
                <a16:creationId xmlns:a16="http://schemas.microsoft.com/office/drawing/2014/main" id="{C3BD703F-D565-074F-A535-8872855BB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AA248579-81DE-BB49-B77D-27E95DB49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bg1"/>
                </a:solidFill>
                <a:latin typeface="+mj-lt"/>
              </a:rPr>
              <a:t>Vortex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coronagraphy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beyond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scalar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phase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masks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87AD00-7D4C-A743-2617-4E1EE69D7389}"/>
              </a:ext>
            </a:extLst>
          </p:cNvPr>
          <p:cNvSpPr txBox="1"/>
          <p:nvPr/>
        </p:nvSpPr>
        <p:spPr>
          <a:xfrm>
            <a:off x="11838039" y="656293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68EF8CD-D1F8-BBD3-49A2-D3E47E978B02}"/>
              </a:ext>
            </a:extLst>
          </p:cNvPr>
          <p:cNvGrpSpPr/>
          <p:nvPr/>
        </p:nvGrpSpPr>
        <p:grpSpPr>
          <a:xfrm>
            <a:off x="1916564" y="2703536"/>
            <a:ext cx="1707842" cy="1591044"/>
            <a:chOff x="4210689" y="3548387"/>
            <a:chExt cx="1902535" cy="1772424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C3069698-B2B7-8266-EB27-B1160B032FC6}"/>
                </a:ext>
              </a:extLst>
            </p:cNvPr>
            <p:cNvGrpSpPr/>
            <p:nvPr/>
          </p:nvGrpSpPr>
          <p:grpSpPr>
            <a:xfrm>
              <a:off x="4210689" y="3548387"/>
              <a:ext cx="1902535" cy="1772424"/>
              <a:chOff x="1578497" y="1311339"/>
              <a:chExt cx="1774473" cy="1653120"/>
            </a:xfrm>
          </p:grpSpPr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DED7931-F187-21C2-C223-7B98295148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861" r="45436" b="27601"/>
              <a:stretch/>
            </p:blipFill>
            <p:spPr>
              <a:xfrm>
                <a:off x="1578497" y="1311339"/>
                <a:ext cx="1698103" cy="1653120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55251CE-4B18-76C9-AE81-B09D8D3A2C9E}"/>
                  </a:ext>
                </a:extLst>
              </p:cNvPr>
              <p:cNvSpPr/>
              <p:nvPr/>
            </p:nvSpPr>
            <p:spPr>
              <a:xfrm>
                <a:off x="1993471" y="1492517"/>
                <a:ext cx="121978" cy="211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CB12A7C-CF89-135A-7B0C-CE6BFAAA64BE}"/>
                  </a:ext>
                </a:extLst>
              </p:cNvPr>
              <p:cNvSpPr/>
              <p:nvPr/>
            </p:nvSpPr>
            <p:spPr>
              <a:xfrm>
                <a:off x="3021166" y="2040454"/>
                <a:ext cx="121978" cy="211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1D30F6B-B6ED-88C4-4EBB-6E2AA46A13E7}"/>
                  </a:ext>
                </a:extLst>
              </p:cNvPr>
              <p:cNvSpPr txBox="1"/>
              <p:nvPr/>
            </p:nvSpPr>
            <p:spPr>
              <a:xfrm>
                <a:off x="3082818" y="2345356"/>
                <a:ext cx="270152" cy="319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rPr>
                  <a:t>x</a:t>
                </a:r>
                <a:endParaRPr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76EE009-9E98-8756-0262-76F95E2C88C7}"/>
                  </a:ext>
                </a:extLst>
              </p:cNvPr>
              <p:cNvSpPr txBox="1"/>
              <p:nvPr/>
            </p:nvSpPr>
            <p:spPr>
              <a:xfrm>
                <a:off x="2114315" y="1398803"/>
                <a:ext cx="273483" cy="319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rPr>
                  <a:t>y</a:t>
                </a:r>
                <a:endParaRPr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5EA9B36-8231-DF09-CB00-B24337DA8413}"/>
                  </a:ext>
                </a:extLst>
              </p:cNvPr>
              <p:cNvSpPr/>
              <p:nvPr/>
            </p:nvSpPr>
            <p:spPr>
              <a:xfrm>
                <a:off x="2111625" y="2520457"/>
                <a:ext cx="435034" cy="157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696FE81-1FAD-BE99-31D8-6B9E4E70C4FA}"/>
                </a:ext>
              </a:extLst>
            </p:cNvPr>
            <p:cNvSpPr txBox="1"/>
            <p:nvPr/>
          </p:nvSpPr>
          <p:spPr>
            <a:xfrm>
              <a:off x="5194527" y="3741967"/>
              <a:ext cx="824873" cy="44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fr-FR" sz="2000" baseline="-25000" dirty="0" err="1">
                  <a:solidFill>
                    <a:srgbClr val="FF0000"/>
                  </a:solidFill>
                  <a:latin typeface="+mj-lt"/>
                </a:rPr>
                <a:t>left</a:t>
              </a:r>
              <a:endParaRPr sz="2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15CC7C-3857-3047-3411-433F3D343EBF}"/>
                </a:ext>
              </a:extLst>
            </p:cNvPr>
            <p:cNvSpPr/>
            <p:nvPr/>
          </p:nvSpPr>
          <p:spPr>
            <a:xfrm>
              <a:off x="5127074" y="4395483"/>
              <a:ext cx="117356" cy="146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A14F797-0DDE-F6B9-E2FE-A0F6700A3068}"/>
                    </a:ext>
                  </a:extLst>
                </p:cNvPr>
                <p:cNvSpPr/>
                <p:nvPr/>
              </p:nvSpPr>
              <p:spPr>
                <a:xfrm>
                  <a:off x="5013570" y="4289649"/>
                  <a:ext cx="394365" cy="3428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oMath>
                    </m:oMathPara>
                  </a14:m>
                  <a:endParaRPr lang="fr-FR" sz="14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A14F797-0DDE-F6B9-E2FE-A0F6700A30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3570" y="4289649"/>
                  <a:ext cx="394365" cy="342864"/>
                </a:xfrm>
                <a:prstGeom prst="rect">
                  <a:avLst/>
                </a:prstGeom>
                <a:blipFill>
                  <a:blip r:embed="rId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44D93CD-16DF-D0A8-4CE4-DB1DEE3D90BC}"/>
              </a:ext>
            </a:extLst>
          </p:cNvPr>
          <p:cNvGrpSpPr/>
          <p:nvPr/>
        </p:nvGrpSpPr>
        <p:grpSpPr>
          <a:xfrm>
            <a:off x="3885450" y="2699597"/>
            <a:ext cx="1578588" cy="1591044"/>
            <a:chOff x="6707529" y="3544447"/>
            <a:chExt cx="1758547" cy="1772424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B0181D2-7DF8-DAA5-F2C0-C31256E912F7}"/>
                </a:ext>
              </a:extLst>
            </p:cNvPr>
            <p:cNvGrpSpPr/>
            <p:nvPr/>
          </p:nvGrpSpPr>
          <p:grpSpPr>
            <a:xfrm>
              <a:off x="6707529" y="3544447"/>
              <a:ext cx="1625033" cy="1772424"/>
              <a:chOff x="9052560" y="989749"/>
              <a:chExt cx="1515650" cy="1653120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32C14010-16A0-98F2-9271-609704DF4B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3603" t="6861" b="27601"/>
              <a:stretch/>
            </p:blipFill>
            <p:spPr>
              <a:xfrm>
                <a:off x="9052560" y="989749"/>
                <a:ext cx="1443948" cy="165312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86324D2-129A-9053-06A4-34D3802BAB74}"/>
                  </a:ext>
                </a:extLst>
              </p:cNvPr>
              <p:cNvSpPr/>
              <p:nvPr/>
            </p:nvSpPr>
            <p:spPr>
              <a:xfrm>
                <a:off x="9216537" y="1152159"/>
                <a:ext cx="121978" cy="211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BFCA16E-C27A-0958-9B61-A3E7D2790254}"/>
                  </a:ext>
                </a:extLst>
              </p:cNvPr>
              <p:cNvSpPr/>
              <p:nvPr/>
            </p:nvSpPr>
            <p:spPr>
              <a:xfrm>
                <a:off x="10259274" y="1726305"/>
                <a:ext cx="121978" cy="211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3BDDA59-959D-039D-2CE8-F9B42B045156}"/>
                  </a:ext>
                </a:extLst>
              </p:cNvPr>
              <p:cNvSpPr txBox="1"/>
              <p:nvPr/>
            </p:nvSpPr>
            <p:spPr>
              <a:xfrm>
                <a:off x="10298058" y="2034307"/>
                <a:ext cx="270152" cy="319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rPr>
                  <a:t>x</a:t>
                </a:r>
                <a:endParaRPr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705BA2F-BDF6-D20E-8A10-DAF82DEFEF35}"/>
                  </a:ext>
                </a:extLst>
              </p:cNvPr>
              <p:cNvSpPr txBox="1"/>
              <p:nvPr/>
            </p:nvSpPr>
            <p:spPr>
              <a:xfrm>
                <a:off x="9345173" y="1068829"/>
                <a:ext cx="273483" cy="319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rPr>
                  <a:t>y</a:t>
                </a:r>
                <a:endParaRPr sz="1400" i="1" dirty="0">
                  <a:solidFill>
                    <a:schemeClr val="bg1">
                      <a:lumMod val="6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644DAF-C19D-13BD-D3D4-EAA6BAF9DB6A}"/>
                  </a:ext>
                </a:extLst>
              </p:cNvPr>
              <p:cNvSpPr/>
              <p:nvPr/>
            </p:nvSpPr>
            <p:spPr>
              <a:xfrm>
                <a:off x="9329807" y="2211646"/>
                <a:ext cx="435034" cy="157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5043419-22C8-0179-D1AA-76E100E99C8F}"/>
                </a:ext>
              </a:extLst>
            </p:cNvPr>
            <p:cNvSpPr txBox="1"/>
            <p:nvPr/>
          </p:nvSpPr>
          <p:spPr>
            <a:xfrm>
              <a:off x="7405491" y="3742920"/>
              <a:ext cx="1060585" cy="44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>
                  <a:solidFill>
                    <a:srgbClr val="0432FF"/>
                  </a:solidFill>
                  <a:latin typeface="+mj-lt"/>
                </a:rPr>
                <a:t>E</a:t>
              </a:r>
              <a:r>
                <a:rPr lang="fr-FR" sz="2000" baseline="-25000" dirty="0" err="1">
                  <a:solidFill>
                    <a:srgbClr val="0432FF"/>
                  </a:solidFill>
                  <a:latin typeface="+mj-lt"/>
                </a:rPr>
                <a:t>right</a:t>
              </a:r>
              <a:endParaRPr sz="2000" dirty="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C1BAB7-07FC-557E-668F-6102883B427B}"/>
                </a:ext>
              </a:extLst>
            </p:cNvPr>
            <p:cNvSpPr/>
            <p:nvPr/>
          </p:nvSpPr>
          <p:spPr>
            <a:xfrm>
              <a:off x="7347953" y="4405907"/>
              <a:ext cx="117356" cy="146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1F19B0F-34B3-74DE-9E04-76763B5081A5}"/>
                    </a:ext>
                  </a:extLst>
                </p:cNvPr>
                <p:cNvSpPr/>
                <p:nvPr/>
              </p:nvSpPr>
              <p:spPr>
                <a:xfrm>
                  <a:off x="7218907" y="4268572"/>
                  <a:ext cx="394365" cy="3428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oMath>
                    </m:oMathPara>
                  </a14:m>
                  <a:endParaRPr lang="fr-FR" sz="14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1F19B0F-34B3-74DE-9E04-76763B5081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907" y="4268572"/>
                  <a:ext cx="394365" cy="342864"/>
                </a:xfrm>
                <a:prstGeom prst="rect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75BB6E7-24FF-A2F9-E8C5-19619CFF4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453"/>
          <a:stretch/>
        </p:blipFill>
        <p:spPr>
          <a:xfrm>
            <a:off x="1854715" y="5093383"/>
            <a:ext cx="3611772" cy="9878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88F572-D61E-C2FA-21BA-63958741E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7529" y="4704944"/>
            <a:ext cx="2106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+mj-lt"/>
              </a:rPr>
              <a:t>Time zone </a:t>
            </a:r>
            <a:r>
              <a:rPr lang="fr-FR" dirty="0" err="1">
                <a:latin typeface="+mj-lt"/>
              </a:rPr>
              <a:t>effect</a:t>
            </a:r>
            <a:endParaRPr lang="fr-FR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F7CB223-FB65-0841-683A-6DE15AE05506}"/>
                  </a:ext>
                </a:extLst>
              </p:cNvPr>
              <p:cNvSpPr/>
              <p:nvPr/>
            </p:nvSpPr>
            <p:spPr>
              <a:xfrm>
                <a:off x="5472967" y="3527318"/>
                <a:ext cx="1323311" cy="36176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right</m:t>
                          </m:r>
                        </m:sub>
                      </m:sSub>
                      <m:r>
                        <a:rPr lang="fr-FR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=+</m:t>
                      </m:r>
                      <m:r>
                        <a:rPr lang="fr-FR" sz="16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F7CB223-FB65-0841-683A-6DE15AE05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967" y="3527318"/>
                <a:ext cx="1323311" cy="361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7CF097C-C37A-26A4-7261-628AE3F8E7E6}"/>
                  </a:ext>
                </a:extLst>
              </p:cNvPr>
              <p:cNvSpPr/>
              <p:nvPr/>
            </p:nvSpPr>
            <p:spPr>
              <a:xfrm>
                <a:off x="642011" y="3541832"/>
                <a:ext cx="1212704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left</m:t>
                          </m:r>
                        </m:sub>
                      </m:sSub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7CF097C-C37A-26A4-7261-628AE3F8E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11" y="3541832"/>
                <a:ext cx="1212704" cy="338554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0">
            <a:extLst>
              <a:ext uri="{FF2B5EF4-FFF2-40B4-BE49-F238E27FC236}">
                <a16:creationId xmlns:a16="http://schemas.microsoft.com/office/drawing/2014/main" id="{49E7D1C5-D498-385D-6407-755572BA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296" y="1462872"/>
            <a:ext cx="4871216" cy="96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Coupling spatial rotations and polarization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j-lt"/>
              </a:rPr>
              <a:t>Geometric phase</a:t>
            </a:r>
            <a:endParaRPr lang="fr-FR" sz="2000" b="1" dirty="0">
              <a:latin typeface="+mj-lt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8AF2176-9712-0CCF-828B-6E40D93D9C52}"/>
              </a:ext>
            </a:extLst>
          </p:cNvPr>
          <p:cNvGrpSpPr/>
          <p:nvPr/>
        </p:nvGrpSpPr>
        <p:grpSpPr>
          <a:xfrm>
            <a:off x="6957863" y="1445735"/>
            <a:ext cx="5207315" cy="4723271"/>
            <a:chOff x="6957863" y="1445735"/>
            <a:chExt cx="5207315" cy="4723271"/>
          </a:xfrm>
        </p:grpSpPr>
        <p:grpSp>
          <p:nvGrpSpPr>
            <p:cNvPr id="61" name="Grouper 67">
              <a:extLst>
                <a:ext uri="{FF2B5EF4-FFF2-40B4-BE49-F238E27FC236}">
                  <a16:creationId xmlns:a16="http://schemas.microsoft.com/office/drawing/2014/main" id="{81F408D3-9550-9EF9-362A-C4BD2F830ECD}"/>
                </a:ext>
              </a:extLst>
            </p:cNvPr>
            <p:cNvGrpSpPr/>
            <p:nvPr/>
          </p:nvGrpSpPr>
          <p:grpSpPr>
            <a:xfrm>
              <a:off x="7334108" y="1445735"/>
              <a:ext cx="3626424" cy="2515644"/>
              <a:chOff x="657544" y="3433942"/>
              <a:chExt cx="3626424" cy="2515644"/>
            </a:xfrm>
          </p:grpSpPr>
          <p:grpSp>
            <p:nvGrpSpPr>
              <p:cNvPr id="62" name="Grouper 68">
                <a:extLst>
                  <a:ext uri="{FF2B5EF4-FFF2-40B4-BE49-F238E27FC236}">
                    <a16:creationId xmlns:a16="http://schemas.microsoft.com/office/drawing/2014/main" id="{E7BFA240-AD31-C634-76EC-DD6F603EA99F}"/>
                  </a:ext>
                </a:extLst>
              </p:cNvPr>
              <p:cNvGrpSpPr/>
              <p:nvPr/>
            </p:nvGrpSpPr>
            <p:grpSpPr>
              <a:xfrm>
                <a:off x="657544" y="3433942"/>
                <a:ext cx="3626424" cy="2515644"/>
                <a:chOff x="627695" y="2901060"/>
                <a:chExt cx="3626424" cy="2515644"/>
              </a:xfrm>
            </p:grpSpPr>
            <p:grpSp>
              <p:nvGrpSpPr>
                <p:cNvPr id="129" name="Grouper 71">
                  <a:extLst>
                    <a:ext uri="{FF2B5EF4-FFF2-40B4-BE49-F238E27FC236}">
                      <a16:creationId xmlns:a16="http://schemas.microsoft.com/office/drawing/2014/main" id="{7B442BD1-45A0-BE7F-7682-29C01F8B2B67}"/>
                    </a:ext>
                  </a:extLst>
                </p:cNvPr>
                <p:cNvGrpSpPr/>
                <p:nvPr/>
              </p:nvGrpSpPr>
              <p:grpSpPr>
                <a:xfrm>
                  <a:off x="627695" y="2901060"/>
                  <a:ext cx="3626424" cy="2515644"/>
                  <a:chOff x="9472" y="2985344"/>
                  <a:chExt cx="3626424" cy="2515644"/>
                </a:xfrm>
              </p:grpSpPr>
              <p:grpSp>
                <p:nvGrpSpPr>
                  <p:cNvPr id="131" name="Grouper 74">
                    <a:extLst>
                      <a:ext uri="{FF2B5EF4-FFF2-40B4-BE49-F238E27FC236}">
                        <a16:creationId xmlns:a16="http://schemas.microsoft.com/office/drawing/2014/main" id="{D4FF6183-04B4-3259-BD4F-4C0C970D1EAC}"/>
                      </a:ext>
                    </a:extLst>
                  </p:cNvPr>
                  <p:cNvGrpSpPr/>
                  <p:nvPr/>
                </p:nvGrpSpPr>
                <p:grpSpPr>
                  <a:xfrm>
                    <a:off x="923479" y="3258963"/>
                    <a:ext cx="2712417" cy="2242025"/>
                    <a:chOff x="2147615" y="2938620"/>
                    <a:chExt cx="4838700" cy="3999565"/>
                  </a:xfrm>
                </p:grpSpPr>
                <p:pic>
                  <p:nvPicPr>
                    <p:cNvPr id="136" name="Image 135">
                      <a:extLst>
                        <a:ext uri="{FF2B5EF4-FFF2-40B4-BE49-F238E27FC236}">
                          <a16:creationId xmlns:a16="http://schemas.microsoft.com/office/drawing/2014/main" id="{6DAA93AD-380B-91C2-88F5-5D3C334380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147615" y="2950385"/>
                      <a:ext cx="4838700" cy="39878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5E7B25F2-1BFF-B0EC-1C64-B8BC2D5E4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5736" y="2938620"/>
                      <a:ext cx="1728192" cy="7784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>
                        <a:latin typeface="+mj-lt"/>
                      </a:endParaRPr>
                    </a:p>
                  </p:txBody>
                </p:sp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12CCF2C8-018E-CD44-CC4C-E81DE5339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7744" y="3366474"/>
                      <a:ext cx="1172548" cy="7680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>
                        <a:latin typeface="+mj-lt"/>
                      </a:endParaRPr>
                    </a:p>
                  </p:txBody>
                </p:sp>
              </p:grpSp>
              <p:sp>
                <p:nvSpPr>
                  <p:cNvPr id="132" name="ZoneTexte 131">
                    <a:extLst>
                      <a:ext uri="{FF2B5EF4-FFF2-40B4-BE49-F238E27FC236}">
                        <a16:creationId xmlns:a16="http://schemas.microsoft.com/office/drawing/2014/main" id="{37FCD40D-E6C0-2C73-87FD-53411E702881}"/>
                      </a:ext>
                    </a:extLst>
                  </p:cNvPr>
                  <p:cNvSpPr txBox="1"/>
                  <p:nvPr/>
                </p:nvSpPr>
                <p:spPr>
                  <a:xfrm>
                    <a:off x="9472" y="2985344"/>
                    <a:ext cx="196269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latin typeface="+mj-lt"/>
                      </a:rPr>
                      <a:t>Optical</a:t>
                    </a:r>
                  </a:p>
                  <a:p>
                    <a:pPr algn="ctr"/>
                    <a:r>
                      <a:rPr lang="fr-FR" sz="1600" dirty="0" err="1">
                        <a:latin typeface="+mj-lt"/>
                      </a:rPr>
                      <a:t>anisotropy</a:t>
                    </a:r>
                    <a:r>
                      <a:rPr lang="fr-FR" sz="1600" dirty="0">
                        <a:latin typeface="+mj-lt"/>
                      </a:rPr>
                      <a:t> axis</a:t>
                    </a:r>
                  </a:p>
                </p:txBody>
              </p:sp>
              <p:sp>
                <p:nvSpPr>
                  <p:cNvPr id="133" name="Forme libre 132">
                    <a:extLst>
                      <a:ext uri="{FF2B5EF4-FFF2-40B4-BE49-F238E27FC236}">
                        <a16:creationId xmlns:a16="http://schemas.microsoft.com/office/drawing/2014/main" id="{9754FB82-4E0C-3FF9-BC42-003D8F50B8B0}"/>
                      </a:ext>
                    </a:extLst>
                  </p:cNvPr>
                  <p:cNvSpPr/>
                  <p:nvPr/>
                </p:nvSpPr>
                <p:spPr>
                  <a:xfrm>
                    <a:off x="1322746" y="3644491"/>
                    <a:ext cx="276726" cy="300789"/>
                  </a:xfrm>
                  <a:custGeom>
                    <a:avLst/>
                    <a:gdLst>
                      <a:gd name="connsiteX0" fmla="*/ 0 w 276726"/>
                      <a:gd name="connsiteY0" fmla="*/ 0 h 300789"/>
                      <a:gd name="connsiteX1" fmla="*/ 156410 w 276726"/>
                      <a:gd name="connsiteY1" fmla="*/ 240631 h 300789"/>
                      <a:gd name="connsiteX2" fmla="*/ 276726 w 276726"/>
                      <a:gd name="connsiteY2" fmla="*/ 300789 h 30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726" h="300789">
                        <a:moveTo>
                          <a:pt x="0" y="0"/>
                        </a:moveTo>
                        <a:cubicBezTo>
                          <a:pt x="55144" y="95250"/>
                          <a:pt x="110289" y="190500"/>
                          <a:pt x="156410" y="240631"/>
                        </a:cubicBezTo>
                        <a:cubicBezTo>
                          <a:pt x="202531" y="290762"/>
                          <a:pt x="276726" y="300789"/>
                          <a:pt x="276726" y="300789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headEnd type="none" w="med" len="med"/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latin typeface="+mj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4" name="Rectangle 133">
                        <a:extLst>
                          <a:ext uri="{FF2B5EF4-FFF2-40B4-BE49-F238E27FC236}">
                            <a16:creationId xmlns:a16="http://schemas.microsoft.com/office/drawing/2014/main" id="{0F2D0288-E968-13E3-C49A-04AB1E39BB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42369" y="3582370"/>
                        <a:ext cx="550985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0000FF"/>
                          </a:solidFill>
                          <a:latin typeface="+mj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0" name="Rectangle 9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2369" y="3582370"/>
                        <a:ext cx="550985" cy="369332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5" name="Rectangle 134">
                        <a:extLst>
                          <a:ext uri="{FF2B5EF4-FFF2-40B4-BE49-F238E27FC236}">
                            <a16:creationId xmlns:a16="http://schemas.microsoft.com/office/drawing/2014/main" id="{F4E6DD6F-C072-92D3-0964-359F0122E6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338" y="4179938"/>
                        <a:ext cx="475373" cy="313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36000" tIns="36000" rIns="72000" bIns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FF0000"/>
                          </a:solidFill>
                          <a:latin typeface="+mj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1" name="Rectangle 10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25338" y="4179938"/>
                        <a:ext cx="475373" cy="313350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 l="-8974" b="-588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8699DB2-6C88-18E0-534B-785D6E512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0834" y="3442740"/>
                      <a:ext cx="218200" cy="3133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lIns="0" tIns="0" rIns="0" bIns="3600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oMath>
                        </m:oMathPara>
                      </a14:m>
                      <a:endParaRPr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60834" y="3442740"/>
                      <a:ext cx="218200" cy="313350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36111" r="-36111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590E44F-D22C-58C7-2827-69F35F6F1000}"/>
                  </a:ext>
                </a:extLst>
              </p:cNvPr>
              <p:cNvSpPr/>
              <p:nvPr/>
            </p:nvSpPr>
            <p:spPr>
              <a:xfrm>
                <a:off x="3882480" y="4838251"/>
                <a:ext cx="276562" cy="2785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9411FB8E-36FB-B581-049E-008618B24B7A}"/>
                  </a:ext>
                </a:extLst>
              </p:cNvPr>
              <p:cNvSpPr/>
              <p:nvPr/>
            </p:nvSpPr>
            <p:spPr>
              <a:xfrm>
                <a:off x="2276797" y="5562079"/>
                <a:ext cx="111619" cy="2785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latin typeface="+mj-lt"/>
                </a:endParaRPr>
              </a:p>
            </p:txBody>
          </p:sp>
        </p:grpSp>
        <p:grpSp>
          <p:nvGrpSpPr>
            <p:cNvPr id="139" name="Grouper 5">
              <a:extLst>
                <a:ext uri="{FF2B5EF4-FFF2-40B4-BE49-F238E27FC236}">
                  <a16:creationId xmlns:a16="http://schemas.microsoft.com/office/drawing/2014/main" id="{D72786A8-2577-FB85-CA70-ABA27A94169F}"/>
                </a:ext>
              </a:extLst>
            </p:cNvPr>
            <p:cNvGrpSpPr/>
            <p:nvPr/>
          </p:nvGrpSpPr>
          <p:grpSpPr>
            <a:xfrm>
              <a:off x="6957863" y="5412483"/>
              <a:ext cx="5207315" cy="756523"/>
              <a:chOff x="4188148" y="3544405"/>
              <a:chExt cx="5207315" cy="756523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B90534E-1ABE-261C-1F15-B181DA54D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148" y="3544405"/>
                <a:ext cx="520731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 err="1">
                    <a:latin typeface="+mj-lt"/>
                  </a:rPr>
                  <a:t>Wavefront</a:t>
                </a:r>
                <a:r>
                  <a:rPr lang="fr-FR" sz="2000" b="1" dirty="0">
                    <a:latin typeface="+mj-lt"/>
                  </a:rPr>
                  <a:t> </a:t>
                </a:r>
                <a:r>
                  <a:rPr lang="fr-FR" sz="2000" b="1" dirty="0" err="1">
                    <a:latin typeface="+mj-lt"/>
                  </a:rPr>
                  <a:t>shaping</a:t>
                </a:r>
                <a:r>
                  <a:rPr lang="fr-FR" sz="2000" b="1" dirty="0">
                    <a:latin typeface="+mj-lt"/>
                  </a:rPr>
                  <a:t> via spin-</a:t>
                </a:r>
                <a:r>
                  <a:rPr lang="fr-FR" sz="2000" b="1" dirty="0" err="1">
                    <a:latin typeface="+mj-lt"/>
                  </a:rPr>
                  <a:t>orbit</a:t>
                </a:r>
                <a:r>
                  <a:rPr lang="fr-FR" sz="2000" b="1" dirty="0">
                    <a:latin typeface="+mj-lt"/>
                  </a:rPr>
                  <a:t> interaction</a:t>
                </a:r>
              </a:p>
            </p:txBody>
          </p:sp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85BEBCE5-BFD1-6E46-D360-6775FDCF4410}"/>
                  </a:ext>
                </a:extLst>
              </p:cNvPr>
              <p:cNvSpPr txBox="1"/>
              <p:nvPr/>
            </p:nvSpPr>
            <p:spPr>
              <a:xfrm>
                <a:off x="5648758" y="4023929"/>
                <a:ext cx="22975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err="1">
                    <a:latin typeface="+mj-lt"/>
                  </a:rPr>
                  <a:t>Bhandari</a:t>
                </a:r>
                <a:r>
                  <a:rPr lang="fr-FR" sz="1200" dirty="0">
                    <a:latin typeface="+mj-lt"/>
                  </a:rPr>
                  <a:t>, Phys. Rep. 281, 1 (1997)</a:t>
                </a:r>
                <a:endParaRPr sz="1200" dirty="0">
                  <a:latin typeface="+mj-lt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09EF4CCE-26FD-6D63-F1C5-D5763E1D2A69}"/>
                    </a:ext>
                  </a:extLst>
                </p:cNvPr>
                <p:cNvSpPr/>
                <p:nvPr/>
              </p:nvSpPr>
              <p:spPr>
                <a:xfrm>
                  <a:off x="8584485" y="4281884"/>
                  <a:ext cx="1935414" cy="395869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txBody>
                <a:bodyPr wrap="square" lIns="108000" bIns="7200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=2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𝜎𝜓</m:t>
                        </m:r>
                      </m:oMath>
                    </m:oMathPara>
                  </a14:m>
                  <a:endParaRPr lang="fr-FR" b="0" i="1" dirty="0">
                    <a:solidFill>
                      <a:schemeClr val="tx1"/>
                    </a:solidFill>
                    <a:latin typeface="+mj-lt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09EF4CCE-26FD-6D63-F1C5-D5763E1D2A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485" y="4281884"/>
                  <a:ext cx="1935414" cy="395869"/>
                </a:xfrm>
                <a:prstGeom prst="rect">
                  <a:avLst/>
                </a:prstGeom>
                <a:blipFill>
                  <a:blip r:embed="rId12"/>
                  <a:stretch>
                    <a:fillRect b="-606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466074EF-C91A-DBDD-3F73-7C07DE8818A2}"/>
                    </a:ext>
                  </a:extLst>
                </p:cNvPr>
                <p:cNvSpPr txBox="1"/>
                <p:nvPr/>
              </p:nvSpPr>
              <p:spPr>
                <a:xfrm>
                  <a:off x="9694339" y="4716519"/>
                  <a:ext cx="111179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±1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466074EF-C91A-DBDD-3F73-7C07DE8818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4339" y="4716519"/>
                  <a:ext cx="1111793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0148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BC20417-1207-9327-B559-6D92C29F5323}"/>
              </a:ext>
            </a:extLst>
          </p:cNvPr>
          <p:cNvSpPr txBox="1"/>
          <p:nvPr/>
        </p:nvSpPr>
        <p:spPr>
          <a:xfrm>
            <a:off x="4992022" y="2113113"/>
            <a:ext cx="27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432FF"/>
                </a:solidFill>
                <a:latin typeface="+mj-lt"/>
              </a:rPr>
              <a:t>Palomar </a:t>
            </a:r>
            <a:r>
              <a:rPr lang="fr-FR" dirty="0" err="1">
                <a:solidFill>
                  <a:srgbClr val="0432FF"/>
                </a:solidFill>
                <a:latin typeface="+mj-lt"/>
              </a:rPr>
              <a:t>Observatory</a:t>
            </a:r>
            <a:r>
              <a:rPr lang="fr-FR" dirty="0">
                <a:solidFill>
                  <a:srgbClr val="0432FF"/>
                </a:solidFill>
                <a:latin typeface="+mj-lt"/>
              </a:rPr>
              <a:t>, USA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96A75AF-E33B-4C30-1133-AF5B652F1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146" y="1451366"/>
            <a:ext cx="2359232" cy="15824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5B5AE8-6BA5-1648-969A-B20A53699EAD}"/>
              </a:ext>
            </a:extLst>
          </p:cNvPr>
          <p:cNvSpPr/>
          <p:nvPr/>
        </p:nvSpPr>
        <p:spPr>
          <a:xfrm>
            <a:off x="8961678" y="1035185"/>
            <a:ext cx="1812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+mj-lt"/>
              </a:rPr>
              <a:t>Exoplanet</a:t>
            </a:r>
            <a:r>
              <a:rPr lang="fr-FR" dirty="0">
                <a:latin typeface="+mj-lt"/>
              </a:rPr>
              <a:t>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2283A3-D6E7-C3CC-FCD4-13C08A8D7FC7}"/>
              </a:ext>
            </a:extLst>
          </p:cNvPr>
          <p:cNvSpPr/>
          <p:nvPr/>
        </p:nvSpPr>
        <p:spPr>
          <a:xfrm>
            <a:off x="4907906" y="2550204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+mj-lt"/>
              </a:rPr>
              <a:t>Serabyn</a:t>
            </a:r>
            <a:r>
              <a:rPr lang="fr-FR" sz="1200" dirty="0">
                <a:latin typeface="+mj-lt"/>
              </a:rPr>
              <a:t> et al., Nature 464, 1018 (2010)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130D76F6-4413-A2A0-7EFE-E2429AA5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962" y="1875484"/>
            <a:ext cx="990354" cy="10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96C0E99-31FC-881B-C5DD-DA2266481156}"/>
              </a:ext>
            </a:extLst>
          </p:cNvPr>
          <p:cNvSpPr txBox="1"/>
          <p:nvPr/>
        </p:nvSpPr>
        <p:spPr>
          <a:xfrm>
            <a:off x="4652983" y="1600614"/>
            <a:ext cx="339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Liquid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crystal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polymer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technology</a:t>
            </a:r>
            <a:endParaRPr b="1" dirty="0">
              <a:latin typeface="+mj-lt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BE3B5E0-61FB-4673-8AC5-42F62012C76B}"/>
              </a:ext>
            </a:extLst>
          </p:cNvPr>
          <p:cNvGrpSpPr/>
          <p:nvPr/>
        </p:nvGrpSpPr>
        <p:grpSpPr>
          <a:xfrm>
            <a:off x="1039509" y="3603811"/>
            <a:ext cx="10034334" cy="2963131"/>
            <a:chOff x="1214320" y="3751728"/>
            <a:chExt cx="10034334" cy="29631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A3D597-E876-9191-C1A4-E7198DB30D4B}"/>
                </a:ext>
              </a:extLst>
            </p:cNvPr>
            <p:cNvSpPr/>
            <p:nvPr/>
          </p:nvSpPr>
          <p:spPr>
            <a:xfrm>
              <a:off x="2981181" y="6437860"/>
              <a:ext cx="26499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latin typeface="+mj-lt"/>
                </a:rPr>
                <a:t>Absil et al. SPIE Proc. </a:t>
              </a:r>
              <a:r>
                <a:rPr lang="de-DE" sz="1200" dirty="0">
                  <a:latin typeface="+mj-lt"/>
                </a:rPr>
                <a:t>99080Q </a:t>
              </a:r>
              <a:r>
                <a:rPr lang="fr-FR" sz="1200" dirty="0">
                  <a:latin typeface="+mj-lt"/>
                </a:rPr>
                <a:t>(2016)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30704C0-7767-124B-7F08-0A1EA8C144CA}"/>
                </a:ext>
              </a:extLst>
            </p:cNvPr>
            <p:cNvSpPr txBox="1"/>
            <p:nvPr/>
          </p:nvSpPr>
          <p:spPr>
            <a:xfrm>
              <a:off x="2144352" y="3751728"/>
              <a:ext cx="4203715" cy="839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b="1" dirty="0">
                  <a:latin typeface="+mj-lt"/>
                </a:rPr>
                <a:t>A </a:t>
              </a:r>
              <a:r>
                <a:rPr lang="fr-FR" b="1" dirty="0" err="1">
                  <a:latin typeface="+mj-lt"/>
                </a:rPr>
                <a:t>decade</a:t>
              </a:r>
              <a:r>
                <a:rPr lang="fr-FR" b="1" dirty="0">
                  <a:latin typeface="+mj-lt"/>
                </a:rPr>
                <a:t> of </a:t>
              </a:r>
              <a:r>
                <a:rPr lang="fr-FR" b="1" dirty="0" err="1">
                  <a:latin typeface="+mj-lt"/>
                </a:rPr>
                <a:t>technlogical</a:t>
              </a:r>
              <a:r>
                <a:rPr lang="fr-FR" b="1" dirty="0">
                  <a:latin typeface="+mj-lt"/>
                </a:rPr>
                <a:t> </a:t>
              </a:r>
              <a:r>
                <a:rPr lang="fr-FR" b="1" dirty="0" err="1">
                  <a:latin typeface="+mj-lt"/>
                </a:rPr>
                <a:t>advances</a:t>
              </a:r>
              <a:endParaRPr lang="fr-FR" b="1" dirty="0">
                <a:latin typeface="+mj-lt"/>
              </a:endParaRPr>
            </a:p>
            <a:p>
              <a:pPr algn="ctr">
                <a:lnSpc>
                  <a:spcPct val="150000"/>
                </a:lnSpc>
              </a:pPr>
              <a:r>
                <a:rPr lang="fr-FR" sz="1600" dirty="0" err="1">
                  <a:latin typeface="+mj-lt"/>
                </a:rPr>
                <a:t>Macroscopic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nanostructured</a:t>
              </a:r>
              <a:r>
                <a:rPr lang="fr-FR" sz="1600" dirty="0">
                  <a:latin typeface="+mj-lt"/>
                </a:rPr>
                <a:t> vortex phase </a:t>
              </a:r>
              <a:r>
                <a:rPr lang="fr-FR" sz="1600" dirty="0" err="1">
                  <a:latin typeface="+mj-lt"/>
                </a:rPr>
                <a:t>masks</a:t>
              </a:r>
              <a:endParaRPr lang="fr-FR" sz="1600" dirty="0">
                <a:latin typeface="+mj-lt"/>
              </a:endParaRPr>
            </a:p>
          </p:txBody>
        </p:sp>
        <p:grpSp>
          <p:nvGrpSpPr>
            <p:cNvPr id="25" name="Grouper 18">
              <a:extLst>
                <a:ext uri="{FF2B5EF4-FFF2-40B4-BE49-F238E27FC236}">
                  <a16:creationId xmlns:a16="http://schemas.microsoft.com/office/drawing/2014/main" id="{338F5314-DC42-D170-D0CD-91FDCB74F1AE}"/>
                </a:ext>
              </a:extLst>
            </p:cNvPr>
            <p:cNvGrpSpPr/>
            <p:nvPr/>
          </p:nvGrpSpPr>
          <p:grpSpPr>
            <a:xfrm>
              <a:off x="1214320" y="4654792"/>
              <a:ext cx="5665613" cy="1742817"/>
              <a:chOff x="2464789" y="1716012"/>
              <a:chExt cx="4012530" cy="1234308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AC83D81F-3E04-A6A7-6BD4-5A0100505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4862"/>
              <a:stretch/>
            </p:blipFill>
            <p:spPr>
              <a:xfrm>
                <a:off x="2464789" y="1716012"/>
                <a:ext cx="1932812" cy="1160498"/>
              </a:xfrm>
              <a:prstGeom prst="rect">
                <a:avLst/>
              </a:prstGeom>
            </p:spPr>
          </p:pic>
          <p:grpSp>
            <p:nvGrpSpPr>
              <p:cNvPr id="27" name="Grouper 23">
                <a:extLst>
                  <a:ext uri="{FF2B5EF4-FFF2-40B4-BE49-F238E27FC236}">
                    <a16:creationId xmlns:a16="http://schemas.microsoft.com/office/drawing/2014/main" id="{A0FB9E4F-F948-CCF8-A785-BDE4B4B4718B}"/>
                  </a:ext>
                </a:extLst>
              </p:cNvPr>
              <p:cNvGrpSpPr/>
              <p:nvPr/>
            </p:nvGrpSpPr>
            <p:grpSpPr>
              <a:xfrm>
                <a:off x="4685858" y="1726336"/>
                <a:ext cx="1791461" cy="1223984"/>
                <a:chOff x="7049507" y="1676189"/>
                <a:chExt cx="1791461" cy="1223984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F5B5024D-4D7D-FE5B-67F9-DEF0D29F1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16289"/>
                <a:stretch/>
              </p:blipFill>
              <p:spPr>
                <a:xfrm>
                  <a:off x="7049507" y="1676189"/>
                  <a:ext cx="1791461" cy="1150174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973635-BE73-AB3C-446C-F200B93A8756}"/>
                    </a:ext>
                  </a:extLst>
                </p:cNvPr>
                <p:cNvSpPr/>
                <p:nvPr/>
              </p:nvSpPr>
              <p:spPr>
                <a:xfrm>
                  <a:off x="7120237" y="2856973"/>
                  <a:ext cx="224612" cy="43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+mj-lt"/>
                  </a:endParaRPr>
                </a:p>
              </p:txBody>
            </p:sp>
          </p:grp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9EAC2C9-2CCC-C453-D9F4-FC26D93C3C61}"/>
                </a:ext>
              </a:extLst>
            </p:cNvPr>
            <p:cNvSpPr txBox="1"/>
            <p:nvPr/>
          </p:nvSpPr>
          <p:spPr>
            <a:xfrm>
              <a:off x="7587011" y="4601312"/>
              <a:ext cx="3661643" cy="1711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charset="2"/>
                <a:buChar char="Ø"/>
              </a:pPr>
              <a:r>
                <a:rPr lang="fr-FR" dirty="0">
                  <a:latin typeface="+mj-lt"/>
                </a:rPr>
                <a:t>High-tech </a:t>
              </a:r>
              <a:r>
                <a:rPr lang="fr-FR" dirty="0" err="1">
                  <a:latin typeface="+mj-lt"/>
                </a:rPr>
                <a:t>devices</a:t>
              </a:r>
              <a:endParaRPr lang="fr-FR" dirty="0">
                <a:latin typeface="+mj-lt"/>
              </a:endParaRPr>
            </a:p>
            <a:p>
              <a:pPr marL="285750" indent="-285750">
                <a:lnSpc>
                  <a:spcPct val="150000"/>
                </a:lnSpc>
                <a:buFont typeface="Wingdings" charset="2"/>
                <a:buChar char="Ø"/>
              </a:pPr>
              <a:r>
                <a:rPr lang="fr-FR" dirty="0" err="1">
                  <a:latin typeface="+mj-lt"/>
                </a:rPr>
                <a:t>Static</a:t>
              </a:r>
              <a:r>
                <a:rPr lang="fr-FR" dirty="0">
                  <a:latin typeface="+mj-lt"/>
                </a:rPr>
                <a:t> </a:t>
              </a:r>
              <a:r>
                <a:rPr lang="fr-FR" dirty="0" err="1">
                  <a:latin typeface="+mj-lt"/>
                </a:rPr>
                <a:t>optical</a:t>
              </a:r>
              <a:r>
                <a:rPr lang="fr-FR" dirty="0">
                  <a:latin typeface="+mj-lt"/>
                </a:rPr>
                <a:t> </a:t>
              </a:r>
              <a:r>
                <a:rPr lang="fr-FR" dirty="0" err="1">
                  <a:latin typeface="+mj-lt"/>
                </a:rPr>
                <a:t>elements</a:t>
              </a:r>
              <a:endParaRPr lang="fr-FR" dirty="0">
                <a:latin typeface="+mj-lt"/>
              </a:endParaRPr>
            </a:p>
            <a:p>
              <a:pPr marL="285750" indent="-285750">
                <a:lnSpc>
                  <a:spcPct val="150000"/>
                </a:lnSpc>
                <a:buFont typeface="Wingdings" charset="2"/>
                <a:buChar char="Ø"/>
              </a:pPr>
              <a:r>
                <a:rPr lang="fr-FR" dirty="0">
                  <a:latin typeface="+mj-lt"/>
                </a:rPr>
                <a:t>Limited to </a:t>
              </a:r>
              <a:r>
                <a:rPr lang="fr-FR" dirty="0" err="1">
                  <a:latin typeface="+mj-lt"/>
                </a:rPr>
                <a:t>infrared</a:t>
              </a:r>
              <a:r>
                <a:rPr lang="fr-FR" dirty="0">
                  <a:latin typeface="+mj-lt"/>
                </a:rPr>
                <a:t> </a:t>
              </a:r>
              <a:r>
                <a:rPr lang="fr-FR" dirty="0" err="1">
                  <a:latin typeface="+mj-lt"/>
                </a:rPr>
                <a:t>domain</a:t>
              </a:r>
              <a:endParaRPr lang="fr-FR" dirty="0">
                <a:latin typeface="+mj-lt"/>
              </a:endParaRPr>
            </a:p>
            <a:p>
              <a:pPr marL="285750" indent="-285750">
                <a:lnSpc>
                  <a:spcPct val="150000"/>
                </a:lnSpc>
                <a:buFont typeface="Wingdings" charset="2"/>
                <a:buChar char="Ø"/>
              </a:pPr>
              <a:r>
                <a:rPr lang="fr-FR" dirty="0">
                  <a:solidFill>
                    <a:srgbClr val="FF0000"/>
                  </a:solidFill>
                  <a:latin typeface="+mj-lt"/>
                </a:rPr>
                <a:t>In all major </a:t>
              </a:r>
              <a:r>
                <a:rPr lang="fr-FR" dirty="0" err="1">
                  <a:solidFill>
                    <a:srgbClr val="FF0000"/>
                  </a:solidFill>
                  <a:latin typeface="+mj-lt"/>
                </a:rPr>
                <a:t>ground-based</a:t>
              </a:r>
              <a:r>
                <a:rPr lang="fr-FR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latin typeface="+mj-lt"/>
                </a:rPr>
                <a:t>facilities</a:t>
              </a:r>
              <a:endParaRPr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F1040FB-D0B3-8F56-228A-0AFFC4904182}"/>
                </a:ext>
              </a:extLst>
            </p:cNvPr>
            <p:cNvCxnSpPr/>
            <p:nvPr/>
          </p:nvCxnSpPr>
          <p:spPr>
            <a:xfrm flipV="1">
              <a:off x="1281034" y="6387610"/>
              <a:ext cx="10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9DD902B-E87C-EBB3-6E94-756933DC7EDA}"/>
                </a:ext>
              </a:extLst>
            </p:cNvPr>
            <p:cNvSpPr txBox="1"/>
            <p:nvPr/>
          </p:nvSpPr>
          <p:spPr>
            <a:xfrm>
              <a:off x="1559340" y="6363239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>
                  <a:latin typeface="+mj-lt"/>
                </a:rPr>
                <a:t>5 mm</a:t>
              </a:r>
              <a:endParaRPr sz="1400" dirty="0">
                <a:latin typeface="+mj-lt"/>
              </a:endParaRP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2A35922-88BB-4FC1-42CB-A0F40538D84B}"/>
                </a:ext>
              </a:extLst>
            </p:cNvPr>
            <p:cNvCxnSpPr/>
            <p:nvPr/>
          </p:nvCxnSpPr>
          <p:spPr>
            <a:xfrm flipV="1">
              <a:off x="6064531" y="6382983"/>
              <a:ext cx="75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8DA98D7-7AA3-C629-C91C-B43B64C5E51E}"/>
                </a:ext>
              </a:extLst>
            </p:cNvPr>
            <p:cNvSpPr txBox="1"/>
            <p:nvPr/>
          </p:nvSpPr>
          <p:spPr>
            <a:xfrm>
              <a:off x="6172459" y="6363239"/>
              <a:ext cx="558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5 µm</a:t>
              </a:r>
              <a:endParaRPr sz="1400" dirty="0">
                <a:latin typeface="+mj-lt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50DA03A-B148-1573-9E59-9CD2516216EF}"/>
              </a:ext>
            </a:extLst>
          </p:cNvPr>
          <p:cNvSpPr/>
          <p:nvPr/>
        </p:nvSpPr>
        <p:spPr>
          <a:xfrm>
            <a:off x="1201620" y="8524778"/>
            <a:ext cx="6163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j-lt"/>
              </a:rPr>
              <a:t>Self-engineered agile devices towards new opportunities ?</a:t>
            </a:r>
            <a:endParaRPr lang="fr-FR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8D6611A-9238-9823-8141-286D1EFA06BF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15</a:t>
            </a:r>
          </a:p>
        </p:txBody>
      </p:sp>
      <p:sp>
        <p:nvSpPr>
          <p:cNvPr id="40" name="Rectangle 19">
            <a:extLst>
              <a:ext uri="{FF2B5EF4-FFF2-40B4-BE49-F238E27FC236}">
                <a16:creationId xmlns:a16="http://schemas.microsoft.com/office/drawing/2014/main" id="{4BAB165F-66BC-33AE-1F52-55EE5238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B7E7CAD0-81C6-EF26-6F10-CE7396D3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schemeClr val="bg1"/>
                </a:solidFill>
                <a:latin typeface="+mj-lt"/>
              </a:rPr>
              <a:t>Vectorial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vortex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coronagraphy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at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work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B07E566-073E-DBFE-A0C0-D4D3E9318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92"/>
          <a:stretch/>
        </p:blipFill>
        <p:spPr>
          <a:xfrm>
            <a:off x="2969969" y="1876868"/>
            <a:ext cx="990354" cy="1018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8A83A09-FB02-DB12-95C5-98E60E8CB1F8}"/>
                  </a:ext>
                </a:extLst>
              </p:cNvPr>
              <p:cNvSpPr txBox="1"/>
              <p:nvPr/>
            </p:nvSpPr>
            <p:spPr>
              <a:xfrm>
                <a:off x="481820" y="1180448"/>
                <a:ext cx="22826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+mj-lt"/>
                  </a:rPr>
                  <a:t> material</a:t>
                </a:r>
              </a:p>
              <a:p>
                <a:pPr algn="ctr"/>
                <a:r>
                  <a:rPr lang="fr-FR" dirty="0">
                    <a:solidFill>
                      <a:schemeClr val="tx1"/>
                    </a:solidFill>
                    <a:latin typeface="+mj-lt"/>
                  </a:rPr>
                  <a:t>winding</a:t>
                </a: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8A83A09-FB02-DB12-95C5-98E60E8CB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20" y="1180448"/>
                <a:ext cx="2282638" cy="646331"/>
              </a:xfrm>
              <a:prstGeom prst="rect">
                <a:avLst/>
              </a:prstGeom>
              <a:blipFill>
                <a:blip r:embed="rId7"/>
                <a:stretch>
                  <a:fillRect t="-5882" b="-137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B62359F-5714-4F99-D819-A3588A261363}"/>
                  </a:ext>
                </a:extLst>
              </p:cNvPr>
              <p:cNvSpPr txBox="1"/>
              <p:nvPr/>
            </p:nvSpPr>
            <p:spPr>
              <a:xfrm>
                <a:off x="2347813" y="1183749"/>
                <a:ext cx="22826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+mj-lt"/>
                  </a:rPr>
                  <a:t> optical</a:t>
                </a:r>
              </a:p>
              <a:p>
                <a:pPr algn="ctr"/>
                <a:r>
                  <a:rPr lang="fr-FR" dirty="0">
                    <a:solidFill>
                      <a:schemeClr val="tx1"/>
                    </a:solidFill>
                    <a:latin typeface="+mj-lt"/>
                  </a:rPr>
                  <a:t>winding</a:t>
                </a: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B62359F-5714-4F99-D819-A3588A261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813" y="1183749"/>
                <a:ext cx="2282638" cy="646331"/>
              </a:xfrm>
              <a:prstGeom prst="rect">
                <a:avLst/>
              </a:prstGeom>
              <a:blipFill>
                <a:blip r:embed="rId8"/>
                <a:stretch>
                  <a:fillRect t="-3922" b="-156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Flèche vers la droite 46">
            <a:extLst>
              <a:ext uri="{FF2B5EF4-FFF2-40B4-BE49-F238E27FC236}">
                <a16:creationId xmlns:a16="http://schemas.microsoft.com/office/drawing/2014/main" id="{20F3140F-A3E4-8A16-6519-D342270699BF}"/>
              </a:ext>
            </a:extLst>
          </p:cNvPr>
          <p:cNvSpPr/>
          <p:nvPr/>
        </p:nvSpPr>
        <p:spPr>
          <a:xfrm>
            <a:off x="2340529" y="2225371"/>
            <a:ext cx="417541" cy="31454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59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D669A9E0-C520-E893-6AF5-F26E891AED44}"/>
              </a:ext>
            </a:extLst>
          </p:cNvPr>
          <p:cNvGrpSpPr/>
          <p:nvPr/>
        </p:nvGrpSpPr>
        <p:grpSpPr>
          <a:xfrm>
            <a:off x="9352439" y="1272104"/>
            <a:ext cx="2030363" cy="1865661"/>
            <a:chOff x="9244863" y="1272104"/>
            <a:chExt cx="2030363" cy="186566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44CF3EF-F4D6-A457-8CCD-AD2AD5478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676"/>
            <a:stretch/>
          </p:blipFill>
          <p:spPr>
            <a:xfrm>
              <a:off x="9690615" y="1770996"/>
              <a:ext cx="1138861" cy="136676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FD437B0-B26D-116E-A10A-7231CD40C762}"/>
                </a:ext>
              </a:extLst>
            </p:cNvPr>
            <p:cNvSpPr txBox="1"/>
            <p:nvPr/>
          </p:nvSpPr>
          <p:spPr>
            <a:xfrm>
              <a:off x="9244863" y="1272104"/>
              <a:ext cx="20303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Nematic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liquid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crystals</a:t>
              </a:r>
              <a:endParaRPr sz="1600" dirty="0">
                <a:solidFill>
                  <a:srgbClr val="0432FF"/>
                </a:solidFill>
                <a:latin typeface="+mj-lt"/>
              </a:endParaRPr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D1B6CC81-7FCF-D17F-6A16-F6F926A75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55A4670B-7C85-78AC-E834-A15D2E08D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schemeClr val="bg1"/>
                </a:solidFill>
                <a:latin typeface="+mj-lt"/>
              </a:rPr>
              <a:t>Towards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agile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optical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vortex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coronagraphy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: </a:t>
            </a:r>
            <a:r>
              <a:rPr lang="fr-FR" sz="2000" dirty="0" err="1">
                <a:solidFill>
                  <a:srgbClr val="FFFF00"/>
                </a:solidFill>
                <a:latin typeface="+mj-lt"/>
              </a:rPr>
              <a:t>fluid</a:t>
            </a:r>
            <a:r>
              <a:rPr lang="fr-FR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FFFF00"/>
                </a:solidFill>
                <a:latin typeface="+mj-lt"/>
              </a:rPr>
              <a:t>approach</a:t>
            </a:r>
            <a:endParaRPr lang="fr-FR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3" name="Picture 11" descr="Résultat de recherche d'images pour &quot;mikado jeu&quot;">
            <a:extLst>
              <a:ext uri="{FF2B5EF4-FFF2-40B4-BE49-F238E27FC236}">
                <a16:creationId xmlns:a16="http://schemas.microsoft.com/office/drawing/2014/main" id="{8F045217-4210-ECB4-34E7-529C4A00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2139" y="1725963"/>
            <a:ext cx="1986402" cy="1487884"/>
          </a:xfrm>
          <a:prstGeom prst="rect">
            <a:avLst/>
          </a:prstGeom>
          <a:noFill/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41C5A54-EDF4-226E-90DB-C8C90D9AF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6088" y="1725964"/>
            <a:ext cx="1986402" cy="148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B75CCED1-DE7A-3B77-128E-991776F1A6C2}"/>
              </a:ext>
            </a:extLst>
          </p:cNvPr>
          <p:cNvSpPr/>
          <p:nvPr/>
        </p:nvSpPr>
        <p:spPr>
          <a:xfrm rot="16200000">
            <a:off x="6053830" y="2192943"/>
            <a:ext cx="289308" cy="54226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1BFB607-CBD8-D8B0-5D5B-BF4AA4F726B0}"/>
              </a:ext>
            </a:extLst>
          </p:cNvPr>
          <p:cNvGrpSpPr/>
          <p:nvPr/>
        </p:nvGrpSpPr>
        <p:grpSpPr>
          <a:xfrm>
            <a:off x="1863855" y="4088388"/>
            <a:ext cx="2815608" cy="2531521"/>
            <a:chOff x="683568" y="3851756"/>
            <a:chExt cx="2815608" cy="2531521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19EF4DF-9324-C494-EA88-E024954B1DF2}"/>
                </a:ext>
              </a:extLst>
            </p:cNvPr>
            <p:cNvGrpSpPr/>
            <p:nvPr/>
          </p:nvGrpSpPr>
          <p:grpSpPr>
            <a:xfrm>
              <a:off x="683568" y="4187885"/>
              <a:ext cx="2815608" cy="2195392"/>
              <a:chOff x="3237671" y="3729062"/>
              <a:chExt cx="2815608" cy="2195392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92A0059C-A521-50FF-3583-E1CF6B79C8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5" t="4617" r="73879" b="10015"/>
              <a:stretch/>
            </p:blipFill>
            <p:spPr>
              <a:xfrm rot="16200000">
                <a:off x="3624114" y="3342619"/>
                <a:ext cx="1905001" cy="2677887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7C61FEB-730E-79AE-BF66-7DD2ADEF9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15" t="90770" r="72625"/>
              <a:stretch/>
            </p:blipFill>
            <p:spPr>
              <a:xfrm>
                <a:off x="5356820" y="5634928"/>
                <a:ext cx="696459" cy="289526"/>
              </a:xfrm>
              <a:prstGeom prst="rect">
                <a:avLst/>
              </a:prstGeom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0424279-6815-6BFC-B635-8A2189F6D1C2}"/>
                </a:ext>
              </a:extLst>
            </p:cNvPr>
            <p:cNvSpPr txBox="1"/>
            <p:nvPr/>
          </p:nvSpPr>
          <p:spPr>
            <a:xfrm>
              <a:off x="1030412" y="3851756"/>
              <a:ext cx="1984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Nematic</a:t>
              </a:r>
              <a:r>
                <a:rPr lang="fr-FR" dirty="0">
                  <a:latin typeface="+mj-lt"/>
                </a:rPr>
                <a:t> in the </a:t>
              </a:r>
              <a:r>
                <a:rPr lang="fr-FR" dirty="0" err="1">
                  <a:latin typeface="+mj-lt"/>
                </a:rPr>
                <a:t>wild</a:t>
              </a:r>
              <a:endParaRPr dirty="0">
                <a:latin typeface="+mj-lt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952B699-C61F-600D-F395-5EA10212B5B3}"/>
              </a:ext>
            </a:extLst>
          </p:cNvPr>
          <p:cNvGrpSpPr/>
          <p:nvPr/>
        </p:nvGrpSpPr>
        <p:grpSpPr>
          <a:xfrm>
            <a:off x="5619356" y="4090690"/>
            <a:ext cx="5183220" cy="2432322"/>
            <a:chOff x="3920358" y="3982153"/>
            <a:chExt cx="4415515" cy="207206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2CA900DC-2498-B019-99D1-C305796626FD}"/>
                </a:ext>
              </a:extLst>
            </p:cNvPr>
            <p:cNvGrpSpPr/>
            <p:nvPr/>
          </p:nvGrpSpPr>
          <p:grpSpPr>
            <a:xfrm>
              <a:off x="3920358" y="4611878"/>
              <a:ext cx="4415515" cy="1442338"/>
              <a:chOff x="3920358" y="4414815"/>
              <a:chExt cx="4415515" cy="1442338"/>
            </a:xfrm>
          </p:grpSpPr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2CC694E-495D-372D-0475-FE534E39E36F}"/>
                  </a:ext>
                </a:extLst>
              </p:cNvPr>
              <p:cNvSpPr txBox="1"/>
              <p:nvPr/>
            </p:nvSpPr>
            <p:spPr>
              <a:xfrm>
                <a:off x="5233412" y="5542524"/>
                <a:ext cx="1659448" cy="314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>
                    <a:solidFill>
                      <a:srgbClr val="0000FF"/>
                    </a:solidFill>
                    <a:latin typeface="+mj-lt"/>
                  </a:rPr>
                  <a:t>Topological</a:t>
                </a:r>
                <a:r>
                  <a:rPr lang="fr-FR" dirty="0">
                    <a:solidFill>
                      <a:srgbClr val="0000FF"/>
                    </a:solidFill>
                    <a:latin typeface="+mj-lt"/>
                  </a:rPr>
                  <a:t> </a:t>
                </a:r>
                <a:r>
                  <a:rPr lang="fr-FR" dirty="0" err="1">
                    <a:solidFill>
                      <a:srgbClr val="0000FF"/>
                    </a:solidFill>
                    <a:latin typeface="+mj-lt"/>
                  </a:rPr>
                  <a:t>defects</a:t>
                </a:r>
                <a:endParaRPr dirty="0">
                  <a:solidFill>
                    <a:srgbClr val="0000FF"/>
                  </a:solidFill>
                  <a:latin typeface="+mj-lt"/>
                </a:endParaRPr>
              </a:p>
            </p:txBody>
          </p: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DB27990-6CD1-8F2D-D174-CCB212E2D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24" t="1936" r="11599" b="68797"/>
              <a:stretch/>
            </p:blipFill>
            <p:spPr>
              <a:xfrm>
                <a:off x="3920358" y="4414815"/>
                <a:ext cx="4415515" cy="104241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293F5004-CC19-673F-99BD-6A31669BBB4C}"/>
                    </a:ext>
                  </a:extLst>
                </p:cNvPr>
                <p:cNvSpPr txBox="1"/>
                <p:nvPr/>
              </p:nvSpPr>
              <p:spPr>
                <a:xfrm>
                  <a:off x="5771641" y="3982153"/>
                  <a:ext cx="6832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𝐫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293F5004-CC19-673F-99BD-6A31669BBB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1641" y="3982153"/>
                  <a:ext cx="68320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Accolade fermante 33">
              <a:extLst>
                <a:ext uri="{FF2B5EF4-FFF2-40B4-BE49-F238E27FC236}">
                  <a16:creationId xmlns:a16="http://schemas.microsoft.com/office/drawing/2014/main" id="{BAD18BA3-E26C-FC5A-DEE7-3E1D95FC9418}"/>
                </a:ext>
              </a:extLst>
            </p:cNvPr>
            <p:cNvSpPr/>
            <p:nvPr/>
          </p:nvSpPr>
          <p:spPr>
            <a:xfrm rot="16200000">
              <a:off x="6031523" y="2472159"/>
              <a:ext cx="156081" cy="387857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>
                <a:latin typeface="+mj-lt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086F37C-A8B3-E5A4-20FE-DC345F88F612}"/>
              </a:ext>
            </a:extLst>
          </p:cNvPr>
          <p:cNvGrpSpPr/>
          <p:nvPr/>
        </p:nvGrpSpPr>
        <p:grpSpPr>
          <a:xfrm>
            <a:off x="5750477" y="4803003"/>
            <a:ext cx="4905485" cy="1223655"/>
            <a:chOff x="5750477" y="4803003"/>
            <a:chExt cx="4905485" cy="122365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29715D-716A-8466-8BA6-0988D030DEF2}"/>
                </a:ext>
              </a:extLst>
            </p:cNvPr>
            <p:cNvSpPr/>
            <p:nvPr/>
          </p:nvSpPr>
          <p:spPr>
            <a:xfrm>
              <a:off x="9660351" y="4803003"/>
              <a:ext cx="995611" cy="12236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BE03CD-AEEB-8B31-7340-8A13862C41C9}"/>
                </a:ext>
              </a:extLst>
            </p:cNvPr>
            <p:cNvSpPr/>
            <p:nvPr/>
          </p:nvSpPr>
          <p:spPr>
            <a:xfrm>
              <a:off x="5750477" y="4803003"/>
              <a:ext cx="995611" cy="122365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8657FAC1-AB6E-CA8B-7C18-A5308F1F8581}"/>
              </a:ext>
            </a:extLst>
          </p:cNvPr>
          <p:cNvSpPr txBox="1"/>
          <p:nvPr/>
        </p:nvSpPr>
        <p:spPr>
          <a:xfrm>
            <a:off x="3538737" y="1049530"/>
            <a:ext cx="2159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Positional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disorder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err="1">
                <a:latin typeface="+mj-lt"/>
              </a:rPr>
              <a:t>Orientational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disorder</a:t>
            </a:r>
            <a:endParaRPr sz="1600" dirty="0">
              <a:latin typeface="+mj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B2ACFE1-4F8F-D9BE-75D4-B78295C858CF}"/>
              </a:ext>
            </a:extLst>
          </p:cNvPr>
          <p:cNvSpPr txBox="1"/>
          <p:nvPr/>
        </p:nvSpPr>
        <p:spPr>
          <a:xfrm>
            <a:off x="6786429" y="1049529"/>
            <a:ext cx="1908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Positional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disorder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err="1">
                <a:solidFill>
                  <a:srgbClr val="FF0000"/>
                </a:solidFill>
                <a:latin typeface="+mj-lt"/>
              </a:rPr>
              <a:t>Orientational</a:t>
            </a:r>
            <a:r>
              <a:rPr lang="fr-FR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+mj-lt"/>
              </a:rPr>
              <a:t>order</a:t>
            </a:r>
            <a:endParaRPr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798DA0F-8FFB-1E92-77C5-842FC6665F32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796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436"/>
          <p:cNvSpPr/>
          <p:nvPr/>
        </p:nvSpPr>
        <p:spPr>
          <a:xfrm>
            <a:off x="3509603" y="1807594"/>
            <a:ext cx="1303449" cy="659012"/>
          </a:xfrm>
          <a:prstGeom prst="rect">
            <a:avLst/>
          </a:prstGeom>
          <a:solidFill>
            <a:srgbClr val="E2F3D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2" name="Shape 436"/>
          <p:cNvSpPr/>
          <p:nvPr/>
        </p:nvSpPr>
        <p:spPr>
          <a:xfrm>
            <a:off x="3951453" y="1889916"/>
            <a:ext cx="887220" cy="504000"/>
          </a:xfrm>
          <a:prstGeom prst="rect">
            <a:avLst/>
          </a:prstGeom>
          <a:solidFill>
            <a:srgbClr val="E2F3D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5" name="Shape 426"/>
          <p:cNvSpPr/>
          <p:nvPr/>
        </p:nvSpPr>
        <p:spPr>
          <a:xfrm rot="16200000" flipH="1">
            <a:off x="2783417" y="1855575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18000">
                <a:srgbClr val="5C9B35"/>
              </a:gs>
              <a:gs pos="50000">
                <a:srgbClr val="70BF41"/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7" name="Shape 420"/>
          <p:cNvSpPr/>
          <p:nvPr/>
        </p:nvSpPr>
        <p:spPr>
          <a:xfrm>
            <a:off x="1152149" y="1499008"/>
            <a:ext cx="892969" cy="129334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8" name="Shape 421"/>
          <p:cNvSpPr/>
          <p:nvPr/>
        </p:nvSpPr>
        <p:spPr>
          <a:xfrm>
            <a:off x="1976137" y="1807461"/>
            <a:ext cx="174549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39" name="Shape 422"/>
          <p:cNvSpPr/>
          <p:nvPr/>
        </p:nvSpPr>
        <p:spPr>
          <a:xfrm>
            <a:off x="2036293" y="1377850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40" name="Shape 423"/>
          <p:cNvSpPr/>
          <p:nvPr/>
        </p:nvSpPr>
        <p:spPr>
          <a:xfrm>
            <a:off x="2036155" y="2466815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grpSp>
        <p:nvGrpSpPr>
          <p:cNvPr id="144" name="Groupe 57"/>
          <p:cNvGrpSpPr/>
          <p:nvPr/>
        </p:nvGrpSpPr>
        <p:grpSpPr>
          <a:xfrm>
            <a:off x="1287675" y="1706157"/>
            <a:ext cx="368189" cy="857256"/>
            <a:chOff x="3981810" y="2483824"/>
            <a:chExt cx="590190" cy="857256"/>
          </a:xfrm>
        </p:grpSpPr>
        <p:cxnSp>
          <p:nvCxnSpPr>
            <p:cNvPr id="145" name="Connecteur droit avec flèche 144"/>
            <p:cNvCxnSpPr/>
            <p:nvPr/>
          </p:nvCxnSpPr>
          <p:spPr>
            <a:xfrm>
              <a:off x="3981810" y="2483824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/>
            <p:cNvCxnSpPr/>
            <p:nvPr/>
          </p:nvCxnSpPr>
          <p:spPr>
            <a:xfrm>
              <a:off x="3990602" y="2767988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/>
            <p:cNvCxnSpPr/>
            <p:nvPr/>
          </p:nvCxnSpPr>
          <p:spPr>
            <a:xfrm>
              <a:off x="3991704" y="3055328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/>
            <p:cNvCxnSpPr/>
            <p:nvPr/>
          </p:nvCxnSpPr>
          <p:spPr>
            <a:xfrm>
              <a:off x="4000496" y="3339492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Shape 424"/>
          <p:cNvSpPr/>
          <p:nvPr/>
        </p:nvSpPr>
        <p:spPr>
          <a:xfrm rot="5400000">
            <a:off x="2241542" y="1860543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56" name="Shape 425"/>
          <p:cNvSpPr/>
          <p:nvPr/>
        </p:nvSpPr>
        <p:spPr>
          <a:xfrm>
            <a:off x="2119681" y="1562708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>
            <a:outerShdw blurRad="1270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57" name="Shape 439"/>
          <p:cNvSpPr/>
          <p:nvPr/>
        </p:nvSpPr>
        <p:spPr>
          <a:xfrm>
            <a:off x="2797767" y="1760011"/>
            <a:ext cx="72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158" name="Triangle rectangle 157"/>
          <p:cNvSpPr/>
          <p:nvPr/>
        </p:nvSpPr>
        <p:spPr>
          <a:xfrm flipV="1">
            <a:off x="3527186" y="1813143"/>
            <a:ext cx="1303465" cy="324000"/>
          </a:xfrm>
          <a:prstGeom prst="rtTriangle">
            <a:avLst/>
          </a:prstGeom>
          <a:gradFill flip="none" rotWithShape="1">
            <a:gsLst>
              <a:gs pos="18000">
                <a:srgbClr val="64A939"/>
              </a:gs>
              <a:gs pos="43000">
                <a:srgbClr val="D2EBC3"/>
              </a:gs>
              <a:gs pos="71000">
                <a:schemeClr val="bg1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59" name="Triangle rectangle 158"/>
          <p:cNvSpPr/>
          <p:nvPr/>
        </p:nvSpPr>
        <p:spPr>
          <a:xfrm>
            <a:off x="3527187" y="2140659"/>
            <a:ext cx="1303465" cy="323118"/>
          </a:xfrm>
          <a:prstGeom prst="rtTriangle">
            <a:avLst/>
          </a:prstGeom>
          <a:gradFill flip="none" rotWithShape="1">
            <a:gsLst>
              <a:gs pos="18000">
                <a:srgbClr val="64A939"/>
              </a:gs>
              <a:gs pos="43000">
                <a:srgbClr val="D2EBC3"/>
              </a:gs>
              <a:gs pos="71000">
                <a:schemeClr val="bg1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0" name="Shape 437"/>
          <p:cNvSpPr/>
          <p:nvPr/>
        </p:nvSpPr>
        <p:spPr>
          <a:xfrm>
            <a:off x="3324212" y="1562708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>
            <a:outerShdw blurRad="1270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pic>
        <p:nvPicPr>
          <p:cNvPr id="165" name="+1.png"/>
          <p:cNvPicPr>
            <a:picLocks noChangeAspect="1"/>
          </p:cNvPicPr>
          <p:nvPr/>
        </p:nvPicPr>
        <p:blipFill rotWithShape="1">
          <a:blip r:embed="rId2"/>
          <a:srcRect l="26201" t="16613" r="27696" b="20501"/>
          <a:stretch/>
        </p:blipFill>
        <p:spPr>
          <a:xfrm>
            <a:off x="8629584" y="1597083"/>
            <a:ext cx="1080120" cy="108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-1.png"/>
          <p:cNvPicPr>
            <a:picLocks noChangeAspect="1"/>
          </p:cNvPicPr>
          <p:nvPr/>
        </p:nvPicPr>
        <p:blipFill rotWithShape="1">
          <a:blip r:embed="rId3"/>
          <a:srcRect l="30084" t="18175" r="28875" b="16496"/>
          <a:stretch/>
        </p:blipFill>
        <p:spPr>
          <a:xfrm>
            <a:off x="7013605" y="1597082"/>
            <a:ext cx="1080120" cy="108012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455"/>
          <p:cNvSpPr/>
          <p:nvPr/>
        </p:nvSpPr>
        <p:spPr>
          <a:xfrm>
            <a:off x="5028834" y="1994338"/>
            <a:ext cx="710704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1600" dirty="0">
                <a:latin typeface="+mj-lt"/>
              </a:rPr>
              <a:t>Camera</a:t>
            </a:r>
            <a:endParaRPr sz="1600" dirty="0">
              <a:latin typeface="+mj-lt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847234" y="1722235"/>
            <a:ext cx="108000" cy="82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822920" y="1376444"/>
            <a:ext cx="0" cy="155414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9" descr="http://www.sciweavers.org/upload/Tex2Img_1439458128/ren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9424" y="2757187"/>
            <a:ext cx="745132" cy="220249"/>
          </a:xfrm>
          <a:prstGeom prst="rect">
            <a:avLst/>
          </a:prstGeom>
          <a:noFill/>
        </p:spPr>
      </p:pic>
      <p:pic>
        <p:nvPicPr>
          <p:cNvPr id="177" name="Picture 11" descr="http://www.sciweavers.org/upload/Tex2Img_1439458136/rend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22604" y="2757187"/>
            <a:ext cx="745132" cy="22024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986178" y="1164945"/>
            <a:ext cx="274735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00" dirty="0">
                <a:latin typeface="+mj-lt"/>
              </a:rPr>
              <a:t>Ring of </a:t>
            </a:r>
            <a:r>
              <a:rPr lang="fr-FR" sz="1700" dirty="0" err="1">
                <a:latin typeface="+mj-lt"/>
              </a:rPr>
              <a:t>fire</a:t>
            </a:r>
            <a:r>
              <a:rPr lang="fr-FR" sz="1700" dirty="0">
                <a:latin typeface="+mj-lt"/>
              </a:rPr>
              <a:t> at exit </a:t>
            </a:r>
            <a:r>
              <a:rPr lang="fr-FR" sz="1700" dirty="0" err="1">
                <a:latin typeface="+mj-lt"/>
              </a:rPr>
              <a:t>pupil</a:t>
            </a:r>
            <a:r>
              <a:rPr lang="fr-FR" sz="1700" dirty="0">
                <a:latin typeface="+mj-lt"/>
              </a:rPr>
              <a:t> plane</a:t>
            </a:r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E3F27E14-6D7D-894D-8CFC-194F560D2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819C60F5-F58B-9742-87E4-71DAEFD8D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Electrically controlled  vortex coronagraph at work : 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picking a random vortex mask</a:t>
            </a:r>
            <a:endParaRPr lang="fr-FR" sz="20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900BF2E-5DC9-364B-88A5-8D4D8E3FC722}"/>
              </a:ext>
            </a:extLst>
          </p:cNvPr>
          <p:cNvGrpSpPr/>
          <p:nvPr/>
        </p:nvGrpSpPr>
        <p:grpSpPr>
          <a:xfrm>
            <a:off x="1080109" y="2594315"/>
            <a:ext cx="3505510" cy="3121895"/>
            <a:chOff x="1080109" y="2594315"/>
            <a:chExt cx="3505510" cy="3121895"/>
          </a:xfrm>
        </p:grpSpPr>
        <p:grpSp>
          <p:nvGrpSpPr>
            <p:cNvPr id="195" name="Groupe 316"/>
            <p:cNvGrpSpPr/>
            <p:nvPr/>
          </p:nvGrpSpPr>
          <p:grpSpPr>
            <a:xfrm>
              <a:off x="1512190" y="3311061"/>
              <a:ext cx="2663825" cy="1723085"/>
              <a:chOff x="5257800" y="4449763"/>
              <a:chExt cx="2663825" cy="1817992"/>
            </a:xfrm>
          </p:grpSpPr>
          <p:pic>
            <p:nvPicPr>
              <p:cNvPr id="196" name="Picture 1"/>
              <p:cNvPicPr>
                <a:picLocks noChangeAspect="1" noChangeArrowheads="1"/>
              </p:cNvPicPr>
              <p:nvPr/>
            </p:nvPicPr>
            <p:blipFill>
              <a:blip r:embed="rId6">
                <a:grayscl/>
              </a:blip>
              <a:srcRect/>
              <a:stretch>
                <a:fillRect/>
              </a:stretch>
            </p:blipFill>
            <p:spPr bwMode="auto">
              <a:xfrm>
                <a:off x="5267694" y="4876088"/>
                <a:ext cx="1036609" cy="1080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7" name="Picture 2"/>
              <p:cNvPicPr>
                <a:picLocks noChangeAspect="1" noChangeArrowheads="1"/>
              </p:cNvPicPr>
              <p:nvPr/>
            </p:nvPicPr>
            <p:blipFill>
              <a:blip r:embed="rId7">
                <a:grayscl/>
              </a:blip>
              <a:srcRect/>
              <a:stretch>
                <a:fillRect/>
              </a:stretch>
            </p:blipFill>
            <p:spPr bwMode="auto">
              <a:xfrm>
                <a:off x="6894286" y="4874981"/>
                <a:ext cx="1027158" cy="1079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aphicFrame>
            <p:nvGraphicFramePr>
              <p:cNvPr id="198" name="Object 27"/>
              <p:cNvGraphicFramePr>
                <a:graphicFrameLocks noChangeAspect="1"/>
              </p:cNvGraphicFramePr>
              <p:nvPr/>
            </p:nvGraphicFramePr>
            <p:xfrm>
              <a:off x="5257800" y="4449763"/>
              <a:ext cx="2663825" cy="601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Équation" r:id="rId8" imgW="1726920" imgH="355320" progId="Equation.3">
                      <p:embed/>
                    </p:oleObj>
                  </mc:Choice>
                  <mc:Fallback>
                    <p:oleObj name="Équation" r:id="rId8" imgW="1726920" imgH="355320" progId="Equation.3">
                      <p:embed/>
                      <p:pic>
                        <p:nvPicPr>
                          <p:cNvPr id="198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57800" y="4449763"/>
                            <a:ext cx="2663825" cy="6016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00" name="Picture 9" descr="http://www.sciweavers.org/upload/Tex2Img_1439458128/render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411672" y="6035936"/>
                <a:ext cx="745132" cy="231819"/>
              </a:xfrm>
              <a:prstGeom prst="rect">
                <a:avLst/>
              </a:prstGeom>
              <a:noFill/>
            </p:spPr>
          </p:pic>
          <p:pic>
            <p:nvPicPr>
              <p:cNvPr id="201" name="Picture 11" descr="http://www.sciweavers.org/upload/Tex2Img_1439458136/render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044852" y="6035936"/>
                <a:ext cx="745132" cy="231819"/>
              </a:xfrm>
              <a:prstGeom prst="rect">
                <a:avLst/>
              </a:prstGeom>
              <a:noFill/>
            </p:spPr>
          </p:pic>
        </p:grpSp>
        <p:cxnSp>
          <p:nvCxnSpPr>
            <p:cNvPr id="202" name="Connecteur droit 201"/>
            <p:cNvCxnSpPr/>
            <p:nvPr/>
          </p:nvCxnSpPr>
          <p:spPr>
            <a:xfrm flipV="1">
              <a:off x="2832863" y="2594315"/>
              <a:ext cx="0" cy="78364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D4A44C4-BF82-9041-9AB3-55332E15AD10}"/>
                </a:ext>
              </a:extLst>
            </p:cNvPr>
            <p:cNvSpPr txBox="1"/>
            <p:nvPr/>
          </p:nvSpPr>
          <p:spPr>
            <a:xfrm>
              <a:off x="1080109" y="5131435"/>
              <a:ext cx="3505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Electrically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induced</a:t>
              </a:r>
              <a:endParaRPr lang="fr-FR" sz="1600" dirty="0">
                <a:solidFill>
                  <a:srgbClr val="0432FF"/>
                </a:solidFill>
                <a:latin typeface="+mj-lt"/>
              </a:endParaRPr>
            </a:p>
            <a:p>
              <a:pPr algn="ctr"/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random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liquid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crystal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topological</a:t>
              </a:r>
              <a:r>
                <a:rPr lang="fr-FR" sz="1600" dirty="0">
                  <a:solidFill>
                    <a:srgbClr val="0432FF"/>
                  </a:solidFill>
                  <a:latin typeface="+mj-lt"/>
                </a:rPr>
                <a:t> </a:t>
              </a:r>
              <a:r>
                <a:rPr lang="fr-FR" sz="1600" dirty="0" err="1">
                  <a:solidFill>
                    <a:srgbClr val="0432FF"/>
                  </a:solidFill>
                  <a:latin typeface="+mj-lt"/>
                </a:rPr>
                <a:t>defects</a:t>
              </a:r>
              <a:endParaRPr lang="fr-FR" sz="1600" dirty="0">
                <a:solidFill>
                  <a:srgbClr val="0432FF"/>
                </a:solidFill>
                <a:latin typeface="+mj-lt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902159F-C7BA-0026-0DD7-3E11FB574C1B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17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0A2079C6-CCAB-5434-2F46-D5CAAEFD5D80}"/>
              </a:ext>
            </a:extLst>
          </p:cNvPr>
          <p:cNvGrpSpPr/>
          <p:nvPr/>
        </p:nvGrpSpPr>
        <p:grpSpPr>
          <a:xfrm>
            <a:off x="6339288" y="3377961"/>
            <a:ext cx="5028741" cy="3066734"/>
            <a:chOff x="6339288" y="3377961"/>
            <a:chExt cx="5028741" cy="3066734"/>
          </a:xfrm>
        </p:grpSpPr>
        <p:grpSp>
          <p:nvGrpSpPr>
            <p:cNvPr id="5" name="Grouper 12">
              <a:extLst>
                <a:ext uri="{FF2B5EF4-FFF2-40B4-BE49-F238E27FC236}">
                  <a16:creationId xmlns:a16="http://schemas.microsoft.com/office/drawing/2014/main" id="{6F6A1B14-4F46-6CCA-4BF0-5B6580034E73}"/>
                </a:ext>
              </a:extLst>
            </p:cNvPr>
            <p:cNvGrpSpPr/>
            <p:nvPr/>
          </p:nvGrpSpPr>
          <p:grpSpPr>
            <a:xfrm>
              <a:off x="10939511" y="4096881"/>
              <a:ext cx="428518" cy="1279513"/>
              <a:chOff x="1492330" y="3317564"/>
              <a:chExt cx="750302" cy="2240326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44DDC610-1D16-CFF4-23BF-4E1F89ADD4B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0"/>
              <a:srcRect r="65528"/>
              <a:stretch/>
            </p:blipFill>
            <p:spPr>
              <a:xfrm>
                <a:off x="1492330" y="3354381"/>
                <a:ext cx="189100" cy="2057399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BEFB5CB-A65D-3676-EAE0-47AA46C2E8CF}"/>
                  </a:ext>
                </a:extLst>
              </p:cNvPr>
              <p:cNvSpPr txBox="1"/>
              <p:nvPr/>
            </p:nvSpPr>
            <p:spPr>
              <a:xfrm>
                <a:off x="1648293" y="3317564"/>
                <a:ext cx="317162" cy="5029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fr-FR" sz="1200" dirty="0">
                    <a:latin typeface="+mj-lt"/>
                  </a:rPr>
                  <a:t>0</a:t>
                </a:r>
                <a:endParaRPr lang="fr-FR" sz="1200" dirty="0">
                  <a:solidFill>
                    <a:srgbClr val="000000"/>
                  </a:solidFill>
                  <a:latin typeface="+mj-lt"/>
                  <a:sym typeface="Helvetica Light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424386B-E590-F6AC-337A-95F295E19C7D}"/>
                  </a:ext>
                </a:extLst>
              </p:cNvPr>
              <p:cNvSpPr txBox="1"/>
              <p:nvPr/>
            </p:nvSpPr>
            <p:spPr>
              <a:xfrm>
                <a:off x="1641991" y="5054924"/>
                <a:ext cx="600641" cy="5029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fr-FR" sz="1200" dirty="0">
                    <a:latin typeface="+mj-lt"/>
                  </a:rPr>
                  <a:t>-3.5</a:t>
                </a:r>
                <a:endParaRPr lang="fr-FR" sz="1200" dirty="0">
                  <a:solidFill>
                    <a:srgbClr val="000000"/>
                  </a:solidFill>
                  <a:latin typeface="+mj-lt"/>
                  <a:sym typeface="Helvetica Light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457BDA1-8741-7B43-2430-C744D123D66B}"/>
                  </a:ext>
                </a:extLst>
              </p:cNvPr>
              <p:cNvSpPr txBox="1"/>
              <p:nvPr/>
            </p:nvSpPr>
            <p:spPr>
              <a:xfrm rot="16200000">
                <a:off x="1410981" y="4148364"/>
                <a:ext cx="985163" cy="5029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fr-FR" sz="1200" dirty="0">
                    <a:latin typeface="+mj-lt"/>
                  </a:rPr>
                  <a:t>log(I/I</a:t>
                </a:r>
                <a:r>
                  <a:rPr lang="fr-FR" sz="1200" baseline="-25000" dirty="0">
                    <a:latin typeface="+mj-lt"/>
                  </a:rPr>
                  <a:t>0</a:t>
                </a:r>
                <a:r>
                  <a:rPr lang="fr-FR" sz="1200" dirty="0">
                    <a:latin typeface="+mj-lt"/>
                  </a:rPr>
                  <a:t>)</a:t>
                </a:r>
                <a:endParaRPr lang="fr-FR" sz="1200" dirty="0">
                  <a:solidFill>
                    <a:srgbClr val="000000"/>
                  </a:solidFill>
                  <a:latin typeface="+mj-lt"/>
                  <a:sym typeface="Helvetica Light"/>
                </a:endParaRPr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60F8EF0-2C16-05AF-6FCF-9B6EC4041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2394" r="21529"/>
            <a:stretch/>
          </p:blipFill>
          <p:spPr>
            <a:xfrm>
              <a:off x="6339288" y="3377961"/>
              <a:ext cx="3485501" cy="3066734"/>
            </a:xfrm>
            <a:prstGeom prst="rect">
              <a:avLst/>
            </a:prstGeom>
          </p:spPr>
        </p:pic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5752D36D-5538-8B0D-AC71-99CC01CCCF77}"/>
                </a:ext>
              </a:extLst>
            </p:cNvPr>
            <p:cNvSpPr/>
            <p:nvPr/>
          </p:nvSpPr>
          <p:spPr>
            <a:xfrm rot="14802559" flipV="1">
              <a:off x="9383997" y="3709374"/>
              <a:ext cx="133862" cy="732004"/>
            </a:xfrm>
            <a:custGeom>
              <a:avLst/>
              <a:gdLst>
                <a:gd name="connsiteX0" fmla="*/ 84221 w 278012"/>
                <a:gd name="connsiteY0" fmla="*/ 0 h 1022684"/>
                <a:gd name="connsiteX1" fmla="*/ 276726 w 278012"/>
                <a:gd name="connsiteY1" fmla="*/ 541421 h 1022684"/>
                <a:gd name="connsiteX2" fmla="*/ 0 w 278012"/>
                <a:gd name="connsiteY2" fmla="*/ 1022684 h 10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012" h="1022684">
                  <a:moveTo>
                    <a:pt x="84221" y="0"/>
                  </a:moveTo>
                  <a:cubicBezTo>
                    <a:pt x="187492" y="185487"/>
                    <a:pt x="290763" y="370974"/>
                    <a:pt x="276726" y="541421"/>
                  </a:cubicBezTo>
                  <a:cubicBezTo>
                    <a:pt x="262689" y="711868"/>
                    <a:pt x="0" y="1022684"/>
                    <a:pt x="0" y="102268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4871011B-AD33-A58C-BC82-9CF46ADD52FC}"/>
                    </a:ext>
                  </a:extLst>
                </p:cNvPr>
                <p:cNvSpPr txBox="1"/>
                <p:nvPr/>
              </p:nvSpPr>
              <p:spPr>
                <a:xfrm>
                  <a:off x="7259530" y="5344602"/>
                  <a:ext cx="61016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fr-FR" sz="14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=−1</m:t>
                        </m:r>
                      </m:oMath>
                    </m:oMathPara>
                  </a14:m>
                  <a:endParaRPr lang="fr-FR" sz="1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4871011B-AD33-A58C-BC82-9CF46ADD52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530" y="5344602"/>
                  <a:ext cx="610167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6122" r="-6122" b="-2777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42B4FD4C-5B9C-B5F1-604B-955673DE34E2}"/>
                    </a:ext>
                  </a:extLst>
                </p:cNvPr>
                <p:cNvSpPr txBox="1"/>
                <p:nvPr/>
              </p:nvSpPr>
              <p:spPr>
                <a:xfrm>
                  <a:off x="7259530" y="5576162"/>
                  <a:ext cx="61016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=+1</m:t>
                        </m:r>
                      </m:oMath>
                    </m:oMathPara>
                  </a14:m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42B4FD4C-5B9C-B5F1-604B-955673DE3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530" y="5576162"/>
                  <a:ext cx="610167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6122" r="-6122" b="-222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7C9683FA-DD94-36D0-BD24-93B0CD111C71}"/>
                </a:ext>
              </a:extLst>
            </p:cNvPr>
            <p:cNvSpPr/>
            <p:nvPr/>
          </p:nvSpPr>
          <p:spPr>
            <a:xfrm rot="17792479" flipH="1" flipV="1">
              <a:off x="9436362" y="4616323"/>
              <a:ext cx="116225" cy="732004"/>
            </a:xfrm>
            <a:custGeom>
              <a:avLst/>
              <a:gdLst>
                <a:gd name="connsiteX0" fmla="*/ 84221 w 278012"/>
                <a:gd name="connsiteY0" fmla="*/ 0 h 1022684"/>
                <a:gd name="connsiteX1" fmla="*/ 276726 w 278012"/>
                <a:gd name="connsiteY1" fmla="*/ 541421 h 1022684"/>
                <a:gd name="connsiteX2" fmla="*/ 0 w 278012"/>
                <a:gd name="connsiteY2" fmla="*/ 1022684 h 10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012" h="1022684">
                  <a:moveTo>
                    <a:pt x="84221" y="0"/>
                  </a:moveTo>
                  <a:cubicBezTo>
                    <a:pt x="187492" y="185487"/>
                    <a:pt x="290763" y="370974"/>
                    <a:pt x="276726" y="541421"/>
                  </a:cubicBezTo>
                  <a:cubicBezTo>
                    <a:pt x="262689" y="711868"/>
                    <a:pt x="0" y="1022684"/>
                    <a:pt x="0" y="1022684"/>
                  </a:cubicBezTo>
                </a:path>
              </a:pathLst>
            </a:custGeom>
            <a:noFill/>
            <a:ln w="12700">
              <a:solidFill>
                <a:srgbClr val="FF40FF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DACA53CC-CA75-6F1A-7746-64596EFFF134}"/>
                </a:ext>
              </a:extLst>
            </p:cNvPr>
            <p:cNvGrpSpPr/>
            <p:nvPr/>
          </p:nvGrpSpPr>
          <p:grpSpPr>
            <a:xfrm>
              <a:off x="9783834" y="3542285"/>
              <a:ext cx="1080746" cy="2344364"/>
              <a:chOff x="10416008" y="3542285"/>
              <a:chExt cx="1080746" cy="2344364"/>
            </a:xfrm>
          </p:grpSpPr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923AFDDE-52C6-E2E2-57EE-A32012172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6200000" flipH="1">
                <a:off x="9799474" y="4189370"/>
                <a:ext cx="2313813" cy="1080746"/>
              </a:xfrm>
              <a:prstGeom prst="rect">
                <a:avLst/>
              </a:prstGeom>
            </p:spPr>
          </p:pic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83CF8078-69B6-E436-5789-BF57650AE72C}"/>
                  </a:ext>
                </a:extLst>
              </p:cNvPr>
              <p:cNvSpPr txBox="1"/>
              <p:nvPr/>
            </p:nvSpPr>
            <p:spPr>
              <a:xfrm>
                <a:off x="10788724" y="4793522"/>
                <a:ext cx="393902" cy="3066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fr-FR" sz="1600" dirty="0">
                    <a:solidFill>
                      <a:schemeClr val="bg1"/>
                    </a:solidFill>
                  </a:rPr>
                  <a:t>on</a:t>
                </a:r>
                <a:endParaRPr lang="fr-FR" sz="1600" dirty="0">
                  <a:solidFill>
                    <a:schemeClr val="bg1"/>
                  </a:solidFill>
                  <a:sym typeface="Helvetica Light"/>
                </a:endParaRP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85B8814-855B-C14E-D5EB-ED1F07147129}"/>
                  </a:ext>
                </a:extLst>
              </p:cNvPr>
              <p:cNvSpPr txBox="1"/>
              <p:nvPr/>
            </p:nvSpPr>
            <p:spPr>
              <a:xfrm>
                <a:off x="10778335" y="3542285"/>
                <a:ext cx="392275" cy="3066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fr-FR" sz="1600" dirty="0">
                    <a:solidFill>
                      <a:schemeClr val="bg1"/>
                    </a:solidFill>
                  </a:rPr>
                  <a:t>off</a:t>
                </a:r>
                <a:endParaRPr lang="fr-FR" sz="1600" dirty="0">
                  <a:solidFill>
                    <a:schemeClr val="bg1"/>
                  </a:solidFill>
                  <a:sym typeface="Helvetica Light"/>
                </a:endParaRPr>
              </a:p>
            </p:txBody>
          </p: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ACB51BE3-C1B8-0910-4081-B0E08722D380}"/>
              </a:ext>
            </a:extLst>
          </p:cNvPr>
          <p:cNvSpPr/>
          <p:nvPr/>
        </p:nvSpPr>
        <p:spPr>
          <a:xfrm>
            <a:off x="913527" y="5809158"/>
            <a:ext cx="400014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+mj-lt"/>
              </a:rPr>
              <a:t>Aleksanyan</a:t>
            </a:r>
            <a:r>
              <a:rPr lang="fr-FR" sz="1200" dirty="0">
                <a:latin typeface="+mj-lt"/>
              </a:rPr>
              <a:t> &amp; </a:t>
            </a:r>
            <a:r>
              <a:rPr lang="fr-FR" sz="1200" dirty="0" err="1">
                <a:latin typeface="+mj-lt"/>
              </a:rPr>
              <a:t>Brasselet</a:t>
            </a:r>
            <a:r>
              <a:rPr lang="fr-FR" sz="1200" dirty="0">
                <a:latin typeface="+mj-lt"/>
              </a:rPr>
              <a:t>, </a:t>
            </a:r>
            <a:r>
              <a:rPr lang="fr-FR" sz="1200" dirty="0" err="1">
                <a:latin typeface="+mj-lt"/>
              </a:rPr>
              <a:t>Opt</a:t>
            </a:r>
            <a:r>
              <a:rPr lang="fr-FR" sz="1200" dirty="0">
                <a:latin typeface="+mj-lt"/>
              </a:rPr>
              <a:t>. </a:t>
            </a:r>
            <a:r>
              <a:rPr lang="fr-FR" sz="1200" dirty="0" err="1">
                <a:latin typeface="+mj-lt"/>
              </a:rPr>
              <a:t>Lett</a:t>
            </a:r>
            <a:r>
              <a:rPr lang="fr-FR" sz="1200" dirty="0">
                <a:latin typeface="+mj-lt"/>
              </a:rPr>
              <a:t>. 41, 5234 (2016)</a:t>
            </a:r>
          </a:p>
        </p:txBody>
      </p:sp>
      <p:grpSp>
        <p:nvGrpSpPr>
          <p:cNvPr id="210" name="Groupe 209">
            <a:extLst>
              <a:ext uri="{FF2B5EF4-FFF2-40B4-BE49-F238E27FC236}">
                <a16:creationId xmlns:a16="http://schemas.microsoft.com/office/drawing/2014/main" id="{11C3C1A7-BC01-12EF-6DB8-3112D76E3CCB}"/>
              </a:ext>
            </a:extLst>
          </p:cNvPr>
          <p:cNvGrpSpPr/>
          <p:nvPr/>
        </p:nvGrpSpPr>
        <p:grpSpPr>
          <a:xfrm>
            <a:off x="618305" y="2554941"/>
            <a:ext cx="4847041" cy="3160059"/>
            <a:chOff x="618305" y="2554941"/>
            <a:chExt cx="4847041" cy="3160059"/>
          </a:xfrm>
        </p:grpSpPr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80B7AB5D-4122-4CE0-76F2-9018F17615C7}"/>
                </a:ext>
              </a:extLst>
            </p:cNvPr>
            <p:cNvSpPr/>
            <p:nvPr/>
          </p:nvSpPr>
          <p:spPr>
            <a:xfrm>
              <a:off x="1008529" y="2554941"/>
              <a:ext cx="3724836" cy="3160059"/>
            </a:xfrm>
            <a:custGeom>
              <a:avLst/>
              <a:gdLst>
                <a:gd name="connsiteX0" fmla="*/ 0 w 3724836"/>
                <a:gd name="connsiteY0" fmla="*/ 3160059 h 3160059"/>
                <a:gd name="connsiteX1" fmla="*/ 3724836 w 3724836"/>
                <a:gd name="connsiteY1" fmla="*/ 3160059 h 3160059"/>
                <a:gd name="connsiteX2" fmla="*/ 3106271 w 3724836"/>
                <a:gd name="connsiteY2" fmla="*/ 618565 h 3160059"/>
                <a:gd name="connsiteX3" fmla="*/ 1896036 w 3724836"/>
                <a:gd name="connsiteY3" fmla="*/ 0 h 3160059"/>
                <a:gd name="connsiteX4" fmla="*/ 1640542 w 3724836"/>
                <a:gd name="connsiteY4" fmla="*/ 0 h 3160059"/>
                <a:gd name="connsiteX5" fmla="*/ 1169895 w 3724836"/>
                <a:gd name="connsiteY5" fmla="*/ 672353 h 3160059"/>
                <a:gd name="connsiteX6" fmla="*/ 80683 w 3724836"/>
                <a:gd name="connsiteY6" fmla="*/ 995083 h 3160059"/>
                <a:gd name="connsiteX7" fmla="*/ 0 w 3724836"/>
                <a:gd name="connsiteY7" fmla="*/ 3160059 h 316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4836" h="3160059">
                  <a:moveTo>
                    <a:pt x="0" y="3160059"/>
                  </a:moveTo>
                  <a:lnTo>
                    <a:pt x="3724836" y="3160059"/>
                  </a:lnTo>
                  <a:lnTo>
                    <a:pt x="3106271" y="618565"/>
                  </a:lnTo>
                  <a:lnTo>
                    <a:pt x="1896036" y="0"/>
                  </a:lnTo>
                  <a:lnTo>
                    <a:pt x="1640542" y="0"/>
                  </a:lnTo>
                  <a:lnTo>
                    <a:pt x="1169895" y="672353"/>
                  </a:lnTo>
                  <a:lnTo>
                    <a:pt x="80683" y="995083"/>
                  </a:lnTo>
                  <a:lnTo>
                    <a:pt x="0" y="31600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8" name="Groupe 177">
              <a:extLst>
                <a:ext uri="{FF2B5EF4-FFF2-40B4-BE49-F238E27FC236}">
                  <a16:creationId xmlns:a16="http://schemas.microsoft.com/office/drawing/2014/main" id="{11C7C978-7AE7-16A8-43C1-588F9BA641EA}"/>
                </a:ext>
              </a:extLst>
            </p:cNvPr>
            <p:cNvGrpSpPr/>
            <p:nvPr/>
          </p:nvGrpSpPr>
          <p:grpSpPr>
            <a:xfrm>
              <a:off x="618305" y="3493740"/>
              <a:ext cx="4847041" cy="2071864"/>
              <a:chOff x="618305" y="3493740"/>
              <a:chExt cx="4847041" cy="2071864"/>
            </a:xfrm>
          </p:grpSpPr>
          <p:pic>
            <p:nvPicPr>
              <p:cNvPr id="179" name="smart_coro_off_experiment.png">
                <a:extLst>
                  <a:ext uri="{FF2B5EF4-FFF2-40B4-BE49-F238E27FC236}">
                    <a16:creationId xmlns:a16="http://schemas.microsoft.com/office/drawing/2014/main" id="{CB0A1B76-D7CB-5B52-B8A9-6A8E409C7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37360" t="45920" r="44979" b="27002"/>
              <a:stretch>
                <a:fillRect/>
              </a:stretch>
            </p:blipFill>
            <p:spPr>
              <a:xfrm>
                <a:off x="1024786" y="3867840"/>
                <a:ext cx="1597415" cy="159741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81" name="Shape 189">
                <a:extLst>
                  <a:ext uri="{FF2B5EF4-FFF2-40B4-BE49-F238E27FC236}">
                    <a16:creationId xmlns:a16="http://schemas.microsoft.com/office/drawing/2014/main" id="{CCE56E1C-10FB-B4AA-E47D-32EFFDDA1241}"/>
                  </a:ext>
                </a:extLst>
              </p:cNvPr>
              <p:cNvSpPr/>
              <p:nvPr/>
            </p:nvSpPr>
            <p:spPr>
              <a:xfrm rot="16200000">
                <a:off x="260931" y="4493285"/>
                <a:ext cx="1025731" cy="310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2200"/>
                </a:lvl1pPr>
              </a:lstStyle>
              <a:p>
                <a:pPr algn="ctr"/>
                <a:r>
                  <a:rPr sz="1552" dirty="0">
                    <a:latin typeface="+mj-lt"/>
                  </a:rPr>
                  <a:t>Experiment</a:t>
                </a:r>
              </a:p>
            </p:txBody>
          </p:sp>
          <p:sp>
            <p:nvSpPr>
              <p:cNvPr id="182" name="Shape 192">
                <a:extLst>
                  <a:ext uri="{FF2B5EF4-FFF2-40B4-BE49-F238E27FC236}">
                    <a16:creationId xmlns:a16="http://schemas.microsoft.com/office/drawing/2014/main" id="{76C88B43-E30D-28F6-B5BD-62102B5B9B37}"/>
                  </a:ext>
                </a:extLst>
              </p:cNvPr>
              <p:cNvSpPr/>
              <p:nvPr/>
            </p:nvSpPr>
            <p:spPr>
              <a:xfrm>
                <a:off x="1349397" y="3493740"/>
                <a:ext cx="947632" cy="310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2200"/>
                </a:lvl1pPr>
              </a:lstStyle>
              <a:p>
                <a:pPr algn="ctr"/>
                <a:r>
                  <a:rPr lang="fr-FR" sz="1552" dirty="0" err="1">
                    <a:latin typeface="+mj-lt"/>
                  </a:rPr>
                  <a:t>Defect</a:t>
                </a:r>
                <a:r>
                  <a:rPr lang="fr-FR" sz="1552" dirty="0">
                    <a:latin typeface="+mj-lt"/>
                  </a:rPr>
                  <a:t> </a:t>
                </a:r>
                <a:r>
                  <a:rPr sz="1552" dirty="0">
                    <a:latin typeface="+mj-lt"/>
                  </a:rPr>
                  <a:t>OFF</a:t>
                </a:r>
              </a:p>
            </p:txBody>
          </p:sp>
          <p:sp>
            <p:nvSpPr>
              <p:cNvPr id="183" name="Shape 193">
                <a:extLst>
                  <a:ext uri="{FF2B5EF4-FFF2-40B4-BE49-F238E27FC236}">
                    <a16:creationId xmlns:a16="http://schemas.microsoft.com/office/drawing/2014/main" id="{C790A14D-41FE-52AF-DDE3-793C54560239}"/>
                  </a:ext>
                </a:extLst>
              </p:cNvPr>
              <p:cNvSpPr/>
              <p:nvPr/>
            </p:nvSpPr>
            <p:spPr>
              <a:xfrm>
                <a:off x="1689581" y="4965867"/>
                <a:ext cx="318743" cy="2568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pPr algn="ctr"/>
                <a:r>
                  <a:rPr sz="1200" dirty="0">
                    <a:latin typeface="+mj-lt"/>
                  </a:rPr>
                  <a:t>Star</a:t>
                </a:r>
              </a:p>
            </p:txBody>
          </p:sp>
          <p:sp>
            <p:nvSpPr>
              <p:cNvPr id="184" name="Shape 194">
                <a:extLst>
                  <a:ext uri="{FF2B5EF4-FFF2-40B4-BE49-F238E27FC236}">
                    <a16:creationId xmlns:a16="http://schemas.microsoft.com/office/drawing/2014/main" id="{3434DCB0-5833-C0AD-28AE-17F6ED3A3826}"/>
                  </a:ext>
                </a:extLst>
              </p:cNvPr>
              <p:cNvSpPr/>
              <p:nvPr/>
            </p:nvSpPr>
            <p:spPr>
              <a:xfrm flipV="1">
                <a:off x="1833293" y="4751238"/>
                <a:ext cx="1" cy="254803"/>
              </a:xfrm>
              <a:prstGeom prst="line">
                <a:avLst/>
              </a:prstGeom>
              <a:ln w="12700">
                <a:solidFill>
                  <a:schemeClr val="bg1"/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>
                  <a:latin typeface="+mj-lt"/>
                </a:endParaRPr>
              </a:p>
            </p:txBody>
          </p:sp>
          <p:sp>
            <p:nvSpPr>
              <p:cNvPr id="185" name="Shape 195">
                <a:extLst>
                  <a:ext uri="{FF2B5EF4-FFF2-40B4-BE49-F238E27FC236}">
                    <a16:creationId xmlns:a16="http://schemas.microsoft.com/office/drawing/2014/main" id="{58403F70-DA3B-76DD-437E-DE1DE89C7B8F}"/>
                  </a:ext>
                </a:extLst>
              </p:cNvPr>
              <p:cNvSpPr/>
              <p:nvPr/>
            </p:nvSpPr>
            <p:spPr>
              <a:xfrm>
                <a:off x="1598871" y="3936049"/>
                <a:ext cx="468847" cy="2568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pPr algn="ctr"/>
                <a:r>
                  <a:rPr sz="1200" dirty="0">
                    <a:latin typeface="+mj-lt"/>
                  </a:rPr>
                  <a:t>Planet</a:t>
                </a:r>
              </a:p>
            </p:txBody>
          </p:sp>
          <p:sp>
            <p:nvSpPr>
              <p:cNvPr id="186" name="Shape 196">
                <a:extLst>
                  <a:ext uri="{FF2B5EF4-FFF2-40B4-BE49-F238E27FC236}">
                    <a16:creationId xmlns:a16="http://schemas.microsoft.com/office/drawing/2014/main" id="{AFD1779A-C7AA-3F71-DEE7-78B8D40A492E}"/>
                  </a:ext>
                </a:extLst>
              </p:cNvPr>
              <p:cNvSpPr/>
              <p:nvPr/>
            </p:nvSpPr>
            <p:spPr>
              <a:xfrm>
                <a:off x="1833293" y="4168556"/>
                <a:ext cx="1" cy="251993"/>
              </a:xfrm>
              <a:prstGeom prst="line">
                <a:avLst/>
              </a:prstGeom>
              <a:ln w="12700">
                <a:solidFill>
                  <a:schemeClr val="bg1"/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>
                  <a:latin typeface="+mj-lt"/>
                </a:endParaRPr>
              </a:p>
            </p:txBody>
          </p:sp>
          <p:grpSp>
            <p:nvGrpSpPr>
              <p:cNvPr id="187" name="Grouper 3">
                <a:extLst>
                  <a:ext uri="{FF2B5EF4-FFF2-40B4-BE49-F238E27FC236}">
                    <a16:creationId xmlns:a16="http://schemas.microsoft.com/office/drawing/2014/main" id="{CEFD48CB-97D4-EEA4-56B7-CBB30D555AC5}"/>
                  </a:ext>
                </a:extLst>
              </p:cNvPr>
              <p:cNvGrpSpPr/>
              <p:nvPr/>
            </p:nvGrpSpPr>
            <p:grpSpPr>
              <a:xfrm>
                <a:off x="3284194" y="3493740"/>
                <a:ext cx="2181152" cy="2071864"/>
                <a:chOff x="4803090" y="3915750"/>
                <a:chExt cx="2418517" cy="2297335"/>
              </a:xfrm>
            </p:grpSpPr>
            <p:grpSp>
              <p:nvGrpSpPr>
                <p:cNvPr id="188" name="Grouper 1">
                  <a:extLst>
                    <a:ext uri="{FF2B5EF4-FFF2-40B4-BE49-F238E27FC236}">
                      <a16:creationId xmlns:a16="http://schemas.microsoft.com/office/drawing/2014/main" id="{53838793-00C7-323E-DC9A-0EDEA6B931C6}"/>
                    </a:ext>
                  </a:extLst>
                </p:cNvPr>
                <p:cNvGrpSpPr/>
                <p:nvPr/>
              </p:nvGrpSpPr>
              <p:grpSpPr>
                <a:xfrm>
                  <a:off x="4803090" y="3915750"/>
                  <a:ext cx="2284392" cy="2297335"/>
                  <a:chOff x="4803090" y="3915750"/>
                  <a:chExt cx="2284392" cy="2297335"/>
                </a:xfrm>
              </p:grpSpPr>
              <p:pic>
                <p:nvPicPr>
                  <p:cNvPr id="190" name="smart_coro_on_experiment.png">
                    <a:extLst>
                      <a:ext uri="{FF2B5EF4-FFF2-40B4-BE49-F238E27FC236}">
                        <a16:creationId xmlns:a16="http://schemas.microsoft.com/office/drawing/2014/main" id="{4BE8E9BB-BE28-CC60-A52C-3EA51D6FB3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rcRect l="36331" t="43371" r="46008" b="29552"/>
                  <a:stretch>
                    <a:fillRect/>
                  </a:stretch>
                </p:blipFill>
                <p:spPr>
                  <a:xfrm>
                    <a:off x="4803090" y="4330562"/>
                    <a:ext cx="1771254" cy="1771254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191" name="Shape 191">
                    <a:extLst>
                      <a:ext uri="{FF2B5EF4-FFF2-40B4-BE49-F238E27FC236}">
                        <a16:creationId xmlns:a16="http://schemas.microsoft.com/office/drawing/2014/main" id="{065E9D01-C33D-A300-7D8C-35B131A00BE3}"/>
                      </a:ext>
                    </a:extLst>
                  </p:cNvPr>
                  <p:cNvSpPr/>
                  <p:nvPr/>
                </p:nvSpPr>
                <p:spPr>
                  <a:xfrm>
                    <a:off x="5241789" y="3915750"/>
                    <a:ext cx="988548" cy="344827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5719" tIns="35719" rIns="35719" bIns="35719" anchor="ctr">
                    <a:spAutoFit/>
                  </a:bodyPr>
                  <a:lstStyle>
                    <a:lvl1pPr>
                      <a:defRPr sz="2200"/>
                    </a:lvl1pPr>
                  </a:lstStyle>
                  <a:p>
                    <a:pPr algn="ctr"/>
                    <a:r>
                      <a:rPr lang="fr-FR" sz="1552" dirty="0" err="1">
                        <a:latin typeface="+mj-lt"/>
                      </a:rPr>
                      <a:t>Defect</a:t>
                    </a:r>
                    <a:r>
                      <a:rPr lang="fr-FR" sz="1552" dirty="0">
                        <a:latin typeface="+mj-lt"/>
                      </a:rPr>
                      <a:t> </a:t>
                    </a:r>
                    <a:r>
                      <a:rPr sz="1552" dirty="0">
                        <a:latin typeface="+mj-lt"/>
                      </a:rPr>
                      <a:t>ON</a:t>
                    </a:r>
                  </a:p>
                </p:txBody>
              </p:sp>
              <p:sp>
                <p:nvSpPr>
                  <p:cNvPr id="192" name="Shape 197">
                    <a:extLst>
                      <a:ext uri="{FF2B5EF4-FFF2-40B4-BE49-F238E27FC236}">
                        <a16:creationId xmlns:a16="http://schemas.microsoft.com/office/drawing/2014/main" id="{3A63E7D4-2866-1D01-F088-AD0649784D86}"/>
                      </a:ext>
                    </a:extLst>
                  </p:cNvPr>
                  <p:cNvSpPr/>
                  <p:nvPr/>
                </p:nvSpPr>
                <p:spPr>
                  <a:xfrm>
                    <a:off x="5505298" y="5606497"/>
                    <a:ext cx="353430" cy="284749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5719" tIns="35719" rIns="35719" bIns="35719" anchor="ctr">
                    <a:spAutoFit/>
                  </a:bodyPr>
                  <a:lstStyle>
                    <a:lvl1pPr>
                      <a:defRPr sz="1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pPr algn="ctr"/>
                    <a:r>
                      <a:rPr sz="1200">
                        <a:latin typeface="+mj-lt"/>
                      </a:rPr>
                      <a:t>Star</a:t>
                    </a:r>
                  </a:p>
                </p:txBody>
              </p:sp>
              <p:sp>
                <p:nvSpPr>
                  <p:cNvPr id="193" name="Shape 198">
                    <a:extLst>
                      <a:ext uri="{FF2B5EF4-FFF2-40B4-BE49-F238E27FC236}">
                        <a16:creationId xmlns:a16="http://schemas.microsoft.com/office/drawing/2014/main" id="{0877A2FC-0C25-AC3C-58B5-F2C4E4DF8AA5}"/>
                      </a:ext>
                    </a:extLst>
                  </p:cNvPr>
                  <p:cNvSpPr/>
                  <p:nvPr/>
                </p:nvSpPr>
                <p:spPr>
                  <a:xfrm flipV="1">
                    <a:off x="5675398" y="5337938"/>
                    <a:ext cx="1" cy="282532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  <a:miter lim="400000"/>
                    <a:tailEnd type="triangle"/>
                  </a:ln>
                </p:spPr>
                <p:txBody>
                  <a:bodyPr lIns="35719" tIns="35719" rIns="35719" bIns="35719" anchor="ctr"/>
                  <a:lstStyle/>
                  <a:p>
                    <a:pPr>
                      <a:defRPr sz="2400"/>
                    </a:pPr>
                    <a:endParaRPr sz="1687">
                      <a:latin typeface="+mj-lt"/>
                    </a:endParaRPr>
                  </a:p>
                </p:txBody>
              </p:sp>
              <p:sp>
                <p:nvSpPr>
                  <p:cNvPr id="194" name="Shape 199">
                    <a:extLst>
                      <a:ext uri="{FF2B5EF4-FFF2-40B4-BE49-F238E27FC236}">
                        <a16:creationId xmlns:a16="http://schemas.microsoft.com/office/drawing/2014/main" id="{39F1B1B4-7FA8-E209-2E6F-C51F789BA71D}"/>
                      </a:ext>
                    </a:extLst>
                  </p:cNvPr>
                  <p:cNvSpPr/>
                  <p:nvPr/>
                </p:nvSpPr>
                <p:spPr>
                  <a:xfrm>
                    <a:off x="5419313" y="4417061"/>
                    <a:ext cx="519870" cy="284749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5719" tIns="35719" rIns="35719" bIns="35719" anchor="ctr">
                    <a:spAutoFit/>
                  </a:bodyPr>
                  <a:lstStyle>
                    <a:lvl1pPr>
                      <a:defRPr sz="1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pPr algn="ctr"/>
                    <a:r>
                      <a:rPr sz="1200">
                        <a:latin typeface="+mj-lt"/>
                      </a:rPr>
                      <a:t>Planet</a:t>
                    </a:r>
                  </a:p>
                </p:txBody>
              </p:sp>
              <p:sp>
                <p:nvSpPr>
                  <p:cNvPr id="199" name="Shape 200">
                    <a:extLst>
                      <a:ext uri="{FF2B5EF4-FFF2-40B4-BE49-F238E27FC236}">
                        <a16:creationId xmlns:a16="http://schemas.microsoft.com/office/drawing/2014/main" id="{250C5BEA-9907-D913-74E3-DEDB77C58D72}"/>
                      </a:ext>
                    </a:extLst>
                  </p:cNvPr>
                  <p:cNvSpPr/>
                  <p:nvPr/>
                </p:nvSpPr>
                <p:spPr>
                  <a:xfrm>
                    <a:off x="5679249" y="4653136"/>
                    <a:ext cx="1" cy="279416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  <a:miter lim="400000"/>
                    <a:tailEnd type="triangle"/>
                  </a:ln>
                </p:spPr>
                <p:txBody>
                  <a:bodyPr lIns="35719" tIns="35719" rIns="35719" bIns="35719" anchor="ctr"/>
                  <a:lstStyle/>
                  <a:p>
                    <a:pPr>
                      <a:defRPr sz="2400"/>
                    </a:pPr>
                    <a:endParaRPr sz="1687">
                      <a:latin typeface="+mj-lt"/>
                    </a:endParaRPr>
                  </a:p>
                </p:txBody>
              </p:sp>
              <p:grpSp>
                <p:nvGrpSpPr>
                  <p:cNvPr id="205" name="Group 211">
                    <a:extLst>
                      <a:ext uri="{FF2B5EF4-FFF2-40B4-BE49-F238E27FC236}">
                        <a16:creationId xmlns:a16="http://schemas.microsoft.com/office/drawing/2014/main" id="{346285A6-7568-FAE9-6EAA-44AF0C630042}"/>
                      </a:ext>
                    </a:extLst>
                  </p:cNvPr>
                  <p:cNvGrpSpPr/>
                  <p:nvPr/>
                </p:nvGrpSpPr>
                <p:grpSpPr>
                  <a:xfrm>
                    <a:off x="6731540" y="4273460"/>
                    <a:ext cx="355942" cy="1939625"/>
                    <a:chOff x="0" y="8785"/>
                    <a:chExt cx="609061" cy="2266880"/>
                  </a:xfrm>
                </p:grpSpPr>
                <p:grpSp>
                  <p:nvGrpSpPr>
                    <p:cNvPr id="206" name="Group 209">
                      <a:extLst>
                        <a:ext uri="{FF2B5EF4-FFF2-40B4-BE49-F238E27FC236}">
                          <a16:creationId xmlns:a16="http://schemas.microsoft.com/office/drawing/2014/main" id="{EEECFD11-7F9C-93F7-CC72-044B77B863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802" y="8785"/>
                      <a:ext cx="459259" cy="2176373"/>
                      <a:chOff x="8919" y="4087"/>
                      <a:chExt cx="459258" cy="2176372"/>
                    </a:xfrm>
                  </p:grpSpPr>
                  <p:sp>
                    <p:nvSpPr>
                      <p:cNvPr id="208" name="Shape 207">
                        <a:extLst>
                          <a:ext uri="{FF2B5EF4-FFF2-40B4-BE49-F238E27FC236}">
                            <a16:creationId xmlns:a16="http://schemas.microsoft.com/office/drawing/2014/main" id="{FA188AB7-2EA3-C0F8-6707-62BCCD3E0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64" y="4087"/>
                        <a:ext cx="240275" cy="26182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none" lIns="35719" tIns="35719" rIns="35719" bIns="35719" numCol="1" anchor="ctr">
                        <a:spAutoFit/>
                      </a:bodyPr>
                      <a:lstStyle>
                        <a:lvl1pPr>
                          <a:defRPr sz="1200"/>
                        </a:lvl1pPr>
                      </a:lstStyle>
                      <a:p>
                        <a:r>
                          <a:rPr sz="844">
                            <a:latin typeface="+mj-lt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209" name="Shape 208">
                        <a:extLst>
                          <a:ext uri="{FF2B5EF4-FFF2-40B4-BE49-F238E27FC236}">
                            <a16:creationId xmlns:a16="http://schemas.microsoft.com/office/drawing/2014/main" id="{126C33F6-7FCF-F145-6D6C-29D2ADDD0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9" y="1918630"/>
                        <a:ext cx="459258" cy="26182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 val="1"/>
                        </a:ext>
                      </a:extLst>
                    </p:spPr>
                    <p:txBody>
                      <a:bodyPr wrap="none" lIns="35719" tIns="35719" rIns="35719" bIns="35719" numCol="1" anchor="ctr">
                        <a:spAutoFit/>
                      </a:bodyPr>
                      <a:lstStyle>
                        <a:lvl1pPr>
                          <a:defRPr sz="1200"/>
                        </a:lvl1pPr>
                      </a:lstStyle>
                      <a:p>
                        <a:r>
                          <a:rPr sz="844">
                            <a:latin typeface="+mj-lt"/>
                          </a:rPr>
                          <a:t>-3.5</a:t>
                        </a:r>
                      </a:p>
                    </p:txBody>
                  </p:sp>
                </p:grpSp>
                <p:pic>
                  <p:nvPicPr>
                    <p:cNvPr id="207" name="smart_coro_on_experiment.png">
                      <a:extLst>
                        <a:ext uri="{FF2B5EF4-FFF2-40B4-BE49-F238E27FC236}">
                          <a16:creationId xmlns:a16="http://schemas.microsoft.com/office/drawing/2014/main" id="{98FA19CC-4580-3E0E-AF6B-77A571F9738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"/>
                    <a:srcRect l="85121" t="5706" r="12245" b="5706"/>
                    <a:stretch>
                      <a:fillRect/>
                    </a:stretch>
                  </p:blipFill>
                  <p:spPr>
                    <a:xfrm>
                      <a:off x="0" y="44292"/>
                      <a:ext cx="149802" cy="223137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sp>
              <p:nvSpPr>
                <p:cNvPr id="189" name="ZoneTexte 188">
                  <a:extLst>
                    <a:ext uri="{FF2B5EF4-FFF2-40B4-BE49-F238E27FC236}">
                      <a16:creationId xmlns:a16="http://schemas.microsoft.com/office/drawing/2014/main" id="{AB67C202-62B7-1EC4-D30C-1FC55C3F4F25}"/>
                    </a:ext>
                  </a:extLst>
                </p:cNvPr>
                <p:cNvSpPr txBox="1"/>
                <p:nvPr/>
              </p:nvSpPr>
              <p:spPr>
                <a:xfrm rot="16200000">
                  <a:off x="6564377" y="4989456"/>
                  <a:ext cx="973189" cy="3412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latin typeface="+mj-lt"/>
                    </a:rPr>
                    <a:t>log(I/I</a:t>
                  </a:r>
                  <a:r>
                    <a:rPr lang="fr-FR" sz="1400" baseline="-25000" dirty="0">
                      <a:latin typeface="+mj-lt"/>
                    </a:rPr>
                    <a:t>max</a:t>
                  </a:r>
                  <a:r>
                    <a:rPr lang="fr-FR" sz="1400" dirty="0">
                      <a:latin typeface="+mj-lt"/>
                    </a:rPr>
                    <a:t>)</a:t>
                  </a:r>
                </a:p>
              </p:txBody>
            </p:sp>
          </p:grpSp>
        </p:grpSp>
      </p:grpSp>
      <p:grpSp>
        <p:nvGrpSpPr>
          <p:cNvPr id="211" name="Groupe 57">
            <a:extLst>
              <a:ext uri="{FF2B5EF4-FFF2-40B4-BE49-F238E27FC236}">
                <a16:creationId xmlns:a16="http://schemas.microsoft.com/office/drawing/2014/main" id="{3834ABF7-B65B-BFE5-0F4C-31B6C59AFA35}"/>
              </a:ext>
            </a:extLst>
          </p:cNvPr>
          <p:cNvGrpSpPr/>
          <p:nvPr/>
        </p:nvGrpSpPr>
        <p:grpSpPr>
          <a:xfrm rot="20765900">
            <a:off x="1199397" y="1857508"/>
            <a:ext cx="553725" cy="805563"/>
            <a:chOff x="3665721" y="2483824"/>
            <a:chExt cx="887593" cy="805563"/>
          </a:xfrm>
        </p:grpSpPr>
        <p:cxnSp>
          <p:nvCxnSpPr>
            <p:cNvPr id="212" name="Connecteur droit avec flèche 211">
              <a:extLst>
                <a:ext uri="{FF2B5EF4-FFF2-40B4-BE49-F238E27FC236}">
                  <a16:creationId xmlns:a16="http://schemas.microsoft.com/office/drawing/2014/main" id="{42562538-CC05-1D9F-869F-089805ACFBF1}"/>
                </a:ext>
              </a:extLst>
            </p:cNvPr>
            <p:cNvCxnSpPr/>
            <p:nvPr/>
          </p:nvCxnSpPr>
          <p:spPr>
            <a:xfrm>
              <a:off x="3981810" y="2483824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cteur droit avec flèche 212">
              <a:extLst>
                <a:ext uri="{FF2B5EF4-FFF2-40B4-BE49-F238E27FC236}">
                  <a16:creationId xmlns:a16="http://schemas.microsoft.com/office/drawing/2014/main" id="{EC4E35A1-41B3-FD50-606C-7946548298B6}"/>
                </a:ext>
              </a:extLst>
            </p:cNvPr>
            <p:cNvCxnSpPr/>
            <p:nvPr/>
          </p:nvCxnSpPr>
          <p:spPr>
            <a:xfrm>
              <a:off x="3885984" y="2751833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avec flèche 213">
              <a:extLst>
                <a:ext uri="{FF2B5EF4-FFF2-40B4-BE49-F238E27FC236}">
                  <a16:creationId xmlns:a16="http://schemas.microsoft.com/office/drawing/2014/main" id="{CC2C1654-474B-0114-12A2-2784A636F77C}"/>
                </a:ext>
              </a:extLst>
            </p:cNvPr>
            <p:cNvCxnSpPr/>
            <p:nvPr/>
          </p:nvCxnSpPr>
          <p:spPr>
            <a:xfrm>
              <a:off x="3782471" y="3023021"/>
              <a:ext cx="571503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avec flèche 214">
              <a:extLst>
                <a:ext uri="{FF2B5EF4-FFF2-40B4-BE49-F238E27FC236}">
                  <a16:creationId xmlns:a16="http://schemas.microsoft.com/office/drawing/2014/main" id="{93C34CBE-16D4-5DB9-7FA5-DA09D4ED3746}"/>
                </a:ext>
              </a:extLst>
            </p:cNvPr>
            <p:cNvCxnSpPr/>
            <p:nvPr/>
          </p:nvCxnSpPr>
          <p:spPr>
            <a:xfrm>
              <a:off x="3665721" y="3287799"/>
              <a:ext cx="571504" cy="1588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2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86ADA038-D880-AD44-B5AA-963670A2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A93408EE-6429-2A43-BE61-BA1E23A42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Overview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0AD927-ADEC-2346-99B9-777228657EC4}"/>
              </a:ext>
            </a:extLst>
          </p:cNvPr>
          <p:cNvSpPr txBox="1"/>
          <p:nvPr/>
        </p:nvSpPr>
        <p:spPr>
          <a:xfrm>
            <a:off x="2798591" y="2090172"/>
            <a:ext cx="6594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+mj-lt"/>
              </a:rPr>
              <a:t>Coronagraphy</a:t>
            </a:r>
            <a:r>
              <a:rPr lang="fr-FR" sz="2400" dirty="0">
                <a:latin typeface="+mj-lt"/>
              </a:rPr>
              <a:t> ?</a:t>
            </a:r>
          </a:p>
          <a:p>
            <a:endParaRPr lang="fr-FR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Optical vortex </a:t>
            </a:r>
            <a:r>
              <a:rPr lang="fr-FR" sz="2400" dirty="0" err="1">
                <a:latin typeface="+mj-lt"/>
              </a:rPr>
              <a:t>coronagraphy</a:t>
            </a:r>
            <a:r>
              <a:rPr lang="fr-FR" sz="2400" dirty="0">
                <a:latin typeface="+mj-lt"/>
              </a:rPr>
              <a:t>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Reconfigurable vortex </a:t>
            </a:r>
            <a:r>
              <a:rPr lang="fr-FR" sz="2400" dirty="0" err="1">
                <a:latin typeface="+mj-lt"/>
              </a:rPr>
              <a:t>coronagraphy</a:t>
            </a:r>
            <a:r>
              <a:rPr lang="fr-FR" sz="2400" dirty="0">
                <a:latin typeface="+mj-lt"/>
              </a:rPr>
              <a:t> ?</a:t>
            </a:r>
          </a:p>
          <a:p>
            <a:endParaRPr lang="fr-FR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+mj-lt"/>
              </a:rPr>
              <a:t>What’s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next</a:t>
            </a:r>
            <a:r>
              <a:rPr lang="fr-FR" sz="2400" dirty="0">
                <a:latin typeface="+mj-lt"/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890E3B-3F43-FCF0-7754-D23FDE66310D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4678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9A3CB067-FF0A-2B5E-7D69-976260973ACB}"/>
              </a:ext>
            </a:extLst>
          </p:cNvPr>
          <p:cNvSpPr/>
          <p:nvPr/>
        </p:nvSpPr>
        <p:spPr>
          <a:xfrm>
            <a:off x="6862481" y="1051541"/>
            <a:ext cx="3801034" cy="2520280"/>
          </a:xfrm>
          <a:prstGeom prst="roundRect">
            <a:avLst>
              <a:gd name="adj" fmla="val 3687"/>
            </a:avLst>
          </a:prstGeom>
          <a:solidFill>
            <a:srgbClr val="E6F4FF">
              <a:alpha val="540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7006972" y="1232444"/>
            <a:ext cx="3512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+mj-lt"/>
              </a:rPr>
              <a:t>Light-</a:t>
            </a:r>
            <a:r>
              <a:rPr lang="fr-FR" sz="1600" dirty="0" err="1">
                <a:latin typeface="+mj-lt"/>
              </a:rPr>
              <a:t>controlled</a:t>
            </a:r>
            <a:r>
              <a:rPr lang="fr-FR" sz="1600" dirty="0">
                <a:latin typeface="+mj-lt"/>
              </a:rPr>
              <a:t> quasi-</a:t>
            </a:r>
            <a:r>
              <a:rPr lang="fr-FR" sz="1600" dirty="0" err="1">
                <a:latin typeface="+mj-lt"/>
              </a:rPr>
              <a:t>static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electric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field</a:t>
            </a:r>
            <a:endParaRPr lang="fr-FR" sz="1600" dirty="0"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 flipH="1">
            <a:off x="6989969" y="2134282"/>
            <a:ext cx="3546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Localized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nematic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defect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generation</a:t>
            </a:r>
            <a:r>
              <a:rPr lang="fr-FR" sz="1600" dirty="0">
                <a:latin typeface="+mj-lt"/>
              </a:rPr>
              <a:t> </a:t>
            </a:r>
          </a:p>
        </p:txBody>
      </p:sp>
      <p:sp>
        <p:nvSpPr>
          <p:cNvPr id="19" name="Flèche vers le bas 18"/>
          <p:cNvSpPr/>
          <p:nvPr/>
        </p:nvSpPr>
        <p:spPr>
          <a:xfrm>
            <a:off x="8598210" y="1664947"/>
            <a:ext cx="329576" cy="375386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 flipH="1">
            <a:off x="7324874" y="3036119"/>
            <a:ext cx="2876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Vectorial</a:t>
            </a:r>
            <a:r>
              <a:rPr lang="fr-FR" sz="1600" dirty="0">
                <a:latin typeface="+mj-lt"/>
              </a:rPr>
              <a:t> vortex </a:t>
            </a:r>
            <a:r>
              <a:rPr lang="fr-FR" sz="1600" dirty="0" err="1">
                <a:latin typeface="+mj-lt"/>
              </a:rPr>
              <a:t>mask</a:t>
            </a:r>
            <a:endParaRPr lang="fr-FR" sz="1600" dirty="0">
              <a:latin typeface="+mj-lt"/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8598210" y="2566785"/>
            <a:ext cx="329576" cy="375386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94173" y="3592724"/>
            <a:ext cx="400014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Barnoza</a:t>
            </a:r>
            <a:r>
              <a:rPr lang="en-US" sz="1200" dirty="0">
                <a:latin typeface="+mj-lt"/>
              </a:rPr>
              <a:t> et al., Phys. Rev. Lett. 109, 143901 (</a:t>
            </a:r>
            <a:r>
              <a:rPr lang="fr-FR" sz="1200" dirty="0">
                <a:latin typeface="+mj-lt"/>
              </a:rPr>
              <a:t>2012)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07ED7EF7-2386-5342-BEF5-550CED32C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445A405A-B6CE-8F49-B522-BFD1549E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Photo-electric vortex masks : 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on-demand </a:t>
            </a:r>
            <a:r>
              <a:rPr lang="en-US" sz="2000" dirty="0" err="1">
                <a:solidFill>
                  <a:srgbClr val="FFFF00"/>
                </a:solidFill>
                <a:latin typeface="+mj-lt"/>
              </a:rPr>
              <a:t>coronagraphy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endParaRPr lang="fr-FR" sz="20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86F01FA-73F5-EE88-7754-089CCF8D618A}"/>
              </a:ext>
            </a:extLst>
          </p:cNvPr>
          <p:cNvGrpSpPr/>
          <p:nvPr/>
        </p:nvGrpSpPr>
        <p:grpSpPr>
          <a:xfrm>
            <a:off x="533262" y="1133418"/>
            <a:ext cx="4345317" cy="2520280"/>
            <a:chOff x="1111483" y="1052736"/>
            <a:chExt cx="4345317" cy="2520280"/>
          </a:xfrm>
        </p:grpSpPr>
        <p:grpSp>
          <p:nvGrpSpPr>
            <p:cNvPr id="8" name="Grouper 7"/>
            <p:cNvGrpSpPr/>
            <p:nvPr/>
          </p:nvGrpSpPr>
          <p:grpSpPr>
            <a:xfrm>
              <a:off x="2229843" y="1052736"/>
              <a:ext cx="3094680" cy="2520280"/>
              <a:chOff x="2311400" y="1612900"/>
              <a:chExt cx="4521200" cy="3632200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11400" y="1612900"/>
                <a:ext cx="4521200" cy="36322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2483768" y="1612900"/>
                <a:ext cx="648072" cy="519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8FA79F4-9521-B243-75C1-F0E0DE34F53D}"/>
                </a:ext>
              </a:extLst>
            </p:cNvPr>
            <p:cNvSpPr/>
            <p:nvPr/>
          </p:nvSpPr>
          <p:spPr>
            <a:xfrm>
              <a:off x="2791420" y="2808388"/>
              <a:ext cx="416858" cy="28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989129-A473-E452-8C33-412DAE1A7B2C}"/>
                </a:ext>
              </a:extLst>
            </p:cNvPr>
            <p:cNvSpPr/>
            <p:nvPr/>
          </p:nvSpPr>
          <p:spPr>
            <a:xfrm>
              <a:off x="2791419" y="1670479"/>
              <a:ext cx="570345" cy="28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3C28A2F-5E7A-FD35-17E5-CAD4918E73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6995" y="1510804"/>
              <a:ext cx="297469" cy="4662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93FD926-F0A7-006B-A28A-CAFFFEF4471D}"/>
                </a:ext>
              </a:extLst>
            </p:cNvPr>
            <p:cNvSpPr txBox="1"/>
            <p:nvPr/>
          </p:nvSpPr>
          <p:spPr>
            <a:xfrm>
              <a:off x="1111483" y="2699984"/>
              <a:ext cx="204094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Nematic</a:t>
              </a:r>
              <a:r>
                <a:rPr lang="fr-FR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</a:t>
              </a:r>
              <a:r>
                <a:rPr lang="fr-FR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r>
                <a:rPr lang="fr-FR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layer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F84DCE6-5224-2FF9-C7AF-BED6A195C0A3}"/>
                </a:ext>
              </a:extLst>
            </p:cNvPr>
            <p:cNvSpPr txBox="1"/>
            <p:nvPr/>
          </p:nvSpPr>
          <p:spPr>
            <a:xfrm>
              <a:off x="1372076" y="1213620"/>
              <a:ext cx="160653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Photoconductor</a:t>
              </a:r>
              <a:r>
                <a:rPr lang="fr-FR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plate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51FA23F-11B6-79CF-3C1A-C11CA4CE0EF3}"/>
                </a:ext>
              </a:extLst>
            </p:cNvPr>
            <p:cNvSpPr/>
            <p:nvPr/>
          </p:nvSpPr>
          <p:spPr>
            <a:xfrm>
              <a:off x="4649954" y="2587654"/>
              <a:ext cx="570345" cy="460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48C583D-1566-84F7-EB4C-1E9ADE846AEC}"/>
                </a:ext>
              </a:extLst>
            </p:cNvPr>
            <p:cNvSpPr txBox="1"/>
            <p:nvPr/>
          </p:nvSpPr>
          <p:spPr>
            <a:xfrm>
              <a:off x="4537959" y="2654499"/>
              <a:ext cx="91884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Glass plate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2B9C82BE-A283-516E-5BE7-0CD0F5ADB023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18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7E01F205-D8B8-02A4-AD1B-DA3811CA528B}"/>
              </a:ext>
            </a:extLst>
          </p:cNvPr>
          <p:cNvGrpSpPr/>
          <p:nvPr/>
        </p:nvGrpSpPr>
        <p:grpSpPr>
          <a:xfrm>
            <a:off x="1069833" y="4003318"/>
            <a:ext cx="9217519" cy="2684357"/>
            <a:chOff x="1069833" y="4003318"/>
            <a:chExt cx="9217519" cy="2684357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07E7D0F2-87A9-4530-4CE8-75B7C644FFFA}"/>
                </a:ext>
              </a:extLst>
            </p:cNvPr>
            <p:cNvSpPr/>
            <p:nvPr/>
          </p:nvSpPr>
          <p:spPr>
            <a:xfrm>
              <a:off x="1595348" y="4350725"/>
              <a:ext cx="3437176" cy="1694276"/>
            </a:xfrm>
            <a:prstGeom prst="roundRect">
              <a:avLst>
                <a:gd name="adj" fmla="val 3687"/>
              </a:avLst>
            </a:prstGeom>
            <a:solidFill>
              <a:srgbClr val="E6F4FF">
                <a:alpha val="540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1DAC4C-7710-90F2-EBCB-83E02F38115C}"/>
                </a:ext>
              </a:extLst>
            </p:cNvPr>
            <p:cNvSpPr/>
            <p:nvPr/>
          </p:nvSpPr>
          <p:spPr>
            <a:xfrm>
              <a:off x="1851036" y="4549745"/>
              <a:ext cx="29258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+mj-lt"/>
                </a:rPr>
                <a:t>Uniform light-</a:t>
              </a:r>
              <a:r>
                <a:rPr lang="fr-FR" sz="1600" dirty="0" err="1">
                  <a:latin typeface="+mj-lt"/>
                </a:rPr>
                <a:t>induced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retardance</a:t>
              </a:r>
              <a:endParaRPr lang="fr-FR" sz="1600" dirty="0">
                <a:latin typeface="+mj-lt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B54BF386-829F-29A6-2870-B76C78680E16}"/>
                </a:ext>
              </a:extLst>
            </p:cNvPr>
            <p:cNvSpPr txBox="1"/>
            <p:nvPr/>
          </p:nvSpPr>
          <p:spPr>
            <a:xfrm flipH="1">
              <a:off x="1540907" y="5566554"/>
              <a:ext cx="3546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Disk-</a:t>
              </a:r>
              <a:r>
                <a:rPr lang="fr-FR" sz="1600" dirty="0" err="1">
                  <a:latin typeface="+mj-lt"/>
                </a:rPr>
                <a:t>shaped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uniform</a:t>
              </a:r>
              <a:r>
                <a:rPr lang="fr-FR" sz="1600" dirty="0">
                  <a:latin typeface="+mj-lt"/>
                </a:rPr>
                <a:t> illumination</a:t>
              </a:r>
            </a:p>
          </p:txBody>
        </p:sp>
        <p:sp>
          <p:nvSpPr>
            <p:cNvPr id="49" name="Flèche vers le bas 48">
              <a:extLst>
                <a:ext uri="{FF2B5EF4-FFF2-40B4-BE49-F238E27FC236}">
                  <a16:creationId xmlns:a16="http://schemas.microsoft.com/office/drawing/2014/main" id="{ED180EC8-336B-E07D-C28B-44EAD53F9446}"/>
                </a:ext>
              </a:extLst>
            </p:cNvPr>
            <p:cNvSpPr/>
            <p:nvPr/>
          </p:nvSpPr>
          <p:spPr>
            <a:xfrm>
              <a:off x="3149148" y="5056301"/>
              <a:ext cx="329576" cy="432048"/>
            </a:xfrm>
            <a:prstGeom prst="down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B5BBBA7-20D1-4F67-9738-0D0AB21F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8711" y="4003318"/>
              <a:ext cx="3338641" cy="268435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E34865F-9F66-3A63-7C69-CD7A3792BB06}"/>
                </a:ext>
              </a:extLst>
            </p:cNvPr>
            <p:cNvSpPr/>
            <p:nvPr/>
          </p:nvSpPr>
          <p:spPr>
            <a:xfrm>
              <a:off x="1069833" y="6239485"/>
              <a:ext cx="4488206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err="1">
                  <a:latin typeface="+mj-lt"/>
                </a:rPr>
                <a:t>Aleksanyan</a:t>
              </a:r>
              <a:r>
                <a:rPr lang="fr-FR" sz="1200" dirty="0">
                  <a:latin typeface="+mj-lt"/>
                </a:rPr>
                <a:t> et al., Phys. </a:t>
              </a:r>
              <a:r>
                <a:rPr lang="fr-FR" sz="1200" dirty="0" err="1">
                  <a:latin typeface="+mj-lt"/>
                </a:rPr>
                <a:t>Rev</a:t>
              </a:r>
              <a:r>
                <a:rPr lang="fr-FR" sz="1200" dirty="0">
                  <a:latin typeface="+mj-lt"/>
                </a:rPr>
                <a:t>. </a:t>
              </a:r>
              <a:r>
                <a:rPr lang="fr-FR" sz="1200" dirty="0" err="1">
                  <a:latin typeface="+mj-lt"/>
                </a:rPr>
                <a:t>Lett</a:t>
              </a:r>
              <a:r>
                <a:rPr lang="fr-FR" sz="1200" dirty="0">
                  <a:latin typeface="+mj-lt"/>
                </a:rPr>
                <a:t>. 118, 203902 (2017)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8B5D3484-B71E-5127-FB55-959BE14856BE}"/>
              </a:ext>
            </a:extLst>
          </p:cNvPr>
          <p:cNvGrpSpPr/>
          <p:nvPr/>
        </p:nvGrpSpPr>
        <p:grpSpPr>
          <a:xfrm>
            <a:off x="6159460" y="3949978"/>
            <a:ext cx="5212976" cy="2737698"/>
            <a:chOff x="6243917" y="3819002"/>
            <a:chExt cx="5212976" cy="273769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20BB25E-40D5-3999-5367-155FF0860DA2}"/>
                </a:ext>
              </a:extLst>
            </p:cNvPr>
            <p:cNvSpPr/>
            <p:nvPr/>
          </p:nvSpPr>
          <p:spPr>
            <a:xfrm>
              <a:off x="6243917" y="3886238"/>
              <a:ext cx="5212976" cy="267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EF5BB6CD-44C8-73B4-9394-FBA8AB4E7BE5}"/>
                </a:ext>
              </a:extLst>
            </p:cNvPr>
            <p:cNvGrpSpPr/>
            <p:nvPr/>
          </p:nvGrpSpPr>
          <p:grpSpPr>
            <a:xfrm>
              <a:off x="6627913" y="3819002"/>
              <a:ext cx="4322516" cy="2415021"/>
              <a:chOff x="6627913" y="3819002"/>
              <a:chExt cx="4322516" cy="2415021"/>
            </a:xfrm>
          </p:grpSpPr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BF8B4548-DA09-E255-722B-FF7788FE0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7913" y="4328778"/>
                <a:ext cx="4292036" cy="1905245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AE5ADE2-0627-A8D8-0804-785A1462BC43}"/>
                  </a:ext>
                </a:extLst>
              </p:cNvPr>
              <p:cNvSpPr/>
              <p:nvPr/>
            </p:nvSpPr>
            <p:spPr>
              <a:xfrm>
                <a:off x="8534511" y="5942506"/>
                <a:ext cx="241591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200" dirty="0" err="1">
                    <a:solidFill>
                      <a:schemeClr val="bg1"/>
                    </a:solidFill>
                    <a:latin typeface="+mj-lt"/>
                  </a:rPr>
                  <a:t>Binary</a:t>
                </a:r>
                <a:r>
                  <a:rPr lang="fr-FR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+mj-lt"/>
                  </a:rPr>
                  <a:t>sunset</a:t>
                </a:r>
                <a:r>
                  <a:rPr lang="fr-FR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+mj-lt"/>
                  </a:rPr>
                  <a:t>from</a:t>
                </a:r>
                <a:r>
                  <a:rPr lang="fr-FR" sz="1200" dirty="0">
                    <a:solidFill>
                      <a:schemeClr val="bg1"/>
                    </a:solidFill>
                    <a:latin typeface="+mj-lt"/>
                  </a:rPr>
                  <a:t> Star </a:t>
                </a:r>
                <a:r>
                  <a:rPr lang="fr-FR" sz="1200" dirty="0" err="1">
                    <a:solidFill>
                      <a:schemeClr val="bg1"/>
                    </a:solidFill>
                    <a:latin typeface="+mj-lt"/>
                  </a:rPr>
                  <a:t>Wars</a:t>
                </a:r>
                <a:r>
                  <a:rPr lang="fr-FR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+mj-lt"/>
                  </a:rPr>
                  <a:t>movie</a:t>
                </a:r>
                <a:endParaRPr lang="fr-FR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B707908-2DD6-1836-0895-635DAAE627E3}"/>
                  </a:ext>
                </a:extLst>
              </p:cNvPr>
              <p:cNvSpPr txBox="1"/>
              <p:nvPr/>
            </p:nvSpPr>
            <p:spPr>
              <a:xfrm>
                <a:off x="7039877" y="3819002"/>
                <a:ext cx="3623638" cy="464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1800" dirty="0">
                    <a:solidFill>
                      <a:srgbClr val="0432FF"/>
                    </a:solidFill>
                    <a:latin typeface="+mj-lt"/>
                  </a:rPr>
                  <a:t>Exploring worlds with multiple suns</a:t>
                </a:r>
                <a:endParaRPr lang="fr-FR" sz="1800" dirty="0">
                  <a:solidFill>
                    <a:srgbClr val="0432FF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8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r 8"/>
          <p:cNvGrpSpPr/>
          <p:nvPr/>
        </p:nvGrpSpPr>
        <p:grpSpPr>
          <a:xfrm>
            <a:off x="8090937" y="950872"/>
            <a:ext cx="1829293" cy="1510260"/>
            <a:chOff x="6604701" y="1135778"/>
            <a:chExt cx="1829293" cy="1510260"/>
          </a:xfrm>
        </p:grpSpPr>
        <p:pic>
          <p:nvPicPr>
            <p:cNvPr id="143" name="Image 14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62"/>
            <a:stretch/>
          </p:blipFill>
          <p:spPr>
            <a:xfrm>
              <a:off x="6604701" y="1135778"/>
              <a:ext cx="1829293" cy="151026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626383" y="1196077"/>
              <a:ext cx="241778" cy="2019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2362719" y="857884"/>
            <a:ext cx="4731316" cy="2563494"/>
            <a:chOff x="755576" y="1154142"/>
            <a:chExt cx="4731316" cy="2563494"/>
          </a:xfrm>
        </p:grpSpPr>
        <p:grpSp>
          <p:nvGrpSpPr>
            <p:cNvPr id="7" name="Grouper 6"/>
            <p:cNvGrpSpPr/>
            <p:nvPr/>
          </p:nvGrpSpPr>
          <p:grpSpPr>
            <a:xfrm>
              <a:off x="899592" y="1154142"/>
              <a:ext cx="4587300" cy="2510943"/>
              <a:chOff x="899592" y="1154142"/>
              <a:chExt cx="4587300" cy="2510943"/>
            </a:xfrm>
          </p:grpSpPr>
          <p:pic>
            <p:nvPicPr>
              <p:cNvPr id="67" name="Image 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92" y="1154142"/>
                <a:ext cx="4587300" cy="2510943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867456" y="2441492"/>
                <a:ext cx="403091" cy="1913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55576" y="3473736"/>
              <a:ext cx="766498" cy="24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7370" y="3137606"/>
              <a:ext cx="351656" cy="508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982837" y="2477456"/>
            <a:ext cx="4898969" cy="1510260"/>
            <a:chOff x="3458836" y="2558138"/>
            <a:chExt cx="4898969" cy="1510260"/>
          </a:xfrm>
        </p:grpSpPr>
        <p:grpSp>
          <p:nvGrpSpPr>
            <p:cNvPr id="8" name="Grouper 7"/>
            <p:cNvGrpSpPr/>
            <p:nvPr/>
          </p:nvGrpSpPr>
          <p:grpSpPr>
            <a:xfrm>
              <a:off x="6527351" y="2558138"/>
              <a:ext cx="1830454" cy="1510260"/>
              <a:chOff x="6572921" y="2614120"/>
              <a:chExt cx="1830454" cy="1510260"/>
            </a:xfrm>
          </p:grpSpPr>
          <p:pic>
            <p:nvPicPr>
              <p:cNvPr id="147" name="Image 14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31"/>
              <a:stretch/>
            </p:blipFill>
            <p:spPr>
              <a:xfrm>
                <a:off x="6572921" y="2614120"/>
                <a:ext cx="1830454" cy="151026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652104" y="2666479"/>
                <a:ext cx="241778" cy="2019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</p:grpSp>
        <p:cxnSp>
          <p:nvCxnSpPr>
            <p:cNvPr id="17" name="Connecteur en angle 16"/>
            <p:cNvCxnSpPr/>
            <p:nvPr/>
          </p:nvCxnSpPr>
          <p:spPr>
            <a:xfrm>
              <a:off x="3458836" y="3425145"/>
              <a:ext cx="3022354" cy="252000"/>
            </a:xfrm>
            <a:prstGeom prst="bentConnector3">
              <a:avLst>
                <a:gd name="adj1" fmla="val 65"/>
              </a:avLst>
            </a:prstGeom>
            <a:ln w="127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Connecteur en angle 32"/>
          <p:cNvCxnSpPr/>
          <p:nvPr/>
        </p:nvCxnSpPr>
        <p:spPr>
          <a:xfrm flipV="1">
            <a:off x="7133621" y="2215053"/>
            <a:ext cx="917730" cy="174440"/>
          </a:xfrm>
          <a:prstGeom prst="bentConnector3">
            <a:avLst>
              <a:gd name="adj1" fmla="val 78183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r 21"/>
          <p:cNvGrpSpPr/>
          <p:nvPr/>
        </p:nvGrpSpPr>
        <p:grpSpPr>
          <a:xfrm>
            <a:off x="6083944" y="4059723"/>
            <a:ext cx="4525785" cy="2238410"/>
            <a:chOff x="4358369" y="4235314"/>
            <a:chExt cx="4788096" cy="2368147"/>
          </a:xfrm>
        </p:grpSpPr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8369" y="4618923"/>
              <a:ext cx="1877420" cy="1843107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7172" y="4617970"/>
              <a:ext cx="1837479" cy="1842458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8516073" y="4572136"/>
              <a:ext cx="630392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latin typeface="+mj-lt"/>
                </a:rPr>
                <a:t>0</a:t>
              </a:r>
            </a:p>
            <a:p>
              <a:endParaRPr lang="fr-FR" sz="1400" dirty="0">
                <a:latin typeface="+mj-lt"/>
              </a:endParaRPr>
            </a:p>
            <a:p>
              <a:endParaRPr lang="fr-FR" sz="1400" dirty="0">
                <a:latin typeface="+mj-lt"/>
              </a:endParaRPr>
            </a:p>
            <a:p>
              <a:endParaRPr lang="fr-FR" sz="1400" dirty="0">
                <a:latin typeface="+mj-lt"/>
              </a:endParaRPr>
            </a:p>
            <a:p>
              <a:endParaRPr lang="fr-FR" sz="1400" dirty="0">
                <a:latin typeface="+mj-lt"/>
              </a:endParaRPr>
            </a:p>
            <a:p>
              <a:endParaRPr lang="fr-FR" sz="1400" dirty="0">
                <a:latin typeface="+mj-lt"/>
              </a:endParaRPr>
            </a:p>
            <a:p>
              <a:endParaRPr lang="fr-FR" sz="1400" dirty="0">
                <a:latin typeface="+mj-lt"/>
              </a:endParaRPr>
            </a:p>
            <a:p>
              <a:endParaRPr lang="fr-FR" sz="1400" dirty="0">
                <a:latin typeface="+mj-lt"/>
              </a:endParaRPr>
            </a:p>
            <a:p>
              <a:r>
                <a:rPr lang="fr-FR" sz="1400" dirty="0">
                  <a:latin typeface="+mj-lt"/>
                </a:rPr>
                <a:t>-3.5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ZoneTexte 84"/>
                <p:cNvSpPr txBox="1"/>
                <p:nvPr/>
              </p:nvSpPr>
              <p:spPr>
                <a:xfrm rot="16200000">
                  <a:off x="8190080" y="5516258"/>
                  <a:ext cx="10899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log</m:t>
                      </m:r>
                      <m:r>
                        <a:rPr lang="fr-FR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⁡(</m:t>
                      </m:r>
                      <m:r>
                        <a:rPr lang="fr-FR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𝐼</m:t>
                      </m:r>
                      <m:r>
                        <a:rPr lang="fr-FR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max</m:t>
                          </m:r>
                        </m:sub>
                      </m:sSub>
                    </m:oMath>
                  </a14:m>
                  <a:r>
                    <a:rPr lang="fr-FR" sz="1600" dirty="0">
                      <a:latin typeface="+mj-lt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5" name="ZoneTexte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190080" y="5516258"/>
                  <a:ext cx="1089914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25000" t="-9195" r="-50000" b="-8046"/>
                  </a:stretch>
                </a:blipFill>
              </p:spPr>
              <p:txBody>
                <a:bodyPr/>
                <a:lstStyle/>
                <a:p>
                  <a:r>
                    <a:rPr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ZoneTexte 85"/>
            <p:cNvSpPr txBox="1"/>
            <p:nvPr/>
          </p:nvSpPr>
          <p:spPr>
            <a:xfrm>
              <a:off x="5682836" y="4682223"/>
              <a:ext cx="513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+mj-lt"/>
                </a:rPr>
                <a:t>OFF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7884840" y="4673377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+mj-lt"/>
                </a:rPr>
                <a:t>ON</a:t>
              </a: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169717" y="4779279"/>
              <a:ext cx="3385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fr-FR" sz="1500" baseline="-25000" dirty="0">
                  <a:solidFill>
                    <a:schemeClr val="bg1"/>
                  </a:solidFill>
                  <a:latin typeface="+mj-lt"/>
                </a:rPr>
                <a:t>1</a:t>
              </a:r>
              <a:endParaRPr lang="fr-FR" sz="15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4620352" y="5853490"/>
              <a:ext cx="3385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fr-FR" sz="1500" baseline="-25000" dirty="0">
                  <a:solidFill>
                    <a:schemeClr val="bg1"/>
                  </a:solidFill>
                  <a:latin typeface="+mj-lt"/>
                </a:rPr>
                <a:t>2</a:t>
              </a:r>
              <a:endParaRPr lang="fr-FR" sz="15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5828278" y="5568087"/>
              <a:ext cx="3385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>
                  <a:solidFill>
                    <a:schemeClr val="bg1"/>
                  </a:solidFill>
                  <a:latin typeface="+mj-lt"/>
                </a:rPr>
                <a:t>S</a:t>
              </a:r>
              <a:r>
                <a:rPr lang="fr-FR" sz="1500" baseline="-25000" dirty="0">
                  <a:solidFill>
                    <a:schemeClr val="bg1"/>
                  </a:solidFill>
                  <a:latin typeface="+mj-lt"/>
                </a:rPr>
                <a:t>3</a:t>
              </a:r>
              <a:endParaRPr lang="fr-FR" sz="15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5258033" y="5387849"/>
              <a:ext cx="28405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>
                  <a:solidFill>
                    <a:schemeClr val="bg1"/>
                  </a:solidFill>
                  <a:latin typeface="+mj-lt"/>
                </a:rPr>
                <a:t>P</a:t>
              </a:r>
              <a:endParaRPr lang="fr-FR" sz="15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92" name="Image 91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8447663" y="4618374"/>
              <a:ext cx="104243" cy="1842054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4427108" y="4235314"/>
              <a:ext cx="1785296" cy="338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Triple-star &amp; </a:t>
              </a:r>
              <a:r>
                <a:rPr lang="fr-FR" sz="1600" dirty="0" err="1">
                  <a:latin typeface="+mj-lt"/>
                </a:rPr>
                <a:t>planet</a:t>
              </a:r>
              <a:endParaRPr lang="fr-FR" sz="1600" dirty="0">
                <a:latin typeface="+mj-lt"/>
              </a:endParaRP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3391221" y="710774"/>
            <a:ext cx="1483019" cy="1897957"/>
            <a:chOff x="1867220" y="791455"/>
            <a:chExt cx="1483019" cy="1897957"/>
          </a:xfrm>
        </p:grpSpPr>
        <p:sp>
          <p:nvSpPr>
            <p:cNvPr id="14" name="Forme libre 13"/>
            <p:cNvSpPr/>
            <p:nvPr/>
          </p:nvSpPr>
          <p:spPr>
            <a:xfrm>
              <a:off x="1867220" y="791455"/>
              <a:ext cx="1483019" cy="1897957"/>
            </a:xfrm>
            <a:custGeom>
              <a:avLst/>
              <a:gdLst>
                <a:gd name="connsiteX0" fmla="*/ 491778 w 1483019"/>
                <a:gd name="connsiteY0" fmla="*/ 1897957 h 1897957"/>
                <a:gd name="connsiteX1" fmla="*/ 998925 w 1483019"/>
                <a:gd name="connsiteY1" fmla="*/ 1897957 h 1897957"/>
                <a:gd name="connsiteX2" fmla="*/ 998925 w 1483019"/>
                <a:gd name="connsiteY2" fmla="*/ 1897957 h 1897957"/>
                <a:gd name="connsiteX3" fmla="*/ 998925 w 1483019"/>
                <a:gd name="connsiteY3" fmla="*/ 1313970 h 1897957"/>
                <a:gd name="connsiteX4" fmla="*/ 1244814 w 1483019"/>
                <a:gd name="connsiteY4" fmla="*/ 1352390 h 1897957"/>
                <a:gd name="connsiteX5" fmla="*/ 1329338 w 1483019"/>
                <a:gd name="connsiteY5" fmla="*/ 1306286 h 1897957"/>
                <a:gd name="connsiteX6" fmla="*/ 1337022 w 1483019"/>
                <a:gd name="connsiteY6" fmla="*/ 1306286 h 1897957"/>
                <a:gd name="connsiteX7" fmla="*/ 1337022 w 1483019"/>
                <a:gd name="connsiteY7" fmla="*/ 1306286 h 1897957"/>
                <a:gd name="connsiteX8" fmla="*/ 1483019 w 1483019"/>
                <a:gd name="connsiteY8" fmla="*/ 138313 h 1897957"/>
                <a:gd name="connsiteX9" fmla="*/ 783772 w 1483019"/>
                <a:gd name="connsiteY9" fmla="*/ 0 h 1897957"/>
                <a:gd name="connsiteX10" fmla="*/ 0 w 1483019"/>
                <a:gd name="connsiteY10" fmla="*/ 176733 h 1897957"/>
                <a:gd name="connsiteX11" fmla="*/ 414938 w 1483019"/>
                <a:gd name="connsiteY11" fmla="*/ 1029661 h 1897957"/>
                <a:gd name="connsiteX12" fmla="*/ 545567 w 1483019"/>
                <a:gd name="connsiteY12" fmla="*/ 1467651 h 1897957"/>
                <a:gd name="connsiteX13" fmla="*/ 576303 w 1483019"/>
                <a:gd name="connsiteY13" fmla="*/ 1544491 h 1897957"/>
                <a:gd name="connsiteX14" fmla="*/ 568619 w 1483019"/>
                <a:gd name="connsiteY14" fmla="*/ 1897957 h 1897957"/>
                <a:gd name="connsiteX15" fmla="*/ 491778 w 1483019"/>
                <a:gd name="connsiteY15" fmla="*/ 1897957 h 189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3019" h="1897957">
                  <a:moveTo>
                    <a:pt x="491778" y="1897957"/>
                  </a:moveTo>
                  <a:lnTo>
                    <a:pt x="998925" y="1897957"/>
                  </a:lnTo>
                  <a:lnTo>
                    <a:pt x="998925" y="1897957"/>
                  </a:lnTo>
                  <a:lnTo>
                    <a:pt x="998925" y="1313970"/>
                  </a:lnTo>
                  <a:lnTo>
                    <a:pt x="1244814" y="1352390"/>
                  </a:lnTo>
                  <a:cubicBezTo>
                    <a:pt x="1282675" y="1328727"/>
                    <a:pt x="1293579" y="1315226"/>
                    <a:pt x="1329338" y="1306286"/>
                  </a:cubicBezTo>
                  <a:cubicBezTo>
                    <a:pt x="1331823" y="1305665"/>
                    <a:pt x="1334461" y="1306286"/>
                    <a:pt x="1337022" y="1306286"/>
                  </a:cubicBezTo>
                  <a:lnTo>
                    <a:pt x="1337022" y="1306286"/>
                  </a:lnTo>
                  <a:lnTo>
                    <a:pt x="1483019" y="138313"/>
                  </a:lnTo>
                  <a:lnTo>
                    <a:pt x="783772" y="0"/>
                  </a:lnTo>
                  <a:lnTo>
                    <a:pt x="0" y="176733"/>
                  </a:lnTo>
                  <a:lnTo>
                    <a:pt x="414938" y="1029661"/>
                  </a:lnTo>
                  <a:lnTo>
                    <a:pt x="545567" y="1467651"/>
                  </a:lnTo>
                  <a:lnTo>
                    <a:pt x="576303" y="1544491"/>
                  </a:lnTo>
                  <a:lnTo>
                    <a:pt x="568619" y="1897957"/>
                  </a:lnTo>
                  <a:lnTo>
                    <a:pt x="491778" y="189795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latin typeface="+mj-lt"/>
              </a:endParaRPr>
            </a:p>
          </p:txBody>
        </p:sp>
        <p:pic>
          <p:nvPicPr>
            <p:cNvPr id="93" name="Image 92"/>
            <p:cNvPicPr>
              <a:picLocks noChangeAspect="1"/>
            </p:cNvPicPr>
            <p:nvPr/>
          </p:nvPicPr>
          <p:blipFill rotWithShape="1">
            <a:blip r:embed="rId9"/>
            <a:srcRect t="-1" r="-4745" b="6288"/>
            <a:stretch/>
          </p:blipFill>
          <p:spPr>
            <a:xfrm>
              <a:off x="2442472" y="2431661"/>
              <a:ext cx="424641" cy="6798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8" name="Rectangle 17"/>
          <p:cNvSpPr/>
          <p:nvPr/>
        </p:nvSpPr>
        <p:spPr>
          <a:xfrm>
            <a:off x="3966472" y="2623944"/>
            <a:ext cx="354516" cy="138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+mj-lt"/>
            </a:endParaRPr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id="{53AF4BC6-2992-D84F-A3A1-0AA863872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47" name="Rectangle 20">
            <a:extLst>
              <a:ext uri="{FF2B5EF4-FFF2-40B4-BE49-F238E27FC236}">
                <a16:creationId xmlns:a16="http://schemas.microsoft.com/office/drawing/2014/main" id="{46B8CDC9-B765-5D4B-8E1A-63C8BA91A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Multiple-star adaptive vortex coronagraphy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CE4805-10BC-1D1A-B8FD-74181B1B8CF3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C11DB-FE2E-B983-8B45-2C55D3C10FEA}"/>
              </a:ext>
            </a:extLst>
          </p:cNvPr>
          <p:cNvSpPr/>
          <p:nvPr/>
        </p:nvSpPr>
        <p:spPr>
          <a:xfrm>
            <a:off x="5849001" y="6298740"/>
            <a:ext cx="448820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+mj-lt"/>
              </a:rPr>
              <a:t>Aleksanyan</a:t>
            </a:r>
            <a:r>
              <a:rPr lang="fr-FR" sz="1200" dirty="0">
                <a:latin typeface="+mj-lt"/>
              </a:rPr>
              <a:t> et al., Phys. </a:t>
            </a:r>
            <a:r>
              <a:rPr lang="fr-FR" sz="1200" dirty="0" err="1">
                <a:latin typeface="+mj-lt"/>
              </a:rPr>
              <a:t>Rev</a:t>
            </a:r>
            <a:r>
              <a:rPr lang="fr-FR" sz="1200" dirty="0">
                <a:latin typeface="+mj-lt"/>
              </a:rPr>
              <a:t>. </a:t>
            </a:r>
            <a:r>
              <a:rPr lang="fr-FR" sz="1200" dirty="0" err="1">
                <a:latin typeface="+mj-lt"/>
              </a:rPr>
              <a:t>Lett</a:t>
            </a:r>
            <a:r>
              <a:rPr lang="fr-FR" sz="1200" dirty="0">
                <a:latin typeface="+mj-lt"/>
              </a:rPr>
              <a:t>. 118, 203902 (2017)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8F72A-3124-47CD-D3B5-AA8423B0C061}"/>
              </a:ext>
            </a:extLst>
          </p:cNvPr>
          <p:cNvSpPr/>
          <p:nvPr/>
        </p:nvSpPr>
        <p:spPr>
          <a:xfrm>
            <a:off x="5531279" y="1484457"/>
            <a:ext cx="1562756" cy="319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721E0-613E-A527-897D-67C7EE9FC9F5}"/>
              </a:ext>
            </a:extLst>
          </p:cNvPr>
          <p:cNvSpPr/>
          <p:nvPr/>
        </p:nvSpPr>
        <p:spPr>
          <a:xfrm>
            <a:off x="4518682" y="1878181"/>
            <a:ext cx="1010545" cy="257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DCDB59-CF36-7B34-A9E1-B62FDE422DC7}"/>
              </a:ext>
            </a:extLst>
          </p:cNvPr>
          <p:cNvSpPr/>
          <p:nvPr/>
        </p:nvSpPr>
        <p:spPr>
          <a:xfrm>
            <a:off x="4564498" y="1996922"/>
            <a:ext cx="1010545" cy="108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67CA5-837E-8C55-1905-2171865C2014}"/>
              </a:ext>
            </a:extLst>
          </p:cNvPr>
          <p:cNvSpPr/>
          <p:nvPr/>
        </p:nvSpPr>
        <p:spPr>
          <a:xfrm>
            <a:off x="3369418" y="2748504"/>
            <a:ext cx="1552875" cy="16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860BC-2918-FF29-622E-8C9D2DA43C78}"/>
              </a:ext>
            </a:extLst>
          </p:cNvPr>
          <p:cNvSpPr/>
          <p:nvPr/>
        </p:nvSpPr>
        <p:spPr>
          <a:xfrm>
            <a:off x="3984308" y="2800585"/>
            <a:ext cx="351657" cy="275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r 20"/>
          <p:cNvGrpSpPr/>
          <p:nvPr/>
        </p:nvGrpSpPr>
        <p:grpSpPr>
          <a:xfrm>
            <a:off x="2906933" y="1905748"/>
            <a:ext cx="2742278" cy="2983675"/>
            <a:chOff x="1006416" y="1986429"/>
            <a:chExt cx="2742278" cy="2983675"/>
          </a:xfrm>
        </p:grpSpPr>
        <p:sp>
          <p:nvSpPr>
            <p:cNvPr id="55" name="Ellipse 54"/>
            <p:cNvSpPr/>
            <p:nvPr/>
          </p:nvSpPr>
          <p:spPr>
            <a:xfrm>
              <a:off x="1006416" y="4825300"/>
              <a:ext cx="135232" cy="1448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latin typeface="+mj-lt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388235" y="1986429"/>
              <a:ext cx="1360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FF40FF"/>
                  </a:solidFill>
                  <a:latin typeface="+mj-lt"/>
                </a:rPr>
                <a:t>Active </a:t>
              </a:r>
              <a:r>
                <a:rPr lang="fr-FR" sz="1200" dirty="0" err="1">
                  <a:solidFill>
                    <a:srgbClr val="FF40FF"/>
                  </a:solidFill>
                  <a:latin typeface="+mj-lt"/>
                </a:rPr>
                <a:t>mask</a:t>
              </a:r>
              <a:endParaRPr lang="fr-FR" sz="1200" dirty="0">
                <a:solidFill>
                  <a:srgbClr val="FF40FF"/>
                </a:solidFill>
                <a:latin typeface="+mj-lt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C10B6ED-472B-6A59-0A9B-852762F8088D}"/>
              </a:ext>
            </a:extLst>
          </p:cNvPr>
          <p:cNvGrpSpPr/>
          <p:nvPr/>
        </p:nvGrpSpPr>
        <p:grpSpPr>
          <a:xfrm>
            <a:off x="1591093" y="4038535"/>
            <a:ext cx="3391744" cy="2028519"/>
            <a:chOff x="1591093" y="4038535"/>
            <a:chExt cx="3391744" cy="2028519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1D51B05C-F85A-8582-FECD-6AD6642A4D57}"/>
                </a:ext>
              </a:extLst>
            </p:cNvPr>
            <p:cNvGrpSpPr/>
            <p:nvPr/>
          </p:nvGrpSpPr>
          <p:grpSpPr>
            <a:xfrm>
              <a:off x="1591093" y="4558745"/>
              <a:ext cx="3391744" cy="1508309"/>
              <a:chOff x="1732902" y="5100862"/>
              <a:chExt cx="3391744" cy="1508309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D52A50D4-B821-7F1C-0E6A-99233BA5BB72}"/>
                  </a:ext>
                </a:extLst>
              </p:cNvPr>
              <p:cNvSpPr/>
              <p:nvPr/>
            </p:nvSpPr>
            <p:spPr>
              <a:xfrm>
                <a:off x="1732902" y="5100862"/>
                <a:ext cx="3391744" cy="1508309"/>
              </a:xfrm>
              <a:prstGeom prst="roundRect">
                <a:avLst>
                  <a:gd name="adj" fmla="val 3687"/>
                </a:avLst>
              </a:prstGeom>
              <a:solidFill>
                <a:schemeClr val="accent3">
                  <a:lumMod val="20000"/>
                  <a:lumOff val="80000"/>
                  <a:alpha val="540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8AD575B-4109-E6FE-76BA-0C3A8BE53BC1}"/>
                  </a:ext>
                </a:extLst>
              </p:cNvPr>
              <p:cNvSpPr txBox="1"/>
              <p:nvPr/>
            </p:nvSpPr>
            <p:spPr>
              <a:xfrm>
                <a:off x="1991357" y="5177019"/>
                <a:ext cx="2902817" cy="1295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fr-FR" dirty="0">
                    <a:solidFill>
                      <a:srgbClr val="0432FF"/>
                    </a:solidFill>
                    <a:latin typeface="+mj-lt"/>
                  </a:rPr>
                  <a:t>Clear aperture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fr-FR" dirty="0" err="1">
                    <a:solidFill>
                      <a:srgbClr val="0432FF"/>
                    </a:solidFill>
                    <a:latin typeface="+mj-lt"/>
                  </a:rPr>
                  <a:t>Polarization</a:t>
                </a:r>
                <a:r>
                  <a:rPr lang="fr-FR" dirty="0">
                    <a:solidFill>
                      <a:srgbClr val="0432FF"/>
                    </a:solidFill>
                    <a:latin typeface="+mj-lt"/>
                  </a:rPr>
                  <a:t> </a:t>
                </a:r>
                <a:r>
                  <a:rPr lang="fr-FR" dirty="0" err="1">
                    <a:solidFill>
                      <a:srgbClr val="0432FF"/>
                    </a:solidFill>
                    <a:latin typeface="+mj-lt"/>
                  </a:rPr>
                  <a:t>losses</a:t>
                </a:r>
                <a:endParaRPr lang="fr-FR" dirty="0">
                  <a:solidFill>
                    <a:srgbClr val="0432FF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fr-FR" dirty="0">
                    <a:solidFill>
                      <a:srgbClr val="0432FF"/>
                    </a:solidFill>
                    <a:latin typeface="+mj-lt"/>
                  </a:rPr>
                  <a:t>Rejection performances</a:t>
                </a:r>
              </a:p>
            </p:txBody>
          </p:sp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15116A2-F424-4482-53BD-4DF8D29C787D}"/>
                </a:ext>
              </a:extLst>
            </p:cNvPr>
            <p:cNvSpPr txBox="1"/>
            <p:nvPr/>
          </p:nvSpPr>
          <p:spPr>
            <a:xfrm>
              <a:off x="1847191" y="4038535"/>
              <a:ext cx="2146054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dirty="0">
                  <a:latin typeface="+mj-lt"/>
                </a:rPr>
                <a:t>Limitations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5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393BC6AF-25E3-813A-F2B2-9D1A4853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8429FD0E-14AC-0BD5-AB3E-4AD3A494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Tunable macroscopic self-engineered vortex mask 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A15D8B-E3DA-11C5-B73A-D3F52E2A4A19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20</a:t>
            </a:r>
          </a:p>
        </p:txBody>
      </p: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69F1D409-C3FD-5262-66E9-3DAEE3EAF126}"/>
              </a:ext>
            </a:extLst>
          </p:cNvPr>
          <p:cNvGrpSpPr/>
          <p:nvPr/>
        </p:nvGrpSpPr>
        <p:grpSpPr>
          <a:xfrm>
            <a:off x="2306836" y="1858255"/>
            <a:ext cx="3701654" cy="667566"/>
            <a:chOff x="5463828" y="1954194"/>
            <a:chExt cx="3701654" cy="667566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863143C-EEFF-9A3A-C3B1-1AFE961A2841}"/>
                </a:ext>
              </a:extLst>
            </p:cNvPr>
            <p:cNvSpPr/>
            <p:nvPr/>
          </p:nvSpPr>
          <p:spPr>
            <a:xfrm>
              <a:off x="5522179" y="2359968"/>
              <a:ext cx="1824369" cy="166392"/>
            </a:xfrm>
            <a:prstGeom prst="rect">
              <a:avLst/>
            </a:prstGeom>
            <a:solidFill>
              <a:srgbClr val="0000F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latin typeface="+mj-lt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A968DFA0-24F8-FA11-1790-E8C4A9ABAB85}"/>
                </a:ext>
              </a:extLst>
            </p:cNvPr>
            <p:cNvSpPr/>
            <p:nvPr/>
          </p:nvSpPr>
          <p:spPr>
            <a:xfrm>
              <a:off x="5463828" y="1954194"/>
              <a:ext cx="1990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0000FF"/>
                  </a:solidFill>
                  <a:latin typeface="+mj-lt"/>
                </a:rPr>
                <a:t>Nematic film</a:t>
              </a:r>
              <a:endParaRPr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EBDD548-70FB-9A07-065F-832AA94E8479}"/>
                </a:ext>
              </a:extLst>
            </p:cNvPr>
            <p:cNvSpPr/>
            <p:nvPr/>
          </p:nvSpPr>
          <p:spPr>
            <a:xfrm>
              <a:off x="7175293" y="2252428"/>
              <a:ext cx="1990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  <a:latin typeface="+mj-lt"/>
                </a:rPr>
                <a:t>Electric </a:t>
              </a:r>
              <a:r>
                <a:rPr lang="fr-FR" dirty="0" err="1">
                  <a:solidFill>
                    <a:srgbClr val="FF0000"/>
                  </a:solidFill>
                  <a:latin typeface="+mj-lt"/>
                </a:rPr>
                <a:t>field</a:t>
              </a:r>
              <a:endParaRPr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47" name="Connecteur droit avec flèche 146">
              <a:extLst>
                <a:ext uri="{FF2B5EF4-FFF2-40B4-BE49-F238E27FC236}">
                  <a16:creationId xmlns:a16="http://schemas.microsoft.com/office/drawing/2014/main" id="{0DC40E19-00E2-F33F-9081-D3F5BC1DE4D3}"/>
                </a:ext>
              </a:extLst>
            </p:cNvPr>
            <p:cNvCxnSpPr/>
            <p:nvPr/>
          </p:nvCxnSpPr>
          <p:spPr>
            <a:xfrm flipV="1">
              <a:off x="7456961" y="2300523"/>
              <a:ext cx="0" cy="28462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ZoneTexte 147">
            <a:extLst>
              <a:ext uri="{FF2B5EF4-FFF2-40B4-BE49-F238E27FC236}">
                <a16:creationId xmlns:a16="http://schemas.microsoft.com/office/drawing/2014/main" id="{04EAF01D-181B-9215-3AED-5C29B79E94DF}"/>
              </a:ext>
            </a:extLst>
          </p:cNvPr>
          <p:cNvSpPr txBox="1"/>
          <p:nvPr/>
        </p:nvSpPr>
        <p:spPr>
          <a:xfrm>
            <a:off x="1741216" y="2823418"/>
            <a:ext cx="304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Random</a:t>
            </a:r>
            <a:endParaRPr lang="fr-FR" sz="1600" dirty="0">
              <a:latin typeface="+mj-lt"/>
            </a:endParaRPr>
          </a:p>
          <a:p>
            <a:pPr algn="ctr"/>
            <a:r>
              <a:rPr lang="fr-FR" sz="1600" dirty="0" err="1">
                <a:latin typeface="+mj-lt"/>
              </a:rPr>
              <a:t>electrically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induced</a:t>
            </a:r>
            <a:endParaRPr sz="1600" dirty="0">
              <a:latin typeface="+mj-lt"/>
            </a:endParaRPr>
          </a:p>
        </p:txBody>
      </p:sp>
      <p:pic>
        <p:nvPicPr>
          <p:cNvPr id="149" name="Image 148">
            <a:extLst>
              <a:ext uri="{FF2B5EF4-FFF2-40B4-BE49-F238E27FC236}">
                <a16:creationId xmlns:a16="http://schemas.microsoft.com/office/drawing/2014/main" id="{79130E08-BD84-F2DD-CD88-FD500C41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6" t="26381" r="29858" b="25736"/>
          <a:stretch/>
        </p:blipFill>
        <p:spPr>
          <a:xfrm>
            <a:off x="2498103" y="3477682"/>
            <a:ext cx="1531347" cy="1531347"/>
          </a:xfrm>
          <a:prstGeom prst="rect">
            <a:avLst/>
          </a:prstGeom>
        </p:spPr>
      </p:pic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79109349-BCC0-760C-B205-CF7691890BFC}"/>
              </a:ext>
            </a:extLst>
          </p:cNvPr>
          <p:cNvCxnSpPr/>
          <p:nvPr/>
        </p:nvCxnSpPr>
        <p:spPr>
          <a:xfrm flipV="1">
            <a:off x="2250415" y="2205102"/>
            <a:ext cx="0" cy="28462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DA0D7689-8A87-CC12-92CE-46DC56735303}"/>
              </a:ext>
            </a:extLst>
          </p:cNvPr>
          <p:cNvSpPr/>
          <p:nvPr/>
        </p:nvSpPr>
        <p:spPr>
          <a:xfrm>
            <a:off x="453440" y="1880584"/>
            <a:ext cx="1990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  <a:latin typeface="+mj-lt"/>
              </a:rPr>
              <a:t>Initial</a:t>
            </a:r>
          </a:p>
          <a:p>
            <a:pPr algn="ctr"/>
            <a:r>
              <a:rPr lang="fr-FR" dirty="0" err="1">
                <a:solidFill>
                  <a:srgbClr val="00B050"/>
                </a:solidFill>
                <a:latin typeface="+mj-lt"/>
              </a:rPr>
              <a:t>director</a:t>
            </a:r>
            <a:r>
              <a:rPr lang="fr-FR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+mj-lt"/>
              </a:rPr>
              <a:t>field</a:t>
            </a:r>
            <a:endParaRPr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9511BAAC-5865-4B93-B1A9-C591785AFFB2}"/>
              </a:ext>
            </a:extLst>
          </p:cNvPr>
          <p:cNvCxnSpPr/>
          <p:nvPr/>
        </p:nvCxnSpPr>
        <p:spPr>
          <a:xfrm>
            <a:off x="2365187" y="3477682"/>
            <a:ext cx="0" cy="153134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2D15E34F-9824-3E43-196A-8B5C1C2B9674}"/>
                  </a:ext>
                </a:extLst>
              </p:cNvPr>
              <p:cNvSpPr txBox="1"/>
              <p:nvPr/>
            </p:nvSpPr>
            <p:spPr>
              <a:xfrm>
                <a:off x="1503466" y="4014590"/>
                <a:ext cx="861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latin typeface="+mj-lt"/>
                  </a:rPr>
                  <a:t> 1 cm </a:t>
                </a:r>
              </a:p>
            </p:txBody>
          </p:sp>
        </mc:Choice>
        <mc:Fallback xmlns=""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2D15E34F-9824-3E43-196A-8B5C1C2B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466" y="4014590"/>
                <a:ext cx="861721" cy="369332"/>
              </a:xfrm>
              <a:prstGeom prst="rect">
                <a:avLst/>
              </a:prstGeom>
              <a:blipFill>
                <a:blip r:embed="rId3"/>
                <a:stretch>
                  <a:fillRect t="-10000" r="-10145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e 158">
            <a:extLst>
              <a:ext uri="{FF2B5EF4-FFF2-40B4-BE49-F238E27FC236}">
                <a16:creationId xmlns:a16="http://schemas.microsoft.com/office/drawing/2014/main" id="{85458550-0BBB-8297-5843-969C63A49A57}"/>
              </a:ext>
            </a:extLst>
          </p:cNvPr>
          <p:cNvGrpSpPr/>
          <p:nvPr/>
        </p:nvGrpSpPr>
        <p:grpSpPr>
          <a:xfrm>
            <a:off x="5488840" y="1110105"/>
            <a:ext cx="5707202" cy="5620479"/>
            <a:chOff x="5488840" y="1110105"/>
            <a:chExt cx="5707202" cy="562047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CF1E7C-01C5-3848-DD96-8376FC82DE0C}"/>
                </a:ext>
              </a:extLst>
            </p:cNvPr>
            <p:cNvSpPr txBox="1"/>
            <p:nvPr/>
          </p:nvSpPr>
          <p:spPr>
            <a:xfrm>
              <a:off x="6792115" y="5679342"/>
              <a:ext cx="3045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latin typeface="+mj-lt"/>
                </a:rPr>
                <a:t>Electrical</a:t>
              </a:r>
              <a:r>
                <a:rPr lang="fr-FR" sz="1600" dirty="0">
                  <a:latin typeface="+mj-lt"/>
                </a:rPr>
                <a:t> </a:t>
              </a:r>
            </a:p>
            <a:p>
              <a:pPr algn="ctr"/>
              <a:r>
                <a:rPr lang="fr-FR" sz="1600" dirty="0" err="1">
                  <a:latin typeface="+mj-lt"/>
                </a:rPr>
                <a:t>directed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growth</a:t>
              </a:r>
              <a:endParaRPr sz="1600" dirty="0"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986BF3-CD11-5364-5DC4-8C309FA19AF5}"/>
                </a:ext>
              </a:extLst>
            </p:cNvPr>
            <p:cNvSpPr/>
            <p:nvPr/>
          </p:nvSpPr>
          <p:spPr>
            <a:xfrm>
              <a:off x="7034821" y="6453585"/>
              <a:ext cx="23804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 err="1">
                  <a:latin typeface="+mj-lt"/>
                </a:rPr>
                <a:t>Brasselet</a:t>
              </a:r>
              <a:r>
                <a:rPr lang="en-US" sz="1200" dirty="0">
                  <a:latin typeface="+mj-lt"/>
                </a:rPr>
                <a:t>, PRL 121, 033901 (</a:t>
              </a:r>
              <a:r>
                <a:rPr lang="fr-FR" sz="1200" dirty="0">
                  <a:latin typeface="+mj-lt"/>
                </a:rPr>
                <a:t>2018)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F660549-AD6B-E6ED-17B4-A7E778539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7" t="29511" r="33077" b="22606"/>
            <a:stretch/>
          </p:blipFill>
          <p:spPr>
            <a:xfrm>
              <a:off x="7572034" y="4083758"/>
              <a:ext cx="1531347" cy="1531347"/>
            </a:xfrm>
            <a:prstGeom prst="rect">
              <a:avLst/>
            </a:prstGeom>
          </p:spPr>
        </p:pic>
        <p:grpSp>
          <p:nvGrpSpPr>
            <p:cNvPr id="127" name="Groupe 126">
              <a:extLst>
                <a:ext uri="{FF2B5EF4-FFF2-40B4-BE49-F238E27FC236}">
                  <a16:creationId xmlns:a16="http://schemas.microsoft.com/office/drawing/2014/main" id="{E1621740-8E98-B072-8471-BB23761F877D}"/>
                </a:ext>
              </a:extLst>
            </p:cNvPr>
            <p:cNvGrpSpPr/>
            <p:nvPr/>
          </p:nvGrpSpPr>
          <p:grpSpPr>
            <a:xfrm>
              <a:off x="7013716" y="1110105"/>
              <a:ext cx="4182326" cy="2142383"/>
              <a:chOff x="5134449" y="1718665"/>
              <a:chExt cx="4182326" cy="2142383"/>
            </a:xfrm>
          </p:grpSpPr>
          <p:pic>
            <p:nvPicPr>
              <p:cNvPr id="128" name="Image 127">
                <a:extLst>
                  <a:ext uri="{FF2B5EF4-FFF2-40B4-BE49-F238E27FC236}">
                    <a16:creationId xmlns:a16="http://schemas.microsoft.com/office/drawing/2014/main" id="{59D378B7-0D08-DD6A-A2C8-ED320270A0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921"/>
              <a:stretch/>
            </p:blipFill>
            <p:spPr>
              <a:xfrm>
                <a:off x="5134449" y="2019726"/>
                <a:ext cx="2711191" cy="1841322"/>
              </a:xfrm>
              <a:prstGeom prst="rect">
                <a:avLst/>
              </a:prstGeom>
            </p:spPr>
          </p:pic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4D697EC-FD6F-1C62-8CFB-132D70A65F76}"/>
                  </a:ext>
                </a:extLst>
              </p:cNvPr>
              <p:cNvSpPr/>
              <p:nvPr/>
            </p:nvSpPr>
            <p:spPr>
              <a:xfrm>
                <a:off x="5522179" y="2359968"/>
                <a:ext cx="1824369" cy="166392"/>
              </a:xfrm>
              <a:prstGeom prst="rect">
                <a:avLst/>
              </a:prstGeom>
              <a:solidFill>
                <a:srgbClr val="0000F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latin typeface="+mj-lt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3ED20EAF-0EC4-F81F-DC70-002D4C13D7F5}"/>
                  </a:ext>
                </a:extLst>
              </p:cNvPr>
              <p:cNvSpPr/>
              <p:nvPr/>
            </p:nvSpPr>
            <p:spPr>
              <a:xfrm>
                <a:off x="7326586" y="2776217"/>
                <a:ext cx="1990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latin typeface="+mj-lt"/>
                  </a:rPr>
                  <a:t>Ring </a:t>
                </a:r>
                <a:r>
                  <a:rPr lang="fr-FR" dirty="0" err="1">
                    <a:latin typeface="+mj-lt"/>
                  </a:rPr>
                  <a:t>magnet</a:t>
                </a:r>
                <a:endParaRPr dirty="0">
                  <a:latin typeface="+mj-lt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09C82D5-EF53-4986-4604-4D10FFE30806}"/>
                  </a:ext>
                </a:extLst>
              </p:cNvPr>
              <p:cNvSpPr/>
              <p:nvPr/>
            </p:nvSpPr>
            <p:spPr>
              <a:xfrm>
                <a:off x="5463828" y="1718665"/>
                <a:ext cx="1990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00FF"/>
                    </a:solidFill>
                    <a:latin typeface="+mj-lt"/>
                  </a:rPr>
                  <a:t>Nematic film</a:t>
                </a:r>
                <a:endParaRPr dirty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94CF80A-B764-487E-B5E2-2E6E34CD42B7}"/>
                  </a:ext>
                </a:extLst>
              </p:cNvPr>
              <p:cNvSpPr/>
              <p:nvPr/>
            </p:nvSpPr>
            <p:spPr>
              <a:xfrm>
                <a:off x="7250030" y="2267418"/>
                <a:ext cx="1990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0000"/>
                    </a:solidFill>
                    <a:latin typeface="+mj-lt"/>
                  </a:rPr>
                  <a:t>Electric </a:t>
                </a:r>
                <a:r>
                  <a:rPr lang="fr-FR" dirty="0" err="1">
                    <a:solidFill>
                      <a:srgbClr val="FF0000"/>
                    </a:solidFill>
                    <a:latin typeface="+mj-lt"/>
                  </a:rPr>
                  <a:t>field</a:t>
                </a:r>
                <a:endParaRPr dirty="0">
                  <a:solidFill>
                    <a:srgbClr val="FF0000"/>
                  </a:solidFill>
                  <a:latin typeface="+mj-lt"/>
                </a:endParaRPr>
              </a:p>
            </p:txBody>
          </p:sp>
          <p:cxnSp>
            <p:nvCxnSpPr>
              <p:cNvPr id="133" name="Connecteur droit avec flèche 132">
                <a:extLst>
                  <a:ext uri="{FF2B5EF4-FFF2-40B4-BE49-F238E27FC236}">
                    <a16:creationId xmlns:a16="http://schemas.microsoft.com/office/drawing/2014/main" id="{B65E8CA5-21D1-A154-17DD-1D57688B4159}"/>
                  </a:ext>
                </a:extLst>
              </p:cNvPr>
              <p:cNvCxnSpPr/>
              <p:nvPr/>
            </p:nvCxnSpPr>
            <p:spPr>
              <a:xfrm flipV="1">
                <a:off x="7456961" y="2300523"/>
                <a:ext cx="0" cy="2846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064DE551-4D6D-C67D-9D1F-471553FB2817}"/>
                </a:ext>
              </a:extLst>
            </p:cNvPr>
            <p:cNvSpPr txBox="1"/>
            <p:nvPr/>
          </p:nvSpPr>
          <p:spPr>
            <a:xfrm>
              <a:off x="6792115" y="3448731"/>
              <a:ext cx="3045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Magnetic</a:t>
              </a:r>
            </a:p>
            <a:p>
              <a:pPr algn="ctr"/>
              <a:r>
                <a:rPr lang="fr-FR" sz="1600" dirty="0" err="1">
                  <a:latin typeface="+mj-lt"/>
                </a:rPr>
                <a:t>topological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seed</a:t>
              </a:r>
              <a:endParaRPr sz="1600" dirty="0">
                <a:latin typeface="+mj-lt"/>
              </a:endParaRPr>
            </a:p>
          </p:txBody>
        </p:sp>
        <p:cxnSp>
          <p:nvCxnSpPr>
            <p:cNvPr id="138" name="Connecteur droit avec flèche 137">
              <a:extLst>
                <a:ext uri="{FF2B5EF4-FFF2-40B4-BE49-F238E27FC236}">
                  <a16:creationId xmlns:a16="http://schemas.microsoft.com/office/drawing/2014/main" id="{8E096EF7-2589-C4CB-EAE9-4C5F91B677B0}"/>
                </a:ext>
              </a:extLst>
            </p:cNvPr>
            <p:cNvCxnSpPr/>
            <p:nvPr/>
          </p:nvCxnSpPr>
          <p:spPr>
            <a:xfrm flipV="1">
              <a:off x="7302281" y="1683295"/>
              <a:ext cx="0" cy="28462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9805B05-E9AB-DE49-0CC8-36CDC1305DC1}"/>
                </a:ext>
              </a:extLst>
            </p:cNvPr>
            <p:cNvSpPr/>
            <p:nvPr/>
          </p:nvSpPr>
          <p:spPr>
            <a:xfrm>
              <a:off x="5488840" y="1369335"/>
              <a:ext cx="19901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00B050"/>
                  </a:solidFill>
                  <a:latin typeface="+mj-lt"/>
                </a:rPr>
                <a:t>Initial</a:t>
              </a:r>
            </a:p>
            <a:p>
              <a:pPr algn="ctr"/>
              <a:r>
                <a:rPr lang="fr-FR" dirty="0" err="1">
                  <a:solidFill>
                    <a:srgbClr val="00B050"/>
                  </a:solidFill>
                  <a:latin typeface="+mj-lt"/>
                </a:rPr>
                <a:t>director</a:t>
              </a:r>
              <a:r>
                <a:rPr lang="fr-FR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fr-FR" dirty="0" err="1">
                  <a:solidFill>
                    <a:srgbClr val="00B050"/>
                  </a:solidFill>
                  <a:latin typeface="+mj-lt"/>
                </a:rPr>
                <a:t>field</a:t>
              </a:r>
              <a:endParaRPr dirty="0">
                <a:solidFill>
                  <a:srgbClr val="00B050"/>
                </a:solidFill>
                <a:latin typeface="+mj-lt"/>
              </a:endParaRPr>
            </a:p>
          </p:txBody>
        </p:sp>
        <p:cxnSp>
          <p:nvCxnSpPr>
            <p:cNvPr id="154" name="Connecteur droit avec flèche 153">
              <a:extLst>
                <a:ext uri="{FF2B5EF4-FFF2-40B4-BE49-F238E27FC236}">
                  <a16:creationId xmlns:a16="http://schemas.microsoft.com/office/drawing/2014/main" id="{D699396A-7F2C-3A68-120C-8FC5BF7D9B1C}"/>
                </a:ext>
              </a:extLst>
            </p:cNvPr>
            <p:cNvCxnSpPr/>
            <p:nvPr/>
          </p:nvCxnSpPr>
          <p:spPr>
            <a:xfrm>
              <a:off x="7400068" y="4105651"/>
              <a:ext cx="0" cy="15313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ZoneTexte 154">
                  <a:extLst>
                    <a:ext uri="{FF2B5EF4-FFF2-40B4-BE49-F238E27FC236}">
                      <a16:creationId xmlns:a16="http://schemas.microsoft.com/office/drawing/2014/main" id="{9F5B510C-6391-A023-3642-83E75137DB46}"/>
                    </a:ext>
                  </a:extLst>
                </p:cNvPr>
                <p:cNvSpPr txBox="1"/>
                <p:nvPr/>
              </p:nvSpPr>
              <p:spPr>
                <a:xfrm>
                  <a:off x="6538347" y="4642559"/>
                  <a:ext cx="861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fr-FR" dirty="0">
                      <a:latin typeface="+mj-lt"/>
                    </a:rPr>
                    <a:t> 1 cm </a:t>
                  </a:r>
                </a:p>
              </p:txBody>
            </p:sp>
          </mc:Choice>
          <mc:Fallback xmlns="">
            <p:sp>
              <p:nvSpPr>
                <p:cNvPr id="155" name="ZoneTexte 154">
                  <a:extLst>
                    <a:ext uri="{FF2B5EF4-FFF2-40B4-BE49-F238E27FC236}">
                      <a16:creationId xmlns:a16="http://schemas.microsoft.com/office/drawing/2014/main" id="{9F5B510C-6391-A023-3642-83E75137DB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347" y="4642559"/>
                  <a:ext cx="86172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r="-11765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397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393BC6AF-25E3-813A-F2B2-9D1A4853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8429FD0E-14AC-0BD5-AB3E-4AD3A494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Tunable macroscopic self-engineered vortex mask 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A15D8B-E3DA-11C5-B73A-D3F52E2A4A19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20</a:t>
            </a:r>
          </a:p>
        </p:txBody>
      </p:sp>
      <p:pic>
        <p:nvPicPr>
          <p:cNvPr id="157" name="Image 156">
            <a:extLst>
              <a:ext uri="{FF2B5EF4-FFF2-40B4-BE49-F238E27FC236}">
                <a16:creationId xmlns:a16="http://schemas.microsoft.com/office/drawing/2014/main" id="{5F301514-07D0-EDBE-15D0-226F6334540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8898" t="24644" r="15565"/>
          <a:stretch/>
        </p:blipFill>
        <p:spPr>
          <a:xfrm>
            <a:off x="1464898" y="3429000"/>
            <a:ext cx="1531013" cy="1531341"/>
          </a:xfrm>
          <a:prstGeom prst="rect">
            <a:avLst/>
          </a:prstGeom>
        </p:spPr>
      </p:pic>
      <p:pic>
        <p:nvPicPr>
          <p:cNvPr id="158" name="Image 157">
            <a:extLst>
              <a:ext uri="{FF2B5EF4-FFF2-40B4-BE49-F238E27FC236}">
                <a16:creationId xmlns:a16="http://schemas.microsoft.com/office/drawing/2014/main" id="{4F8E0265-4923-37AB-496E-FBF9E3D20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6" t="17217" r="21008" b="18990"/>
          <a:stretch/>
        </p:blipFill>
        <p:spPr>
          <a:xfrm>
            <a:off x="3211407" y="3429000"/>
            <a:ext cx="1531341" cy="15313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9AEA72-A64E-A94A-73E4-D06C0138C446}"/>
              </a:ext>
            </a:extLst>
          </p:cNvPr>
          <p:cNvSpPr txBox="1"/>
          <p:nvPr/>
        </p:nvSpPr>
        <p:spPr>
          <a:xfrm>
            <a:off x="3211406" y="3015546"/>
            <a:ext cx="153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Coro ON</a:t>
            </a:r>
            <a:endParaRPr dirty="0"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3F072F-9AA7-4EC1-6EA9-173BBF957E94}"/>
              </a:ext>
            </a:extLst>
          </p:cNvPr>
          <p:cNvSpPr txBox="1"/>
          <p:nvPr/>
        </p:nvSpPr>
        <p:spPr>
          <a:xfrm>
            <a:off x="1525556" y="3015546"/>
            <a:ext cx="153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Coro OFF</a:t>
            </a:r>
            <a:endParaRPr dirty="0">
              <a:latin typeface="+mj-lt"/>
            </a:endParaRP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35825A90-823B-69B9-C3C1-FEBE034B6FF9}"/>
              </a:ext>
            </a:extLst>
          </p:cNvPr>
          <p:cNvSpPr/>
          <p:nvPr/>
        </p:nvSpPr>
        <p:spPr>
          <a:xfrm rot="16200000">
            <a:off x="2977440" y="1206116"/>
            <a:ext cx="252766" cy="32778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FD546C-2C52-B353-1C1F-8F3BEE6150AF}"/>
              </a:ext>
            </a:extLst>
          </p:cNvPr>
          <p:cNvSpPr txBox="1"/>
          <p:nvPr/>
        </p:nvSpPr>
        <p:spPr>
          <a:xfrm>
            <a:off x="1230416" y="1815715"/>
            <a:ext cx="3822011" cy="83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+mj-lt"/>
              </a:rPr>
              <a:t>Test at Observatoire de Meudon</a:t>
            </a:r>
          </a:p>
          <a:p>
            <a:pPr algn="ctr">
              <a:lnSpc>
                <a:spcPct val="150000"/>
              </a:lnSpc>
            </a:pPr>
            <a:r>
              <a:rPr lang="fr-FR" sz="1600" dirty="0">
                <a:latin typeface="+mj-lt"/>
              </a:rPr>
              <a:t>@635nm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Pierre </a:t>
            </a:r>
            <a:r>
              <a:rPr lang="fr-FR" sz="1600" dirty="0" err="1">
                <a:latin typeface="+mj-lt"/>
              </a:rPr>
              <a:t>Baudoz</a:t>
            </a:r>
            <a:r>
              <a:rPr lang="fr-FR" sz="1600" dirty="0">
                <a:latin typeface="+mj-lt"/>
              </a:rPr>
              <a:t> et al.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E58EF2-5B76-1B1C-EAF6-B2F25508133D}"/>
              </a:ext>
            </a:extLst>
          </p:cNvPr>
          <p:cNvSpPr txBox="1"/>
          <p:nvPr/>
        </p:nvSpPr>
        <p:spPr>
          <a:xfrm>
            <a:off x="1097838" y="5224327"/>
            <a:ext cx="4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432FF"/>
                </a:solidFill>
                <a:latin typeface="+mj-lt"/>
              </a:rPr>
              <a:t>Peak-to-</a:t>
            </a:r>
            <a:r>
              <a:rPr lang="fr-FR" sz="2000" dirty="0" err="1">
                <a:solidFill>
                  <a:srgbClr val="0432FF"/>
                </a:solidFill>
                <a:latin typeface="+mj-lt"/>
              </a:rPr>
              <a:t>peak</a:t>
            </a:r>
            <a:r>
              <a:rPr lang="fr-FR" sz="2000" dirty="0">
                <a:solidFill>
                  <a:srgbClr val="0432FF"/>
                </a:solidFill>
                <a:latin typeface="+mj-lt"/>
              </a:rPr>
              <a:t> best </a:t>
            </a:r>
            <a:r>
              <a:rPr lang="fr-FR" sz="2000" dirty="0" err="1">
                <a:solidFill>
                  <a:srgbClr val="0432FF"/>
                </a:solidFill>
                <a:latin typeface="+mj-lt"/>
              </a:rPr>
              <a:t>attenuation</a:t>
            </a:r>
            <a:endParaRPr lang="fr-FR" sz="2000" dirty="0">
              <a:solidFill>
                <a:srgbClr val="0432FF"/>
              </a:solidFill>
              <a:latin typeface="+mj-lt"/>
            </a:endParaRPr>
          </a:p>
          <a:p>
            <a:pPr algn="ctr"/>
            <a:r>
              <a:rPr lang="fr-FR" sz="2000" dirty="0">
                <a:solidFill>
                  <a:srgbClr val="0432FF"/>
                </a:solidFill>
                <a:latin typeface="+mj-lt"/>
              </a:rPr>
              <a:t>&gt; 4000 </a:t>
            </a:r>
            <a:endParaRPr sz="2000" dirty="0">
              <a:solidFill>
                <a:srgbClr val="0432FF"/>
              </a:solidFill>
              <a:latin typeface="+mj-lt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EC6A478-D8CB-B628-2CBE-03C32E8A5627}"/>
              </a:ext>
            </a:extLst>
          </p:cNvPr>
          <p:cNvGrpSpPr/>
          <p:nvPr/>
        </p:nvGrpSpPr>
        <p:grpSpPr>
          <a:xfrm>
            <a:off x="5488840" y="1110105"/>
            <a:ext cx="5707202" cy="5620479"/>
            <a:chOff x="5488840" y="1110105"/>
            <a:chExt cx="5707202" cy="562047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985E99E-4898-FB45-065F-F902E5803D2F}"/>
                </a:ext>
              </a:extLst>
            </p:cNvPr>
            <p:cNvSpPr txBox="1"/>
            <p:nvPr/>
          </p:nvSpPr>
          <p:spPr>
            <a:xfrm>
              <a:off x="6792115" y="5679342"/>
              <a:ext cx="3045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latin typeface="+mj-lt"/>
                </a:rPr>
                <a:t>Electrical</a:t>
              </a:r>
              <a:r>
                <a:rPr lang="fr-FR" sz="1600" dirty="0">
                  <a:latin typeface="+mj-lt"/>
                </a:rPr>
                <a:t> </a:t>
              </a:r>
            </a:p>
            <a:p>
              <a:pPr algn="ctr"/>
              <a:r>
                <a:rPr lang="fr-FR" sz="1600" dirty="0" err="1">
                  <a:latin typeface="+mj-lt"/>
                </a:rPr>
                <a:t>directed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growth</a:t>
              </a:r>
              <a:endParaRPr sz="1600" dirty="0"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1D584D-6F9F-E2F5-D77B-F8C90D4C24EE}"/>
                </a:ext>
              </a:extLst>
            </p:cNvPr>
            <p:cNvSpPr/>
            <p:nvPr/>
          </p:nvSpPr>
          <p:spPr>
            <a:xfrm>
              <a:off x="7034821" y="6453585"/>
              <a:ext cx="23804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 err="1">
                  <a:latin typeface="+mj-lt"/>
                </a:rPr>
                <a:t>Brasselet</a:t>
              </a:r>
              <a:r>
                <a:rPr lang="en-US" sz="1200" dirty="0">
                  <a:latin typeface="+mj-lt"/>
                </a:rPr>
                <a:t>, PRL 121, 033901 (</a:t>
              </a:r>
              <a:r>
                <a:rPr lang="fr-FR" sz="1200" dirty="0">
                  <a:latin typeface="+mj-lt"/>
                </a:rPr>
                <a:t>2018)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E2372C2-3F4E-CA9F-0970-490697BBC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7" t="29511" r="33077" b="22606"/>
            <a:stretch/>
          </p:blipFill>
          <p:spPr>
            <a:xfrm>
              <a:off x="7572034" y="4083758"/>
              <a:ext cx="1531347" cy="1531347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2D510AC5-9D63-F0B0-07FE-BB3227F8B659}"/>
                </a:ext>
              </a:extLst>
            </p:cNvPr>
            <p:cNvGrpSpPr/>
            <p:nvPr/>
          </p:nvGrpSpPr>
          <p:grpSpPr>
            <a:xfrm>
              <a:off x="7013716" y="1110105"/>
              <a:ext cx="4182326" cy="2142383"/>
              <a:chOff x="5134449" y="1718665"/>
              <a:chExt cx="4182326" cy="2142383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D5B4BB31-C126-8FA4-EC2F-9F0DEB121D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921"/>
              <a:stretch/>
            </p:blipFill>
            <p:spPr>
              <a:xfrm>
                <a:off x="5134449" y="2019726"/>
                <a:ext cx="2711191" cy="1841322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85D572-9F81-8152-75FF-07343B7D9E66}"/>
                  </a:ext>
                </a:extLst>
              </p:cNvPr>
              <p:cNvSpPr/>
              <p:nvPr/>
            </p:nvSpPr>
            <p:spPr>
              <a:xfrm>
                <a:off x="5522179" y="2359968"/>
                <a:ext cx="1824369" cy="166392"/>
              </a:xfrm>
              <a:prstGeom prst="rect">
                <a:avLst/>
              </a:prstGeom>
              <a:solidFill>
                <a:srgbClr val="0000F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latin typeface="+mj-lt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FEFF330-CA58-ACF5-3BC0-1CE6FA8A0065}"/>
                  </a:ext>
                </a:extLst>
              </p:cNvPr>
              <p:cNvSpPr/>
              <p:nvPr/>
            </p:nvSpPr>
            <p:spPr>
              <a:xfrm>
                <a:off x="7326586" y="2776217"/>
                <a:ext cx="1990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latin typeface="+mj-lt"/>
                  </a:rPr>
                  <a:t>Ring </a:t>
                </a:r>
                <a:r>
                  <a:rPr lang="fr-FR" dirty="0" err="1">
                    <a:latin typeface="+mj-lt"/>
                  </a:rPr>
                  <a:t>magnet</a:t>
                </a:r>
                <a:endParaRPr dirty="0">
                  <a:latin typeface="+mj-lt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A092BA6-C0B8-9FDA-C91D-D08DEFC9DC39}"/>
                  </a:ext>
                </a:extLst>
              </p:cNvPr>
              <p:cNvSpPr/>
              <p:nvPr/>
            </p:nvSpPr>
            <p:spPr>
              <a:xfrm>
                <a:off x="5463828" y="1718665"/>
                <a:ext cx="1990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00FF"/>
                    </a:solidFill>
                    <a:latin typeface="+mj-lt"/>
                  </a:rPr>
                  <a:t>Nematic film</a:t>
                </a:r>
                <a:endParaRPr dirty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323939C-F45C-CCD7-32F8-FAECDC25A72D}"/>
                  </a:ext>
                </a:extLst>
              </p:cNvPr>
              <p:cNvSpPr/>
              <p:nvPr/>
            </p:nvSpPr>
            <p:spPr>
              <a:xfrm>
                <a:off x="7250030" y="2267418"/>
                <a:ext cx="1990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0000"/>
                    </a:solidFill>
                    <a:latin typeface="+mj-lt"/>
                  </a:rPr>
                  <a:t>Electric </a:t>
                </a:r>
                <a:r>
                  <a:rPr lang="fr-FR" dirty="0" err="1">
                    <a:solidFill>
                      <a:srgbClr val="FF0000"/>
                    </a:solidFill>
                    <a:latin typeface="+mj-lt"/>
                  </a:rPr>
                  <a:t>field</a:t>
                </a:r>
                <a:endParaRPr dirty="0">
                  <a:solidFill>
                    <a:srgbClr val="FF0000"/>
                  </a:solidFill>
                  <a:latin typeface="+mj-lt"/>
                </a:endParaRPr>
              </a:p>
            </p:txBody>
          </p:sp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0C08CC70-9CC8-26AA-D26C-A5216C53EA02}"/>
                  </a:ext>
                </a:extLst>
              </p:cNvPr>
              <p:cNvCxnSpPr/>
              <p:nvPr/>
            </p:nvCxnSpPr>
            <p:spPr>
              <a:xfrm flipV="1">
                <a:off x="7456961" y="2300523"/>
                <a:ext cx="0" cy="2846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828E13D-065A-B927-A8A5-75FFDF94C405}"/>
                </a:ext>
              </a:extLst>
            </p:cNvPr>
            <p:cNvSpPr txBox="1"/>
            <p:nvPr/>
          </p:nvSpPr>
          <p:spPr>
            <a:xfrm>
              <a:off x="6792115" y="3448731"/>
              <a:ext cx="3045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+mj-lt"/>
                </a:rPr>
                <a:t>Magnetic</a:t>
              </a:r>
            </a:p>
            <a:p>
              <a:pPr algn="ctr"/>
              <a:r>
                <a:rPr lang="fr-FR" sz="1600" dirty="0" err="1">
                  <a:latin typeface="+mj-lt"/>
                </a:rPr>
                <a:t>topological</a:t>
              </a:r>
              <a:r>
                <a:rPr lang="fr-FR" sz="1600" dirty="0">
                  <a:latin typeface="+mj-lt"/>
                </a:rPr>
                <a:t> </a:t>
              </a:r>
              <a:r>
                <a:rPr lang="fr-FR" sz="1600" dirty="0" err="1">
                  <a:latin typeface="+mj-lt"/>
                </a:rPr>
                <a:t>seed</a:t>
              </a:r>
              <a:endParaRPr sz="1600" dirty="0">
                <a:latin typeface="+mj-lt"/>
              </a:endParaRP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4C387707-5442-FF00-9406-7BDAC7B13EB9}"/>
                </a:ext>
              </a:extLst>
            </p:cNvPr>
            <p:cNvCxnSpPr/>
            <p:nvPr/>
          </p:nvCxnSpPr>
          <p:spPr>
            <a:xfrm flipV="1">
              <a:off x="7302281" y="1683295"/>
              <a:ext cx="0" cy="28462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958C25-82A9-964B-E940-214064E73F38}"/>
                </a:ext>
              </a:extLst>
            </p:cNvPr>
            <p:cNvSpPr/>
            <p:nvPr/>
          </p:nvSpPr>
          <p:spPr>
            <a:xfrm>
              <a:off x="5488840" y="1369335"/>
              <a:ext cx="19901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00B050"/>
                  </a:solidFill>
                  <a:latin typeface="+mj-lt"/>
                </a:rPr>
                <a:t>Initial</a:t>
              </a:r>
            </a:p>
            <a:p>
              <a:pPr algn="ctr"/>
              <a:r>
                <a:rPr lang="fr-FR" dirty="0" err="1">
                  <a:solidFill>
                    <a:srgbClr val="00B050"/>
                  </a:solidFill>
                  <a:latin typeface="+mj-lt"/>
                </a:rPr>
                <a:t>director</a:t>
              </a:r>
              <a:r>
                <a:rPr lang="fr-FR" dirty="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fr-FR" dirty="0" err="1">
                  <a:solidFill>
                    <a:srgbClr val="00B050"/>
                  </a:solidFill>
                  <a:latin typeface="+mj-lt"/>
                </a:rPr>
                <a:t>field</a:t>
              </a:r>
              <a:endParaRPr dirty="0">
                <a:solidFill>
                  <a:srgbClr val="00B050"/>
                </a:solidFill>
                <a:latin typeface="+mj-lt"/>
              </a:endParaRP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C080C33E-EBFE-CC0F-486D-08BD3363316E}"/>
                </a:ext>
              </a:extLst>
            </p:cNvPr>
            <p:cNvCxnSpPr/>
            <p:nvPr/>
          </p:nvCxnSpPr>
          <p:spPr>
            <a:xfrm>
              <a:off x="7400068" y="4105651"/>
              <a:ext cx="0" cy="15313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07BF1E8C-F672-8BE4-FF27-75B49765870B}"/>
                    </a:ext>
                  </a:extLst>
                </p:cNvPr>
                <p:cNvSpPr txBox="1"/>
                <p:nvPr/>
              </p:nvSpPr>
              <p:spPr>
                <a:xfrm>
                  <a:off x="6538347" y="4642559"/>
                  <a:ext cx="8617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fr-FR" dirty="0">
                      <a:latin typeface="+mj-lt"/>
                    </a:rPr>
                    <a:t> 1 cm </a:t>
                  </a:r>
                </a:p>
              </p:txBody>
            </p:sp>
          </mc:Choice>
          <mc:Fallback xmlns="">
            <p:sp>
              <p:nvSpPr>
                <p:cNvPr id="155" name="ZoneTexte 154">
                  <a:extLst>
                    <a:ext uri="{FF2B5EF4-FFF2-40B4-BE49-F238E27FC236}">
                      <a16:creationId xmlns:a16="http://schemas.microsoft.com/office/drawing/2014/main" id="{9F5B510C-6391-A023-3642-83E75137DB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347" y="4642559"/>
                  <a:ext cx="86172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r="-11765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92105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F2B91F6-BD4B-6CD0-D5ED-2F05325F0F46}"/>
              </a:ext>
            </a:extLst>
          </p:cNvPr>
          <p:cNvSpPr txBox="1"/>
          <p:nvPr/>
        </p:nvSpPr>
        <p:spPr>
          <a:xfrm>
            <a:off x="4444942" y="6486161"/>
            <a:ext cx="3327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effectLst/>
                <a:latin typeface="+mj-lt"/>
              </a:rPr>
              <a:t>Kravets</a:t>
            </a:r>
            <a:r>
              <a:rPr lang="fr-FR" sz="1200" dirty="0">
                <a:effectLst/>
                <a:latin typeface="+mj-lt"/>
              </a:rPr>
              <a:t> et al., </a:t>
            </a:r>
            <a:r>
              <a:rPr lang="fr-FR" sz="1200" dirty="0" err="1">
                <a:effectLst/>
                <a:latin typeface="+mj-lt"/>
              </a:rPr>
              <a:t>Appl</a:t>
            </a:r>
            <a:r>
              <a:rPr lang="fr-FR" sz="1200" dirty="0">
                <a:effectLst/>
                <a:latin typeface="+mj-lt"/>
              </a:rPr>
              <a:t>. Phys. </a:t>
            </a:r>
            <a:r>
              <a:rPr lang="fr-FR" sz="1200" dirty="0" err="1">
                <a:effectLst/>
                <a:latin typeface="+mj-lt"/>
              </a:rPr>
              <a:t>Lett</a:t>
            </a:r>
            <a:r>
              <a:rPr lang="fr-FR" sz="1200" dirty="0">
                <a:effectLst/>
                <a:latin typeface="+mj-lt"/>
              </a:rPr>
              <a:t>. 121, 241104 (2022) </a:t>
            </a:r>
            <a:endParaRPr lang="fr-FR" sz="1200" dirty="0">
              <a:latin typeface="+mj-lt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953865C5-4447-6896-7D42-664E5D3F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3FCA758-6706-ABCB-5953-4BC662123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Polarizer-free active rejection enhancement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Shape 420">
            <a:extLst>
              <a:ext uri="{FF2B5EF4-FFF2-40B4-BE49-F238E27FC236}">
                <a16:creationId xmlns:a16="http://schemas.microsoft.com/office/drawing/2014/main" id="{B50AC057-2817-70CD-E117-5E8373DD1138}"/>
              </a:ext>
            </a:extLst>
          </p:cNvPr>
          <p:cNvSpPr/>
          <p:nvPr/>
        </p:nvSpPr>
        <p:spPr>
          <a:xfrm>
            <a:off x="4075930" y="1413334"/>
            <a:ext cx="587628" cy="852207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61" name="Shape 421">
            <a:extLst>
              <a:ext uri="{FF2B5EF4-FFF2-40B4-BE49-F238E27FC236}">
                <a16:creationId xmlns:a16="http://schemas.microsoft.com/office/drawing/2014/main" id="{3ECBEC17-6B04-71AB-1301-53A1A4C3D51E}"/>
              </a:ext>
            </a:extLst>
          </p:cNvPr>
          <p:cNvSpPr/>
          <p:nvPr/>
        </p:nvSpPr>
        <p:spPr>
          <a:xfrm>
            <a:off x="4618104" y="1616578"/>
            <a:ext cx="115013" cy="434233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62" name="Shape 422">
            <a:extLst>
              <a:ext uri="{FF2B5EF4-FFF2-40B4-BE49-F238E27FC236}">
                <a16:creationId xmlns:a16="http://schemas.microsoft.com/office/drawing/2014/main" id="{9EA020FE-4567-C0BC-B961-379B9CD7CB15}"/>
              </a:ext>
            </a:extLst>
          </p:cNvPr>
          <p:cNvSpPr/>
          <p:nvPr/>
        </p:nvSpPr>
        <p:spPr>
          <a:xfrm>
            <a:off x="4657742" y="1339517"/>
            <a:ext cx="47442" cy="282428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63" name="Shape 423">
            <a:extLst>
              <a:ext uri="{FF2B5EF4-FFF2-40B4-BE49-F238E27FC236}">
                <a16:creationId xmlns:a16="http://schemas.microsoft.com/office/drawing/2014/main" id="{CFFC531A-CDC9-FDD6-7944-97EC397B4DE8}"/>
              </a:ext>
            </a:extLst>
          </p:cNvPr>
          <p:cNvSpPr/>
          <p:nvPr/>
        </p:nvSpPr>
        <p:spPr>
          <a:xfrm>
            <a:off x="4657651" y="2051037"/>
            <a:ext cx="47442" cy="282428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grpSp>
        <p:nvGrpSpPr>
          <p:cNvPr id="64" name="Groupe 57">
            <a:extLst>
              <a:ext uri="{FF2B5EF4-FFF2-40B4-BE49-F238E27FC236}">
                <a16:creationId xmlns:a16="http://schemas.microsoft.com/office/drawing/2014/main" id="{1A1B1B5A-A7EE-001C-0D0F-B2634C5297D5}"/>
              </a:ext>
            </a:extLst>
          </p:cNvPr>
          <p:cNvGrpSpPr/>
          <p:nvPr/>
        </p:nvGrpSpPr>
        <p:grpSpPr>
          <a:xfrm>
            <a:off x="4203851" y="1549828"/>
            <a:ext cx="343297" cy="564859"/>
            <a:chOff x="3921350" y="2483824"/>
            <a:chExt cx="590190" cy="857256"/>
          </a:xfrm>
        </p:grpSpPr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0B888920-D914-780D-DA57-52BF7E909B93}"/>
                </a:ext>
              </a:extLst>
            </p:cNvPr>
            <p:cNvCxnSpPr/>
            <p:nvPr/>
          </p:nvCxnSpPr>
          <p:spPr>
            <a:xfrm>
              <a:off x="3921350" y="2483824"/>
              <a:ext cx="571504" cy="158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EA82F43D-CA60-FF7C-B9C8-ED9CB9F2E83E}"/>
                </a:ext>
              </a:extLst>
            </p:cNvPr>
            <p:cNvCxnSpPr/>
            <p:nvPr/>
          </p:nvCxnSpPr>
          <p:spPr>
            <a:xfrm>
              <a:off x="3930142" y="2767988"/>
              <a:ext cx="571504" cy="158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CAD5B1B8-9636-F0ED-2283-D75698B9D12E}"/>
                </a:ext>
              </a:extLst>
            </p:cNvPr>
            <p:cNvCxnSpPr/>
            <p:nvPr/>
          </p:nvCxnSpPr>
          <p:spPr>
            <a:xfrm>
              <a:off x="3931244" y="3055329"/>
              <a:ext cx="571504" cy="158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1B89EE65-4886-7748-E40F-41FA221B0B2C}"/>
                </a:ext>
              </a:extLst>
            </p:cNvPr>
            <p:cNvCxnSpPr/>
            <p:nvPr/>
          </p:nvCxnSpPr>
          <p:spPr>
            <a:xfrm>
              <a:off x="3940036" y="3339493"/>
              <a:ext cx="571504" cy="158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Shape 424">
            <a:extLst>
              <a:ext uri="{FF2B5EF4-FFF2-40B4-BE49-F238E27FC236}">
                <a16:creationId xmlns:a16="http://schemas.microsoft.com/office/drawing/2014/main" id="{351FBC04-F354-5100-178D-1451194BAD54}"/>
              </a:ext>
            </a:extLst>
          </p:cNvPr>
          <p:cNvSpPr/>
          <p:nvPr/>
        </p:nvSpPr>
        <p:spPr>
          <a:xfrm rot="5400000">
            <a:off x="4820764" y="1546681"/>
            <a:ext cx="453062" cy="58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70" name="Shape 425">
            <a:extLst>
              <a:ext uri="{FF2B5EF4-FFF2-40B4-BE49-F238E27FC236}">
                <a16:creationId xmlns:a16="http://schemas.microsoft.com/office/drawing/2014/main" id="{2E238135-9898-AA8A-00B7-9160802597BA}"/>
              </a:ext>
            </a:extLst>
          </p:cNvPr>
          <p:cNvSpPr/>
          <p:nvPr/>
        </p:nvSpPr>
        <p:spPr>
          <a:xfrm>
            <a:off x="4696646" y="1471349"/>
            <a:ext cx="147742" cy="729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bg1"/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759319F4-E165-AA33-FD75-D41FA35DC5C2}"/>
              </a:ext>
            </a:extLst>
          </p:cNvPr>
          <p:cNvGrpSpPr/>
          <p:nvPr/>
        </p:nvGrpSpPr>
        <p:grpSpPr>
          <a:xfrm>
            <a:off x="5954446" y="1619289"/>
            <a:ext cx="1113664" cy="430168"/>
            <a:chOff x="4880987" y="2331871"/>
            <a:chExt cx="883312" cy="430168"/>
          </a:xfrm>
        </p:grpSpPr>
        <p:sp>
          <p:nvSpPr>
            <p:cNvPr id="72" name="Triangle rectangle 71">
              <a:extLst>
                <a:ext uri="{FF2B5EF4-FFF2-40B4-BE49-F238E27FC236}">
                  <a16:creationId xmlns:a16="http://schemas.microsoft.com/office/drawing/2014/main" id="{1CC0EB9B-5FF1-6204-3984-4A8171E9E02B}"/>
                </a:ext>
              </a:extLst>
            </p:cNvPr>
            <p:cNvSpPr/>
            <p:nvPr/>
          </p:nvSpPr>
          <p:spPr>
            <a:xfrm flipV="1">
              <a:off x="4905426" y="2331871"/>
              <a:ext cx="858873" cy="213489"/>
            </a:xfrm>
            <a:prstGeom prst="rtTriangle">
              <a:avLst/>
            </a:prstGeom>
            <a:gradFill flip="none" rotWithShape="1">
              <a:gsLst>
                <a:gs pos="9000">
                  <a:srgbClr val="427026"/>
                </a:gs>
                <a:gs pos="70000">
                  <a:srgbClr val="70BF41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Triangle rectangle 72">
              <a:extLst>
                <a:ext uri="{FF2B5EF4-FFF2-40B4-BE49-F238E27FC236}">
                  <a16:creationId xmlns:a16="http://schemas.microsoft.com/office/drawing/2014/main" id="{CD436D8D-DF37-E14F-871F-95FF6C923EFD}"/>
                </a:ext>
              </a:extLst>
            </p:cNvPr>
            <p:cNvSpPr/>
            <p:nvPr/>
          </p:nvSpPr>
          <p:spPr>
            <a:xfrm>
              <a:off x="4880987" y="2548550"/>
              <a:ext cx="858873" cy="213489"/>
            </a:xfrm>
            <a:prstGeom prst="rtTriangle">
              <a:avLst/>
            </a:prstGeom>
            <a:gradFill flip="none" rotWithShape="1">
              <a:gsLst>
                <a:gs pos="9000">
                  <a:srgbClr val="427026"/>
                </a:gs>
                <a:gs pos="70000">
                  <a:srgbClr val="70BF41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4" name="Shape 426">
            <a:extLst>
              <a:ext uri="{FF2B5EF4-FFF2-40B4-BE49-F238E27FC236}">
                <a16:creationId xmlns:a16="http://schemas.microsoft.com/office/drawing/2014/main" id="{55B2ADA5-9360-14DB-FD30-432549863C9C}"/>
              </a:ext>
            </a:extLst>
          </p:cNvPr>
          <p:cNvSpPr/>
          <p:nvPr/>
        </p:nvSpPr>
        <p:spPr>
          <a:xfrm rot="16200000" flipH="1">
            <a:off x="5375847" y="1551344"/>
            <a:ext cx="453062" cy="575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75" name="Shape 437">
            <a:extLst>
              <a:ext uri="{FF2B5EF4-FFF2-40B4-BE49-F238E27FC236}">
                <a16:creationId xmlns:a16="http://schemas.microsoft.com/office/drawing/2014/main" id="{27F32005-720F-98CC-81C8-1A436BE539A2}"/>
              </a:ext>
            </a:extLst>
          </p:cNvPr>
          <p:cNvSpPr/>
          <p:nvPr/>
        </p:nvSpPr>
        <p:spPr>
          <a:xfrm>
            <a:off x="5845142" y="1463328"/>
            <a:ext cx="147742" cy="729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bg1"/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9B7620DC-41AE-5C33-D955-F224DF0F33B6}"/>
              </a:ext>
            </a:extLst>
          </p:cNvPr>
          <p:cNvCxnSpPr>
            <a:cxnSpLocks/>
          </p:cNvCxnSpPr>
          <p:nvPr/>
        </p:nvCxnSpPr>
        <p:spPr>
          <a:xfrm flipV="1">
            <a:off x="8256189" y="1369131"/>
            <a:ext cx="0" cy="9643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BCB4E0A3-4830-6C43-96B6-13D18A045234}"/>
                  </a:ext>
                </a:extLst>
              </p:cNvPr>
              <p:cNvSpPr txBox="1"/>
              <p:nvPr/>
            </p:nvSpPr>
            <p:spPr>
              <a:xfrm>
                <a:off x="7014966" y="2161840"/>
                <a:ext cx="2960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BCB4E0A3-4830-6C43-96B6-13D18A045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966" y="2161840"/>
                <a:ext cx="296070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7E4437FF-870D-098F-F189-4043BB0B5EBF}"/>
              </a:ext>
            </a:extLst>
          </p:cNvPr>
          <p:cNvSpPr/>
          <p:nvPr/>
        </p:nvSpPr>
        <p:spPr>
          <a:xfrm>
            <a:off x="7033791" y="1523569"/>
            <a:ext cx="77628" cy="59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Shape 422">
            <a:extLst>
              <a:ext uri="{FF2B5EF4-FFF2-40B4-BE49-F238E27FC236}">
                <a16:creationId xmlns:a16="http://schemas.microsoft.com/office/drawing/2014/main" id="{6AC6679B-0B0B-3791-BBC7-F0E9CB31EE6F}"/>
              </a:ext>
            </a:extLst>
          </p:cNvPr>
          <p:cNvSpPr/>
          <p:nvPr/>
        </p:nvSpPr>
        <p:spPr>
          <a:xfrm>
            <a:off x="7010161" y="1329307"/>
            <a:ext cx="47442" cy="355814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87" name="Shape 425">
            <a:extLst>
              <a:ext uri="{FF2B5EF4-FFF2-40B4-BE49-F238E27FC236}">
                <a16:creationId xmlns:a16="http://schemas.microsoft.com/office/drawing/2014/main" id="{F1802B7F-453A-6800-276C-CFD4156680D6}"/>
              </a:ext>
            </a:extLst>
          </p:cNvPr>
          <p:cNvSpPr/>
          <p:nvPr/>
        </p:nvSpPr>
        <p:spPr>
          <a:xfrm>
            <a:off x="7080154" y="1465412"/>
            <a:ext cx="147742" cy="729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F0"/>
          </a:solidFill>
          <a:ln w="6350">
            <a:solidFill>
              <a:schemeClr val="bg1"/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88" name="Shape 423">
            <a:extLst>
              <a:ext uri="{FF2B5EF4-FFF2-40B4-BE49-F238E27FC236}">
                <a16:creationId xmlns:a16="http://schemas.microsoft.com/office/drawing/2014/main" id="{A64F8C3F-FBB8-3B44-69D0-CF71BA5B0110}"/>
              </a:ext>
            </a:extLst>
          </p:cNvPr>
          <p:cNvSpPr/>
          <p:nvPr/>
        </p:nvSpPr>
        <p:spPr>
          <a:xfrm>
            <a:off x="7010070" y="1983243"/>
            <a:ext cx="47442" cy="355814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DA9EFC3B-94D7-3B33-9360-A178EAC481DE}"/>
              </a:ext>
            </a:extLst>
          </p:cNvPr>
          <p:cNvCxnSpPr/>
          <p:nvPr/>
        </p:nvCxnSpPr>
        <p:spPr>
          <a:xfrm flipV="1">
            <a:off x="5041705" y="1560607"/>
            <a:ext cx="0" cy="5400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601147D0-72FB-AC81-48FE-F2575B88BD8C}"/>
              </a:ext>
            </a:extLst>
          </p:cNvPr>
          <p:cNvCxnSpPr/>
          <p:nvPr/>
        </p:nvCxnSpPr>
        <p:spPr>
          <a:xfrm flipV="1">
            <a:off x="5620986" y="1562542"/>
            <a:ext cx="0" cy="5400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7B63A65A-7EF0-229D-821F-38169B6A5CA5}"/>
              </a:ext>
            </a:extLst>
          </p:cNvPr>
          <p:cNvSpPr/>
          <p:nvPr/>
        </p:nvSpPr>
        <p:spPr>
          <a:xfrm>
            <a:off x="5022824" y="1471349"/>
            <a:ext cx="597698" cy="71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5D6A35F8-DF37-444D-8128-8D7C68365791}"/>
                  </a:ext>
                </a:extLst>
              </p:cNvPr>
              <p:cNvSpPr txBox="1"/>
              <p:nvPr/>
            </p:nvSpPr>
            <p:spPr>
              <a:xfrm>
                <a:off x="4832545" y="1261656"/>
                <a:ext cx="3639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CP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5D6A35F8-DF37-444D-8128-8D7C6836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545" y="1261656"/>
                <a:ext cx="363994" cy="307777"/>
              </a:xfrm>
              <a:prstGeom prst="rect">
                <a:avLst/>
              </a:prstGeom>
              <a:blipFill>
                <a:blip r:embed="rId3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5BD801F9-71B7-5080-2711-CEB1E58A8ACE}"/>
                  </a:ext>
                </a:extLst>
              </p:cNvPr>
              <p:cNvSpPr txBox="1"/>
              <p:nvPr/>
            </p:nvSpPr>
            <p:spPr>
              <a:xfrm>
                <a:off x="5395021" y="1265018"/>
                <a:ext cx="3841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CP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5BD801F9-71B7-5080-2711-CEB1E58A8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021" y="1265018"/>
                <a:ext cx="38417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Forme libre 93">
            <a:extLst>
              <a:ext uri="{FF2B5EF4-FFF2-40B4-BE49-F238E27FC236}">
                <a16:creationId xmlns:a16="http://schemas.microsoft.com/office/drawing/2014/main" id="{BC65AF79-0695-B423-A471-B65A5F7BF0C1}"/>
              </a:ext>
            </a:extLst>
          </p:cNvPr>
          <p:cNvSpPr/>
          <p:nvPr/>
        </p:nvSpPr>
        <p:spPr>
          <a:xfrm rot="21166727">
            <a:off x="5377567" y="2089118"/>
            <a:ext cx="253446" cy="423642"/>
          </a:xfrm>
          <a:custGeom>
            <a:avLst/>
            <a:gdLst>
              <a:gd name="connsiteX0" fmla="*/ 329783 w 329783"/>
              <a:gd name="connsiteY0" fmla="*/ 479686 h 479686"/>
              <a:gd name="connsiteX1" fmla="*/ 104931 w 329783"/>
              <a:gd name="connsiteY1" fmla="*/ 239843 h 479686"/>
              <a:gd name="connsiteX2" fmla="*/ 0 w 329783"/>
              <a:gd name="connsiteY2" fmla="*/ 0 h 47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783" h="479686">
                <a:moveTo>
                  <a:pt x="329783" y="479686"/>
                </a:moveTo>
                <a:cubicBezTo>
                  <a:pt x="244839" y="399738"/>
                  <a:pt x="159895" y="319791"/>
                  <a:pt x="104931" y="239843"/>
                </a:cubicBezTo>
                <a:cubicBezTo>
                  <a:pt x="49967" y="159895"/>
                  <a:pt x="24983" y="79947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88EBC696-3D69-592B-E1AD-E32189B95978}"/>
              </a:ext>
            </a:extLst>
          </p:cNvPr>
          <p:cNvSpPr txBox="1"/>
          <p:nvPr/>
        </p:nvSpPr>
        <p:spPr>
          <a:xfrm>
            <a:off x="5405531" y="2440662"/>
            <a:ext cx="1364909" cy="27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fr-FR" sz="1200" dirty="0" err="1">
                <a:latin typeface="Cambria Math" charset="0"/>
                <a:ea typeface="Cambria Math" charset="0"/>
                <a:cs typeface="Cambria Math" charset="0"/>
              </a:rPr>
              <a:t>Nematic</a:t>
            </a:r>
            <a:r>
              <a:rPr lang="fr-FR" sz="1200" dirty="0">
                <a:latin typeface="Cambria Math" charset="0"/>
                <a:ea typeface="Cambria Math" charset="0"/>
                <a:cs typeface="Cambria Math" charset="0"/>
              </a:rPr>
              <a:t> film</a:t>
            </a:r>
            <a:endParaRPr sz="12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37B409CE-43DA-4AEB-DE1E-D7047EB2A8FA}"/>
              </a:ext>
            </a:extLst>
          </p:cNvPr>
          <p:cNvSpPr txBox="1"/>
          <p:nvPr/>
        </p:nvSpPr>
        <p:spPr>
          <a:xfrm>
            <a:off x="3888335" y="2405571"/>
            <a:ext cx="1364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Cambria Math" charset="0"/>
                <a:ea typeface="Cambria Math" charset="0"/>
                <a:cs typeface="Cambria Math" charset="0"/>
              </a:rPr>
              <a:t>Ring magnet</a:t>
            </a:r>
          </a:p>
        </p:txBody>
      </p:sp>
      <p:grpSp>
        <p:nvGrpSpPr>
          <p:cNvPr id="101" name="Grouper 348">
            <a:extLst>
              <a:ext uri="{FF2B5EF4-FFF2-40B4-BE49-F238E27FC236}">
                <a16:creationId xmlns:a16="http://schemas.microsoft.com/office/drawing/2014/main" id="{342BB68F-18F7-BD66-48B0-02EC90F0B9BC}"/>
              </a:ext>
            </a:extLst>
          </p:cNvPr>
          <p:cNvGrpSpPr/>
          <p:nvPr/>
        </p:nvGrpSpPr>
        <p:grpSpPr>
          <a:xfrm rot="5400000">
            <a:off x="4985541" y="1795531"/>
            <a:ext cx="473402" cy="87242"/>
            <a:chOff x="5628367" y="2100553"/>
            <a:chExt cx="1338306" cy="126221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712F7B3-C98F-E65F-9A0C-02E01587EF6F}"/>
                </a:ext>
              </a:extLst>
            </p:cNvPr>
            <p:cNvSpPr/>
            <p:nvPr/>
          </p:nvSpPr>
          <p:spPr>
            <a:xfrm>
              <a:off x="5628367" y="2100553"/>
              <a:ext cx="1338306" cy="6704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64E887C-7921-7F27-AB63-301F084AD3C8}"/>
                </a:ext>
              </a:extLst>
            </p:cNvPr>
            <p:cNvSpPr/>
            <p:nvPr/>
          </p:nvSpPr>
          <p:spPr>
            <a:xfrm>
              <a:off x="5628367" y="2159730"/>
              <a:ext cx="1338306" cy="67044"/>
            </a:xfrm>
            <a:prstGeom prst="rect">
              <a:avLst/>
            </a:prstGeom>
            <a:solidFill>
              <a:srgbClr val="0432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04" name="Shape 439">
            <a:extLst>
              <a:ext uri="{FF2B5EF4-FFF2-40B4-BE49-F238E27FC236}">
                <a16:creationId xmlns:a16="http://schemas.microsoft.com/office/drawing/2014/main" id="{6CAF7E71-AA9E-31C9-E56B-7370755649DD}"/>
              </a:ext>
            </a:extLst>
          </p:cNvPr>
          <p:cNvSpPr/>
          <p:nvPr/>
        </p:nvSpPr>
        <p:spPr>
          <a:xfrm>
            <a:off x="5306320" y="1604201"/>
            <a:ext cx="47442" cy="4744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0651451F-679A-9B32-5C00-4D14A5B3A3FC}"/>
              </a:ext>
            </a:extLst>
          </p:cNvPr>
          <p:cNvCxnSpPr>
            <a:cxnSpLocks/>
          </p:cNvCxnSpPr>
          <p:nvPr/>
        </p:nvCxnSpPr>
        <p:spPr>
          <a:xfrm>
            <a:off x="7167640" y="1423827"/>
            <a:ext cx="103659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D656F4E8-3428-8620-213C-DA92BC8C4B8C}"/>
                  </a:ext>
                </a:extLst>
              </p:cNvPr>
              <p:cNvSpPr txBox="1"/>
              <p:nvPr/>
            </p:nvSpPr>
            <p:spPr>
              <a:xfrm>
                <a:off x="7534666" y="1386801"/>
                <a:ext cx="2960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D656F4E8-3428-8620-213C-DA92BC8C4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4666" y="1386801"/>
                <a:ext cx="296070" cy="307777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Forme libre 106">
            <a:extLst>
              <a:ext uri="{FF2B5EF4-FFF2-40B4-BE49-F238E27FC236}">
                <a16:creationId xmlns:a16="http://schemas.microsoft.com/office/drawing/2014/main" id="{EF103947-C965-19F1-738F-45A69BA60F98}"/>
              </a:ext>
            </a:extLst>
          </p:cNvPr>
          <p:cNvSpPr/>
          <p:nvPr/>
        </p:nvSpPr>
        <p:spPr>
          <a:xfrm rot="159134" flipH="1">
            <a:off x="5028185" y="2123818"/>
            <a:ext cx="196392" cy="365546"/>
          </a:xfrm>
          <a:custGeom>
            <a:avLst/>
            <a:gdLst>
              <a:gd name="connsiteX0" fmla="*/ 329783 w 329783"/>
              <a:gd name="connsiteY0" fmla="*/ 479686 h 479686"/>
              <a:gd name="connsiteX1" fmla="*/ 104931 w 329783"/>
              <a:gd name="connsiteY1" fmla="*/ 239843 h 479686"/>
              <a:gd name="connsiteX2" fmla="*/ 0 w 329783"/>
              <a:gd name="connsiteY2" fmla="*/ 0 h 47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783" h="479686">
                <a:moveTo>
                  <a:pt x="329783" y="479686"/>
                </a:moveTo>
                <a:cubicBezTo>
                  <a:pt x="244839" y="399738"/>
                  <a:pt x="159895" y="319791"/>
                  <a:pt x="104931" y="239843"/>
                </a:cubicBezTo>
                <a:cubicBezTo>
                  <a:pt x="49967" y="159895"/>
                  <a:pt x="24983" y="79947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A40E091A-F908-2834-DCDE-BE4E61FD0F06}"/>
              </a:ext>
            </a:extLst>
          </p:cNvPr>
          <p:cNvSpPr txBox="1"/>
          <p:nvPr/>
        </p:nvSpPr>
        <p:spPr>
          <a:xfrm>
            <a:off x="7586918" y="2358375"/>
            <a:ext cx="13649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fr-FR" sz="1200" dirty="0">
                <a:latin typeface="Cambria Math" charset="0"/>
                <a:ea typeface="Cambria Math" charset="0"/>
                <a:cs typeface="Cambria Math" charset="0"/>
              </a:rPr>
              <a:t>Imaging plane</a:t>
            </a:r>
            <a:endParaRPr sz="12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1DFF19DA-A80A-01C1-757E-C9F23A09D6AC}"/>
              </a:ext>
            </a:extLst>
          </p:cNvPr>
          <p:cNvGrpSpPr/>
          <p:nvPr/>
        </p:nvGrpSpPr>
        <p:grpSpPr>
          <a:xfrm>
            <a:off x="5408788" y="3853828"/>
            <a:ext cx="1443266" cy="2160105"/>
            <a:chOff x="5356536" y="3788513"/>
            <a:chExt cx="1443266" cy="2160105"/>
          </a:xfrm>
        </p:grpSpPr>
        <p:sp>
          <p:nvSpPr>
            <p:cNvPr id="111" name="Rectangle à coins arrondis 145">
              <a:extLst>
                <a:ext uri="{FF2B5EF4-FFF2-40B4-BE49-F238E27FC236}">
                  <a16:creationId xmlns:a16="http://schemas.microsoft.com/office/drawing/2014/main" id="{557A5F2A-83B7-F36E-E94A-D810E42076FD}"/>
                </a:ext>
              </a:extLst>
            </p:cNvPr>
            <p:cNvSpPr/>
            <p:nvPr/>
          </p:nvSpPr>
          <p:spPr>
            <a:xfrm>
              <a:off x="5356536" y="3788513"/>
              <a:ext cx="1268166" cy="2160105"/>
            </a:xfrm>
            <a:prstGeom prst="roundRect">
              <a:avLst>
                <a:gd name="adj" fmla="val 5560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ZoneTexte 116">
                  <a:extLst>
                    <a:ext uri="{FF2B5EF4-FFF2-40B4-BE49-F238E27FC236}">
                      <a16:creationId xmlns:a16="http://schemas.microsoft.com/office/drawing/2014/main" id="{D24A5F25-40D6-C286-0BAD-D523F393FCB0}"/>
                    </a:ext>
                  </a:extLst>
                </p:cNvPr>
                <p:cNvSpPr txBox="1"/>
                <p:nvPr/>
              </p:nvSpPr>
              <p:spPr>
                <a:xfrm>
                  <a:off x="5713461" y="4268726"/>
                  <a:ext cx="108130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Pol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OFF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10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17" name="ZoneTexte 116">
                  <a:extLst>
                    <a:ext uri="{FF2B5EF4-FFF2-40B4-BE49-F238E27FC236}">
                      <a16:creationId xmlns:a16="http://schemas.microsoft.com/office/drawing/2014/main" id="{D24A5F25-40D6-C286-0BAD-D523F393F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3461" y="4268726"/>
                  <a:ext cx="1081301" cy="246221"/>
                </a:xfrm>
                <a:prstGeom prst="rect">
                  <a:avLst/>
                </a:prstGeom>
                <a:blipFill>
                  <a:blip r:embed="rId6"/>
                  <a:stretch>
                    <a:fillRect b="-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4DFD8A6D-CDA9-C807-7185-357181BD69E4}"/>
                    </a:ext>
                  </a:extLst>
                </p:cNvPr>
                <p:cNvSpPr/>
                <p:nvPr/>
              </p:nvSpPr>
              <p:spPr>
                <a:xfrm>
                  <a:off x="5639749" y="3892321"/>
                  <a:ext cx="72167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>
                            <a:latin typeface="Cambria Math" panose="02040503050406030204" pitchFamily="18" charset="0"/>
                          </a:rPr>
                          <m:t>Coro</m:t>
                        </m:r>
                        <m:r>
                          <a:rPr lang="fr-FR" sz="1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>
                            <a:latin typeface="Cambria Math" panose="02040503050406030204" pitchFamily="18" charset="0"/>
                          </a:rPr>
                          <m:t>OFF</m:t>
                        </m:r>
                      </m:oMath>
                    </m:oMathPara>
                  </a14:m>
                  <a:endParaRPr lang="fr-FR" sz="100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4DFD8A6D-CDA9-C807-7185-357181BD69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9749" y="3892321"/>
                  <a:ext cx="721672" cy="246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ZoneTexte 118">
                  <a:extLst>
                    <a:ext uri="{FF2B5EF4-FFF2-40B4-BE49-F238E27FC236}">
                      <a16:creationId xmlns:a16="http://schemas.microsoft.com/office/drawing/2014/main" id="{539B3258-7B81-AAAD-DA5C-85D5C54AA076}"/>
                    </a:ext>
                  </a:extLst>
                </p:cNvPr>
                <p:cNvSpPr txBox="1"/>
                <p:nvPr/>
              </p:nvSpPr>
              <p:spPr>
                <a:xfrm>
                  <a:off x="5713461" y="4530400"/>
                  <a:ext cx="108130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Pol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10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19" name="ZoneTexte 118">
                  <a:extLst>
                    <a:ext uri="{FF2B5EF4-FFF2-40B4-BE49-F238E27FC236}">
                      <a16:creationId xmlns:a16="http://schemas.microsoft.com/office/drawing/2014/main" id="{539B3258-7B81-AAAD-DA5C-85D5C54AA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3461" y="4530400"/>
                  <a:ext cx="1081301" cy="246221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93FE9143-0309-C15B-6B09-5EC5ED583B36}"/>
                </a:ext>
              </a:extLst>
            </p:cNvPr>
            <p:cNvCxnSpPr/>
            <p:nvPr/>
          </p:nvCxnSpPr>
          <p:spPr>
            <a:xfrm>
              <a:off x="5459434" y="4650399"/>
              <a:ext cx="254330" cy="0"/>
            </a:xfrm>
            <a:prstGeom prst="line">
              <a:avLst/>
            </a:prstGeom>
            <a:ln w="2222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75A81AEB-3F0A-2FCA-F2F1-CE6015DAD697}"/>
                </a:ext>
              </a:extLst>
            </p:cNvPr>
            <p:cNvCxnSpPr/>
            <p:nvPr/>
          </p:nvCxnSpPr>
          <p:spPr>
            <a:xfrm>
              <a:off x="5459434" y="4396943"/>
              <a:ext cx="254330" cy="0"/>
            </a:xfrm>
            <a:prstGeom prst="line">
              <a:avLst/>
            </a:prstGeom>
            <a:ln w="57150">
              <a:solidFill>
                <a:srgbClr val="4DB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7752A8A6-5E99-7078-07EA-8783578C5410}"/>
                    </a:ext>
                  </a:extLst>
                </p:cNvPr>
                <p:cNvSpPr txBox="1"/>
                <p:nvPr/>
              </p:nvSpPr>
              <p:spPr>
                <a:xfrm>
                  <a:off x="5718501" y="5357849"/>
                  <a:ext cx="108130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Pol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OFF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10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7752A8A6-5E99-7078-07EA-8783578C5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501" y="5357849"/>
                  <a:ext cx="1081301" cy="2462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97C4E8C-E0F3-C269-C1C1-7BB4BDE47B00}"/>
                    </a:ext>
                  </a:extLst>
                </p:cNvPr>
                <p:cNvSpPr/>
                <p:nvPr/>
              </p:nvSpPr>
              <p:spPr>
                <a:xfrm>
                  <a:off x="5670436" y="4981444"/>
                  <a:ext cx="670376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 smtClean="0">
                            <a:latin typeface="Cambria Math" panose="02040503050406030204" pitchFamily="18" charset="0"/>
                          </a:rPr>
                          <m:t>Coro</m:t>
                        </m:r>
                        <m:r>
                          <a:rPr lang="fr-FR" sz="1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latin typeface="Cambria Math" panose="02040503050406030204" pitchFamily="18" charset="0"/>
                          </a:rPr>
                          <m:t>ON</m:t>
                        </m:r>
                      </m:oMath>
                    </m:oMathPara>
                  </a14:m>
                  <a:endParaRPr lang="fr-FR" sz="100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97C4E8C-E0F3-C269-C1C1-7BB4BDE47B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436" y="4981444"/>
                  <a:ext cx="670376" cy="246221"/>
                </a:xfrm>
                <a:prstGeom prst="rect">
                  <a:avLst/>
                </a:prstGeom>
                <a:blipFill>
                  <a:blip r:embed="rId10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49794B5B-43EB-BE1E-80FD-E9A09D643486}"/>
                    </a:ext>
                  </a:extLst>
                </p:cNvPr>
                <p:cNvSpPr txBox="1"/>
                <p:nvPr/>
              </p:nvSpPr>
              <p:spPr>
                <a:xfrm>
                  <a:off x="5718501" y="5619522"/>
                  <a:ext cx="108130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Pol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Filter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fr-FR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10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49794B5B-43EB-BE1E-80FD-E9A09D643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501" y="5619522"/>
                  <a:ext cx="1081301" cy="2462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DCC96A6F-3CCF-A245-A084-F743F89E1B9A}"/>
                </a:ext>
              </a:extLst>
            </p:cNvPr>
            <p:cNvCxnSpPr/>
            <p:nvPr/>
          </p:nvCxnSpPr>
          <p:spPr>
            <a:xfrm>
              <a:off x="5464473" y="5739521"/>
              <a:ext cx="25433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1FE2C6F1-E5D6-A9D6-E4E5-1FF46244705E}"/>
                </a:ext>
              </a:extLst>
            </p:cNvPr>
            <p:cNvCxnSpPr/>
            <p:nvPr/>
          </p:nvCxnSpPr>
          <p:spPr>
            <a:xfrm>
              <a:off x="5464473" y="5486066"/>
              <a:ext cx="254330" cy="0"/>
            </a:xfrm>
            <a:prstGeom prst="line">
              <a:avLst/>
            </a:prstGeom>
            <a:ln w="57150">
              <a:solidFill>
                <a:srgbClr val="FF9A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Accolade ouvrante 132">
              <a:extLst>
                <a:ext uri="{FF2B5EF4-FFF2-40B4-BE49-F238E27FC236}">
                  <a16:creationId xmlns:a16="http://schemas.microsoft.com/office/drawing/2014/main" id="{0049484C-B279-71DB-2A68-BBD5985C75EE}"/>
                </a:ext>
              </a:extLst>
            </p:cNvPr>
            <p:cNvSpPr/>
            <p:nvPr/>
          </p:nvSpPr>
          <p:spPr>
            <a:xfrm rot="5400000">
              <a:off x="5924388" y="3641126"/>
              <a:ext cx="116135" cy="1044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sz="1200"/>
            </a:p>
          </p:txBody>
        </p:sp>
        <p:sp>
          <p:nvSpPr>
            <p:cNvPr id="134" name="Accolade ouvrante 133">
              <a:extLst>
                <a:ext uri="{FF2B5EF4-FFF2-40B4-BE49-F238E27FC236}">
                  <a16:creationId xmlns:a16="http://schemas.microsoft.com/office/drawing/2014/main" id="{8BDAF5A1-E4C9-D102-4A41-28BDC0B25F25}"/>
                </a:ext>
              </a:extLst>
            </p:cNvPr>
            <p:cNvSpPr/>
            <p:nvPr/>
          </p:nvSpPr>
          <p:spPr>
            <a:xfrm rot="5400000">
              <a:off x="5929428" y="4730249"/>
              <a:ext cx="116135" cy="1044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sz="1200"/>
            </a:p>
          </p:txBody>
        </p:sp>
      </p:grp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70D7D302-110C-6609-4A01-EF2867B36C74}"/>
              </a:ext>
            </a:extLst>
          </p:cNvPr>
          <p:cNvGrpSpPr/>
          <p:nvPr/>
        </p:nvGrpSpPr>
        <p:grpSpPr>
          <a:xfrm>
            <a:off x="633508" y="3030449"/>
            <a:ext cx="4358283" cy="3474489"/>
            <a:chOff x="633508" y="3030449"/>
            <a:chExt cx="4358283" cy="34744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ZoneTexte 111">
                  <a:extLst>
                    <a:ext uri="{FF2B5EF4-FFF2-40B4-BE49-F238E27FC236}">
                      <a16:creationId xmlns:a16="http://schemas.microsoft.com/office/drawing/2014/main" id="{05522EF3-CD65-1B3B-53C5-82D9929A0C91}"/>
                    </a:ext>
                  </a:extLst>
                </p:cNvPr>
                <p:cNvSpPr txBox="1"/>
                <p:nvPr/>
              </p:nvSpPr>
              <p:spPr>
                <a:xfrm rot="16200000">
                  <a:off x="1818405" y="4802113"/>
                  <a:ext cx="808042" cy="343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500" i="1" dirty="0">
                                    <a:latin typeface="Cambria Math" charset="0"/>
                                  </a:rPr>
                                  <m:t>𝐼</m:t>
                                </m:r>
                              </m:e>
                            </m:d>
                          </m:e>
                          <m:sub>
                            <m:r>
                              <a:rPr lang="en-US" sz="15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b="0" i="1" dirty="0" smtClean="0">
                                <a:latin typeface="Cambria Math" charset="0"/>
                              </a:rPr>
                              <m:t>/</m:t>
                            </m:r>
                            <m:r>
                              <a:rPr lang="fr-FR" sz="1500" b="0" i="1" dirty="0" smtClean="0">
                                <a:latin typeface="Cambria Math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5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1500" dirty="0"/>
                </a:p>
              </p:txBody>
            </p:sp>
          </mc:Choice>
          <mc:Fallback xmlns="">
            <p:sp>
              <p:nvSpPr>
                <p:cNvPr id="112" name="ZoneTexte 111">
                  <a:extLst>
                    <a:ext uri="{FF2B5EF4-FFF2-40B4-BE49-F238E27FC236}">
                      <a16:creationId xmlns:a16="http://schemas.microsoft.com/office/drawing/2014/main" id="{05522EF3-CD65-1B3B-53C5-82D9929A0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18405" y="4802113"/>
                  <a:ext cx="808042" cy="343684"/>
                </a:xfrm>
                <a:prstGeom prst="rect">
                  <a:avLst/>
                </a:prstGeom>
                <a:blipFill>
                  <a:blip r:embed="rId12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ZoneTexte 112">
                  <a:extLst>
                    <a:ext uri="{FF2B5EF4-FFF2-40B4-BE49-F238E27FC236}">
                      <a16:creationId xmlns:a16="http://schemas.microsoft.com/office/drawing/2014/main" id="{5F8B7F71-6236-CF36-725B-EF8F49D308AD}"/>
                    </a:ext>
                  </a:extLst>
                </p:cNvPr>
                <p:cNvSpPr txBox="1"/>
                <p:nvPr/>
              </p:nvSpPr>
              <p:spPr>
                <a:xfrm>
                  <a:off x="3406818" y="6181773"/>
                  <a:ext cx="79964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  <m:r>
                              <a:rPr lang="fr-FR" sz="1500" b="0" i="1" dirty="0" smtClean="0">
                                <a:latin typeface="Cambria Math" charset="0"/>
                              </a:rPr>
                              <m:t>/</m:t>
                            </m:r>
                            <m:r>
                              <a:rPr lang="fr-FR" sz="15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500" b="0" i="0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diff</m:t>
                            </m:r>
                          </m:sub>
                        </m:sSub>
                      </m:oMath>
                    </m:oMathPara>
                  </a14:m>
                  <a:endParaRPr sz="1500" dirty="0"/>
                </a:p>
              </p:txBody>
            </p:sp>
          </mc:Choice>
          <mc:Fallback xmlns="">
            <p:sp>
              <p:nvSpPr>
                <p:cNvPr id="113" name="ZoneTexte 112">
                  <a:extLst>
                    <a:ext uri="{FF2B5EF4-FFF2-40B4-BE49-F238E27FC236}">
                      <a16:creationId xmlns:a16="http://schemas.microsoft.com/office/drawing/2014/main" id="{5F8B7F71-6236-CF36-725B-EF8F49D30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6818" y="6181773"/>
                  <a:ext cx="799642" cy="323165"/>
                </a:xfrm>
                <a:prstGeom prst="rect">
                  <a:avLst/>
                </a:prstGeom>
                <a:blipFill>
                  <a:blip r:embed="rId13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C78AB900-8EDB-E06F-8D02-D40AEA89A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8287" t="23213" r="54657" b="14364"/>
            <a:stretch/>
          </p:blipFill>
          <p:spPr>
            <a:xfrm>
              <a:off x="2313957" y="3703085"/>
              <a:ext cx="2677834" cy="2527300"/>
            </a:xfrm>
            <a:prstGeom prst="rect">
              <a:avLst/>
            </a:prstGeom>
          </p:spPr>
        </p:pic>
        <p:sp>
          <p:nvSpPr>
            <p:cNvPr id="131" name="Accolade ouvrante 130">
              <a:extLst>
                <a:ext uri="{FF2B5EF4-FFF2-40B4-BE49-F238E27FC236}">
                  <a16:creationId xmlns:a16="http://schemas.microsoft.com/office/drawing/2014/main" id="{F0E25B5E-A847-D1F6-EBFC-C4479008F043}"/>
                </a:ext>
              </a:extLst>
            </p:cNvPr>
            <p:cNvSpPr/>
            <p:nvPr/>
          </p:nvSpPr>
          <p:spPr>
            <a:xfrm rot="5400000">
              <a:off x="2798584" y="1454881"/>
              <a:ext cx="146356" cy="4032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9A3393A1-AB44-99FD-70D6-48A61DDAA7DC}"/>
                    </a:ext>
                  </a:extLst>
                </p:cNvPr>
                <p:cNvSpPr txBox="1"/>
                <p:nvPr/>
              </p:nvSpPr>
              <p:spPr>
                <a:xfrm>
                  <a:off x="639839" y="3543972"/>
                  <a:ext cx="1463617" cy="292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Nematic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plane</m:t>
                        </m:r>
                      </m:oMath>
                    </m:oMathPara>
                  </a14:m>
                  <a:endParaRPr lang="fr-FR" sz="13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9A3393A1-AB44-99FD-70D6-48A61DDAA7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39" y="3543972"/>
                  <a:ext cx="1463617" cy="292388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0519DCD7-58DB-571F-9435-B9B9D85FD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2165" t="7996" r="7707" b="11353"/>
            <a:stretch/>
          </p:blipFill>
          <p:spPr>
            <a:xfrm>
              <a:off x="879542" y="3835938"/>
              <a:ext cx="971550" cy="977901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AF88C7E4-F9B3-4D37-9535-EFDD0EF85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1954" t="7430" r="7394" b="11919"/>
            <a:stretch/>
          </p:blipFill>
          <p:spPr>
            <a:xfrm>
              <a:off x="880469" y="5045805"/>
              <a:ext cx="977901" cy="9779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3E72F638-7F9E-1BED-9F10-1D63A3E3341B}"/>
                    </a:ext>
                  </a:extLst>
                </p:cNvPr>
                <p:cNvSpPr txBox="1"/>
                <p:nvPr/>
              </p:nvSpPr>
              <p:spPr>
                <a:xfrm>
                  <a:off x="3060797" y="3550639"/>
                  <a:ext cx="1463617" cy="292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Imaging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plane</m:t>
                        </m:r>
                      </m:oMath>
                    </m:oMathPara>
                  </a14:m>
                  <a:endParaRPr lang="fr-FR" sz="13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3E72F638-7F9E-1BED-9F10-1D63A3E334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797" y="3550639"/>
                  <a:ext cx="1463617" cy="292388"/>
                </a:xfrm>
                <a:prstGeom prst="rect">
                  <a:avLst/>
                </a:prstGeom>
                <a:blipFill>
                  <a:blip r:embed="rId18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ZoneTexte 150">
                  <a:extLst>
                    <a:ext uri="{FF2B5EF4-FFF2-40B4-BE49-F238E27FC236}">
                      <a16:creationId xmlns:a16="http://schemas.microsoft.com/office/drawing/2014/main" id="{3E1DF831-778C-AFA7-615B-CE1E668AFCD9}"/>
                    </a:ext>
                  </a:extLst>
                </p:cNvPr>
                <p:cNvSpPr txBox="1"/>
                <p:nvPr/>
              </p:nvSpPr>
              <p:spPr>
                <a:xfrm>
                  <a:off x="633508" y="6023705"/>
                  <a:ext cx="1463617" cy="292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Exit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pupil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plane</m:t>
                        </m:r>
                      </m:oMath>
                    </m:oMathPara>
                  </a14:m>
                  <a:endParaRPr lang="fr-FR" sz="13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51" name="ZoneTexte 150">
                  <a:extLst>
                    <a:ext uri="{FF2B5EF4-FFF2-40B4-BE49-F238E27FC236}">
                      <a16:creationId xmlns:a16="http://schemas.microsoft.com/office/drawing/2014/main" id="{3E1DF831-778C-AFA7-615B-CE1E668AF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508" y="6023705"/>
                  <a:ext cx="1463617" cy="292388"/>
                </a:xfrm>
                <a:prstGeom prst="rect">
                  <a:avLst/>
                </a:prstGeom>
                <a:blipFill>
                  <a:blip r:embed="rId19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6B597459-B3EA-BBF6-2240-A32086367FD8}"/>
                </a:ext>
              </a:extLst>
            </p:cNvPr>
            <p:cNvSpPr txBox="1"/>
            <p:nvPr/>
          </p:nvSpPr>
          <p:spPr>
            <a:xfrm>
              <a:off x="1597182" y="3030449"/>
              <a:ext cx="2535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 err="1">
                  <a:latin typeface="+mj-lt"/>
                </a:rPr>
                <a:t>Zeroth-order</a:t>
              </a:r>
              <a:r>
                <a:rPr lang="fr-FR" sz="1600" b="1" dirty="0">
                  <a:latin typeface="+mj-lt"/>
                </a:rPr>
                <a:t> </a:t>
              </a:r>
              <a:r>
                <a:rPr lang="fr-FR" sz="1600" b="1" dirty="0" err="1">
                  <a:latin typeface="+mj-lt"/>
                </a:rPr>
                <a:t>half-wave</a:t>
              </a:r>
              <a:r>
                <a:rPr lang="fr-FR" sz="1600" b="1" dirty="0">
                  <a:latin typeface="+mj-lt"/>
                </a:rPr>
                <a:t> plate</a:t>
              </a:r>
            </a:p>
          </p:txBody>
        </p:sp>
      </p:grpSp>
      <p:grpSp>
        <p:nvGrpSpPr>
          <p:cNvPr id="159" name="Groupe 158">
            <a:extLst>
              <a:ext uri="{FF2B5EF4-FFF2-40B4-BE49-F238E27FC236}">
                <a16:creationId xmlns:a16="http://schemas.microsoft.com/office/drawing/2014/main" id="{33D66A41-EED8-6E14-4733-D995B88D1099}"/>
              </a:ext>
            </a:extLst>
          </p:cNvPr>
          <p:cNvGrpSpPr/>
          <p:nvPr/>
        </p:nvGrpSpPr>
        <p:grpSpPr>
          <a:xfrm>
            <a:off x="6868028" y="3026093"/>
            <a:ext cx="4377313" cy="3478845"/>
            <a:chOff x="6868028" y="3026093"/>
            <a:chExt cx="4377313" cy="34788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ZoneTexte 113">
                  <a:extLst>
                    <a:ext uri="{FF2B5EF4-FFF2-40B4-BE49-F238E27FC236}">
                      <a16:creationId xmlns:a16="http://schemas.microsoft.com/office/drawing/2014/main" id="{7675FB0D-1C34-5494-1276-2F7D2CBA66CE}"/>
                    </a:ext>
                  </a:extLst>
                </p:cNvPr>
                <p:cNvSpPr txBox="1"/>
                <p:nvPr/>
              </p:nvSpPr>
              <p:spPr>
                <a:xfrm rot="16200000">
                  <a:off x="8060020" y="4802113"/>
                  <a:ext cx="808042" cy="343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500" i="1" dirty="0">
                                    <a:latin typeface="Cambria Math" charset="0"/>
                                  </a:rPr>
                                  <m:t>𝐼</m:t>
                                </m:r>
                              </m:e>
                            </m:d>
                          </m:e>
                          <m:sub>
                            <m:r>
                              <a:rPr lang="en-US" sz="15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b="0" i="1" dirty="0" smtClean="0">
                                <a:latin typeface="Cambria Math" charset="0"/>
                              </a:rPr>
                              <m:t>/</m:t>
                            </m:r>
                            <m:r>
                              <a:rPr lang="fr-FR" sz="1500" b="0" i="1" dirty="0" smtClean="0">
                                <a:latin typeface="Cambria Math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5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1500" dirty="0"/>
                </a:p>
              </p:txBody>
            </p:sp>
          </mc:Choice>
          <mc:Fallback xmlns="">
            <p:sp>
              <p:nvSpPr>
                <p:cNvPr id="114" name="ZoneTexte 113">
                  <a:extLst>
                    <a:ext uri="{FF2B5EF4-FFF2-40B4-BE49-F238E27FC236}">
                      <a16:creationId xmlns:a16="http://schemas.microsoft.com/office/drawing/2014/main" id="{7675FB0D-1C34-5494-1276-2F7D2CBA66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060020" y="4802113"/>
                  <a:ext cx="808042" cy="34368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ZoneTexte 114">
                  <a:extLst>
                    <a:ext uri="{FF2B5EF4-FFF2-40B4-BE49-F238E27FC236}">
                      <a16:creationId xmlns:a16="http://schemas.microsoft.com/office/drawing/2014/main" id="{FFBD9C71-0127-9FBF-E323-7AC3EE426BD4}"/>
                    </a:ext>
                  </a:extLst>
                </p:cNvPr>
                <p:cNvSpPr txBox="1"/>
                <p:nvPr/>
              </p:nvSpPr>
              <p:spPr>
                <a:xfrm>
                  <a:off x="9661133" y="6181773"/>
                  <a:ext cx="79964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  <m:r>
                              <a:rPr lang="fr-FR" sz="1500" b="0" i="1" dirty="0" smtClean="0">
                                <a:latin typeface="Cambria Math" charset="0"/>
                              </a:rPr>
                              <m:t>/</m:t>
                            </m:r>
                            <m:r>
                              <a:rPr lang="fr-FR" sz="15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500" b="0" i="0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diff</m:t>
                            </m:r>
                          </m:sub>
                        </m:sSub>
                      </m:oMath>
                    </m:oMathPara>
                  </a14:m>
                  <a:endParaRPr sz="1500" dirty="0"/>
                </a:p>
              </p:txBody>
            </p:sp>
          </mc:Choice>
          <mc:Fallback xmlns="">
            <p:sp>
              <p:nvSpPr>
                <p:cNvPr id="115" name="ZoneTexte 114">
                  <a:extLst>
                    <a:ext uri="{FF2B5EF4-FFF2-40B4-BE49-F238E27FC236}">
                      <a16:creationId xmlns:a16="http://schemas.microsoft.com/office/drawing/2014/main" id="{FFBD9C71-0127-9FBF-E323-7AC3EE426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133" y="6181773"/>
                  <a:ext cx="799642" cy="323165"/>
                </a:xfrm>
                <a:prstGeom prst="rect">
                  <a:avLst/>
                </a:prstGeom>
                <a:blipFill>
                  <a:blip r:embed="rId21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692255E2-A884-FC96-EE2E-A92D9CC1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5302" t="24102" r="15507" b="14358"/>
            <a:stretch/>
          </p:blipFill>
          <p:spPr>
            <a:xfrm>
              <a:off x="8413241" y="3738824"/>
              <a:ext cx="2832100" cy="2491561"/>
            </a:xfrm>
            <a:prstGeom prst="rect">
              <a:avLst/>
            </a:prstGeom>
          </p:spPr>
        </p:pic>
        <p:sp>
          <p:nvSpPr>
            <p:cNvPr id="132" name="Accolade ouvrante 131">
              <a:extLst>
                <a:ext uri="{FF2B5EF4-FFF2-40B4-BE49-F238E27FC236}">
                  <a16:creationId xmlns:a16="http://schemas.microsoft.com/office/drawing/2014/main" id="{CE709D30-778F-6AB7-5914-CD988DF2453A}"/>
                </a:ext>
              </a:extLst>
            </p:cNvPr>
            <p:cNvSpPr/>
            <p:nvPr/>
          </p:nvSpPr>
          <p:spPr>
            <a:xfrm rot="5400000">
              <a:off x="9029841" y="1454881"/>
              <a:ext cx="146356" cy="4032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260742EE-5229-39F1-3440-2DD7CFC0F945}"/>
                </a:ext>
              </a:extLst>
            </p:cNvPr>
            <p:cNvSpPr txBox="1"/>
            <p:nvPr/>
          </p:nvSpPr>
          <p:spPr>
            <a:xfrm>
              <a:off x="6868028" y="3546039"/>
              <a:ext cx="1463617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 err="1">
                  <a:latin typeface="Cambria Math" charset="0"/>
                </a:rPr>
                <a:t>Nematic</a:t>
              </a:r>
              <a:r>
                <a:rPr lang="fr-FR" sz="1300" dirty="0">
                  <a:latin typeface="Cambria Math" charset="0"/>
                </a:rPr>
                <a:t> plane</a:t>
              </a:r>
              <a:endParaRPr lang="fr-FR" sz="1300" b="0" dirty="0">
                <a:solidFill>
                  <a:schemeClr val="tx1"/>
                </a:solidFill>
                <a:latin typeface="Cambria Math" charset="0"/>
              </a:endParaRPr>
            </a:p>
          </p:txBody>
        </p:sp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CA009C1B-FFA8-9E89-6021-40FA133C1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1938" t="7130" r="7410" b="11695"/>
            <a:stretch/>
          </p:blipFill>
          <p:spPr>
            <a:xfrm>
              <a:off x="7115171" y="3829588"/>
              <a:ext cx="977900" cy="984251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288B34DB-B929-89C2-B6C4-BDAC2C81B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1250" t="6971" r="7051" b="11330"/>
            <a:stretch/>
          </p:blipFill>
          <p:spPr>
            <a:xfrm>
              <a:off x="7107623" y="5040036"/>
              <a:ext cx="990600" cy="990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ZoneTexte 148">
                  <a:extLst>
                    <a:ext uri="{FF2B5EF4-FFF2-40B4-BE49-F238E27FC236}">
                      <a16:creationId xmlns:a16="http://schemas.microsoft.com/office/drawing/2014/main" id="{39323696-DF26-5736-EC48-ED5DDCC9B37A}"/>
                    </a:ext>
                  </a:extLst>
                </p:cNvPr>
                <p:cNvSpPr txBox="1"/>
                <p:nvPr/>
              </p:nvSpPr>
              <p:spPr>
                <a:xfrm>
                  <a:off x="9308636" y="3548721"/>
                  <a:ext cx="1463617" cy="292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Imaging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plane</m:t>
                        </m:r>
                      </m:oMath>
                    </m:oMathPara>
                  </a14:m>
                  <a:endParaRPr lang="fr-FR" sz="13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49" name="ZoneTexte 148">
                  <a:extLst>
                    <a:ext uri="{FF2B5EF4-FFF2-40B4-BE49-F238E27FC236}">
                      <a16:creationId xmlns:a16="http://schemas.microsoft.com/office/drawing/2014/main" id="{39323696-DF26-5736-EC48-ED5DDCC9B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8636" y="3548721"/>
                  <a:ext cx="1463617" cy="292388"/>
                </a:xfrm>
                <a:prstGeom prst="rect">
                  <a:avLst/>
                </a:prstGeom>
                <a:blipFill>
                  <a:blip r:embed="rId24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ZoneTexte 153">
                  <a:extLst>
                    <a:ext uri="{FF2B5EF4-FFF2-40B4-BE49-F238E27FC236}">
                      <a16:creationId xmlns:a16="http://schemas.microsoft.com/office/drawing/2014/main" id="{30480D65-747B-06C7-08A6-1C910EEB5324}"/>
                    </a:ext>
                  </a:extLst>
                </p:cNvPr>
                <p:cNvSpPr txBox="1"/>
                <p:nvPr/>
              </p:nvSpPr>
              <p:spPr>
                <a:xfrm>
                  <a:off x="6868028" y="6018907"/>
                  <a:ext cx="1463617" cy="292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Exit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pupil</m:t>
                        </m:r>
                        <m: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3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plane</m:t>
                        </m:r>
                      </m:oMath>
                    </m:oMathPara>
                  </a14:m>
                  <a:endParaRPr lang="fr-FR" sz="1300" b="0" dirty="0">
                    <a:solidFill>
                      <a:schemeClr val="tx1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54" name="ZoneTexte 153">
                  <a:extLst>
                    <a:ext uri="{FF2B5EF4-FFF2-40B4-BE49-F238E27FC236}">
                      <a16:creationId xmlns:a16="http://schemas.microsoft.com/office/drawing/2014/main" id="{30480D65-747B-06C7-08A6-1C910EEB53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028" y="6018907"/>
                  <a:ext cx="1463617" cy="292388"/>
                </a:xfrm>
                <a:prstGeom prst="rect">
                  <a:avLst/>
                </a:prstGeom>
                <a:blipFill>
                  <a:blip r:embed="rId25"/>
                  <a:stretch>
                    <a:fillRect b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6C2F3923-1528-2B70-CA75-E122AB149808}"/>
                </a:ext>
              </a:extLst>
            </p:cNvPr>
            <p:cNvSpPr txBox="1"/>
            <p:nvPr/>
          </p:nvSpPr>
          <p:spPr>
            <a:xfrm>
              <a:off x="7922177" y="3026093"/>
              <a:ext cx="236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>
                  <a:latin typeface="+mj-lt"/>
                </a:rPr>
                <a:t>High-</a:t>
              </a:r>
              <a:r>
                <a:rPr lang="fr-FR" sz="1600" b="1" dirty="0" err="1">
                  <a:latin typeface="+mj-lt"/>
                </a:rPr>
                <a:t>order</a:t>
              </a:r>
              <a:r>
                <a:rPr lang="fr-FR" sz="1600" b="1" dirty="0">
                  <a:latin typeface="+mj-lt"/>
                </a:rPr>
                <a:t> </a:t>
              </a:r>
              <a:r>
                <a:rPr lang="fr-FR" sz="1600" b="1" dirty="0" err="1">
                  <a:latin typeface="+mj-lt"/>
                </a:rPr>
                <a:t>half-wave</a:t>
              </a:r>
              <a:r>
                <a:rPr lang="fr-FR" sz="1600" b="1" dirty="0">
                  <a:latin typeface="+mj-lt"/>
                </a:rPr>
                <a:t> plate</a:t>
              </a:r>
            </a:p>
          </p:txBody>
        </p:sp>
      </p:grpSp>
      <p:sp>
        <p:nvSpPr>
          <p:cNvPr id="158" name="ZoneTexte 157">
            <a:extLst>
              <a:ext uri="{FF2B5EF4-FFF2-40B4-BE49-F238E27FC236}">
                <a16:creationId xmlns:a16="http://schemas.microsoft.com/office/drawing/2014/main" id="{E8355F09-4CBC-0DEB-A121-C131D0376F7A}"/>
              </a:ext>
            </a:extLst>
          </p:cNvPr>
          <p:cNvSpPr txBox="1"/>
          <p:nvPr/>
        </p:nvSpPr>
        <p:spPr>
          <a:xfrm>
            <a:off x="6218822" y="974161"/>
            <a:ext cx="1629938" cy="27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fr-FR" sz="1200" dirty="0">
                <a:latin typeface="Cambria Math" charset="0"/>
                <a:ea typeface="Cambria Math" charset="0"/>
                <a:cs typeface="Cambria Math" charset="0"/>
              </a:rPr>
              <a:t>Exit </a:t>
            </a:r>
            <a:r>
              <a:rPr lang="fr-FR" sz="1200" dirty="0" err="1">
                <a:latin typeface="Cambria Math" charset="0"/>
                <a:ea typeface="Cambria Math" charset="0"/>
                <a:cs typeface="Cambria Math" charset="0"/>
              </a:rPr>
              <a:t>pupil</a:t>
            </a:r>
            <a:r>
              <a:rPr lang="fr-FR" sz="1200" dirty="0">
                <a:latin typeface="Cambria Math" charset="0"/>
                <a:ea typeface="Cambria Math" charset="0"/>
                <a:cs typeface="Cambria Math" charset="0"/>
              </a:rPr>
              <a:t> plane</a:t>
            </a:r>
            <a:endParaRPr sz="12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621C6AD3-97C9-CB0B-270C-36E1CA22E7B0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7592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C7ABCA6C-F648-4FF5-414A-54239330F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99627F95-908B-B2AC-2C30-217CA279B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Modest but agile performances within stimulating astronomical context 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FF06C7-F569-ED65-A63A-830816B6E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t="2" r="1" b="17"/>
          <a:stretch/>
        </p:blipFill>
        <p:spPr>
          <a:xfrm>
            <a:off x="2105611" y="1552990"/>
            <a:ext cx="3240937" cy="24400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B542C7-72AB-E1C6-30E5-5109E35D1262}"/>
              </a:ext>
            </a:extLst>
          </p:cNvPr>
          <p:cNvSpPr txBox="1"/>
          <p:nvPr/>
        </p:nvSpPr>
        <p:spPr>
          <a:xfrm>
            <a:off x="1886240" y="1153030"/>
            <a:ext cx="3704671" cy="34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James Webb </a:t>
            </a:r>
            <a:r>
              <a:rPr lang="fr-FR" dirty="0" err="1">
                <a:latin typeface="+mj-lt"/>
              </a:rPr>
              <a:t>Space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Telescope</a:t>
            </a:r>
            <a:endParaRPr sz="200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DAFF36-1EDF-BDF7-B200-69E7FD1C0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" t="3299" r="589" b="1305"/>
          <a:stretch/>
        </p:blipFill>
        <p:spPr>
          <a:xfrm>
            <a:off x="2105610" y="4367975"/>
            <a:ext cx="3240938" cy="17980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F5A5639-F0D7-6B54-9E64-10B573D97DCD}"/>
              </a:ext>
            </a:extLst>
          </p:cNvPr>
          <p:cNvSpPr txBox="1"/>
          <p:nvPr/>
        </p:nvSpPr>
        <p:spPr>
          <a:xfrm>
            <a:off x="208645" y="6230637"/>
            <a:ext cx="2251068" cy="257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j-lt"/>
              </a:rPr>
              <a:t>Rouan et al., PASP 112, 1479 (2000)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1BDCEB-0173-32D4-4177-E39AFDEB5A3B}"/>
              </a:ext>
            </a:extLst>
          </p:cNvPr>
          <p:cNvSpPr txBox="1"/>
          <p:nvPr/>
        </p:nvSpPr>
        <p:spPr>
          <a:xfrm>
            <a:off x="4085884" y="5423155"/>
            <a:ext cx="12666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00" dirty="0">
                <a:solidFill>
                  <a:schemeClr val="bg1"/>
                </a:solidFill>
                <a:latin typeface="+mj-lt"/>
              </a:rPr>
              <a:t>Amplitude </a:t>
            </a:r>
            <a:r>
              <a:rPr lang="fr-FR" sz="1300" dirty="0" err="1">
                <a:solidFill>
                  <a:schemeClr val="bg1"/>
                </a:solidFill>
                <a:latin typeface="+mj-lt"/>
              </a:rPr>
              <a:t>mask</a:t>
            </a:r>
            <a:endParaRPr lang="fr-FR" sz="13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1300" dirty="0">
                <a:solidFill>
                  <a:schemeClr val="bg1"/>
                </a:solidFill>
                <a:latin typeface="+mj-lt"/>
              </a:rPr>
              <a:t>(Lyot)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A9BB81-58B9-E5C0-E97F-9D7D4CD20679}"/>
              </a:ext>
            </a:extLst>
          </p:cNvPr>
          <p:cNvSpPr txBox="1"/>
          <p:nvPr/>
        </p:nvSpPr>
        <p:spPr>
          <a:xfrm>
            <a:off x="2682401" y="5423155"/>
            <a:ext cx="12456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00" dirty="0">
                <a:solidFill>
                  <a:schemeClr val="bg1"/>
                </a:solidFill>
                <a:latin typeface="+mj-lt"/>
              </a:rPr>
              <a:t>Phase </a:t>
            </a:r>
            <a:r>
              <a:rPr lang="fr-FR" sz="1300" dirty="0" err="1">
                <a:solidFill>
                  <a:schemeClr val="bg1"/>
                </a:solidFill>
                <a:latin typeface="+mj-lt"/>
              </a:rPr>
              <a:t>mask</a:t>
            </a:r>
            <a:endParaRPr lang="fr-FR" sz="13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1300" dirty="0">
                <a:solidFill>
                  <a:schemeClr val="bg1"/>
                </a:solidFill>
                <a:latin typeface="+mj-lt"/>
              </a:rPr>
              <a:t>(Four-quadrant)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39FAFBE-C621-E89E-C12C-0BB75F9B5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5" t="52469" r="5894" b="4501"/>
          <a:stretch/>
        </p:blipFill>
        <p:spPr>
          <a:xfrm>
            <a:off x="895909" y="4381769"/>
            <a:ext cx="836390" cy="836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5177F9C-D445-710C-9C61-B88E7DDC2FF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5955" t="2734" r="54817" b="3975"/>
          <a:stretch/>
        </p:blipFill>
        <p:spPr>
          <a:xfrm flipH="1">
            <a:off x="676710" y="4832934"/>
            <a:ext cx="57874" cy="868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E6A7CE1-E32B-474E-8CDB-1D73BD38175C}"/>
                  </a:ext>
                </a:extLst>
              </p:cNvPr>
              <p:cNvSpPr/>
              <p:nvPr/>
            </p:nvSpPr>
            <p:spPr>
              <a:xfrm>
                <a:off x="536566" y="4601531"/>
                <a:ext cx="371355" cy="257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</a:rPr>
                        <m:t>2</m:t>
                      </m:r>
                      <m:r>
                        <a:rPr lang="fr-FR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E6A7CE1-E32B-474E-8CDB-1D73BD381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66" y="4601531"/>
                <a:ext cx="371355" cy="257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50EE9E9-3F0A-D6D1-CBD5-86A5E61ECA11}"/>
                  </a:ext>
                </a:extLst>
              </p:cNvPr>
              <p:cNvSpPr/>
              <p:nvPr/>
            </p:nvSpPr>
            <p:spPr>
              <a:xfrm>
                <a:off x="580571" y="5675021"/>
                <a:ext cx="283343" cy="257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50EE9E9-3F0A-D6D1-CBD5-86A5E61EC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1" y="5675021"/>
                <a:ext cx="283343" cy="2574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e 35">
            <a:extLst>
              <a:ext uri="{FF2B5EF4-FFF2-40B4-BE49-F238E27FC236}">
                <a16:creationId xmlns:a16="http://schemas.microsoft.com/office/drawing/2014/main" id="{D5494748-A3F9-6FD2-D9E3-8EAC79564A41}"/>
              </a:ext>
            </a:extLst>
          </p:cNvPr>
          <p:cNvGrpSpPr/>
          <p:nvPr/>
        </p:nvGrpSpPr>
        <p:grpSpPr>
          <a:xfrm>
            <a:off x="895296" y="5309363"/>
            <a:ext cx="838618" cy="838097"/>
            <a:chOff x="6273857" y="5337869"/>
            <a:chExt cx="902396" cy="90183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65B6EF-98E3-991D-E72C-CDBE7684288C}"/>
                </a:ext>
              </a:extLst>
            </p:cNvPr>
            <p:cNvSpPr/>
            <p:nvPr/>
          </p:nvSpPr>
          <p:spPr>
            <a:xfrm>
              <a:off x="6726253" y="5340185"/>
              <a:ext cx="450000" cy="450000"/>
            </a:xfrm>
            <a:prstGeom prst="rect">
              <a:avLst/>
            </a:prstGeom>
            <a:solidFill>
              <a:srgbClr val="FF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A04265-6E1C-C48F-43B1-7E59A47C0624}"/>
                </a:ext>
              </a:extLst>
            </p:cNvPr>
            <p:cNvSpPr/>
            <p:nvPr/>
          </p:nvSpPr>
          <p:spPr>
            <a:xfrm>
              <a:off x="6274947" y="5787869"/>
              <a:ext cx="450000" cy="450000"/>
            </a:xfrm>
            <a:prstGeom prst="rect">
              <a:avLst/>
            </a:prstGeom>
            <a:solidFill>
              <a:srgbClr val="FF0000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F3DEB5-09DC-36F2-7C76-537407E72200}"/>
                </a:ext>
              </a:extLst>
            </p:cNvPr>
            <p:cNvSpPr/>
            <p:nvPr/>
          </p:nvSpPr>
          <p:spPr>
            <a:xfrm>
              <a:off x="6274319" y="5339145"/>
              <a:ext cx="450000" cy="450000"/>
            </a:xfrm>
            <a:prstGeom prst="rect">
              <a:avLst/>
            </a:prstGeom>
            <a:solidFill>
              <a:srgbClr val="00FDFF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1FABD1-07D8-1FF6-7251-5C4BFCA163B0}"/>
                </a:ext>
              </a:extLst>
            </p:cNvPr>
            <p:cNvSpPr/>
            <p:nvPr/>
          </p:nvSpPr>
          <p:spPr>
            <a:xfrm>
              <a:off x="6725055" y="5789706"/>
              <a:ext cx="450000" cy="450000"/>
            </a:xfrm>
            <a:prstGeom prst="rect">
              <a:avLst/>
            </a:prstGeom>
            <a:solidFill>
              <a:srgbClr val="00FDFF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006951-0D60-3376-522A-2CF8C6E958BE}"/>
                </a:ext>
              </a:extLst>
            </p:cNvPr>
            <p:cNvSpPr/>
            <p:nvPr/>
          </p:nvSpPr>
          <p:spPr>
            <a:xfrm>
              <a:off x="6273857" y="5337869"/>
              <a:ext cx="900000" cy="90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8D1B4D89-DAFE-B6CF-3E35-322DCDCC8CF8}"/>
              </a:ext>
            </a:extLst>
          </p:cNvPr>
          <p:cNvSpPr txBox="1"/>
          <p:nvPr/>
        </p:nvSpPr>
        <p:spPr>
          <a:xfrm>
            <a:off x="11838039" y="653604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22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742C347-AADB-0445-77CB-2A4CCB776687}"/>
              </a:ext>
            </a:extLst>
          </p:cNvPr>
          <p:cNvGrpSpPr/>
          <p:nvPr/>
        </p:nvGrpSpPr>
        <p:grpSpPr>
          <a:xfrm>
            <a:off x="7068944" y="1019626"/>
            <a:ext cx="4084262" cy="5456257"/>
            <a:chOff x="7068944" y="1019626"/>
            <a:chExt cx="4084262" cy="5456257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306590D5-89CB-A5D3-821B-D325EBF96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98889" y="1450005"/>
              <a:ext cx="3511785" cy="2633839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A4FE4E2-8D81-AA5A-0E1E-72369E6B1464}"/>
                </a:ext>
              </a:extLst>
            </p:cNvPr>
            <p:cNvSpPr txBox="1"/>
            <p:nvPr/>
          </p:nvSpPr>
          <p:spPr>
            <a:xfrm>
              <a:off x="7166788" y="1019626"/>
              <a:ext cx="3986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+mj-lt"/>
                </a:rPr>
                <a:t>Amateur </a:t>
              </a:r>
              <a:r>
                <a:rPr lang="fr-FR" dirty="0" err="1">
                  <a:latin typeface="+mj-lt"/>
                </a:rPr>
                <a:t>telescope</a:t>
              </a:r>
              <a:r>
                <a:rPr lang="fr-FR" dirty="0">
                  <a:latin typeface="+mj-lt"/>
                </a:rPr>
                <a:t> </a:t>
              </a:r>
              <a:r>
                <a:rPr lang="fr-FR" dirty="0" err="1">
                  <a:latin typeface="+mj-lt"/>
                </a:rPr>
                <a:t>ongoing</a:t>
              </a:r>
              <a:r>
                <a:rPr lang="fr-FR" dirty="0">
                  <a:latin typeface="+mj-lt"/>
                </a:rPr>
                <a:t> tests</a:t>
              </a:r>
              <a:endParaRPr sz="2000" dirty="0">
                <a:latin typeface="+mj-lt"/>
              </a:endParaRPr>
            </a:p>
          </p:txBody>
        </p:sp>
        <p:pic>
          <p:nvPicPr>
            <p:cNvPr id="46" name="Picture 2" descr="Bernard TREGON - Redmine des Electroniciens du CNRS">
              <a:extLst>
                <a:ext uri="{FF2B5EF4-FFF2-40B4-BE49-F238E27FC236}">
                  <a16:creationId xmlns:a16="http://schemas.microsoft.com/office/drawing/2014/main" id="{92B10317-D799-B59B-766A-51AB2A204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562" y="4918517"/>
              <a:ext cx="1190869" cy="119086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Artur Aleksanyan">
              <a:extLst>
                <a:ext uri="{FF2B5EF4-FFF2-40B4-BE49-F238E27FC236}">
                  <a16:creationId xmlns:a16="http://schemas.microsoft.com/office/drawing/2014/main" id="{6443159D-E43E-671A-8C0A-1284A4079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028" y="4918516"/>
              <a:ext cx="1153654" cy="119086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Nonlinear optics and optoelectronics Lab - Nina Kravets">
              <a:extLst>
                <a:ext uri="{FF2B5EF4-FFF2-40B4-BE49-F238E27FC236}">
                  <a16:creationId xmlns:a16="http://schemas.microsoft.com/office/drawing/2014/main" id="{E10920AC-FDF8-55C3-16D6-EABB1A3386A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85"/>
            <a:stretch/>
          </p:blipFill>
          <p:spPr bwMode="auto">
            <a:xfrm>
              <a:off x="8506132" y="4919950"/>
              <a:ext cx="1188000" cy="11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83AAFED-91A8-AE67-58A1-22F2CF4C6877}"/>
                </a:ext>
              </a:extLst>
            </p:cNvPr>
            <p:cNvSpPr txBox="1"/>
            <p:nvPr/>
          </p:nvSpPr>
          <p:spPr>
            <a:xfrm>
              <a:off x="7184232" y="6183495"/>
              <a:ext cx="132190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>
                  <a:latin typeface="+mj-lt"/>
                </a:rPr>
                <a:t>Artur </a:t>
              </a:r>
              <a:r>
                <a:rPr lang="fr-FR" sz="1300" dirty="0" err="1">
                  <a:latin typeface="+mj-lt"/>
                </a:rPr>
                <a:t>Aleksanyan</a:t>
              </a:r>
              <a:endParaRPr lang="fr-FR" sz="1300" dirty="0">
                <a:latin typeface="+mj-lt"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3FFC5857-7496-6D88-2EA2-11E98483708F}"/>
                </a:ext>
              </a:extLst>
            </p:cNvPr>
            <p:cNvSpPr txBox="1"/>
            <p:nvPr/>
          </p:nvSpPr>
          <p:spPr>
            <a:xfrm>
              <a:off x="8581858" y="6178381"/>
              <a:ext cx="10128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>
                  <a:latin typeface="+mj-lt"/>
                </a:rPr>
                <a:t>Nina </a:t>
              </a:r>
              <a:r>
                <a:rPr lang="fr-FR" sz="1300" dirty="0" err="1">
                  <a:latin typeface="+mj-lt"/>
                </a:rPr>
                <a:t>Kravets</a:t>
              </a:r>
              <a:endParaRPr lang="fr-FR" sz="1300" dirty="0">
                <a:latin typeface="+mj-lt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6AFE3F08-E5D7-D7AD-018E-65FE21C8193B}"/>
                </a:ext>
              </a:extLst>
            </p:cNvPr>
            <p:cNvSpPr txBox="1"/>
            <p:nvPr/>
          </p:nvSpPr>
          <p:spPr>
            <a:xfrm>
              <a:off x="9765722" y="6172200"/>
              <a:ext cx="12159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>
                  <a:latin typeface="+mj-lt"/>
                </a:rPr>
                <a:t>Bernard </a:t>
              </a:r>
              <a:r>
                <a:rPr lang="fr-FR" sz="1300" dirty="0" err="1">
                  <a:latin typeface="+mj-lt"/>
                </a:rPr>
                <a:t>Tregon</a:t>
              </a:r>
              <a:endParaRPr lang="fr-FR" sz="1300" dirty="0">
                <a:latin typeface="+mj-lt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68CE888-FFC3-1740-E858-CD68876D38C5}"/>
                </a:ext>
              </a:extLst>
            </p:cNvPr>
            <p:cNvSpPr txBox="1"/>
            <p:nvPr/>
          </p:nvSpPr>
          <p:spPr>
            <a:xfrm>
              <a:off x="7068944" y="4425498"/>
              <a:ext cx="3986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+mj-lt"/>
                </a:rPr>
                <a:t>Vortex </a:t>
              </a:r>
              <a:r>
                <a:rPr lang="fr-FR" dirty="0" err="1">
                  <a:latin typeface="+mj-lt"/>
                </a:rPr>
                <a:t>coronagraphy</a:t>
              </a:r>
              <a:r>
                <a:rPr lang="fr-FR" dirty="0">
                  <a:latin typeface="+mj-lt"/>
                </a:rPr>
                <a:t> at LOMA</a:t>
              </a:r>
              <a:endParaRPr sz="20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FE97CB3-AC49-3BBC-5010-EBBB3A67F0C6}"/>
                  </a:ext>
                </a:extLst>
              </p:cNvPr>
              <p:cNvSpPr/>
              <p:nvPr/>
            </p:nvSpPr>
            <p:spPr>
              <a:xfrm>
                <a:off x="1414351" y="5385167"/>
                <a:ext cx="283343" cy="257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FE97CB3-AC49-3BBC-5010-EBBB3A67F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351" y="5385167"/>
                <a:ext cx="283343" cy="2574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C730F59-1F4A-9209-BD50-A7D34B01912D}"/>
                  </a:ext>
                </a:extLst>
              </p:cNvPr>
              <p:cNvSpPr/>
              <p:nvPr/>
            </p:nvSpPr>
            <p:spPr>
              <a:xfrm>
                <a:off x="977443" y="5369653"/>
                <a:ext cx="3146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C730F59-1F4A-9209-BD50-A7D34B019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43" y="5369653"/>
                <a:ext cx="314638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EFDB2B3-D918-E6D4-0096-11F274BC9FB6}"/>
                  </a:ext>
                </a:extLst>
              </p:cNvPr>
              <p:cNvSpPr/>
              <p:nvPr/>
            </p:nvSpPr>
            <p:spPr>
              <a:xfrm>
                <a:off x="1390088" y="5803646"/>
                <a:ext cx="3146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EFDB2B3-D918-E6D4-0096-11F274BC9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88" y="5803646"/>
                <a:ext cx="314638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C2AB26D-3921-99D2-90B8-C0C5F8C40448}"/>
                  </a:ext>
                </a:extLst>
              </p:cNvPr>
              <p:cNvSpPr/>
              <p:nvPr/>
            </p:nvSpPr>
            <p:spPr>
              <a:xfrm>
                <a:off x="990216" y="5813434"/>
                <a:ext cx="283343" cy="257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C2AB26D-3921-99D2-90B8-C0C5F8C404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16" y="5813434"/>
                <a:ext cx="283343" cy="2574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9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8757C73-D346-9DAD-ED2F-00EA975E9DDB}"/>
              </a:ext>
            </a:extLst>
          </p:cNvPr>
          <p:cNvGrpSpPr/>
          <p:nvPr/>
        </p:nvGrpSpPr>
        <p:grpSpPr>
          <a:xfrm>
            <a:off x="2667002" y="0"/>
            <a:ext cx="6857995" cy="6858000"/>
            <a:chOff x="2667002" y="0"/>
            <a:chExt cx="6857995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EF99EC4-267E-FFD7-6F3D-316F7BD7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34" t="6269" r="4902" b="6041"/>
            <a:stretch/>
          </p:blipFill>
          <p:spPr>
            <a:xfrm>
              <a:off x="2667002" y="0"/>
              <a:ext cx="6857995" cy="68580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8E7526B-CCC2-DE0B-3E8C-1E81E3F3D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662" y="873303"/>
              <a:ext cx="5112000" cy="511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203F2C7-EEE4-2E75-55A3-6E7445E5D041}"/>
              </a:ext>
            </a:extLst>
          </p:cNvPr>
          <p:cNvSpPr txBox="1"/>
          <p:nvPr/>
        </p:nvSpPr>
        <p:spPr>
          <a:xfrm>
            <a:off x="4696811" y="3071989"/>
            <a:ext cx="2829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4400" dirty="0" err="1">
                <a:solidFill>
                  <a:schemeClr val="bg1"/>
                </a:solidFill>
                <a:latin typeface="+mj-lt"/>
              </a:rPr>
              <a:t>Thank</a:t>
            </a:r>
            <a:r>
              <a:rPr lang="fr-FR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fr-FR" sz="4400" dirty="0">
                <a:solidFill>
                  <a:schemeClr val="bg1"/>
                </a:solidFill>
                <a:latin typeface="+mj-lt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87273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2"/>
          <a:srcRect l="15947" t="8804" r="13284" b="8566"/>
          <a:stretch/>
        </p:blipFill>
        <p:spPr bwMode="auto">
          <a:xfrm>
            <a:off x="1524000" y="0"/>
            <a:ext cx="9144000" cy="68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45190" y="986824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+mj-lt"/>
              </a:rPr>
              <a:t>SIRIUS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677A824-65B7-5C8E-259C-5A1082CCCE08}"/>
              </a:ext>
            </a:extLst>
          </p:cNvPr>
          <p:cNvGrpSpPr/>
          <p:nvPr/>
        </p:nvGrpSpPr>
        <p:grpSpPr>
          <a:xfrm>
            <a:off x="1745190" y="3853425"/>
            <a:ext cx="4134786" cy="1663808"/>
            <a:chOff x="1745190" y="3853425"/>
            <a:chExt cx="4134786" cy="1663808"/>
          </a:xfrm>
        </p:grpSpPr>
        <p:sp>
          <p:nvSpPr>
            <p:cNvPr id="7" name="ZoneTexte 6"/>
            <p:cNvSpPr txBox="1"/>
            <p:nvPr/>
          </p:nvSpPr>
          <p:spPr>
            <a:xfrm>
              <a:off x="1745190" y="5055568"/>
              <a:ext cx="4134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+mj-lt"/>
                </a:rPr>
                <a:t>10</a:t>
              </a:r>
              <a:r>
                <a:rPr lang="fr-FR" sz="2400" baseline="-25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fr-FR" sz="2400" dirty="0">
                  <a:solidFill>
                    <a:schemeClr val="bg1"/>
                  </a:solidFill>
                  <a:latin typeface="+mj-lt"/>
                </a:rPr>
                <a:t>000 times </a:t>
              </a:r>
              <a:r>
                <a:rPr lang="fr-FR" sz="2400" dirty="0" err="1">
                  <a:solidFill>
                    <a:schemeClr val="bg1"/>
                  </a:solidFill>
                  <a:latin typeface="+mj-lt"/>
                </a:rPr>
                <a:t>fainter</a:t>
              </a:r>
              <a:r>
                <a:rPr lang="fr-FR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  <a:latin typeface="+mj-lt"/>
                </a:rPr>
                <a:t>companion</a:t>
              </a:r>
              <a:endParaRPr lang="fr-FR" sz="24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5141752" y="3853425"/>
              <a:ext cx="648072" cy="57606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4463626" y="4305871"/>
              <a:ext cx="757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>
                  <a:solidFill>
                    <a:srgbClr val="FF0000"/>
                  </a:solidFill>
                  <a:latin typeface="+mj-lt"/>
                </a:rPr>
                <a:t>here</a:t>
              </a:r>
              <a:endParaRPr lang="fr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9A8A736-CA83-1D7E-BA14-980938265CC7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4948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2"/>
          <a:srcRect l="15947" t="8804" r="13284" b="8566"/>
          <a:stretch/>
        </p:blipFill>
        <p:spPr bwMode="auto">
          <a:xfrm>
            <a:off x="1524000" y="0"/>
            <a:ext cx="9144000" cy="68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l="11145" t="2561" r="688" b="13439"/>
          <a:stretch/>
        </p:blipFill>
        <p:spPr bwMode="auto">
          <a:xfrm>
            <a:off x="1518309" y="0"/>
            <a:ext cx="9144000" cy="685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cteur droit avec flèche 5"/>
          <p:cNvCxnSpPr/>
          <p:nvPr/>
        </p:nvCxnSpPr>
        <p:spPr>
          <a:xfrm flipV="1">
            <a:off x="5141752" y="3853425"/>
            <a:ext cx="648072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463626" y="4305871"/>
            <a:ext cx="757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F0000"/>
                </a:solidFill>
                <a:latin typeface="+mj-lt"/>
              </a:rPr>
              <a:t>here</a:t>
            </a:r>
            <a:endParaRPr lang="fr-FR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E7DB9-A812-6FCE-85DA-B868235DD9CA}"/>
              </a:ext>
            </a:extLst>
          </p:cNvPr>
          <p:cNvSpPr/>
          <p:nvPr/>
        </p:nvSpPr>
        <p:spPr>
          <a:xfrm>
            <a:off x="1745190" y="986824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+mj-lt"/>
              </a:rPr>
              <a:t>SIRIUS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BD10BE-0ED8-A304-0E9D-2462EA1A66B1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11561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-27384"/>
            <a:ext cx="9195838" cy="6885384"/>
          </a:xfrm>
          <a:prstGeom prst="rect">
            <a:avLst/>
          </a:prstGeom>
        </p:spPr>
      </p:pic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920247" y="664560"/>
            <a:ext cx="56926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FFFF00"/>
                </a:solidFill>
                <a:latin typeface="+mj-lt"/>
              </a:rPr>
              <a:t>A </a:t>
            </a:r>
            <a:r>
              <a:rPr lang="fr-FR" sz="2800" dirty="0" err="1">
                <a:solidFill>
                  <a:srgbClr val="FFFF00"/>
                </a:solidFill>
                <a:latin typeface="+mj-lt"/>
              </a:rPr>
              <a:t>natural</a:t>
            </a:r>
            <a:r>
              <a:rPr lang="fr-FR" sz="2800" dirty="0">
                <a:solidFill>
                  <a:srgbClr val="FFFF00"/>
                </a:solidFill>
                <a:latin typeface="+mj-lt"/>
              </a:rPr>
              <a:t> option : </a:t>
            </a:r>
            <a:r>
              <a:rPr lang="fr-FR" sz="2800" dirty="0">
                <a:solidFill>
                  <a:schemeClr val="bg1"/>
                </a:solidFill>
                <a:latin typeface="+mj-lt"/>
              </a:rPr>
              <a:t>patience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9962" y="627091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Total </a:t>
            </a:r>
            <a:r>
              <a:rPr lang="fr-FR" dirty="0" err="1">
                <a:solidFill>
                  <a:schemeClr val="bg1"/>
                </a:solidFill>
                <a:latin typeface="+mj-lt"/>
              </a:rPr>
              <a:t>eclipse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 on 29/03/2006 </a:t>
            </a:r>
          </a:p>
        </p:txBody>
      </p:sp>
      <p:grpSp>
        <p:nvGrpSpPr>
          <p:cNvPr id="5" name="Groupe 28"/>
          <p:cNvGrpSpPr/>
          <p:nvPr/>
        </p:nvGrpSpPr>
        <p:grpSpPr>
          <a:xfrm>
            <a:off x="5769194" y="4833280"/>
            <a:ext cx="4665304" cy="1116000"/>
            <a:chOff x="790456" y="4624760"/>
            <a:chExt cx="4665304" cy="1116000"/>
          </a:xfrm>
        </p:grpSpPr>
        <p:sp>
          <p:nvSpPr>
            <p:cNvPr id="6" name="ZoneTexte 5"/>
            <p:cNvSpPr txBox="1"/>
            <p:nvPr/>
          </p:nvSpPr>
          <p:spPr>
            <a:xfrm>
              <a:off x="790456" y="4984800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+mj-lt"/>
                </a:rPr>
                <a:t>Sun</a:t>
              </a:r>
            </a:p>
          </p:txBody>
        </p:sp>
        <p:grpSp>
          <p:nvGrpSpPr>
            <p:cNvPr id="7" name="Groupe 25"/>
            <p:cNvGrpSpPr/>
            <p:nvPr/>
          </p:nvGrpSpPr>
          <p:grpSpPr>
            <a:xfrm>
              <a:off x="1357290" y="4624760"/>
              <a:ext cx="4098470" cy="1116000"/>
              <a:chOff x="1357290" y="4624760"/>
              <a:chExt cx="4098470" cy="1116000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3570403" y="5062180"/>
                <a:ext cx="252049" cy="25204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cxnSp>
            <p:nvCxnSpPr>
              <p:cNvPr id="9" name="Connecteur droit 8"/>
              <p:cNvCxnSpPr/>
              <p:nvPr/>
            </p:nvCxnSpPr>
            <p:spPr>
              <a:xfrm>
                <a:off x="2054778" y="4643382"/>
                <a:ext cx="2571768" cy="642942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 flipV="1">
                <a:off x="2072426" y="5072010"/>
                <a:ext cx="2571768" cy="642942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lipse 10"/>
              <p:cNvSpPr/>
              <p:nvPr/>
            </p:nvSpPr>
            <p:spPr>
              <a:xfrm>
                <a:off x="4214810" y="4929198"/>
                <a:ext cx="527542" cy="52754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1357290" y="4624760"/>
                <a:ext cx="1116000" cy="111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3330076" y="4634654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</a:rPr>
                  <a:t>Moon</a:t>
                </a: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4773073" y="4988494"/>
                <a:ext cx="682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chemeClr val="bg1"/>
                    </a:solidFill>
                    <a:latin typeface="+mj-lt"/>
                  </a:rPr>
                  <a:t>Earth</a:t>
                </a:r>
                <a:endParaRPr lang="fr-FR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AFA860A-720E-C566-4994-462538F4AE40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596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1487488" y="-27384"/>
            <a:ext cx="9195838" cy="6885384"/>
            <a:chOff x="-36512" y="-27384"/>
            <a:chExt cx="9195838" cy="688538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512" y="-27384"/>
              <a:ext cx="9195838" cy="688538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/>
            <a:srcRect r="73789" b="75946"/>
            <a:stretch/>
          </p:blipFill>
          <p:spPr>
            <a:xfrm>
              <a:off x="367400" y="4293096"/>
              <a:ext cx="3415958" cy="2347148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2"/>
            <a:srcRect r="73789" b="75946"/>
            <a:stretch/>
          </p:blipFill>
          <p:spPr>
            <a:xfrm>
              <a:off x="5364088" y="208624"/>
              <a:ext cx="3415958" cy="286033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2"/>
            <a:srcRect r="73789" b="75946"/>
            <a:stretch/>
          </p:blipFill>
          <p:spPr>
            <a:xfrm>
              <a:off x="5116374" y="1675342"/>
              <a:ext cx="1234351" cy="1033578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/>
            <a:srcRect r="73789" b="75946"/>
            <a:stretch/>
          </p:blipFill>
          <p:spPr>
            <a:xfrm>
              <a:off x="2339752" y="3776307"/>
              <a:ext cx="1234351" cy="103357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/>
            <a:srcRect r="73789" b="75946"/>
            <a:stretch/>
          </p:blipFill>
          <p:spPr>
            <a:xfrm>
              <a:off x="2833593" y="4149080"/>
              <a:ext cx="1234351" cy="1033578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7388074" y="5940348"/>
            <a:ext cx="302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Bernard Lyot at Pic du Midi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(1930s)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/>
          <a:srcRect r="45161"/>
          <a:stretch>
            <a:fillRect/>
          </a:stretch>
        </p:blipFill>
        <p:spPr bwMode="auto">
          <a:xfrm>
            <a:off x="7637298" y="2304998"/>
            <a:ext cx="2563158" cy="350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FBFBE1-791B-9ACC-A6C9-C04CD051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536" y="664560"/>
            <a:ext cx="56926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FFFF00"/>
                </a:solidFill>
                <a:latin typeface="+mj-lt"/>
              </a:rPr>
              <a:t>An </a:t>
            </a:r>
            <a:r>
              <a:rPr lang="fr-FR" sz="2800" dirty="0" err="1">
                <a:solidFill>
                  <a:srgbClr val="FFFF00"/>
                </a:solidFill>
                <a:latin typeface="+mj-lt"/>
              </a:rPr>
              <a:t>artificial</a:t>
            </a:r>
            <a:r>
              <a:rPr lang="fr-FR" sz="2800" dirty="0">
                <a:solidFill>
                  <a:srgbClr val="FFFF00"/>
                </a:solidFill>
                <a:latin typeface="+mj-lt"/>
              </a:rPr>
              <a:t> option : </a:t>
            </a:r>
            <a:r>
              <a:rPr lang="fr-FR" sz="2800" dirty="0" err="1">
                <a:solidFill>
                  <a:schemeClr val="bg1"/>
                </a:solidFill>
                <a:latin typeface="+mj-lt"/>
              </a:rPr>
              <a:t>ingeniosity</a:t>
            </a:r>
            <a:endParaRPr lang="fr-FR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379043-45AC-5B23-3773-46C1A4C4AD85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401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420"/>
          <p:cNvSpPr/>
          <p:nvPr/>
        </p:nvSpPr>
        <p:spPr>
          <a:xfrm>
            <a:off x="2890593" y="2687186"/>
            <a:ext cx="892969" cy="129334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1" name="Shape 421"/>
          <p:cNvSpPr/>
          <p:nvPr/>
        </p:nvSpPr>
        <p:spPr>
          <a:xfrm>
            <a:off x="3714581" y="2995639"/>
            <a:ext cx="174549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2" name="Shape 422"/>
          <p:cNvSpPr/>
          <p:nvPr/>
        </p:nvSpPr>
        <p:spPr>
          <a:xfrm>
            <a:off x="3774736" y="2566028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3" name="Shape 423"/>
          <p:cNvSpPr/>
          <p:nvPr/>
        </p:nvSpPr>
        <p:spPr>
          <a:xfrm>
            <a:off x="3774598" y="3654993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4" name="Shape 424"/>
          <p:cNvSpPr/>
          <p:nvPr/>
        </p:nvSpPr>
        <p:spPr>
          <a:xfrm rot="5400000">
            <a:off x="3971194" y="3048722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5" name="Shape 425"/>
          <p:cNvSpPr/>
          <p:nvPr/>
        </p:nvSpPr>
        <p:spPr>
          <a:xfrm>
            <a:off x="3858124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6" name="Shape 426"/>
          <p:cNvSpPr/>
          <p:nvPr/>
        </p:nvSpPr>
        <p:spPr>
          <a:xfrm rot="16200000" flipH="1">
            <a:off x="4471257" y="3047408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7" name="Shape 436"/>
          <p:cNvSpPr/>
          <p:nvPr/>
        </p:nvSpPr>
        <p:spPr>
          <a:xfrm>
            <a:off x="5231904" y="2995455"/>
            <a:ext cx="1497142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8" name="Shape 437"/>
          <p:cNvSpPr/>
          <p:nvPr/>
        </p:nvSpPr>
        <p:spPr>
          <a:xfrm>
            <a:off x="5062655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cxnSp>
        <p:nvCxnSpPr>
          <p:cNvPr id="126" name="Connecteur droit avec flèche 125"/>
          <p:cNvCxnSpPr/>
          <p:nvPr/>
        </p:nvCxnSpPr>
        <p:spPr>
          <a:xfrm>
            <a:off x="3070078" y="2896539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3078870" y="318070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3079972" y="346804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>
            <a:off x="3088764" y="3752207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 flipH="1">
            <a:off x="2135560" y="3073241"/>
            <a:ext cx="881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rgbClr val="70BF41"/>
                </a:solidFill>
                <a:latin typeface="+mj-lt"/>
              </a:rPr>
              <a:t>Sun</a:t>
            </a:r>
          </a:p>
        </p:txBody>
      </p:sp>
      <p:sp>
        <p:nvSpPr>
          <p:cNvPr id="32" name="Shape 455"/>
          <p:cNvSpPr/>
          <p:nvPr/>
        </p:nvSpPr>
        <p:spPr>
          <a:xfrm>
            <a:off x="7026878" y="2744660"/>
            <a:ext cx="71083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1600" dirty="0">
                <a:latin typeface="+mj-lt"/>
              </a:rPr>
              <a:t>Camera</a:t>
            </a:r>
            <a:endParaRPr sz="1600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12629" y="3095261"/>
            <a:ext cx="142876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3" name="Shape 424"/>
          <p:cNvSpPr/>
          <p:nvPr/>
        </p:nvSpPr>
        <p:spPr>
          <a:xfrm rot="5400000">
            <a:off x="6669310" y="3062261"/>
            <a:ext cx="701400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45" name="Shape 425"/>
          <p:cNvSpPr/>
          <p:nvPr/>
        </p:nvSpPr>
        <p:spPr>
          <a:xfrm>
            <a:off x="6578157" y="2800717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8222231" y="2492897"/>
            <a:ext cx="1761143" cy="1758945"/>
            <a:chOff x="6784712" y="2492896"/>
            <a:chExt cx="1761143" cy="1758945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2"/>
            <a:srcRect l="3755" t="73549" r="77122" b="912"/>
            <a:stretch/>
          </p:blipFill>
          <p:spPr>
            <a:xfrm>
              <a:off x="6784712" y="2493378"/>
              <a:ext cx="1758462" cy="1758463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2"/>
            <a:srcRect r="73789" b="75946"/>
            <a:stretch/>
          </p:blipFill>
          <p:spPr>
            <a:xfrm>
              <a:off x="8106358" y="2492896"/>
              <a:ext cx="439497" cy="929357"/>
            </a:xfrm>
            <a:prstGeom prst="rect">
              <a:avLst/>
            </a:prstGeom>
          </p:spPr>
        </p:pic>
      </p:grpSp>
      <p:sp>
        <p:nvSpPr>
          <p:cNvPr id="25" name="Rectangle 19">
            <a:extLst>
              <a:ext uri="{FF2B5EF4-FFF2-40B4-BE49-F238E27FC236}">
                <a16:creationId xmlns:a16="http://schemas.microsoft.com/office/drawing/2014/main" id="{38AE34C2-90BA-7641-A92C-BB3281CCB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B50ABA0-538D-9A48-8793-38686E6F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Lyot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coronagraph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C1AAA3-750A-0801-705C-FCA8B6058B35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2006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420"/>
          <p:cNvSpPr/>
          <p:nvPr/>
        </p:nvSpPr>
        <p:spPr>
          <a:xfrm>
            <a:off x="2890593" y="2687186"/>
            <a:ext cx="892969" cy="129334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1" name="Shape 421"/>
          <p:cNvSpPr/>
          <p:nvPr/>
        </p:nvSpPr>
        <p:spPr>
          <a:xfrm>
            <a:off x="3714581" y="2995639"/>
            <a:ext cx="174549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2" name="Shape 422"/>
          <p:cNvSpPr/>
          <p:nvPr/>
        </p:nvSpPr>
        <p:spPr>
          <a:xfrm>
            <a:off x="3774736" y="2566028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3" name="Shape 423"/>
          <p:cNvSpPr/>
          <p:nvPr/>
        </p:nvSpPr>
        <p:spPr>
          <a:xfrm>
            <a:off x="3774598" y="3654993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4" name="Shape 424"/>
          <p:cNvSpPr/>
          <p:nvPr/>
        </p:nvSpPr>
        <p:spPr>
          <a:xfrm rot="5400000">
            <a:off x="3971194" y="3048722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5" name="Shape 425"/>
          <p:cNvSpPr/>
          <p:nvPr/>
        </p:nvSpPr>
        <p:spPr>
          <a:xfrm>
            <a:off x="3858124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8" name="Shape 437"/>
          <p:cNvSpPr/>
          <p:nvPr/>
        </p:nvSpPr>
        <p:spPr>
          <a:xfrm>
            <a:off x="5062655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cxnSp>
        <p:nvCxnSpPr>
          <p:cNvPr id="126" name="Connecteur droit avec flèche 125"/>
          <p:cNvCxnSpPr/>
          <p:nvPr/>
        </p:nvCxnSpPr>
        <p:spPr>
          <a:xfrm>
            <a:off x="3070078" y="2896539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3078870" y="318070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3079972" y="346804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>
            <a:off x="3088764" y="3752207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312629" y="3095261"/>
            <a:ext cx="142876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5" name="Shape 425"/>
          <p:cNvSpPr/>
          <p:nvPr/>
        </p:nvSpPr>
        <p:spPr>
          <a:xfrm>
            <a:off x="6578157" y="2800717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29" name="Shape 439"/>
          <p:cNvSpPr/>
          <p:nvPr/>
        </p:nvSpPr>
        <p:spPr>
          <a:xfrm>
            <a:off x="4528349" y="2971816"/>
            <a:ext cx="72000" cy="720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30" name="Shape 455"/>
          <p:cNvSpPr/>
          <p:nvPr/>
        </p:nvSpPr>
        <p:spPr>
          <a:xfrm>
            <a:off x="4031593" y="1870781"/>
            <a:ext cx="1092090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 algn="ctr">
              <a:defRPr sz="1800"/>
            </a:pPr>
            <a:r>
              <a:rPr lang="fr-FR" sz="1600" dirty="0" err="1">
                <a:latin typeface="+mj-lt"/>
              </a:rPr>
              <a:t>Lyot’s</a:t>
            </a:r>
            <a:r>
              <a:rPr lang="fr-FR" sz="1600" dirty="0">
                <a:latin typeface="+mj-lt"/>
              </a:rPr>
              <a:t> Moon</a:t>
            </a:r>
            <a:endParaRPr sz="1600" dirty="0">
              <a:latin typeface="+mj-lt"/>
            </a:endParaRPr>
          </a:p>
        </p:txBody>
      </p:sp>
      <p:cxnSp>
        <p:nvCxnSpPr>
          <p:cNvPr id="7" name="Connecteur droit avec flèche 6"/>
          <p:cNvCxnSpPr>
            <a:cxnSpLocks/>
          </p:cNvCxnSpPr>
          <p:nvPr/>
        </p:nvCxnSpPr>
        <p:spPr>
          <a:xfrm>
            <a:off x="4564349" y="2246122"/>
            <a:ext cx="0" cy="657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"/>
          <a:srcRect r="73789" b="75946"/>
          <a:stretch/>
        </p:blipFill>
        <p:spPr>
          <a:xfrm>
            <a:off x="8223263" y="2495775"/>
            <a:ext cx="1760801" cy="1757383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8055190" y="4334784"/>
            <a:ext cx="214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Artificial</a:t>
            </a:r>
            <a:endParaRPr lang="fr-FR" b="1" dirty="0">
              <a:latin typeface="+mj-lt"/>
            </a:endParaRPr>
          </a:p>
          <a:p>
            <a:pPr algn="ctr"/>
            <a:r>
              <a:rPr lang="fr-FR" b="1" dirty="0" err="1">
                <a:latin typeface="+mj-lt"/>
              </a:rPr>
              <a:t>absolute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eclipse</a:t>
            </a:r>
            <a:endParaRPr lang="fr-FR" b="1" dirty="0">
              <a:latin typeface="+mj-lt"/>
            </a:endParaRPr>
          </a:p>
        </p:txBody>
      </p:sp>
      <p:sp>
        <p:nvSpPr>
          <p:cNvPr id="26" name="Shape 455"/>
          <p:cNvSpPr/>
          <p:nvPr/>
        </p:nvSpPr>
        <p:spPr>
          <a:xfrm>
            <a:off x="7026878" y="2744660"/>
            <a:ext cx="71083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1600" dirty="0">
                <a:latin typeface="+mj-lt"/>
              </a:rPr>
              <a:t>Camera</a:t>
            </a:r>
            <a:endParaRPr sz="1600" dirty="0">
              <a:latin typeface="+mj-lt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08C27181-A7E5-6444-90A5-092D0CA3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DBECA68A-3DE9-8C4A-99D0-27F003588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Lyot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coronagraph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3D82AF-F42C-4C84-ED0B-0F64DB942E59}"/>
              </a:ext>
            </a:extLst>
          </p:cNvPr>
          <p:cNvSpPr txBox="1"/>
          <p:nvPr/>
        </p:nvSpPr>
        <p:spPr>
          <a:xfrm flipH="1">
            <a:off x="2149007" y="3113582"/>
            <a:ext cx="88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rgbClr val="70BF41"/>
                </a:solidFill>
                <a:latin typeface="+mj-lt"/>
              </a:rPr>
              <a:t>Sun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C6254-3C62-748E-DAE1-325AC6801670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8897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420"/>
          <p:cNvSpPr/>
          <p:nvPr/>
        </p:nvSpPr>
        <p:spPr>
          <a:xfrm>
            <a:off x="2890593" y="2687186"/>
            <a:ext cx="892969" cy="1293348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1" name="Shape 421"/>
          <p:cNvSpPr/>
          <p:nvPr/>
        </p:nvSpPr>
        <p:spPr>
          <a:xfrm>
            <a:off x="3714581" y="2995639"/>
            <a:ext cx="174549" cy="659012"/>
          </a:xfrm>
          <a:prstGeom prst="rect">
            <a:avLst/>
          </a:pr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2" name="Shape 422"/>
          <p:cNvSpPr/>
          <p:nvPr/>
        </p:nvSpPr>
        <p:spPr>
          <a:xfrm>
            <a:off x="3774736" y="2566028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3" name="Shape 423"/>
          <p:cNvSpPr/>
          <p:nvPr/>
        </p:nvSpPr>
        <p:spPr>
          <a:xfrm>
            <a:off x="3774598" y="3654993"/>
            <a:ext cx="72000" cy="42862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4" name="Shape 424"/>
          <p:cNvSpPr/>
          <p:nvPr/>
        </p:nvSpPr>
        <p:spPr>
          <a:xfrm rot="5400000">
            <a:off x="3971194" y="3048722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5" name="Shape 425"/>
          <p:cNvSpPr/>
          <p:nvPr/>
        </p:nvSpPr>
        <p:spPr>
          <a:xfrm>
            <a:off x="3858124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6" name="Shape 426"/>
          <p:cNvSpPr/>
          <p:nvPr/>
        </p:nvSpPr>
        <p:spPr>
          <a:xfrm rot="16200000" flipH="1">
            <a:off x="4471257" y="3047408"/>
            <a:ext cx="687587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EF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7" name="Shape 436"/>
          <p:cNvSpPr/>
          <p:nvPr/>
        </p:nvSpPr>
        <p:spPr>
          <a:xfrm>
            <a:off x="5231904" y="2995455"/>
            <a:ext cx="1497142" cy="659012"/>
          </a:xfrm>
          <a:prstGeom prst="rect">
            <a:avLst/>
          </a:prstGeom>
          <a:solidFill>
            <a:srgbClr val="DEF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98" name="Shape 437"/>
          <p:cNvSpPr/>
          <p:nvPr/>
        </p:nvSpPr>
        <p:spPr>
          <a:xfrm>
            <a:off x="5062655" y="2750886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cxnSp>
        <p:nvCxnSpPr>
          <p:cNvPr id="126" name="Connecteur droit avec flèche 125"/>
          <p:cNvCxnSpPr/>
          <p:nvPr/>
        </p:nvCxnSpPr>
        <p:spPr>
          <a:xfrm>
            <a:off x="3070078" y="2896539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3078870" y="318070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3079972" y="3468043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>
            <a:off x="3088764" y="3752207"/>
            <a:ext cx="571504" cy="158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312629" y="3066685"/>
            <a:ext cx="142876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3" name="Shape 424"/>
          <p:cNvSpPr/>
          <p:nvPr/>
        </p:nvSpPr>
        <p:spPr>
          <a:xfrm rot="5400000">
            <a:off x="6669310" y="3062261"/>
            <a:ext cx="701400" cy="56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EF1D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sp>
        <p:nvSpPr>
          <p:cNvPr id="45" name="Shape 425"/>
          <p:cNvSpPr/>
          <p:nvPr/>
        </p:nvSpPr>
        <p:spPr>
          <a:xfrm>
            <a:off x="6578157" y="2800717"/>
            <a:ext cx="224220" cy="110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51A7F9"/>
              </a:gs>
              <a:gs pos="100000">
                <a:srgbClr val="0365C0"/>
              </a:gs>
            </a:gsLst>
            <a:lin ang="4401671"/>
          </a:gra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/>
          <a:srcRect l="40185" t="37798" r="40692" b="36663"/>
          <a:stretch/>
        </p:blipFill>
        <p:spPr>
          <a:xfrm>
            <a:off x="8226609" y="2495565"/>
            <a:ext cx="1758462" cy="1758463"/>
          </a:xfrm>
          <a:prstGeom prst="rect">
            <a:avLst/>
          </a:prstGeom>
        </p:spPr>
      </p:pic>
      <p:sp>
        <p:nvSpPr>
          <p:cNvPr id="29" name="Shape 439"/>
          <p:cNvSpPr/>
          <p:nvPr/>
        </p:nvSpPr>
        <p:spPr>
          <a:xfrm>
            <a:off x="4528349" y="3273968"/>
            <a:ext cx="72000" cy="1080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+mj-lt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 flipH="1">
            <a:off x="4561803" y="2246122"/>
            <a:ext cx="2546" cy="825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455"/>
          <p:cNvSpPr/>
          <p:nvPr/>
        </p:nvSpPr>
        <p:spPr>
          <a:xfrm>
            <a:off x="4031593" y="1870781"/>
            <a:ext cx="1092090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 algn="ctr">
              <a:defRPr sz="1800"/>
            </a:pPr>
            <a:r>
              <a:rPr lang="fr-FR" sz="1600" dirty="0" err="1">
                <a:latin typeface="+mj-lt"/>
              </a:rPr>
              <a:t>Lyot’s</a:t>
            </a:r>
            <a:r>
              <a:rPr lang="fr-FR" sz="1600" dirty="0">
                <a:latin typeface="+mj-lt"/>
              </a:rPr>
              <a:t> Moon</a:t>
            </a:r>
            <a:endParaRPr sz="1600" dirty="0">
              <a:latin typeface="+mj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055190" y="4334784"/>
            <a:ext cx="214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Artificial</a:t>
            </a:r>
            <a:endParaRPr lang="fr-FR" b="1" dirty="0">
              <a:latin typeface="+mj-lt"/>
            </a:endParaRPr>
          </a:p>
          <a:p>
            <a:pPr algn="ctr"/>
            <a:r>
              <a:rPr lang="fr-FR" b="1" dirty="0">
                <a:latin typeface="+mj-lt"/>
              </a:rPr>
              <a:t>total </a:t>
            </a:r>
            <a:r>
              <a:rPr lang="fr-FR" b="1" dirty="0" err="1">
                <a:latin typeface="+mj-lt"/>
              </a:rPr>
              <a:t>eclipse</a:t>
            </a:r>
            <a:endParaRPr lang="fr-FR" b="1" dirty="0">
              <a:latin typeface="+mj-lt"/>
            </a:endParaRPr>
          </a:p>
        </p:txBody>
      </p:sp>
      <p:sp>
        <p:nvSpPr>
          <p:cNvPr id="49" name="Shape 455"/>
          <p:cNvSpPr/>
          <p:nvPr/>
        </p:nvSpPr>
        <p:spPr>
          <a:xfrm>
            <a:off x="7026878" y="2716084"/>
            <a:ext cx="71083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fr-FR" sz="1600" dirty="0">
                <a:latin typeface="+mj-lt"/>
              </a:rPr>
              <a:t>Camera</a:t>
            </a:r>
            <a:endParaRPr sz="1600" dirty="0">
              <a:latin typeface="+mj-lt"/>
            </a:endParaRPr>
          </a:p>
        </p:txBody>
      </p:sp>
      <p:sp>
        <p:nvSpPr>
          <p:cNvPr id="50" name="Rectangle 19">
            <a:extLst>
              <a:ext uri="{FF2B5EF4-FFF2-40B4-BE49-F238E27FC236}">
                <a16:creationId xmlns:a16="http://schemas.microsoft.com/office/drawing/2014/main" id="{889F4B42-2FC9-E341-8C51-B54F4EBB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71513"/>
          </a:xfrm>
          <a:prstGeom prst="rect">
            <a:avLst/>
          </a:prstGeom>
          <a:gradFill flip="none" rotWithShape="1">
            <a:gsLst>
              <a:gs pos="69000">
                <a:schemeClr val="tx1"/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51" name="Rectangle 20">
            <a:extLst>
              <a:ext uri="{FF2B5EF4-FFF2-40B4-BE49-F238E27FC236}">
                <a16:creationId xmlns:a16="http://schemas.microsoft.com/office/drawing/2014/main" id="{9050A414-2667-C140-AEE0-1054FF01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02" y="82550"/>
            <a:ext cx="8847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Lyot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coronagraph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DD7B0B-9D9E-9A94-36B3-080E3916CBA0}"/>
              </a:ext>
            </a:extLst>
          </p:cNvPr>
          <p:cNvSpPr txBox="1"/>
          <p:nvPr/>
        </p:nvSpPr>
        <p:spPr>
          <a:xfrm>
            <a:off x="11929409" y="65629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34216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949</Words>
  <Application>Microsoft Macintosh PowerPoint</Application>
  <PresentationFormat>Grand écran</PresentationFormat>
  <Paragraphs>330</Paragraphs>
  <Slides>26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Etienne</dc:creator>
  <cp:lastModifiedBy>admin-eb</cp:lastModifiedBy>
  <cp:revision>91</cp:revision>
  <dcterms:created xsi:type="dcterms:W3CDTF">2023-01-18T16:31:03Z</dcterms:created>
  <dcterms:modified xsi:type="dcterms:W3CDTF">2023-07-05T06:15:03Z</dcterms:modified>
</cp:coreProperties>
</file>