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436" r:id="rId2"/>
    <p:sldId id="349" r:id="rId3"/>
    <p:sldId id="587" r:id="rId4"/>
    <p:sldId id="461" r:id="rId5"/>
    <p:sldId id="589" r:id="rId6"/>
    <p:sldId id="290" r:id="rId7"/>
    <p:sldId id="293" r:id="rId8"/>
    <p:sldId id="588" r:id="rId9"/>
    <p:sldId id="296" r:id="rId10"/>
    <p:sldId id="591" r:id="rId11"/>
    <p:sldId id="480" r:id="rId12"/>
    <p:sldId id="489" r:id="rId13"/>
    <p:sldId id="297" r:id="rId14"/>
    <p:sldId id="490" r:id="rId15"/>
    <p:sldId id="487" r:id="rId16"/>
    <p:sldId id="431" r:id="rId17"/>
    <p:sldId id="47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B432CD-3670-5543-B708-ECDC4B3FDA50}">
          <p14:sldIdLst>
            <p14:sldId id="436"/>
            <p14:sldId id="349"/>
            <p14:sldId id="587"/>
            <p14:sldId id="461"/>
            <p14:sldId id="589"/>
            <p14:sldId id="290"/>
            <p14:sldId id="293"/>
            <p14:sldId id="588"/>
            <p14:sldId id="296"/>
            <p14:sldId id="591"/>
            <p14:sldId id="480"/>
            <p14:sldId id="489"/>
            <p14:sldId id="297"/>
            <p14:sldId id="490"/>
            <p14:sldId id="487"/>
            <p14:sldId id="431"/>
            <p14:sldId id="479"/>
          </p14:sldIdLst>
        </p14:section>
        <p14:section name="additional" id="{25B6684A-2FD1-F34D-A55A-EE66206ABB5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34"/>
    <p:restoredTop sz="97887"/>
  </p:normalViewPr>
  <p:slideViewPr>
    <p:cSldViewPr snapToGrid="0" snapToObjects="1">
      <p:cViewPr varScale="1">
        <p:scale>
          <a:sx n="229" d="100"/>
          <a:sy n="229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5461A-FEF3-C84F-9095-A01B6CFEE42A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AFBED-B15D-EB48-9B7F-59FAC9D107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71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E140D-357D-4237-B4C5-18D5DB5FED8A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33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FBED-B15D-EB48-9B7F-59FAC9D107E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16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E140D-357D-4237-B4C5-18D5DB5FED8A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168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F40F-03ED-F94D-9E8E-EB3F93231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958A2-79CD-B448-949C-F488168A1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ADAFE-4B76-9944-974F-29332DBD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6A70F-DD6E-DC4C-85C9-6B625D7B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FE8AB-E3C9-6B46-958F-62984FC3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0BE4-6872-FB40-A487-82A93AB7CC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3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4583-0567-F94B-A6D8-2C7BD729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6351B-2735-E944-95B2-33A6A2EC0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D64DA-7C82-DB4B-86E5-59C7588B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423F4-B4A1-4A49-A2F9-0AEFF0B7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1B521-AE12-D445-89CC-11D47993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0BE4-6872-FB40-A487-82A93AB7CC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1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7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609398"/>
            <a:ext cx="12192000" cy="250481"/>
          </a:xfrm>
          <a:prstGeom prst="rect">
            <a:avLst/>
          </a:prstGeom>
          <a:solidFill>
            <a:srgbClr val="223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794479"/>
          </a:xfrm>
          <a:prstGeom prst="rect">
            <a:avLst/>
          </a:prstGeom>
          <a:solidFill>
            <a:srgbClr val="0C2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8129" y="231610"/>
            <a:ext cx="10515600" cy="323132"/>
          </a:xfrm>
        </p:spPr>
        <p:txBody>
          <a:bodyPr>
            <a:noAutofit/>
          </a:bodyPr>
          <a:lstStyle>
            <a:lvl1pPr>
              <a:defRPr sz="21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609396"/>
            <a:ext cx="5535168" cy="248604"/>
          </a:xfrm>
          <a:prstGeom prst="rect">
            <a:avLst/>
          </a:prstGeom>
          <a:solidFill>
            <a:srgbClr val="0C2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81454" y="6620478"/>
            <a:ext cx="746761" cy="2178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ED6641-A1B4-4AE9-BAEE-BE481538A38E}" type="slidenum">
              <a:rPr lang="en-US" smtClean="0"/>
              <a:pPr/>
              <a:t>‹#›</a:t>
            </a:fld>
            <a:r>
              <a:rPr lang="en-US" dirty="0"/>
              <a:t>/15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72BE1A-F01D-A94A-8F40-8048B7EC6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56" y="73802"/>
            <a:ext cx="1718145" cy="638747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7F209F9-F74A-CC45-B407-C82464E1276D}"/>
              </a:ext>
            </a:extLst>
          </p:cNvPr>
          <p:cNvSpPr txBox="1">
            <a:spLocks/>
          </p:cNvSpPr>
          <p:nvPr userDrawn="1"/>
        </p:nvSpPr>
        <p:spPr>
          <a:xfrm>
            <a:off x="6543294" y="6635178"/>
            <a:ext cx="4114800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Mathieu Lizée         -       </a:t>
            </a:r>
            <a:r>
              <a:rPr lang="en-US" dirty="0" err="1"/>
              <a:t>Congrès</a:t>
            </a:r>
            <a:r>
              <a:rPr lang="en-US" dirty="0"/>
              <a:t> SFP 2023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9678754-1AF4-D845-9A8B-A4DF0D8390B6}"/>
              </a:ext>
            </a:extLst>
          </p:cNvPr>
          <p:cNvSpPr txBox="1">
            <a:spLocks/>
          </p:cNvSpPr>
          <p:nvPr userDrawn="1"/>
        </p:nvSpPr>
        <p:spPr>
          <a:xfrm>
            <a:off x="710184" y="6635178"/>
            <a:ext cx="4114800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Dynamical couplings at the liquid-solid interface</a:t>
            </a:r>
          </a:p>
        </p:txBody>
      </p:sp>
    </p:spTree>
    <p:extLst>
      <p:ext uri="{BB962C8B-B14F-4D97-AF65-F5344CB8AC3E}">
        <p14:creationId xmlns:p14="http://schemas.microsoft.com/office/powerpoint/2010/main" val="41498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ik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609398"/>
            <a:ext cx="12192000" cy="250481"/>
          </a:xfrm>
          <a:prstGeom prst="rect">
            <a:avLst/>
          </a:prstGeom>
          <a:solidFill>
            <a:srgbClr val="223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794479"/>
          </a:xfrm>
          <a:prstGeom prst="rect">
            <a:avLst/>
          </a:prstGeom>
          <a:solidFill>
            <a:srgbClr val="0C2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8129" y="231610"/>
            <a:ext cx="10515600" cy="323132"/>
          </a:xfrm>
        </p:spPr>
        <p:txBody>
          <a:bodyPr>
            <a:noAutofit/>
          </a:bodyPr>
          <a:lstStyle>
            <a:lvl1pPr>
              <a:defRPr sz="21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609396"/>
            <a:ext cx="6732104" cy="248604"/>
          </a:xfrm>
          <a:prstGeom prst="rect">
            <a:avLst/>
          </a:prstGeom>
          <a:solidFill>
            <a:srgbClr val="0C2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181454" y="6620478"/>
            <a:ext cx="746761" cy="2178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ED6641-A1B4-4AE9-BAEE-BE481538A3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72BE1A-F01D-A94A-8F40-8048B7EC6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56" y="73802"/>
            <a:ext cx="1718145" cy="638747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7F209F9-F74A-CC45-B407-C82464E1276D}"/>
              </a:ext>
            </a:extLst>
          </p:cNvPr>
          <p:cNvSpPr txBox="1">
            <a:spLocks/>
          </p:cNvSpPr>
          <p:nvPr userDrawn="1"/>
        </p:nvSpPr>
        <p:spPr>
          <a:xfrm>
            <a:off x="6755328" y="6635178"/>
            <a:ext cx="4114800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Mathieu Lizée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9678754-1AF4-D845-9A8B-A4DF0D8390B6}"/>
              </a:ext>
            </a:extLst>
          </p:cNvPr>
          <p:cNvSpPr txBox="1">
            <a:spLocks/>
          </p:cNvSpPr>
          <p:nvPr userDrawn="1"/>
        </p:nvSpPr>
        <p:spPr>
          <a:xfrm>
            <a:off x="604168" y="6621926"/>
            <a:ext cx="5624354" cy="222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Glycerol is the new water. - </a:t>
            </a:r>
            <a:r>
              <a:rPr lang="fr-FR" sz="1200" dirty="0">
                <a:solidFill>
                  <a:schemeClr val="bg1"/>
                </a:solidFill>
              </a:rPr>
              <a:t> June 29th 2023 - </a:t>
            </a:r>
            <a:r>
              <a:rPr lang="fr-FR" sz="1200" dirty="0" err="1">
                <a:solidFill>
                  <a:schemeClr val="bg1"/>
                </a:solidFill>
              </a:rPr>
              <a:t>nAqua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Kickoff</a:t>
            </a:r>
            <a:r>
              <a:rPr lang="fr-FR" sz="1200" dirty="0">
                <a:solidFill>
                  <a:schemeClr val="bg1"/>
                </a:solidFill>
              </a:rPr>
              <a:t> Venice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Lune 1">
            <a:extLst>
              <a:ext uri="{FF2B5EF4-FFF2-40B4-BE49-F238E27FC236}">
                <a16:creationId xmlns:a16="http://schemas.microsoft.com/office/drawing/2014/main" id="{A42F6E4A-91BD-E8D3-40B5-06541AD38A49}"/>
              </a:ext>
            </a:extLst>
          </p:cNvPr>
          <p:cNvSpPr/>
          <p:nvPr userDrawn="1"/>
        </p:nvSpPr>
        <p:spPr>
          <a:xfrm rot="3137138">
            <a:off x="-2117405" y="-1420134"/>
            <a:ext cx="4075782" cy="3100593"/>
          </a:xfrm>
          <a:prstGeom prst="moon">
            <a:avLst>
              <a:gd name="adj" fmla="val 85535"/>
            </a:avLst>
          </a:prstGeom>
          <a:solidFill>
            <a:srgbClr val="0C2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81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9EF82B-8999-0346-B308-B48841A3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BF1C9-6949-6742-8635-EE72004A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8523F-8605-A34B-85F3-0921DCA5D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28FA4-2D5F-D049-982B-63FFCF59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A2786-1FE0-9C4D-BD88-CE36963EE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0BE4-6872-FB40-A487-82A93AB7CC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03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jpeg"/><Relationship Id="rId3" Type="http://schemas.openxmlformats.org/officeDocument/2006/relationships/image" Target="../media/image40.emf"/><Relationship Id="rId12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em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0.emf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emf"/><Relationship Id="rId7" Type="http://schemas.openxmlformats.org/officeDocument/2006/relationships/image" Target="../media/image9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(null)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250.png"/><Relationship Id="rId3" Type="http://schemas.openxmlformats.org/officeDocument/2006/relationships/image" Target="../media/image61.png"/><Relationship Id="rId7" Type="http://schemas.openxmlformats.org/officeDocument/2006/relationships/image" Target="../media/image19.png"/><Relationship Id="rId12" Type="http://schemas.openxmlformats.org/officeDocument/2006/relationships/image" Target="../media/image2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11" Type="http://schemas.openxmlformats.org/officeDocument/2006/relationships/image" Target="../media/image67.png"/><Relationship Id="rId5" Type="http://schemas.openxmlformats.org/officeDocument/2006/relationships/image" Target="../media/image63.emf"/><Relationship Id="rId10" Type="http://schemas.openxmlformats.org/officeDocument/2006/relationships/image" Target="../media/image66.png"/><Relationship Id="rId4" Type="http://schemas.openxmlformats.org/officeDocument/2006/relationships/image" Target="../media/image62.emf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emf"/><Relationship Id="rId7" Type="http://schemas.openxmlformats.org/officeDocument/2006/relationships/image" Target="../media/image3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7782F7-3383-4B46-8943-5CDDC74E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41948"/>
          <a:stretch/>
        </p:blipFill>
        <p:spPr>
          <a:xfrm>
            <a:off x="-22309" y="-49967"/>
            <a:ext cx="12347920" cy="6933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110" y="1462464"/>
            <a:ext cx="347986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Mathieu Lizée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Ecole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Normale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Supérieure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de Paris</a:t>
            </a:r>
          </a:p>
          <a:p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109" y="500317"/>
            <a:ext cx="963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Dynamical couplings at the liquid-solid interface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3C5EA-47AE-9740-95D0-81D8A6D05809}"/>
              </a:ext>
            </a:extLst>
          </p:cNvPr>
          <p:cNvGrpSpPr/>
          <p:nvPr/>
        </p:nvGrpSpPr>
        <p:grpSpPr>
          <a:xfrm>
            <a:off x="9407047" y="5580168"/>
            <a:ext cx="2461365" cy="1053739"/>
            <a:chOff x="7991605" y="5479961"/>
            <a:chExt cx="2461365" cy="105373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9C05C26-BB33-2F4D-9213-E6A429BDF60D}"/>
                </a:ext>
              </a:extLst>
            </p:cNvPr>
            <p:cNvSpPr/>
            <p:nvPr/>
          </p:nvSpPr>
          <p:spPr>
            <a:xfrm>
              <a:off x="7991605" y="5479961"/>
              <a:ext cx="2461365" cy="10537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BDB5E6-FF82-6440-BE0C-4287A2E5C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35" t="31137" r="6438" b="30651"/>
            <a:stretch/>
          </p:blipFill>
          <p:spPr>
            <a:xfrm>
              <a:off x="8104340" y="5521534"/>
              <a:ext cx="2235896" cy="970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80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FA57-80DB-9D43-9082-8B944BE5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unified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of </a:t>
            </a:r>
            <a:r>
              <a:rPr lang="fr-FR" dirty="0" err="1"/>
              <a:t>liquid-solid</a:t>
            </a:r>
            <a:r>
              <a:rPr lang="fr-FR" dirty="0"/>
              <a:t> interface </a:t>
            </a:r>
            <a:r>
              <a:rPr lang="fr-FR" dirty="0" err="1"/>
              <a:t>dynamics</a:t>
            </a:r>
            <a:endParaRPr lang="fr-F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5B928B-BFAC-114B-8C3D-603D5286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4" y="1489946"/>
            <a:ext cx="5924071" cy="482048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D7B86B2-4F49-214B-9658-990AAAF80E7B}"/>
              </a:ext>
            </a:extLst>
          </p:cNvPr>
          <p:cNvSpPr/>
          <p:nvPr/>
        </p:nvSpPr>
        <p:spPr>
          <a:xfrm>
            <a:off x="2863884" y="4048474"/>
            <a:ext cx="544378" cy="523078"/>
          </a:xfrm>
          <a:prstGeom prst="roundRect">
            <a:avLst/>
          </a:prstGeom>
          <a:solidFill>
            <a:schemeClr val="accent6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BF5AB79-1788-514C-A0D1-F0E386C47849}"/>
              </a:ext>
            </a:extLst>
          </p:cNvPr>
          <p:cNvSpPr/>
          <p:nvPr/>
        </p:nvSpPr>
        <p:spPr>
          <a:xfrm>
            <a:off x="647816" y="3347588"/>
            <a:ext cx="1701187" cy="553803"/>
          </a:xfrm>
          <a:prstGeom prst="roundRect">
            <a:avLst/>
          </a:prstGeom>
          <a:solidFill>
            <a:schemeClr val="accent6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50CCF03-095D-8C4A-AC55-4CA0845C9EEB}"/>
              </a:ext>
            </a:extLst>
          </p:cNvPr>
          <p:cNvSpPr/>
          <p:nvPr/>
        </p:nvSpPr>
        <p:spPr>
          <a:xfrm>
            <a:off x="2901462" y="2609654"/>
            <a:ext cx="544378" cy="523078"/>
          </a:xfrm>
          <a:prstGeom prst="roundRect">
            <a:avLst/>
          </a:prstGeom>
          <a:solidFill>
            <a:schemeClr val="accent4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EA7FE8-FD4A-2C4E-8B56-C72CF8B62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58" y="4953500"/>
            <a:ext cx="2957874" cy="126766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6582374-C12D-1D45-B2AF-066BB23597FF}"/>
              </a:ext>
            </a:extLst>
          </p:cNvPr>
          <p:cNvSpPr/>
          <p:nvPr/>
        </p:nvSpPr>
        <p:spPr>
          <a:xfrm>
            <a:off x="4044549" y="4953500"/>
            <a:ext cx="707689" cy="532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7844C92-82E8-AEEE-E91C-8D23EB911759}"/>
              </a:ext>
            </a:extLst>
          </p:cNvPr>
          <p:cNvGrpSpPr/>
          <p:nvPr/>
        </p:nvGrpSpPr>
        <p:grpSpPr>
          <a:xfrm>
            <a:off x="6472608" y="1473982"/>
            <a:ext cx="5711016" cy="1444628"/>
            <a:chOff x="151618" y="4630495"/>
            <a:chExt cx="5711016" cy="1444628"/>
          </a:xfrm>
        </p:grpSpPr>
        <p:sp>
          <p:nvSpPr>
            <p:cNvPr id="4" name="TextBox 109">
              <a:extLst>
                <a:ext uri="{FF2B5EF4-FFF2-40B4-BE49-F238E27FC236}">
                  <a16:creationId xmlns:a16="http://schemas.microsoft.com/office/drawing/2014/main" id="{904706EA-4A24-B581-E5F8-28566067243D}"/>
                </a:ext>
              </a:extLst>
            </p:cNvPr>
            <p:cNvSpPr txBox="1"/>
            <p:nvPr/>
          </p:nvSpPr>
          <p:spPr>
            <a:xfrm>
              <a:off x="151618" y="4630495"/>
              <a:ext cx="5711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Out of </a:t>
              </a:r>
              <a:r>
                <a:rPr lang="fr-FR" sz="1400" dirty="0" err="1"/>
                <a:t>equilibrium</a:t>
              </a:r>
              <a:r>
                <a:rPr lang="fr-FR" sz="1400" dirty="0"/>
                <a:t> perturbation </a:t>
              </a:r>
              <a:r>
                <a:rPr lang="fr-FR" sz="1400" dirty="0" err="1"/>
                <a:t>theory</a:t>
              </a:r>
              <a:r>
                <a:rPr lang="fr-FR" sz="1400" dirty="0"/>
                <a:t> in the </a:t>
              </a:r>
              <a:r>
                <a:rPr lang="fr-FR" sz="1400" dirty="0" err="1"/>
                <a:t>Keldysh</a:t>
              </a:r>
              <a:r>
                <a:rPr lang="fr-FR" sz="1400" dirty="0"/>
                <a:t> </a:t>
              </a:r>
              <a:r>
                <a:rPr lang="fr-FR" sz="1400" dirty="0" err="1"/>
                <a:t>formalism</a:t>
              </a:r>
              <a:endParaRPr lang="fr-FR" sz="1400" dirty="0"/>
            </a:p>
          </p:txBody>
        </p: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26C22E44-72F8-75CA-881D-39A939A724D8}"/>
                </a:ext>
              </a:extLst>
            </p:cNvPr>
            <p:cNvGrpSpPr/>
            <p:nvPr/>
          </p:nvGrpSpPr>
          <p:grpSpPr>
            <a:xfrm>
              <a:off x="406960" y="5071096"/>
              <a:ext cx="5139049" cy="735671"/>
              <a:chOff x="2302234" y="4627123"/>
              <a:chExt cx="8850690" cy="1236333"/>
            </a:xfrm>
          </p:grpSpPr>
          <p:grpSp>
            <p:nvGrpSpPr>
              <p:cNvPr id="8" name="Group 185">
                <a:extLst>
                  <a:ext uri="{FF2B5EF4-FFF2-40B4-BE49-F238E27FC236}">
                    <a16:creationId xmlns:a16="http://schemas.microsoft.com/office/drawing/2014/main" id="{F533B5F7-971E-251C-3C57-BD0D9F778FDB}"/>
                  </a:ext>
                </a:extLst>
              </p:cNvPr>
              <p:cNvGrpSpPr/>
              <p:nvPr/>
            </p:nvGrpSpPr>
            <p:grpSpPr>
              <a:xfrm>
                <a:off x="7883094" y="4627123"/>
                <a:ext cx="3269830" cy="1117839"/>
                <a:chOff x="6646373" y="4689484"/>
                <a:chExt cx="3269830" cy="1117839"/>
              </a:xfrm>
            </p:grpSpPr>
            <p:sp>
              <p:nvSpPr>
                <p:cNvPr id="43" name="TextBox 107">
                  <a:extLst>
                    <a:ext uri="{FF2B5EF4-FFF2-40B4-BE49-F238E27FC236}">
                      <a16:creationId xmlns:a16="http://schemas.microsoft.com/office/drawing/2014/main" id="{C9FC8ADC-0F08-6AA8-6589-ECC5DBAFC2FB}"/>
                    </a:ext>
                  </a:extLst>
                </p:cNvPr>
                <p:cNvSpPr txBox="1"/>
                <p:nvPr/>
              </p:nvSpPr>
              <p:spPr>
                <a:xfrm>
                  <a:off x="7815612" y="4992030"/>
                  <a:ext cx="2060530" cy="362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800" b="1" dirty="0" err="1"/>
                    <a:t>Electronic</a:t>
                  </a:r>
                  <a:r>
                    <a:rPr lang="fr-FR" sz="800" b="1" dirty="0"/>
                    <a:t> </a:t>
                  </a:r>
                  <a:r>
                    <a:rPr lang="fr-FR" sz="800" b="1" dirty="0" err="1"/>
                    <a:t>propagator</a:t>
                  </a:r>
                  <a:endParaRPr lang="fr-FR" sz="800" b="1" dirty="0"/>
                </a:p>
              </p:txBody>
            </p:sp>
            <p:sp>
              <p:nvSpPr>
                <p:cNvPr id="45" name="TextBox 108">
                  <a:extLst>
                    <a:ext uri="{FF2B5EF4-FFF2-40B4-BE49-F238E27FC236}">
                      <a16:creationId xmlns:a16="http://schemas.microsoft.com/office/drawing/2014/main" id="{61CB48F5-5F7F-AE23-84F3-31D6DDB93A53}"/>
                    </a:ext>
                  </a:extLst>
                </p:cNvPr>
                <p:cNvSpPr txBox="1"/>
                <p:nvPr/>
              </p:nvSpPr>
              <p:spPr>
                <a:xfrm>
                  <a:off x="7775555" y="5383942"/>
                  <a:ext cx="2140648" cy="362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800" b="1" dirty="0" err="1"/>
                    <a:t>Bosonic</a:t>
                  </a:r>
                  <a:r>
                    <a:rPr lang="fr-FR" sz="800" b="1" dirty="0"/>
                    <a:t> </a:t>
                  </a:r>
                  <a:r>
                    <a:rPr lang="fr-FR" sz="800" b="1" dirty="0" err="1"/>
                    <a:t>propagator</a:t>
                  </a:r>
                  <a:endParaRPr lang="fr-FR" sz="800" b="1" dirty="0"/>
                </a:p>
              </p:txBody>
            </p:sp>
            <p:pic>
              <p:nvPicPr>
                <p:cNvPr id="46" name="Picture 184">
                  <a:extLst>
                    <a:ext uri="{FF2B5EF4-FFF2-40B4-BE49-F238E27FC236}">
                      <a16:creationId xmlns:a16="http://schemas.microsoft.com/office/drawing/2014/main" id="{B37DFFD9-597C-66C2-2926-78192138E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0390"/>
                <a:stretch/>
              </p:blipFill>
              <p:spPr>
                <a:xfrm>
                  <a:off x="6646373" y="4689484"/>
                  <a:ext cx="1285751" cy="1117839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22">
                <a:extLst>
                  <a:ext uri="{FF2B5EF4-FFF2-40B4-BE49-F238E27FC236}">
                    <a16:creationId xmlns:a16="http://schemas.microsoft.com/office/drawing/2014/main" id="{991A8F6C-88BB-1621-A5B9-38CBCF86C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6" t="50549" r="82144" b="17236"/>
              <a:stretch/>
            </p:blipFill>
            <p:spPr>
              <a:xfrm>
                <a:off x="2302234" y="5088931"/>
                <a:ext cx="1220702" cy="481300"/>
              </a:xfrm>
              <a:prstGeom prst="rect">
                <a:avLst/>
              </a:prstGeom>
            </p:spPr>
          </p:pic>
          <p:grpSp>
            <p:nvGrpSpPr>
              <p:cNvPr id="10" name="Group 189">
                <a:extLst>
                  <a:ext uri="{FF2B5EF4-FFF2-40B4-BE49-F238E27FC236}">
                    <a16:creationId xmlns:a16="http://schemas.microsoft.com/office/drawing/2014/main" id="{F142B11F-0E6C-4547-8D8D-740A6E2496DF}"/>
                  </a:ext>
                </a:extLst>
              </p:cNvPr>
              <p:cNvGrpSpPr/>
              <p:nvPr/>
            </p:nvGrpSpPr>
            <p:grpSpPr>
              <a:xfrm>
                <a:off x="3684134" y="4878896"/>
                <a:ext cx="835349" cy="863044"/>
                <a:chOff x="8067832" y="3939574"/>
                <a:chExt cx="835349" cy="863044"/>
              </a:xfrm>
            </p:grpSpPr>
            <p:sp>
              <p:nvSpPr>
                <p:cNvPr id="26" name="Oval 121">
                  <a:extLst>
                    <a:ext uri="{FF2B5EF4-FFF2-40B4-BE49-F238E27FC236}">
                      <a16:creationId xmlns:a16="http://schemas.microsoft.com/office/drawing/2014/main" id="{B9069117-DBC7-7A77-01E7-EFD24E878CE1}"/>
                    </a:ext>
                  </a:extLst>
                </p:cNvPr>
                <p:cNvSpPr/>
                <p:nvPr/>
              </p:nvSpPr>
              <p:spPr>
                <a:xfrm>
                  <a:off x="8067832" y="4238374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EAAD8FA-BC7E-7ECF-5224-D4BAAAC19363}"/>
                    </a:ext>
                  </a:extLst>
                </p:cNvPr>
                <p:cNvSpPr/>
                <p:nvPr/>
              </p:nvSpPr>
              <p:spPr>
                <a:xfrm>
                  <a:off x="8457855" y="4691257"/>
                  <a:ext cx="106688" cy="1113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  <p:sp>
              <p:nvSpPr>
                <p:cNvPr id="28" name="Oval 126">
                  <a:extLst>
                    <a:ext uri="{FF2B5EF4-FFF2-40B4-BE49-F238E27FC236}">
                      <a16:creationId xmlns:a16="http://schemas.microsoft.com/office/drawing/2014/main" id="{308101C3-612A-F5F9-FABE-5551FA4829F6}"/>
                    </a:ext>
                  </a:extLst>
                </p:cNvPr>
                <p:cNvSpPr/>
                <p:nvPr/>
              </p:nvSpPr>
              <p:spPr>
                <a:xfrm>
                  <a:off x="8780259" y="4245733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56C8B54E-4611-AB44-D344-16985F2CF208}"/>
                    </a:ext>
                  </a:extLst>
                </p:cNvPr>
                <p:cNvSpPr/>
                <p:nvPr/>
              </p:nvSpPr>
              <p:spPr>
                <a:xfrm>
                  <a:off x="8111005" y="3939574"/>
                  <a:ext cx="746735" cy="771773"/>
                </a:xfrm>
                <a:prstGeom prst="arc">
                  <a:avLst>
                    <a:gd name="adj1" fmla="val 11708903"/>
                    <a:gd name="adj2" fmla="val 20728674"/>
                  </a:avLst>
                </a:prstGeom>
                <a:ln w="349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  <p:grpSp>
              <p:nvGrpSpPr>
                <p:cNvPr id="30" name="Group 137">
                  <a:extLst>
                    <a:ext uri="{FF2B5EF4-FFF2-40B4-BE49-F238E27FC236}">
                      <a16:creationId xmlns:a16="http://schemas.microsoft.com/office/drawing/2014/main" id="{021AE610-5313-9742-3436-02F25F729E69}"/>
                    </a:ext>
                  </a:extLst>
                </p:cNvPr>
                <p:cNvGrpSpPr/>
                <p:nvPr/>
              </p:nvGrpSpPr>
              <p:grpSpPr>
                <a:xfrm>
                  <a:off x="8129300" y="4300404"/>
                  <a:ext cx="712427" cy="446536"/>
                  <a:chOff x="8606960" y="4326804"/>
                  <a:chExt cx="503554" cy="315618"/>
                </a:xfrm>
              </p:grpSpPr>
              <p:cxnSp>
                <p:nvCxnSpPr>
                  <p:cNvPr id="31" name="Straight Connector 120">
                    <a:extLst>
                      <a:ext uri="{FF2B5EF4-FFF2-40B4-BE49-F238E27FC236}">
                        <a16:creationId xmlns:a16="http://schemas.microsoft.com/office/drawing/2014/main" id="{7EDB4C8C-0935-6029-849C-8C192C754C2A}"/>
                      </a:ext>
                    </a:extLst>
                  </p:cNvPr>
                  <p:cNvCxnSpPr>
                    <a:cxnSpLocks/>
                    <a:stCxn id="26" idx="4"/>
                    <a:endCxn id="27" idx="1"/>
                  </p:cNvCxnSpPr>
                  <p:nvPr/>
                </p:nvCxnSpPr>
                <p:spPr>
                  <a:xfrm>
                    <a:off x="8606960" y="4370643"/>
                    <a:ext cx="232233" cy="271777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128">
                    <a:extLst>
                      <a:ext uri="{FF2B5EF4-FFF2-40B4-BE49-F238E27FC236}">
                        <a16:creationId xmlns:a16="http://schemas.microsoft.com/office/drawing/2014/main" id="{A956564F-388B-19C6-3210-79BFC2EAE107}"/>
                      </a:ext>
                    </a:extLst>
                  </p:cNvPr>
                  <p:cNvCxnSpPr>
                    <a:cxnSpLocks/>
                    <a:stCxn id="28" idx="4"/>
                    <a:endCxn id="27" idx="3"/>
                  </p:cNvCxnSpPr>
                  <p:nvPr/>
                </p:nvCxnSpPr>
                <p:spPr>
                  <a:xfrm flipH="1">
                    <a:off x="8914601" y="4375846"/>
                    <a:ext cx="195913" cy="266576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132">
                    <a:extLst>
                      <a:ext uri="{FF2B5EF4-FFF2-40B4-BE49-F238E27FC236}">
                        <a16:creationId xmlns:a16="http://schemas.microsoft.com/office/drawing/2014/main" id="{426A5DF1-15E5-AB36-934E-ADBECEF3924B}"/>
                      </a:ext>
                    </a:extLst>
                  </p:cNvPr>
                  <p:cNvCxnSpPr>
                    <a:cxnSpLocks/>
                    <a:stCxn id="26" idx="6"/>
                    <a:endCxn id="28" idx="2"/>
                  </p:cNvCxnSpPr>
                  <p:nvPr/>
                </p:nvCxnSpPr>
                <p:spPr>
                  <a:xfrm>
                    <a:off x="8650407" y="4326804"/>
                    <a:ext cx="416671" cy="5201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88">
                <a:extLst>
                  <a:ext uri="{FF2B5EF4-FFF2-40B4-BE49-F238E27FC236}">
                    <a16:creationId xmlns:a16="http://schemas.microsoft.com/office/drawing/2014/main" id="{BCD69B56-17AD-3592-014F-46F196188D36}"/>
                  </a:ext>
                </a:extLst>
              </p:cNvPr>
              <p:cNvGrpSpPr/>
              <p:nvPr/>
            </p:nvGrpSpPr>
            <p:grpSpPr>
              <a:xfrm>
                <a:off x="5216724" y="4902242"/>
                <a:ext cx="1988863" cy="961214"/>
                <a:chOff x="9355530" y="3939575"/>
                <a:chExt cx="1988863" cy="96121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DB4DC6-B86F-EF5A-A28B-4A2229E8D43E}"/>
                    </a:ext>
                  </a:extLst>
                </p:cNvPr>
                <p:cNvSpPr/>
                <p:nvPr/>
              </p:nvSpPr>
              <p:spPr>
                <a:xfrm>
                  <a:off x="10268384" y="4789428"/>
                  <a:ext cx="106688" cy="1113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  <p:cxnSp>
              <p:nvCxnSpPr>
                <p:cNvPr id="15" name="Straight Connector 148">
                  <a:extLst>
                    <a:ext uri="{FF2B5EF4-FFF2-40B4-BE49-F238E27FC236}">
                      <a16:creationId xmlns:a16="http://schemas.microsoft.com/office/drawing/2014/main" id="{DA7B6858-0754-F81E-EC64-96FA9931A4D4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>
                  <a:off x="9445917" y="4318852"/>
                  <a:ext cx="822467" cy="526257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49">
                  <a:extLst>
                    <a:ext uri="{FF2B5EF4-FFF2-40B4-BE49-F238E27FC236}">
                      <a16:creationId xmlns:a16="http://schemas.microsoft.com/office/drawing/2014/main" id="{79B92A8C-03F6-CC3E-1FDE-BA943FC066AF}"/>
                    </a:ext>
                  </a:extLst>
                </p:cNvPr>
                <p:cNvCxnSpPr>
                  <a:cxnSpLocks/>
                  <a:stCxn id="21" idx="4"/>
                  <a:endCxn id="14" idx="3"/>
                </p:cNvCxnSpPr>
                <p:nvPr/>
              </p:nvCxnSpPr>
              <p:spPr>
                <a:xfrm flipH="1">
                  <a:off x="10375072" y="4356475"/>
                  <a:ext cx="907860" cy="488634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Oval 142">
                  <a:extLst>
                    <a:ext uri="{FF2B5EF4-FFF2-40B4-BE49-F238E27FC236}">
                      <a16:creationId xmlns:a16="http://schemas.microsoft.com/office/drawing/2014/main" id="{0EE80C14-23BA-A143-0C40-0AFBF161495D}"/>
                    </a:ext>
                  </a:extLst>
                </p:cNvPr>
                <p:cNvSpPr/>
                <p:nvPr/>
              </p:nvSpPr>
              <p:spPr>
                <a:xfrm>
                  <a:off x="9355530" y="4242082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/>
                </a:p>
              </p:txBody>
            </p:sp>
            <p:sp>
              <p:nvSpPr>
                <p:cNvPr id="18" name="Oval 144">
                  <a:extLst>
                    <a:ext uri="{FF2B5EF4-FFF2-40B4-BE49-F238E27FC236}">
                      <a16:creationId xmlns:a16="http://schemas.microsoft.com/office/drawing/2014/main" id="{59FD623B-CA3A-4589-0715-BF41AF2DBC6F}"/>
                    </a:ext>
                  </a:extLst>
                </p:cNvPr>
                <p:cNvSpPr/>
                <p:nvPr/>
              </p:nvSpPr>
              <p:spPr>
                <a:xfrm>
                  <a:off x="10067609" y="4244248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/>
                </a:p>
              </p:txBody>
            </p:sp>
            <p:cxnSp>
              <p:nvCxnSpPr>
                <p:cNvPr id="19" name="Straight Connector 150">
                  <a:extLst>
                    <a:ext uri="{FF2B5EF4-FFF2-40B4-BE49-F238E27FC236}">
                      <a16:creationId xmlns:a16="http://schemas.microsoft.com/office/drawing/2014/main" id="{83205D64-7248-4611-8DE2-205A806F41A7}"/>
                    </a:ext>
                  </a:extLst>
                </p:cNvPr>
                <p:cNvCxnSpPr>
                  <a:cxnSpLocks/>
                  <a:stCxn id="17" idx="6"/>
                  <a:endCxn id="18" idx="2"/>
                </p:cNvCxnSpPr>
                <p:nvPr/>
              </p:nvCxnSpPr>
              <p:spPr>
                <a:xfrm>
                  <a:off x="9478452" y="4304109"/>
                  <a:ext cx="589157" cy="2166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53">
                  <a:extLst>
                    <a:ext uri="{FF2B5EF4-FFF2-40B4-BE49-F238E27FC236}">
                      <a16:creationId xmlns:a16="http://schemas.microsoft.com/office/drawing/2014/main" id="{8CA21F24-C5E0-8B61-57C1-713D9AF16D74}"/>
                    </a:ext>
                  </a:extLst>
                </p:cNvPr>
                <p:cNvSpPr/>
                <p:nvPr/>
              </p:nvSpPr>
              <p:spPr>
                <a:xfrm>
                  <a:off x="10493927" y="4232421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/>
                </a:p>
              </p:txBody>
            </p:sp>
            <p:sp>
              <p:nvSpPr>
                <p:cNvPr id="21" name="Oval 154">
                  <a:extLst>
                    <a:ext uri="{FF2B5EF4-FFF2-40B4-BE49-F238E27FC236}">
                      <a16:creationId xmlns:a16="http://schemas.microsoft.com/office/drawing/2014/main" id="{F8BB0A43-8DA3-F997-8B31-23505DAC1BEB}"/>
                    </a:ext>
                  </a:extLst>
                </p:cNvPr>
                <p:cNvSpPr/>
                <p:nvPr/>
              </p:nvSpPr>
              <p:spPr>
                <a:xfrm>
                  <a:off x="11221471" y="4232421"/>
                  <a:ext cx="122922" cy="12405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/>
                </a:p>
              </p:txBody>
            </p: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18DDBF9D-7610-7433-3438-DD16C576A20D}"/>
                    </a:ext>
                  </a:extLst>
                </p:cNvPr>
                <p:cNvSpPr/>
                <p:nvPr/>
              </p:nvSpPr>
              <p:spPr>
                <a:xfrm>
                  <a:off x="10544175" y="3939575"/>
                  <a:ext cx="762811" cy="833800"/>
                </a:xfrm>
                <a:prstGeom prst="arc">
                  <a:avLst>
                    <a:gd name="adj1" fmla="val 11708903"/>
                    <a:gd name="adj2" fmla="val 20804355"/>
                  </a:avLst>
                </a:prstGeom>
                <a:ln w="349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  <p:cxnSp>
              <p:nvCxnSpPr>
                <p:cNvPr id="23" name="Straight Connector 156">
                  <a:extLst>
                    <a:ext uri="{FF2B5EF4-FFF2-40B4-BE49-F238E27FC236}">
                      <a16:creationId xmlns:a16="http://schemas.microsoft.com/office/drawing/2014/main" id="{CC226391-2186-9BCA-43DE-70951EE32EF6}"/>
                    </a:ext>
                  </a:extLst>
                </p:cNvPr>
                <p:cNvCxnSpPr>
                  <a:cxnSpLocks/>
                  <a:stCxn id="20" idx="6"/>
                  <a:endCxn id="21" idx="2"/>
                </p:cNvCxnSpPr>
                <p:nvPr/>
              </p:nvCxnSpPr>
              <p:spPr>
                <a:xfrm>
                  <a:off x="10616849" y="4294448"/>
                  <a:ext cx="604622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161">
                  <a:extLst>
                    <a:ext uri="{FF2B5EF4-FFF2-40B4-BE49-F238E27FC236}">
                      <a16:creationId xmlns:a16="http://schemas.microsoft.com/office/drawing/2014/main" id="{08FFAA68-334C-BE26-CC58-14F072D09F49}"/>
                    </a:ext>
                  </a:extLst>
                </p:cNvPr>
                <p:cNvCxnSpPr>
                  <a:cxnSpLocks/>
                  <a:stCxn id="20" idx="2"/>
                  <a:endCxn id="18" idx="6"/>
                </p:cNvCxnSpPr>
                <p:nvPr/>
              </p:nvCxnSpPr>
              <p:spPr>
                <a:xfrm flipH="1">
                  <a:off x="10190531" y="4294448"/>
                  <a:ext cx="303396" cy="11827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22CF1270-5CEC-6CE0-DBF0-A4BB9D4C878D}"/>
                    </a:ext>
                  </a:extLst>
                </p:cNvPr>
                <p:cNvSpPr/>
                <p:nvPr/>
              </p:nvSpPr>
              <p:spPr>
                <a:xfrm>
                  <a:off x="9398813" y="3939575"/>
                  <a:ext cx="741470" cy="833800"/>
                </a:xfrm>
                <a:prstGeom prst="arc">
                  <a:avLst>
                    <a:gd name="adj1" fmla="val 11708903"/>
                    <a:gd name="adj2" fmla="val 20804355"/>
                  </a:avLst>
                </a:prstGeom>
                <a:ln w="349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87">
                    <a:extLst>
                      <a:ext uri="{FF2B5EF4-FFF2-40B4-BE49-F238E27FC236}">
                        <a16:creationId xmlns:a16="http://schemas.microsoft.com/office/drawing/2014/main" id="{75138323-CF74-9DB1-0240-AC3BFDAAFB36}"/>
                      </a:ext>
                    </a:extLst>
                  </p:cNvPr>
                  <p:cNvSpPr txBox="1"/>
                  <p:nvPr/>
                </p:nvSpPr>
                <p:spPr>
                  <a:xfrm>
                    <a:off x="4559895" y="5151000"/>
                    <a:ext cx="551145" cy="4137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sz="1000" dirty="0"/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E8C9E757-D8B3-6948-ABDD-FD8C53B788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59895" y="5151000"/>
                    <a:ext cx="551145" cy="41378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90">
                    <a:extLst>
                      <a:ext uri="{FF2B5EF4-FFF2-40B4-BE49-F238E27FC236}">
                        <a16:creationId xmlns:a16="http://schemas.microsoft.com/office/drawing/2014/main" id="{829B5C97-0393-CE2C-B00C-8BB6F0645597}"/>
                      </a:ext>
                    </a:extLst>
                  </p:cNvPr>
                  <p:cNvSpPr txBox="1"/>
                  <p:nvPr/>
                </p:nvSpPr>
                <p:spPr>
                  <a:xfrm>
                    <a:off x="7316167" y="5145077"/>
                    <a:ext cx="802638" cy="4137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1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a14:m>
                    <a:r>
                      <a:rPr lang="fr-FR" sz="1000" dirty="0"/>
                      <a:t> …</a:t>
                    </a:r>
                  </a:p>
                </p:txBody>
              </p:sp>
            </mc:Choice>
            <mc:Fallback xmlns="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425A8376-06B2-9D42-B81F-3C0A69D934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6167" y="5145077"/>
                    <a:ext cx="802638" cy="41378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4E2EEA5-0973-D0B5-96B6-1D404370D306}"/>
                </a:ext>
              </a:extLst>
            </p:cNvPr>
            <p:cNvSpPr/>
            <p:nvPr/>
          </p:nvSpPr>
          <p:spPr>
            <a:xfrm>
              <a:off x="206680" y="4960307"/>
              <a:ext cx="5395090" cy="1114816"/>
            </a:xfrm>
            <a:prstGeom prst="round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AF0EEDD8-1A42-FAC0-9D73-43F66275BBCD}"/>
                </a:ext>
              </a:extLst>
            </p:cNvPr>
            <p:cNvSpPr txBox="1"/>
            <p:nvPr/>
          </p:nvSpPr>
          <p:spPr>
            <a:xfrm>
              <a:off x="4070934" y="5754018"/>
              <a:ext cx="15308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 err="1"/>
                <a:t>Coquinot</a:t>
              </a:r>
              <a:r>
                <a:rPr lang="fr-FR" sz="1050" dirty="0"/>
                <a:t> et al, PRX 2023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A8782E4-34B1-8AA7-4B30-39AA96F2262A}"/>
              </a:ext>
            </a:extLst>
          </p:cNvPr>
          <p:cNvSpPr/>
          <p:nvPr/>
        </p:nvSpPr>
        <p:spPr>
          <a:xfrm>
            <a:off x="2903169" y="2469009"/>
            <a:ext cx="3031133" cy="25304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ECA1BF-2160-4F67-9EF1-3EF1E63E5A49}"/>
              </a:ext>
            </a:extLst>
          </p:cNvPr>
          <p:cNvSpPr/>
          <p:nvPr/>
        </p:nvSpPr>
        <p:spPr>
          <a:xfrm>
            <a:off x="2957036" y="5088729"/>
            <a:ext cx="3013448" cy="11753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Box 109">
            <a:extLst>
              <a:ext uri="{FF2B5EF4-FFF2-40B4-BE49-F238E27FC236}">
                <a16:creationId xmlns:a16="http://schemas.microsoft.com/office/drawing/2014/main" id="{F5158A98-179D-52AA-0F9D-89705731BDF7}"/>
              </a:ext>
            </a:extLst>
          </p:cNvPr>
          <p:cNvSpPr txBox="1"/>
          <p:nvPr/>
        </p:nvSpPr>
        <p:spPr>
          <a:xfrm>
            <a:off x="6340421" y="4033572"/>
            <a:ext cx="3627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This </a:t>
            </a:r>
            <a:r>
              <a:rPr lang="fr-FR" sz="1400" dirty="0" err="1"/>
              <a:t>formalism</a:t>
            </a:r>
            <a:r>
              <a:rPr lang="fr-FR" sz="1400" dirty="0"/>
              <a:t> </a:t>
            </a:r>
            <a:r>
              <a:rPr lang="fr-FR" sz="1400" dirty="0" err="1"/>
              <a:t>allows</a:t>
            </a:r>
            <a:r>
              <a:rPr lang="fr-FR" sz="1400" dirty="0"/>
              <a:t> to </a:t>
            </a:r>
            <a:r>
              <a:rPr lang="fr-FR" sz="1400" dirty="0" err="1"/>
              <a:t>write</a:t>
            </a:r>
            <a:r>
              <a:rPr lang="fr-FR" sz="1400" dirty="0"/>
              <a:t> on the </a:t>
            </a:r>
            <a:r>
              <a:rPr lang="fr-FR" sz="1400" dirty="0" err="1"/>
              <a:t>fame</a:t>
            </a:r>
            <a:r>
              <a:rPr lang="fr-FR" sz="1400" dirty="0"/>
              <a:t> footing phonon and </a:t>
            </a:r>
            <a:r>
              <a:rPr lang="fr-FR" sz="1400" dirty="0" err="1"/>
              <a:t>electron</a:t>
            </a:r>
            <a:r>
              <a:rPr lang="fr-FR" sz="1400" dirty="0"/>
              <a:t> </a:t>
            </a:r>
            <a:r>
              <a:rPr lang="fr-FR" sz="1400" dirty="0" err="1"/>
              <a:t>transfer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err="1"/>
              <a:t>Fully</a:t>
            </a:r>
            <a:r>
              <a:rPr lang="fr-FR" sz="1400" dirty="0"/>
              <a:t> </a:t>
            </a:r>
            <a:r>
              <a:rPr lang="fr-FR" sz="1400" dirty="0" err="1"/>
              <a:t>unified</a:t>
            </a:r>
            <a:r>
              <a:rPr lang="fr-FR" sz="1400" dirty="0"/>
              <a:t> </a:t>
            </a:r>
            <a:r>
              <a:rPr lang="fr-FR" sz="1400" dirty="0" err="1"/>
              <a:t>picture</a:t>
            </a:r>
            <a:r>
              <a:rPr lang="fr-FR" sz="1400" dirty="0"/>
              <a:t> of </a:t>
            </a:r>
            <a:r>
              <a:rPr lang="fr-FR" sz="1400" dirty="0" err="1"/>
              <a:t>dynamics</a:t>
            </a:r>
            <a:r>
              <a:rPr lang="fr-FR" sz="1400" dirty="0"/>
              <a:t> at </a:t>
            </a:r>
            <a:r>
              <a:rPr lang="fr-FR" sz="1400" dirty="0" err="1"/>
              <a:t>liquid-solid</a:t>
            </a:r>
            <a:r>
              <a:rPr lang="fr-FR" sz="1400" dirty="0"/>
              <a:t> interfaces</a:t>
            </a:r>
          </a:p>
          <a:p>
            <a:pPr marL="285750" indent="-285750">
              <a:buFontTx/>
              <a:buChar char="-"/>
            </a:pPr>
            <a:r>
              <a:rPr lang="fr-FR" sz="1400" dirty="0" err="1"/>
              <a:t>Heat</a:t>
            </a:r>
            <a:r>
              <a:rPr lang="fr-FR" sz="1400" dirty="0"/>
              <a:t> Transfer, Friction, </a:t>
            </a:r>
            <a:r>
              <a:rPr lang="fr-FR" sz="1400" dirty="0" err="1"/>
              <a:t>Current</a:t>
            </a:r>
            <a:r>
              <a:rPr lang="fr-FR" sz="1400" dirty="0"/>
              <a:t> </a:t>
            </a:r>
            <a:r>
              <a:rPr lang="fr-FR" sz="1400" dirty="0" err="1"/>
              <a:t>generation</a:t>
            </a:r>
            <a:r>
              <a:rPr lang="fr-FR" sz="1400" dirty="0"/>
              <a:t>…</a:t>
            </a:r>
          </a:p>
        </p:txBody>
      </p:sp>
      <p:sp>
        <p:nvSpPr>
          <p:cNvPr id="50" name="AutoShape 2">
            <a:extLst>
              <a:ext uri="{FF2B5EF4-FFF2-40B4-BE49-F238E27FC236}">
                <a16:creationId xmlns:a16="http://schemas.microsoft.com/office/drawing/2014/main" id="{F9500649-070C-A2D3-50FF-0E5AEE186E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899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80C38EDA-AF9C-D5C0-FC34-67DFB4B7A63A}"/>
              </a:ext>
            </a:extLst>
          </p:cNvPr>
          <p:cNvGrpSpPr/>
          <p:nvPr/>
        </p:nvGrpSpPr>
        <p:grpSpPr>
          <a:xfrm>
            <a:off x="10086520" y="3291694"/>
            <a:ext cx="1988903" cy="3089588"/>
            <a:chOff x="10086520" y="3291694"/>
            <a:chExt cx="1988903" cy="3089588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9E0F0A3-101D-7E5C-37E3-4714959FE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81" t="-143" r="47263" b="3014"/>
            <a:stretch/>
          </p:blipFill>
          <p:spPr>
            <a:xfrm>
              <a:off x="10086520" y="3291694"/>
              <a:ext cx="1988903" cy="2812589"/>
            </a:xfrm>
            <a:prstGeom prst="rect">
              <a:avLst/>
            </a:prstGeom>
          </p:spPr>
        </p:pic>
        <p:sp>
          <p:nvSpPr>
            <p:cNvPr id="53" name="TextBox 34">
              <a:extLst>
                <a:ext uri="{FF2B5EF4-FFF2-40B4-BE49-F238E27FC236}">
                  <a16:creationId xmlns:a16="http://schemas.microsoft.com/office/drawing/2014/main" id="{136ADF36-2F39-657F-459D-8450B8532BE7}"/>
                </a:ext>
              </a:extLst>
            </p:cNvPr>
            <p:cNvSpPr txBox="1"/>
            <p:nvPr/>
          </p:nvSpPr>
          <p:spPr>
            <a:xfrm>
              <a:off x="10360286" y="6104283"/>
              <a:ext cx="1562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Baptiste </a:t>
              </a:r>
              <a:r>
                <a:rPr lang="fr-FR" sz="1200" b="1" dirty="0" err="1">
                  <a:solidFill>
                    <a:schemeClr val="tx1"/>
                  </a:solidFill>
                </a:rPr>
                <a:t>Coquinot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7212BEE-BF05-8D45-994A-5D22E341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7" grpId="0" animBg="1"/>
      <p:bldP spid="48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FF4E1D-753D-BF40-B9AF-A7BDFD7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Phonon </a:t>
            </a:r>
            <a:r>
              <a:rPr lang="fr-FR" dirty="0" err="1"/>
              <a:t>wind</a:t>
            </a:r>
            <a:r>
              <a:rPr lang="fr-FR" dirty="0"/>
              <a:t> </a:t>
            </a:r>
            <a:r>
              <a:rPr lang="fr-FR" dirty="0" err="1"/>
              <a:t>blows</a:t>
            </a:r>
            <a:r>
              <a:rPr lang="fr-FR" dirty="0"/>
              <a:t> on Fermi </a:t>
            </a:r>
            <a:r>
              <a:rPr lang="fr-FR" dirty="0" err="1"/>
              <a:t>sea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D47D1-914C-F945-9F36-7D853DDC6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5" t="17377" r="17231"/>
          <a:stretch/>
        </p:blipFill>
        <p:spPr>
          <a:xfrm>
            <a:off x="83848" y="925263"/>
            <a:ext cx="6095145" cy="4459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20592-0686-4744-BB2F-29C12EE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19" y="1298165"/>
            <a:ext cx="1733020" cy="1669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C7D76-AC6D-0D42-B58B-200402A8F4E2}"/>
              </a:ext>
            </a:extLst>
          </p:cNvPr>
          <p:cNvSpPr txBox="1"/>
          <p:nvPr/>
        </p:nvSpPr>
        <p:spPr>
          <a:xfrm>
            <a:off x="417643" y="3714053"/>
            <a:ext cx="330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257C"/>
                </a:solidFill>
              </a:rPr>
              <a:t>Fermi </a:t>
            </a:r>
            <a:r>
              <a:rPr lang="fr-FR" sz="2400" b="1" dirty="0" err="1">
                <a:solidFill>
                  <a:srgbClr val="0C257C"/>
                </a:solidFill>
              </a:rPr>
              <a:t>Sea</a:t>
            </a:r>
            <a:endParaRPr lang="fr-FR" sz="2400" b="1" dirty="0">
              <a:solidFill>
                <a:srgbClr val="0C257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49977-83F9-1F44-8E34-F4AD9FA47506}"/>
              </a:ext>
            </a:extLst>
          </p:cNvPr>
          <p:cNvSpPr txBox="1"/>
          <p:nvPr/>
        </p:nvSpPr>
        <p:spPr>
          <a:xfrm>
            <a:off x="3208203" y="1609683"/>
            <a:ext cx="3309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Bosonic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wind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502F3-F23E-404F-AF63-5A78273DE142}"/>
              </a:ext>
            </a:extLst>
          </p:cNvPr>
          <p:cNvSpPr txBox="1"/>
          <p:nvPr/>
        </p:nvSpPr>
        <p:spPr>
          <a:xfrm>
            <a:off x="413139" y="1781911"/>
            <a:ext cx="1823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Electrode probes </a:t>
            </a:r>
            <a:r>
              <a:rPr lang="fr-FR" sz="1200" b="1" dirty="0" err="1"/>
              <a:t>current</a:t>
            </a:r>
            <a:endParaRPr lang="fr-FR" sz="12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029E59-950D-C84A-9585-2F467A8295DD}"/>
              </a:ext>
            </a:extLst>
          </p:cNvPr>
          <p:cNvCxnSpPr>
            <a:cxnSpLocks/>
          </p:cNvCxnSpPr>
          <p:nvPr/>
        </p:nvCxnSpPr>
        <p:spPr>
          <a:xfrm>
            <a:off x="1343417" y="2114688"/>
            <a:ext cx="589346" cy="4552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5AB2C14-144C-FE4A-B3DA-B448FA6E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053" y="814116"/>
            <a:ext cx="5452479" cy="44367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22FBBF-E4D7-2047-B9C1-25036AC021B6}"/>
              </a:ext>
            </a:extLst>
          </p:cNvPr>
          <p:cNvSpPr/>
          <p:nvPr/>
        </p:nvSpPr>
        <p:spPr>
          <a:xfrm>
            <a:off x="8974898" y="3168970"/>
            <a:ext cx="501042" cy="481438"/>
          </a:xfrm>
          <a:prstGeom prst="roundRect">
            <a:avLst/>
          </a:prstGeom>
          <a:solidFill>
            <a:schemeClr val="accent6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2BD233D-900B-9B47-9151-BD281F7B47D9}"/>
              </a:ext>
            </a:extLst>
          </p:cNvPr>
          <p:cNvSpPr/>
          <p:nvPr/>
        </p:nvSpPr>
        <p:spPr>
          <a:xfrm>
            <a:off x="6935243" y="2523879"/>
            <a:ext cx="1565762" cy="509717"/>
          </a:xfrm>
          <a:prstGeom prst="roundRect">
            <a:avLst/>
          </a:prstGeom>
          <a:solidFill>
            <a:schemeClr val="accent6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93024A8-45DA-1349-ACFB-91C5C930E87B}"/>
              </a:ext>
            </a:extLst>
          </p:cNvPr>
          <p:cNvSpPr/>
          <p:nvPr/>
        </p:nvSpPr>
        <p:spPr>
          <a:xfrm>
            <a:off x="8974898" y="1844689"/>
            <a:ext cx="501042" cy="481438"/>
          </a:xfrm>
          <a:prstGeom prst="roundRect">
            <a:avLst/>
          </a:prstGeom>
          <a:solidFill>
            <a:schemeClr val="accent4">
              <a:lumMod val="75000"/>
              <a:alpha val="4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71C402C-A511-8A49-95D7-827354DE98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860602" y="2614404"/>
            <a:ext cx="615338" cy="59277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23BBAD-0694-245C-D764-38E5BFD455E9}"/>
              </a:ext>
            </a:extLst>
          </p:cNvPr>
          <p:cNvGrpSpPr/>
          <p:nvPr/>
        </p:nvGrpSpPr>
        <p:grpSpPr>
          <a:xfrm>
            <a:off x="4948418" y="5742902"/>
            <a:ext cx="2912098" cy="750565"/>
            <a:chOff x="4948418" y="5742902"/>
            <a:chExt cx="2912098" cy="75056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622A8FB-6118-0143-A6E4-3B89C3D0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081383" y="5742902"/>
              <a:ext cx="779133" cy="75056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FAD58E-A06F-FC41-AF99-849CDAB2A39C}"/>
                </a:ext>
              </a:extLst>
            </p:cNvPr>
            <p:cNvSpPr txBox="1"/>
            <p:nvPr/>
          </p:nvSpPr>
          <p:spPr>
            <a:xfrm>
              <a:off x="4948418" y="5768813"/>
              <a:ext cx="26120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</a:rPr>
                <a:t>Phonon </a:t>
              </a:r>
              <a:r>
                <a:rPr lang="fr-FR" sz="1600" b="1" dirty="0" err="1">
                  <a:solidFill>
                    <a:schemeClr val="accent6">
                      <a:lumMod val="75000"/>
                    </a:schemeClr>
                  </a:solidFill>
                </a:rPr>
                <a:t>wind</a:t>
              </a:r>
              <a:endParaRPr lang="fr-FR" sz="16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fr-FR" sz="1600" b="1" dirty="0" err="1">
                  <a:solidFill>
                    <a:schemeClr val="accent6">
                      <a:lumMod val="75000"/>
                    </a:schemeClr>
                  </a:solidFill>
                </a:rPr>
                <a:t>dominates</a:t>
              </a:r>
              <a:endParaRPr lang="fr-FR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692B7B-FB6D-7A4F-B5B0-D0E6D6BC11AE}"/>
              </a:ext>
            </a:extLst>
          </p:cNvPr>
          <p:cNvGrpSpPr/>
          <p:nvPr/>
        </p:nvGrpSpPr>
        <p:grpSpPr>
          <a:xfrm>
            <a:off x="9026048" y="4001950"/>
            <a:ext cx="2722409" cy="1166747"/>
            <a:chOff x="9026048" y="4001950"/>
            <a:chExt cx="2722409" cy="11667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33C90A-B7B9-B846-928C-82EAA193F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6048" y="4001950"/>
              <a:ext cx="2722409" cy="116674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0451C7B-81FF-7D48-8357-49FE08E68363}"/>
                </a:ext>
              </a:extLst>
            </p:cNvPr>
            <p:cNvSpPr/>
            <p:nvPr/>
          </p:nvSpPr>
          <p:spPr>
            <a:xfrm>
              <a:off x="10061575" y="4001950"/>
              <a:ext cx="651353" cy="490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AFABF75-615C-EDB5-AD9A-74575E6DAF27}"/>
              </a:ext>
            </a:extLst>
          </p:cNvPr>
          <p:cNvSpPr txBox="1"/>
          <p:nvPr/>
        </p:nvSpPr>
        <p:spPr>
          <a:xfrm>
            <a:off x="2145499" y="5727568"/>
            <a:ext cx="3709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- Instrumental </a:t>
            </a:r>
            <a:r>
              <a:rPr lang="fr-FR" sz="1600" dirty="0" err="1"/>
              <a:t>role</a:t>
            </a:r>
            <a:r>
              <a:rPr lang="fr-FR" sz="1600" dirty="0"/>
              <a:t> of corrugations</a:t>
            </a:r>
          </a:p>
          <a:p>
            <a:r>
              <a:rPr lang="fr-FR" sz="1600" dirty="0"/>
              <a:t>- Nature of </a:t>
            </a:r>
            <a:r>
              <a:rPr lang="fr-FR" sz="1600" dirty="0" err="1"/>
              <a:t>liquid</a:t>
            </a:r>
            <a:r>
              <a:rPr lang="fr-FR" sz="1600" dirty="0"/>
              <a:t> is not relevant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B5C777-10A1-EDC5-2B1E-D3017F10FD6D}"/>
              </a:ext>
            </a:extLst>
          </p:cNvPr>
          <p:cNvSpPr txBox="1"/>
          <p:nvPr/>
        </p:nvSpPr>
        <p:spPr>
          <a:xfrm>
            <a:off x="11636679" y="60375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500A6-A69C-274E-BA25-44F30E20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FA57-80DB-9D43-9082-8B944BE5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Quantitative agreement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E6A61F-BD1D-6444-A104-C134A8D27E8F}"/>
                  </a:ext>
                </a:extLst>
              </p:cNvPr>
              <p:cNvSpPr txBox="1"/>
              <p:nvPr/>
            </p:nvSpPr>
            <p:spPr>
              <a:xfrm>
                <a:off x="8415847" y="1511594"/>
                <a:ext cx="2670987" cy="633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E6A61F-BD1D-6444-A104-C134A8D27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847" y="1511594"/>
                <a:ext cx="2670987" cy="633379"/>
              </a:xfrm>
              <a:prstGeom prst="rect">
                <a:avLst/>
              </a:prstGeom>
              <a:blipFill>
                <a:blip r:embed="rId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E76459B-83C6-F745-81CB-F636C42C08AC}"/>
              </a:ext>
            </a:extLst>
          </p:cNvPr>
          <p:cNvSpPr txBox="1"/>
          <p:nvPr/>
        </p:nvSpPr>
        <p:spPr>
          <a:xfrm>
            <a:off x="6571865" y="1586979"/>
            <a:ext cx="1798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Electronic</a:t>
            </a:r>
            <a:r>
              <a:rPr lang="fr-FR" sz="1200" b="1" dirty="0"/>
              <a:t> distribution 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4DB930A-D95F-C44F-A60E-F64208F7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90" y="3897874"/>
            <a:ext cx="4027118" cy="272659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289749D-A3E0-7544-9747-338DED39187E}"/>
              </a:ext>
            </a:extLst>
          </p:cNvPr>
          <p:cNvGrpSpPr/>
          <p:nvPr/>
        </p:nvGrpSpPr>
        <p:grpSpPr>
          <a:xfrm>
            <a:off x="460984" y="1402264"/>
            <a:ext cx="5924071" cy="4820480"/>
            <a:chOff x="653346" y="1225675"/>
            <a:chExt cx="5452479" cy="44367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60FEF2-DB99-9445-9480-0D8BCD47015C}"/>
                </a:ext>
              </a:extLst>
            </p:cNvPr>
            <p:cNvGrpSpPr/>
            <p:nvPr/>
          </p:nvGrpSpPr>
          <p:grpSpPr>
            <a:xfrm>
              <a:off x="653346" y="1225675"/>
              <a:ext cx="5452479" cy="4436741"/>
              <a:chOff x="6671053" y="814116"/>
              <a:chExt cx="5452479" cy="443674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05B928B-BFAC-114B-8C3D-603D52866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1053" y="814116"/>
                <a:ext cx="5452479" cy="4436741"/>
              </a:xfrm>
              <a:prstGeom prst="rect">
                <a:avLst/>
              </a:prstGeom>
            </p:spPr>
          </p:pic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7D7B86B2-4F49-214B-9658-990AAAF80E7B}"/>
                  </a:ext>
                </a:extLst>
              </p:cNvPr>
              <p:cNvSpPr/>
              <p:nvPr/>
            </p:nvSpPr>
            <p:spPr>
              <a:xfrm>
                <a:off x="8974898" y="3168970"/>
                <a:ext cx="501042" cy="481438"/>
              </a:xfrm>
              <a:prstGeom prst="roundRect">
                <a:avLst/>
              </a:prstGeom>
              <a:solidFill>
                <a:schemeClr val="accent6">
                  <a:lumMod val="75000"/>
                  <a:alpha val="44000"/>
                </a:schemeClr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5BF5AB79-1788-514C-A0D1-F0E386C47849}"/>
                  </a:ext>
                </a:extLst>
              </p:cNvPr>
              <p:cNvSpPr/>
              <p:nvPr/>
            </p:nvSpPr>
            <p:spPr>
              <a:xfrm>
                <a:off x="6935243" y="2523879"/>
                <a:ext cx="1565762" cy="509717"/>
              </a:xfrm>
              <a:prstGeom prst="roundRect">
                <a:avLst/>
              </a:prstGeom>
              <a:solidFill>
                <a:schemeClr val="accent6">
                  <a:lumMod val="75000"/>
                  <a:alpha val="44000"/>
                </a:schemeClr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350CCF03-095D-8C4A-AC55-4CA0845C9EEB}"/>
                  </a:ext>
                </a:extLst>
              </p:cNvPr>
              <p:cNvSpPr/>
              <p:nvPr/>
            </p:nvSpPr>
            <p:spPr>
              <a:xfrm>
                <a:off x="8974898" y="1844689"/>
                <a:ext cx="501042" cy="481438"/>
              </a:xfrm>
              <a:prstGeom prst="roundRect">
                <a:avLst/>
              </a:prstGeom>
              <a:solidFill>
                <a:schemeClr val="accent4">
                  <a:lumMod val="75000"/>
                  <a:alpha val="44000"/>
                </a:schemeClr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DEA7FE8-FD4A-2C4E-8B56-C72CF8B62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6048" y="4001950"/>
                <a:ext cx="2722409" cy="116674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C9CDF0A-3FDB-7D4A-818E-10C3AB8CD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8860602" y="2614404"/>
                <a:ext cx="615338" cy="592776"/>
              </a:xfrm>
              <a:prstGeom prst="rect">
                <a:avLst/>
              </a:prstGeom>
            </p:spPr>
          </p:pic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6582374-C12D-1D45-B2AF-066BB23597FF}"/>
                </a:ext>
              </a:extLst>
            </p:cNvPr>
            <p:cNvSpPr/>
            <p:nvPr/>
          </p:nvSpPr>
          <p:spPr>
            <a:xfrm>
              <a:off x="4043868" y="4413509"/>
              <a:ext cx="651353" cy="490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E9EEEAF-3A5C-3888-163C-7DC91E2E1271}"/>
              </a:ext>
            </a:extLst>
          </p:cNvPr>
          <p:cNvGrpSpPr/>
          <p:nvPr/>
        </p:nvGrpSpPr>
        <p:grpSpPr>
          <a:xfrm>
            <a:off x="6789022" y="961172"/>
            <a:ext cx="3336613" cy="485584"/>
            <a:chOff x="6789022" y="961172"/>
            <a:chExt cx="3336613" cy="48558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4DD183-1F70-0C45-9737-DBC5AC146E09}"/>
                </a:ext>
              </a:extLst>
            </p:cNvPr>
            <p:cNvSpPr txBox="1"/>
            <p:nvPr/>
          </p:nvSpPr>
          <p:spPr>
            <a:xfrm>
              <a:off x="6789022" y="961172"/>
              <a:ext cx="33366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Phonon </a:t>
              </a:r>
              <a:r>
                <a:rPr lang="fr-FR" sz="900" b="1" dirty="0" err="1">
                  <a:solidFill>
                    <a:schemeClr val="accent6">
                      <a:lumMod val="75000"/>
                    </a:schemeClr>
                  </a:solidFill>
                </a:rPr>
                <a:t>wind</a:t>
              </a:r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sz="900" b="1" dirty="0" err="1">
                  <a:solidFill>
                    <a:schemeClr val="accent6">
                      <a:lumMod val="75000"/>
                    </a:schemeClr>
                  </a:solidFill>
                </a:rPr>
                <a:t>velocity</a:t>
              </a:r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sz="900" b="1" dirty="0" err="1">
                  <a:solidFill>
                    <a:schemeClr val="accent6">
                      <a:lumMod val="75000"/>
                    </a:schemeClr>
                  </a:solidFill>
                </a:rPr>
                <a:t>computed</a:t>
              </a:r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sz="900" b="1" dirty="0" err="1">
                  <a:solidFill>
                    <a:schemeClr val="accent6">
                      <a:lumMod val="75000"/>
                    </a:schemeClr>
                  </a:solidFill>
                </a:rPr>
                <a:t>using</a:t>
              </a:r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sz="900" b="1" dirty="0" err="1">
                  <a:solidFill>
                    <a:schemeClr val="accent6">
                      <a:lumMod val="75000"/>
                    </a:schemeClr>
                  </a:solidFill>
                </a:rPr>
                <a:t>momentum</a:t>
              </a:r>
              <a:r>
                <a:rPr lang="fr-FR" sz="900" b="1" dirty="0">
                  <a:solidFill>
                    <a:schemeClr val="accent6">
                      <a:lumMod val="75000"/>
                    </a:schemeClr>
                  </a:solidFill>
                </a:rPr>
                <a:t> balance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0DFADF3-6DE3-A442-AF3F-EB4858C75F52}"/>
                </a:ext>
              </a:extLst>
            </p:cNvPr>
            <p:cNvCxnSpPr>
              <a:cxnSpLocks/>
            </p:cNvCxnSpPr>
            <p:nvPr/>
          </p:nvCxnSpPr>
          <p:spPr>
            <a:xfrm>
              <a:off x="9500906" y="1217143"/>
              <a:ext cx="187890" cy="22961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D25A53-8442-B54F-8630-1488F47BE109}"/>
                  </a:ext>
                </a:extLst>
              </p:cNvPr>
              <p:cNvSpPr txBox="1"/>
              <p:nvPr/>
            </p:nvSpPr>
            <p:spPr>
              <a:xfrm>
                <a:off x="6571865" y="3548099"/>
                <a:ext cx="48037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Comparison </a:t>
                </a:r>
                <a:r>
                  <a:rPr lang="fr-FR" sz="1200" b="1" dirty="0" err="1"/>
                  <a:t>with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experiment</a:t>
                </a:r>
                <a:r>
                  <a:rPr lang="fr-FR" sz="1200" b="1" dirty="0"/>
                  <a:t> : </a:t>
                </a:r>
                <a14:m>
                  <m:oMath xmlns:m="http://schemas.openxmlformats.org/officeDocument/2006/math">
                    <m:r>
                      <a:rPr lang="fr-FR" sz="1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fr-FR" sz="1200" dirty="0"/>
                  <a:t> </a:t>
                </a:r>
                <a:r>
                  <a:rPr lang="fr-FR" sz="1200" dirty="0" err="1"/>
                  <a:t>is</a:t>
                </a:r>
                <a:r>
                  <a:rPr lang="fr-FR" sz="1200" dirty="0"/>
                  <a:t> the non-</a:t>
                </a:r>
                <a:r>
                  <a:rPr lang="fr-FR" sz="1200" dirty="0" err="1"/>
                  <a:t>dimensional</a:t>
                </a:r>
                <a:r>
                  <a:rPr lang="fr-FR" sz="1200" dirty="0"/>
                  <a:t> corrugation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D25A53-8442-B54F-8630-1488F47BE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865" y="3548099"/>
                <a:ext cx="4803732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D2334E98-1873-96AB-D5CA-30EC8A6D2257}"/>
              </a:ext>
            </a:extLst>
          </p:cNvPr>
          <p:cNvGrpSpPr/>
          <p:nvPr/>
        </p:nvGrpSpPr>
        <p:grpSpPr>
          <a:xfrm>
            <a:off x="6571865" y="2011017"/>
            <a:ext cx="3105979" cy="964965"/>
            <a:chOff x="6571865" y="2011017"/>
            <a:chExt cx="3105979" cy="964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5AEBF50-8AD8-C043-8465-849D18D236F6}"/>
                    </a:ext>
                  </a:extLst>
                </p:cNvPr>
                <p:cNvSpPr txBox="1"/>
                <p:nvPr/>
              </p:nvSpPr>
              <p:spPr>
                <a:xfrm>
                  <a:off x="7153849" y="2323431"/>
                  <a:ext cx="2523995" cy="652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×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5AEBF50-8AD8-C043-8465-849D18D236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849" y="2323431"/>
                  <a:ext cx="2523995" cy="652551"/>
                </a:xfrm>
                <a:prstGeom prst="rect">
                  <a:avLst/>
                </a:prstGeom>
                <a:blipFill>
                  <a:blip r:embed="rId9"/>
                  <a:stretch>
                    <a:fillRect b="-188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84C0C88-3CDD-C147-A712-8CABDAFF7199}"/>
                </a:ext>
              </a:extLst>
            </p:cNvPr>
            <p:cNvSpPr txBox="1"/>
            <p:nvPr/>
          </p:nvSpPr>
          <p:spPr>
            <a:xfrm>
              <a:off x="6571865" y="2011017"/>
              <a:ext cx="1798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err="1"/>
                <a:t>Electronic</a:t>
              </a:r>
              <a:r>
                <a:rPr lang="fr-FR" sz="1200" b="1" dirty="0"/>
                <a:t> </a:t>
              </a:r>
              <a:r>
                <a:rPr lang="fr-FR" sz="1200" b="1" dirty="0" err="1"/>
                <a:t>current</a:t>
              </a:r>
              <a:r>
                <a:rPr lang="fr-FR" sz="1200" b="1" dirty="0"/>
                <a:t> :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CFDD8A4-068E-CCA2-AC1F-79850D7D49B8}"/>
              </a:ext>
            </a:extLst>
          </p:cNvPr>
          <p:cNvGrpSpPr/>
          <p:nvPr/>
        </p:nvGrpSpPr>
        <p:grpSpPr>
          <a:xfrm>
            <a:off x="7866259" y="1981473"/>
            <a:ext cx="3441559" cy="1438140"/>
            <a:chOff x="7866259" y="1981473"/>
            <a:chExt cx="3441559" cy="143814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F78866F-B969-E31F-52FF-8F9CF5E36D6E}"/>
                </a:ext>
              </a:extLst>
            </p:cNvPr>
            <p:cNvGrpSpPr/>
            <p:nvPr/>
          </p:nvGrpSpPr>
          <p:grpSpPr>
            <a:xfrm>
              <a:off x="7866259" y="2326994"/>
              <a:ext cx="1114903" cy="1092619"/>
              <a:chOff x="7866259" y="2326994"/>
              <a:chExt cx="1114903" cy="1092619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388A971-1BA9-3148-A967-506BC36B8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66259" y="2326994"/>
                <a:ext cx="953535" cy="748388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5843DA1-CB0C-264E-885A-109C3AE8165B}"/>
                  </a:ext>
                </a:extLst>
              </p:cNvPr>
              <p:cNvSpPr txBox="1"/>
              <p:nvPr/>
            </p:nvSpPr>
            <p:spPr>
              <a:xfrm>
                <a:off x="7866259" y="3158003"/>
                <a:ext cx="11149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/>
                  <a:t>Band structure</a:t>
                </a: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00067C5-8B57-8844-BD32-2322EB267636}"/>
                </a:ext>
              </a:extLst>
            </p:cNvPr>
            <p:cNvCxnSpPr>
              <a:cxnSpLocks/>
            </p:cNvCxnSpPr>
            <p:nvPr/>
          </p:nvCxnSpPr>
          <p:spPr>
            <a:xfrm>
              <a:off x="8837352" y="1981473"/>
              <a:ext cx="246128" cy="6229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9E9A086-508B-7A4A-BE12-7C497F587DA6}"/>
                </a:ext>
              </a:extLst>
            </p:cNvPr>
            <p:cNvSpPr txBox="1"/>
            <p:nvPr/>
          </p:nvSpPr>
          <p:spPr>
            <a:xfrm>
              <a:off x="9901825" y="2661781"/>
              <a:ext cx="1405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/>
                <a:t>We</a:t>
              </a:r>
              <a:r>
                <a:rPr lang="fr-FR" sz="1100" dirty="0"/>
                <a:t> model graphite as a 2DEG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021928C-D88D-3D4A-99E8-2053BB4236A2}"/>
              </a:ext>
            </a:extLst>
          </p:cNvPr>
          <p:cNvGrpSpPr/>
          <p:nvPr/>
        </p:nvGrpSpPr>
        <p:grpSpPr>
          <a:xfrm>
            <a:off x="9951843" y="5566529"/>
            <a:ext cx="2079406" cy="884158"/>
            <a:chOff x="9500906" y="5422480"/>
            <a:chExt cx="2079406" cy="884158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72348FCD-6932-C545-BCF6-6D6A88EB4609}"/>
                </a:ext>
              </a:extLst>
            </p:cNvPr>
            <p:cNvSpPr/>
            <p:nvPr/>
          </p:nvSpPr>
          <p:spPr>
            <a:xfrm>
              <a:off x="9500906" y="5422480"/>
              <a:ext cx="2079406" cy="8841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2C3E8E1-9005-ED46-85B2-6D35129EC912}"/>
                </a:ext>
              </a:extLst>
            </p:cNvPr>
            <p:cNvSpPr txBox="1"/>
            <p:nvPr/>
          </p:nvSpPr>
          <p:spPr>
            <a:xfrm>
              <a:off x="9588588" y="5450577"/>
              <a:ext cx="19081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</a:rPr>
                <a:t>Friction </a:t>
              </a:r>
              <a:r>
                <a:rPr lang="fr-FR" sz="1600" b="1" dirty="0" err="1">
                  <a:solidFill>
                    <a:srgbClr val="0070C0"/>
                  </a:solidFill>
                </a:rPr>
                <a:t>induced</a:t>
              </a:r>
              <a:r>
                <a:rPr lang="fr-FR" sz="1600" b="1" dirty="0">
                  <a:solidFill>
                    <a:srgbClr val="0070C0"/>
                  </a:solidFill>
                </a:rPr>
                <a:t> </a:t>
              </a:r>
              <a:r>
                <a:rPr lang="fr-FR" sz="1600" b="1" dirty="0" err="1">
                  <a:solidFill>
                    <a:srgbClr val="0070C0"/>
                  </a:solidFill>
                </a:rPr>
                <a:t>current</a:t>
              </a:r>
              <a:r>
                <a:rPr lang="fr-FR" sz="1600" b="1" dirty="0">
                  <a:solidFill>
                    <a:srgbClr val="0070C0"/>
                  </a:solidFill>
                </a:rPr>
                <a:t> </a:t>
              </a:r>
              <a:r>
                <a:rPr lang="fr-FR" sz="1600" b="1" dirty="0" err="1">
                  <a:solidFill>
                    <a:srgbClr val="0070C0"/>
                  </a:solidFill>
                </a:rPr>
                <a:t>mediated</a:t>
              </a:r>
              <a:r>
                <a:rPr lang="fr-FR" sz="1600" b="1" dirty="0">
                  <a:solidFill>
                    <a:srgbClr val="0070C0"/>
                  </a:solidFill>
                </a:rPr>
                <a:t> by phonon </a:t>
              </a:r>
              <a:r>
                <a:rPr lang="fr-FR" sz="1600" b="1" dirty="0" err="1">
                  <a:solidFill>
                    <a:srgbClr val="0070C0"/>
                  </a:solidFill>
                </a:rPr>
                <a:t>wind</a:t>
              </a:r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9DD73-C6D1-5C42-89DD-A4C8A31A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7673DA-7A52-B748-91D8-F0047ED8FD15}"/>
              </a:ext>
            </a:extLst>
          </p:cNvPr>
          <p:cNvGrpSpPr/>
          <p:nvPr/>
        </p:nvGrpSpPr>
        <p:grpSpPr>
          <a:xfrm>
            <a:off x="586244" y="1264478"/>
            <a:ext cx="5924071" cy="4820480"/>
            <a:chOff x="360776" y="1076588"/>
            <a:chExt cx="5924071" cy="48204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4071EE4-FF62-C34F-B0FE-11DFCDB2653D}"/>
                </a:ext>
              </a:extLst>
            </p:cNvPr>
            <p:cNvGrpSpPr/>
            <p:nvPr/>
          </p:nvGrpSpPr>
          <p:grpSpPr>
            <a:xfrm>
              <a:off x="360776" y="1076588"/>
              <a:ext cx="5924071" cy="4820480"/>
              <a:chOff x="653346" y="1225675"/>
              <a:chExt cx="5452479" cy="443674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EE6E41F-96DD-E94D-87BB-8CD5EFD6E2D3}"/>
                  </a:ext>
                </a:extLst>
              </p:cNvPr>
              <p:cNvGrpSpPr/>
              <p:nvPr/>
            </p:nvGrpSpPr>
            <p:grpSpPr>
              <a:xfrm>
                <a:off x="653346" y="1225675"/>
                <a:ext cx="5452479" cy="4436741"/>
                <a:chOff x="6671053" y="814116"/>
                <a:chExt cx="5452479" cy="4436741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DF569E47-1272-1B4A-94CD-9B2C93331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71053" y="814116"/>
                  <a:ext cx="5452479" cy="4436741"/>
                </a:xfrm>
                <a:prstGeom prst="rect">
                  <a:avLst/>
                </a:prstGeom>
              </p:spPr>
            </p:pic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FEB64405-861E-6849-A556-E5281B9EB208}"/>
                    </a:ext>
                  </a:extLst>
                </p:cNvPr>
                <p:cNvSpPr/>
                <p:nvPr/>
              </p:nvSpPr>
              <p:spPr>
                <a:xfrm>
                  <a:off x="8974898" y="3168970"/>
                  <a:ext cx="501042" cy="481438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" name="Rounded Rectangle 55">
                  <a:extLst>
                    <a:ext uri="{FF2B5EF4-FFF2-40B4-BE49-F238E27FC236}">
                      <a16:creationId xmlns:a16="http://schemas.microsoft.com/office/drawing/2014/main" id="{3E3753C0-97D9-4E41-8C32-61CF9198C504}"/>
                    </a:ext>
                  </a:extLst>
                </p:cNvPr>
                <p:cNvSpPr/>
                <p:nvPr/>
              </p:nvSpPr>
              <p:spPr>
                <a:xfrm>
                  <a:off x="6935243" y="2523879"/>
                  <a:ext cx="1565762" cy="509717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55DAD409-093C-2F46-8198-1E55F34EAC46}"/>
                    </a:ext>
                  </a:extLst>
                </p:cNvPr>
                <p:cNvSpPr/>
                <p:nvPr/>
              </p:nvSpPr>
              <p:spPr>
                <a:xfrm>
                  <a:off x="8974898" y="1844689"/>
                  <a:ext cx="501042" cy="481438"/>
                </a:xfrm>
                <a:prstGeom prst="roundRect">
                  <a:avLst/>
                </a:prstGeom>
                <a:solidFill>
                  <a:schemeClr val="accent4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953832F1-EE09-4D44-B4FE-7702D0330D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26048" y="4001950"/>
                  <a:ext cx="2722409" cy="1166747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04483782-A044-544B-8F2B-17BCE81EE3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 flipH="1">
                  <a:off x="8860602" y="2614404"/>
                  <a:ext cx="615338" cy="592776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9B7A11-1917-B94C-A607-6B066D99325D}"/>
                  </a:ext>
                </a:extLst>
              </p:cNvPr>
              <p:cNvSpPr/>
              <p:nvPr/>
            </p:nvSpPr>
            <p:spPr>
              <a:xfrm>
                <a:off x="4043868" y="4413509"/>
                <a:ext cx="651353" cy="4904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10EEAFD-F5A7-7147-A7DE-6BCFE1ECCD89}"/>
                </a:ext>
              </a:extLst>
            </p:cNvPr>
            <p:cNvSpPr/>
            <p:nvPr/>
          </p:nvSpPr>
          <p:spPr>
            <a:xfrm>
              <a:off x="5154460" y="4158194"/>
              <a:ext cx="601250" cy="292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77AABBD-6E97-CB41-B13C-9FE2F7FBDA8D}"/>
                </a:ext>
              </a:extLst>
            </p:cNvPr>
            <p:cNvSpPr/>
            <p:nvPr/>
          </p:nvSpPr>
          <p:spPr>
            <a:xfrm>
              <a:off x="2022953" y="5430033"/>
              <a:ext cx="773137" cy="3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1E1062-E2CE-AB45-9929-F4303B96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 err="1"/>
              <a:t>Negative</a:t>
            </a:r>
            <a:r>
              <a:rPr lang="fr-FR" sz="2400" dirty="0"/>
              <a:t> quantum friction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7D94FE73-0344-D248-8851-6140584F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586B-CC1E-4ED1-BE86-CC8FA893ECC9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059211C-98AA-DA23-809A-2F9EBE9C445E}"/>
              </a:ext>
            </a:extLst>
          </p:cNvPr>
          <p:cNvGrpSpPr/>
          <p:nvPr/>
        </p:nvGrpSpPr>
        <p:grpSpPr>
          <a:xfrm>
            <a:off x="2965170" y="1255841"/>
            <a:ext cx="2325718" cy="1158234"/>
            <a:chOff x="2965170" y="1255841"/>
            <a:chExt cx="2325718" cy="115823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59A9D9F-DE71-5043-AE89-877C95A0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42695" y="1642814"/>
              <a:ext cx="668559" cy="644046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CA7A304-561B-3A7E-6D46-F9BB59D0FE63}"/>
                </a:ext>
              </a:extLst>
            </p:cNvPr>
            <p:cNvGrpSpPr/>
            <p:nvPr/>
          </p:nvGrpSpPr>
          <p:grpSpPr>
            <a:xfrm>
              <a:off x="2965170" y="1255841"/>
              <a:ext cx="2325718" cy="1158234"/>
              <a:chOff x="2965170" y="1255841"/>
              <a:chExt cx="2325718" cy="1158234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250C151-1C40-4C4E-9FF7-E1CD7E5CC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65170" y="1467073"/>
                <a:ext cx="1074473" cy="947002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871EAE-8426-8D4D-B634-4A309B38A97B}"/>
                  </a:ext>
                </a:extLst>
              </p:cNvPr>
              <p:cNvSpPr txBox="1"/>
              <p:nvPr/>
            </p:nvSpPr>
            <p:spPr>
              <a:xfrm>
                <a:off x="3865765" y="1829354"/>
                <a:ext cx="14251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2">
                        <a:lumMod val="75000"/>
                      </a:schemeClr>
                    </a:solidFill>
                  </a:rPr>
                  <a:t>Quantum feedback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A282BFF-A4FB-8F44-AEE5-1E815A2A8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685680">
                <a:off x="3705091" y="874841"/>
                <a:ext cx="520700" cy="12827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2279BF6-3E7E-1F46-90E3-955146A3284D}"/>
                  </a:ext>
                </a:extLst>
              </p:cNvPr>
              <p:cNvSpPr txBox="1"/>
              <p:nvPr/>
            </p:nvSpPr>
            <p:spPr>
              <a:xfrm>
                <a:off x="7177343" y="993423"/>
                <a:ext cx="42067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When phonon drag </a:t>
                </a:r>
                <a:r>
                  <a:rPr lang="fr-FR" sz="1200" b="1" dirty="0" err="1"/>
                  <a:t>dominates</a:t>
                </a:r>
                <a:r>
                  <a:rPr lang="fr-FR" sz="12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fr-FR" sz="1200" b="1" dirty="0"/>
                  <a:t> </a:t>
                </a:r>
                <a:r>
                  <a:rPr lang="fr-FR" sz="1200" b="1" dirty="0" err="1"/>
                  <a:t>can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overtake</a:t>
                </a:r>
                <a:r>
                  <a:rPr lang="fr-FR" sz="1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fr-FR" sz="1200" b="1" dirty="0"/>
              </a:p>
              <a:p>
                <a14:m>
                  <m:oMath xmlns:m="http://schemas.openxmlformats.org/officeDocument/2006/math"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b="1" dirty="0"/>
                  <a:t> </a:t>
                </a:r>
                <a:r>
                  <a:rPr lang="fr-FR" sz="1200" b="1" dirty="0" err="1"/>
                  <a:t>electrons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will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give</a:t>
                </a:r>
                <a:r>
                  <a:rPr lang="fr-FR" sz="1200" b="1" dirty="0"/>
                  <a:t> back </a:t>
                </a:r>
                <a:r>
                  <a:rPr lang="fr-FR" sz="1200" b="1" dirty="0" err="1"/>
                  <a:t>momentum</a:t>
                </a:r>
                <a:r>
                  <a:rPr lang="fr-FR" sz="1200" b="1" dirty="0"/>
                  <a:t> to the </a:t>
                </a:r>
                <a:r>
                  <a:rPr lang="fr-FR" sz="1200" b="1" dirty="0" err="1"/>
                  <a:t>liquid</a:t>
                </a:r>
                <a:r>
                  <a:rPr lang="fr-FR" sz="1200" b="1" dirty="0"/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2279BF6-3E7E-1F46-90E3-955146A32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343" y="993423"/>
                <a:ext cx="4206782" cy="461665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5ED471C-C2BD-634E-BF17-4AFE1C1BD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343" y="1612857"/>
            <a:ext cx="3642673" cy="372050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ABF4B4F-808D-9E37-94F9-8D1B1EB4F017}"/>
              </a:ext>
            </a:extLst>
          </p:cNvPr>
          <p:cNvGrpSpPr/>
          <p:nvPr/>
        </p:nvGrpSpPr>
        <p:grpSpPr>
          <a:xfrm>
            <a:off x="9034534" y="4379108"/>
            <a:ext cx="2996026" cy="1520794"/>
            <a:chOff x="9034534" y="4379108"/>
            <a:chExt cx="2996026" cy="1520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952EA30-7050-7643-B152-7002F6F8459D}"/>
                    </a:ext>
                  </a:extLst>
                </p:cNvPr>
                <p:cNvSpPr/>
                <p:nvPr/>
              </p:nvSpPr>
              <p:spPr>
                <a:xfrm>
                  <a:off x="9034534" y="5438237"/>
                  <a:ext cx="299602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if the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solid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is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unable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to relax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momentum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,</a:t>
                  </a:r>
                </a:p>
                <a:p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then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all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momentum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is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given</a:t>
                  </a:r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back to </a:t>
                  </a:r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liquid</a:t>
                  </a:r>
                  <a:endParaRPr lang="fr-FR" sz="12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952EA30-7050-7643-B152-7002F6F845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4534" y="5438237"/>
                  <a:ext cx="2996026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9282854-2A86-9046-8E91-62A354C74C9C}"/>
                </a:ext>
              </a:extLst>
            </p:cNvPr>
            <p:cNvCxnSpPr>
              <a:cxnSpLocks/>
            </p:cNvCxnSpPr>
            <p:nvPr/>
          </p:nvCxnSpPr>
          <p:spPr>
            <a:xfrm>
              <a:off x="9941209" y="4379108"/>
              <a:ext cx="382043" cy="90257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6E40B9-85C7-9441-A457-DDF2031E6BCB}"/>
              </a:ext>
            </a:extLst>
          </p:cNvPr>
          <p:cNvGrpSpPr/>
          <p:nvPr/>
        </p:nvGrpSpPr>
        <p:grpSpPr>
          <a:xfrm>
            <a:off x="8182488" y="6115835"/>
            <a:ext cx="3160601" cy="372209"/>
            <a:chOff x="9493177" y="5422480"/>
            <a:chExt cx="2697720" cy="884158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E462B1C-E0AE-F74D-A074-D02264471940}"/>
                </a:ext>
              </a:extLst>
            </p:cNvPr>
            <p:cNvSpPr/>
            <p:nvPr/>
          </p:nvSpPr>
          <p:spPr>
            <a:xfrm>
              <a:off x="9928095" y="5422480"/>
              <a:ext cx="1801525" cy="8841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2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E13CE26-F1F4-3046-AFE3-C74E63D72451}"/>
                </a:ext>
              </a:extLst>
            </p:cNvPr>
            <p:cNvSpPr txBox="1"/>
            <p:nvPr/>
          </p:nvSpPr>
          <p:spPr>
            <a:xfrm>
              <a:off x="9493177" y="5495209"/>
              <a:ext cx="2697720" cy="731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0070C0"/>
                  </a:solidFill>
                </a:rPr>
                <a:t>Huge</a:t>
              </a:r>
              <a:r>
                <a:rPr lang="fr-FR" sz="1400" b="1" dirty="0">
                  <a:solidFill>
                    <a:srgbClr val="0070C0"/>
                  </a:solidFill>
                </a:rPr>
                <a:t> </a:t>
              </a:r>
              <a:r>
                <a:rPr lang="fr-FR" sz="1400" b="1" dirty="0" err="1">
                  <a:solidFill>
                    <a:srgbClr val="0070C0"/>
                  </a:solidFill>
                </a:rPr>
                <a:t>reduction</a:t>
              </a:r>
              <a:r>
                <a:rPr lang="fr-FR" sz="1400" b="1" dirty="0">
                  <a:solidFill>
                    <a:srgbClr val="0070C0"/>
                  </a:solidFill>
                </a:rPr>
                <a:t> of friction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826A955-8034-2B41-ACE9-7FDAD51102FC}"/>
              </a:ext>
            </a:extLst>
          </p:cNvPr>
          <p:cNvSpPr/>
          <p:nvPr/>
        </p:nvSpPr>
        <p:spPr>
          <a:xfrm>
            <a:off x="2012107" y="6301940"/>
            <a:ext cx="2363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effectLst/>
              </a:rPr>
              <a:t>Coquinot</a:t>
            </a:r>
            <a:r>
              <a:rPr lang="fr-FR" sz="1400" i="1" dirty="0">
                <a:effectLst/>
              </a:rPr>
              <a:t> et al</a:t>
            </a:r>
            <a:r>
              <a:rPr lang="fr-FR" sz="1400" i="1" dirty="0"/>
              <a:t>, PRX 2023</a:t>
            </a:r>
            <a:endParaRPr lang="fr-FR" sz="1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7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0EA8-44E3-9F4D-8D9D-9B24B012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New </a:t>
            </a:r>
            <a:r>
              <a:rPr lang="fr-FR" dirty="0" err="1"/>
              <a:t>paradigm</a:t>
            </a:r>
            <a:r>
              <a:rPr lang="fr-FR" dirty="0"/>
              <a:t> : </a:t>
            </a:r>
            <a:r>
              <a:rPr lang="fr-FR" dirty="0" err="1"/>
              <a:t>liquid-solid</a:t>
            </a:r>
            <a:r>
              <a:rPr lang="fr-FR" dirty="0"/>
              <a:t> </a:t>
            </a:r>
            <a:r>
              <a:rPr lang="fr-FR" dirty="0" err="1"/>
              <a:t>coupling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133E7-D6E1-484A-889A-36BCB1381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211" y="2092524"/>
            <a:ext cx="4244130" cy="235967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6EC34DB-0E88-DD44-BC5A-FFEE1C2C169D}"/>
              </a:ext>
            </a:extLst>
          </p:cNvPr>
          <p:cNvGrpSpPr/>
          <p:nvPr/>
        </p:nvGrpSpPr>
        <p:grpSpPr>
          <a:xfrm>
            <a:off x="555418" y="1281969"/>
            <a:ext cx="5924071" cy="4820480"/>
            <a:chOff x="868080" y="1386631"/>
            <a:chExt cx="5924071" cy="48204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01DA08-38B2-534E-86E4-28E4DBC40509}"/>
                </a:ext>
              </a:extLst>
            </p:cNvPr>
            <p:cNvGrpSpPr/>
            <p:nvPr/>
          </p:nvGrpSpPr>
          <p:grpSpPr>
            <a:xfrm>
              <a:off x="868080" y="1386631"/>
              <a:ext cx="5924071" cy="4820480"/>
              <a:chOff x="653346" y="1225675"/>
              <a:chExt cx="5452479" cy="443674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7922EEA-5D4A-C14B-ADAD-3686D2432824}"/>
                  </a:ext>
                </a:extLst>
              </p:cNvPr>
              <p:cNvGrpSpPr/>
              <p:nvPr/>
            </p:nvGrpSpPr>
            <p:grpSpPr>
              <a:xfrm>
                <a:off x="653346" y="1225675"/>
                <a:ext cx="5452479" cy="4436741"/>
                <a:chOff x="6671053" y="814116"/>
                <a:chExt cx="5452479" cy="443674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9EF38C8-E149-AE41-9DBB-41C71B3DB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71053" y="814116"/>
                  <a:ext cx="5452479" cy="4436741"/>
                </a:xfrm>
                <a:prstGeom prst="rect">
                  <a:avLst/>
                </a:prstGeom>
              </p:spPr>
            </p:pic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82C16985-A65B-6545-B8E6-B3B347BB298E}"/>
                    </a:ext>
                  </a:extLst>
                </p:cNvPr>
                <p:cNvSpPr/>
                <p:nvPr/>
              </p:nvSpPr>
              <p:spPr>
                <a:xfrm>
                  <a:off x="8974898" y="3168970"/>
                  <a:ext cx="501042" cy="481438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37143DFF-E58F-5245-8682-8415895519A0}"/>
                    </a:ext>
                  </a:extLst>
                </p:cNvPr>
                <p:cNvSpPr/>
                <p:nvPr/>
              </p:nvSpPr>
              <p:spPr>
                <a:xfrm>
                  <a:off x="6935243" y="2523879"/>
                  <a:ext cx="1565762" cy="509717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19BCD84C-DEF6-154C-8A7D-B2C09517BE65}"/>
                    </a:ext>
                  </a:extLst>
                </p:cNvPr>
                <p:cNvSpPr/>
                <p:nvPr/>
              </p:nvSpPr>
              <p:spPr>
                <a:xfrm>
                  <a:off x="8974898" y="1844689"/>
                  <a:ext cx="501042" cy="481438"/>
                </a:xfrm>
                <a:prstGeom prst="roundRect">
                  <a:avLst/>
                </a:prstGeom>
                <a:solidFill>
                  <a:schemeClr val="accent4">
                    <a:lumMod val="75000"/>
                    <a:alpha val="44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8D95C11-82D9-AB43-B744-43AE7379E1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26048" y="4001950"/>
                  <a:ext cx="2722409" cy="1166747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D12C8A5-4F02-AD4A-BC67-A90DF6843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 flipH="1">
                  <a:off x="8860602" y="2614404"/>
                  <a:ext cx="615338" cy="592776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E4B494-CD1A-C34A-AAC0-354518A0696A}"/>
                  </a:ext>
                </a:extLst>
              </p:cNvPr>
              <p:cNvSpPr/>
              <p:nvPr/>
            </p:nvSpPr>
            <p:spPr>
              <a:xfrm>
                <a:off x="4043868" y="4413509"/>
                <a:ext cx="651353" cy="4904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BAC08D-DDB8-9948-8BBE-486D424CF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71188" y="1775672"/>
              <a:ext cx="668559" cy="644046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CE8AF51-6614-A243-8BC9-273697B7CA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622704" y="1336447"/>
            <a:ext cx="668559" cy="6440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4E7182-D55D-AE48-AECA-C249B6F8139B}"/>
              </a:ext>
            </a:extLst>
          </p:cNvPr>
          <p:cNvSpPr txBox="1"/>
          <p:nvPr/>
        </p:nvSpPr>
        <p:spPr>
          <a:xfrm>
            <a:off x="7291263" y="1420138"/>
            <a:ext cx="4613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</a:rPr>
              <a:t>We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 probe a phonon </a:t>
            </a:r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</a:rPr>
              <a:t>wind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</a:rPr>
              <a:t>mediated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</a:rPr>
              <a:t>electric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</a:rPr>
              <a:t>current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05A3ED-E0F3-9F4F-B28E-683BCED4630A}"/>
              </a:ext>
            </a:extLst>
          </p:cNvPr>
          <p:cNvSpPr txBox="1"/>
          <p:nvPr/>
        </p:nvSpPr>
        <p:spPr>
          <a:xfrm>
            <a:off x="9322504" y="1857826"/>
            <a:ext cx="2582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err="1">
                <a:solidFill>
                  <a:schemeClr val="accent6">
                    <a:lumMod val="75000"/>
                  </a:schemeClr>
                </a:solidFill>
              </a:rPr>
              <a:t>Very</a:t>
            </a:r>
            <a:r>
              <a:rPr lang="fr-FR" sz="1400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400" u="sng" dirty="0" err="1">
                <a:solidFill>
                  <a:schemeClr val="accent6">
                    <a:lumMod val="75000"/>
                  </a:schemeClr>
                </a:solidFill>
              </a:rPr>
              <a:t>peculiar</a:t>
            </a:r>
            <a:r>
              <a:rPr lang="fr-FR" sz="1400" u="sng" dirty="0">
                <a:solidFill>
                  <a:schemeClr val="accent6">
                    <a:lumMod val="75000"/>
                  </a:schemeClr>
                </a:solidFill>
              </a:rPr>
              <a:t> setup :</a:t>
            </a:r>
          </a:p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High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</a:rPr>
              <a:t>viscosity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</a:rPr>
              <a:t>small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</a:rPr>
              <a:t>droplet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, 2d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</a:rPr>
              <a:t>material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</a:rPr>
              <a:t>wrinkles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7C49FD8-0754-254D-BB17-DFB0441C5E1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22704" y="5458403"/>
            <a:ext cx="668559" cy="6440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73EFCE-FCD4-B448-920C-81427783F6EC}"/>
              </a:ext>
            </a:extLst>
          </p:cNvPr>
          <p:cNvSpPr txBox="1"/>
          <p:nvPr/>
        </p:nvSpPr>
        <p:spPr>
          <a:xfrm>
            <a:off x="7476174" y="5458403"/>
            <a:ext cx="374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We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predict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reduction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of friction by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metallic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electrons</a:t>
            </a:r>
            <a:endParaRPr lang="fr-FR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2AFB9-E365-3B40-A54F-06C77054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8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7782F7-3383-4B46-8943-5CDDC74E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41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E3C5EA-47AE-9740-95D0-81D8A6D05809}"/>
              </a:ext>
            </a:extLst>
          </p:cNvPr>
          <p:cNvGrpSpPr/>
          <p:nvPr/>
        </p:nvGrpSpPr>
        <p:grpSpPr>
          <a:xfrm>
            <a:off x="7947689" y="4841309"/>
            <a:ext cx="2461365" cy="1053739"/>
            <a:chOff x="7991605" y="5479961"/>
            <a:chExt cx="2461365" cy="105373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9C05C26-BB33-2F4D-9213-E6A429BDF60D}"/>
                </a:ext>
              </a:extLst>
            </p:cNvPr>
            <p:cNvSpPr/>
            <p:nvPr/>
          </p:nvSpPr>
          <p:spPr>
            <a:xfrm>
              <a:off x="7991605" y="5479961"/>
              <a:ext cx="2461365" cy="10537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BDB5E6-FF82-6440-BE0C-4287A2E5C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35" t="31137" r="6438" b="30651"/>
            <a:stretch/>
          </p:blipFill>
          <p:spPr>
            <a:xfrm>
              <a:off x="8104340" y="5521534"/>
              <a:ext cx="2235896" cy="97059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B49F06-73DC-E24D-90B4-A775AB6BADE1}"/>
              </a:ext>
            </a:extLst>
          </p:cNvPr>
          <p:cNvGrpSpPr/>
          <p:nvPr/>
        </p:nvGrpSpPr>
        <p:grpSpPr>
          <a:xfrm>
            <a:off x="7077206" y="1603332"/>
            <a:ext cx="4584524" cy="1766169"/>
            <a:chOff x="6720215" y="1979113"/>
            <a:chExt cx="4584524" cy="176616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3894B0F-2645-D944-9BCD-B98789B861FB}"/>
                </a:ext>
              </a:extLst>
            </p:cNvPr>
            <p:cNvSpPr/>
            <p:nvPr/>
          </p:nvSpPr>
          <p:spPr>
            <a:xfrm>
              <a:off x="6720215" y="1979113"/>
              <a:ext cx="4334006" cy="176616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8B8EE9-ACEC-9A47-9E03-A47160296812}"/>
                </a:ext>
              </a:extLst>
            </p:cNvPr>
            <p:cNvSpPr txBox="1"/>
            <p:nvPr/>
          </p:nvSpPr>
          <p:spPr>
            <a:xfrm>
              <a:off x="7002198" y="2149816"/>
              <a:ext cx="43025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u="sng" dirty="0"/>
                <a:t>Phonon drag </a:t>
              </a:r>
              <a:r>
                <a:rPr lang="fr-FR" u="sng" dirty="0" err="1"/>
                <a:t>current</a:t>
              </a:r>
              <a:r>
                <a:rPr lang="fr-FR" u="sng" dirty="0"/>
                <a:t> (</a:t>
              </a:r>
              <a:r>
                <a:rPr lang="fr-FR" u="sng" dirty="0" err="1"/>
                <a:t>experiment</a:t>
              </a:r>
              <a:r>
                <a:rPr lang="fr-FR" u="sng" dirty="0"/>
                <a:t>)</a:t>
              </a:r>
            </a:p>
            <a:p>
              <a:pPr algn="ctr"/>
              <a:r>
                <a:rPr lang="fr-FR" i="1" dirty="0"/>
                <a:t>Lizée &amp; Marcotte et al, PRX 2023</a:t>
              </a:r>
            </a:p>
            <a:p>
              <a:endParaRPr lang="fr-FR" dirty="0"/>
            </a:p>
            <a:p>
              <a:r>
                <a:rPr lang="fr-FR" u="sng" dirty="0"/>
                <a:t>Quantum feedbacks (</a:t>
              </a:r>
              <a:r>
                <a:rPr lang="fr-FR" u="sng" dirty="0" err="1"/>
                <a:t>theory</a:t>
              </a:r>
              <a:r>
                <a:rPr lang="fr-FR" u="sng" dirty="0"/>
                <a:t>)</a:t>
              </a:r>
            </a:p>
            <a:p>
              <a:pPr algn="ctr"/>
              <a:r>
                <a:rPr lang="fr-FR" i="1" dirty="0" err="1"/>
                <a:t>Coquinot</a:t>
              </a:r>
              <a:r>
                <a:rPr lang="fr-FR" i="1" dirty="0"/>
                <a:t> et al, PRX 2023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AC206D3-1C54-0E4B-AE61-F20011C1AE49}"/>
              </a:ext>
            </a:extLst>
          </p:cNvPr>
          <p:cNvSpPr/>
          <p:nvPr/>
        </p:nvSpPr>
        <p:spPr>
          <a:xfrm>
            <a:off x="723701" y="917624"/>
            <a:ext cx="168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Follow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-up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here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FF62DE-70C4-7D1F-4EE7-3B10EFDFF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2" t="8647" r="9720" b="9875"/>
          <a:stretch/>
        </p:blipFill>
        <p:spPr>
          <a:xfrm>
            <a:off x="1052186" y="1774035"/>
            <a:ext cx="4446740" cy="444674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9085B9-16E4-7341-B654-CA7659A8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09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3FFF-F683-E14B-9AC3-216A56F3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Solid-</a:t>
            </a:r>
            <a:r>
              <a:rPr lang="fr-FR" dirty="0" err="1"/>
              <a:t>liquid</a:t>
            </a:r>
            <a:r>
              <a:rPr lang="fr-FR" dirty="0"/>
              <a:t> friction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4886-EF1B-CF48-BE0D-A36774DF796F}"/>
              </a:ext>
            </a:extLst>
          </p:cNvPr>
          <p:cNvSpPr txBox="1"/>
          <p:nvPr/>
        </p:nvSpPr>
        <p:spPr>
          <a:xfrm>
            <a:off x="1661156" y="125303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No slip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6A154-F750-D94F-8CC3-E4218BA661C8}"/>
              </a:ext>
            </a:extLst>
          </p:cNvPr>
          <p:cNvSpPr txBox="1"/>
          <p:nvPr/>
        </p:nvSpPr>
        <p:spPr>
          <a:xfrm>
            <a:off x="5906635" y="1263016"/>
            <a:ext cx="96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Partial slip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CE154-7C36-6D48-B323-337B765A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94" y="2403282"/>
            <a:ext cx="880534" cy="20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970C8A-A3FE-E642-84D9-9E6F63E42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8125"/>
          <a:stretch/>
        </p:blipFill>
        <p:spPr>
          <a:xfrm>
            <a:off x="783270" y="1593609"/>
            <a:ext cx="2732565" cy="3138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10B5CA-D92A-494B-BA78-23D95AFC3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3" r="-7051"/>
          <a:stretch/>
        </p:blipFill>
        <p:spPr>
          <a:xfrm>
            <a:off x="5073516" y="1608550"/>
            <a:ext cx="3172689" cy="31380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84893B-4C75-FB42-8BF7-DE50DAFFB0E7}"/>
              </a:ext>
            </a:extLst>
          </p:cNvPr>
          <p:cNvCxnSpPr>
            <a:cxnSpLocks/>
          </p:cNvCxnSpPr>
          <p:nvPr/>
        </p:nvCxnSpPr>
        <p:spPr>
          <a:xfrm flipV="1">
            <a:off x="4470304" y="2085730"/>
            <a:ext cx="998387" cy="674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164DF-2B1F-284D-B06F-E6F0DBC18D33}"/>
              </a:ext>
            </a:extLst>
          </p:cNvPr>
          <p:cNvSpPr txBox="1"/>
          <p:nvPr/>
        </p:nvSpPr>
        <p:spPr>
          <a:xfrm>
            <a:off x="3800810" y="2760353"/>
            <a:ext cx="9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Slip </a:t>
            </a:r>
            <a:r>
              <a:rPr lang="fr-FR" sz="1400" dirty="0" err="1"/>
              <a:t>length</a:t>
            </a:r>
            <a:endParaRPr lang="fr-FR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51D110-BB62-6149-B020-C257E13E3004}"/>
              </a:ext>
            </a:extLst>
          </p:cNvPr>
          <p:cNvSpPr txBox="1"/>
          <p:nvPr/>
        </p:nvSpPr>
        <p:spPr>
          <a:xfrm>
            <a:off x="9307995" y="5061465"/>
            <a:ext cx="221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5"/>
                </a:solidFill>
              </a:rPr>
              <a:t>Slippage</a:t>
            </a:r>
            <a:r>
              <a:rPr lang="fr-FR" b="1" dirty="0">
                <a:solidFill>
                  <a:schemeClr val="accent5"/>
                </a:solidFill>
              </a:rPr>
              <a:t> </a:t>
            </a:r>
            <a:r>
              <a:rPr lang="fr-FR" b="1" dirty="0" err="1">
                <a:solidFill>
                  <a:schemeClr val="accent5"/>
                </a:solidFill>
              </a:rPr>
              <a:t>is</a:t>
            </a:r>
            <a:r>
              <a:rPr lang="fr-FR" b="1" dirty="0">
                <a:solidFill>
                  <a:schemeClr val="accent5"/>
                </a:solidFill>
              </a:rPr>
              <a:t> </a:t>
            </a:r>
            <a:r>
              <a:rPr lang="fr-FR" b="1" dirty="0" err="1">
                <a:solidFill>
                  <a:schemeClr val="accent5"/>
                </a:solidFill>
              </a:rPr>
              <a:t>very</a:t>
            </a:r>
            <a:r>
              <a:rPr lang="fr-FR" b="1" dirty="0">
                <a:solidFill>
                  <a:schemeClr val="accent5"/>
                </a:solidFill>
              </a:rPr>
              <a:t> important in </a:t>
            </a:r>
            <a:r>
              <a:rPr lang="fr-FR" b="1" dirty="0" err="1">
                <a:solidFill>
                  <a:schemeClr val="accent5"/>
                </a:solidFill>
              </a:rPr>
              <a:t>nanoscale</a:t>
            </a:r>
            <a:r>
              <a:rPr lang="fr-FR" b="1" dirty="0">
                <a:solidFill>
                  <a:schemeClr val="accent5"/>
                </a:solidFill>
              </a:rPr>
              <a:t> </a:t>
            </a:r>
            <a:r>
              <a:rPr lang="fr-FR" b="1" dirty="0" err="1">
                <a:solidFill>
                  <a:schemeClr val="accent5"/>
                </a:solidFill>
              </a:rPr>
              <a:t>channels</a:t>
            </a:r>
            <a:r>
              <a:rPr lang="fr-FR" b="1" dirty="0">
                <a:solidFill>
                  <a:schemeClr val="accent5"/>
                </a:solidFill>
              </a:rPr>
              <a:t>!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6BA241-4F29-D649-8354-CC60708BDEAB}"/>
              </a:ext>
            </a:extLst>
          </p:cNvPr>
          <p:cNvCxnSpPr/>
          <p:nvPr/>
        </p:nvCxnSpPr>
        <p:spPr>
          <a:xfrm>
            <a:off x="1024404" y="2199245"/>
            <a:ext cx="0" cy="19291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629A01B-EA30-2445-A6CC-F192DB722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82" y="3043029"/>
            <a:ext cx="139258" cy="17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889BC-975C-D542-8D36-2AC26F2EA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11" y="5037733"/>
            <a:ext cx="2286916" cy="7565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5A0B04-B0A5-D246-AB6B-DA627B52C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435" y="5084494"/>
            <a:ext cx="2979347" cy="7098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7DC67-EF77-6E4D-977D-919A0BD2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4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844B38F2-EFBB-514C-8E1F-5CA496D81D40}"/>
              </a:ext>
            </a:extLst>
          </p:cNvPr>
          <p:cNvGrpSpPr/>
          <p:nvPr/>
        </p:nvGrpSpPr>
        <p:grpSpPr>
          <a:xfrm>
            <a:off x="3236228" y="977516"/>
            <a:ext cx="2691565" cy="2558358"/>
            <a:chOff x="3236228" y="977516"/>
            <a:chExt cx="2691565" cy="2558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7C163B-3351-FE41-A42B-3706CF98D7CA}"/>
                </a:ext>
              </a:extLst>
            </p:cNvPr>
            <p:cNvGrpSpPr/>
            <p:nvPr/>
          </p:nvGrpSpPr>
          <p:grpSpPr>
            <a:xfrm>
              <a:off x="3236228" y="977516"/>
              <a:ext cx="2691565" cy="2558358"/>
              <a:chOff x="2551683" y="-3797328"/>
              <a:chExt cx="11627098" cy="1065532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2D519E6-A325-7247-9E7C-ADE6C62644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3"/>
              <a:stretch/>
            </p:blipFill>
            <p:spPr>
              <a:xfrm>
                <a:off x="2551683" y="-3797328"/>
                <a:ext cx="11627098" cy="1065532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5DCA400-68E0-D746-832E-0A8701152166}"/>
                  </a:ext>
                </a:extLst>
              </p:cNvPr>
              <p:cNvSpPr/>
              <p:nvPr/>
            </p:nvSpPr>
            <p:spPr>
              <a:xfrm>
                <a:off x="2551683" y="-3659456"/>
                <a:ext cx="708145" cy="756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5E06276-150A-7E44-93C3-1255716F305B}"/>
                </a:ext>
              </a:extLst>
            </p:cNvPr>
            <p:cNvSpPr/>
            <p:nvPr/>
          </p:nvSpPr>
          <p:spPr>
            <a:xfrm>
              <a:off x="3891487" y="2881794"/>
              <a:ext cx="1317596" cy="12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E71C57E-8601-F94E-99E9-7E99D91AC4BD}"/>
                </a:ext>
              </a:extLst>
            </p:cNvPr>
            <p:cNvSpPr/>
            <p:nvPr/>
          </p:nvSpPr>
          <p:spPr>
            <a:xfrm>
              <a:off x="5201588" y="2944658"/>
              <a:ext cx="447596" cy="50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A428EAF-825B-2D4A-8D5E-283D91E4746F}"/>
                </a:ext>
              </a:extLst>
            </p:cNvPr>
            <p:cNvCxnSpPr>
              <a:cxnSpLocks/>
            </p:cNvCxnSpPr>
            <p:nvPr/>
          </p:nvCxnSpPr>
          <p:spPr>
            <a:xfrm>
              <a:off x="3792511" y="2963639"/>
              <a:ext cx="1856673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70810D3-05DA-6B49-94AC-A8B1F237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Quantum friction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FAB07-9978-B649-846E-F85A73115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40"/>
          <a:stretch/>
        </p:blipFill>
        <p:spPr>
          <a:xfrm>
            <a:off x="432080" y="1021188"/>
            <a:ext cx="2564750" cy="19614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13EDE3-D15A-4E41-839E-D0B516C49719}"/>
              </a:ext>
            </a:extLst>
          </p:cNvPr>
          <p:cNvSpPr/>
          <p:nvPr/>
        </p:nvSpPr>
        <p:spPr>
          <a:xfrm>
            <a:off x="9314782" y="5404749"/>
            <a:ext cx="2363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effectLst/>
              </a:rPr>
              <a:t>Kavokine</a:t>
            </a:r>
            <a:r>
              <a:rPr lang="fr-FR" sz="1400" i="1" dirty="0">
                <a:effectLst/>
              </a:rPr>
              <a:t> et al</a:t>
            </a:r>
            <a:r>
              <a:rPr lang="fr-FR" sz="1400" i="1" dirty="0"/>
              <a:t>, Nature 2022</a:t>
            </a:r>
            <a:endParaRPr lang="fr-FR" sz="1400" i="1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A7D7F-EA98-2144-86EE-AE4D0A7F82F2}"/>
              </a:ext>
            </a:extLst>
          </p:cNvPr>
          <p:cNvSpPr txBox="1"/>
          <p:nvPr/>
        </p:nvSpPr>
        <p:spPr>
          <a:xfrm>
            <a:off x="1406425" y="5498599"/>
            <a:ext cx="3180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5"/>
                </a:solidFill>
              </a:rPr>
              <a:t>Electronic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properties</a:t>
            </a:r>
            <a:r>
              <a:rPr lang="fr-FR" sz="1600" b="1" dirty="0">
                <a:solidFill>
                  <a:schemeClr val="accent5"/>
                </a:solidFill>
              </a:rPr>
              <a:t> of the </a:t>
            </a:r>
            <a:r>
              <a:rPr lang="fr-FR" sz="1600" b="1" dirty="0" err="1">
                <a:solidFill>
                  <a:schemeClr val="accent5"/>
                </a:solidFill>
              </a:rPr>
              <a:t>solid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walls</a:t>
            </a:r>
            <a:r>
              <a:rPr lang="fr-FR" sz="1600" b="1" dirty="0">
                <a:solidFill>
                  <a:schemeClr val="accent5"/>
                </a:solidFill>
              </a:rPr>
              <a:t> influence friction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D67C1C-0F2E-0241-861C-6CAA7C5E1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" y="4096707"/>
            <a:ext cx="2118231" cy="668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7A981C-7F9E-8744-A269-DCE59A9D4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15" y="4254997"/>
            <a:ext cx="2009491" cy="5099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361B4F-E0A9-934C-B6D6-9A2427368198}"/>
              </a:ext>
            </a:extLst>
          </p:cNvPr>
          <p:cNvSpPr txBox="1"/>
          <p:nvPr/>
        </p:nvSpPr>
        <p:spPr>
          <a:xfrm>
            <a:off x="1173953" y="3657976"/>
            <a:ext cx="1065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Small radius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6115FE-C383-9C4A-AD36-51AED023A40B}"/>
              </a:ext>
            </a:extLst>
          </p:cNvPr>
          <p:cNvSpPr txBox="1"/>
          <p:nvPr/>
        </p:nvSpPr>
        <p:spPr>
          <a:xfrm>
            <a:off x="3540212" y="3657975"/>
            <a:ext cx="1066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Large radius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65D63F-A5AE-B64A-8D57-3ADB848EEA87}"/>
              </a:ext>
            </a:extLst>
          </p:cNvPr>
          <p:cNvCxnSpPr>
            <a:cxnSpLocks/>
          </p:cNvCxnSpPr>
          <p:nvPr/>
        </p:nvCxnSpPr>
        <p:spPr>
          <a:xfrm flipH="1">
            <a:off x="1891318" y="3948178"/>
            <a:ext cx="48127" cy="8415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4FA967-ECA7-184C-9471-858F9323904C}"/>
              </a:ext>
            </a:extLst>
          </p:cNvPr>
          <p:cNvCxnSpPr>
            <a:cxnSpLocks/>
          </p:cNvCxnSpPr>
          <p:nvPr/>
        </p:nvCxnSpPr>
        <p:spPr>
          <a:xfrm>
            <a:off x="1168370" y="3972731"/>
            <a:ext cx="142171" cy="87201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DD6FAD-E164-C24F-8577-FD3468226588}"/>
              </a:ext>
            </a:extLst>
          </p:cNvPr>
          <p:cNvCxnSpPr>
            <a:cxnSpLocks/>
          </p:cNvCxnSpPr>
          <p:nvPr/>
        </p:nvCxnSpPr>
        <p:spPr>
          <a:xfrm>
            <a:off x="3687999" y="4031448"/>
            <a:ext cx="1" cy="91591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2EB55-EA7D-954D-9C41-C0592FF353C7}"/>
              </a:ext>
            </a:extLst>
          </p:cNvPr>
          <p:cNvCxnSpPr>
            <a:cxnSpLocks/>
          </p:cNvCxnSpPr>
          <p:nvPr/>
        </p:nvCxnSpPr>
        <p:spPr>
          <a:xfrm>
            <a:off x="4293692" y="4027889"/>
            <a:ext cx="1" cy="91591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DDB380-ACED-9549-BCA6-72CE119AF32B}"/>
                  </a:ext>
                </a:extLst>
              </p:cNvPr>
              <p:cNvSpPr txBox="1"/>
              <p:nvPr/>
            </p:nvSpPr>
            <p:spPr>
              <a:xfrm>
                <a:off x="251899" y="4993279"/>
                <a:ext cx="27698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/>
                  <a:t>Misaligned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layers</a:t>
                </a:r>
                <a:r>
                  <a:rPr lang="fr-FR" sz="1200" b="1" dirty="0"/>
                  <a:t>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b="1" dirty="0"/>
                  <a:t> Graphene </a:t>
                </a:r>
                <a:r>
                  <a:rPr lang="fr-FR" sz="1200" b="1" dirty="0" err="1"/>
                  <a:t>like</a:t>
                </a:r>
                <a:endParaRPr lang="fr-FR" sz="12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DDB380-ACED-9549-BCA6-72CE119AF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99" y="4993279"/>
                <a:ext cx="2769899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1F06C8-F592-E64D-80C8-7D6E19D0B893}"/>
                  </a:ext>
                </a:extLst>
              </p:cNvPr>
              <p:cNvSpPr txBox="1"/>
              <p:nvPr/>
            </p:nvSpPr>
            <p:spPr>
              <a:xfrm>
                <a:off x="2901029" y="4993279"/>
                <a:ext cx="2466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/>
                  <a:t>Aligned </a:t>
                </a:r>
                <a:r>
                  <a:rPr lang="fr-FR" sz="1200" b="1" dirty="0" err="1"/>
                  <a:t>layers</a:t>
                </a:r>
                <a:r>
                  <a:rPr lang="fr-FR" sz="1200" b="1" dirty="0"/>
                  <a:t>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fr-FR" sz="1200" b="1" dirty="0"/>
                  <a:t>Graphite </a:t>
                </a:r>
                <a:r>
                  <a:rPr lang="fr-FR" sz="1200" b="1" dirty="0" err="1"/>
                  <a:t>like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wall</a:t>
                </a:r>
                <a:endParaRPr lang="fr-FR" sz="12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1F06C8-F592-E64D-80C8-7D6E19D0B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029" y="4993279"/>
                <a:ext cx="2466829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B89D20A6-B577-B04E-A8EB-E3C1E9976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5057" y="9372099"/>
            <a:ext cx="6664926" cy="2815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26498C2-D301-4D40-BF33-B9F4F694905C}"/>
              </a:ext>
            </a:extLst>
          </p:cNvPr>
          <p:cNvGrpSpPr/>
          <p:nvPr/>
        </p:nvGrpSpPr>
        <p:grpSpPr>
          <a:xfrm>
            <a:off x="25004696" y="12371268"/>
            <a:ext cx="2635464" cy="2480098"/>
            <a:chOff x="5729336" y="2240848"/>
            <a:chExt cx="2635464" cy="248009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51EC86-F295-114C-B157-1A7A3B365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336" y="2240848"/>
              <a:ext cx="2635464" cy="248009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05E5AB-11D6-1445-8816-1AF4111CD214}"/>
                </a:ext>
              </a:extLst>
            </p:cNvPr>
            <p:cNvSpPr/>
            <p:nvPr/>
          </p:nvSpPr>
          <p:spPr>
            <a:xfrm>
              <a:off x="5729336" y="2240848"/>
              <a:ext cx="210826" cy="186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E8B6B2-8459-E847-A060-DE4BE8D74B5F}"/>
              </a:ext>
            </a:extLst>
          </p:cNvPr>
          <p:cNvGrpSpPr/>
          <p:nvPr/>
        </p:nvGrpSpPr>
        <p:grpSpPr>
          <a:xfrm>
            <a:off x="6366654" y="3980223"/>
            <a:ext cx="2401916" cy="2260318"/>
            <a:chOff x="5729336" y="2240848"/>
            <a:chExt cx="2635464" cy="248009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41179F5-7E4A-5D4D-88F0-DE49B4EFF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336" y="2240848"/>
              <a:ext cx="2635464" cy="248009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A1C7DD-26FE-844D-B584-73DC547E5FF4}"/>
                </a:ext>
              </a:extLst>
            </p:cNvPr>
            <p:cNvSpPr/>
            <p:nvPr/>
          </p:nvSpPr>
          <p:spPr>
            <a:xfrm>
              <a:off x="5729336" y="2240848"/>
              <a:ext cx="210826" cy="186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574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148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1722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2296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2870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3444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4018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459200" algn="l" defTabSz="4114800" rtl="0" eaLnBrk="1" latinLnBrk="0" hangingPunct="1">
                <a:defRPr sz="8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51C754-C851-214E-84D2-3BFA622DE89A}"/>
              </a:ext>
            </a:extLst>
          </p:cNvPr>
          <p:cNvGrpSpPr/>
          <p:nvPr/>
        </p:nvGrpSpPr>
        <p:grpSpPr>
          <a:xfrm>
            <a:off x="9411540" y="1756136"/>
            <a:ext cx="1898468" cy="1482985"/>
            <a:chOff x="9168086" y="2499568"/>
            <a:chExt cx="1898468" cy="148298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823070-E64A-914F-ACFE-9DD7141459D5}"/>
                </a:ext>
              </a:extLst>
            </p:cNvPr>
            <p:cNvGrpSpPr/>
            <p:nvPr/>
          </p:nvGrpSpPr>
          <p:grpSpPr>
            <a:xfrm>
              <a:off x="9489388" y="2499568"/>
              <a:ext cx="1071595" cy="1104663"/>
              <a:chOff x="6296628" y="4676492"/>
              <a:chExt cx="1071595" cy="110466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42AFD6A-9263-0D42-B76C-BF96398C91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55" b="919"/>
              <a:stretch/>
            </p:blipFill>
            <p:spPr>
              <a:xfrm>
                <a:off x="6308203" y="4676492"/>
                <a:ext cx="1060020" cy="1104663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3950B1C-86E8-7941-939F-F4482203EFAC}"/>
                  </a:ext>
                </a:extLst>
              </p:cNvPr>
              <p:cNvSpPr/>
              <p:nvPr/>
            </p:nvSpPr>
            <p:spPr>
              <a:xfrm>
                <a:off x="6296628" y="5359078"/>
                <a:ext cx="243068" cy="267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A230A2-741C-054F-9606-60BAC71EEE39}"/>
                </a:ext>
              </a:extLst>
            </p:cNvPr>
            <p:cNvSpPr/>
            <p:nvPr/>
          </p:nvSpPr>
          <p:spPr>
            <a:xfrm>
              <a:off x="9168086" y="3705554"/>
              <a:ext cx="18984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Surface plasmons, Phonons</a:t>
              </a:r>
              <a:endParaRPr lang="fr-FR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9312A8F-F192-D349-98F4-8023AD37CD6C}"/>
              </a:ext>
            </a:extLst>
          </p:cNvPr>
          <p:cNvGrpSpPr/>
          <p:nvPr/>
        </p:nvGrpSpPr>
        <p:grpSpPr>
          <a:xfrm>
            <a:off x="7255920" y="1537050"/>
            <a:ext cx="1396141" cy="1700602"/>
            <a:chOff x="7813833" y="1834587"/>
            <a:chExt cx="1396141" cy="170060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9BDEA3-C8C1-6C42-8D47-8684A93D3B77}"/>
                </a:ext>
              </a:extLst>
            </p:cNvPr>
            <p:cNvGrpSpPr/>
            <p:nvPr/>
          </p:nvGrpSpPr>
          <p:grpSpPr>
            <a:xfrm>
              <a:off x="7876157" y="1834587"/>
              <a:ext cx="1168017" cy="1364482"/>
              <a:chOff x="7876157" y="1834587"/>
              <a:chExt cx="1168017" cy="136448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78166C-5F3E-8F4E-9243-80135B7BFC8E}"/>
                  </a:ext>
                </a:extLst>
              </p:cNvPr>
              <p:cNvSpPr/>
              <p:nvPr/>
            </p:nvSpPr>
            <p:spPr>
              <a:xfrm>
                <a:off x="7924861" y="1834587"/>
                <a:ext cx="111931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Liquid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ACF66D0-EB73-EA43-A0DA-A4B5A2D84448}"/>
                  </a:ext>
                </a:extLst>
              </p:cNvPr>
              <p:cNvGrpSpPr/>
              <p:nvPr/>
            </p:nvGrpSpPr>
            <p:grpSpPr>
              <a:xfrm>
                <a:off x="7876157" y="2094406"/>
                <a:ext cx="1060160" cy="1104663"/>
                <a:chOff x="8428419" y="4832856"/>
                <a:chExt cx="1060160" cy="1104663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A4FAACBB-D000-F941-96D4-CFA55AB88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740" t="-1" b="622"/>
                <a:stretch/>
              </p:blipFill>
              <p:spPr>
                <a:xfrm>
                  <a:off x="8428419" y="4832856"/>
                  <a:ext cx="1060160" cy="1104663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9939D52-7A94-AC4F-95DA-43B6386C95F9}"/>
                    </a:ext>
                  </a:extLst>
                </p:cNvPr>
                <p:cNvSpPr/>
                <p:nvPr/>
              </p:nvSpPr>
              <p:spPr>
                <a:xfrm>
                  <a:off x="8428419" y="5465494"/>
                  <a:ext cx="223656" cy="2673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207563D-F49B-7046-85C1-24399A248DEB}"/>
                    </a:ext>
                  </a:extLst>
                </p:cNvPr>
                <p:cNvSpPr txBox="1"/>
                <p:nvPr/>
              </p:nvSpPr>
              <p:spPr>
                <a:xfrm>
                  <a:off x="7813833" y="3258190"/>
                  <a:ext cx="139614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Hydron </a:t>
                  </a:r>
                  <a14:m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a14:m>
                  <a:endParaRPr lang="fr-FR" sz="1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207563D-F49B-7046-85C1-24399A248D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3833" y="3258190"/>
                  <a:ext cx="1396141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664EE69F-69ED-AC41-9DA0-3E1EE0868CD3}"/>
              </a:ext>
            </a:extLst>
          </p:cNvPr>
          <p:cNvSpPr/>
          <p:nvPr/>
        </p:nvSpPr>
        <p:spPr>
          <a:xfrm>
            <a:off x="9768855" y="1550534"/>
            <a:ext cx="11193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2">
                    <a:lumMod val="50000"/>
                  </a:schemeClr>
                </a:solidFill>
              </a:rPr>
              <a:t>Solid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1C0D4AA-3B32-F64F-8814-06B9556F2E1F}"/>
              </a:ext>
            </a:extLst>
          </p:cNvPr>
          <p:cNvCxnSpPr>
            <a:cxnSpLocks/>
          </p:cNvCxnSpPr>
          <p:nvPr/>
        </p:nvCxnSpPr>
        <p:spPr>
          <a:xfrm>
            <a:off x="8659233" y="2410216"/>
            <a:ext cx="86318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991EC1C-4612-6646-8D79-6ECF2F822F78}"/>
              </a:ext>
            </a:extLst>
          </p:cNvPr>
          <p:cNvSpPr txBox="1"/>
          <p:nvPr/>
        </p:nvSpPr>
        <p:spPr>
          <a:xfrm>
            <a:off x="8486261" y="1858311"/>
            <a:ext cx="120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Coulomb interaction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1E7D09-BB38-3746-BA95-A12BE248E92B}"/>
              </a:ext>
            </a:extLst>
          </p:cNvPr>
          <p:cNvSpPr txBox="1"/>
          <p:nvPr/>
        </p:nvSpPr>
        <p:spPr>
          <a:xfrm>
            <a:off x="7884087" y="3284074"/>
            <a:ext cx="249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The </a:t>
            </a:r>
            <a:r>
              <a:rPr lang="fr-FR" sz="1200" dirty="0" err="1"/>
              <a:t>stronger</a:t>
            </a:r>
            <a:r>
              <a:rPr lang="fr-FR" sz="1200" dirty="0"/>
              <a:t> the </a:t>
            </a:r>
            <a:r>
              <a:rPr lang="fr-FR" sz="1200" dirty="0" err="1"/>
              <a:t>quasiparticle</a:t>
            </a:r>
            <a:r>
              <a:rPr lang="fr-FR" sz="1200" dirty="0"/>
              <a:t> </a:t>
            </a:r>
            <a:r>
              <a:rPr lang="fr-FR" sz="1200" dirty="0" err="1"/>
              <a:t>overlap</a:t>
            </a:r>
            <a:r>
              <a:rPr lang="fr-FR" sz="1200" dirty="0"/>
              <a:t>, the </a:t>
            </a:r>
            <a:r>
              <a:rPr lang="fr-FR" sz="1200" dirty="0" err="1"/>
              <a:t>stronger</a:t>
            </a:r>
            <a:r>
              <a:rPr lang="fr-FR" sz="1200" dirty="0"/>
              <a:t> the friction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1558E21-DD5D-854B-B2A4-E5A4F5874F08}"/>
                  </a:ext>
                </a:extLst>
              </p:cNvPr>
              <p:cNvSpPr txBox="1"/>
              <p:nvPr/>
            </p:nvSpPr>
            <p:spPr>
              <a:xfrm>
                <a:off x="8912118" y="4682189"/>
                <a:ext cx="29326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Interlayer </a:t>
                </a:r>
                <a:r>
                  <a:rPr lang="fr-FR" sz="1400" dirty="0" err="1"/>
                  <a:t>plasmon</a:t>
                </a:r>
                <a:r>
                  <a:rPr lang="fr-FR" sz="1400" dirty="0"/>
                  <a:t> in graphite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err="1"/>
                  <a:t>stronger</a:t>
                </a:r>
                <a:r>
                  <a:rPr lang="fr-FR" sz="1400" dirty="0"/>
                  <a:t> friction </a:t>
                </a:r>
                <a:r>
                  <a:rPr lang="fr-FR" sz="1400" dirty="0" err="1"/>
                  <a:t>than</a:t>
                </a:r>
                <a:r>
                  <a:rPr lang="fr-FR" sz="1400" dirty="0"/>
                  <a:t> on </a:t>
                </a:r>
                <a:r>
                  <a:rPr lang="fr-FR" sz="1400" dirty="0" err="1"/>
                  <a:t>graphene</a:t>
                </a:r>
                <a:endParaRPr lang="fr-FR" sz="1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1558E21-DD5D-854B-B2A4-E5A4F5874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118" y="4682189"/>
                <a:ext cx="2932654" cy="523220"/>
              </a:xfrm>
              <a:prstGeom prst="rect">
                <a:avLst/>
              </a:prstGeom>
              <a:blipFill>
                <a:blip r:embed="rId13"/>
                <a:stretch>
                  <a:fillRect t="-2381" b="-1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DB49BAE9-9A61-C14B-AB2D-060FF59631DF}"/>
              </a:ext>
            </a:extLst>
          </p:cNvPr>
          <p:cNvSpPr/>
          <p:nvPr/>
        </p:nvSpPr>
        <p:spPr>
          <a:xfrm>
            <a:off x="7088580" y="747072"/>
            <a:ext cx="408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5B9BD5"/>
                </a:solidFill>
              </a:rPr>
              <a:t>« Quantum friction » due to </a:t>
            </a:r>
            <a:r>
              <a:rPr lang="fr-FR" sz="1600" b="1" dirty="0" err="1">
                <a:solidFill>
                  <a:srgbClr val="5B9BD5"/>
                </a:solidFill>
              </a:rPr>
              <a:t>electronic</a:t>
            </a:r>
            <a:r>
              <a:rPr lang="fr-FR" sz="1600" b="1" dirty="0">
                <a:solidFill>
                  <a:srgbClr val="5B9BD5"/>
                </a:solidFill>
              </a:rPr>
              <a:t> fluctuations </a:t>
            </a:r>
            <a:r>
              <a:rPr lang="fr-FR" sz="1600" b="1" dirty="0" err="1">
                <a:solidFill>
                  <a:srgbClr val="5B9BD5"/>
                </a:solidFill>
              </a:rPr>
              <a:t>coupled</a:t>
            </a:r>
            <a:r>
              <a:rPr lang="fr-FR" sz="1600" b="1" dirty="0">
                <a:solidFill>
                  <a:srgbClr val="5B9BD5"/>
                </a:solidFill>
              </a:rPr>
              <a:t> to water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009B0E5-A058-8D4E-A493-5FCEEC0463A5}"/>
              </a:ext>
            </a:extLst>
          </p:cNvPr>
          <p:cNvSpPr/>
          <p:nvPr/>
        </p:nvSpPr>
        <p:spPr>
          <a:xfrm>
            <a:off x="1897992" y="6224441"/>
            <a:ext cx="199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/>
              <a:t>Secchi et al, Nature 2016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D6DF727-12B8-EA4D-8248-61F588C382E6}"/>
              </a:ext>
            </a:extLst>
          </p:cNvPr>
          <p:cNvSpPr/>
          <p:nvPr/>
        </p:nvSpPr>
        <p:spPr>
          <a:xfrm rot="10207132">
            <a:off x="4045947" y="1185301"/>
            <a:ext cx="459550" cy="1039675"/>
          </a:xfrm>
          <a:prstGeom prst="ellipse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6BF82DA-1B19-304A-BD06-BE682D1D33CD}"/>
              </a:ext>
            </a:extLst>
          </p:cNvPr>
          <p:cNvSpPr/>
          <p:nvPr/>
        </p:nvSpPr>
        <p:spPr>
          <a:xfrm rot="6029301">
            <a:off x="4821054" y="2320023"/>
            <a:ext cx="403333" cy="912491"/>
          </a:xfrm>
          <a:prstGeom prst="ellipse">
            <a:avLst/>
          </a:prstGeom>
          <a:solidFill>
            <a:schemeClr val="accent3">
              <a:lumMod val="60000"/>
              <a:lumOff val="40000"/>
              <a:alpha val="39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FBA3A39-D721-2446-A360-682329370486}"/>
              </a:ext>
            </a:extLst>
          </p:cNvPr>
          <p:cNvSpPr/>
          <p:nvPr/>
        </p:nvSpPr>
        <p:spPr>
          <a:xfrm>
            <a:off x="4872735" y="1418555"/>
            <a:ext cx="673626" cy="133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12CE5B0-6B0D-8E45-840F-3BCE9AE21D84}"/>
              </a:ext>
            </a:extLst>
          </p:cNvPr>
          <p:cNvCxnSpPr>
            <a:cxnSpLocks/>
          </p:cNvCxnSpPr>
          <p:nvPr/>
        </p:nvCxnSpPr>
        <p:spPr>
          <a:xfrm flipH="1">
            <a:off x="2426498" y="2240840"/>
            <a:ext cx="1691150" cy="1271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1818A6D-1397-7249-B6C7-91FF1C40BC34}"/>
              </a:ext>
            </a:extLst>
          </p:cNvPr>
          <p:cNvCxnSpPr>
            <a:cxnSpLocks/>
          </p:cNvCxnSpPr>
          <p:nvPr/>
        </p:nvCxnSpPr>
        <p:spPr>
          <a:xfrm flipH="1">
            <a:off x="4055759" y="2875294"/>
            <a:ext cx="340498" cy="78111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BB8CA-8A4D-E64B-8235-815A917C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CEE7-E814-C848-A3F8-78745017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Nanofluidics</a:t>
            </a:r>
            <a:r>
              <a:rPr lang="fr-FR" dirty="0"/>
              <a:t>, </a:t>
            </a:r>
            <a:r>
              <a:rPr lang="fr-FR" dirty="0" err="1"/>
              <a:t>everywhere</a:t>
            </a:r>
            <a:endParaRPr lang="fr-FR" dirty="0"/>
          </a:p>
        </p:txBody>
      </p:sp>
      <p:pic>
        <p:nvPicPr>
          <p:cNvPr id="13" name="AQP">
            <a:hlinkClick r:id="" action="ppaction://media"/>
            <a:extLst>
              <a:ext uri="{FF2B5EF4-FFF2-40B4-BE49-F238E27FC236}">
                <a16:creationId xmlns:a16="http://schemas.microsoft.com/office/drawing/2014/main" id="{39D89B83-883E-FC40-A0B8-F33C9DF56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3" y="1937655"/>
            <a:ext cx="3124796" cy="3801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2199E-78B5-B34E-AE73-1D8A4FD7273B}"/>
              </a:ext>
            </a:extLst>
          </p:cNvPr>
          <p:cNvSpPr txBox="1"/>
          <p:nvPr/>
        </p:nvSpPr>
        <p:spPr>
          <a:xfrm>
            <a:off x="463637" y="1524717"/>
            <a:ext cx="2898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From</a:t>
            </a:r>
            <a:r>
              <a:rPr lang="fr-FR" sz="1600" b="1" dirty="0"/>
              <a:t> </a:t>
            </a:r>
            <a:r>
              <a:rPr lang="fr-FR" sz="1600" b="1" dirty="0" err="1"/>
              <a:t>biological</a:t>
            </a:r>
            <a:r>
              <a:rPr lang="fr-FR" sz="1600" b="1" dirty="0"/>
              <a:t> ion </a:t>
            </a:r>
            <a:r>
              <a:rPr lang="fr-FR" sz="1600" b="1" dirty="0" err="1"/>
              <a:t>machinery</a:t>
            </a:r>
            <a:r>
              <a:rPr lang="fr-FR" sz="1600" b="1" dirty="0"/>
              <a:t>…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34AA11-2405-7CC7-CD30-6F1F505DB8FE}"/>
              </a:ext>
            </a:extLst>
          </p:cNvPr>
          <p:cNvGrpSpPr/>
          <p:nvPr/>
        </p:nvGrpSpPr>
        <p:grpSpPr>
          <a:xfrm>
            <a:off x="7599506" y="1605979"/>
            <a:ext cx="4499485" cy="4425562"/>
            <a:chOff x="7599506" y="1605979"/>
            <a:chExt cx="4499485" cy="44255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3CA05C-F3E3-9644-9A07-054F60B87A9A}"/>
                </a:ext>
              </a:extLst>
            </p:cNvPr>
            <p:cNvSpPr txBox="1"/>
            <p:nvPr/>
          </p:nvSpPr>
          <p:spPr>
            <a:xfrm>
              <a:off x="8430495" y="5446766"/>
              <a:ext cx="3111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… to large-</a:t>
              </a:r>
              <a:r>
                <a:rPr lang="fr-FR" sz="1600" b="1" dirty="0" err="1"/>
                <a:t>scale</a:t>
              </a:r>
              <a:r>
                <a:rPr lang="fr-FR" sz="1600" b="1" dirty="0"/>
                <a:t> membranes</a:t>
              </a:r>
            </a:p>
            <a:p>
              <a:r>
                <a:rPr lang="fr-FR" sz="1400" dirty="0"/>
                <a:t>for </a:t>
              </a:r>
              <a:r>
                <a:rPr lang="fr-FR" sz="1400" dirty="0" err="1"/>
                <a:t>desalination</a:t>
              </a:r>
              <a:r>
                <a:rPr lang="fr-FR" sz="1400" dirty="0"/>
                <a:t> and </a:t>
              </a:r>
              <a:r>
                <a:rPr lang="fr-FR" sz="1400" dirty="0" err="1"/>
                <a:t>energy</a:t>
              </a:r>
              <a:r>
                <a:rPr lang="fr-FR" sz="1400" dirty="0"/>
                <a:t> </a:t>
              </a:r>
              <a:r>
                <a:rPr lang="fr-FR" sz="1400" dirty="0" err="1"/>
                <a:t>harvesting</a:t>
              </a:r>
              <a:r>
                <a:rPr lang="fr-FR" sz="1400" dirty="0"/>
                <a:t>.</a:t>
              </a:r>
              <a:r>
                <a:rPr lang="fr-FR" sz="1600" b="1" dirty="0"/>
                <a:t>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A5835A4-F08F-7C4F-A76C-344F05D5537C}"/>
                </a:ext>
              </a:extLst>
            </p:cNvPr>
            <p:cNvGrpSpPr/>
            <p:nvPr/>
          </p:nvGrpSpPr>
          <p:grpSpPr>
            <a:xfrm>
              <a:off x="7599506" y="1605979"/>
              <a:ext cx="4499485" cy="3439418"/>
              <a:chOff x="5031314" y="892346"/>
              <a:chExt cx="4490829" cy="330747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B140242-CFAA-7344-8C95-6866D3B60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1314" y="892346"/>
                <a:ext cx="4490829" cy="3307474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84DE800-8FCD-6F42-B78C-23887EF70363}"/>
                  </a:ext>
                </a:extLst>
              </p:cNvPr>
              <p:cNvSpPr/>
              <p:nvPr/>
            </p:nvSpPr>
            <p:spPr>
              <a:xfrm>
                <a:off x="5120640" y="892346"/>
                <a:ext cx="172720" cy="16927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75341A-6E2C-0641-A8EB-FCF2931A6260}"/>
              </a:ext>
            </a:extLst>
          </p:cNvPr>
          <p:cNvGrpSpPr/>
          <p:nvPr/>
        </p:nvGrpSpPr>
        <p:grpSpPr>
          <a:xfrm>
            <a:off x="4068338" y="2451933"/>
            <a:ext cx="3218018" cy="3579608"/>
            <a:chOff x="4068338" y="2451933"/>
            <a:chExt cx="3218018" cy="35796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F60438-FF50-4C43-B106-08AFBB1C1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8338" y="3035173"/>
              <a:ext cx="3218018" cy="2996368"/>
            </a:xfrm>
            <a:prstGeom prst="rect">
              <a:avLst/>
            </a:prstGeom>
          </p:spPr>
        </p:pic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8DBA8B09-8CF5-1319-A997-A4302D919A34}"/>
                </a:ext>
              </a:extLst>
            </p:cNvPr>
            <p:cNvSpPr txBox="1"/>
            <p:nvPr/>
          </p:nvSpPr>
          <p:spPr>
            <a:xfrm>
              <a:off x="4250986" y="2451933"/>
              <a:ext cx="264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…to </a:t>
              </a:r>
              <a:r>
                <a:rPr lang="fr-FR" sz="1600" b="1" dirty="0" err="1"/>
                <a:t>artificial</a:t>
              </a:r>
              <a:r>
                <a:rPr lang="fr-FR" sz="1600" b="1" dirty="0"/>
                <a:t> </a:t>
              </a:r>
              <a:r>
                <a:rPr lang="fr-FR" sz="1600" b="1" dirty="0" err="1"/>
                <a:t>nanochannels</a:t>
              </a:r>
              <a:r>
                <a:rPr lang="fr-FR" sz="1600" b="1" dirty="0"/>
                <a:t>…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21886-D40C-BA4C-B262-CB726521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2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26DA1-B6F2-E7A7-FF28-29C13729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Dynamical</a:t>
            </a:r>
            <a:r>
              <a:rPr lang="fr-FR" dirty="0"/>
              <a:t> </a:t>
            </a:r>
            <a:r>
              <a:rPr lang="fr-FR" dirty="0" err="1"/>
              <a:t>couplings</a:t>
            </a:r>
            <a:r>
              <a:rPr lang="fr-FR" dirty="0"/>
              <a:t> at the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solid</a:t>
            </a:r>
            <a:r>
              <a:rPr lang="fr-FR" dirty="0"/>
              <a:t> interface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91837A-C310-E4CE-6844-87ED89CE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868457-3086-A435-9ED9-C46322B754AE}"/>
              </a:ext>
            </a:extLst>
          </p:cNvPr>
          <p:cNvSpPr txBox="1"/>
          <p:nvPr/>
        </p:nvSpPr>
        <p:spPr>
          <a:xfrm>
            <a:off x="1763186" y="946193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For long, the </a:t>
            </a:r>
            <a:r>
              <a:rPr lang="fr-FR" sz="1400" dirty="0" err="1"/>
              <a:t>liquid</a:t>
            </a:r>
            <a:r>
              <a:rPr lang="fr-FR" sz="1400" dirty="0"/>
              <a:t> </a:t>
            </a:r>
            <a:r>
              <a:rPr lang="fr-FR" sz="1400" dirty="0" err="1"/>
              <a:t>solid</a:t>
            </a:r>
            <a:r>
              <a:rPr lang="fr-FR" sz="1400" dirty="0"/>
              <a:t> interface has </a:t>
            </a:r>
            <a:r>
              <a:rPr lang="fr-FR" sz="1400" dirty="0" err="1"/>
              <a:t>remained</a:t>
            </a:r>
            <a:r>
              <a:rPr lang="fr-FR" sz="1400" dirty="0"/>
              <a:t> a </a:t>
            </a:r>
            <a:r>
              <a:rPr lang="fr-FR" sz="1400" dirty="0" err="1"/>
              <a:t>static</a:t>
            </a:r>
            <a:r>
              <a:rPr lang="fr-FR" sz="1400" dirty="0"/>
              <a:t> </a:t>
            </a:r>
            <a:r>
              <a:rPr lang="fr-FR" sz="1400" dirty="0" err="1"/>
              <a:t>problem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Double layer capacitance, Stern layer…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E774EF0-97BA-37A4-6859-527E4988A58D}"/>
              </a:ext>
            </a:extLst>
          </p:cNvPr>
          <p:cNvSpPr txBox="1"/>
          <p:nvPr/>
        </p:nvSpPr>
        <p:spPr>
          <a:xfrm>
            <a:off x="9277575" y="5858467"/>
            <a:ext cx="31381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Secchi, Nature 2016</a:t>
            </a:r>
          </a:p>
          <a:p>
            <a:r>
              <a:rPr lang="fr-FR" sz="1100" dirty="0" err="1"/>
              <a:t>Kavokine</a:t>
            </a:r>
            <a:r>
              <a:rPr lang="fr-FR" sz="1100" dirty="0"/>
              <a:t> et al, Nature 2022</a:t>
            </a:r>
          </a:p>
          <a:p>
            <a:r>
              <a:rPr lang="fr-FR" sz="1100" dirty="0"/>
              <a:t>Yu, Bonn, </a:t>
            </a:r>
            <a:r>
              <a:rPr lang="fr-FR" sz="1100" dirty="0" err="1"/>
              <a:t>Kavokine</a:t>
            </a:r>
            <a:r>
              <a:rPr lang="fr-FR" sz="1100" dirty="0"/>
              <a:t> et al, Nature Nano 2023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60CE132-DDDD-FF64-08B8-014910BA86A2}"/>
              </a:ext>
            </a:extLst>
          </p:cNvPr>
          <p:cNvSpPr txBox="1"/>
          <p:nvPr/>
        </p:nvSpPr>
        <p:spPr>
          <a:xfrm>
            <a:off x="2485094" y="5874357"/>
            <a:ext cx="4225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These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dynamical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couplings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rely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on the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interplay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between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liquid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solid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excitation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</a:rPr>
              <a:t>spectrum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95B363-0689-7C48-B197-1B2433A09AE3}"/>
              </a:ext>
            </a:extLst>
          </p:cNvPr>
          <p:cNvGrpSpPr/>
          <p:nvPr/>
        </p:nvGrpSpPr>
        <p:grpSpPr>
          <a:xfrm>
            <a:off x="7018081" y="1646687"/>
            <a:ext cx="4569912" cy="3861629"/>
            <a:chOff x="7018081" y="1646687"/>
            <a:chExt cx="4569912" cy="3861629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735297C3-C2A2-3213-2440-9DCAEF8430C0}"/>
                </a:ext>
              </a:extLst>
            </p:cNvPr>
            <p:cNvSpPr txBox="1"/>
            <p:nvPr/>
          </p:nvSpPr>
          <p:spPr>
            <a:xfrm>
              <a:off x="8162663" y="1646687"/>
              <a:ext cx="23459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err="1"/>
                <a:t>Coupling</a:t>
              </a:r>
              <a:r>
                <a:rPr lang="fr-FR" sz="1100" b="1" dirty="0"/>
                <a:t> </a:t>
              </a:r>
              <a:r>
                <a:rPr lang="fr-FR" sz="1100" b="1" dirty="0" err="1"/>
                <a:t>with</a:t>
              </a:r>
              <a:r>
                <a:rPr lang="fr-FR" sz="1100" b="1" dirty="0"/>
                <a:t> water can </a:t>
              </a:r>
              <a:r>
                <a:rPr lang="fr-FR" sz="1100" b="1" dirty="0" err="1"/>
                <a:t>even</a:t>
              </a:r>
              <a:r>
                <a:rPr lang="fr-FR" sz="1100" b="1" dirty="0"/>
                <a:t> cool down </a:t>
              </a:r>
              <a:r>
                <a:rPr lang="fr-FR" sz="1100" b="1" dirty="0" err="1"/>
                <a:t>electrons</a:t>
              </a:r>
              <a:r>
                <a:rPr lang="fr-FR" sz="1100" b="1" dirty="0"/>
                <a:t> !</a:t>
              </a: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7B82353-41E6-9D49-BBE5-B5DF45DE6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8262" y="3696791"/>
              <a:ext cx="3543192" cy="18115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E55DA5-CCFC-FD43-8A06-8CFD7140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8081" y="2156371"/>
              <a:ext cx="4569912" cy="1540420"/>
            </a:xfrm>
            <a:prstGeom prst="rect">
              <a:avLst/>
            </a:prstGeom>
          </p:spPr>
        </p:pic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D0542B1D-73AB-D6F6-0E64-0FD4E6EF51CF}"/>
              </a:ext>
            </a:extLst>
          </p:cNvPr>
          <p:cNvSpPr txBox="1"/>
          <p:nvPr/>
        </p:nvSpPr>
        <p:spPr>
          <a:xfrm>
            <a:off x="1219458" y="1765463"/>
            <a:ext cx="3138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Carbon nanotube friction is </a:t>
            </a:r>
            <a:r>
              <a:rPr lang="fr-FR" sz="1100" b="1" dirty="0" err="1"/>
              <a:t>controlled</a:t>
            </a:r>
            <a:r>
              <a:rPr lang="fr-FR" sz="1100" b="1" dirty="0"/>
              <a:t> by </a:t>
            </a:r>
            <a:r>
              <a:rPr lang="fr-FR" sz="1100" b="1" dirty="0" err="1"/>
              <a:t>interlayer</a:t>
            </a:r>
            <a:r>
              <a:rPr lang="fr-FR" sz="1100" b="1" dirty="0"/>
              <a:t> graphite plasmon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EA7BD12-0618-5854-2A20-758E851F02F1}"/>
              </a:ext>
            </a:extLst>
          </p:cNvPr>
          <p:cNvGrpSpPr/>
          <p:nvPr/>
        </p:nvGrpSpPr>
        <p:grpSpPr>
          <a:xfrm>
            <a:off x="230038" y="3232527"/>
            <a:ext cx="5125891" cy="1862644"/>
            <a:chOff x="98129" y="3232527"/>
            <a:chExt cx="5125891" cy="186264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A437E53-A31B-A0D0-6830-F65AFFD1D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9" y="3232527"/>
              <a:ext cx="2490061" cy="186264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E19651C-E847-A6F6-FBE7-95DB2767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0241" y="3305944"/>
              <a:ext cx="2323779" cy="1779096"/>
            </a:xfrm>
            <a:prstGeom prst="rect">
              <a:avLst/>
            </a:prstGeom>
          </p:spPr>
        </p:pic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C3A022A8-D0B2-D60C-138E-3B37749D4E97}"/>
                </a:ext>
              </a:extLst>
            </p:cNvPr>
            <p:cNvCxnSpPr/>
            <p:nvPr/>
          </p:nvCxnSpPr>
          <p:spPr>
            <a:xfrm>
              <a:off x="2490524" y="4163849"/>
              <a:ext cx="409717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316856A-76D4-5708-2B35-EE26523BAF92}"/>
              </a:ext>
            </a:extLst>
          </p:cNvPr>
          <p:cNvGrpSpPr/>
          <p:nvPr/>
        </p:nvGrpSpPr>
        <p:grpSpPr>
          <a:xfrm>
            <a:off x="765474" y="2333104"/>
            <a:ext cx="3724068" cy="836086"/>
            <a:chOff x="633565" y="2333104"/>
            <a:chExt cx="3724068" cy="836086"/>
          </a:xfrm>
        </p:grpSpPr>
        <p:pic>
          <p:nvPicPr>
            <p:cNvPr id="57" name="Picture 29">
              <a:extLst>
                <a:ext uri="{FF2B5EF4-FFF2-40B4-BE49-F238E27FC236}">
                  <a16:creationId xmlns:a16="http://schemas.microsoft.com/office/drawing/2014/main" id="{E7C93524-9CB4-2DB7-2A80-AA8B4DA31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65" y="2505590"/>
              <a:ext cx="1417947" cy="532803"/>
            </a:xfrm>
            <a:prstGeom prst="rect">
              <a:avLst/>
            </a:prstGeom>
          </p:spPr>
        </p:pic>
        <p:pic>
          <p:nvPicPr>
            <p:cNvPr id="2052" name="Picture 4" descr="Why Graphene">
              <a:extLst>
                <a:ext uri="{FF2B5EF4-FFF2-40B4-BE49-F238E27FC236}">
                  <a16:creationId xmlns:a16="http://schemas.microsoft.com/office/drawing/2014/main" id="{C88DDF0F-8833-2FED-6567-BC56F4588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547" y="2333104"/>
              <a:ext cx="836086" cy="83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8C0F1FB2-15D6-303B-17FE-E3F60D095240}"/>
                </a:ext>
              </a:extLst>
            </p:cNvPr>
            <p:cNvCxnSpPr/>
            <p:nvPr/>
          </p:nvCxnSpPr>
          <p:spPr>
            <a:xfrm>
              <a:off x="2485094" y="2804975"/>
              <a:ext cx="409717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88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F66C-73E0-5140-850F-5D918AC7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effects at the liquid solid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2AEB8-3F51-0043-AC9A-F3AFDE2AFB21}"/>
              </a:ext>
            </a:extLst>
          </p:cNvPr>
          <p:cNvSpPr txBox="1"/>
          <p:nvPr/>
        </p:nvSpPr>
        <p:spPr>
          <a:xfrm>
            <a:off x="2047751" y="972633"/>
            <a:ext cx="8140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In nanoscale hydrodynamics, excitation spectrum of the solid state matters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F61FC8-160C-A74C-A661-2845BBB9DA53}"/>
              </a:ext>
            </a:extLst>
          </p:cNvPr>
          <p:cNvGrpSpPr/>
          <p:nvPr/>
        </p:nvGrpSpPr>
        <p:grpSpPr>
          <a:xfrm>
            <a:off x="1478949" y="780569"/>
            <a:ext cx="2514543" cy="3103627"/>
            <a:chOff x="583274" y="420485"/>
            <a:chExt cx="2514543" cy="3103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BDCBB-74C7-BF48-8211-238F5BB2C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b="12849"/>
            <a:stretch/>
          </p:blipFill>
          <p:spPr>
            <a:xfrm>
              <a:off x="583274" y="2047812"/>
              <a:ext cx="2514543" cy="14763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C7791E-7E4F-B349-90F9-32464D2937F7}"/>
                </a:ext>
              </a:extLst>
            </p:cNvPr>
            <p:cNvGrpSpPr/>
            <p:nvPr/>
          </p:nvGrpSpPr>
          <p:grpSpPr>
            <a:xfrm>
              <a:off x="733275" y="420485"/>
              <a:ext cx="1928566" cy="2827709"/>
              <a:chOff x="705337" y="1612197"/>
              <a:chExt cx="1928566" cy="28277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F116521-F0A4-A44F-B7C8-E368DAB1954E}"/>
                  </a:ext>
                </a:extLst>
              </p:cNvPr>
              <p:cNvGrpSpPr/>
              <p:nvPr/>
            </p:nvGrpSpPr>
            <p:grpSpPr>
              <a:xfrm>
                <a:off x="705337" y="1612197"/>
                <a:ext cx="1928566" cy="2827709"/>
                <a:chOff x="2054296" y="731170"/>
                <a:chExt cx="1928566" cy="282770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D7B24E2-8D48-5A4D-B54C-B5788A4E0F45}"/>
                    </a:ext>
                  </a:extLst>
                </p:cNvPr>
                <p:cNvGrpSpPr/>
                <p:nvPr/>
              </p:nvGrpSpPr>
              <p:grpSpPr>
                <a:xfrm>
                  <a:off x="2504310" y="1749790"/>
                  <a:ext cx="1420266" cy="1654181"/>
                  <a:chOff x="2504310" y="1749790"/>
                  <a:chExt cx="1420266" cy="1654181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200830A9-E9E1-364E-8CD8-FA219E40DF7C}"/>
                      </a:ext>
                    </a:extLst>
                  </p:cNvPr>
                  <p:cNvGrpSpPr/>
                  <p:nvPr/>
                </p:nvGrpSpPr>
                <p:grpSpPr>
                  <a:xfrm>
                    <a:off x="3036857" y="2142500"/>
                    <a:ext cx="887719" cy="1261471"/>
                    <a:chOff x="3036857" y="2142500"/>
                    <a:chExt cx="887719" cy="1261471"/>
                  </a:xfrm>
                </p:grpSpPr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4BA94C44-CD5B-9F40-B48E-531A22570E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91565" y="2195895"/>
                      <a:ext cx="833011" cy="9733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C95E6A79-E8CE-D246-B2DD-8B87B67778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480364"/>
                      <a:ext cx="814283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98F5EE04-7137-8149-910B-923AA192F3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768788"/>
                      <a:ext cx="727516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>
                      <a:extLst>
                        <a:ext uri="{FF2B5EF4-FFF2-40B4-BE49-F238E27FC236}">
                          <a16:creationId xmlns:a16="http://schemas.microsoft.com/office/drawing/2014/main" id="{373C7907-A623-7A41-BA35-DC1B1D0129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995718"/>
                      <a:ext cx="654097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CC782F8C-D1DF-A149-8380-02D38417C0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36857" y="2142500"/>
                      <a:ext cx="0" cy="1261471"/>
                    </a:xfrm>
                    <a:prstGeom prst="line">
                      <a:avLst/>
                    </a:prstGeom>
                    <a:ln w="22225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4B521AB-43B2-FB4D-822D-00415A9CB3D3}"/>
                      </a:ext>
                    </a:extLst>
                  </p:cNvPr>
                  <p:cNvSpPr txBox="1"/>
                  <p:nvPr/>
                </p:nvSpPr>
                <p:spPr>
                  <a:xfrm>
                    <a:off x="2504310" y="1749790"/>
                    <a:ext cx="12914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Liquid slip</a:t>
                    </a:r>
                  </a:p>
                </p:txBody>
              </p:sp>
            </p:grp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95A32E26-3872-E245-9EDF-5DB8127F3A6B}"/>
                    </a:ext>
                  </a:extLst>
                </p:cNvPr>
                <p:cNvSpPr/>
                <p:nvPr/>
              </p:nvSpPr>
              <p:spPr>
                <a:xfrm flipV="1">
                  <a:off x="2054296" y="731170"/>
                  <a:ext cx="1928566" cy="2827709"/>
                </a:xfrm>
                <a:prstGeom prst="arc">
                  <a:avLst>
                    <a:gd name="adj1" fmla="val 16229123"/>
                    <a:gd name="adj2" fmla="val 0"/>
                  </a:avLst>
                </a:prstGeom>
                <a:ln w="4762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929AFD3-AAEA-0440-941A-8B2D81488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4638" y="4106301"/>
                <a:ext cx="500063" cy="0"/>
              </a:xfrm>
              <a:prstGeom prst="straightConnector1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3D8113-3E8E-9B4E-9A72-642736C8E64C}"/>
              </a:ext>
            </a:extLst>
          </p:cNvPr>
          <p:cNvGrpSpPr/>
          <p:nvPr/>
        </p:nvGrpSpPr>
        <p:grpSpPr>
          <a:xfrm>
            <a:off x="8575260" y="1736959"/>
            <a:ext cx="2714588" cy="3815840"/>
            <a:chOff x="3435268" y="472073"/>
            <a:chExt cx="2714588" cy="38158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D883385-66F8-B640-AFE8-086EC70DC45B}"/>
                </a:ext>
              </a:extLst>
            </p:cNvPr>
            <p:cNvGrpSpPr/>
            <p:nvPr/>
          </p:nvGrpSpPr>
          <p:grpSpPr>
            <a:xfrm>
              <a:off x="3577411" y="472073"/>
              <a:ext cx="2572445" cy="3815840"/>
              <a:chOff x="4551359" y="1907080"/>
              <a:chExt cx="2572445" cy="381584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D5FA0E9-B284-474E-B74A-907243AEF103}"/>
                  </a:ext>
                </a:extLst>
              </p:cNvPr>
              <p:cNvGrpSpPr/>
              <p:nvPr/>
            </p:nvGrpSpPr>
            <p:grpSpPr>
              <a:xfrm>
                <a:off x="4551359" y="1907080"/>
                <a:ext cx="2572445" cy="3002066"/>
                <a:chOff x="1934274" y="915225"/>
                <a:chExt cx="2572445" cy="3002066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ED265CD-3ABC-D24A-8887-45E580DBC170}"/>
                    </a:ext>
                  </a:extLst>
                </p:cNvPr>
                <p:cNvGrpSpPr/>
                <p:nvPr/>
              </p:nvGrpSpPr>
              <p:grpSpPr>
                <a:xfrm>
                  <a:off x="1934274" y="2142500"/>
                  <a:ext cx="2572445" cy="1774791"/>
                  <a:chOff x="1934274" y="2142500"/>
                  <a:chExt cx="2572445" cy="1774791"/>
                </a:xfrm>
              </p:grpSpPr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5F84ACE1-344B-E547-B0BD-4A9EE80B5C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alphaModFix amt="53000"/>
                  </a:blip>
                  <a:stretch>
                    <a:fillRect/>
                  </a:stretch>
                </p:blipFill>
                <p:spPr>
                  <a:xfrm>
                    <a:off x="1934274" y="2431742"/>
                    <a:ext cx="2572445" cy="1485549"/>
                  </a:xfrm>
                  <a:prstGeom prst="rect">
                    <a:avLst/>
                  </a:prstGeom>
                </p:spPr>
              </p:pic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D4F87A1D-BF14-9D4C-BB69-4F00173DB6DD}"/>
                      </a:ext>
                    </a:extLst>
                  </p:cNvPr>
                  <p:cNvGrpSpPr/>
                  <p:nvPr/>
                </p:nvGrpSpPr>
                <p:grpSpPr>
                  <a:xfrm>
                    <a:off x="3036857" y="2142500"/>
                    <a:ext cx="861023" cy="1261471"/>
                    <a:chOff x="3036857" y="2142500"/>
                    <a:chExt cx="861023" cy="1261471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4299B620-7320-B445-B6F0-ABCBF8E6D4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195895"/>
                      <a:ext cx="814283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EAB05AC2-76E4-8340-8C6A-3BE6EC35F2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480364"/>
                      <a:ext cx="814283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395AD03B-0404-254E-9B37-74BC0ED571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2795484"/>
                      <a:ext cx="707492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09F44AED-FE88-524D-8C8D-8DCC552562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83597" y="3062462"/>
                      <a:ext cx="493910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9926FEC0-9A18-6D4F-9330-E73738BCDD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36857" y="2142500"/>
                      <a:ext cx="0" cy="1261471"/>
                    </a:xfrm>
                    <a:prstGeom prst="line">
                      <a:avLst/>
                    </a:prstGeom>
                    <a:ln w="22225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E747E95C-10D2-EB49-974A-2BCA3E72032A}"/>
                    </a:ext>
                  </a:extLst>
                </p:cNvPr>
                <p:cNvSpPr/>
                <p:nvPr/>
              </p:nvSpPr>
              <p:spPr>
                <a:xfrm flipV="1">
                  <a:off x="2012328" y="915225"/>
                  <a:ext cx="1945622" cy="2488746"/>
                </a:xfrm>
                <a:prstGeom prst="arc">
                  <a:avLst/>
                </a:prstGeom>
                <a:ln w="4762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6BB201F-3ED6-8443-838A-8E73260FBB66}"/>
                  </a:ext>
                </a:extLst>
              </p:cNvPr>
              <p:cNvGrpSpPr/>
              <p:nvPr/>
            </p:nvGrpSpPr>
            <p:grpSpPr>
              <a:xfrm>
                <a:off x="4824391" y="4507270"/>
                <a:ext cx="2243041" cy="1215650"/>
                <a:chOff x="4824391" y="4507270"/>
                <a:chExt cx="2243041" cy="121565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561006DA-851A-7242-AE0C-661E5267F2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24391" y="4507270"/>
                      <a:ext cx="4932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561006DA-851A-7242-AE0C-661E5267F2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4391" y="4507270"/>
                      <a:ext cx="493210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B039D357-FCC5-6045-85B2-E8BFD89BF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76980" y="4683430"/>
                      <a:ext cx="4932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B039D357-FCC5-6045-85B2-E8BFD89BF10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6980" y="4683430"/>
                      <a:ext cx="49321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D0C182DB-92F4-E448-B093-B727545B5F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88949" y="4542429"/>
                      <a:ext cx="4932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D0C182DB-92F4-E448-B093-B727545B5F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8949" y="4542429"/>
                      <a:ext cx="493210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E3F04D05-6FEE-3A41-9D60-8ED5B6A947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4222" y="4523452"/>
                      <a:ext cx="4932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E3F04D05-6FEE-3A41-9D60-8ED5B6A947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4222" y="4523452"/>
                      <a:ext cx="493210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AF6B4A44-7EF6-D441-839F-96361907D33B}"/>
                    </a:ext>
                  </a:extLst>
                </p:cNvPr>
                <p:cNvCxnSpPr/>
                <p:nvPr/>
              </p:nvCxnSpPr>
              <p:spPr>
                <a:xfrm>
                  <a:off x="5070996" y="5052762"/>
                  <a:ext cx="1504039" cy="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257AACF5-1351-A647-9BF8-6A55AE3102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8464" y="4909146"/>
                      <a:ext cx="14837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257AACF5-1351-A647-9BF8-6A55AE31021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8464" y="4909146"/>
                      <a:ext cx="148374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0769" r="-23077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E1807EA-617B-4447-9FDD-6A66CE094256}"/>
                    </a:ext>
                  </a:extLst>
                </p:cNvPr>
                <p:cNvSpPr txBox="1"/>
                <p:nvPr/>
              </p:nvSpPr>
              <p:spPr>
                <a:xfrm>
                  <a:off x="4909994" y="5353588"/>
                  <a:ext cx="1768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00B0F0"/>
                      </a:solidFill>
                    </a:rPr>
                    <a:t>Electron flow ?</a:t>
                  </a: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6BB196-8DC6-774D-8B37-3D640D830D08}"/>
                </a:ext>
              </a:extLst>
            </p:cNvPr>
            <p:cNvSpPr txBox="1"/>
            <p:nvPr/>
          </p:nvSpPr>
          <p:spPr>
            <a:xfrm>
              <a:off x="3435268" y="1605995"/>
              <a:ext cx="1291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C257C"/>
                  </a:solidFill>
                </a:rPr>
                <a:t>Liquid flow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C2BF9C-2C05-B44A-87DE-553C18A5AF3F}"/>
              </a:ext>
            </a:extLst>
          </p:cNvPr>
          <p:cNvGrpSpPr/>
          <p:nvPr/>
        </p:nvGrpSpPr>
        <p:grpSpPr>
          <a:xfrm>
            <a:off x="4757739" y="2563821"/>
            <a:ext cx="3210929" cy="3101607"/>
            <a:chOff x="894945" y="3068587"/>
            <a:chExt cx="3210929" cy="31016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32EEDA0-ED81-A04C-9B20-AEEAC784E438}"/>
                </a:ext>
              </a:extLst>
            </p:cNvPr>
            <p:cNvGrpSpPr/>
            <p:nvPr/>
          </p:nvGrpSpPr>
          <p:grpSpPr>
            <a:xfrm>
              <a:off x="894945" y="3068587"/>
              <a:ext cx="3200375" cy="3101607"/>
              <a:chOff x="5021924" y="1363785"/>
              <a:chExt cx="3200375" cy="3101607"/>
            </a:xfrm>
          </p:grpSpPr>
          <p:pic>
            <p:nvPicPr>
              <p:cNvPr id="55" name="Picture 54" descr="Diagram&#10;&#10;Description automatically generated">
                <a:extLst>
                  <a:ext uri="{FF2B5EF4-FFF2-40B4-BE49-F238E27FC236}">
                    <a16:creationId xmlns:a16="http://schemas.microsoft.com/office/drawing/2014/main" id="{785EC2C1-F489-B540-BDD9-C212B06B0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1" r="31687" b="35193"/>
              <a:stretch/>
            </p:blipFill>
            <p:spPr>
              <a:xfrm>
                <a:off x="5091904" y="1363785"/>
                <a:ext cx="3130395" cy="3101607"/>
              </a:xfrm>
              <a:prstGeom prst="rect">
                <a:avLst/>
              </a:prstGeom>
            </p:spPr>
          </p:pic>
          <p:sp>
            <p:nvSpPr>
              <p:cNvPr id="56" name="Right Triangle 55">
                <a:extLst>
                  <a:ext uri="{FF2B5EF4-FFF2-40B4-BE49-F238E27FC236}">
                    <a16:creationId xmlns:a16="http://schemas.microsoft.com/office/drawing/2014/main" id="{2A0852D5-1FF9-D244-A5BC-94DE83F3ED3A}"/>
                  </a:ext>
                </a:extLst>
              </p:cNvPr>
              <p:cNvSpPr/>
              <p:nvPr/>
            </p:nvSpPr>
            <p:spPr>
              <a:xfrm>
                <a:off x="5021924" y="3053923"/>
                <a:ext cx="605046" cy="1311927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B90021EE-364A-834C-8128-45571980E57D}"/>
                </a:ext>
              </a:extLst>
            </p:cNvPr>
            <p:cNvSpPr/>
            <p:nvPr/>
          </p:nvSpPr>
          <p:spPr>
            <a:xfrm flipH="1">
              <a:off x="3686391" y="5835699"/>
              <a:ext cx="419483" cy="33449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E1848D7-0C37-6F6F-0118-6F929A0805DC}"/>
              </a:ext>
            </a:extLst>
          </p:cNvPr>
          <p:cNvGrpSpPr/>
          <p:nvPr/>
        </p:nvGrpSpPr>
        <p:grpSpPr>
          <a:xfrm>
            <a:off x="1318227" y="4358284"/>
            <a:ext cx="2602169" cy="1831302"/>
            <a:chOff x="1318227" y="4193487"/>
            <a:chExt cx="2602169" cy="1831302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79B08F25-C538-D35C-0BB2-C15748E0C463}"/>
                </a:ext>
              </a:extLst>
            </p:cNvPr>
            <p:cNvGrpSpPr/>
            <p:nvPr/>
          </p:nvGrpSpPr>
          <p:grpSpPr>
            <a:xfrm>
              <a:off x="1318227" y="4193487"/>
              <a:ext cx="2602169" cy="1831302"/>
              <a:chOff x="4551359" y="3077844"/>
              <a:chExt cx="2602169" cy="1831302"/>
            </a:xfrm>
          </p:grpSpPr>
          <p:pic>
            <p:nvPicPr>
              <p:cNvPr id="59" name="Picture 44">
                <a:extLst>
                  <a:ext uri="{FF2B5EF4-FFF2-40B4-BE49-F238E27FC236}">
                    <a16:creationId xmlns:a16="http://schemas.microsoft.com/office/drawing/2014/main" id="{A8F03740-7ECA-FE97-5BE4-D7550CB07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3000"/>
              </a:blip>
              <a:stretch>
                <a:fillRect/>
              </a:stretch>
            </p:blipFill>
            <p:spPr>
              <a:xfrm>
                <a:off x="4551359" y="3423597"/>
                <a:ext cx="2572445" cy="1485549"/>
              </a:xfrm>
              <a:prstGeom prst="rect">
                <a:avLst/>
              </a:prstGeom>
            </p:spPr>
          </p:pic>
          <p:sp>
            <p:nvSpPr>
              <p:cNvPr id="15" name="TextBox 41">
                <a:extLst>
                  <a:ext uri="{FF2B5EF4-FFF2-40B4-BE49-F238E27FC236}">
                    <a16:creationId xmlns:a16="http://schemas.microsoft.com/office/drawing/2014/main" id="{5DCEC95F-6698-AB59-271B-210E3C1795E5}"/>
                  </a:ext>
                </a:extLst>
              </p:cNvPr>
              <p:cNvSpPr txBox="1"/>
              <p:nvPr/>
            </p:nvSpPr>
            <p:spPr>
              <a:xfrm>
                <a:off x="4656616" y="3077844"/>
                <a:ext cx="249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Electron </a:t>
                </a:r>
                <a:r>
                  <a:rPr lang="fr-FR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cooling</a:t>
                </a:r>
                <a:endParaRPr lang="fr-FR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70" name="Picture 16">
              <a:extLst>
                <a:ext uri="{FF2B5EF4-FFF2-40B4-BE49-F238E27FC236}">
                  <a16:creationId xmlns:a16="http://schemas.microsoft.com/office/drawing/2014/main" id="{6498C032-4519-6E09-4F0A-8DCD5B545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l="16970" t="72316" r="14851" b="13804"/>
            <a:stretch/>
          </p:blipFill>
          <p:spPr>
            <a:xfrm rot="16200000">
              <a:off x="1649020" y="5300621"/>
              <a:ext cx="845920" cy="261309"/>
            </a:xfrm>
            <a:prstGeom prst="rect">
              <a:avLst/>
            </a:prstGeom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D7D130C7-4C96-BEA5-03AF-EA7E610E8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l="16970" t="72316" r="14851" b="13804"/>
            <a:stretch/>
          </p:blipFill>
          <p:spPr>
            <a:xfrm rot="16200000">
              <a:off x="2213963" y="5365489"/>
              <a:ext cx="845920" cy="261309"/>
            </a:xfrm>
            <a:prstGeom prst="rect">
              <a:avLst/>
            </a:prstGeom>
          </p:spPr>
        </p:pic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510A5F2E-C546-44D8-B150-46CAB2536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l="16970" t="72316" r="14851" b="13804"/>
            <a:stretch/>
          </p:blipFill>
          <p:spPr>
            <a:xfrm rot="16200000">
              <a:off x="2816030" y="5351799"/>
              <a:ext cx="845920" cy="2613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7ADF5-274A-104E-BD1E-10172488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3BAC-AC9B-0A4C-9814-AFC8530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Current generation </a:t>
            </a:r>
            <a:r>
              <a:rPr lang="fr-FR" dirty="0" err="1"/>
              <a:t>mechanisms</a:t>
            </a:r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12309-57F4-7C41-8019-7332905A71C5}"/>
              </a:ext>
            </a:extLst>
          </p:cNvPr>
          <p:cNvSpPr txBox="1"/>
          <p:nvPr/>
        </p:nvSpPr>
        <p:spPr>
          <a:xfrm>
            <a:off x="2092714" y="976300"/>
            <a:ext cx="317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Coulomb drag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311C9-A118-7C4C-A732-B76C42BDF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0" t="6767" r="1622" b="52057"/>
          <a:stretch/>
        </p:blipFill>
        <p:spPr>
          <a:xfrm>
            <a:off x="289450" y="3583997"/>
            <a:ext cx="3281802" cy="1511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59594-812B-8B49-8495-5176BAE0F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1" t="49730" r="50424" b="355"/>
          <a:stretch/>
        </p:blipFill>
        <p:spPr>
          <a:xfrm>
            <a:off x="3833369" y="3426446"/>
            <a:ext cx="2653892" cy="18662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6C0C23-CD69-0447-8A47-3D8A82F9A3F7}"/>
              </a:ext>
            </a:extLst>
          </p:cNvPr>
          <p:cNvSpPr/>
          <p:nvPr/>
        </p:nvSpPr>
        <p:spPr>
          <a:xfrm>
            <a:off x="632662" y="5859381"/>
            <a:ext cx="21675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Rabinowitz</a:t>
            </a:r>
            <a:r>
              <a:rPr lang="fr-FR" sz="1100" dirty="0"/>
              <a:t> et al, Nano </a:t>
            </a:r>
            <a:r>
              <a:rPr lang="fr-FR" sz="1100" dirty="0" err="1"/>
              <a:t>Letter</a:t>
            </a:r>
            <a:r>
              <a:rPr lang="fr-FR" sz="1100" dirty="0"/>
              <a:t> 2020</a:t>
            </a:r>
          </a:p>
          <a:p>
            <a:r>
              <a:rPr lang="fr-FR" sz="1100" dirty="0"/>
              <a:t>Chen et al, Nano </a:t>
            </a:r>
            <a:r>
              <a:rPr lang="fr-FR" sz="1100" dirty="0" err="1"/>
              <a:t>Letter</a:t>
            </a:r>
            <a:r>
              <a:rPr lang="fr-FR" sz="1100" dirty="0"/>
              <a:t> 2023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94EEA00-183A-B915-3BB1-90057E08B8C4}"/>
              </a:ext>
            </a:extLst>
          </p:cNvPr>
          <p:cNvGrpSpPr/>
          <p:nvPr/>
        </p:nvGrpSpPr>
        <p:grpSpPr>
          <a:xfrm>
            <a:off x="7179821" y="1050792"/>
            <a:ext cx="4973995" cy="3288855"/>
            <a:chOff x="7179821" y="1050792"/>
            <a:chExt cx="4973995" cy="328885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89C7B9-69AB-D544-A5CE-5832204627EB}"/>
                </a:ext>
              </a:extLst>
            </p:cNvPr>
            <p:cNvSpPr txBox="1"/>
            <p:nvPr/>
          </p:nvSpPr>
          <p:spPr>
            <a:xfrm>
              <a:off x="8034249" y="1050792"/>
              <a:ext cx="3178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Capacitive </a:t>
              </a:r>
              <a:r>
                <a:rPr lang="fr-FR" b="1" dirty="0" err="1"/>
                <a:t>charging</a:t>
              </a:r>
              <a:endParaRPr lang="fr-FR" b="1" dirty="0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44AEAF0-B98D-8BCC-06BF-137A351391DD}"/>
                </a:ext>
              </a:extLst>
            </p:cNvPr>
            <p:cNvGrpSpPr/>
            <p:nvPr/>
          </p:nvGrpSpPr>
          <p:grpSpPr>
            <a:xfrm>
              <a:off x="7179821" y="1702606"/>
              <a:ext cx="4973995" cy="2637041"/>
              <a:chOff x="7179821" y="1702606"/>
              <a:chExt cx="4973995" cy="263704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E4439E5-AA8D-2840-94A0-1820D2DCC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9821" y="1702606"/>
                <a:ext cx="3091056" cy="220158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FC99E3-9085-7A4B-AFFE-355F95F7696F}"/>
                  </a:ext>
                </a:extLst>
              </p:cNvPr>
              <p:cNvSpPr/>
              <p:nvPr/>
            </p:nvSpPr>
            <p:spPr>
              <a:xfrm>
                <a:off x="8254384" y="4078037"/>
                <a:ext cx="176522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100" dirty="0"/>
                  <a:t>Yin et al, Nature Nano 2014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282A9F0-6394-5D8C-04AA-4E616C725D11}"/>
                  </a:ext>
                </a:extLst>
              </p:cNvPr>
              <p:cNvSpPr/>
              <p:nvPr/>
            </p:nvSpPr>
            <p:spPr>
              <a:xfrm>
                <a:off x="10270877" y="2307475"/>
                <a:ext cx="188293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dirty="0"/>
                  <a:t>Water + Salt droplet </a:t>
                </a:r>
                <a:r>
                  <a:rPr lang="fr-FR" sz="1200" dirty="0" err="1"/>
                  <a:t>moving</a:t>
                </a:r>
                <a:r>
                  <a:rPr lang="fr-FR" sz="1200" dirty="0"/>
                  <a:t> on </a:t>
                </a:r>
                <a:r>
                  <a:rPr lang="fr-FR" sz="1200" dirty="0" err="1"/>
                  <a:t>graphene</a:t>
                </a:r>
                <a:r>
                  <a:rPr lang="fr-FR" sz="1200" dirty="0"/>
                  <a:t> surface</a:t>
                </a: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91E4B42-A6EA-6AA3-22DC-E177A94C5EFB}"/>
              </a:ext>
            </a:extLst>
          </p:cNvPr>
          <p:cNvGrpSpPr/>
          <p:nvPr/>
        </p:nvGrpSpPr>
        <p:grpSpPr>
          <a:xfrm>
            <a:off x="6604000" y="4645698"/>
            <a:ext cx="5588000" cy="1900463"/>
            <a:chOff x="6604000" y="4645698"/>
            <a:chExt cx="5588000" cy="19004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D9E3F-611B-BE46-B462-1A68C2A132E8}"/>
                </a:ext>
              </a:extLst>
            </p:cNvPr>
            <p:cNvSpPr txBox="1"/>
            <p:nvPr/>
          </p:nvSpPr>
          <p:spPr>
            <a:xfrm>
              <a:off x="7782981" y="4645698"/>
              <a:ext cx="3178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Phonon drag 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E53067-2AC0-8648-A8B1-D2C0DE99AA05}"/>
                </a:ext>
              </a:extLst>
            </p:cNvPr>
            <p:cNvSpPr/>
            <p:nvPr/>
          </p:nvSpPr>
          <p:spPr>
            <a:xfrm>
              <a:off x="10161822" y="6284551"/>
              <a:ext cx="15985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Kral &amp; Shapiro, PRL 2001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A6910CC-70BF-9388-834A-D9EEFBDED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000" y="5095296"/>
              <a:ext cx="5588000" cy="1104900"/>
            </a:xfrm>
            <a:prstGeom prst="rect">
              <a:avLst/>
            </a:prstGeom>
          </p:spPr>
        </p:pic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28C0E86-5839-33B2-8C51-8D6BD4FA8260}"/>
              </a:ext>
            </a:extLst>
          </p:cNvPr>
          <p:cNvCxnSpPr>
            <a:cxnSpLocks/>
          </p:cNvCxnSpPr>
          <p:nvPr/>
        </p:nvCxnSpPr>
        <p:spPr>
          <a:xfrm>
            <a:off x="6604000" y="1345632"/>
            <a:ext cx="0" cy="47291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816A38B-BBCE-1578-77F7-239964286F38}"/>
              </a:ext>
            </a:extLst>
          </p:cNvPr>
          <p:cNvGrpSpPr/>
          <p:nvPr/>
        </p:nvGrpSpPr>
        <p:grpSpPr>
          <a:xfrm>
            <a:off x="776517" y="1428909"/>
            <a:ext cx="5021586" cy="1930865"/>
            <a:chOff x="289450" y="1345632"/>
            <a:chExt cx="5021586" cy="193086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F257848-3647-0BEC-393E-5740E054BDC6}"/>
                </a:ext>
              </a:extLst>
            </p:cNvPr>
            <p:cNvGrpSpPr/>
            <p:nvPr/>
          </p:nvGrpSpPr>
          <p:grpSpPr>
            <a:xfrm>
              <a:off x="289450" y="1410269"/>
              <a:ext cx="5021586" cy="1866228"/>
              <a:chOff x="368982" y="2278626"/>
              <a:chExt cx="5727018" cy="193021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8F2A3B4-AD42-6C47-A0F2-F00DC32CC1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49939"/>
              <a:stretch/>
            </p:blipFill>
            <p:spPr>
              <a:xfrm>
                <a:off x="368982" y="2278626"/>
                <a:ext cx="5727018" cy="179941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A0BA30-6C84-2023-A6FD-039988B41B42}"/>
                  </a:ext>
                </a:extLst>
              </p:cNvPr>
              <p:cNvSpPr/>
              <p:nvPr/>
            </p:nvSpPr>
            <p:spPr>
              <a:xfrm>
                <a:off x="2755726" y="3913144"/>
                <a:ext cx="2066804" cy="2956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71CBC5-3AF3-06C7-15C2-D6F57074818D}"/>
                </a:ext>
              </a:extLst>
            </p:cNvPr>
            <p:cNvSpPr/>
            <p:nvPr/>
          </p:nvSpPr>
          <p:spPr>
            <a:xfrm>
              <a:off x="289450" y="1345632"/>
              <a:ext cx="343212" cy="356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D6D5-D5FD-A84F-BFD2-49ECD3C0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BB29-E7FF-9F4A-B111-668860FE9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 err="1"/>
              <a:t>Micrometric</a:t>
            </a:r>
            <a:r>
              <a:rPr lang="fr-FR" sz="2400" dirty="0"/>
              <a:t> flow on </a:t>
            </a:r>
            <a:r>
              <a:rPr lang="fr-FR" sz="2400" dirty="0" err="1"/>
              <a:t>graphene</a:t>
            </a:r>
            <a:r>
              <a:rPr lang="fr-FR" sz="2400" dirty="0"/>
              <a:t> transistor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3B8FD98-B8F3-4042-B069-D85A6DF3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586B-CC1E-4ED1-BE86-CC8FA893ECC9}" type="slidenum">
              <a:rPr lang="en-US" smtClean="0"/>
              <a:t>6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181DFA-B705-7947-BFBA-A6C041B7DDD6}"/>
              </a:ext>
            </a:extLst>
          </p:cNvPr>
          <p:cNvGrpSpPr/>
          <p:nvPr/>
        </p:nvGrpSpPr>
        <p:grpSpPr>
          <a:xfrm>
            <a:off x="1376042" y="963834"/>
            <a:ext cx="4875157" cy="5336968"/>
            <a:chOff x="5981414" y="1464415"/>
            <a:chExt cx="4875157" cy="533696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E0C6785-AB92-654F-A44B-0200DBA41F3E}"/>
                </a:ext>
              </a:extLst>
            </p:cNvPr>
            <p:cNvSpPr/>
            <p:nvPr/>
          </p:nvSpPr>
          <p:spPr>
            <a:xfrm>
              <a:off x="5981414" y="1464415"/>
              <a:ext cx="1258159" cy="52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8F2405-08D7-F54C-A95C-7E1721F0E374}"/>
                </a:ext>
              </a:extLst>
            </p:cNvPr>
            <p:cNvSpPr/>
            <p:nvPr/>
          </p:nvSpPr>
          <p:spPr>
            <a:xfrm>
              <a:off x="9598412" y="5582653"/>
              <a:ext cx="1258159" cy="1218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E3AF11-340F-6747-BEF0-C57F3511EC99}"/>
              </a:ext>
            </a:extLst>
          </p:cNvPr>
          <p:cNvGrpSpPr/>
          <p:nvPr/>
        </p:nvGrpSpPr>
        <p:grpSpPr>
          <a:xfrm>
            <a:off x="587383" y="1601015"/>
            <a:ext cx="4536349" cy="4919572"/>
            <a:chOff x="5282050" y="1521979"/>
            <a:chExt cx="4194845" cy="454921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7E1A23F-58C9-8D45-BF11-05AC0A7158B0}"/>
                </a:ext>
              </a:extLst>
            </p:cNvPr>
            <p:cNvGrpSpPr/>
            <p:nvPr/>
          </p:nvGrpSpPr>
          <p:grpSpPr>
            <a:xfrm>
              <a:off x="8278880" y="2821159"/>
              <a:ext cx="1198015" cy="1639658"/>
              <a:chOff x="2093933" y="5277208"/>
              <a:chExt cx="1198015" cy="163965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BA34957-6C83-A041-BA43-7FA21F21F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10" t="74852" b="-1"/>
              <a:stretch/>
            </p:blipFill>
            <p:spPr>
              <a:xfrm>
                <a:off x="2211815" y="5704590"/>
                <a:ext cx="1080133" cy="1212276"/>
              </a:xfrm>
              <a:prstGeom prst="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05D7131-42C5-6F47-86B9-3EEF25DC07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93933" y="5277208"/>
                <a:ext cx="429261" cy="42919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B05308-E59D-A342-B815-C7902D1D7235}"/>
                </a:ext>
              </a:extLst>
            </p:cNvPr>
            <p:cNvGrpSpPr/>
            <p:nvPr/>
          </p:nvGrpSpPr>
          <p:grpSpPr>
            <a:xfrm>
              <a:off x="5282050" y="1521979"/>
              <a:ext cx="2996830" cy="3973355"/>
              <a:chOff x="5282050" y="1521979"/>
              <a:chExt cx="2996830" cy="397335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8D73C85-C8A5-B245-8AAD-E12ACE759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49" t="19437" r="28075" b="18609"/>
              <a:stretch/>
            </p:blipFill>
            <p:spPr>
              <a:xfrm>
                <a:off x="5282050" y="1521979"/>
                <a:ext cx="2996830" cy="3973355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BC537A3-9E9D-4545-8668-8875E6DED5E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7067" y="1614043"/>
                <a:ext cx="1264792" cy="406238"/>
                <a:chOff x="910485" y="911558"/>
                <a:chExt cx="1125995" cy="36165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4B212C9-727B-E445-B748-6D453346F6F2}"/>
                    </a:ext>
                  </a:extLst>
                </p:cNvPr>
                <p:cNvSpPr/>
                <p:nvPr/>
              </p:nvSpPr>
              <p:spPr>
                <a:xfrm>
                  <a:off x="910485" y="911558"/>
                  <a:ext cx="1125995" cy="904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42CFAEE-9FE3-D54D-9227-6C19C5F41486}"/>
                    </a:ext>
                  </a:extLst>
                </p:cNvPr>
                <p:cNvSpPr txBox="1"/>
                <p:nvPr/>
              </p:nvSpPr>
              <p:spPr>
                <a:xfrm>
                  <a:off x="1132525" y="974998"/>
                  <a:ext cx="685890" cy="298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solidFill>
                        <a:schemeClr val="bg1"/>
                      </a:solidFill>
                    </a:rPr>
                    <a:t>50 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𝜇m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5D6395-2A31-8B45-84F2-D68854E14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10" t="92089" r="5831" b="-1"/>
            <a:stretch/>
          </p:blipFill>
          <p:spPr>
            <a:xfrm>
              <a:off x="7201842" y="5495334"/>
              <a:ext cx="920739" cy="57586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F36B8D-97EF-3142-93DD-7270F4FB323E}"/>
              </a:ext>
            </a:extLst>
          </p:cNvPr>
          <p:cNvGrpSpPr/>
          <p:nvPr/>
        </p:nvGrpSpPr>
        <p:grpSpPr>
          <a:xfrm>
            <a:off x="5525342" y="3073045"/>
            <a:ext cx="3639745" cy="1977911"/>
            <a:chOff x="968829" y="2104713"/>
            <a:chExt cx="5243505" cy="27010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A08730-01BE-1B42-AE45-93EE50EC7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5" t="21370" r="41014" b="44831"/>
            <a:stretch/>
          </p:blipFill>
          <p:spPr>
            <a:xfrm>
              <a:off x="968829" y="2104713"/>
              <a:ext cx="5243505" cy="2467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3F8B4C-7D3D-5747-A506-CF367F51A685}"/>
                </a:ext>
              </a:extLst>
            </p:cNvPr>
            <p:cNvSpPr/>
            <p:nvPr/>
          </p:nvSpPr>
          <p:spPr>
            <a:xfrm rot="1287240">
              <a:off x="4427621" y="4510123"/>
              <a:ext cx="591267" cy="295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Trapezoid 44">
            <a:extLst>
              <a:ext uri="{FF2B5EF4-FFF2-40B4-BE49-F238E27FC236}">
                <a16:creationId xmlns:a16="http://schemas.microsoft.com/office/drawing/2014/main" id="{25D35F4E-5CE8-0C4B-8E23-D32C783F6699}"/>
              </a:ext>
            </a:extLst>
          </p:cNvPr>
          <p:cNvSpPr/>
          <p:nvPr/>
        </p:nvSpPr>
        <p:spPr>
          <a:xfrm flipV="1">
            <a:off x="8362548" y="4533497"/>
            <a:ext cx="196824" cy="897217"/>
          </a:xfrm>
          <a:prstGeom prst="trapezoid">
            <a:avLst>
              <a:gd name="adj" fmla="val 42308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1D7F90D-9212-2A47-9251-2F3C808E47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72631" y="3488399"/>
            <a:ext cx="592471" cy="835335"/>
          </a:xfrm>
          <a:prstGeom prst="rect">
            <a:avLst/>
          </a:prstGeom>
        </p:spPr>
      </p:pic>
      <p:sp>
        <p:nvSpPr>
          <p:cNvPr id="48" name="Circular Arrow 47">
            <a:extLst>
              <a:ext uri="{FF2B5EF4-FFF2-40B4-BE49-F238E27FC236}">
                <a16:creationId xmlns:a16="http://schemas.microsoft.com/office/drawing/2014/main" id="{F1CD69E7-E4AC-0D44-BCA0-3BBA705E6861}"/>
              </a:ext>
            </a:extLst>
          </p:cNvPr>
          <p:cNvSpPr/>
          <p:nvPr/>
        </p:nvSpPr>
        <p:spPr>
          <a:xfrm rot="9794059" flipV="1">
            <a:off x="8653067" y="4101875"/>
            <a:ext cx="819552" cy="582099"/>
          </a:xfrm>
          <a:prstGeom prst="circularArrow">
            <a:avLst>
              <a:gd name="adj1" fmla="val 4264"/>
              <a:gd name="adj2" fmla="val 776920"/>
              <a:gd name="adj3" fmla="val 20517632"/>
              <a:gd name="adj4" fmla="val 13512671"/>
              <a:gd name="adj5" fmla="val 6117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2FF680-993E-DB40-AC86-29EF72123474}"/>
                  </a:ext>
                </a:extLst>
              </p:cNvPr>
              <p:cNvSpPr txBox="1"/>
              <p:nvPr/>
            </p:nvSpPr>
            <p:spPr>
              <a:xfrm>
                <a:off x="8783861" y="2870155"/>
                <a:ext cx="1898176" cy="670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Viscous </a:t>
                </a:r>
                <a:r>
                  <a:rPr lang="fr-FR" dirty="0" err="1">
                    <a:solidFill>
                      <a:schemeClr val="accent1">
                        <a:lumMod val="75000"/>
                      </a:schemeClr>
                    </a:solidFill>
                  </a:rPr>
                  <a:t>liquid</a:t>
                </a:r>
                <a:endParaRPr lang="fr-FR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𝑚𝑃𝑎</m:t>
                      </m:r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2FF680-993E-DB40-AC86-29EF7212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861" y="2870155"/>
                <a:ext cx="1898176" cy="670120"/>
              </a:xfrm>
              <a:prstGeom prst="rect">
                <a:avLst/>
              </a:prstGeom>
              <a:blipFill>
                <a:blip r:embed="rId6"/>
                <a:stretch>
                  <a:fillRect t="-5660" b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Chord 54">
            <a:extLst>
              <a:ext uri="{FF2B5EF4-FFF2-40B4-BE49-F238E27FC236}">
                <a16:creationId xmlns:a16="http://schemas.microsoft.com/office/drawing/2014/main" id="{B31EA551-87A5-7F49-8A37-068C9179BE35}"/>
              </a:ext>
            </a:extLst>
          </p:cNvPr>
          <p:cNvSpPr/>
          <p:nvPr/>
        </p:nvSpPr>
        <p:spPr>
          <a:xfrm rot="6622373">
            <a:off x="8323455" y="5398523"/>
            <a:ext cx="275008" cy="287947"/>
          </a:xfrm>
          <a:prstGeom prst="chord">
            <a:avLst/>
          </a:prstGeom>
          <a:solidFill>
            <a:srgbClr val="1C49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2E0867-BB95-F343-9A5B-2FB9FD8DD84A}"/>
              </a:ext>
            </a:extLst>
          </p:cNvPr>
          <p:cNvSpPr txBox="1"/>
          <p:nvPr/>
        </p:nvSpPr>
        <p:spPr>
          <a:xfrm>
            <a:off x="964019" y="1165835"/>
            <a:ext cx="29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Graphene transistor as flow </a:t>
            </a:r>
            <a:r>
              <a:rPr lang="fr-FR" sz="1400" b="1" dirty="0" err="1">
                <a:solidFill>
                  <a:schemeClr val="tx1"/>
                </a:solidFill>
              </a:rPr>
              <a:t>sensor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484BD8-4106-E84C-B1A4-14C23BA90A94}"/>
              </a:ext>
            </a:extLst>
          </p:cNvPr>
          <p:cNvSpPr txBox="1"/>
          <p:nvPr/>
        </p:nvSpPr>
        <p:spPr>
          <a:xfrm>
            <a:off x="6430509" y="2129521"/>
            <a:ext cx="3240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Homemade</a:t>
            </a:r>
            <a:r>
              <a:rPr lang="fr-FR" sz="1400" b="1" dirty="0">
                <a:solidFill>
                  <a:schemeClr val="tx1"/>
                </a:solidFill>
              </a:rPr>
              <a:t> AFM </a:t>
            </a:r>
            <a:r>
              <a:rPr lang="fr-FR" sz="1400" b="1" dirty="0" err="1">
                <a:solidFill>
                  <a:schemeClr val="tx1"/>
                </a:solidFill>
              </a:rPr>
              <a:t>deposits</a:t>
            </a:r>
            <a:r>
              <a:rPr lang="fr-FR" sz="1400" b="1" dirty="0">
                <a:solidFill>
                  <a:schemeClr val="tx1"/>
                </a:solidFill>
              </a:rPr>
              <a:t> a </a:t>
            </a:r>
            <a:r>
              <a:rPr lang="fr-FR" sz="1400" b="1" dirty="0" err="1">
                <a:solidFill>
                  <a:schemeClr val="tx1"/>
                </a:solidFill>
              </a:rPr>
              <a:t>small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droplet</a:t>
            </a:r>
            <a:endParaRPr lang="fr-FR" sz="1400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E23D27-0F9C-9042-BD5A-FC5592F0CABB}"/>
              </a:ext>
            </a:extLst>
          </p:cNvPr>
          <p:cNvGrpSpPr/>
          <p:nvPr/>
        </p:nvGrpSpPr>
        <p:grpSpPr>
          <a:xfrm>
            <a:off x="7187896" y="5572273"/>
            <a:ext cx="2479301" cy="454874"/>
            <a:chOff x="7947165" y="5317732"/>
            <a:chExt cx="2479301" cy="45487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6A6656A-8C25-AC44-89E9-09BBDB28AFA7}"/>
                </a:ext>
              </a:extLst>
            </p:cNvPr>
            <p:cNvGrpSpPr/>
            <p:nvPr/>
          </p:nvGrpSpPr>
          <p:grpSpPr>
            <a:xfrm>
              <a:off x="7947165" y="5365875"/>
              <a:ext cx="2479301" cy="406731"/>
              <a:chOff x="1171424" y="5293269"/>
              <a:chExt cx="3295186" cy="4993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C22BCBD-D35F-F342-A63F-2848FF59F4FF}"/>
                  </a:ext>
                </a:extLst>
              </p:cNvPr>
              <p:cNvGrpSpPr/>
              <p:nvPr/>
            </p:nvGrpSpPr>
            <p:grpSpPr>
              <a:xfrm>
                <a:off x="1171424" y="5293269"/>
                <a:ext cx="3295186" cy="419505"/>
                <a:chOff x="1221058" y="3746810"/>
                <a:chExt cx="3295186" cy="419505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20A3371-4FE2-704F-9436-9D013C274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1058" y="3746810"/>
                  <a:ext cx="3295186" cy="0"/>
                </a:xfrm>
                <a:prstGeom prst="line">
                  <a:avLst/>
                </a:prstGeom>
                <a:ln w="381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1A2A4D9-1DCD-1642-93BA-AAD37C258DE0}"/>
                    </a:ext>
                  </a:extLst>
                </p:cNvPr>
                <p:cNvSpPr txBox="1"/>
                <p:nvPr/>
              </p:nvSpPr>
              <p:spPr>
                <a:xfrm>
                  <a:off x="2414902" y="3796983"/>
                  <a:ext cx="9074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Solid</a:t>
                  </a: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C77277C-76F1-544C-AB2D-E0784A7EFCE2}"/>
                  </a:ext>
                </a:extLst>
              </p:cNvPr>
              <p:cNvSpPr/>
              <p:nvPr/>
            </p:nvSpPr>
            <p:spPr>
              <a:xfrm>
                <a:off x="1171424" y="5293269"/>
                <a:ext cx="3295186" cy="499319"/>
              </a:xfrm>
              <a:prstGeom prst="rect">
                <a:avLst/>
              </a:prstGeom>
              <a:solidFill>
                <a:schemeClr val="bg2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21ACF5-0634-2A45-BC1B-8AA27F01EDEB}"/>
                </a:ext>
              </a:extLst>
            </p:cNvPr>
            <p:cNvSpPr/>
            <p:nvPr/>
          </p:nvSpPr>
          <p:spPr>
            <a:xfrm>
              <a:off x="8329192" y="5317732"/>
              <a:ext cx="1715246" cy="45719"/>
            </a:xfrm>
            <a:prstGeom prst="rect">
              <a:avLst/>
            </a:prstGeom>
            <a:solidFill>
              <a:srgbClr val="C2A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C206E2F-5EDA-4FD8-1FF8-EAEAE5E176AB}"/>
              </a:ext>
            </a:extLst>
          </p:cNvPr>
          <p:cNvGrpSpPr/>
          <p:nvPr/>
        </p:nvGrpSpPr>
        <p:grpSpPr>
          <a:xfrm>
            <a:off x="10591425" y="817136"/>
            <a:ext cx="1562473" cy="2269809"/>
            <a:chOff x="4350454" y="1040447"/>
            <a:chExt cx="1562473" cy="22698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1D288A-0CD4-284C-AF58-43B45460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9554" y="1040447"/>
              <a:ext cx="1493373" cy="1973110"/>
            </a:xfrm>
            <a:prstGeom prst="rect">
              <a:avLst/>
            </a:prstGeom>
          </p:spPr>
        </p:pic>
        <p:sp>
          <p:nvSpPr>
            <p:cNvPr id="5" name="TextBox 34">
              <a:extLst>
                <a:ext uri="{FF2B5EF4-FFF2-40B4-BE49-F238E27FC236}">
                  <a16:creationId xmlns:a16="http://schemas.microsoft.com/office/drawing/2014/main" id="{79B94BBC-EFBB-EDA5-9F66-D8269D5FC938}"/>
                </a:ext>
              </a:extLst>
            </p:cNvPr>
            <p:cNvSpPr txBox="1"/>
            <p:nvPr/>
          </p:nvSpPr>
          <p:spPr>
            <a:xfrm>
              <a:off x="4350454" y="3033257"/>
              <a:ext cx="1562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Alice Marcotte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0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8634 L 3.95833E-6 -1.8518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/>
      <p:bldP spid="55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53A8-4807-EE45-99D0-AC24FF10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Let us move the </a:t>
            </a:r>
            <a:r>
              <a:rPr lang="fr-FR" sz="2400" dirty="0" err="1"/>
              <a:t>droplet</a:t>
            </a:r>
            <a:endParaRPr lang="fr-FR" sz="2400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480BF664-DCC4-994D-815B-0F143BB0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586B-CC1E-4ED1-BE86-CC8FA893ECC9}" type="slidenum">
              <a:rPr lang="en-US" smtClean="0"/>
              <a:t>7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1EAC0B-1267-2440-9EFA-FF4FDAE2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"/>
          <a:stretch/>
        </p:blipFill>
        <p:spPr>
          <a:xfrm>
            <a:off x="704711" y="19024006"/>
            <a:ext cx="12414430" cy="72990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5E885B-7B25-6B4D-95B6-C783CD5D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"/>
          <a:stretch/>
        </p:blipFill>
        <p:spPr>
          <a:xfrm>
            <a:off x="857111" y="19176406"/>
            <a:ext cx="12414430" cy="72990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D8362D-3217-E949-9FAB-D5A9869C43AF}"/>
              </a:ext>
            </a:extLst>
          </p:cNvPr>
          <p:cNvSpPr txBox="1"/>
          <p:nvPr/>
        </p:nvSpPr>
        <p:spPr>
          <a:xfrm>
            <a:off x="4162421" y="6232237"/>
            <a:ext cx="3592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accent5"/>
                </a:solidFill>
              </a:rPr>
              <a:t>Droplet</a:t>
            </a:r>
            <a:r>
              <a:rPr lang="fr-FR" sz="1200" b="1" dirty="0">
                <a:solidFill>
                  <a:schemeClr val="accent5"/>
                </a:solidFill>
              </a:rPr>
              <a:t> motion </a:t>
            </a:r>
            <a:r>
              <a:rPr lang="fr-FR" sz="1200" b="1" dirty="0" err="1">
                <a:solidFill>
                  <a:schemeClr val="accent5"/>
                </a:solidFill>
              </a:rPr>
              <a:t>induces</a:t>
            </a:r>
            <a:r>
              <a:rPr lang="fr-FR" sz="1200" b="1" dirty="0">
                <a:solidFill>
                  <a:schemeClr val="accent5"/>
                </a:solidFill>
              </a:rPr>
              <a:t> </a:t>
            </a:r>
            <a:r>
              <a:rPr lang="fr-FR" sz="1200" b="1" dirty="0" err="1">
                <a:solidFill>
                  <a:schemeClr val="accent5"/>
                </a:solidFill>
              </a:rPr>
              <a:t>current</a:t>
            </a:r>
            <a:r>
              <a:rPr lang="fr-FR" sz="1200" b="1" dirty="0">
                <a:solidFill>
                  <a:schemeClr val="accent5"/>
                </a:solidFill>
              </a:rPr>
              <a:t> in the </a:t>
            </a:r>
            <a:r>
              <a:rPr lang="fr-FR" sz="1200" b="1" dirty="0" err="1">
                <a:solidFill>
                  <a:schemeClr val="accent5"/>
                </a:solidFill>
              </a:rPr>
              <a:t>flake</a:t>
            </a:r>
            <a:endParaRPr lang="fr-FR" sz="1200" b="1" dirty="0">
              <a:solidFill>
                <a:schemeClr val="accent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B0B8FA-F0BB-754E-95C3-0FBC627DE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87" y="1133122"/>
            <a:ext cx="2545885" cy="233470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7130832-C7CA-0F49-9A9E-0541F9ED1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27" t="29624" r="37414" b="52421"/>
          <a:stretch/>
        </p:blipFill>
        <p:spPr>
          <a:xfrm>
            <a:off x="2362929" y="5548013"/>
            <a:ext cx="516264" cy="2508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338AAF-9B32-BE47-93A6-77041A7CD6C9}"/>
              </a:ext>
            </a:extLst>
          </p:cNvPr>
          <p:cNvSpPr/>
          <p:nvPr/>
        </p:nvSpPr>
        <p:spPr>
          <a:xfrm>
            <a:off x="1819850" y="5844764"/>
            <a:ext cx="1715246" cy="2085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6FC8FA-D645-9E40-9A4B-543B7691F1AC}"/>
              </a:ext>
            </a:extLst>
          </p:cNvPr>
          <p:cNvSpPr/>
          <p:nvPr/>
        </p:nvSpPr>
        <p:spPr>
          <a:xfrm>
            <a:off x="1819850" y="5798933"/>
            <a:ext cx="1715246" cy="45719"/>
          </a:xfrm>
          <a:prstGeom prst="rect">
            <a:avLst/>
          </a:prstGeom>
          <a:solidFill>
            <a:srgbClr val="C2A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0BDA3D-B454-8E47-807A-A91D7F0A75EA}"/>
              </a:ext>
            </a:extLst>
          </p:cNvPr>
          <p:cNvSpPr/>
          <p:nvPr/>
        </p:nvSpPr>
        <p:spPr>
          <a:xfrm>
            <a:off x="1819850" y="5760936"/>
            <a:ext cx="125156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4CBD5E-90C6-6C4D-89A9-0227A4AD8C0D}"/>
              </a:ext>
            </a:extLst>
          </p:cNvPr>
          <p:cNvSpPr/>
          <p:nvPr/>
        </p:nvSpPr>
        <p:spPr>
          <a:xfrm>
            <a:off x="3408947" y="5764200"/>
            <a:ext cx="125156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51">
            <a:extLst>
              <a:ext uri="{FF2B5EF4-FFF2-40B4-BE49-F238E27FC236}">
                <a16:creationId xmlns:a16="http://schemas.microsoft.com/office/drawing/2014/main" id="{EF7E489D-E198-1F46-B289-B895430CC435}"/>
              </a:ext>
            </a:extLst>
          </p:cNvPr>
          <p:cNvGrpSpPr/>
          <p:nvPr/>
        </p:nvGrpSpPr>
        <p:grpSpPr>
          <a:xfrm>
            <a:off x="2213608" y="5796269"/>
            <a:ext cx="965839" cy="48649"/>
            <a:chOff x="2042979" y="5685739"/>
            <a:chExt cx="965839" cy="48649"/>
          </a:xfrm>
        </p:grpSpPr>
        <p:sp>
          <p:nvSpPr>
            <p:cNvPr id="37" name="Ellipse 21">
              <a:extLst>
                <a:ext uri="{FF2B5EF4-FFF2-40B4-BE49-F238E27FC236}">
                  <a16:creationId xmlns:a16="http://schemas.microsoft.com/office/drawing/2014/main" id="{8BCD2418-3022-D64A-B8C2-618F08B053FC}"/>
                </a:ext>
              </a:extLst>
            </p:cNvPr>
            <p:cNvSpPr/>
            <p:nvPr/>
          </p:nvSpPr>
          <p:spPr>
            <a:xfrm>
              <a:off x="2042979" y="5691565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29">
              <a:extLst>
                <a:ext uri="{FF2B5EF4-FFF2-40B4-BE49-F238E27FC236}">
                  <a16:creationId xmlns:a16="http://schemas.microsoft.com/office/drawing/2014/main" id="{6574E4D2-6CCC-D345-8AF1-ABAB2D2F3EF1}"/>
                </a:ext>
              </a:extLst>
            </p:cNvPr>
            <p:cNvSpPr/>
            <p:nvPr/>
          </p:nvSpPr>
          <p:spPr>
            <a:xfrm>
              <a:off x="2304755" y="5690840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0">
              <a:extLst>
                <a:ext uri="{FF2B5EF4-FFF2-40B4-BE49-F238E27FC236}">
                  <a16:creationId xmlns:a16="http://schemas.microsoft.com/office/drawing/2014/main" id="{B0E78AB2-72B6-2B49-9C43-1B24E47AA5FE}"/>
                </a:ext>
              </a:extLst>
            </p:cNvPr>
            <p:cNvSpPr/>
            <p:nvPr/>
          </p:nvSpPr>
          <p:spPr>
            <a:xfrm>
              <a:off x="2159647" y="5693262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31">
              <a:extLst>
                <a:ext uri="{FF2B5EF4-FFF2-40B4-BE49-F238E27FC236}">
                  <a16:creationId xmlns:a16="http://schemas.microsoft.com/office/drawing/2014/main" id="{0C349A70-B8AF-C44D-B211-5E56F9F5A2A3}"/>
                </a:ext>
              </a:extLst>
            </p:cNvPr>
            <p:cNvSpPr/>
            <p:nvPr/>
          </p:nvSpPr>
          <p:spPr>
            <a:xfrm>
              <a:off x="2715280" y="5690115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32">
              <a:extLst>
                <a:ext uri="{FF2B5EF4-FFF2-40B4-BE49-F238E27FC236}">
                  <a16:creationId xmlns:a16="http://schemas.microsoft.com/office/drawing/2014/main" id="{71CDCD29-8E81-8B45-8082-69FE17C53AE4}"/>
                </a:ext>
              </a:extLst>
            </p:cNvPr>
            <p:cNvSpPr/>
            <p:nvPr/>
          </p:nvSpPr>
          <p:spPr>
            <a:xfrm>
              <a:off x="2482672" y="5692537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33">
              <a:extLst>
                <a:ext uri="{FF2B5EF4-FFF2-40B4-BE49-F238E27FC236}">
                  <a16:creationId xmlns:a16="http://schemas.microsoft.com/office/drawing/2014/main" id="{9E3D2286-E33A-8A4C-8236-DC3C4452683B}"/>
                </a:ext>
              </a:extLst>
            </p:cNvPr>
            <p:cNvSpPr/>
            <p:nvPr/>
          </p:nvSpPr>
          <p:spPr>
            <a:xfrm>
              <a:off x="2969044" y="5685739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34">
              <a:extLst>
                <a:ext uri="{FF2B5EF4-FFF2-40B4-BE49-F238E27FC236}">
                  <a16:creationId xmlns:a16="http://schemas.microsoft.com/office/drawing/2014/main" id="{6FCEF2DE-2639-8A43-9C94-333368BD1B08}"/>
                </a:ext>
              </a:extLst>
            </p:cNvPr>
            <p:cNvSpPr/>
            <p:nvPr/>
          </p:nvSpPr>
          <p:spPr>
            <a:xfrm>
              <a:off x="2858936" y="5688161"/>
              <a:ext cx="39774" cy="411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35">
                <a:extLst>
                  <a:ext uri="{FF2B5EF4-FFF2-40B4-BE49-F238E27FC236}">
                    <a16:creationId xmlns:a16="http://schemas.microsoft.com/office/drawing/2014/main" id="{4C3302A5-F1D9-0248-8956-587499DC2E20}"/>
                  </a:ext>
                </a:extLst>
              </p:cNvPr>
              <p:cNvSpPr txBox="1"/>
              <p:nvPr/>
            </p:nvSpPr>
            <p:spPr>
              <a:xfrm>
                <a:off x="2964866" y="5522185"/>
                <a:ext cx="4768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05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050" dirty="0"/>
              </a:p>
            </p:txBody>
          </p:sp>
        </mc:Choice>
        <mc:Fallback xmlns="">
          <p:sp>
            <p:nvSpPr>
              <p:cNvPr id="45" name="ZoneTexte 35">
                <a:extLst>
                  <a:ext uri="{FF2B5EF4-FFF2-40B4-BE49-F238E27FC236}">
                    <a16:creationId xmlns:a16="http://schemas.microsoft.com/office/drawing/2014/main" id="{4C3302A5-F1D9-0248-8956-587499DC2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66" y="5522185"/>
                <a:ext cx="476888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37">
            <a:extLst>
              <a:ext uri="{FF2B5EF4-FFF2-40B4-BE49-F238E27FC236}">
                <a16:creationId xmlns:a16="http://schemas.microsoft.com/office/drawing/2014/main" id="{3714B63B-9D43-1847-965F-B2EF75A833BF}"/>
              </a:ext>
            </a:extLst>
          </p:cNvPr>
          <p:cNvCxnSpPr>
            <a:stCxn id="29" idx="1"/>
          </p:cNvCxnSpPr>
          <p:nvPr/>
        </p:nvCxnSpPr>
        <p:spPr>
          <a:xfrm flipH="1" flipV="1">
            <a:off x="1588168" y="5783795"/>
            <a:ext cx="231682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38">
            <a:extLst>
              <a:ext uri="{FF2B5EF4-FFF2-40B4-BE49-F238E27FC236}">
                <a16:creationId xmlns:a16="http://schemas.microsoft.com/office/drawing/2014/main" id="{047CB3E2-B8B0-9A4E-8C9D-7E57BC168B9E}"/>
              </a:ext>
            </a:extLst>
          </p:cNvPr>
          <p:cNvCxnSpPr>
            <a:cxnSpLocks/>
          </p:cNvCxnSpPr>
          <p:nvPr/>
        </p:nvCxnSpPr>
        <p:spPr>
          <a:xfrm flipV="1">
            <a:off x="1592543" y="5783795"/>
            <a:ext cx="0" cy="23387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0">
            <a:extLst>
              <a:ext uri="{FF2B5EF4-FFF2-40B4-BE49-F238E27FC236}">
                <a16:creationId xmlns:a16="http://schemas.microsoft.com/office/drawing/2014/main" id="{56B50EA8-AEBB-BB40-B78C-0006FD24432F}"/>
              </a:ext>
            </a:extLst>
          </p:cNvPr>
          <p:cNvCxnSpPr>
            <a:cxnSpLocks/>
          </p:cNvCxnSpPr>
          <p:nvPr/>
        </p:nvCxnSpPr>
        <p:spPr>
          <a:xfrm>
            <a:off x="1489537" y="6017671"/>
            <a:ext cx="20654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2">
            <a:extLst>
              <a:ext uri="{FF2B5EF4-FFF2-40B4-BE49-F238E27FC236}">
                <a16:creationId xmlns:a16="http://schemas.microsoft.com/office/drawing/2014/main" id="{99228061-8F79-C342-813E-F204B649B69E}"/>
              </a:ext>
            </a:extLst>
          </p:cNvPr>
          <p:cNvCxnSpPr>
            <a:cxnSpLocks/>
          </p:cNvCxnSpPr>
          <p:nvPr/>
        </p:nvCxnSpPr>
        <p:spPr>
          <a:xfrm>
            <a:off x="1533785" y="6057688"/>
            <a:ext cx="11658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3">
            <a:extLst>
              <a:ext uri="{FF2B5EF4-FFF2-40B4-BE49-F238E27FC236}">
                <a16:creationId xmlns:a16="http://schemas.microsoft.com/office/drawing/2014/main" id="{CC9F8EAA-8B0B-C34C-BECD-B1904C2C20C6}"/>
              </a:ext>
            </a:extLst>
          </p:cNvPr>
          <p:cNvCxnSpPr>
            <a:cxnSpLocks/>
          </p:cNvCxnSpPr>
          <p:nvPr/>
        </p:nvCxnSpPr>
        <p:spPr>
          <a:xfrm>
            <a:off x="1567356" y="6104444"/>
            <a:ext cx="4944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44">
            <a:extLst>
              <a:ext uri="{FF2B5EF4-FFF2-40B4-BE49-F238E27FC236}">
                <a16:creationId xmlns:a16="http://schemas.microsoft.com/office/drawing/2014/main" id="{8ADFBCD1-D121-AD41-9CD5-BC781DF7D9CD}"/>
              </a:ext>
            </a:extLst>
          </p:cNvPr>
          <p:cNvCxnSpPr/>
          <p:nvPr/>
        </p:nvCxnSpPr>
        <p:spPr>
          <a:xfrm flipH="1" flipV="1">
            <a:off x="3505472" y="5787059"/>
            <a:ext cx="231682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45">
            <a:extLst>
              <a:ext uri="{FF2B5EF4-FFF2-40B4-BE49-F238E27FC236}">
                <a16:creationId xmlns:a16="http://schemas.microsoft.com/office/drawing/2014/main" id="{03C91F86-91CF-0A40-93C6-613FC6D1F96E}"/>
              </a:ext>
            </a:extLst>
          </p:cNvPr>
          <p:cNvCxnSpPr>
            <a:cxnSpLocks/>
          </p:cNvCxnSpPr>
          <p:nvPr/>
        </p:nvCxnSpPr>
        <p:spPr>
          <a:xfrm>
            <a:off x="3754654" y="5992788"/>
            <a:ext cx="20654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46">
            <a:extLst>
              <a:ext uri="{FF2B5EF4-FFF2-40B4-BE49-F238E27FC236}">
                <a16:creationId xmlns:a16="http://schemas.microsoft.com/office/drawing/2014/main" id="{30CA2310-B858-5841-B9EB-E67E5C6E0621}"/>
              </a:ext>
            </a:extLst>
          </p:cNvPr>
          <p:cNvCxnSpPr>
            <a:cxnSpLocks/>
          </p:cNvCxnSpPr>
          <p:nvPr/>
        </p:nvCxnSpPr>
        <p:spPr>
          <a:xfrm>
            <a:off x="3798902" y="6032805"/>
            <a:ext cx="11658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47">
            <a:extLst>
              <a:ext uri="{FF2B5EF4-FFF2-40B4-BE49-F238E27FC236}">
                <a16:creationId xmlns:a16="http://schemas.microsoft.com/office/drawing/2014/main" id="{31F34E99-CDE1-C844-96DD-07712B6F4B5A}"/>
              </a:ext>
            </a:extLst>
          </p:cNvPr>
          <p:cNvCxnSpPr>
            <a:cxnSpLocks/>
          </p:cNvCxnSpPr>
          <p:nvPr/>
        </p:nvCxnSpPr>
        <p:spPr>
          <a:xfrm>
            <a:off x="3832473" y="6079561"/>
            <a:ext cx="4944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48">
            <a:extLst>
              <a:ext uri="{FF2B5EF4-FFF2-40B4-BE49-F238E27FC236}">
                <a16:creationId xmlns:a16="http://schemas.microsoft.com/office/drawing/2014/main" id="{4BDF8B94-19A8-6D40-B83E-BEC1CAAC5CA8}"/>
              </a:ext>
            </a:extLst>
          </p:cNvPr>
          <p:cNvSpPr/>
          <p:nvPr/>
        </p:nvSpPr>
        <p:spPr>
          <a:xfrm>
            <a:off x="3738002" y="5680340"/>
            <a:ext cx="218557" cy="2100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</a:t>
            </a:r>
            <a:endParaRPr lang="fr-FR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cxnSp>
        <p:nvCxnSpPr>
          <p:cNvPr id="56" name="Connecteur droit 50">
            <a:extLst>
              <a:ext uri="{FF2B5EF4-FFF2-40B4-BE49-F238E27FC236}">
                <a16:creationId xmlns:a16="http://schemas.microsoft.com/office/drawing/2014/main" id="{553CCE74-7D88-3C4D-AB9D-6367F7C4EB74}"/>
              </a:ext>
            </a:extLst>
          </p:cNvPr>
          <p:cNvCxnSpPr>
            <a:cxnSpLocks/>
          </p:cNvCxnSpPr>
          <p:nvPr/>
        </p:nvCxnSpPr>
        <p:spPr>
          <a:xfrm flipV="1">
            <a:off x="3848445" y="5887507"/>
            <a:ext cx="0" cy="9918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24F11581-1C97-B3C8-2103-0A9306C19AE0}"/>
              </a:ext>
            </a:extLst>
          </p:cNvPr>
          <p:cNvGrpSpPr/>
          <p:nvPr/>
        </p:nvGrpSpPr>
        <p:grpSpPr>
          <a:xfrm>
            <a:off x="661392" y="1453328"/>
            <a:ext cx="6151523" cy="3640873"/>
            <a:chOff x="661392" y="1453328"/>
            <a:chExt cx="6151523" cy="36408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A199FA-BFF5-8746-B0A8-43D834FBF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92" y="1453328"/>
              <a:ext cx="6151523" cy="364087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99C9D8-AA99-DFDC-EF21-80EDF4055139}"/>
                </a:ext>
              </a:extLst>
            </p:cNvPr>
            <p:cNvSpPr/>
            <p:nvPr/>
          </p:nvSpPr>
          <p:spPr>
            <a:xfrm>
              <a:off x="704711" y="1465770"/>
              <a:ext cx="522840" cy="31292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49E3162-16E9-C6E4-BE4B-63E42AFEDE99}"/>
              </a:ext>
            </a:extLst>
          </p:cNvPr>
          <p:cNvGrpSpPr/>
          <p:nvPr/>
        </p:nvGrpSpPr>
        <p:grpSpPr>
          <a:xfrm>
            <a:off x="7383172" y="3762669"/>
            <a:ext cx="4214095" cy="2562968"/>
            <a:chOff x="7383172" y="3762669"/>
            <a:chExt cx="4214095" cy="25629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44097-22CD-494D-8452-0C2D0BBE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0193" y="3762669"/>
              <a:ext cx="4097074" cy="25629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1F286-94EC-9879-A8C0-4BE83E3BD6B9}"/>
                </a:ext>
              </a:extLst>
            </p:cNvPr>
            <p:cNvSpPr/>
            <p:nvPr/>
          </p:nvSpPr>
          <p:spPr>
            <a:xfrm>
              <a:off x="7383172" y="3910433"/>
              <a:ext cx="522840" cy="31292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546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116 L 0.03933 0.0011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-0.00023 L 0.02813 -0.0002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B44B-3C4D-214A-A782-B8E39118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Roughness</a:t>
            </a:r>
            <a:r>
              <a:rPr lang="fr-FR" dirty="0"/>
              <a:t> </a:t>
            </a:r>
            <a:r>
              <a:rPr lang="fr-FR" dirty="0" err="1"/>
              <a:t>controls</a:t>
            </a:r>
            <a:r>
              <a:rPr lang="fr-FR" dirty="0"/>
              <a:t> the </a:t>
            </a:r>
            <a:r>
              <a:rPr lang="fr-FR" dirty="0" err="1"/>
              <a:t>generated</a:t>
            </a:r>
            <a:r>
              <a:rPr lang="fr-FR" dirty="0"/>
              <a:t> </a:t>
            </a:r>
            <a:r>
              <a:rPr lang="fr-FR" dirty="0" err="1"/>
              <a:t>current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0A7D4-324E-0B41-9765-4BEAF4AE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6" y="3050250"/>
            <a:ext cx="4842872" cy="326989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AA0491-BB73-7B7C-A54A-CC391309F566}"/>
              </a:ext>
            </a:extLst>
          </p:cNvPr>
          <p:cNvGrpSpPr/>
          <p:nvPr/>
        </p:nvGrpSpPr>
        <p:grpSpPr>
          <a:xfrm>
            <a:off x="5617668" y="1113017"/>
            <a:ext cx="4346531" cy="3609854"/>
            <a:chOff x="5617668" y="1113017"/>
            <a:chExt cx="4346531" cy="36098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5C1ED6-EE68-2E43-A5B5-8F49C419848B}"/>
                </a:ext>
              </a:extLst>
            </p:cNvPr>
            <p:cNvSpPr txBox="1"/>
            <p:nvPr/>
          </p:nvSpPr>
          <p:spPr>
            <a:xfrm>
              <a:off x="5617668" y="1113017"/>
              <a:ext cx="4346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/>
                <a:t>Generated</a:t>
              </a:r>
              <a:r>
                <a:rPr lang="fr-FR" sz="1400" b="1" dirty="0"/>
                <a:t> </a:t>
              </a:r>
              <a:r>
                <a:rPr lang="fr-FR" sz="1400" b="1" dirty="0" err="1"/>
                <a:t>current</a:t>
              </a:r>
              <a:r>
                <a:rPr lang="fr-FR" sz="1400" b="1" dirty="0"/>
                <a:t> </a:t>
              </a:r>
              <a:r>
                <a:rPr lang="fr-FR" sz="1400" b="1" dirty="0" err="1"/>
                <a:t>depends</a:t>
              </a:r>
              <a:r>
                <a:rPr lang="fr-FR" sz="1400" b="1" dirty="0"/>
                <a:t> on position and direction…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B79E06-89DA-9A44-810F-7A7F3C7B2F83}"/>
                </a:ext>
              </a:extLst>
            </p:cNvPr>
            <p:cNvGrpSpPr/>
            <p:nvPr/>
          </p:nvGrpSpPr>
          <p:grpSpPr>
            <a:xfrm>
              <a:off x="5702358" y="1478630"/>
              <a:ext cx="2446802" cy="3244241"/>
              <a:chOff x="317173" y="2868460"/>
              <a:chExt cx="2446802" cy="32442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AD45C88-0194-6A44-A170-41B74BAD1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173" y="2868460"/>
                <a:ext cx="2446802" cy="324424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083A64-A823-1B4F-B321-751DED2C0EB7}"/>
                  </a:ext>
                </a:extLst>
              </p:cNvPr>
              <p:cNvSpPr txBox="1"/>
              <p:nvPr/>
            </p:nvSpPr>
            <p:spPr>
              <a:xfrm>
                <a:off x="317173" y="5826916"/>
                <a:ext cx="10225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(Cartoon)</a:t>
                </a:r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71D04A8-2D0E-B6DE-532C-8106D4AA3C38}"/>
              </a:ext>
            </a:extLst>
          </p:cNvPr>
          <p:cNvGrpSpPr/>
          <p:nvPr/>
        </p:nvGrpSpPr>
        <p:grpSpPr>
          <a:xfrm>
            <a:off x="8398450" y="2310403"/>
            <a:ext cx="4346531" cy="2403682"/>
            <a:chOff x="8398450" y="2310403"/>
            <a:chExt cx="4346531" cy="24036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DA3E84-B715-A948-A0E5-58431B763040}"/>
                </a:ext>
              </a:extLst>
            </p:cNvPr>
            <p:cNvGrpSpPr/>
            <p:nvPr/>
          </p:nvGrpSpPr>
          <p:grpSpPr>
            <a:xfrm>
              <a:off x="8724329" y="2717191"/>
              <a:ext cx="3206663" cy="1996894"/>
              <a:chOff x="6891915" y="1328035"/>
              <a:chExt cx="3943381" cy="238456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29D778-1A8A-9C43-9EB7-4460D8D6E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21"/>
              <a:stretch/>
            </p:blipFill>
            <p:spPr>
              <a:xfrm>
                <a:off x="6891915" y="1331338"/>
                <a:ext cx="2975070" cy="238126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29919E-ACC5-4D4A-AD57-46FABAC88E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47"/>
              <a:stretch/>
            </p:blipFill>
            <p:spPr>
              <a:xfrm>
                <a:off x="9755891" y="1328035"/>
                <a:ext cx="1079405" cy="235006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1A92C1-0005-FB43-8DD4-33A7281AC6FC}"/>
                </a:ext>
              </a:extLst>
            </p:cNvPr>
            <p:cNvSpPr txBox="1"/>
            <p:nvPr/>
          </p:nvSpPr>
          <p:spPr>
            <a:xfrm>
              <a:off x="8398450" y="2310403"/>
              <a:ext cx="4346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…</a:t>
              </a:r>
              <a:r>
                <a:rPr lang="fr-FR" sz="1400" b="1" dirty="0" err="1"/>
                <a:t>because</a:t>
              </a:r>
              <a:r>
                <a:rPr lang="fr-FR" sz="1400" b="1" dirty="0"/>
                <a:t> of the </a:t>
              </a:r>
              <a:r>
                <a:rPr lang="fr-FR" sz="1400" b="1" dirty="0" err="1"/>
                <a:t>random</a:t>
              </a:r>
              <a:r>
                <a:rPr lang="fr-FR" sz="1400" b="1" dirty="0"/>
                <a:t> orientation of </a:t>
              </a:r>
              <a:r>
                <a:rPr lang="fr-FR" sz="1400" b="1" dirty="0" err="1"/>
                <a:t>wrinkles</a:t>
              </a:r>
              <a:r>
                <a:rPr lang="fr-FR" sz="1400" b="1" dirty="0"/>
                <a:t>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7EA43E-3350-844C-A42C-C092741C85C0}"/>
              </a:ext>
            </a:extLst>
          </p:cNvPr>
          <p:cNvSpPr txBox="1"/>
          <p:nvPr/>
        </p:nvSpPr>
        <p:spPr>
          <a:xfrm>
            <a:off x="6724925" y="5155093"/>
            <a:ext cx="503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</a:rPr>
              <a:t>- Instrumental </a:t>
            </a:r>
            <a:r>
              <a:rPr lang="fr-FR" sz="1600" b="1" dirty="0" err="1">
                <a:solidFill>
                  <a:schemeClr val="accent5"/>
                </a:solidFill>
              </a:rPr>
              <a:t>role</a:t>
            </a:r>
            <a:r>
              <a:rPr lang="fr-FR" sz="1600" b="1" dirty="0">
                <a:solidFill>
                  <a:schemeClr val="accent5"/>
                </a:solidFill>
              </a:rPr>
              <a:t> of corrugations</a:t>
            </a:r>
          </a:p>
          <a:p>
            <a:r>
              <a:rPr lang="fr-FR" sz="1600" b="1" dirty="0">
                <a:solidFill>
                  <a:schemeClr val="accent5"/>
                </a:solidFill>
              </a:rPr>
              <a:t>- Nature of </a:t>
            </a:r>
            <a:r>
              <a:rPr lang="fr-FR" sz="1600" b="1" dirty="0" err="1">
                <a:solidFill>
                  <a:schemeClr val="accent5"/>
                </a:solidFill>
              </a:rPr>
              <a:t>liquid</a:t>
            </a:r>
            <a:r>
              <a:rPr lang="fr-FR" sz="1600" b="1" dirty="0">
                <a:solidFill>
                  <a:schemeClr val="accent5"/>
                </a:solidFill>
              </a:rPr>
              <a:t> is not relevant</a:t>
            </a:r>
          </a:p>
          <a:p>
            <a:pPr algn="ctr"/>
            <a:endParaRPr lang="fr-FR" sz="1600" b="1" dirty="0">
              <a:solidFill>
                <a:schemeClr val="accent5"/>
              </a:solidFill>
            </a:endParaRPr>
          </a:p>
          <a:p>
            <a:pPr algn="ctr"/>
            <a:r>
              <a:rPr lang="fr-FR" sz="1600" b="1" dirty="0">
                <a:solidFill>
                  <a:schemeClr val="accent5"/>
                </a:solidFill>
              </a:rPr>
              <a:t>Driving </a:t>
            </a:r>
            <a:r>
              <a:rPr lang="fr-FR" sz="1600" b="1" dirty="0" err="1">
                <a:solidFill>
                  <a:schemeClr val="accent5"/>
                </a:solidFill>
              </a:rPr>
              <a:t>mechanism</a:t>
            </a:r>
            <a:r>
              <a:rPr lang="fr-FR" sz="1600" b="1" dirty="0">
                <a:solidFill>
                  <a:schemeClr val="accent5"/>
                </a:solidFill>
              </a:rPr>
              <a:t> is </a:t>
            </a:r>
            <a:r>
              <a:rPr lang="fr-FR" sz="1600" b="1" dirty="0" err="1">
                <a:solidFill>
                  <a:schemeClr val="accent5"/>
                </a:solidFill>
              </a:rPr>
              <a:t>viscous</a:t>
            </a:r>
            <a:r>
              <a:rPr lang="fr-FR" sz="1600" b="1" dirty="0">
                <a:solidFill>
                  <a:schemeClr val="accent5"/>
                </a:solidFill>
              </a:rPr>
              <a:t> friction and not a </a:t>
            </a:r>
            <a:r>
              <a:rPr lang="fr-FR" sz="1600" b="1" dirty="0" err="1">
                <a:solidFill>
                  <a:schemeClr val="accent5"/>
                </a:solidFill>
              </a:rPr>
              <a:t>moving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potential</a:t>
            </a:r>
            <a:r>
              <a:rPr lang="fr-FR" sz="1600" b="1" dirty="0">
                <a:solidFill>
                  <a:schemeClr val="accent5"/>
                </a:solidFill>
              </a:rPr>
              <a:t> or charge adsorption-</a:t>
            </a:r>
            <a:r>
              <a:rPr lang="fr-FR" sz="1600" b="1" dirty="0" err="1">
                <a:solidFill>
                  <a:schemeClr val="accent5"/>
                </a:solidFill>
              </a:rPr>
              <a:t>desorption</a:t>
            </a:r>
            <a:endParaRPr lang="fr-FR" sz="1600" b="1" dirty="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0094D-C974-5247-87D4-F62942324746}"/>
              </a:ext>
            </a:extLst>
          </p:cNvPr>
          <p:cNvSpPr txBox="1"/>
          <p:nvPr/>
        </p:nvSpPr>
        <p:spPr>
          <a:xfrm>
            <a:off x="873177" y="1420794"/>
            <a:ext cx="434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/>
              <a:t>3 </a:t>
            </a:r>
            <a:r>
              <a:rPr lang="fr-FR" sz="1400" b="1" u="sng" dirty="0" err="1"/>
              <a:t>liquids</a:t>
            </a:r>
            <a:r>
              <a:rPr lang="fr-FR" sz="1400" b="1" u="sng" dirty="0"/>
              <a:t> </a:t>
            </a:r>
            <a:r>
              <a:rPr lang="fr-FR" sz="1400" dirty="0"/>
              <a:t>: </a:t>
            </a:r>
            <a:r>
              <a:rPr lang="fr-FR" sz="1400" dirty="0" err="1"/>
              <a:t>apolar</a:t>
            </a:r>
            <a:r>
              <a:rPr lang="fr-FR" sz="1400" dirty="0"/>
              <a:t>, polar, ionic</a:t>
            </a:r>
          </a:p>
          <a:p>
            <a:r>
              <a:rPr lang="fr-FR" sz="1400" dirty="0"/>
              <a:t>Glycerol, Ionic liquid and </a:t>
            </a:r>
            <a:r>
              <a:rPr lang="fr-FR" sz="1400" dirty="0" err="1"/>
              <a:t>silicon</a:t>
            </a:r>
            <a:r>
              <a:rPr lang="fr-FR" sz="1400" dirty="0"/>
              <a:t> </a:t>
            </a:r>
            <a:r>
              <a:rPr lang="fr-FR" sz="1400" dirty="0" err="1"/>
              <a:t>oil</a:t>
            </a:r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All </a:t>
            </a:r>
            <a:r>
              <a:rPr lang="fr-FR" sz="1400" dirty="0" err="1"/>
              <a:t>yield</a:t>
            </a:r>
            <a:r>
              <a:rPr lang="fr-FR" sz="1400" dirty="0"/>
              <a:t> </a:t>
            </a:r>
            <a:r>
              <a:rPr lang="fr-FR" sz="1400" dirty="0" err="1"/>
              <a:t>similar</a:t>
            </a:r>
            <a:r>
              <a:rPr lang="fr-FR" sz="1400" dirty="0"/>
              <a:t> </a:t>
            </a:r>
            <a:r>
              <a:rPr lang="fr-FR" sz="1400" dirty="0" err="1"/>
              <a:t>current</a:t>
            </a:r>
            <a:endParaRPr lang="fr-FR" sz="14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4FB5D83-5D75-8849-855D-09F36A5E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6641-A1B4-4AE9-BAEE-BE481538A38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56BD-469B-BB49-8E7A-23396E40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 err="1"/>
              <a:t>Tuning</a:t>
            </a:r>
            <a:r>
              <a:rPr lang="fr-FR" sz="2400" dirty="0"/>
              <a:t> </a:t>
            </a:r>
            <a:r>
              <a:rPr lang="fr-FR" sz="2400" dirty="0" err="1"/>
              <a:t>electronic</a:t>
            </a:r>
            <a:r>
              <a:rPr lang="fr-FR" sz="2400" dirty="0"/>
              <a:t> </a:t>
            </a:r>
            <a:r>
              <a:rPr lang="fr-FR" sz="2400" dirty="0" err="1"/>
              <a:t>properties</a:t>
            </a:r>
            <a:r>
              <a:rPr lang="fr-FR" sz="2400" dirty="0"/>
              <a:t> ?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9B14B94E-5510-974F-9DB1-8EEFD0C3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586B-CC1E-4ED1-BE86-CC8FA893ECC9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4F1D07-6730-AC4F-BB07-D04D2AAA29A4}"/>
              </a:ext>
            </a:extLst>
          </p:cNvPr>
          <p:cNvSpPr/>
          <p:nvPr/>
        </p:nvSpPr>
        <p:spPr>
          <a:xfrm>
            <a:off x="800536" y="1556384"/>
            <a:ext cx="4986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Graphene </a:t>
            </a:r>
            <a:r>
              <a:rPr lang="fr-FR" sz="1600" b="1" dirty="0" err="1"/>
              <a:t>is</a:t>
            </a:r>
            <a:r>
              <a:rPr lang="fr-FR" sz="1600" b="1" dirty="0"/>
              <a:t> one of the rare </a:t>
            </a:r>
            <a:r>
              <a:rPr lang="fr-FR" sz="1600" b="1" dirty="0" err="1"/>
              <a:t>materials</a:t>
            </a:r>
            <a:r>
              <a:rPr lang="fr-FR" sz="1600" b="1" dirty="0"/>
              <a:t> </a:t>
            </a:r>
            <a:r>
              <a:rPr lang="fr-FR" sz="1600" b="1" dirty="0" err="1"/>
              <a:t>where</a:t>
            </a:r>
            <a:r>
              <a:rPr lang="fr-FR" sz="1600" b="1" dirty="0"/>
              <a:t> charge carrier density </a:t>
            </a:r>
            <a:r>
              <a:rPr lang="fr-FR" sz="1600" b="1" dirty="0" err="1"/>
              <a:t>is</a:t>
            </a:r>
            <a:r>
              <a:rPr lang="fr-FR" sz="1600" b="1" dirty="0"/>
              <a:t> </a:t>
            </a:r>
            <a:r>
              <a:rPr lang="fr-FR" sz="1600" b="1" dirty="0" err="1"/>
              <a:t>easily</a:t>
            </a:r>
            <a:r>
              <a:rPr lang="fr-FR" sz="1600" b="1" dirty="0"/>
              <a:t> </a:t>
            </a:r>
            <a:r>
              <a:rPr lang="fr-FR" sz="1600" b="1" dirty="0" err="1"/>
              <a:t>tunable</a:t>
            </a:r>
            <a:endParaRPr lang="fr-FR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38EF7-4D0C-8641-8925-E9AE34CD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380" y="997547"/>
            <a:ext cx="1380803" cy="9736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E4C7371-67EF-3E43-B1CC-899B9B44E82C}"/>
              </a:ext>
            </a:extLst>
          </p:cNvPr>
          <p:cNvSpPr txBox="1"/>
          <p:nvPr/>
        </p:nvSpPr>
        <p:spPr>
          <a:xfrm>
            <a:off x="6657434" y="5887042"/>
            <a:ext cx="395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5"/>
                </a:solidFill>
              </a:rPr>
              <a:t>Generated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current</a:t>
            </a:r>
            <a:r>
              <a:rPr lang="fr-FR" sz="1600" b="1" dirty="0">
                <a:solidFill>
                  <a:schemeClr val="accent5"/>
                </a:solidFill>
              </a:rPr>
              <a:t> is </a:t>
            </a:r>
            <a:r>
              <a:rPr lang="fr-FR" sz="1600" b="1" dirty="0" err="1">
                <a:solidFill>
                  <a:schemeClr val="accent5"/>
                </a:solidFill>
              </a:rPr>
              <a:t>proportional</a:t>
            </a:r>
            <a:r>
              <a:rPr lang="fr-FR" sz="1600" b="1" dirty="0">
                <a:solidFill>
                  <a:schemeClr val="accent5"/>
                </a:solidFill>
              </a:rPr>
              <a:t> to </a:t>
            </a:r>
            <a:r>
              <a:rPr lang="fr-FR" sz="1600" b="1" dirty="0" err="1">
                <a:solidFill>
                  <a:schemeClr val="accent5"/>
                </a:solidFill>
              </a:rPr>
              <a:t>bias</a:t>
            </a:r>
            <a:r>
              <a:rPr lang="fr-FR" sz="1600" b="1" dirty="0">
                <a:solidFill>
                  <a:schemeClr val="accent5"/>
                </a:solidFill>
              </a:rPr>
              <a:t> but </a:t>
            </a:r>
            <a:r>
              <a:rPr lang="fr-FR" sz="1600" b="1" dirty="0" err="1">
                <a:solidFill>
                  <a:schemeClr val="accent5"/>
                </a:solidFill>
              </a:rPr>
              <a:t>also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measured</a:t>
            </a:r>
            <a:r>
              <a:rPr lang="fr-FR" sz="1600" b="1" dirty="0">
                <a:solidFill>
                  <a:schemeClr val="accent5"/>
                </a:solidFill>
              </a:rPr>
              <a:t> at </a:t>
            </a:r>
            <a:r>
              <a:rPr lang="fr-FR" sz="1600" b="1" dirty="0" err="1">
                <a:solidFill>
                  <a:schemeClr val="accent5"/>
                </a:solidFill>
              </a:rPr>
              <a:t>zero</a:t>
            </a:r>
            <a:r>
              <a:rPr lang="fr-FR" sz="1600" b="1" dirty="0">
                <a:solidFill>
                  <a:schemeClr val="accent5"/>
                </a:solidFill>
              </a:rPr>
              <a:t> </a:t>
            </a:r>
            <a:r>
              <a:rPr lang="fr-FR" sz="1600" b="1" dirty="0" err="1">
                <a:solidFill>
                  <a:schemeClr val="accent5"/>
                </a:solidFill>
              </a:rPr>
              <a:t>bias</a:t>
            </a:r>
            <a:endParaRPr lang="fr-FR" sz="1600" b="1" dirty="0">
              <a:solidFill>
                <a:schemeClr val="accent5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9C40E-E684-1448-BBCB-BB4366CAC9C1}"/>
              </a:ext>
            </a:extLst>
          </p:cNvPr>
          <p:cNvGrpSpPr/>
          <p:nvPr/>
        </p:nvGrpSpPr>
        <p:grpSpPr>
          <a:xfrm>
            <a:off x="1150261" y="2606923"/>
            <a:ext cx="2310466" cy="3023091"/>
            <a:chOff x="1313100" y="3166245"/>
            <a:chExt cx="2310466" cy="302309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C292221-70A0-EC40-86E0-4D57C122CB21}"/>
                </a:ext>
              </a:extLst>
            </p:cNvPr>
            <p:cNvGrpSpPr/>
            <p:nvPr/>
          </p:nvGrpSpPr>
          <p:grpSpPr>
            <a:xfrm>
              <a:off x="1313100" y="3210056"/>
              <a:ext cx="2143594" cy="2979280"/>
              <a:chOff x="1004341" y="3252866"/>
              <a:chExt cx="2143594" cy="297928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D4C6E2-A6F0-8C45-BC24-56009E59EF1E}"/>
                  </a:ext>
                </a:extLst>
              </p:cNvPr>
              <p:cNvGrpSpPr/>
              <p:nvPr/>
            </p:nvGrpSpPr>
            <p:grpSpPr>
              <a:xfrm>
                <a:off x="1296649" y="3575155"/>
                <a:ext cx="1516506" cy="2645764"/>
                <a:chOff x="2668249" y="3710066"/>
                <a:chExt cx="1516506" cy="2645764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AD8E21C5-C501-D344-92A1-02F449AC5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8249" y="3710066"/>
                  <a:ext cx="1341620" cy="2645764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ED7D323-2FE0-A14C-99E0-328ADABB9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3135" y="3710066"/>
                  <a:ext cx="1341620" cy="2645764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ED64C0E-20E4-5E4D-95D0-C3284F5DE114}"/>
                  </a:ext>
                </a:extLst>
              </p:cNvPr>
              <p:cNvGrpSpPr/>
              <p:nvPr/>
            </p:nvGrpSpPr>
            <p:grpSpPr>
              <a:xfrm>
                <a:off x="1004341" y="3252866"/>
                <a:ext cx="2143594" cy="2979280"/>
                <a:chOff x="2375941" y="3387777"/>
                <a:chExt cx="2143594" cy="2979280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41972F2-D2D4-5749-9AFC-42E8793B4314}"/>
                    </a:ext>
                  </a:extLst>
                </p:cNvPr>
                <p:cNvGrpSpPr/>
                <p:nvPr/>
              </p:nvGrpSpPr>
              <p:grpSpPr>
                <a:xfrm>
                  <a:off x="2375941" y="3387777"/>
                  <a:ext cx="2143594" cy="2905404"/>
                  <a:chOff x="4309672" y="4114800"/>
                  <a:chExt cx="2143594" cy="2905404"/>
                </a:xfrm>
              </p:grpSpPr>
              <p:cxnSp>
                <p:nvCxnSpPr>
                  <p:cNvPr id="5" name="Straight Arrow Connector 4">
                    <a:extLst>
                      <a:ext uri="{FF2B5EF4-FFF2-40B4-BE49-F238E27FC236}">
                        <a16:creationId xmlns:a16="http://schemas.microsoft.com/office/drawing/2014/main" id="{B3DE466D-79BD-8844-8F0C-DCAD862A24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60414" y="4114800"/>
                    <a:ext cx="0" cy="2905404"/>
                  </a:xfrm>
                  <a:prstGeom prst="straightConnector1">
                    <a:avLst/>
                  </a:prstGeom>
                  <a:ln w="19050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AB6A5158-8407-AE43-93B2-150D0EF108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09672" y="5927655"/>
                    <a:ext cx="2143594" cy="1"/>
                  </a:xfrm>
                  <a:prstGeom prst="straightConnector1">
                    <a:avLst/>
                  </a:prstGeom>
                  <a:ln w="19050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7DF7C90D-C415-1149-A288-B7A71AC7B674}"/>
                    </a:ext>
                  </a:extLst>
                </p:cNvPr>
                <p:cNvSpPr/>
                <p:nvPr/>
              </p:nvSpPr>
              <p:spPr>
                <a:xfrm>
                  <a:off x="2843135" y="5208247"/>
                  <a:ext cx="1166734" cy="1158810"/>
                </a:xfrm>
                <a:prstGeom prst="triangl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" name="Triangle 15">
                  <a:extLst>
                    <a:ext uri="{FF2B5EF4-FFF2-40B4-BE49-F238E27FC236}">
                      <a16:creationId xmlns:a16="http://schemas.microsoft.com/office/drawing/2014/main" id="{3F7ACE9C-3C25-A547-B77D-A6E845FA7DFB}"/>
                    </a:ext>
                  </a:extLst>
                </p:cNvPr>
                <p:cNvSpPr/>
                <p:nvPr/>
              </p:nvSpPr>
              <p:spPr>
                <a:xfrm flipV="1">
                  <a:off x="3260361" y="4862962"/>
                  <a:ext cx="337277" cy="344471"/>
                </a:xfrm>
                <a:prstGeom prst="triangle">
                  <a:avLst>
                    <a:gd name="adj" fmla="val 50058"/>
                  </a:avLst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ABFC381-B33D-D342-AF3B-417EF4009B62}"/>
                      </a:ext>
                    </a:extLst>
                  </p:cNvPr>
                  <p:cNvSpPr txBox="1"/>
                  <p:nvPr/>
                </p:nvSpPr>
                <p:spPr>
                  <a:xfrm>
                    <a:off x="2641303" y="4520902"/>
                    <a:ext cx="4634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ABFC381-B33D-D342-AF3B-417EF4009B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1303" y="4520902"/>
                    <a:ext cx="46344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0DAF80A-A6B3-3242-8C58-24C937EC7804}"/>
                    </a:ext>
                  </a:extLst>
                </p:cNvPr>
                <p:cNvSpPr txBox="1"/>
                <p:nvPr/>
              </p:nvSpPr>
              <p:spPr>
                <a:xfrm>
                  <a:off x="3289821" y="5083583"/>
                  <a:ext cx="3337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0DAF80A-A6B3-3242-8C58-24C937EC7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821" y="5083583"/>
                  <a:ext cx="3337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2222" r="-22222" b="-304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7DABFA9-17C7-FC4B-B71C-C695FDB0E65D}"/>
                    </a:ext>
                  </a:extLst>
                </p:cNvPr>
                <p:cNvSpPr txBox="1"/>
                <p:nvPr/>
              </p:nvSpPr>
              <p:spPr>
                <a:xfrm>
                  <a:off x="2451104" y="3166245"/>
                  <a:ext cx="5319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7DABFA9-17C7-FC4B-B71C-C695FDB0E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1104" y="3166245"/>
                  <a:ext cx="5319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9524" r="-14286" b="-3478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310062-135B-5145-8552-7CAA40F8D6C6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2197520" y="4685241"/>
              <a:ext cx="785524" cy="646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C8EA51-F5B4-644C-AAFD-925A4780D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926" y="2234937"/>
            <a:ext cx="5605528" cy="32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31391</TotalTime>
  <Words>709</Words>
  <Application>Microsoft Macintosh PowerPoint</Application>
  <PresentationFormat>Widescreen</PresentationFormat>
  <Paragraphs>156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Palatino</vt:lpstr>
      <vt:lpstr>Office Theme</vt:lpstr>
      <vt:lpstr>PowerPoint Presentation</vt:lpstr>
      <vt:lpstr>Nanofluidics, everywhere</vt:lpstr>
      <vt:lpstr>Dynamical couplings at the liquid solid interface</vt:lpstr>
      <vt:lpstr>New effects at the liquid solid interface</vt:lpstr>
      <vt:lpstr>Current generation mechanisms</vt:lpstr>
      <vt:lpstr>Micrometric flow on graphene transistor</vt:lpstr>
      <vt:lpstr>Let us move the droplet</vt:lpstr>
      <vt:lpstr>Roughness controls the generated current</vt:lpstr>
      <vt:lpstr>Tuning electronic properties ?</vt:lpstr>
      <vt:lpstr>A unified picture of liquid-solid interface dynamics</vt:lpstr>
      <vt:lpstr>Phonon wind blows on Fermi sea</vt:lpstr>
      <vt:lpstr>Quantitative agreement !</vt:lpstr>
      <vt:lpstr>Negative quantum friction</vt:lpstr>
      <vt:lpstr>New paradigm : liquid-solid coupling</vt:lpstr>
      <vt:lpstr>PowerPoint Presentation</vt:lpstr>
      <vt:lpstr>Solid-liquid friction</vt:lpstr>
      <vt:lpstr>Quantum friction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Mathieu Lizee</cp:lastModifiedBy>
  <cp:revision>127</cp:revision>
  <dcterms:created xsi:type="dcterms:W3CDTF">2022-06-30T18:13:53Z</dcterms:created>
  <dcterms:modified xsi:type="dcterms:W3CDTF">2023-07-04T11:10:31Z</dcterms:modified>
</cp:coreProperties>
</file>