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5"/>
  </p:notesMasterIdLst>
  <p:sldIdLst>
    <p:sldId id="779" r:id="rId2"/>
    <p:sldId id="845" r:id="rId3"/>
    <p:sldId id="901" r:id="rId4"/>
    <p:sldId id="902" r:id="rId5"/>
    <p:sldId id="903" r:id="rId6"/>
    <p:sldId id="905" r:id="rId7"/>
    <p:sldId id="434" r:id="rId8"/>
    <p:sldId id="435" r:id="rId9"/>
    <p:sldId id="908" r:id="rId10"/>
    <p:sldId id="835" r:id="rId11"/>
    <p:sldId id="910" r:id="rId12"/>
    <p:sldId id="810" r:id="rId13"/>
    <p:sldId id="813" r:id="rId14"/>
    <p:sldId id="833" r:id="rId15"/>
    <p:sldId id="969" r:id="rId16"/>
    <p:sldId id="955" r:id="rId17"/>
    <p:sldId id="906" r:id="rId18"/>
    <p:sldId id="970" r:id="rId19"/>
    <p:sldId id="956" r:id="rId20"/>
    <p:sldId id="946" r:id="rId21"/>
    <p:sldId id="822" r:id="rId22"/>
    <p:sldId id="802" r:id="rId23"/>
    <p:sldId id="922" r:id="rId24"/>
    <p:sldId id="923" r:id="rId25"/>
    <p:sldId id="924" r:id="rId26"/>
    <p:sldId id="957" r:id="rId27"/>
    <p:sldId id="964" r:id="rId28"/>
    <p:sldId id="931" r:id="rId29"/>
    <p:sldId id="947" r:id="rId30"/>
    <p:sldId id="972" r:id="rId31"/>
    <p:sldId id="966" r:id="rId32"/>
    <p:sldId id="973" r:id="rId33"/>
    <p:sldId id="938" r:id="rId34"/>
    <p:sldId id="968" r:id="rId35"/>
    <p:sldId id="962" r:id="rId36"/>
    <p:sldId id="939" r:id="rId37"/>
    <p:sldId id="926" r:id="rId38"/>
    <p:sldId id="952" r:id="rId39"/>
    <p:sldId id="927" r:id="rId40"/>
    <p:sldId id="928" r:id="rId41"/>
    <p:sldId id="940" r:id="rId42"/>
    <p:sldId id="899" r:id="rId43"/>
    <p:sldId id="844" r:id="rId44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8729" autoAdjust="0"/>
  </p:normalViewPr>
  <p:slideViewPr>
    <p:cSldViewPr snapToGrid="0">
      <p:cViewPr>
        <p:scale>
          <a:sx n="60" d="100"/>
          <a:sy n="60" d="100"/>
        </p:scale>
        <p:origin x="1459" y="-29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4D98F-6EA8-4829-8016-08ADBEF6ECA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7A6BC-C943-479B-A525-41893E2E67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introduction</a:t>
            </a:r>
            <a:r>
              <a:rPr lang="de-DE" dirty="0"/>
              <a:t>. I am </a:t>
            </a:r>
            <a:r>
              <a:rPr lang="de-DE" dirty="0" err="1"/>
              <a:t>giving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on behalf </a:t>
            </a:r>
            <a:r>
              <a:rPr lang="de-DE" dirty="0" err="1"/>
              <a:t>of</a:t>
            </a:r>
            <a:r>
              <a:rPr lang="de-DE" dirty="0"/>
              <a:t> Silke Ospelkaus,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unfortunately</a:t>
            </a:r>
            <a:r>
              <a:rPr lang="de-DE" dirty="0"/>
              <a:t> sick and I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fill</a:t>
            </a:r>
            <a:r>
              <a:rPr lang="de-DE" dirty="0"/>
              <a:t> in on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notice</a:t>
            </a:r>
            <a:r>
              <a:rPr lang="de-DE" dirty="0"/>
              <a:t>. The 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gases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polar </a:t>
            </a:r>
            <a:r>
              <a:rPr lang="de-DE" dirty="0" err="1"/>
              <a:t>molecules</a:t>
            </a:r>
            <a:r>
              <a:rPr lang="de-DE" dirty="0"/>
              <a:t> and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I </a:t>
            </a:r>
            <a:r>
              <a:rPr lang="de-DE" dirty="0" err="1"/>
              <a:t>would</a:t>
            </a:r>
            <a:r>
              <a:rPr lang="de-DE" dirty="0"/>
              <a:t> like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on a tour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roughly</a:t>
            </a:r>
            <a:r>
              <a:rPr lang="de-DE" dirty="0"/>
              <a:t> 10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ago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near</a:t>
            </a:r>
            <a:r>
              <a:rPr lang="de-DE" dirty="0"/>
              <a:t>-quantum </a:t>
            </a:r>
            <a:r>
              <a:rPr lang="de-DE" dirty="0" err="1"/>
              <a:t>degenerate</a:t>
            </a:r>
            <a:r>
              <a:rPr lang="de-DE" dirty="0"/>
              <a:t> gas </a:t>
            </a:r>
            <a:r>
              <a:rPr lang="de-DE" dirty="0" err="1"/>
              <a:t>of</a:t>
            </a:r>
            <a:r>
              <a:rPr lang="de-DE" dirty="0"/>
              <a:t> polar </a:t>
            </a:r>
            <a:r>
              <a:rPr lang="de-DE" dirty="0" err="1"/>
              <a:t>molecules</a:t>
            </a:r>
            <a:r>
              <a:rPr lang="de-DE" dirty="0"/>
              <a:t>.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920-FDCE-41F7-A20F-02BCDFC397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253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, in Hannover, </a:t>
            </a:r>
          </a:p>
          <a:p>
            <a:r>
              <a:rPr lang="de-DE" dirty="0"/>
              <a:t>experimental </a:t>
            </a:r>
            <a:r>
              <a:rPr lang="de-DE" dirty="0" err="1"/>
              <a:t>signal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confirms</a:t>
            </a:r>
            <a:r>
              <a:rPr lang="de-DE" dirty="0"/>
              <a:t> </a:t>
            </a:r>
            <a:r>
              <a:rPr lang="de-DE" dirty="0" err="1"/>
              <a:t>molecule</a:t>
            </a:r>
            <a:r>
              <a:rPr lang="de-DE" dirty="0"/>
              <a:t> </a:t>
            </a:r>
            <a:r>
              <a:rPr lang="de-DE" dirty="0" err="1"/>
              <a:t>creation</a:t>
            </a:r>
            <a:r>
              <a:rPr lang="de-DE" dirty="0"/>
              <a:t>. 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8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creation</a:t>
            </a:r>
            <a:r>
              <a:rPr lang="de-DE" dirty="0"/>
              <a:t> in all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same </a:t>
            </a:r>
            <a:r>
              <a:rPr lang="de-DE" dirty="0" err="1"/>
              <a:t>way</a:t>
            </a:r>
            <a:r>
              <a:rPr lang="de-DE" dirty="0"/>
              <a:t>.. </a:t>
            </a:r>
          </a:p>
          <a:p>
            <a:r>
              <a:rPr lang="de-DE" dirty="0" err="1"/>
              <a:t>Three-step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introduced</a:t>
            </a:r>
            <a:r>
              <a:rPr lang="de-DE" dirty="0"/>
              <a:t> in 2008 at JILA (Silke </a:t>
            </a:r>
            <a:r>
              <a:rPr lang="de-DE" dirty="0" err="1"/>
              <a:t>postdoc</a:t>
            </a:r>
            <a:r>
              <a:rPr lang="de-DE" dirty="0"/>
              <a:t>)…..</a:t>
            </a:r>
          </a:p>
          <a:p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hyperfine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rovibrational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03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control all quantum degrees of freedom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58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molecules</a:t>
            </a:r>
            <a:r>
              <a:rPr lang="de-DE" dirty="0"/>
              <a:t> </a:t>
            </a:r>
            <a:r>
              <a:rPr lang="de-DE" dirty="0" err="1"/>
              <a:t>prepared</a:t>
            </a:r>
            <a:r>
              <a:rPr lang="de-DE" dirty="0"/>
              <a:t>.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collisions</a:t>
            </a:r>
            <a:r>
              <a:rPr lang="de-DE" dirty="0"/>
              <a:t>. </a:t>
            </a:r>
          </a:p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collisions</a:t>
            </a:r>
            <a:r>
              <a:rPr lang="de-DE" dirty="0"/>
              <a:t> (</a:t>
            </a:r>
            <a:r>
              <a:rPr lang="de-DE" dirty="0" err="1"/>
              <a:t>both</a:t>
            </a:r>
            <a:r>
              <a:rPr lang="de-DE" dirty="0"/>
              <a:t>…) </a:t>
            </a:r>
            <a:r>
              <a:rPr lang="de-DE" dirty="0" err="1"/>
              <a:t>interesting</a:t>
            </a:r>
            <a:r>
              <a:rPr lang="de-DE" dirty="0"/>
              <a:t> in </a:t>
            </a:r>
            <a:r>
              <a:rPr lang="de-DE" dirty="0" err="1"/>
              <a:t>itself</a:t>
            </a:r>
            <a:r>
              <a:rPr lang="de-DE" dirty="0"/>
              <a:t> (</a:t>
            </a:r>
            <a:r>
              <a:rPr lang="de-DE" dirty="0" err="1"/>
              <a:t>regime</a:t>
            </a:r>
            <a:r>
              <a:rPr lang="de-DE" dirty="0"/>
              <a:t> </a:t>
            </a:r>
            <a:r>
              <a:rPr lang="de-DE" dirty="0" err="1"/>
              <a:t>never</a:t>
            </a:r>
            <a:r>
              <a:rPr lang="de-DE" dirty="0"/>
              <a:t> </a:t>
            </a:r>
            <a:r>
              <a:rPr lang="de-DE" dirty="0" err="1"/>
              <a:t>accessed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)</a:t>
            </a:r>
          </a:p>
          <a:p>
            <a:r>
              <a:rPr lang="de-DE" dirty="0"/>
              <a:t>-&gt; </a:t>
            </a:r>
            <a:r>
              <a:rPr lang="de-DE" dirty="0" err="1"/>
              <a:t>evaporative</a:t>
            </a:r>
            <a:r>
              <a:rPr lang="de-DE" dirty="0"/>
              <a:t>/</a:t>
            </a:r>
            <a:r>
              <a:rPr lang="de-DE" dirty="0" err="1"/>
              <a:t>sympathetic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+ </a:t>
            </a:r>
            <a:r>
              <a:rPr lang="de-DE" dirty="0" err="1"/>
              <a:t>realization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strongly</a:t>
            </a:r>
            <a:r>
              <a:rPr lang="de-DE" dirty="0"/>
              <a:t> </a:t>
            </a:r>
            <a:r>
              <a:rPr lang="de-DE" dirty="0" err="1"/>
              <a:t>correlated</a:t>
            </a:r>
            <a:r>
              <a:rPr lang="de-DE" dirty="0"/>
              <a:t> </a:t>
            </a:r>
            <a:r>
              <a:rPr lang="de-DE" dirty="0" err="1"/>
              <a:t>dipolar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-body </a:t>
            </a:r>
            <a:r>
              <a:rPr lang="de-DE" dirty="0" err="1"/>
              <a:t>systems</a:t>
            </a:r>
            <a:r>
              <a:rPr lang="de-DE" dirty="0"/>
              <a:t> (</a:t>
            </a:r>
            <a:r>
              <a:rPr lang="de-DE" dirty="0" err="1"/>
              <a:t>molecules</a:t>
            </a:r>
            <a:r>
              <a:rPr lang="de-DE" dirty="0"/>
              <a:t> large DDI)</a:t>
            </a:r>
          </a:p>
          <a:p>
            <a:r>
              <a:rPr lang="de-DE" dirty="0" err="1"/>
              <a:t>Literally</a:t>
            </a:r>
            <a:r>
              <a:rPr lang="de-DE" dirty="0"/>
              <a:t> </a:t>
            </a:r>
            <a:r>
              <a:rPr lang="de-DE" dirty="0" err="1"/>
              <a:t>nothing</a:t>
            </a:r>
            <a:r>
              <a:rPr lang="de-DE" dirty="0"/>
              <a:t> was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collisional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regime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vanishing</a:t>
            </a:r>
            <a:r>
              <a:rPr lang="de-DE" dirty="0"/>
              <a:t> </a:t>
            </a:r>
            <a:r>
              <a:rPr lang="de-DE" dirty="0" err="1"/>
              <a:t>collisional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and </a:t>
            </a:r>
            <a:r>
              <a:rPr lang="de-DE" dirty="0" err="1"/>
              <a:t>single</a:t>
            </a:r>
            <a:r>
              <a:rPr lang="de-DE" dirty="0"/>
              <a:t> partial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scattering</a:t>
            </a:r>
            <a:endParaRPr lang="de-DE" dirty="0"/>
          </a:p>
          <a:p>
            <a:r>
              <a:rPr lang="de-DE" dirty="0"/>
              <a:t>As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see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a </a:t>
            </a:r>
            <a:r>
              <a:rPr lang="de-DE" dirty="0" err="1"/>
              <a:t>couple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surprises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investigations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 10 </a:t>
            </a:r>
            <a:r>
              <a:rPr lang="de-DE" dirty="0" err="1"/>
              <a:t>years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Start </a:t>
            </a:r>
            <a:r>
              <a:rPr lang="de-DE" dirty="0" err="1"/>
              <a:t>really</a:t>
            </a:r>
            <a:r>
              <a:rPr lang="de-DE" dirty="0"/>
              <a:t> simple: </a:t>
            </a:r>
            <a:r>
              <a:rPr lang="de-DE" dirty="0" err="1"/>
              <a:t>collisional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happen in </a:t>
            </a:r>
            <a:r>
              <a:rPr lang="de-DE" dirty="0" err="1"/>
              <a:t>molecular</a:t>
            </a:r>
            <a:r>
              <a:rPr lang="de-DE" dirty="0"/>
              <a:t> </a:t>
            </a:r>
            <a:r>
              <a:rPr lang="de-DE" dirty="0" err="1"/>
              <a:t>gases</a:t>
            </a:r>
            <a:r>
              <a:rPr lang="de-DE" dirty="0"/>
              <a:t>? Loss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occur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06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Well,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bi-alkali polar </a:t>
            </a:r>
            <a:r>
              <a:rPr lang="de-DE" dirty="0" err="1"/>
              <a:t>molecules</a:t>
            </a:r>
            <a:r>
              <a:rPr lang="de-DE" dirty="0"/>
              <a:t> </a:t>
            </a:r>
            <a:r>
              <a:rPr lang="de-DE" dirty="0" err="1"/>
              <a:t>divides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. </a:t>
            </a:r>
            <a:r>
              <a:rPr lang="de-DE" dirty="0" err="1"/>
              <a:t>explain</a:t>
            </a:r>
            <a:r>
              <a:rPr lang="de-DE" dirty="0"/>
              <a:t>….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9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Pick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illustrate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 err="1"/>
              <a:t>NaK</a:t>
            </a:r>
            <a:endParaRPr lang="de-DE" dirty="0"/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different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KRb</a:t>
            </a:r>
            <a:r>
              <a:rPr lang="de-DE" dirty="0"/>
              <a:t> </a:t>
            </a:r>
            <a:r>
              <a:rPr lang="de-DE" dirty="0" err="1"/>
              <a:t>molecule</a:t>
            </a:r>
            <a:r>
              <a:rPr lang="de-DE" dirty="0"/>
              <a:t>, …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5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chemically reactive: already in 2010 fast two body loss at the universal limit observed-&gt;attributed to exoergic exchange reactions. </a:t>
            </a:r>
          </a:p>
          <a:p>
            <a:r>
              <a:rPr lang="en-US" dirty="0"/>
              <a:t>reaction products directly detected in 2019.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7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64A4B1D-D5DC-497E-AFBE-AA8CDBC98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77742-A1A3-46D4-9FD9-0BA08060363E}" type="slidenum">
              <a:rPr lang="en-US" altLang="en-US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4CF0031-EC93-4D31-85F8-922311B63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DA581DD-4FBD-43FA-88D1-AAA48777A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 can the loss be explained?  Two molecules approach…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within a certain distance, within short range, the chemical reaction happens with almost unity probability.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But what then sets the rate for the loss.?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64A4B1D-D5DC-497E-AFBE-AA8CDBC98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77742-A1A3-46D4-9FD9-0BA08060363E}" type="slidenum">
              <a:rPr lang="en-US" altLang="en-US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4CF0031-EC93-4D31-85F8-922311B63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DA581DD-4FBD-43FA-88D1-AAA48777A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Rate for loss set by LR potential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Ultracold -&gt;almost no kinetic energy -&gt; any small LR potential barrier prevents (classically) reaching SR-&gt; chemical reaction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Tunneling through the LR potential barrier -&gt;rate, chemical reaction happens.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is now this LR potential barrier for two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KRb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molecules? Well,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Silkes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group: single quantum state fermionic, ultracold molecules.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Ultracold: scattering restricted to lowest 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Fermions: p-wave (1 ang. Mom. quant) centrifugal energy barrier of 16µK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chemical reaction rate= tunnel rate</a:t>
            </a:r>
          </a:p>
        </p:txBody>
      </p:sp>
    </p:spTree>
    <p:extLst>
      <p:ext uri="{BB962C8B-B14F-4D97-AF65-F5344CB8AC3E}">
        <p14:creationId xmlns:p14="http://schemas.microsoft.com/office/powerpoint/2010/main" val="1884826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case in Hannover: ultracold bosonic </a:t>
            </a:r>
            <a:r>
              <a:rPr lang="en-US" dirty="0" err="1"/>
              <a:t>NaK</a:t>
            </a:r>
            <a:r>
              <a:rPr lang="en-US" dirty="0"/>
              <a:t> molecules -&gt; exchange reaction is endoergic -&gt; forbidden at ultracold temperatures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outline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,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 will </a:t>
            </a:r>
            <a:r>
              <a:rPr lang="de-DE" dirty="0" err="1"/>
              <a:t>motivate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gases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, </a:t>
            </a:r>
            <a:r>
              <a:rPr lang="de-DE" dirty="0" err="1"/>
              <a:t>later</a:t>
            </a:r>
            <a:r>
              <a:rPr lang="de-DE" dirty="0"/>
              <a:t> on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and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collisions</a:t>
            </a:r>
            <a:r>
              <a:rPr lang="de-DE" dirty="0"/>
              <a:t> in such a 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7A6BC-C943-479B-A525-41893E2E67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36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64A4B1D-D5DC-497E-AFBE-AA8CDBC98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77742-A1A3-46D4-9FD9-0BA08060363E}" type="slidenum">
              <a:rPr lang="en-US" altLang="en-US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4CF0031-EC93-4D31-85F8-922311B63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DA581DD-4FBD-43FA-88D1-AAA48777A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a typical picture for the processes that can happen upon a collision look like for non-chemically reactive molecules?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picture: not so different from …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Approach…  However, no chemical reaction pathway!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Nevertheless, it turns out -&gt; two-body loss. What happens?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class of molecules, J. Bohn and coworkers pointed out a different loss mechanism: loss through so-called sticky collisions. What is this?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tetramer potential of Na2K2 tetramers, enormous DOS -&gt; dense manifold of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Feshbach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resonances -&gt; so dense, that together with possible broadening at short range in most of the cases not resolvable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Ergodic exploration with sticking time RRKM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Removed by additional mechanisms: collisions/photoinduced processes -&gt; Loss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00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strong two-body decay on a time scale of a couple of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Analysing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data (2body+antievap) -&gt; we extract a two body decay coefficient close to the universal limit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or less every collision reaching SR leads to loss!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5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Well, the loss process itself, complex formation followed by photoinduced loss is by now well accepted in the community, however, what is still a mystery is actually the complex lifetimes.  Simple RRKM theory predicts the lifetime to be…..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Durham group measured the lifetime for the </a:t>
            </a:r>
            <a:r>
              <a:rPr lang="en-US" dirty="0" err="1"/>
              <a:t>RbCs</a:t>
            </a:r>
            <a:r>
              <a:rPr lang="en-US" dirty="0"/>
              <a:t> molecules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…..and found them to be within a factor of 2 of the predicted lifetime.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87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turned</a:t>
            </a:r>
            <a:r>
              <a:rPr lang="de-DE" dirty="0"/>
              <a:t> out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really</a:t>
            </a:r>
            <a:r>
              <a:rPr lang="de-DE" dirty="0"/>
              <a:t> different </a:t>
            </a:r>
          </a:p>
          <a:p>
            <a:r>
              <a:rPr lang="de-DE" dirty="0" err="1"/>
              <a:t>Predicted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just 6µs –(2 </a:t>
            </a:r>
            <a:r>
              <a:rPr lang="de-DE" dirty="0" err="1"/>
              <a:t>orders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manitude</a:t>
            </a:r>
            <a:r>
              <a:rPr lang="de-DE" dirty="0"/>
              <a:t>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RbCs</a:t>
            </a:r>
            <a:r>
              <a:rPr lang="de-DE" dirty="0"/>
              <a:t>)</a:t>
            </a:r>
          </a:p>
          <a:p>
            <a:r>
              <a:rPr lang="de-DE" dirty="0"/>
              <a:t>-&gt; </a:t>
            </a:r>
            <a:r>
              <a:rPr lang="de-DE" dirty="0" err="1"/>
              <a:t>dark</a:t>
            </a:r>
            <a:r>
              <a:rPr lang="de-DE" dirty="0"/>
              <a:t> time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chopped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 </a:t>
            </a:r>
            <a:r>
              <a:rPr lang="de-DE" dirty="0" err="1"/>
              <a:t>typically</a:t>
            </a:r>
            <a:r>
              <a:rPr lang="de-DE" dirty="0"/>
              <a:t> 2 </a:t>
            </a:r>
            <a:r>
              <a:rPr lang="de-DE" dirty="0" err="1"/>
              <a:t>orders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magnitude</a:t>
            </a:r>
            <a:r>
              <a:rPr lang="de-DE" dirty="0"/>
              <a:t> larger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 </a:t>
            </a:r>
          </a:p>
          <a:p>
            <a:r>
              <a:rPr lang="de-DE" dirty="0"/>
              <a:t>-&gt; </a:t>
            </a:r>
            <a:r>
              <a:rPr lang="de-DE" dirty="0" err="1"/>
              <a:t>suppression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pronounced</a:t>
            </a:r>
            <a:endParaRPr lang="de-DE" dirty="0"/>
          </a:p>
          <a:p>
            <a:r>
              <a:rPr lang="de-DE" dirty="0"/>
              <a:t>Plot </a:t>
            </a:r>
            <a:r>
              <a:rPr lang="de-DE" dirty="0" err="1"/>
              <a:t>assuming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predicted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6µs,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NaK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double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experimentally</a:t>
            </a:r>
            <a:r>
              <a:rPr lang="de-DE" dirty="0"/>
              <a:t> </a:t>
            </a:r>
            <a:r>
              <a:rPr lang="de-DE" dirty="0" err="1"/>
              <a:t>accessible</a:t>
            </a:r>
            <a:r>
              <a:rPr lang="de-DE" dirty="0"/>
              <a:t> </a:t>
            </a:r>
            <a:r>
              <a:rPr lang="de-DE" dirty="0" err="1"/>
              <a:t>chopping</a:t>
            </a:r>
            <a:r>
              <a:rPr lang="de-DE" dirty="0"/>
              <a:t> </a:t>
            </a:r>
            <a:r>
              <a:rPr lang="de-DE" dirty="0" err="1"/>
              <a:t>frequencies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47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10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Simle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: </a:t>
            </a:r>
            <a:r>
              <a:rPr lang="de-DE" dirty="0" err="1"/>
              <a:t>manipulating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….. And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Silkes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at JILA and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preparing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..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50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64A4B1D-D5DC-497E-AFBE-AA8CDBC98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77742-A1A3-46D4-9FD9-0BA08060363E}" type="slidenum">
              <a:rPr lang="en-US" altLang="en-US">
                <a:latin typeface="Arial" panose="020B0604020202020204" pitchFamily="34" charset="0"/>
              </a:rPr>
              <a:pPr eaLnBrk="1" hangingPunct="1"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4CF0031-EC93-4D31-85F8-922311B63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DA581DD-4FBD-43FA-88D1-AAA48777A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 err="1">
                <a:latin typeface="Arial" pitchFamily="34" charset="0"/>
                <a:cs typeface="Arial" pitchFamily="34" charset="0"/>
              </a:rPr>
              <a:t>Manipulating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long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range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e-DE" dirty="0" err="1">
                <a:latin typeface="Arial" pitchFamily="34" charset="0"/>
                <a:cs typeface="Arial" pitchFamily="34" charset="0"/>
              </a:rPr>
              <a:t>Designing</a:t>
            </a:r>
            <a:r>
              <a:rPr lang="de-DE" dirty="0">
                <a:latin typeface="Arial" pitchFamily="34" charset="0"/>
                <a:cs typeface="Arial" pitchFamily="34" charset="0"/>
              </a:rPr>
              <a:t> potential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barriers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e-DE" dirty="0">
                <a:latin typeface="Arial" pitchFamily="34" charset="0"/>
                <a:cs typeface="Arial" pitchFamily="34" charset="0"/>
              </a:rPr>
              <a:t>Prevent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molecules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getting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within</a:t>
            </a:r>
            <a:r>
              <a:rPr lang="de-DE" dirty="0">
                <a:latin typeface="Arial" pitchFamily="34" charset="0"/>
                <a:cs typeface="Arial" pitchFamily="34" charset="0"/>
              </a:rPr>
              <a:t> SR</a:t>
            </a:r>
          </a:p>
        </p:txBody>
      </p:sp>
    </p:spTree>
    <p:extLst>
      <p:ext uri="{BB962C8B-B14F-4D97-AF65-F5344CB8AC3E}">
        <p14:creationId xmlns:p14="http://schemas.microsoft.com/office/powerpoint/2010/main" val="70404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64A4B1D-D5DC-497E-AFBE-AA8CDBC98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77742-A1A3-46D4-9FD9-0BA08060363E}" type="slidenum">
              <a:rPr lang="en-US" altLang="en-US"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4CF0031-EC93-4D31-85F8-922311B63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DA581DD-4FBD-43FA-88D1-AAA48777A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And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is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dirty="0">
                <a:latin typeface="Arial" pitchFamily="34" charset="0"/>
                <a:cs typeface="Arial" pitchFamily="34" charset="0"/>
              </a:rPr>
              <a:t> so-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called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blue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shieldding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collisions</a:t>
            </a:r>
            <a:r>
              <a:rPr lang="de-DE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64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64A4B1D-D5DC-497E-AFBE-AA8CDBC98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77742-A1A3-46D4-9FD9-0BA08060363E}" type="slidenum">
              <a:rPr lang="en-US" altLang="en-US">
                <a:latin typeface="Arial" panose="020B0604020202020204" pitchFamily="34" charset="0"/>
              </a:rPr>
              <a:pPr eaLnBrk="1" hangingPunct="1"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4CF0031-EC93-4D31-85F8-922311B63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DA581DD-4FBD-43FA-88D1-AAA48777A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1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: </a:t>
            </a:r>
            <a:r>
              <a:rPr lang="de-DE" dirty="0" err="1"/>
              <a:t>extend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gases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xxxx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from</a:t>
            </a:r>
            <a:r>
              <a:rPr lang="de-DE" dirty="0"/>
              <a:t> simpler </a:t>
            </a:r>
            <a:r>
              <a:rPr lang="de-DE" dirty="0" err="1"/>
              <a:t>atomic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molecular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, in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simplest</a:t>
            </a:r>
            <a:r>
              <a:rPr lang="de-DE" dirty="0"/>
              <a:t> </a:t>
            </a:r>
            <a:r>
              <a:rPr lang="de-DE" dirty="0" err="1"/>
              <a:t>conceivable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</a:t>
            </a:r>
            <a:r>
              <a:rPr lang="de-DE" dirty="0" err="1"/>
              <a:t>namely</a:t>
            </a:r>
            <a:r>
              <a:rPr lang="de-DE" dirty="0"/>
              <a:t> </a:t>
            </a:r>
            <a:r>
              <a:rPr lang="de-DE" dirty="0" err="1"/>
              <a:t>diatomic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. But </a:t>
            </a:r>
            <a:r>
              <a:rPr lang="de-DE" dirty="0" err="1"/>
              <a:t>why</a:t>
            </a:r>
            <a:r>
              <a:rPr lang="de-DE" dirty="0"/>
              <a:t>? Well,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motivation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twofold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0477-6B27-4A79-97F4-8EC86C5F619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277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64A4B1D-D5DC-497E-AFBE-AA8CDBC98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77742-A1A3-46D4-9FD9-0BA08060363E}" type="slidenum">
              <a:rPr lang="en-US" altLang="en-US">
                <a:latin typeface="Arial" panose="020B0604020202020204" pitchFamily="34" charset="0"/>
              </a:rPr>
              <a:pPr eaLnBrk="1" hangingPunct="1"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4CF0031-EC93-4D31-85F8-922311B63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DA581DD-4FBD-43FA-88D1-AAA48777A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16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64A4B1D-D5DC-497E-AFBE-AA8CDBC98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77742-A1A3-46D4-9FD9-0BA08060363E}" type="slidenum">
              <a:rPr lang="en-US" altLang="en-US"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4CF0031-EC93-4D31-85F8-922311B63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DA581DD-4FBD-43FA-88D1-AAA48777A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And indeed it works</a:t>
            </a:r>
          </a:p>
        </p:txBody>
      </p:sp>
    </p:spTree>
    <p:extLst>
      <p:ext uri="{BB962C8B-B14F-4D97-AF65-F5344CB8AC3E}">
        <p14:creationId xmlns:p14="http://schemas.microsoft.com/office/powerpoint/2010/main" val="3639963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64A4B1D-D5DC-497E-AFBE-AA8CDBC98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77742-A1A3-46D4-9FD9-0BA08060363E}" type="slidenum">
              <a:rPr lang="en-US" altLang="en-US"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4CF0031-EC93-4D31-85F8-922311B63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DA581DD-4FBD-43FA-88D1-AAA48777A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Experimentally more flexible</a:t>
            </a:r>
          </a:p>
        </p:txBody>
      </p:sp>
    </p:spTree>
    <p:extLst>
      <p:ext uri="{BB962C8B-B14F-4D97-AF65-F5344CB8AC3E}">
        <p14:creationId xmlns:p14="http://schemas.microsoft.com/office/powerpoint/2010/main" val="16142242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64A4B1D-D5DC-497E-AFBE-AA8CDBC98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77742-A1A3-46D4-9FD9-0BA08060363E}" type="slidenum">
              <a:rPr lang="en-US" altLang="en-US">
                <a:latin typeface="Arial" panose="020B0604020202020204" pitchFamily="34" charset="0"/>
              </a:rPr>
              <a:pPr eaLnBrk="1" hangingPunct="1"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4CF0031-EC93-4D31-85F8-922311B63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DA581DD-4FBD-43FA-88D1-AAA48777A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Delta = 0</a:t>
            </a:r>
          </a:p>
        </p:txBody>
      </p:sp>
    </p:spTree>
    <p:extLst>
      <p:ext uri="{BB962C8B-B14F-4D97-AF65-F5344CB8AC3E}">
        <p14:creationId xmlns:p14="http://schemas.microsoft.com/office/powerpoint/2010/main" val="22801901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can also investigate in these kinds of systems is ultracold collisions of molecules with atoms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1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NaK</a:t>
            </a:r>
            <a:r>
              <a:rPr lang="de-DE" dirty="0"/>
              <a:t> +Na and </a:t>
            </a:r>
            <a:r>
              <a:rPr lang="de-DE" dirty="0" err="1"/>
              <a:t>NaK</a:t>
            </a:r>
            <a:r>
              <a:rPr lang="de-DE" dirty="0"/>
              <a:t> + K</a:t>
            </a:r>
          </a:p>
          <a:p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experimental </a:t>
            </a:r>
            <a:r>
              <a:rPr lang="de-DE" dirty="0" err="1"/>
              <a:t>systems</a:t>
            </a:r>
            <a:r>
              <a:rPr lang="de-DE" dirty="0"/>
              <a:t>? </a:t>
            </a:r>
          </a:p>
          <a:p>
            <a:r>
              <a:rPr lang="de-DE" dirty="0" err="1"/>
              <a:t>NaK</a:t>
            </a:r>
            <a:r>
              <a:rPr lang="de-DE" dirty="0"/>
              <a:t> + Na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chemical</a:t>
            </a:r>
            <a:r>
              <a:rPr lang="de-DE" dirty="0"/>
              <a:t> </a:t>
            </a:r>
            <a:r>
              <a:rPr lang="de-DE" dirty="0" err="1"/>
              <a:t>reactions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NaK+Na</a:t>
            </a:r>
            <a:r>
              <a:rPr lang="de-DE" dirty="0"/>
              <a:t>-</a:t>
            </a:r>
            <a:r>
              <a:rPr lang="de-DE" dirty="0">
                <a:sym typeface="Wingdings" panose="05000000000000000000" pitchFamily="2" charset="2"/>
              </a:rPr>
              <a:t> Na_2+  K </a:t>
            </a:r>
            <a:r>
              <a:rPr lang="de-DE" dirty="0" err="1">
                <a:sym typeface="Wingdings" panose="05000000000000000000" pitchFamily="2" charset="2"/>
              </a:rPr>
              <a:t>exoergic</a:t>
            </a:r>
            <a:r>
              <a:rPr lang="de-DE" dirty="0">
                <a:sym typeface="Wingdings" panose="05000000000000000000" pitchFamily="2" charset="2"/>
              </a:rPr>
              <a:t> -&gt; </a:t>
            </a:r>
            <a:r>
              <a:rPr lang="de-DE" dirty="0" err="1">
                <a:sym typeface="Wingdings" panose="05000000000000000000" pitchFamily="2" charset="2"/>
              </a:rPr>
              <a:t>allowed</a:t>
            </a:r>
            <a:r>
              <a:rPr lang="de-DE" dirty="0">
                <a:sym typeface="Wingdings" panose="05000000000000000000" pitchFamily="2" charset="2"/>
              </a:rPr>
              <a:t> at </a:t>
            </a:r>
            <a:r>
              <a:rPr lang="de-DE" dirty="0" err="1">
                <a:sym typeface="Wingdings" panose="05000000000000000000" pitchFamily="2" charset="2"/>
              </a:rPr>
              <a:t>ultracold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ttemperatures</a:t>
            </a:r>
            <a:r>
              <a:rPr lang="de-DE" dirty="0">
                <a:sym typeface="Wingdings" panose="05000000000000000000" pitchFamily="2" charset="2"/>
              </a:rPr>
              <a:t>. </a:t>
            </a:r>
          </a:p>
          <a:p>
            <a:r>
              <a:rPr lang="de-DE" dirty="0">
                <a:sym typeface="Wingdings" panose="05000000000000000000" pitchFamily="2" charset="2"/>
              </a:rPr>
              <a:t>-&gt; </a:t>
            </a:r>
            <a:r>
              <a:rPr lang="de-DE" dirty="0" err="1">
                <a:sym typeface="Wingdings" panose="05000000000000000000" pitchFamily="2" charset="2"/>
              </a:rPr>
              <a:t>expect</a:t>
            </a:r>
            <a:r>
              <a:rPr lang="de-DE" dirty="0">
                <a:sym typeface="Wingdings" panose="05000000000000000000" pitchFamily="2" charset="2"/>
              </a:rPr>
              <a:t> rapid </a:t>
            </a:r>
            <a:r>
              <a:rPr lang="de-DE" dirty="0" err="1">
                <a:sym typeface="Wingdings" panose="05000000000000000000" pitchFamily="2" charset="2"/>
              </a:rPr>
              <a:t>loss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Na_2+K </a:t>
            </a:r>
            <a:r>
              <a:rPr lang="de-DE" dirty="0" err="1">
                <a:sym typeface="Wingdings" panose="05000000000000000000" pitchFamily="2" charset="2"/>
              </a:rPr>
              <a:t>channel</a:t>
            </a:r>
            <a:r>
              <a:rPr lang="de-DE" dirty="0">
                <a:sym typeface="Wingdings" panose="05000000000000000000" pitchFamily="2" charset="2"/>
              </a:rPr>
              <a:t>. </a:t>
            </a:r>
          </a:p>
          <a:p>
            <a:r>
              <a:rPr lang="de-DE" dirty="0" err="1">
                <a:sym typeface="Wingdings" panose="05000000000000000000" pitchFamily="2" charset="2"/>
              </a:rPr>
              <a:t>Indeed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observed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757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76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2nd </a:t>
            </a:r>
            <a:r>
              <a:rPr lang="de-DE" dirty="0" err="1">
                <a:sym typeface="Wingdings" panose="05000000000000000000" pitchFamily="2" charset="2"/>
              </a:rPr>
              <a:t>case</a:t>
            </a:r>
            <a:r>
              <a:rPr lang="de-DE" dirty="0">
                <a:sym typeface="Wingdings" panose="05000000000000000000" pitchFamily="2" charset="2"/>
              </a:rPr>
              <a:t>: </a:t>
            </a:r>
            <a:r>
              <a:rPr lang="de-DE" dirty="0" err="1">
                <a:sym typeface="Wingdings" panose="05000000000000000000" pitchFamily="2" charset="2"/>
              </a:rPr>
              <a:t>NaK+K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situation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involved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Chemical </a:t>
            </a:r>
            <a:r>
              <a:rPr lang="de-DE" dirty="0" err="1">
                <a:sym typeface="Wingdings" panose="05000000000000000000" pitchFamily="2" charset="2"/>
              </a:rPr>
              <a:t>reaction</a:t>
            </a:r>
            <a:r>
              <a:rPr lang="de-DE" dirty="0">
                <a:sym typeface="Wingdings" panose="05000000000000000000" pitchFamily="2" charset="2"/>
              </a:rPr>
              <a:t> XXX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endoergic</a:t>
            </a:r>
            <a:r>
              <a:rPr lang="de-DE" dirty="0">
                <a:sym typeface="Wingdings" panose="05000000000000000000" pitchFamily="2" charset="2"/>
              </a:rPr>
              <a:t> (not </a:t>
            </a:r>
            <a:r>
              <a:rPr lang="de-DE" dirty="0" err="1">
                <a:sym typeface="Wingdings" panose="05000000000000000000" pitchFamily="2" charset="2"/>
              </a:rPr>
              <a:t>happening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ultracold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r>
              <a:rPr lang="de-DE" dirty="0">
                <a:sym typeface="Wingdings" panose="05000000000000000000" pitchFamily="2" charset="2"/>
              </a:rPr>
              <a:t>But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course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again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trimer</a:t>
            </a:r>
            <a:r>
              <a:rPr lang="de-DE" dirty="0">
                <a:sym typeface="Wingdings" panose="05000000000000000000" pitchFamily="2" charset="2"/>
              </a:rPr>
              <a:t> potential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possible </a:t>
            </a:r>
            <a:r>
              <a:rPr lang="de-DE" dirty="0" err="1">
                <a:sym typeface="Wingdings" panose="05000000000000000000" pitchFamily="2" charset="2"/>
              </a:rPr>
              <a:t>scattering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resonances</a:t>
            </a:r>
            <a:r>
              <a:rPr lang="de-DE" dirty="0">
                <a:sym typeface="Wingdings" panose="05000000000000000000" pitchFamily="2" charset="2"/>
              </a:rPr>
              <a:t>, possible </a:t>
            </a:r>
            <a:r>
              <a:rPr lang="de-DE" dirty="0" err="1">
                <a:sym typeface="Wingdings" panose="05000000000000000000" pitchFamily="2" charset="2"/>
              </a:rPr>
              <a:t>trimer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formation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basically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again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same </a:t>
            </a:r>
            <a:r>
              <a:rPr lang="de-DE" dirty="0" err="1">
                <a:sym typeface="Wingdings" panose="05000000000000000000" pitchFamily="2" charset="2"/>
              </a:rPr>
              <a:t>questions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asked</a:t>
            </a:r>
            <a:r>
              <a:rPr lang="de-DE" dirty="0">
                <a:sym typeface="Wingdings" panose="05000000000000000000" pitchFamily="2" charset="2"/>
              </a:rPr>
              <a:t>: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DOS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trimer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states</a:t>
            </a:r>
            <a:r>
              <a:rPr lang="de-DE" dirty="0">
                <a:sym typeface="Wingdings" panose="05000000000000000000" pitchFamily="2" charset="2"/>
              </a:rPr>
              <a:t>.?</a:t>
            </a:r>
          </a:p>
          <a:p>
            <a:r>
              <a:rPr lang="de-DE" dirty="0" err="1">
                <a:sym typeface="Wingdings" panose="05000000000000000000" pitchFamily="2" charset="2"/>
              </a:rPr>
              <a:t>Resonances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resolvable</a:t>
            </a:r>
            <a:r>
              <a:rPr lang="de-DE" dirty="0">
                <a:sym typeface="Wingdings" panose="05000000000000000000" pitchFamily="2" charset="2"/>
              </a:rPr>
              <a:t>?</a:t>
            </a:r>
          </a:p>
          <a:p>
            <a:r>
              <a:rPr lang="de-DE" dirty="0" err="1">
                <a:sym typeface="Wingdings" panose="05000000000000000000" pitchFamily="2" charset="2"/>
              </a:rPr>
              <a:t>Trimer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complex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lifetime</a:t>
            </a:r>
            <a:r>
              <a:rPr lang="de-DE" dirty="0">
                <a:sym typeface="Wingdings" panose="05000000000000000000" pitchFamily="2" charset="2"/>
              </a:rPr>
              <a:t>?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However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do </a:t>
            </a:r>
            <a:r>
              <a:rPr lang="de-DE" dirty="0" err="1">
                <a:sym typeface="Wingdings" panose="05000000000000000000" pitchFamily="2" charset="2"/>
              </a:rPr>
              <a:t>know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now</a:t>
            </a:r>
            <a:r>
              <a:rPr lang="de-DE" dirty="0">
                <a:sym typeface="Wingdings" panose="05000000000000000000" pitchFamily="2" charset="2"/>
              </a:rPr>
              <a:t>: DOS </a:t>
            </a:r>
            <a:r>
              <a:rPr lang="de-DE" dirty="0" err="1">
                <a:sym typeface="Wingdings" panose="05000000000000000000" pitchFamily="2" charset="2"/>
              </a:rPr>
              <a:t>much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tetramer </a:t>
            </a:r>
            <a:r>
              <a:rPr lang="de-DE" dirty="0" err="1">
                <a:sym typeface="Wingdings" panose="05000000000000000000" pitchFamily="2" charset="2"/>
              </a:rPr>
              <a:t>systems</a:t>
            </a:r>
            <a:r>
              <a:rPr lang="de-DE" dirty="0">
                <a:sym typeface="Wingdings" panose="05000000000000000000" pitchFamily="2" charset="2"/>
              </a:rPr>
              <a:t>. </a:t>
            </a:r>
          </a:p>
          <a:p>
            <a:r>
              <a:rPr lang="de-DE" dirty="0" err="1">
                <a:sym typeface="Wingdings" panose="05000000000000000000" pitchFamily="2" charset="2"/>
              </a:rPr>
              <a:t>NaK</a:t>
            </a:r>
            <a:r>
              <a:rPr lang="de-DE" dirty="0">
                <a:sym typeface="Wingdings" panose="05000000000000000000" pitchFamily="2" charset="2"/>
              </a:rPr>
              <a:t> : </a:t>
            </a:r>
            <a:r>
              <a:rPr lang="de-DE" dirty="0" err="1">
                <a:sym typeface="Wingdings" panose="05000000000000000000" pitchFamily="2" charset="2"/>
              </a:rPr>
              <a:t>expected</a:t>
            </a:r>
            <a:r>
              <a:rPr lang="de-DE" dirty="0">
                <a:sym typeface="Wingdings" panose="05000000000000000000" pitchFamily="2" charset="2"/>
              </a:rPr>
              <a:t> DOS ~2x10-5/µK -&gt; </a:t>
            </a:r>
            <a:r>
              <a:rPr lang="de-DE" dirty="0" err="1">
                <a:sym typeface="Wingdings" panose="05000000000000000000" pitchFamily="2" charset="2"/>
              </a:rPr>
              <a:t>collisional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resonances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might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resolvable</a:t>
            </a:r>
            <a:r>
              <a:rPr lang="de-DE" dirty="0">
                <a:sym typeface="Wingdings" panose="05000000000000000000" pitchFamily="2" charset="2"/>
              </a:rPr>
              <a:t>.  </a:t>
            </a:r>
          </a:p>
          <a:p>
            <a:r>
              <a:rPr lang="de-DE" dirty="0" err="1">
                <a:sym typeface="Wingdings" panose="05000000000000000000" pitchFamily="2" charset="2"/>
              </a:rPr>
              <a:t>What</a:t>
            </a:r>
            <a:r>
              <a:rPr lang="de-DE" dirty="0">
                <a:sym typeface="Wingdings" panose="05000000000000000000" pitchFamily="2" charset="2"/>
              </a:rPr>
              <a:t> do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observe</a:t>
            </a:r>
            <a:r>
              <a:rPr lang="de-DE" dirty="0"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30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of</a:t>
            </a:r>
            <a:r>
              <a:rPr lang="de-DE" dirty="0"/>
              <a:t> all:</a:t>
            </a:r>
          </a:p>
          <a:p>
            <a:r>
              <a:rPr lang="de-DE" dirty="0" err="1"/>
              <a:t>extremely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mixing</a:t>
            </a:r>
            <a:r>
              <a:rPr lang="de-DE" dirty="0"/>
              <a:t> </a:t>
            </a:r>
            <a:r>
              <a:rPr lang="de-DE" dirty="0" err="1"/>
              <a:t>NaK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K a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hyperfine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. </a:t>
            </a:r>
          </a:p>
          <a:p>
            <a:r>
              <a:rPr lang="de-DE"/>
              <a:t>*Black </a:t>
            </a:r>
            <a:r>
              <a:rPr lang="de-DE" dirty="0"/>
              <a:t>and </a:t>
            </a:r>
            <a:r>
              <a:rPr lang="de-DE" dirty="0" err="1"/>
              <a:t>grey</a:t>
            </a:r>
            <a:r>
              <a:rPr lang="de-DE" dirty="0"/>
              <a:t> </a:t>
            </a:r>
            <a:r>
              <a:rPr lang="de-DE" dirty="0" err="1"/>
              <a:t>dots</a:t>
            </a:r>
            <a:r>
              <a:rPr lang="de-DE" dirty="0"/>
              <a:t>*</a:t>
            </a:r>
          </a:p>
          <a:p>
            <a:r>
              <a:rPr lang="de-DE" dirty="0" err="1"/>
              <a:t>Despite</a:t>
            </a:r>
            <a:r>
              <a:rPr lang="de-DE" dirty="0"/>
              <a:t> large </a:t>
            </a:r>
            <a:r>
              <a:rPr lang="de-DE" dirty="0" err="1"/>
              <a:t>potassium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, do not </a:t>
            </a:r>
            <a:r>
              <a:rPr lang="de-DE" dirty="0" err="1"/>
              <a:t>observe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decay</a:t>
            </a:r>
            <a:r>
              <a:rPr lang="de-DE" dirty="0"/>
              <a:t> </a:t>
            </a:r>
          </a:p>
          <a:p>
            <a:r>
              <a:rPr lang="de-DE" dirty="0"/>
              <a:t>-&gt;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coefficient</a:t>
            </a:r>
            <a:r>
              <a:rPr lang="de-DE" dirty="0"/>
              <a:t>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10-14cm^3/s (4 </a:t>
            </a:r>
            <a:r>
              <a:rPr lang="de-DE" dirty="0" err="1"/>
              <a:t>orders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magnitudes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universal rate)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584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Furthermore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observe</a:t>
            </a:r>
            <a:r>
              <a:rPr lang="de-DE" dirty="0"/>
              <a:t> </a:t>
            </a:r>
            <a:r>
              <a:rPr lang="de-DE" dirty="0" err="1"/>
              <a:t>Feshbach</a:t>
            </a:r>
            <a:r>
              <a:rPr lang="de-DE" dirty="0"/>
              <a:t> </a:t>
            </a:r>
            <a:r>
              <a:rPr lang="de-DE" dirty="0" err="1"/>
              <a:t>resonances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 and </a:t>
            </a:r>
            <a:r>
              <a:rPr lang="de-DE" dirty="0" err="1"/>
              <a:t>molecules</a:t>
            </a:r>
            <a:r>
              <a:rPr lang="de-DE" dirty="0"/>
              <a:t> in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spin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</a:t>
            </a:r>
            <a:r>
              <a:rPr lang="de-DE" dirty="0" err="1"/>
              <a:t>pointing</a:t>
            </a:r>
            <a:r>
              <a:rPr lang="de-DE" dirty="0"/>
              <a:t> </a:t>
            </a:r>
            <a:r>
              <a:rPr lang="de-DE" dirty="0" err="1"/>
              <a:t>clearly</a:t>
            </a:r>
            <a:r>
              <a:rPr lang="de-DE" dirty="0"/>
              <a:t> at a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denssity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intriguing</a:t>
            </a:r>
            <a:r>
              <a:rPr lang="de-DE" dirty="0"/>
              <a:t> </a:t>
            </a:r>
            <a:r>
              <a:rPr lang="de-DE" dirty="0" err="1"/>
              <a:t>interactions</a:t>
            </a:r>
            <a:r>
              <a:rPr lang="de-DE" dirty="0"/>
              <a:t> (</a:t>
            </a:r>
            <a:r>
              <a:rPr lang="de-DE" dirty="0" err="1"/>
              <a:t>heteronuclear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)</a:t>
            </a:r>
          </a:p>
          <a:p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/>
              <a:t>dipole</a:t>
            </a:r>
            <a:r>
              <a:rPr lang="de-DE" dirty="0"/>
              <a:t> </a:t>
            </a:r>
            <a:r>
              <a:rPr lang="de-DE" dirty="0" err="1"/>
              <a:t>moment</a:t>
            </a:r>
            <a:r>
              <a:rPr lang="de-DE" dirty="0"/>
              <a:t> (</a:t>
            </a:r>
            <a:r>
              <a:rPr lang="de-DE" dirty="0" err="1"/>
              <a:t>asymmetry</a:t>
            </a:r>
            <a:r>
              <a:rPr lang="de-DE" dirty="0"/>
              <a:t> in </a:t>
            </a:r>
            <a:r>
              <a:rPr lang="de-DE" dirty="0" err="1"/>
              <a:t>el</a:t>
            </a:r>
            <a:r>
              <a:rPr lang="de-DE" dirty="0"/>
              <a:t>.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distr</a:t>
            </a:r>
            <a:r>
              <a:rPr lang="de-DE" dirty="0"/>
              <a:t>.)</a:t>
            </a:r>
          </a:p>
          <a:p>
            <a:r>
              <a:rPr lang="de-DE" dirty="0" err="1"/>
              <a:t>Resulting</a:t>
            </a:r>
            <a:r>
              <a:rPr lang="de-DE" dirty="0"/>
              <a:t> </a:t>
            </a:r>
            <a:r>
              <a:rPr lang="de-DE" dirty="0" err="1"/>
              <a:t>interactions</a:t>
            </a:r>
            <a:r>
              <a:rPr lang="de-DE" dirty="0"/>
              <a:t>: </a:t>
            </a:r>
            <a:r>
              <a:rPr lang="de-DE" dirty="0" err="1"/>
              <a:t>anisotropic</a:t>
            </a:r>
            <a:r>
              <a:rPr lang="de-DE" dirty="0"/>
              <a:t>, </a:t>
            </a:r>
            <a:r>
              <a:rPr lang="de-DE" dirty="0" err="1"/>
              <a:t>long</a:t>
            </a:r>
            <a:r>
              <a:rPr lang="de-DE" dirty="0"/>
              <a:t>-range, strong in </a:t>
            </a:r>
            <a:r>
              <a:rPr lang="de-DE" dirty="0" err="1"/>
              <a:t>character</a:t>
            </a:r>
            <a:endParaRPr lang="de-DE" dirty="0"/>
          </a:p>
          <a:p>
            <a:r>
              <a:rPr lang="de-DE" dirty="0" err="1"/>
              <a:t>Degenerate</a:t>
            </a:r>
            <a:r>
              <a:rPr lang="de-DE" dirty="0"/>
              <a:t> </a:t>
            </a:r>
            <a:r>
              <a:rPr lang="de-DE" dirty="0" err="1"/>
              <a:t>molecular</a:t>
            </a:r>
            <a:r>
              <a:rPr lang="de-DE" dirty="0"/>
              <a:t> </a:t>
            </a:r>
            <a:r>
              <a:rPr lang="de-DE" dirty="0" err="1"/>
              <a:t>gases</a:t>
            </a:r>
            <a:r>
              <a:rPr lang="de-DE" dirty="0"/>
              <a:t>, strong </a:t>
            </a:r>
            <a:r>
              <a:rPr lang="de-DE" dirty="0" err="1"/>
              <a:t>electric</a:t>
            </a:r>
            <a:r>
              <a:rPr lang="de-DE" dirty="0"/>
              <a:t> DDI, </a:t>
            </a:r>
            <a:r>
              <a:rPr lang="de-DE" dirty="0" err="1"/>
              <a:t>become</a:t>
            </a:r>
            <a:r>
              <a:rPr lang="de-DE" dirty="0"/>
              <a:t> dominant </a:t>
            </a:r>
            <a:r>
              <a:rPr lang="de-DE" dirty="0" err="1"/>
              <a:t>energy</a:t>
            </a:r>
            <a:r>
              <a:rPr lang="de-DE" dirty="0"/>
              <a:t> </a:t>
            </a:r>
          </a:p>
          <a:p>
            <a:r>
              <a:rPr lang="de-DE" dirty="0"/>
              <a:t>-&gt;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regime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strong </a:t>
            </a:r>
            <a:r>
              <a:rPr lang="de-DE" dirty="0" err="1"/>
              <a:t>correlations</a:t>
            </a:r>
            <a:endParaRPr lang="de-DE" dirty="0"/>
          </a:p>
          <a:p>
            <a:r>
              <a:rPr lang="de-DE" dirty="0" err="1"/>
              <a:t>particularly</a:t>
            </a:r>
            <a:r>
              <a:rPr lang="de-DE" dirty="0"/>
              <a:t> </a:t>
            </a:r>
            <a:r>
              <a:rPr lang="de-DE" dirty="0" err="1"/>
              <a:t>interesting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polar </a:t>
            </a:r>
            <a:r>
              <a:rPr lang="de-DE" dirty="0" err="1"/>
              <a:t>molecules</a:t>
            </a:r>
            <a:r>
              <a:rPr lang="de-DE" dirty="0"/>
              <a:t> (LR)</a:t>
            </a:r>
          </a:p>
          <a:p>
            <a:endParaRPr lang="de-DE" dirty="0"/>
          </a:p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lattices</a:t>
            </a:r>
            <a:r>
              <a:rPr lang="de-DE" dirty="0"/>
              <a:t>,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interactions</a:t>
            </a:r>
            <a:r>
              <a:rPr lang="de-DE" dirty="0"/>
              <a:t>+ finite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interactions</a:t>
            </a:r>
            <a:r>
              <a:rPr lang="de-DE" dirty="0"/>
              <a:t> (</a:t>
            </a:r>
            <a:r>
              <a:rPr lang="de-DE" dirty="0" err="1"/>
              <a:t>adjacent</a:t>
            </a:r>
            <a:r>
              <a:rPr lang="de-DE" dirty="0"/>
              <a:t> </a:t>
            </a:r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) </a:t>
            </a:r>
          </a:p>
          <a:p>
            <a:r>
              <a:rPr lang="de-DE" dirty="0"/>
              <a:t>-&gt;</a:t>
            </a:r>
            <a:r>
              <a:rPr lang="de-DE" dirty="0" err="1"/>
              <a:t>intriguing</a:t>
            </a:r>
            <a:r>
              <a:rPr lang="de-DE" dirty="0"/>
              <a:t> </a:t>
            </a:r>
            <a:r>
              <a:rPr lang="de-DE" dirty="0" err="1"/>
              <a:t>phenomena</a:t>
            </a:r>
            <a:r>
              <a:rPr lang="de-DE" dirty="0"/>
              <a:t> </a:t>
            </a:r>
            <a:r>
              <a:rPr lang="de-DE" dirty="0" err="1"/>
              <a:t>concerning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phases</a:t>
            </a:r>
            <a:r>
              <a:rPr lang="de-DE" dirty="0"/>
              <a:t> and </a:t>
            </a:r>
            <a:r>
              <a:rPr lang="de-DE" dirty="0" err="1"/>
              <a:t>dynamics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.</a:t>
            </a:r>
          </a:p>
          <a:p>
            <a:r>
              <a:rPr lang="de-DE" dirty="0"/>
              <a:t>Question: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moleculess</a:t>
            </a:r>
            <a:r>
              <a:rPr lang="de-DE" dirty="0"/>
              <a:t>, </a:t>
            </a:r>
            <a:r>
              <a:rPr lang="de-DE" dirty="0" err="1"/>
              <a:t>atoms</a:t>
            </a:r>
            <a:r>
              <a:rPr lang="de-DE" dirty="0"/>
              <a:t> </a:t>
            </a:r>
            <a:r>
              <a:rPr lang="de-DE" dirty="0" err="1"/>
              <a:t>dipole</a:t>
            </a:r>
            <a:r>
              <a:rPr lang="de-DE" dirty="0"/>
              <a:t> </a:t>
            </a:r>
            <a:r>
              <a:rPr lang="de-DE" dirty="0" err="1"/>
              <a:t>moment</a:t>
            </a:r>
            <a:r>
              <a:rPr lang="de-DE" dirty="0"/>
              <a:t> (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)</a:t>
            </a:r>
          </a:p>
          <a:p>
            <a:r>
              <a:rPr lang="de-DE" dirty="0"/>
              <a:t>~el.DM 1 Debye, </a:t>
            </a:r>
            <a:r>
              <a:rPr lang="de-DE" dirty="0" err="1"/>
              <a:t>magDM</a:t>
            </a:r>
            <a:r>
              <a:rPr lang="de-DE" dirty="0"/>
              <a:t> </a:t>
            </a:r>
            <a:r>
              <a:rPr lang="de-DE" dirty="0" err="1"/>
              <a:t>atom</a:t>
            </a:r>
            <a:r>
              <a:rPr lang="de-DE" dirty="0"/>
              <a:t> ~DM </a:t>
            </a:r>
            <a:r>
              <a:rPr lang="de-DE" dirty="0" err="1"/>
              <a:t>of</a:t>
            </a:r>
            <a:r>
              <a:rPr lang="de-DE" dirty="0"/>
              <a:t> e- (1Bohr </a:t>
            </a:r>
            <a:r>
              <a:rPr lang="de-DE" dirty="0" err="1"/>
              <a:t>magneton</a:t>
            </a:r>
            <a:r>
              <a:rPr lang="de-DE" dirty="0"/>
              <a:t>)</a:t>
            </a:r>
          </a:p>
          <a:p>
            <a:r>
              <a:rPr lang="de-DE" dirty="0" err="1"/>
              <a:t>Comparing</a:t>
            </a:r>
            <a:r>
              <a:rPr lang="de-DE" dirty="0"/>
              <a:t> </a:t>
            </a:r>
            <a:r>
              <a:rPr lang="de-DE" dirty="0" err="1"/>
              <a:t>dip</a:t>
            </a:r>
            <a:r>
              <a:rPr lang="de-DE" dirty="0"/>
              <a:t>. IE-&gt;10^4 -&gt; polar </a:t>
            </a:r>
            <a:r>
              <a:rPr lang="de-DE" dirty="0" err="1"/>
              <a:t>mol</a:t>
            </a:r>
            <a:r>
              <a:rPr lang="de-DE" dirty="0"/>
              <a:t>. -&gt;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completely</a:t>
            </a:r>
            <a:r>
              <a:rPr lang="de-DE" dirty="0"/>
              <a:t> different </a:t>
            </a:r>
            <a:r>
              <a:rPr lang="de-DE" dirty="0" err="1"/>
              <a:t>regime</a:t>
            </a:r>
            <a:r>
              <a:rPr lang="de-DE" dirty="0"/>
              <a:t> 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interactions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0477-6B27-4A79-97F4-8EC86C5F619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225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64A4B1D-D5DC-497E-AFBE-AA8CDBC98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77742-A1A3-46D4-9FD9-0BA08060363E}" type="slidenum">
              <a:rPr lang="en-US" altLang="en-US">
                <a:latin typeface="Arial" panose="020B0604020202020204" pitchFamily="34" charset="0"/>
              </a:rPr>
              <a:pPr eaLnBrk="1" hangingPunct="1"/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4CF0031-EC93-4D31-85F8-922311B63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DA581DD-4FBD-43FA-88D1-AAA48777A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782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7A6BC-C943-479B-A525-41893E2E67A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1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Reality: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exact</a:t>
            </a:r>
            <a:r>
              <a:rPr lang="de-DE" dirty="0"/>
              <a:t> </a:t>
            </a:r>
            <a:r>
              <a:rPr lang="de-DE" dirty="0" err="1"/>
              <a:t>choice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atomic</a:t>
            </a:r>
            <a:r>
              <a:rPr lang="de-DE" dirty="0"/>
              <a:t> and </a:t>
            </a:r>
            <a:r>
              <a:rPr lang="de-DE" dirty="0" err="1"/>
              <a:t>molecular</a:t>
            </a:r>
            <a:r>
              <a:rPr lang="de-DE" dirty="0"/>
              <a:t> </a:t>
            </a:r>
            <a:r>
              <a:rPr lang="de-DE" dirty="0" err="1"/>
              <a:t>species</a:t>
            </a:r>
            <a:r>
              <a:rPr lang="de-DE" dirty="0"/>
              <a:t>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0477-6B27-4A79-97F4-8EC86C5F619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28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: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collisions</a:t>
            </a:r>
            <a:r>
              <a:rPr lang="de-DE" dirty="0"/>
              <a:t> /</a:t>
            </a:r>
            <a:r>
              <a:rPr lang="de-DE" dirty="0" err="1"/>
              <a:t>collisional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-&gt; </a:t>
            </a:r>
            <a:r>
              <a:rPr lang="de-DE" dirty="0" err="1"/>
              <a:t>long-lived</a:t>
            </a:r>
            <a:r>
              <a:rPr lang="de-DE" dirty="0"/>
              <a:t> </a:t>
            </a:r>
            <a:r>
              <a:rPr lang="de-DE" dirty="0" err="1"/>
              <a:t>molecular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. </a:t>
            </a:r>
          </a:p>
          <a:p>
            <a:r>
              <a:rPr lang="de-DE" dirty="0" err="1"/>
              <a:t>Furthermore</a:t>
            </a:r>
            <a:r>
              <a:rPr lang="de-DE" dirty="0"/>
              <a:t>, -&gt;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chemistry</a:t>
            </a:r>
            <a:r>
              <a:rPr lang="de-DE" dirty="0"/>
              <a:t> </a:t>
            </a:r>
            <a:r>
              <a:rPr lang="de-DE" dirty="0" err="1"/>
              <a:t>accessible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(</a:t>
            </a:r>
            <a:r>
              <a:rPr lang="de-DE" dirty="0" err="1"/>
              <a:t>never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) </a:t>
            </a:r>
          </a:p>
          <a:p>
            <a:r>
              <a:rPr lang="de-DE" dirty="0" err="1"/>
              <a:t>Dealing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high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-&gt;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never</a:t>
            </a:r>
            <a:r>
              <a:rPr lang="de-DE" dirty="0"/>
              <a:t> </a:t>
            </a:r>
            <a:r>
              <a:rPr lang="de-DE" dirty="0" err="1"/>
              <a:t>investigated</a:t>
            </a:r>
            <a:r>
              <a:rPr lang="de-DE" dirty="0"/>
              <a:t> </a:t>
            </a:r>
          </a:p>
          <a:p>
            <a:r>
              <a:rPr lang="de-DE" dirty="0"/>
              <a:t>Turns out :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simplest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-&gt; </a:t>
            </a:r>
            <a:r>
              <a:rPr lang="de-DE" dirty="0" err="1"/>
              <a:t>completely</a:t>
            </a:r>
            <a:r>
              <a:rPr lang="de-DE" dirty="0"/>
              <a:t> </a:t>
            </a:r>
            <a:r>
              <a:rPr lang="de-DE" dirty="0" err="1"/>
              <a:t>unexpected</a:t>
            </a:r>
            <a:r>
              <a:rPr lang="de-DE" dirty="0"/>
              <a:t> </a:t>
            </a:r>
            <a:r>
              <a:rPr lang="de-DE" dirty="0" err="1"/>
              <a:t>behaviour</a:t>
            </a:r>
            <a:r>
              <a:rPr lang="de-DE" dirty="0"/>
              <a:t>, </a:t>
            </a:r>
            <a:r>
              <a:rPr lang="de-DE" dirty="0" err="1"/>
              <a:t>hides</a:t>
            </a:r>
            <a:r>
              <a:rPr lang="de-DE" dirty="0"/>
              <a:t> a </a:t>
            </a:r>
            <a:r>
              <a:rPr lang="de-DE" dirty="0" err="1"/>
              <a:t>couple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secrets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1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: </a:t>
            </a:r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clouds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molecules</a:t>
            </a:r>
            <a:endParaRPr lang="de-DE" dirty="0"/>
          </a:p>
          <a:p>
            <a:r>
              <a:rPr lang="de-DE" dirty="0"/>
              <a:t>Not simple!</a:t>
            </a:r>
          </a:p>
          <a:p>
            <a:r>
              <a:rPr lang="de-DE" dirty="0"/>
              <a:t>Many </a:t>
            </a:r>
            <a:r>
              <a:rPr lang="de-DE" dirty="0" err="1"/>
              <a:t>degrees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 electronic, </a:t>
            </a:r>
            <a:r>
              <a:rPr lang="de-DE" dirty="0" err="1"/>
              <a:t>fine</a:t>
            </a:r>
            <a:r>
              <a:rPr lang="de-DE" dirty="0"/>
              <a:t> and </a:t>
            </a:r>
            <a:r>
              <a:rPr lang="de-DE" dirty="0" err="1"/>
              <a:t>hyperfine</a:t>
            </a:r>
            <a:r>
              <a:rPr lang="de-DE" dirty="0"/>
              <a:t> + </a:t>
            </a:r>
            <a:r>
              <a:rPr lang="de-DE" dirty="0" err="1"/>
              <a:t>rotational</a:t>
            </a:r>
            <a:r>
              <a:rPr lang="de-DE" dirty="0"/>
              <a:t>, </a:t>
            </a:r>
            <a:r>
              <a:rPr lang="de-DE" dirty="0" err="1"/>
              <a:t>vibrational</a:t>
            </a:r>
            <a:endParaRPr lang="de-DE" dirty="0"/>
          </a:p>
          <a:p>
            <a:r>
              <a:rPr lang="de-DE" dirty="0"/>
              <a:t>-&gt; </a:t>
            </a:r>
            <a:r>
              <a:rPr lang="de-DE" dirty="0" err="1"/>
              <a:t>complicates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essential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gases</a:t>
            </a:r>
            <a:r>
              <a:rPr lang="de-DE" dirty="0"/>
              <a:t>: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light, </a:t>
            </a:r>
            <a:r>
              <a:rPr lang="de-DE" dirty="0" err="1"/>
              <a:t>collisional</a:t>
            </a:r>
            <a:r>
              <a:rPr lang="de-DE" dirty="0"/>
              <a:t> </a:t>
            </a:r>
            <a:r>
              <a:rPr lang="de-DE" dirty="0" err="1"/>
              <a:t>processes</a:t>
            </a:r>
            <a:endParaRPr lang="de-DE" dirty="0"/>
          </a:p>
          <a:p>
            <a:r>
              <a:rPr lang="de-DE" dirty="0"/>
              <a:t>-&gt; not possible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atomic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and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molecular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  <a:p>
            <a:r>
              <a:rPr lang="de-DE" dirty="0"/>
              <a:t>-&gt; </a:t>
            </a:r>
            <a:r>
              <a:rPr lang="de-DE" dirty="0" err="1"/>
              <a:t>completely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invented</a:t>
            </a:r>
            <a:r>
              <a:rPr lang="de-DE" dirty="0"/>
              <a:t> </a:t>
            </a:r>
          </a:p>
          <a:p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2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, </a:t>
            </a:r>
            <a:r>
              <a:rPr lang="de-DE" dirty="0" err="1"/>
              <a:t>carefully</a:t>
            </a:r>
            <a:r>
              <a:rPr lang="de-DE" dirty="0"/>
              <a:t> 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. -&gt; </a:t>
            </a:r>
            <a:r>
              <a:rPr lang="de-DE" dirty="0" err="1"/>
              <a:t>recently</a:t>
            </a:r>
            <a:r>
              <a:rPr lang="de-DE" dirty="0"/>
              <a:t>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clouds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molecules</a:t>
            </a:r>
            <a:endParaRPr lang="de-DE" dirty="0"/>
          </a:p>
          <a:p>
            <a:pPr marL="228600" indent="-228600">
              <a:buAutoNum type="arabicPeriod"/>
            </a:pPr>
            <a:r>
              <a:rPr lang="de-DE" dirty="0" err="1"/>
              <a:t>association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bialkali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,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technique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resulted</a:t>
            </a:r>
            <a:r>
              <a:rPr lang="de-DE" dirty="0"/>
              <a:t> in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degenerate</a:t>
            </a:r>
            <a:r>
              <a:rPr lang="de-DE" dirty="0"/>
              <a:t> Fermi gas. </a:t>
            </a:r>
          </a:p>
          <a:p>
            <a:endParaRPr lang="de-DE" dirty="0"/>
          </a:p>
          <a:p>
            <a:r>
              <a:rPr lang="de-DE" dirty="0"/>
              <a:t>In Silkes </a:t>
            </a:r>
            <a:r>
              <a:rPr lang="de-DE" dirty="0" err="1"/>
              <a:t>groups</a:t>
            </a:r>
            <a:r>
              <a:rPr lang="de-DE" dirty="0"/>
              <a:t> :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, </a:t>
            </a:r>
            <a:r>
              <a:rPr lang="de-DE" dirty="0" err="1"/>
              <a:t>today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,…. </a:t>
            </a: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advanced</a:t>
            </a:r>
            <a:r>
              <a:rPr lang="de-DE" dirty="0"/>
              <a:t>,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degenerate</a:t>
            </a:r>
            <a:r>
              <a:rPr lang="de-DE" dirty="0"/>
              <a:t> gas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in </a:t>
            </a:r>
            <a:r>
              <a:rPr lang="de-DE" dirty="0" err="1"/>
              <a:t>our</a:t>
            </a:r>
            <a:r>
              <a:rPr lang="de-DE" dirty="0"/>
              <a:t> lab.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9920-FDCE-41F7-A20F-02BCDFC397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8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6D2FE954-E029-44FE-83E4-7D5764327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80428B-DDFF-4BFD-9A10-D76882CCCBF4}" type="slidenum">
              <a:rPr lang="en-US" altLang="en-US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6AF79928-EE9D-44DD-8B2C-D0CE18F57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65C9451D-ADC4-4EDE-88E4-9FF7CAEE9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ultracold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atomic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ensembles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atomic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ensembles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degeneracy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colliding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ultracold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ultracold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  The Advantage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obvious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ultracold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ultracold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9B27A-D7A6-4F9C-AD12-6CB6CA486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AC2202-128A-4455-8F89-C5BCA2EFD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BD6F8D-194C-408B-A947-DB434A44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DAMOP 2021  -    06/02/2021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5433BA-F8F6-4059-BBF1-A36387EA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A40AEE-0638-4CD9-A2B9-E26C5636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D45D34E-9188-4A46-A363-BE00F8921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335"/>
            <a:ext cx="10092906" cy="7794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612775A-7371-49D5-BACF-0D4E925278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225" y="0"/>
            <a:ext cx="27717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3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4B2032-FA14-4D6D-893E-3FA53662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DAMOP 2021  -    06/02/2021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D8BF99-A5D0-425E-86B7-934AA935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0A98DA-0D0D-4E92-AD6A-E3BF8CA7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4E1FD1-B2AD-4B2A-B4A6-2E07148278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335"/>
            <a:ext cx="10092906" cy="7794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32501EB-8E84-43CA-8F9E-F008FFA55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225" y="0"/>
            <a:ext cx="2771775" cy="800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446AB8-76EA-4B23-B1A9-55A75F41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4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C5E037-136A-4238-ACB8-A9C0343F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DAMOP 2021  -    06/02/2021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C37082-A20B-4ABE-9B2B-E0C3C1BE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6ED158-00A9-4A0B-BFA7-56F38458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239DEA-556F-4BF7-843E-851F15AD77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335"/>
            <a:ext cx="10092906" cy="7794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23070FB-265D-4688-8646-D7FD077AD2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225" y="0"/>
            <a:ext cx="2771775" cy="8001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AF89F95-9C43-46F5-AFB0-1B1B75F1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2" y="-247348"/>
            <a:ext cx="10515600" cy="135152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0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870CC0C-9F09-49E9-96BC-BA6497EE7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335"/>
            <a:ext cx="10092906" cy="7794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B7959F-3E4E-47F7-BD80-BBF4B739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49614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793D67-BB49-4B33-996E-5811F35BD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5CD282-8C25-4348-B8E2-9CBAD42E7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225" y="0"/>
            <a:ext cx="2771775" cy="800100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B92EEB1-AA61-C883-AD7A-38206AFC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DAMOP 2021  -    06/02/2021</a:t>
            </a:r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F9E050C-FE82-6982-6A79-C8E3E74C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498AE7E-2DAD-6A3B-0B7C-B4625F65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8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B527E-04CF-49A7-8422-7CC9D5166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28F644-6D18-40F0-BDC4-D5B1BE458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7996FE-B1E2-4607-9F24-079D28464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DAMOP 2021  -    06/02/2021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B3C45C-B4F4-4DBF-B33D-F0A88E9EF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FCB6EA-57D2-40F5-83C1-525706D7D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FBE71-791A-46BC-9D64-D7799F7F14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3.pn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image" Target="../media/image24.png"/><Relationship Id="rId9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ink.aps.org/doi/10.1103/PhysRevLett.127.16340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.bin"/><Relationship Id="rId4" Type="http://schemas.openxmlformats.org/officeDocument/2006/relationships/hyperlink" Target="https://link.aps.org/doi/10.1103/PhysRevLett.127.163401" TargetMode="Externa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70.png"/><Relationship Id="rId4" Type="http://schemas.openxmlformats.org/officeDocument/2006/relationships/hyperlink" Target="https://link.aps.org/doi/10.1103/PhysRevLett.127.16340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nk.aps.org/doi/10.1103/PhysRevLett.127.163401" TargetMode="Externa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7.bin"/><Relationship Id="rId4" Type="http://schemas.openxmlformats.org/officeDocument/2006/relationships/hyperlink" Target="https://link.aps.org/doi/10.1103/PhysRevLett.127.163401" TargetMode="External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link.aps.org/doi/10.1103/PhysRevLett.127.16340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nk.aps.org/doi/10.1103/PhysRevLett.127.1634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hyperlink" Target="https://link.aps.org/doi/10.1103/PhysRevLett.127.163401" TargetMode="External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A14D31-BE55-4277-B957-C23D5B42E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de-DE" sz="2800" dirty="0">
                <a:solidFill>
                  <a:srgbClr val="FFFFFF"/>
                </a:solidFill>
              </a:rPr>
              <a:t>Quantum </a:t>
            </a:r>
            <a:r>
              <a:rPr lang="de-DE" sz="2800" dirty="0" err="1">
                <a:solidFill>
                  <a:srgbClr val="FFFFFF"/>
                </a:solidFill>
              </a:rPr>
              <a:t>gases</a:t>
            </a:r>
            <a:r>
              <a:rPr lang="de-DE" sz="2800" dirty="0">
                <a:solidFill>
                  <a:srgbClr val="FFFFFF"/>
                </a:solidFill>
              </a:rPr>
              <a:t> </a:t>
            </a:r>
            <a:r>
              <a:rPr lang="de-DE" sz="2800" dirty="0" err="1">
                <a:solidFill>
                  <a:srgbClr val="FFFFFF"/>
                </a:solidFill>
              </a:rPr>
              <a:t>of</a:t>
            </a:r>
            <a:r>
              <a:rPr lang="de-DE" sz="2800" dirty="0">
                <a:solidFill>
                  <a:srgbClr val="FFFFFF"/>
                </a:solidFill>
              </a:rPr>
              <a:t> polar </a:t>
            </a:r>
            <a:r>
              <a:rPr lang="de-DE" sz="2800" dirty="0" err="1">
                <a:solidFill>
                  <a:srgbClr val="FFFFFF"/>
                </a:solidFill>
              </a:rPr>
              <a:t>molecules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4F8D36-4379-4589-9574-940BF1310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462619" cy="873612"/>
          </a:xfrm>
        </p:spPr>
        <p:txBody>
          <a:bodyPr anchor="ctr">
            <a:noAutofit/>
          </a:bodyPr>
          <a:lstStyle/>
          <a:p>
            <a:pPr algn="l"/>
            <a:r>
              <a:rPr lang="de-DE" sz="2000" dirty="0">
                <a:solidFill>
                  <a:srgbClr val="FFFFFF"/>
                </a:solidFill>
              </a:rPr>
              <a:t>Mara Meyer zum Alten </a:t>
            </a:r>
            <a:r>
              <a:rPr lang="de-DE" sz="2000" dirty="0" err="1">
                <a:solidFill>
                  <a:srgbClr val="FFFFFF"/>
                </a:solidFill>
              </a:rPr>
              <a:t>Borgloh</a:t>
            </a:r>
            <a:endParaRPr lang="de-DE" sz="2000" dirty="0">
              <a:solidFill>
                <a:srgbClr val="FFFFFF"/>
              </a:solidFill>
            </a:endParaRPr>
          </a:p>
          <a:p>
            <a:pPr algn="l"/>
            <a:r>
              <a:rPr lang="de-DE" sz="2000" dirty="0">
                <a:solidFill>
                  <a:srgbClr val="FFFFFF"/>
                </a:solidFill>
              </a:rPr>
              <a:t>Leibniz Universität Hannover,</a:t>
            </a:r>
          </a:p>
          <a:p>
            <a:pPr algn="l"/>
            <a:r>
              <a:rPr lang="de-DE" sz="2000" dirty="0">
                <a:solidFill>
                  <a:srgbClr val="FFFFFF"/>
                </a:solidFill>
              </a:rPr>
              <a:t>Germany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D6F287-C437-41FC-A9DB-D5F7CF2E0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225" y="2719792"/>
            <a:ext cx="11327549" cy="29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A948F0-9730-4624-ED33-8A64B6BF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7"/>
    </mc:Choice>
    <mc:Fallback xmlns="">
      <p:transition spd="slow" advTm="57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F82CB-D609-404E-A8B3-260F7C13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Ultracold</a:t>
            </a:r>
            <a:r>
              <a:rPr lang="de-DE" sz="3600" dirty="0"/>
              <a:t> </a:t>
            </a:r>
            <a:r>
              <a:rPr lang="de-DE" sz="3600" dirty="0" err="1"/>
              <a:t>dense</a:t>
            </a:r>
            <a:r>
              <a:rPr lang="de-DE" sz="3600" dirty="0"/>
              <a:t> gas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bosonic</a:t>
            </a:r>
            <a:r>
              <a:rPr lang="de-DE" sz="3600" dirty="0"/>
              <a:t> </a:t>
            </a:r>
            <a:r>
              <a:rPr lang="de-DE" sz="3600" baseline="30000" dirty="0"/>
              <a:t>23</a:t>
            </a:r>
            <a:r>
              <a:rPr lang="de-DE" sz="3600" dirty="0"/>
              <a:t>Na</a:t>
            </a:r>
            <a:r>
              <a:rPr lang="de-DE" sz="3600" baseline="30000" dirty="0"/>
              <a:t>39</a:t>
            </a:r>
            <a:r>
              <a:rPr lang="de-DE" sz="3600" dirty="0"/>
              <a:t>K</a:t>
            </a:r>
            <a:endParaRPr lang="en-US" sz="3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C51AB3-FAE2-456F-9E2F-77853AE75E2F}"/>
              </a:ext>
            </a:extLst>
          </p:cNvPr>
          <p:cNvSpPr txBox="1"/>
          <p:nvPr/>
        </p:nvSpPr>
        <p:spPr>
          <a:xfrm>
            <a:off x="801705" y="1139659"/>
            <a:ext cx="120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Hannover</a:t>
            </a:r>
            <a:endParaRPr lang="en-US" sz="2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B043964-A6EA-46AA-93A1-C1169E265203}"/>
              </a:ext>
            </a:extLst>
          </p:cNvPr>
          <p:cNvSpPr/>
          <p:nvPr/>
        </p:nvSpPr>
        <p:spPr>
          <a:xfrm>
            <a:off x="788842" y="1542268"/>
            <a:ext cx="53710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15 000 molecules in rovibrational ground state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300 </a:t>
            </a:r>
            <a:r>
              <a:rPr lang="en-US" sz="2000" dirty="0" err="1">
                <a:solidFill>
                  <a:srgbClr val="000000"/>
                </a:solidFill>
              </a:rPr>
              <a:t>nK</a:t>
            </a:r>
            <a:r>
              <a:rPr lang="en-US" sz="2000" dirty="0">
                <a:solidFill>
                  <a:srgbClr val="000000"/>
                </a:solidFill>
              </a:rPr>
              <a:t> in </a:t>
            </a:r>
            <a:r>
              <a:rPr lang="en-US" sz="2000" dirty="0" err="1">
                <a:solidFill>
                  <a:srgbClr val="000000"/>
                </a:solidFill>
              </a:rPr>
              <a:t>cODT</a:t>
            </a:r>
            <a:r>
              <a:rPr lang="en-US" sz="2000" dirty="0">
                <a:solidFill>
                  <a:srgbClr val="000000"/>
                </a:solidFill>
              </a:rPr>
              <a:t> at 1064 nm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r>
              <a:rPr lang="en-US" sz="2000" dirty="0">
                <a:solidFill>
                  <a:srgbClr val="000000"/>
                </a:solidFill>
              </a:rPr>
              <a:t>~0.6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806BEA4-D71A-431C-B27F-B2131880DFCD}"/>
              </a:ext>
            </a:extLst>
          </p:cNvPr>
          <p:cNvSpPr/>
          <p:nvPr/>
        </p:nvSpPr>
        <p:spPr>
          <a:xfrm>
            <a:off x="9630704" y="2008381"/>
            <a:ext cx="309716" cy="29949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7830221-C5C9-4565-BE51-005C59E369C5}"/>
              </a:ext>
            </a:extLst>
          </p:cNvPr>
          <p:cNvSpPr/>
          <p:nvPr/>
        </p:nvSpPr>
        <p:spPr>
          <a:xfrm>
            <a:off x="7525292" y="2008381"/>
            <a:ext cx="309716" cy="29949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988DD07-0871-41B3-A2D9-E09146710DED}"/>
              </a:ext>
            </a:extLst>
          </p:cNvPr>
          <p:cNvSpPr/>
          <p:nvPr/>
        </p:nvSpPr>
        <p:spPr>
          <a:xfrm>
            <a:off x="6743633" y="3897974"/>
            <a:ext cx="309716" cy="29949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75BB2F-FDC4-4EEA-8AF7-FB5393612EB9}"/>
              </a:ext>
            </a:extLst>
          </p:cNvPr>
          <p:cNvSpPr/>
          <p:nvPr/>
        </p:nvSpPr>
        <p:spPr>
          <a:xfrm>
            <a:off x="10305939" y="3897974"/>
            <a:ext cx="309716" cy="29949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9548674-F435-48D4-AF90-368DC6619ABB}"/>
              </a:ext>
            </a:extLst>
          </p:cNvPr>
          <p:cNvSpPr/>
          <p:nvPr/>
        </p:nvSpPr>
        <p:spPr>
          <a:xfrm>
            <a:off x="8524786" y="5218135"/>
            <a:ext cx="309716" cy="29949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396E144-CF57-490C-9A14-A0C2933B0DDB}"/>
              </a:ext>
            </a:extLst>
          </p:cNvPr>
          <p:cNvSpPr txBox="1"/>
          <p:nvPr/>
        </p:nvSpPr>
        <p:spPr>
          <a:xfrm>
            <a:off x="9861587" y="164280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</a:t>
            </a:r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5F13A7-5E90-4C3C-AB63-78B2D130A1DE}"/>
              </a:ext>
            </a:extLst>
          </p:cNvPr>
          <p:cNvSpPr txBox="1"/>
          <p:nvPr/>
        </p:nvSpPr>
        <p:spPr>
          <a:xfrm>
            <a:off x="7235798" y="164280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Li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BD00BE-D0A8-4961-A66C-7828199E3613}"/>
              </a:ext>
            </a:extLst>
          </p:cNvPr>
          <p:cNvSpPr txBox="1"/>
          <p:nvPr/>
        </p:nvSpPr>
        <p:spPr>
          <a:xfrm>
            <a:off x="6392514" y="3931635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Cs</a:t>
            </a:r>
            <a:endParaRPr lang="en-US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74AC6AF-FBBF-4D54-A896-9A0BADFAEB15}"/>
              </a:ext>
            </a:extLst>
          </p:cNvPr>
          <p:cNvSpPr txBox="1"/>
          <p:nvPr/>
        </p:nvSpPr>
        <p:spPr>
          <a:xfrm>
            <a:off x="8463880" y="559157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Rb</a:t>
            </a:r>
            <a:endParaRPr lang="en-US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F3145A1-2C1B-45F8-A600-5F547544F265}"/>
              </a:ext>
            </a:extLst>
          </p:cNvPr>
          <p:cNvSpPr txBox="1"/>
          <p:nvPr/>
        </p:nvSpPr>
        <p:spPr>
          <a:xfrm>
            <a:off x="10660118" y="39728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  <a:endParaRPr lang="en-US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B9378A5-684A-4DD9-9888-519F05FC1D0B}"/>
              </a:ext>
            </a:extLst>
          </p:cNvPr>
          <p:cNvCxnSpPr>
            <a:cxnSpLocks/>
          </p:cNvCxnSpPr>
          <p:nvPr/>
        </p:nvCxnSpPr>
        <p:spPr>
          <a:xfrm flipV="1">
            <a:off x="8851977" y="4116301"/>
            <a:ext cx="1471437" cy="11704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C0D444C-C937-43E1-A632-70DE728B7695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7007992" y="4153606"/>
            <a:ext cx="1562151" cy="11083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5A742F9-EA8D-4862-81B9-018700FB52D6}"/>
              </a:ext>
            </a:extLst>
          </p:cNvPr>
          <p:cNvCxnSpPr>
            <a:cxnSpLocks/>
          </p:cNvCxnSpPr>
          <p:nvPr/>
        </p:nvCxnSpPr>
        <p:spPr>
          <a:xfrm flipV="1">
            <a:off x="7072160" y="2360639"/>
            <a:ext cx="2485492" cy="147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68EDC94B-DEE2-438D-BEB2-F88BAD392BE9}"/>
              </a:ext>
            </a:extLst>
          </p:cNvPr>
          <p:cNvCxnSpPr>
            <a:cxnSpLocks/>
          </p:cNvCxnSpPr>
          <p:nvPr/>
        </p:nvCxnSpPr>
        <p:spPr>
          <a:xfrm>
            <a:off x="9895063" y="2317692"/>
            <a:ext cx="456233" cy="15703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FAAE7588-FB9F-4DAB-83BD-AAC22A095F51}"/>
              </a:ext>
            </a:extLst>
          </p:cNvPr>
          <p:cNvSpPr txBox="1"/>
          <p:nvPr/>
        </p:nvSpPr>
        <p:spPr>
          <a:xfrm flipH="1">
            <a:off x="10176323" y="2544964"/>
            <a:ext cx="357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Hannover</a:t>
            </a:r>
          </a:p>
          <a:p>
            <a:r>
              <a:rPr lang="de-DE" dirty="0" err="1"/>
              <a:t>bosonic</a:t>
            </a:r>
            <a:r>
              <a:rPr lang="de-DE" dirty="0"/>
              <a:t> </a:t>
            </a:r>
            <a:r>
              <a:rPr lang="de-DE" dirty="0" err="1"/>
              <a:t>NaK</a:t>
            </a:r>
            <a:endParaRPr lang="en-US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B6B553E-58CB-4915-87F4-8F4AAAA176ED}"/>
              </a:ext>
            </a:extLst>
          </p:cNvPr>
          <p:cNvCxnSpPr/>
          <p:nvPr/>
        </p:nvCxnSpPr>
        <p:spPr>
          <a:xfrm>
            <a:off x="7895778" y="2165660"/>
            <a:ext cx="16163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stomShape 2">
            <a:extLst>
              <a:ext uri="{FF2B5EF4-FFF2-40B4-BE49-F238E27FC236}">
                <a16:creationId xmlns:a16="http://schemas.microsoft.com/office/drawing/2014/main" id="{3A86AA32-F366-4986-8A9C-D4D98BBB5C01}"/>
              </a:ext>
            </a:extLst>
          </p:cNvPr>
          <p:cNvSpPr/>
          <p:nvPr/>
        </p:nvSpPr>
        <p:spPr>
          <a:xfrm>
            <a:off x="-3289633" y="2899117"/>
            <a:ext cx="106077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Quantum gas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of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bosonic</a:t>
            </a:r>
            <a:br>
              <a:rPr dirty="0"/>
            </a:b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polar </a:t>
            </a:r>
            <a:r>
              <a:rPr lang="de-DE" sz="1800" b="0" strike="noStrike" spc="-1" baseline="30000" dirty="0">
                <a:solidFill>
                  <a:srgbClr val="000000"/>
                </a:solidFill>
                <a:latin typeface="Calibri"/>
                <a:ea typeface="Arial"/>
              </a:rPr>
              <a:t>23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Na</a:t>
            </a:r>
            <a:r>
              <a:rPr lang="de-DE" sz="1800" b="0" strike="noStrike" spc="-1" baseline="30000" dirty="0">
                <a:solidFill>
                  <a:srgbClr val="000000"/>
                </a:solidFill>
                <a:latin typeface="Calibri"/>
                <a:ea typeface="Arial"/>
              </a:rPr>
              <a:t>39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K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molecules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0" name="CustomShape 3">
            <a:extLst>
              <a:ext uri="{FF2B5EF4-FFF2-40B4-BE49-F238E27FC236}">
                <a16:creationId xmlns:a16="http://schemas.microsoft.com/office/drawing/2014/main" id="{82D4F01D-8593-45C5-8FB9-9A8E0B32B48E}"/>
              </a:ext>
            </a:extLst>
          </p:cNvPr>
          <p:cNvSpPr/>
          <p:nvPr/>
        </p:nvSpPr>
        <p:spPr>
          <a:xfrm>
            <a:off x="254962" y="5414903"/>
            <a:ext cx="3518569" cy="7361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Phys. Rev. Lett.  125, 083401 (2020)</a:t>
            </a:r>
            <a:endParaRPr lang="de-DE" sz="1600" b="0" strike="noStrike" spc="-1" dirty="0">
              <a:latin typeface="Arial"/>
            </a:endParaRPr>
          </a:p>
          <a:p>
            <a:pPr algn="ctr">
              <a:lnSpc>
                <a:spcPct val="130000"/>
              </a:lnSpc>
              <a:spcBef>
                <a:spcPts val="300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New J. 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Phys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21, 123034 (2019)</a:t>
            </a:r>
            <a:endParaRPr lang="de-DE" sz="1600" b="0" strike="noStrike" spc="-1" dirty="0">
              <a:latin typeface="Arial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240130C4-3699-4022-AEB3-88AA64368EC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2527" y="3600391"/>
            <a:ext cx="1783440" cy="1816200"/>
          </a:xfrm>
          <a:prstGeom prst="rect">
            <a:avLst/>
          </a:prstGeom>
          <a:ln w="0">
            <a:noFill/>
          </a:ln>
        </p:spPr>
      </p:pic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19582A7B-5752-4836-A0FE-8F322B8AFE85}"/>
              </a:ext>
            </a:extLst>
          </p:cNvPr>
          <p:cNvCxnSpPr>
            <a:cxnSpLocks/>
          </p:cNvCxnSpPr>
          <p:nvPr/>
        </p:nvCxnSpPr>
        <p:spPr>
          <a:xfrm flipH="1" flipV="1">
            <a:off x="7913404" y="2326597"/>
            <a:ext cx="2319614" cy="158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294AB55-9658-4F49-B58D-D093D4CF18D6}"/>
              </a:ext>
            </a:extLst>
          </p:cNvPr>
          <p:cNvCxnSpPr>
            <a:cxnSpLocks/>
          </p:cNvCxnSpPr>
          <p:nvPr/>
        </p:nvCxnSpPr>
        <p:spPr>
          <a:xfrm flipV="1">
            <a:off x="8703933" y="2446523"/>
            <a:ext cx="926771" cy="2684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A3DE8D-8CD8-55EA-97FD-A7E564A3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10</a:t>
            </a:fld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7E6C844-8717-99B2-2998-69868444AC3C}"/>
              </a:ext>
            </a:extLst>
          </p:cNvPr>
          <p:cNvSpPr txBox="1"/>
          <p:nvPr/>
        </p:nvSpPr>
        <p:spPr>
          <a:xfrm flipH="1">
            <a:off x="9587695" y="4761900"/>
            <a:ext cx="357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JILA</a:t>
            </a:r>
          </a:p>
          <a:p>
            <a:r>
              <a:rPr lang="de-DE" dirty="0" err="1"/>
              <a:t>Fermionic</a:t>
            </a:r>
            <a:r>
              <a:rPr lang="de-DE" dirty="0"/>
              <a:t> </a:t>
            </a:r>
            <a:r>
              <a:rPr lang="de-DE" dirty="0" err="1"/>
              <a:t>KRb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3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783AA-010B-4EAB-8B2F-30E28B8F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bialkali</a:t>
            </a:r>
            <a:r>
              <a:rPr lang="de-DE" dirty="0"/>
              <a:t> </a:t>
            </a:r>
            <a:r>
              <a:rPr lang="de-DE" dirty="0" err="1"/>
              <a:t>molecules</a:t>
            </a: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DD501F-5916-4A8C-AC8F-A37A824210D2}"/>
              </a:ext>
            </a:extLst>
          </p:cNvPr>
          <p:cNvSpPr txBox="1"/>
          <p:nvPr/>
        </p:nvSpPr>
        <p:spPr>
          <a:xfrm>
            <a:off x="653143" y="13400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5024D6-DFD1-4B0D-96B1-C2CCD9045C9F}"/>
              </a:ext>
            </a:extLst>
          </p:cNvPr>
          <p:cNvSpPr txBox="1"/>
          <p:nvPr/>
        </p:nvSpPr>
        <p:spPr>
          <a:xfrm flipH="1">
            <a:off x="541380" y="1109265"/>
            <a:ext cx="11331306" cy="83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Preparation</a:t>
            </a:r>
            <a:r>
              <a:rPr lang="de-DE" sz="2400" dirty="0"/>
              <a:t> </a:t>
            </a:r>
            <a:r>
              <a:rPr lang="de-DE" sz="2400" dirty="0" err="1"/>
              <a:t>follows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three-step</a:t>
            </a:r>
            <a:r>
              <a:rPr lang="de-DE" sz="2400" dirty="0"/>
              <a:t> </a:t>
            </a:r>
            <a:r>
              <a:rPr lang="de-DE" sz="2400" dirty="0" err="1"/>
              <a:t>process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pioneering</a:t>
            </a:r>
            <a:r>
              <a:rPr lang="de-DE" sz="2400" dirty="0"/>
              <a:t> </a:t>
            </a:r>
            <a:r>
              <a:rPr lang="de-DE" sz="2400" baseline="30000" dirty="0"/>
              <a:t>40</a:t>
            </a:r>
            <a:r>
              <a:rPr lang="de-DE" sz="2400" dirty="0"/>
              <a:t>K</a:t>
            </a:r>
            <a:r>
              <a:rPr lang="de-DE" sz="2400" baseline="30000" dirty="0"/>
              <a:t>87</a:t>
            </a:r>
            <a:r>
              <a:rPr lang="de-DE" sz="2400" dirty="0"/>
              <a:t>Rb JILA </a:t>
            </a:r>
            <a:r>
              <a:rPr lang="de-DE" sz="2400" dirty="0" err="1"/>
              <a:t>experiment</a:t>
            </a:r>
            <a:r>
              <a:rPr lang="de-DE" sz="2400" dirty="0"/>
              <a:t>.</a:t>
            </a:r>
          </a:p>
          <a:p>
            <a:pPr>
              <a:lnSpc>
                <a:spcPct val="150000"/>
              </a:lnSpc>
            </a:pPr>
            <a:r>
              <a:rPr lang="de-DE" dirty="0"/>
              <a:t>Ni, Ospelkaus et al. Science 322, 231 (2008), Ospelkaus, Ni et al.  Faraday </a:t>
            </a:r>
            <a:r>
              <a:rPr lang="de-DE" dirty="0" err="1"/>
              <a:t>Discussions</a:t>
            </a:r>
            <a:r>
              <a:rPr lang="de-DE" dirty="0"/>
              <a:t> 142, 351 (2009).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069B9EF-619A-4749-A6D3-2AADF95CC551}"/>
              </a:ext>
            </a:extLst>
          </p:cNvPr>
          <p:cNvSpPr/>
          <p:nvPr/>
        </p:nvSpPr>
        <p:spPr>
          <a:xfrm>
            <a:off x="835659" y="2192605"/>
            <a:ext cx="2807427" cy="40132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7CDD5D2-138C-435A-B513-E7FCF4EF3FC0}"/>
              </a:ext>
            </a:extLst>
          </p:cNvPr>
          <p:cNvSpPr/>
          <p:nvPr/>
        </p:nvSpPr>
        <p:spPr>
          <a:xfrm>
            <a:off x="4498519" y="2187949"/>
            <a:ext cx="2807427" cy="40132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132CA4E-7D9C-4B08-A6FB-078E9C9CB15B}"/>
              </a:ext>
            </a:extLst>
          </p:cNvPr>
          <p:cNvSpPr/>
          <p:nvPr/>
        </p:nvSpPr>
        <p:spPr>
          <a:xfrm>
            <a:off x="8456746" y="2187949"/>
            <a:ext cx="2807427" cy="40132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EE5517-EC5F-4889-9905-438E8CD86ABD}"/>
              </a:ext>
            </a:extLst>
          </p:cNvPr>
          <p:cNvSpPr txBox="1"/>
          <p:nvPr/>
        </p:nvSpPr>
        <p:spPr>
          <a:xfrm>
            <a:off x="940343" y="2319160"/>
            <a:ext cx="259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Dual </a:t>
            </a:r>
            <a:r>
              <a:rPr lang="de-DE" dirty="0" err="1"/>
              <a:t>species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gas </a:t>
            </a:r>
            <a:r>
              <a:rPr lang="de-DE" dirty="0" err="1"/>
              <a:t>mixture</a:t>
            </a:r>
            <a:r>
              <a:rPr lang="de-DE" dirty="0"/>
              <a:t>  </a:t>
            </a:r>
            <a:endParaRPr lang="en-US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733BDEA-F89B-424B-A2DA-AC0F9F4F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41" y="3102495"/>
            <a:ext cx="2425060" cy="81643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0B579ED-F6E0-48EF-9438-F179FB35A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01" y="4067006"/>
            <a:ext cx="2400300" cy="199072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C4E6302F-6160-4F15-A4CE-29A5BA3DCCBF}"/>
              </a:ext>
            </a:extLst>
          </p:cNvPr>
          <p:cNvSpPr txBox="1"/>
          <p:nvPr/>
        </p:nvSpPr>
        <p:spPr>
          <a:xfrm>
            <a:off x="4657672" y="2319160"/>
            <a:ext cx="259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Feshbach</a:t>
            </a:r>
            <a:r>
              <a:rPr lang="de-DE" dirty="0"/>
              <a:t> </a:t>
            </a:r>
            <a:r>
              <a:rPr lang="de-DE" dirty="0" err="1"/>
              <a:t>molecule</a:t>
            </a:r>
            <a:r>
              <a:rPr lang="de-DE" dirty="0"/>
              <a:t> </a:t>
            </a:r>
            <a:r>
              <a:rPr lang="de-DE" dirty="0" err="1"/>
              <a:t>creation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BB4D722-B9C5-4E32-8146-0FFA5AE2A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157" y="3121220"/>
            <a:ext cx="1200150" cy="112395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28F5C90-DBFA-4F72-A4E7-A41392772A65}"/>
              </a:ext>
            </a:extLst>
          </p:cNvPr>
          <p:cNvSpPr txBox="1"/>
          <p:nvPr/>
        </p:nvSpPr>
        <p:spPr>
          <a:xfrm>
            <a:off x="8612812" y="2297392"/>
            <a:ext cx="259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Two</a:t>
            </a:r>
            <a:r>
              <a:rPr lang="de-DE" dirty="0"/>
              <a:t>-photon </a:t>
            </a:r>
            <a:r>
              <a:rPr lang="de-DE" dirty="0" err="1"/>
              <a:t>transfer</a:t>
            </a:r>
            <a:r>
              <a:rPr lang="de-DE" dirty="0"/>
              <a:t> (STIRAP)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rovibrational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(v=0, N=0)</a:t>
            </a:r>
            <a:endParaRPr lang="en-US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59ECD92-3485-4A37-81E2-A98ABBDFE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886" y="4696687"/>
            <a:ext cx="2202000" cy="1381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E3762A5-BA4E-40C1-98BF-B3748EDA2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67664">
            <a:off x="5305584" y="4673051"/>
            <a:ext cx="304124" cy="46479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630C6C2-9D24-41A9-A323-9DD1C67B1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2217" y="3261773"/>
            <a:ext cx="2168625" cy="279595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DD6F80-3E58-8931-1985-D1C866CA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D16C4-08DE-4AA5-AE96-CE2FC6E4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 </a:t>
            </a:r>
            <a:r>
              <a:rPr lang="de-DE" dirty="0" err="1"/>
              <a:t>scale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8" name="Line 2">
            <a:extLst>
              <a:ext uri="{FF2B5EF4-FFF2-40B4-BE49-F238E27FC236}">
                <a16:creationId xmlns:a16="http://schemas.microsoft.com/office/drawing/2014/main" id="{F1FC03F7-5246-4846-90E4-F1D515712D1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967342" y="3921125"/>
            <a:ext cx="0" cy="635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">
            <a:extLst>
              <a:ext uri="{FF2B5EF4-FFF2-40B4-BE49-F238E27FC236}">
                <a16:creationId xmlns:a16="http://schemas.microsoft.com/office/drawing/2014/main" id="{CED0A310-CF99-44CF-84BF-255CB897542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601967" y="3921125"/>
            <a:ext cx="0" cy="635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">
            <a:extLst>
              <a:ext uri="{FF2B5EF4-FFF2-40B4-BE49-F238E27FC236}">
                <a16:creationId xmlns:a16="http://schemas.microsoft.com/office/drawing/2014/main" id="{E677D754-15E9-4A3C-A11F-4D4E3ED9AA9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00892" y="3921125"/>
            <a:ext cx="0" cy="635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5">
            <a:extLst>
              <a:ext uri="{FF2B5EF4-FFF2-40B4-BE49-F238E27FC236}">
                <a16:creationId xmlns:a16="http://schemas.microsoft.com/office/drawing/2014/main" id="{3890B9E2-14B1-4B75-B09B-B55B53AFAFC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410629" y="3921125"/>
            <a:ext cx="0" cy="635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7">
            <a:extLst>
              <a:ext uri="{FF2B5EF4-FFF2-40B4-BE49-F238E27FC236}">
                <a16:creationId xmlns:a16="http://schemas.microsoft.com/office/drawing/2014/main" id="{678AEB78-1A99-41B6-83A3-8E03EF5B3824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9898242" y="3921125"/>
            <a:ext cx="0" cy="635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DA17773C-7247-49C6-B747-89E2F93E82F9}"/>
              </a:ext>
            </a:extLst>
          </p:cNvPr>
          <p:cNvSpPr>
            <a:spLocks/>
          </p:cNvSpPr>
          <p:nvPr/>
        </p:nvSpPr>
        <p:spPr bwMode="auto">
          <a:xfrm rot="16200000">
            <a:off x="5607229" y="-701675"/>
            <a:ext cx="617538" cy="8878888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1800FF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en-US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A161462E-F9C0-411B-A76A-0713FE007D7A}"/>
              </a:ext>
            </a:extLst>
          </p:cNvPr>
          <p:cNvSpPr>
            <a:spLocks/>
          </p:cNvSpPr>
          <p:nvPr/>
        </p:nvSpPr>
        <p:spPr bwMode="auto">
          <a:xfrm rot="18900000">
            <a:off x="6504908" y="2044185"/>
            <a:ext cx="238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2">
                    <a:lumMod val="75000"/>
                  </a:schemeClr>
                </a:solidFill>
                <a:latin typeface="+mn-lt"/>
                <a:sym typeface="Marker Felt" charset="0"/>
              </a:rPr>
              <a:t>hyperfine(Zeeman)</a:t>
            </a:r>
          </a:p>
        </p:txBody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id="{1F327AE3-BBB1-4249-8EE6-1B1AC29896DF}"/>
              </a:ext>
            </a:extLst>
          </p:cNvPr>
          <p:cNvSpPr>
            <a:spLocks/>
          </p:cNvSpPr>
          <p:nvPr/>
        </p:nvSpPr>
        <p:spPr bwMode="auto">
          <a:xfrm rot="18900000">
            <a:off x="9053692" y="2363789"/>
            <a:ext cx="20939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2">
                    <a:lumMod val="75000"/>
                  </a:schemeClr>
                </a:solidFill>
                <a:latin typeface="+mn-lt"/>
                <a:sym typeface="Marker Felt" charset="0"/>
              </a:rPr>
              <a:t>translational</a:t>
            </a: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467BDE13-1C0B-404D-9935-CDD3C9226CAA}"/>
              </a:ext>
            </a:extLst>
          </p:cNvPr>
          <p:cNvSpPr>
            <a:spLocks/>
          </p:cNvSpPr>
          <p:nvPr/>
        </p:nvSpPr>
        <p:spPr bwMode="auto">
          <a:xfrm rot="18990446">
            <a:off x="584379" y="4878389"/>
            <a:ext cx="26987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  <a:latin typeface="+mn-lt"/>
                <a:sym typeface="Marker Felt" charset="0"/>
              </a:rPr>
              <a:t>150 THz</a:t>
            </a:r>
          </a:p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  <a:latin typeface="+mn-lt"/>
                <a:sym typeface="Marker Felt" charset="0"/>
              </a:rPr>
              <a:t>(10 000K)</a:t>
            </a:r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7F135BB8-24B4-40C1-817F-B18CEE29638D}"/>
              </a:ext>
            </a:extLst>
          </p:cNvPr>
          <p:cNvSpPr>
            <a:spLocks/>
          </p:cNvSpPr>
          <p:nvPr/>
        </p:nvSpPr>
        <p:spPr bwMode="auto">
          <a:xfrm rot="18990446">
            <a:off x="4068547" y="5061448"/>
            <a:ext cx="2700337" cy="50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CC0099"/>
                </a:solidFill>
                <a:latin typeface="+mn-lt"/>
                <a:sym typeface="Marker Felt" charset="0"/>
              </a:rPr>
              <a:t>6 GHz </a:t>
            </a:r>
            <a:br>
              <a:rPr lang="en-US" altLang="en-US" sz="2400" dirty="0">
                <a:solidFill>
                  <a:srgbClr val="CC0099"/>
                </a:solidFill>
                <a:latin typeface="+mn-lt"/>
                <a:sym typeface="Marker Felt" charset="0"/>
              </a:rPr>
            </a:br>
            <a:r>
              <a:rPr lang="en-US" altLang="en-US" sz="2400" dirty="0">
                <a:solidFill>
                  <a:srgbClr val="CC0099"/>
                </a:solidFill>
                <a:latin typeface="+mn-lt"/>
                <a:sym typeface="Marker Felt" charset="0"/>
              </a:rPr>
              <a:t>(~  1 K)</a:t>
            </a: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B3446054-7886-4282-8CAC-0FF4C9599DF8}"/>
              </a:ext>
            </a:extLst>
          </p:cNvPr>
          <p:cNvSpPr>
            <a:spLocks/>
          </p:cNvSpPr>
          <p:nvPr/>
        </p:nvSpPr>
        <p:spPr bwMode="auto">
          <a:xfrm rot="18990446">
            <a:off x="5780267" y="5133975"/>
            <a:ext cx="26987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6600CC"/>
                </a:solidFill>
                <a:latin typeface="+mn-lt"/>
                <a:sym typeface="Marker Felt" charset="0"/>
              </a:rPr>
              <a:t> 800 kHz </a:t>
            </a:r>
            <a:br>
              <a:rPr lang="en-US" altLang="en-US" sz="2400">
                <a:solidFill>
                  <a:srgbClr val="6600CC"/>
                </a:solidFill>
                <a:latin typeface="+mn-lt"/>
                <a:sym typeface="Marker Felt" charset="0"/>
              </a:rPr>
            </a:br>
            <a:r>
              <a:rPr lang="en-US" altLang="en-US" sz="2400">
                <a:solidFill>
                  <a:srgbClr val="6600CC"/>
                </a:solidFill>
                <a:latin typeface="+mn-lt"/>
                <a:sym typeface="Marker Felt" charset="0"/>
              </a:rPr>
              <a:t>(38μK)</a:t>
            </a:r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E9CA78D3-3CA7-4A58-B89A-AB44F3897FBA}"/>
              </a:ext>
            </a:extLst>
          </p:cNvPr>
          <p:cNvSpPr>
            <a:spLocks/>
          </p:cNvSpPr>
          <p:nvPr/>
        </p:nvSpPr>
        <p:spPr bwMode="auto">
          <a:xfrm rot="18990446">
            <a:off x="9141005" y="4781550"/>
            <a:ext cx="18018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99"/>
                </a:solidFill>
                <a:latin typeface="+mn-lt"/>
                <a:sym typeface="Marker Felt" charset="0"/>
              </a:rPr>
              <a:t>7 kHz (350nK)</a:t>
            </a: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65DF392A-E9F5-4A2C-9782-88BBA6E7BE87}"/>
              </a:ext>
            </a:extLst>
          </p:cNvPr>
          <p:cNvSpPr>
            <a:spLocks/>
          </p:cNvSpPr>
          <p:nvPr/>
        </p:nvSpPr>
        <p:spPr bwMode="auto">
          <a:xfrm rot="18900000">
            <a:off x="5407073" y="2399785"/>
            <a:ext cx="1222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2">
                    <a:lumMod val="75000"/>
                  </a:schemeClr>
                </a:solidFill>
                <a:latin typeface="+mn-lt"/>
                <a:sym typeface="Marker Felt" charset="0"/>
              </a:rPr>
              <a:t>rotational</a:t>
            </a:r>
          </a:p>
        </p:txBody>
      </p:sp>
      <p:sp>
        <p:nvSpPr>
          <p:cNvPr id="51" name="Rectangle 18">
            <a:extLst>
              <a:ext uri="{FF2B5EF4-FFF2-40B4-BE49-F238E27FC236}">
                <a16:creationId xmlns:a16="http://schemas.microsoft.com/office/drawing/2014/main" id="{BCEFF7F4-268E-49AD-852B-5FED455CBC43}"/>
              </a:ext>
            </a:extLst>
          </p:cNvPr>
          <p:cNvSpPr>
            <a:spLocks/>
          </p:cNvSpPr>
          <p:nvPr/>
        </p:nvSpPr>
        <p:spPr bwMode="auto">
          <a:xfrm rot="18900000">
            <a:off x="3472164" y="2514085"/>
            <a:ext cx="1332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2">
                    <a:lumMod val="75000"/>
                  </a:schemeClr>
                </a:solidFill>
                <a:latin typeface="+mn-lt"/>
                <a:sym typeface="Marker Felt" charset="0"/>
              </a:rPr>
              <a:t>vibrational</a:t>
            </a:r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2CDD4679-40BB-495C-BB01-1556DF04FD58}"/>
              </a:ext>
            </a:extLst>
          </p:cNvPr>
          <p:cNvSpPr>
            <a:spLocks/>
          </p:cNvSpPr>
          <p:nvPr/>
        </p:nvSpPr>
        <p:spPr bwMode="auto">
          <a:xfrm rot="18900000">
            <a:off x="1424856" y="2296597"/>
            <a:ext cx="1858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+mn-lt"/>
                <a:sym typeface="Marker Felt" charset="0"/>
              </a:rPr>
              <a:t>binding energy</a:t>
            </a:r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A61F097E-5891-414D-B7A2-C811268D6122}"/>
              </a:ext>
            </a:extLst>
          </p:cNvPr>
          <p:cNvSpPr>
            <a:spLocks/>
          </p:cNvSpPr>
          <p:nvPr/>
        </p:nvSpPr>
        <p:spPr bwMode="auto">
          <a:xfrm rot="18990446">
            <a:off x="2587804" y="5057775"/>
            <a:ext cx="17795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66"/>
                </a:solidFill>
                <a:latin typeface="+mn-lt"/>
                <a:sym typeface="Marker Felt" charset="0"/>
              </a:rPr>
              <a:t>2 THz (100K)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616622-D1F7-C7D9-1144-81FDF4C6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6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14D31-BE55-4277-B957-C23D5B42E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e-DE" sz="4000" dirty="0"/>
            </a:br>
            <a:r>
              <a:rPr lang="de-DE" sz="4000" dirty="0" err="1"/>
              <a:t>Molecule-molecule</a:t>
            </a:r>
            <a:r>
              <a:rPr lang="de-DE" sz="4000" dirty="0"/>
              <a:t> </a:t>
            </a:r>
            <a:r>
              <a:rPr lang="de-DE" sz="4000" dirty="0" err="1"/>
              <a:t>collisions</a:t>
            </a:r>
            <a:endParaRPr lang="en-US" sz="40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0C23AC8-D938-4663-9F48-8A0C1D977285}"/>
              </a:ext>
            </a:extLst>
          </p:cNvPr>
          <p:cNvGrpSpPr/>
          <p:nvPr/>
        </p:nvGrpSpPr>
        <p:grpSpPr>
          <a:xfrm>
            <a:off x="5572352" y="4203779"/>
            <a:ext cx="1464918" cy="1343329"/>
            <a:chOff x="2324559" y="3423850"/>
            <a:chExt cx="1464918" cy="1343329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C417EB3-7121-4510-BCFF-7E56F75D3602}"/>
                </a:ext>
              </a:extLst>
            </p:cNvPr>
            <p:cNvGrpSpPr/>
            <p:nvPr/>
          </p:nvGrpSpPr>
          <p:grpSpPr>
            <a:xfrm>
              <a:off x="2324559" y="3944039"/>
              <a:ext cx="439757" cy="383754"/>
              <a:chOff x="2324559" y="3944039"/>
              <a:chExt cx="439757" cy="383754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4BA91202-BA7B-4DA2-BD2D-E24DD925A040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6FA0F026-DE7A-4B33-B897-2F9FCCE55E38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07964B4A-D4BA-4227-875F-A57BE3909968}"/>
                </a:ext>
              </a:extLst>
            </p:cNvPr>
            <p:cNvGrpSpPr/>
            <p:nvPr/>
          </p:nvGrpSpPr>
          <p:grpSpPr>
            <a:xfrm rot="13606194">
              <a:off x="2892387" y="3867839"/>
              <a:ext cx="439757" cy="383754"/>
              <a:chOff x="2324559" y="3944039"/>
              <a:chExt cx="439757" cy="383754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BE66EA44-385B-41AC-B50A-9BA8B39F8A41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A45B27FB-C10B-4738-A682-4A512CE4E803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06D67C4-0C9B-4DFF-B1F4-6E485133093F}"/>
                </a:ext>
              </a:extLst>
            </p:cNvPr>
            <p:cNvGrpSpPr/>
            <p:nvPr/>
          </p:nvGrpSpPr>
          <p:grpSpPr>
            <a:xfrm rot="18742050">
              <a:off x="2765551" y="4355424"/>
              <a:ext cx="439757" cy="383754"/>
              <a:chOff x="2324559" y="3944039"/>
              <a:chExt cx="439757" cy="383754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23486CF1-2665-4E5E-9DD3-57BBD7C3E2F2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29921A16-DFA5-4662-832A-30DB32ECA709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C3DB562B-E910-4C33-B033-C5910EC834E7}"/>
                </a:ext>
              </a:extLst>
            </p:cNvPr>
            <p:cNvGrpSpPr/>
            <p:nvPr/>
          </p:nvGrpSpPr>
          <p:grpSpPr>
            <a:xfrm rot="4914099">
              <a:off x="2590371" y="3451852"/>
              <a:ext cx="439757" cy="383754"/>
              <a:chOff x="2324559" y="3944039"/>
              <a:chExt cx="439757" cy="383754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CAD7E46-1B16-4401-8827-F6BCACA5B93F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05C9AFB9-0651-4C49-97CF-DEF01B2AF420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E34D3959-CB82-4BBF-9218-07A95B75E820}"/>
                </a:ext>
              </a:extLst>
            </p:cNvPr>
            <p:cNvGrpSpPr/>
            <p:nvPr/>
          </p:nvGrpSpPr>
          <p:grpSpPr>
            <a:xfrm rot="4914099">
              <a:off x="3377721" y="3696568"/>
              <a:ext cx="439757" cy="383754"/>
              <a:chOff x="2324559" y="3944039"/>
              <a:chExt cx="439757" cy="383754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70C62D28-0519-4EA2-A92F-3C6DB8F97794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0C4146C9-7417-4557-839B-D4E331B13096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719421-E277-C6E7-D44E-25FCA4EF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7"/>
    </mc:Choice>
    <mc:Fallback xmlns="">
      <p:transition spd="slow" advTm="577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7DCCF-A126-4F00-ACAF-83FFBBF9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?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86CC9AD-F39C-40A9-9D23-B92A8906C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50" y="1108850"/>
            <a:ext cx="2318579" cy="3693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D145A46-D162-44CA-98B2-3CB356E2C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44" y="1478226"/>
            <a:ext cx="3436277" cy="1867655"/>
          </a:xfrm>
          <a:prstGeom prst="rect">
            <a:avLst/>
          </a:prstGeom>
        </p:spPr>
      </p:pic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85D5DF87-A469-4C0C-9157-200D6879F3AA}"/>
              </a:ext>
            </a:extLst>
          </p:cNvPr>
          <p:cNvSpPr/>
          <p:nvPr/>
        </p:nvSpPr>
        <p:spPr>
          <a:xfrm>
            <a:off x="-2009983" y="4265074"/>
            <a:ext cx="45719" cy="622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BE8C9-C509-AB88-C2CB-6F13608B1299}"/>
              </a:ext>
            </a:extLst>
          </p:cNvPr>
          <p:cNvSpPr/>
          <p:nvPr/>
        </p:nvSpPr>
        <p:spPr>
          <a:xfrm>
            <a:off x="286861" y="5136005"/>
            <a:ext cx="3917531" cy="1171812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15AA5A-1BA1-21C6-D0F0-F016BD22EC1F}"/>
              </a:ext>
            </a:extLst>
          </p:cNvPr>
          <p:cNvSpPr/>
          <p:nvPr/>
        </p:nvSpPr>
        <p:spPr>
          <a:xfrm>
            <a:off x="290578" y="3547125"/>
            <a:ext cx="3905500" cy="1210368"/>
          </a:xfrm>
          <a:prstGeom prst="rect">
            <a:avLst/>
          </a:prstGeom>
          <a:solidFill>
            <a:schemeClr val="accent4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4F96D4A8-A736-8DB4-5010-25C22734FB3F}"/>
              </a:ext>
            </a:extLst>
          </p:cNvPr>
          <p:cNvSpPr txBox="1"/>
          <p:nvPr/>
        </p:nvSpPr>
        <p:spPr>
          <a:xfrm>
            <a:off x="290577" y="3547124"/>
            <a:ext cx="3390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Chemically</a:t>
            </a:r>
            <a:r>
              <a:rPr lang="de-DE" sz="2000" dirty="0"/>
              <a:t> </a:t>
            </a:r>
            <a:r>
              <a:rPr lang="de-DE" sz="2000" dirty="0" err="1"/>
              <a:t>reactive</a:t>
            </a:r>
            <a:r>
              <a:rPr lang="de-DE" sz="2000" dirty="0"/>
              <a:t> </a:t>
            </a:r>
            <a:r>
              <a:rPr lang="de-DE" sz="2000" dirty="0" err="1"/>
              <a:t>molecules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 err="1"/>
              <a:t>Exoergic</a:t>
            </a:r>
            <a:r>
              <a:rPr lang="de-DE" sz="2000" dirty="0"/>
              <a:t> </a:t>
            </a:r>
            <a:r>
              <a:rPr lang="de-DE" sz="2000" dirty="0" err="1"/>
              <a:t>chemical</a:t>
            </a:r>
            <a:r>
              <a:rPr lang="de-DE" sz="2000" dirty="0"/>
              <a:t> </a:t>
            </a:r>
            <a:r>
              <a:rPr lang="de-DE" sz="2000" dirty="0" err="1"/>
              <a:t>reaction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72A14-9B3F-05E8-7219-D11F71506401}"/>
              </a:ext>
            </a:extLst>
          </p:cNvPr>
          <p:cNvSpPr>
            <a:spLocks/>
          </p:cNvSpPr>
          <p:nvPr/>
        </p:nvSpPr>
        <p:spPr bwMode="auto">
          <a:xfrm>
            <a:off x="-419749" y="4319420"/>
            <a:ext cx="40664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2325"/>
            <a:r>
              <a:rPr lang="en-US" sz="2000" dirty="0">
                <a:solidFill>
                  <a:srgbClr val="000000"/>
                </a:solidFill>
                <a:sym typeface="Marker Felt" pitchFamily="-65" charset="0"/>
              </a:rPr>
              <a:t>XY+</a:t>
            </a:r>
            <a:r>
              <a:rPr lang="en-US" sz="2000" dirty="0">
                <a:sym typeface="Marker Felt" pitchFamily="-65" charset="0"/>
              </a:rPr>
              <a:t> XY</a:t>
            </a:r>
            <a:r>
              <a:rPr lang="en-US" sz="2000" dirty="0">
                <a:solidFill>
                  <a:srgbClr val="1800FF"/>
                </a:solidFill>
                <a:sym typeface="Marker Felt" pitchFamily="-65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1800FF"/>
                </a:solidFill>
                <a:sym typeface="Marker Felt" pitchFamily="-65" charset="0"/>
              </a:rPr>
              <a:t> X</a:t>
            </a:r>
            <a:r>
              <a:rPr lang="en-US" sz="2000" baseline="-6000" dirty="0">
                <a:solidFill>
                  <a:srgbClr val="1800FF"/>
                </a:solidFill>
                <a:sym typeface="Marker Felt" pitchFamily="-65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sym typeface="Marker Felt" pitchFamily="-65" charset="0"/>
              </a:rPr>
              <a:t>+</a:t>
            </a:r>
            <a:r>
              <a:rPr lang="en-US" sz="2000" dirty="0">
                <a:solidFill>
                  <a:srgbClr val="FF0000"/>
                </a:solidFill>
                <a:sym typeface="Marker Felt" pitchFamily="-65" charset="0"/>
              </a:rPr>
              <a:t>Y</a:t>
            </a:r>
            <a:r>
              <a:rPr lang="en-US" sz="2000" baseline="-25000" dirty="0">
                <a:solidFill>
                  <a:srgbClr val="FF0000"/>
                </a:solidFill>
                <a:sym typeface="Marker Felt" pitchFamily="-65" charset="0"/>
              </a:rPr>
              <a:t>2 </a:t>
            </a:r>
            <a:r>
              <a:rPr lang="en-US" sz="2000" dirty="0">
                <a:sym typeface="Marker Felt" pitchFamily="-65" charset="0"/>
              </a:rPr>
              <a:t>+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9322754C-D4F4-6288-0B64-4E079F83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22" y="4242155"/>
            <a:ext cx="694728" cy="51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29">
            <a:extLst>
              <a:ext uri="{FF2B5EF4-FFF2-40B4-BE49-F238E27FC236}">
                <a16:creationId xmlns:a16="http://schemas.microsoft.com/office/drawing/2014/main" id="{1ECFCE91-2B84-643D-18F9-AC14B94613C7}"/>
              </a:ext>
            </a:extLst>
          </p:cNvPr>
          <p:cNvSpPr txBox="1"/>
          <p:nvPr/>
        </p:nvSpPr>
        <p:spPr>
          <a:xfrm>
            <a:off x="327818" y="5192860"/>
            <a:ext cx="3876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Non-</a:t>
            </a:r>
            <a:r>
              <a:rPr lang="de-DE" sz="2000" dirty="0" err="1"/>
              <a:t>chemically</a:t>
            </a:r>
            <a:r>
              <a:rPr lang="de-DE" sz="2000" dirty="0"/>
              <a:t> </a:t>
            </a:r>
            <a:r>
              <a:rPr lang="de-DE" sz="2000" dirty="0" err="1"/>
              <a:t>reactive</a:t>
            </a:r>
            <a:r>
              <a:rPr lang="de-DE" sz="2000" dirty="0"/>
              <a:t> </a:t>
            </a:r>
            <a:r>
              <a:rPr lang="de-DE" sz="2000" dirty="0" err="1"/>
              <a:t>molecules</a:t>
            </a:r>
            <a:r>
              <a:rPr lang="de-DE" sz="2000" dirty="0"/>
              <a:t>:</a:t>
            </a:r>
          </a:p>
          <a:p>
            <a:r>
              <a:rPr lang="de-DE" sz="2000" dirty="0" err="1"/>
              <a:t>Endoergic</a:t>
            </a:r>
            <a:r>
              <a:rPr lang="de-DE" sz="2000" dirty="0"/>
              <a:t> </a:t>
            </a:r>
            <a:r>
              <a:rPr lang="de-DE" sz="2000" dirty="0" err="1"/>
              <a:t>exchange</a:t>
            </a:r>
            <a:r>
              <a:rPr lang="de-DE" sz="2000" dirty="0"/>
              <a:t> </a:t>
            </a:r>
            <a:r>
              <a:rPr lang="de-DE" sz="2000" dirty="0" err="1"/>
              <a:t>reaction</a:t>
            </a:r>
            <a:br>
              <a:rPr lang="de-DE" sz="2000" dirty="0"/>
            </a:br>
            <a:r>
              <a:rPr lang="de-DE" sz="2000" dirty="0" err="1"/>
              <a:t>Forbidden</a:t>
            </a:r>
            <a:r>
              <a:rPr lang="de-DE" sz="2000" dirty="0"/>
              <a:t> at </a:t>
            </a:r>
            <a:r>
              <a:rPr lang="de-DE" sz="2000" dirty="0" err="1"/>
              <a:t>ultracold</a:t>
            </a:r>
            <a:r>
              <a:rPr lang="de-DE" sz="2000" dirty="0"/>
              <a:t> </a:t>
            </a:r>
            <a:r>
              <a:rPr lang="de-DE" sz="2000" dirty="0" err="1"/>
              <a:t>temperature</a:t>
            </a:r>
            <a:endParaRPr lang="en-US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36C502-5D3A-BF31-6E51-23EB0049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7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A9842D-72E0-8867-B448-F54E354564E0}"/>
              </a:ext>
            </a:extLst>
          </p:cNvPr>
          <p:cNvSpPr/>
          <p:nvPr/>
        </p:nvSpPr>
        <p:spPr>
          <a:xfrm>
            <a:off x="5275639" y="3965524"/>
            <a:ext cx="6470227" cy="2340961"/>
          </a:xfrm>
          <a:prstGeom prst="rect">
            <a:avLst/>
          </a:prstGeom>
          <a:solidFill>
            <a:schemeClr val="accent4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87DCCF-A126-4F00-ACAF-83FFBBF9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?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86CC9AD-F39C-40A9-9D23-B92A8906C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50" y="1108850"/>
            <a:ext cx="2318579" cy="3693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D145A46-D162-44CA-98B2-3CB356E2C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44" y="1478226"/>
            <a:ext cx="3436277" cy="1867655"/>
          </a:xfrm>
          <a:prstGeom prst="rect">
            <a:avLst/>
          </a:prstGeom>
        </p:spPr>
      </p:pic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85D5DF87-A469-4C0C-9157-200D6879F3AA}"/>
              </a:ext>
            </a:extLst>
          </p:cNvPr>
          <p:cNvSpPr/>
          <p:nvPr/>
        </p:nvSpPr>
        <p:spPr>
          <a:xfrm>
            <a:off x="-2009983" y="4265074"/>
            <a:ext cx="45719" cy="622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39DBA57-B486-41F4-AE9C-22D78684D956}"/>
              </a:ext>
            </a:extLst>
          </p:cNvPr>
          <p:cNvSpPr txBox="1"/>
          <p:nvPr/>
        </p:nvSpPr>
        <p:spPr>
          <a:xfrm>
            <a:off x="6336916" y="6460051"/>
            <a:ext cx="525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de-DE" sz="24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ED41EBBE-4E4E-4487-A5A2-5CE30653CDF0}"/>
              </a:ext>
            </a:extLst>
          </p:cNvPr>
          <p:cNvGrpSpPr/>
          <p:nvPr/>
        </p:nvGrpSpPr>
        <p:grpSpPr>
          <a:xfrm>
            <a:off x="5341907" y="4264322"/>
            <a:ext cx="5849707" cy="1941878"/>
            <a:chOff x="5429366" y="3774320"/>
            <a:chExt cx="5849707" cy="1941878"/>
          </a:xfrm>
        </p:grpSpPr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36DC3D3E-3188-4C4D-AA14-62F332A94E27}"/>
                </a:ext>
              </a:extLst>
            </p:cNvPr>
            <p:cNvCxnSpPr/>
            <p:nvPr/>
          </p:nvCxnSpPr>
          <p:spPr>
            <a:xfrm flipH="1">
              <a:off x="6309019" y="4712708"/>
              <a:ext cx="1565067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C7A3E911-653B-4B7D-B1BF-F996AE0FB67A}"/>
                </a:ext>
              </a:extLst>
            </p:cNvPr>
            <p:cNvSpPr/>
            <p:nvPr/>
          </p:nvSpPr>
          <p:spPr>
            <a:xfrm rot="13710621">
              <a:off x="6426433" y="421273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B98B9503-48E9-4835-B7E1-D1662D0D76CB}"/>
                </a:ext>
              </a:extLst>
            </p:cNvPr>
            <p:cNvSpPr/>
            <p:nvPr/>
          </p:nvSpPr>
          <p:spPr>
            <a:xfrm rot="1170134">
              <a:off x="7435072" y="4304546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4385C048-CA6C-4E2C-B14C-3B78DB2A2358}"/>
                </a:ext>
              </a:extLst>
            </p:cNvPr>
            <p:cNvSpPr/>
            <p:nvPr/>
          </p:nvSpPr>
          <p:spPr>
            <a:xfrm rot="1170134">
              <a:off x="6468683" y="444540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C32114AA-C1CF-4EF9-A4E5-7CE4B5F91EF1}"/>
                </a:ext>
              </a:extLst>
            </p:cNvPr>
            <p:cNvSpPr txBox="1"/>
            <p:nvPr/>
          </p:nvSpPr>
          <p:spPr>
            <a:xfrm>
              <a:off x="5429366" y="4792868"/>
              <a:ext cx="32510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-10,4 cm</a:t>
              </a:r>
              <a:r>
                <a:rPr lang="de-DE" baseline="30000" dirty="0"/>
                <a:t>-1</a:t>
              </a:r>
            </a:p>
            <a:p>
              <a:pPr algn="ctr"/>
              <a:r>
                <a:rPr lang="de-DE" dirty="0"/>
                <a:t>Rb</a:t>
              </a:r>
              <a:r>
                <a:rPr lang="de-DE" baseline="-25000" dirty="0"/>
                <a:t>2</a:t>
              </a:r>
              <a:r>
                <a:rPr lang="de-DE" dirty="0"/>
                <a:t>+K</a:t>
              </a:r>
              <a:r>
                <a:rPr lang="de-DE" baseline="-25000" dirty="0"/>
                <a:t>2</a:t>
              </a:r>
              <a:br>
                <a:rPr lang="de-DE" dirty="0"/>
              </a:br>
              <a:r>
                <a:rPr lang="en-US" b="0" i="0" dirty="0">
                  <a:solidFill>
                    <a:srgbClr val="000000"/>
                  </a:solidFill>
                  <a:effectLst/>
                  <a:latin typeface="Lucida Grande"/>
                </a:rPr>
                <a:t>Phys. Rev. A 81, 060703 (2010)</a:t>
              </a:r>
              <a:endParaRPr lang="en-US" dirty="0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0964C434-7A81-490B-A840-6EF5025B3FEA}"/>
                </a:ext>
              </a:extLst>
            </p:cNvPr>
            <p:cNvSpPr/>
            <p:nvPr/>
          </p:nvSpPr>
          <p:spPr>
            <a:xfrm rot="1170134">
              <a:off x="7558444" y="4065060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E36AB87-EF1D-4BE8-8D8F-4CF669CDC479}"/>
                </a:ext>
              </a:extLst>
            </p:cNvPr>
            <p:cNvGrpSpPr/>
            <p:nvPr/>
          </p:nvGrpSpPr>
          <p:grpSpPr>
            <a:xfrm rot="13710621">
              <a:off x="9708622" y="3802322"/>
              <a:ext cx="439757" cy="383754"/>
              <a:chOff x="9052681" y="5486432"/>
              <a:chExt cx="439757" cy="383754"/>
            </a:xfrm>
          </p:grpSpPr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36E8147D-E6BC-4903-AEC9-206562FE612C}"/>
                  </a:ext>
                </a:extLst>
              </p:cNvPr>
              <p:cNvSpPr/>
              <p:nvPr/>
            </p:nvSpPr>
            <p:spPr>
              <a:xfrm>
                <a:off x="9052681" y="5486432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E435D049-5774-484C-A00B-C6FFBF8A53CE}"/>
                  </a:ext>
                </a:extLst>
              </p:cNvPr>
              <p:cNvSpPr/>
              <p:nvPr/>
            </p:nvSpPr>
            <p:spPr>
              <a:xfrm>
                <a:off x="9250067" y="5638832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90D00FDD-825E-47A1-8B63-DD01A4A5B904}"/>
                </a:ext>
              </a:extLst>
            </p:cNvPr>
            <p:cNvGrpSpPr/>
            <p:nvPr/>
          </p:nvGrpSpPr>
          <p:grpSpPr>
            <a:xfrm>
              <a:off x="10807650" y="3845926"/>
              <a:ext cx="439757" cy="383754"/>
              <a:chOff x="10481783" y="5477024"/>
              <a:chExt cx="439757" cy="383754"/>
            </a:xfrm>
          </p:grpSpPr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76DA86DD-2B70-4CAB-B046-74C5DB3553C0}"/>
                  </a:ext>
                </a:extLst>
              </p:cNvPr>
              <p:cNvSpPr/>
              <p:nvPr/>
            </p:nvSpPr>
            <p:spPr>
              <a:xfrm rot="1170134">
                <a:off x="10481783" y="5477024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2A27332-C5A0-4BE7-9652-301A60327247}"/>
                  </a:ext>
                </a:extLst>
              </p:cNvPr>
              <p:cNvSpPr/>
              <p:nvPr/>
            </p:nvSpPr>
            <p:spPr>
              <a:xfrm rot="1170134">
                <a:off x="10679169" y="5629424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F82BC173-D745-49F0-B862-420853FEE6FE}"/>
                </a:ext>
              </a:extLst>
            </p:cNvPr>
            <p:cNvCxnSpPr/>
            <p:nvPr/>
          </p:nvCxnSpPr>
          <p:spPr>
            <a:xfrm flipH="1">
              <a:off x="9714006" y="4460945"/>
              <a:ext cx="1565067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65968A3E-5FB6-4024-A790-23A6AB4C6A43}"/>
                </a:ext>
              </a:extLst>
            </p:cNvPr>
            <p:cNvSpPr txBox="1"/>
            <p:nvPr/>
          </p:nvSpPr>
          <p:spPr>
            <a:xfrm>
              <a:off x="9936804" y="4534243"/>
              <a:ext cx="1034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 cm</a:t>
              </a:r>
              <a:r>
                <a:rPr lang="de-DE" baseline="30000" dirty="0"/>
                <a:t>-1</a:t>
              </a:r>
            </a:p>
            <a:p>
              <a:r>
                <a:rPr lang="de-DE" dirty="0" err="1"/>
                <a:t>KRb+KRb</a:t>
              </a:r>
              <a:endParaRPr lang="en-US" dirty="0"/>
            </a:p>
          </p:txBody>
        </p: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6CD7EED4-D997-437B-A35D-01E2BFF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4086" y="4460946"/>
              <a:ext cx="1879179" cy="23778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CEBE8C9-C509-AB88-C2CB-6F13608B1299}"/>
              </a:ext>
            </a:extLst>
          </p:cNvPr>
          <p:cNvSpPr/>
          <p:nvPr/>
        </p:nvSpPr>
        <p:spPr>
          <a:xfrm>
            <a:off x="286861" y="5136005"/>
            <a:ext cx="3917531" cy="1171812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15AA5A-1BA1-21C6-D0F0-F016BD22EC1F}"/>
              </a:ext>
            </a:extLst>
          </p:cNvPr>
          <p:cNvSpPr/>
          <p:nvPr/>
        </p:nvSpPr>
        <p:spPr>
          <a:xfrm>
            <a:off x="290578" y="3547125"/>
            <a:ext cx="3905500" cy="1210368"/>
          </a:xfrm>
          <a:prstGeom prst="rect">
            <a:avLst/>
          </a:prstGeom>
          <a:solidFill>
            <a:schemeClr val="accent4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4F96D4A8-A736-8DB4-5010-25C22734FB3F}"/>
              </a:ext>
            </a:extLst>
          </p:cNvPr>
          <p:cNvSpPr txBox="1"/>
          <p:nvPr/>
        </p:nvSpPr>
        <p:spPr>
          <a:xfrm>
            <a:off x="290577" y="3547124"/>
            <a:ext cx="3390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Chemically</a:t>
            </a:r>
            <a:r>
              <a:rPr lang="de-DE" sz="2000" dirty="0"/>
              <a:t> </a:t>
            </a:r>
            <a:r>
              <a:rPr lang="de-DE" sz="2000" dirty="0" err="1"/>
              <a:t>reactive</a:t>
            </a:r>
            <a:r>
              <a:rPr lang="de-DE" sz="2000" dirty="0"/>
              <a:t> </a:t>
            </a:r>
            <a:r>
              <a:rPr lang="de-DE" sz="2000" dirty="0" err="1"/>
              <a:t>molecules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 err="1"/>
              <a:t>Exoergic</a:t>
            </a:r>
            <a:r>
              <a:rPr lang="de-DE" sz="2000" dirty="0"/>
              <a:t> </a:t>
            </a:r>
            <a:r>
              <a:rPr lang="de-DE" sz="2000" dirty="0" err="1"/>
              <a:t>chemical</a:t>
            </a:r>
            <a:r>
              <a:rPr lang="de-DE" sz="2000" dirty="0"/>
              <a:t> </a:t>
            </a:r>
            <a:r>
              <a:rPr lang="de-DE" sz="2000" dirty="0" err="1"/>
              <a:t>reaction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72A14-9B3F-05E8-7219-D11F71506401}"/>
              </a:ext>
            </a:extLst>
          </p:cNvPr>
          <p:cNvSpPr>
            <a:spLocks/>
          </p:cNvSpPr>
          <p:nvPr/>
        </p:nvSpPr>
        <p:spPr bwMode="auto">
          <a:xfrm>
            <a:off x="-419749" y="4319420"/>
            <a:ext cx="40664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2325"/>
            <a:r>
              <a:rPr lang="en-US" sz="2000" dirty="0">
                <a:solidFill>
                  <a:srgbClr val="000000"/>
                </a:solidFill>
                <a:sym typeface="Marker Felt" pitchFamily="-65" charset="0"/>
              </a:rPr>
              <a:t>XY+</a:t>
            </a:r>
            <a:r>
              <a:rPr lang="en-US" sz="2000" dirty="0">
                <a:sym typeface="Marker Felt" pitchFamily="-65" charset="0"/>
              </a:rPr>
              <a:t> XY</a:t>
            </a:r>
            <a:r>
              <a:rPr lang="en-US" sz="2000" dirty="0">
                <a:solidFill>
                  <a:srgbClr val="1800FF"/>
                </a:solidFill>
                <a:sym typeface="Marker Felt" pitchFamily="-65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1800FF"/>
                </a:solidFill>
                <a:sym typeface="Marker Felt" pitchFamily="-65" charset="0"/>
              </a:rPr>
              <a:t> X</a:t>
            </a:r>
            <a:r>
              <a:rPr lang="en-US" sz="2000" baseline="-6000" dirty="0">
                <a:solidFill>
                  <a:srgbClr val="1800FF"/>
                </a:solidFill>
                <a:sym typeface="Marker Felt" pitchFamily="-65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sym typeface="Marker Felt" pitchFamily="-65" charset="0"/>
              </a:rPr>
              <a:t>+</a:t>
            </a:r>
            <a:r>
              <a:rPr lang="en-US" sz="2000" dirty="0">
                <a:solidFill>
                  <a:srgbClr val="FF0000"/>
                </a:solidFill>
                <a:sym typeface="Marker Felt" pitchFamily="-65" charset="0"/>
              </a:rPr>
              <a:t>Y</a:t>
            </a:r>
            <a:r>
              <a:rPr lang="en-US" sz="2000" baseline="-25000" dirty="0">
                <a:solidFill>
                  <a:srgbClr val="FF0000"/>
                </a:solidFill>
                <a:sym typeface="Marker Felt" pitchFamily="-65" charset="0"/>
              </a:rPr>
              <a:t>2 </a:t>
            </a:r>
            <a:r>
              <a:rPr lang="en-US" sz="2000" dirty="0">
                <a:sym typeface="Marker Felt" pitchFamily="-65" charset="0"/>
              </a:rPr>
              <a:t>+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9322754C-D4F4-6288-0B64-4E079F83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22" y="4242155"/>
            <a:ext cx="694728" cy="51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29">
            <a:extLst>
              <a:ext uri="{FF2B5EF4-FFF2-40B4-BE49-F238E27FC236}">
                <a16:creationId xmlns:a16="http://schemas.microsoft.com/office/drawing/2014/main" id="{1ECFCE91-2B84-643D-18F9-AC14B94613C7}"/>
              </a:ext>
            </a:extLst>
          </p:cNvPr>
          <p:cNvSpPr txBox="1"/>
          <p:nvPr/>
        </p:nvSpPr>
        <p:spPr>
          <a:xfrm>
            <a:off x="327818" y="5192860"/>
            <a:ext cx="3876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Non-</a:t>
            </a:r>
            <a:r>
              <a:rPr lang="de-DE" sz="2000" dirty="0" err="1"/>
              <a:t>chemically</a:t>
            </a:r>
            <a:r>
              <a:rPr lang="de-DE" sz="2000" dirty="0"/>
              <a:t> </a:t>
            </a:r>
            <a:r>
              <a:rPr lang="de-DE" sz="2000" dirty="0" err="1"/>
              <a:t>reactive</a:t>
            </a:r>
            <a:r>
              <a:rPr lang="de-DE" sz="2000" dirty="0"/>
              <a:t> </a:t>
            </a:r>
            <a:r>
              <a:rPr lang="de-DE" sz="2000" dirty="0" err="1"/>
              <a:t>molecules</a:t>
            </a:r>
            <a:r>
              <a:rPr lang="de-DE" sz="2000" dirty="0"/>
              <a:t>:</a:t>
            </a:r>
          </a:p>
          <a:p>
            <a:r>
              <a:rPr lang="de-DE" sz="2000" dirty="0" err="1"/>
              <a:t>Endoergic</a:t>
            </a:r>
            <a:r>
              <a:rPr lang="de-DE" sz="2000" dirty="0"/>
              <a:t> </a:t>
            </a:r>
            <a:r>
              <a:rPr lang="de-DE" sz="2000" dirty="0" err="1"/>
              <a:t>exchange</a:t>
            </a:r>
            <a:r>
              <a:rPr lang="de-DE" sz="2000" dirty="0"/>
              <a:t> </a:t>
            </a:r>
            <a:r>
              <a:rPr lang="de-DE" sz="2000" dirty="0" err="1"/>
              <a:t>reaction</a:t>
            </a:r>
            <a:br>
              <a:rPr lang="de-DE" sz="2000" dirty="0"/>
            </a:br>
            <a:r>
              <a:rPr lang="de-DE" sz="2000" dirty="0" err="1"/>
              <a:t>Forbidden</a:t>
            </a:r>
            <a:r>
              <a:rPr lang="de-DE" sz="2000" dirty="0"/>
              <a:t> at </a:t>
            </a:r>
            <a:r>
              <a:rPr lang="de-DE" sz="2000" dirty="0" err="1"/>
              <a:t>ultracold</a:t>
            </a:r>
            <a:r>
              <a:rPr lang="de-DE" sz="2000" dirty="0"/>
              <a:t> </a:t>
            </a:r>
            <a:r>
              <a:rPr lang="de-DE" sz="2000" dirty="0" err="1"/>
              <a:t>temperature</a:t>
            </a:r>
            <a:endParaRPr lang="en-US" sz="2000" dirty="0"/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1C698B2F-F379-CAD6-C257-8600F935348B}"/>
              </a:ext>
            </a:extLst>
          </p:cNvPr>
          <p:cNvSpPr/>
          <p:nvPr/>
        </p:nvSpPr>
        <p:spPr>
          <a:xfrm>
            <a:off x="5275639" y="1144169"/>
            <a:ext cx="6470227" cy="257177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474EC32-9312-219E-D453-BDA089C01341}"/>
              </a:ext>
            </a:extLst>
          </p:cNvPr>
          <p:cNvGrpSpPr/>
          <p:nvPr/>
        </p:nvGrpSpPr>
        <p:grpSpPr>
          <a:xfrm>
            <a:off x="5279802" y="1323183"/>
            <a:ext cx="6164545" cy="2392768"/>
            <a:chOff x="5249705" y="1125920"/>
            <a:chExt cx="6164545" cy="2392768"/>
          </a:xfrm>
        </p:grpSpPr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470721D-FC46-E6E7-DE57-425346BE2C7E}"/>
                </a:ext>
              </a:extLst>
            </p:cNvPr>
            <p:cNvSpPr txBox="1"/>
            <p:nvPr/>
          </p:nvSpPr>
          <p:spPr>
            <a:xfrm>
              <a:off x="6158582" y="2137534"/>
              <a:ext cx="525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US" sz="2400" dirty="0"/>
              </a:br>
              <a:endParaRPr lang="de-DE" sz="2400" dirty="0"/>
            </a:p>
          </p:txBody>
        </p: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87217DC7-D9B4-0159-F5A6-7DA1CB66F5D5}"/>
                </a:ext>
              </a:extLst>
            </p:cNvPr>
            <p:cNvCxnSpPr/>
            <p:nvPr/>
          </p:nvCxnSpPr>
          <p:spPr>
            <a:xfrm flipH="1">
              <a:off x="6156619" y="1889690"/>
              <a:ext cx="1565067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60CBC166-17DC-96BB-B405-171E5D8B587C}"/>
                </a:ext>
              </a:extLst>
            </p:cNvPr>
            <p:cNvSpPr/>
            <p:nvPr/>
          </p:nvSpPr>
          <p:spPr>
            <a:xfrm rot="13710621">
              <a:off x="6274033" y="127359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D95602F4-B6F7-2C8F-06D1-FB05A405CBBC}"/>
                </a:ext>
              </a:extLst>
            </p:cNvPr>
            <p:cNvSpPr/>
            <p:nvPr/>
          </p:nvSpPr>
          <p:spPr>
            <a:xfrm rot="1170134">
              <a:off x="7282672" y="1365406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B9AB061D-5F96-A6D0-5078-219A4CAC9074}"/>
                </a:ext>
              </a:extLst>
            </p:cNvPr>
            <p:cNvSpPr/>
            <p:nvPr/>
          </p:nvSpPr>
          <p:spPr>
            <a:xfrm rot="1170134">
              <a:off x="6316283" y="150626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D687ACB7-86B6-BCF1-FC8A-0117C96D3E78}"/>
                </a:ext>
              </a:extLst>
            </p:cNvPr>
            <p:cNvSpPr txBox="1"/>
            <p:nvPr/>
          </p:nvSpPr>
          <p:spPr>
            <a:xfrm>
              <a:off x="5249705" y="1869288"/>
              <a:ext cx="32510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74,3 cm</a:t>
              </a:r>
              <a:r>
                <a:rPr lang="de-DE" baseline="30000" dirty="0"/>
                <a:t>-1</a:t>
              </a:r>
            </a:p>
            <a:p>
              <a:pPr algn="ctr"/>
              <a:r>
                <a:rPr lang="de-DE" dirty="0"/>
                <a:t>Na</a:t>
              </a:r>
              <a:r>
                <a:rPr lang="de-DE" baseline="-25000" dirty="0"/>
                <a:t>2</a:t>
              </a:r>
              <a:r>
                <a:rPr lang="de-DE" dirty="0"/>
                <a:t>+K</a:t>
              </a:r>
              <a:r>
                <a:rPr lang="de-DE" baseline="-25000" dirty="0"/>
                <a:t>2</a:t>
              </a:r>
              <a:br>
                <a:rPr lang="de-DE" dirty="0"/>
              </a:br>
              <a:r>
                <a:rPr lang="en-US" b="0" i="0" dirty="0">
                  <a:solidFill>
                    <a:srgbClr val="000000"/>
                  </a:solidFill>
                  <a:effectLst/>
                  <a:latin typeface="Lucida Grande"/>
                </a:rPr>
                <a:t>Phys. Rev. A 81, 060703 (2010)</a:t>
              </a:r>
              <a:endParaRPr lang="en-US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32BE47FA-2E7B-69B3-5B87-DCD276D07D23}"/>
                </a:ext>
              </a:extLst>
            </p:cNvPr>
            <p:cNvSpPr/>
            <p:nvPr/>
          </p:nvSpPr>
          <p:spPr>
            <a:xfrm rot="1170134">
              <a:off x="7406044" y="1125920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A761538B-A065-6F0E-B2EA-8EBF3D207BF6}"/>
                </a:ext>
              </a:extLst>
            </p:cNvPr>
            <p:cNvGrpSpPr/>
            <p:nvPr/>
          </p:nvGrpSpPr>
          <p:grpSpPr>
            <a:xfrm rot="13710621">
              <a:off x="9556222" y="2140436"/>
              <a:ext cx="439757" cy="383754"/>
              <a:chOff x="9052681" y="5486432"/>
              <a:chExt cx="439757" cy="383754"/>
            </a:xfrm>
          </p:grpSpPr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AE0E8A6F-32F7-6CF6-5B94-CC033ECBC450}"/>
                  </a:ext>
                </a:extLst>
              </p:cNvPr>
              <p:cNvSpPr/>
              <p:nvPr/>
            </p:nvSpPr>
            <p:spPr>
              <a:xfrm>
                <a:off x="9052681" y="5486432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DBEC8254-F0CC-D82D-6349-406A7A261F11}"/>
                  </a:ext>
                </a:extLst>
              </p:cNvPr>
              <p:cNvSpPr/>
              <p:nvPr/>
            </p:nvSpPr>
            <p:spPr>
              <a:xfrm>
                <a:off x="9250067" y="5638832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C7951B4B-6120-722A-DF10-189347664A24}"/>
                </a:ext>
              </a:extLst>
            </p:cNvPr>
            <p:cNvGrpSpPr/>
            <p:nvPr/>
          </p:nvGrpSpPr>
          <p:grpSpPr>
            <a:xfrm>
              <a:off x="10655250" y="2184040"/>
              <a:ext cx="439757" cy="383754"/>
              <a:chOff x="10481783" y="5477024"/>
              <a:chExt cx="439757" cy="383754"/>
            </a:xfrm>
          </p:grpSpPr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F8D8F591-6CCB-94AA-3BD4-DE4D24AD11F8}"/>
                  </a:ext>
                </a:extLst>
              </p:cNvPr>
              <p:cNvSpPr/>
              <p:nvPr/>
            </p:nvSpPr>
            <p:spPr>
              <a:xfrm rot="1170134">
                <a:off x="10481783" y="5477024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8C7E40B7-9BF2-7D7E-4AF3-58C062857170}"/>
                  </a:ext>
                </a:extLst>
              </p:cNvPr>
              <p:cNvSpPr/>
              <p:nvPr/>
            </p:nvSpPr>
            <p:spPr>
              <a:xfrm rot="1170134">
                <a:off x="10679169" y="5629424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83072FBD-9233-F8C0-70A7-65401D0EB44B}"/>
                </a:ext>
              </a:extLst>
            </p:cNvPr>
            <p:cNvCxnSpPr/>
            <p:nvPr/>
          </p:nvCxnSpPr>
          <p:spPr>
            <a:xfrm flipH="1">
              <a:off x="9561606" y="2799059"/>
              <a:ext cx="1565067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94079E0D-042F-BB8B-EFD3-F0D2685FD8AF}"/>
                </a:ext>
              </a:extLst>
            </p:cNvPr>
            <p:cNvSpPr txBox="1"/>
            <p:nvPr/>
          </p:nvSpPr>
          <p:spPr>
            <a:xfrm>
              <a:off x="9784404" y="2872357"/>
              <a:ext cx="1059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 cm</a:t>
              </a:r>
              <a:r>
                <a:rPr lang="de-DE" baseline="30000" dirty="0"/>
                <a:t>-1</a:t>
              </a:r>
            </a:p>
            <a:p>
              <a:r>
                <a:rPr lang="de-DE" dirty="0" err="1"/>
                <a:t>NaK+NaK</a:t>
              </a:r>
              <a:endParaRPr lang="en-US" dirty="0"/>
            </a:p>
          </p:txBody>
        </p:sp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984D67D-C408-7D05-24B6-E1C602D712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98626" y="1869288"/>
              <a:ext cx="1902238" cy="9297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8E0595-0AB8-453F-B277-34FA012C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03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A9842D-72E0-8867-B448-F54E354564E0}"/>
              </a:ext>
            </a:extLst>
          </p:cNvPr>
          <p:cNvSpPr/>
          <p:nvPr/>
        </p:nvSpPr>
        <p:spPr>
          <a:xfrm>
            <a:off x="5249705" y="975563"/>
            <a:ext cx="6470227" cy="2340961"/>
          </a:xfrm>
          <a:prstGeom prst="rect">
            <a:avLst/>
          </a:prstGeom>
          <a:solidFill>
            <a:schemeClr val="accent4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87DCCF-A126-4F00-ACAF-83FFBBF9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?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86CC9AD-F39C-40A9-9D23-B92A8906C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50" y="1108850"/>
            <a:ext cx="2318579" cy="3693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D145A46-D162-44CA-98B2-3CB356E2C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44" y="1478226"/>
            <a:ext cx="3436277" cy="1867655"/>
          </a:xfrm>
          <a:prstGeom prst="rect">
            <a:avLst/>
          </a:prstGeom>
        </p:spPr>
      </p:pic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85D5DF87-A469-4C0C-9157-200D6879F3AA}"/>
              </a:ext>
            </a:extLst>
          </p:cNvPr>
          <p:cNvSpPr/>
          <p:nvPr/>
        </p:nvSpPr>
        <p:spPr>
          <a:xfrm>
            <a:off x="-2009983" y="4265074"/>
            <a:ext cx="45719" cy="622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39DBA57-B486-41F4-AE9C-22D78684D956}"/>
              </a:ext>
            </a:extLst>
          </p:cNvPr>
          <p:cNvSpPr txBox="1"/>
          <p:nvPr/>
        </p:nvSpPr>
        <p:spPr>
          <a:xfrm>
            <a:off x="6321889" y="4164798"/>
            <a:ext cx="525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de-DE" sz="24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ED41EBBE-4E4E-4487-A5A2-5CE30653CDF0}"/>
              </a:ext>
            </a:extLst>
          </p:cNvPr>
          <p:cNvGrpSpPr/>
          <p:nvPr/>
        </p:nvGrpSpPr>
        <p:grpSpPr>
          <a:xfrm>
            <a:off x="5315973" y="1274361"/>
            <a:ext cx="5849707" cy="1941878"/>
            <a:chOff x="5429366" y="3774320"/>
            <a:chExt cx="5849707" cy="1941878"/>
          </a:xfrm>
        </p:grpSpPr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36DC3D3E-3188-4C4D-AA14-62F332A94E27}"/>
                </a:ext>
              </a:extLst>
            </p:cNvPr>
            <p:cNvCxnSpPr/>
            <p:nvPr/>
          </p:nvCxnSpPr>
          <p:spPr>
            <a:xfrm flipH="1">
              <a:off x="6309019" y="4712708"/>
              <a:ext cx="1565067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C7A3E911-653B-4B7D-B1BF-F996AE0FB67A}"/>
                </a:ext>
              </a:extLst>
            </p:cNvPr>
            <p:cNvSpPr/>
            <p:nvPr/>
          </p:nvSpPr>
          <p:spPr>
            <a:xfrm rot="13710621">
              <a:off x="6426433" y="421273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B98B9503-48E9-4835-B7E1-D1662D0D76CB}"/>
                </a:ext>
              </a:extLst>
            </p:cNvPr>
            <p:cNvSpPr/>
            <p:nvPr/>
          </p:nvSpPr>
          <p:spPr>
            <a:xfrm rot="1170134">
              <a:off x="7435072" y="4304546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4385C048-CA6C-4E2C-B14C-3B78DB2A2358}"/>
                </a:ext>
              </a:extLst>
            </p:cNvPr>
            <p:cNvSpPr/>
            <p:nvPr/>
          </p:nvSpPr>
          <p:spPr>
            <a:xfrm rot="1170134">
              <a:off x="6468683" y="444540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C32114AA-C1CF-4EF9-A4E5-7CE4B5F91EF1}"/>
                </a:ext>
              </a:extLst>
            </p:cNvPr>
            <p:cNvSpPr txBox="1"/>
            <p:nvPr/>
          </p:nvSpPr>
          <p:spPr>
            <a:xfrm>
              <a:off x="5429366" y="4792868"/>
              <a:ext cx="32510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-10,4 cm</a:t>
              </a:r>
              <a:r>
                <a:rPr lang="de-DE" baseline="30000" dirty="0"/>
                <a:t>-1</a:t>
              </a:r>
            </a:p>
            <a:p>
              <a:pPr algn="ctr"/>
              <a:r>
                <a:rPr lang="de-DE" dirty="0"/>
                <a:t>Rb</a:t>
              </a:r>
              <a:r>
                <a:rPr lang="de-DE" baseline="-25000" dirty="0"/>
                <a:t>2</a:t>
              </a:r>
              <a:r>
                <a:rPr lang="de-DE" dirty="0"/>
                <a:t>+K</a:t>
              </a:r>
              <a:r>
                <a:rPr lang="de-DE" baseline="-25000" dirty="0"/>
                <a:t>2</a:t>
              </a:r>
              <a:br>
                <a:rPr lang="de-DE" dirty="0"/>
              </a:br>
              <a:r>
                <a:rPr lang="en-US" b="0" i="0" dirty="0">
                  <a:solidFill>
                    <a:srgbClr val="000000"/>
                  </a:solidFill>
                  <a:effectLst/>
                  <a:latin typeface="Lucida Grande"/>
                </a:rPr>
                <a:t>Phys. Rev. A 81, 060703 (2010)</a:t>
              </a:r>
              <a:endParaRPr lang="en-US" dirty="0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0964C434-7A81-490B-A840-6EF5025B3FEA}"/>
                </a:ext>
              </a:extLst>
            </p:cNvPr>
            <p:cNvSpPr/>
            <p:nvPr/>
          </p:nvSpPr>
          <p:spPr>
            <a:xfrm rot="1170134">
              <a:off x="7558444" y="4065060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E36AB87-EF1D-4BE8-8D8F-4CF669CDC479}"/>
                </a:ext>
              </a:extLst>
            </p:cNvPr>
            <p:cNvGrpSpPr/>
            <p:nvPr/>
          </p:nvGrpSpPr>
          <p:grpSpPr>
            <a:xfrm rot="13710621">
              <a:off x="9708622" y="3802322"/>
              <a:ext cx="439757" cy="383754"/>
              <a:chOff x="9052681" y="5486432"/>
              <a:chExt cx="439757" cy="383754"/>
            </a:xfrm>
          </p:grpSpPr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36E8147D-E6BC-4903-AEC9-206562FE612C}"/>
                  </a:ext>
                </a:extLst>
              </p:cNvPr>
              <p:cNvSpPr/>
              <p:nvPr/>
            </p:nvSpPr>
            <p:spPr>
              <a:xfrm>
                <a:off x="9052681" y="5486432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E435D049-5774-484C-A00B-C6FFBF8A53CE}"/>
                  </a:ext>
                </a:extLst>
              </p:cNvPr>
              <p:cNvSpPr/>
              <p:nvPr/>
            </p:nvSpPr>
            <p:spPr>
              <a:xfrm>
                <a:off x="9250067" y="5638832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90D00FDD-825E-47A1-8B63-DD01A4A5B904}"/>
                </a:ext>
              </a:extLst>
            </p:cNvPr>
            <p:cNvGrpSpPr/>
            <p:nvPr/>
          </p:nvGrpSpPr>
          <p:grpSpPr>
            <a:xfrm>
              <a:off x="10807650" y="3845926"/>
              <a:ext cx="439757" cy="383754"/>
              <a:chOff x="10481783" y="5477024"/>
              <a:chExt cx="439757" cy="383754"/>
            </a:xfrm>
          </p:grpSpPr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76DA86DD-2B70-4CAB-B046-74C5DB3553C0}"/>
                  </a:ext>
                </a:extLst>
              </p:cNvPr>
              <p:cNvSpPr/>
              <p:nvPr/>
            </p:nvSpPr>
            <p:spPr>
              <a:xfrm rot="1170134">
                <a:off x="10481783" y="5477024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2A27332-C5A0-4BE7-9652-301A60327247}"/>
                  </a:ext>
                </a:extLst>
              </p:cNvPr>
              <p:cNvSpPr/>
              <p:nvPr/>
            </p:nvSpPr>
            <p:spPr>
              <a:xfrm rot="1170134">
                <a:off x="10679169" y="5629424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F82BC173-D745-49F0-B862-420853FEE6FE}"/>
                </a:ext>
              </a:extLst>
            </p:cNvPr>
            <p:cNvCxnSpPr/>
            <p:nvPr/>
          </p:nvCxnSpPr>
          <p:spPr>
            <a:xfrm flipH="1">
              <a:off x="9714006" y="4460945"/>
              <a:ext cx="1565067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65968A3E-5FB6-4024-A790-23A6AB4C6A43}"/>
                </a:ext>
              </a:extLst>
            </p:cNvPr>
            <p:cNvSpPr txBox="1"/>
            <p:nvPr/>
          </p:nvSpPr>
          <p:spPr>
            <a:xfrm>
              <a:off x="9936804" y="4534243"/>
              <a:ext cx="1034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 cm</a:t>
              </a:r>
              <a:r>
                <a:rPr lang="de-DE" baseline="30000" dirty="0"/>
                <a:t>-1</a:t>
              </a:r>
            </a:p>
            <a:p>
              <a:r>
                <a:rPr lang="de-DE" dirty="0" err="1"/>
                <a:t>KRb+KRb</a:t>
              </a:r>
              <a:endParaRPr lang="en-US" dirty="0"/>
            </a:p>
          </p:txBody>
        </p: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6CD7EED4-D997-437B-A35D-01E2BFF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4086" y="4460946"/>
              <a:ext cx="1879179" cy="23778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915AA5A-1BA1-21C6-D0F0-F016BD22EC1F}"/>
              </a:ext>
            </a:extLst>
          </p:cNvPr>
          <p:cNvSpPr/>
          <p:nvPr/>
        </p:nvSpPr>
        <p:spPr>
          <a:xfrm>
            <a:off x="290578" y="3547125"/>
            <a:ext cx="3905500" cy="1210368"/>
          </a:xfrm>
          <a:prstGeom prst="rect">
            <a:avLst/>
          </a:prstGeom>
          <a:solidFill>
            <a:schemeClr val="accent4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4F96D4A8-A736-8DB4-5010-25C22734FB3F}"/>
              </a:ext>
            </a:extLst>
          </p:cNvPr>
          <p:cNvSpPr txBox="1"/>
          <p:nvPr/>
        </p:nvSpPr>
        <p:spPr>
          <a:xfrm>
            <a:off x="290577" y="3547124"/>
            <a:ext cx="3390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Chemically</a:t>
            </a:r>
            <a:r>
              <a:rPr lang="de-DE" sz="2000" dirty="0"/>
              <a:t> </a:t>
            </a:r>
            <a:r>
              <a:rPr lang="de-DE" sz="2000" dirty="0" err="1"/>
              <a:t>reactive</a:t>
            </a:r>
            <a:r>
              <a:rPr lang="de-DE" sz="2000" dirty="0"/>
              <a:t> </a:t>
            </a:r>
            <a:r>
              <a:rPr lang="de-DE" sz="2000" dirty="0" err="1"/>
              <a:t>molecules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 err="1"/>
              <a:t>Exoergic</a:t>
            </a:r>
            <a:r>
              <a:rPr lang="de-DE" sz="2000" dirty="0"/>
              <a:t> </a:t>
            </a:r>
            <a:r>
              <a:rPr lang="de-DE" sz="2000" dirty="0" err="1"/>
              <a:t>chemical</a:t>
            </a:r>
            <a:r>
              <a:rPr lang="de-DE" sz="2000" dirty="0"/>
              <a:t> </a:t>
            </a:r>
            <a:r>
              <a:rPr lang="de-DE" sz="2000" dirty="0" err="1"/>
              <a:t>reaction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72A14-9B3F-05E8-7219-D11F71506401}"/>
              </a:ext>
            </a:extLst>
          </p:cNvPr>
          <p:cNvSpPr>
            <a:spLocks/>
          </p:cNvSpPr>
          <p:nvPr/>
        </p:nvSpPr>
        <p:spPr bwMode="auto">
          <a:xfrm>
            <a:off x="-419749" y="4319420"/>
            <a:ext cx="40664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2325"/>
            <a:r>
              <a:rPr lang="en-US" sz="2000" dirty="0">
                <a:solidFill>
                  <a:srgbClr val="000000"/>
                </a:solidFill>
                <a:sym typeface="Marker Felt" pitchFamily="-65" charset="0"/>
              </a:rPr>
              <a:t>XY+</a:t>
            </a:r>
            <a:r>
              <a:rPr lang="en-US" sz="2000" dirty="0">
                <a:sym typeface="Marker Felt" pitchFamily="-65" charset="0"/>
              </a:rPr>
              <a:t> XY</a:t>
            </a:r>
            <a:r>
              <a:rPr lang="en-US" sz="2000" dirty="0">
                <a:solidFill>
                  <a:srgbClr val="1800FF"/>
                </a:solidFill>
                <a:sym typeface="Marker Felt" pitchFamily="-65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1800FF"/>
                </a:solidFill>
                <a:sym typeface="Marker Felt" pitchFamily="-65" charset="0"/>
              </a:rPr>
              <a:t> X</a:t>
            </a:r>
            <a:r>
              <a:rPr lang="en-US" sz="2000" baseline="-6000" dirty="0">
                <a:solidFill>
                  <a:srgbClr val="1800FF"/>
                </a:solidFill>
                <a:sym typeface="Marker Felt" pitchFamily="-65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sym typeface="Marker Felt" pitchFamily="-65" charset="0"/>
              </a:rPr>
              <a:t>+</a:t>
            </a:r>
            <a:r>
              <a:rPr lang="en-US" sz="2000" dirty="0">
                <a:solidFill>
                  <a:srgbClr val="FF0000"/>
                </a:solidFill>
                <a:sym typeface="Marker Felt" pitchFamily="-65" charset="0"/>
              </a:rPr>
              <a:t>Y</a:t>
            </a:r>
            <a:r>
              <a:rPr lang="en-US" sz="2000" baseline="-25000" dirty="0">
                <a:solidFill>
                  <a:srgbClr val="FF0000"/>
                </a:solidFill>
                <a:sym typeface="Marker Felt" pitchFamily="-65" charset="0"/>
              </a:rPr>
              <a:t>2 </a:t>
            </a:r>
            <a:r>
              <a:rPr lang="en-US" sz="2000" dirty="0">
                <a:sym typeface="Marker Felt" pitchFamily="-65" charset="0"/>
              </a:rPr>
              <a:t>+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9322754C-D4F4-6288-0B64-4E079F83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22" y="4242155"/>
            <a:ext cx="694728" cy="51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feld 2">
            <a:extLst>
              <a:ext uri="{FF2B5EF4-FFF2-40B4-BE49-F238E27FC236}">
                <a16:creationId xmlns:a16="http://schemas.microsoft.com/office/drawing/2014/main" id="{7CE87B74-47EB-4D4F-8121-44F95B0CA0CF}"/>
              </a:ext>
            </a:extLst>
          </p:cNvPr>
          <p:cNvSpPr txBox="1"/>
          <p:nvPr/>
        </p:nvSpPr>
        <p:spPr>
          <a:xfrm>
            <a:off x="5193755" y="3706208"/>
            <a:ext cx="685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2010: Fast </a:t>
            </a:r>
            <a:r>
              <a:rPr lang="de-DE" dirty="0" err="1"/>
              <a:t>two</a:t>
            </a:r>
            <a:r>
              <a:rPr lang="de-DE" dirty="0"/>
              <a:t>-body </a:t>
            </a:r>
            <a:r>
              <a:rPr lang="de-DE" dirty="0" err="1"/>
              <a:t>loss</a:t>
            </a:r>
            <a:r>
              <a:rPr lang="de-DE" dirty="0"/>
              <a:t> at universal </a:t>
            </a:r>
            <a:r>
              <a:rPr lang="de-DE" dirty="0" err="1"/>
              <a:t>limit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exoergic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   </a:t>
            </a:r>
            <a:br>
              <a:rPr lang="de-DE" dirty="0"/>
            </a:br>
            <a:r>
              <a:rPr lang="de-DE" dirty="0"/>
              <a:t>           </a:t>
            </a:r>
            <a:r>
              <a:rPr lang="de-DE" dirty="0" err="1"/>
              <a:t>reaction</a:t>
            </a:r>
            <a:r>
              <a:rPr lang="de-DE" dirty="0"/>
              <a:t> in </a:t>
            </a:r>
            <a:r>
              <a:rPr lang="de-DE" dirty="0" err="1"/>
              <a:t>KRb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2019: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VMI</a:t>
            </a:r>
            <a:endParaRPr lang="en-US" dirty="0"/>
          </a:p>
        </p:txBody>
      </p:sp>
      <p:graphicFrame>
        <p:nvGraphicFramePr>
          <p:cNvPr id="29" name="Object 17">
            <a:extLst>
              <a:ext uri="{FF2B5EF4-FFF2-40B4-BE49-F238E27FC236}">
                <a16:creationId xmlns:a16="http://schemas.microsoft.com/office/drawing/2014/main" id="{B046C00C-D895-4838-A8F0-3C3955A72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85877"/>
              </p:ext>
            </p:extLst>
          </p:nvPr>
        </p:nvGraphicFramePr>
        <p:xfrm>
          <a:off x="5137260" y="4589358"/>
          <a:ext cx="2858664" cy="229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813120" imgH="3062880" progId="Origin50.Graph">
                  <p:embed/>
                </p:oleObj>
              </mc:Choice>
              <mc:Fallback>
                <p:oleObj name="Graph" r:id="rId6" imgW="3813120" imgH="3062880" progId="Origin50.Graph">
                  <p:embed/>
                  <p:pic>
                    <p:nvPicPr>
                      <p:cNvPr id="13315" name="Object 17">
                        <a:extLst>
                          <a:ext uri="{FF2B5EF4-FFF2-40B4-BE49-F238E27FC236}">
                            <a16:creationId xmlns:a16="http://schemas.microsoft.com/office/drawing/2014/main" id="{43655F12-8A74-4C36-9EED-88E64B600960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260" y="4589358"/>
                        <a:ext cx="2858664" cy="2295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">
            <a:extLst>
              <a:ext uri="{FF2B5EF4-FFF2-40B4-BE49-F238E27FC236}">
                <a16:creationId xmlns:a16="http://schemas.microsoft.com/office/drawing/2014/main" id="{483C5887-C630-40B6-90CF-67472835A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814721"/>
              </p:ext>
            </p:extLst>
          </p:nvPr>
        </p:nvGraphicFramePr>
        <p:xfrm>
          <a:off x="8756920" y="5027831"/>
          <a:ext cx="1902979" cy="149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761760" progId="Equation.3">
                  <p:embed/>
                </p:oleObj>
              </mc:Choice>
              <mc:Fallback>
                <p:oleObj name="Equation" r:id="rId8" imgW="914400" imgH="761760" progId="Equation.3">
                  <p:embed/>
                  <p:pic>
                    <p:nvPicPr>
                      <p:cNvPr id="614418" name="Object 18">
                        <a:extLst>
                          <a:ext uri="{FF2B5EF4-FFF2-40B4-BE49-F238E27FC236}">
                            <a16:creationId xmlns:a16="http://schemas.microsoft.com/office/drawing/2014/main" id="{6831BBC2-5CA7-414E-953C-42995F56D5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6920" y="5027831"/>
                        <a:ext cx="1902979" cy="1498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9">
            <a:extLst>
              <a:ext uri="{FF2B5EF4-FFF2-40B4-BE49-F238E27FC236}">
                <a16:creationId xmlns:a16="http://schemas.microsoft.com/office/drawing/2014/main" id="{15BC71D2-C908-4807-9976-446E49E65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208" y="4600623"/>
            <a:ext cx="2340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33CC"/>
                </a:solidFill>
                <a:latin typeface="+mn-lt"/>
              </a:rPr>
              <a:t>Two-body loss</a:t>
            </a: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B57F3B87-9606-4DFF-AABD-892A311DC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546" y="6558526"/>
            <a:ext cx="28437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+mn-lt"/>
              </a:rPr>
              <a:t>S.Ospelkaus</a:t>
            </a:r>
            <a:r>
              <a:rPr lang="en-US" altLang="en-US" sz="1200" dirty="0">
                <a:latin typeface="+mn-lt"/>
              </a:rPr>
              <a:t> et al., Science </a:t>
            </a:r>
            <a:r>
              <a:rPr lang="en-US" altLang="en-US" sz="1200" b="1" dirty="0">
                <a:latin typeface="+mn-lt"/>
              </a:rPr>
              <a:t>327</a:t>
            </a:r>
            <a:r>
              <a:rPr lang="en-US" altLang="en-US" sz="1200" dirty="0">
                <a:latin typeface="+mn-lt"/>
              </a:rPr>
              <a:t>, 853 (2010)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71F9F2-D759-4FE2-A6C5-2A6F86A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5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9">
            <a:extLst>
              <a:ext uri="{FF2B5EF4-FFF2-40B4-BE49-F238E27FC236}">
                <a16:creationId xmlns:a16="http://schemas.microsoft.com/office/drawing/2014/main" id="{35171959-ECBC-4600-806E-879B7D5E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865" y="3419434"/>
            <a:ext cx="469900" cy="188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B852324-BCFB-4AAE-B441-682EED80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Chemical </a:t>
            </a:r>
            <a:r>
              <a:rPr lang="de-DE" sz="3600" dirty="0" err="1"/>
              <a:t>reactions</a:t>
            </a:r>
            <a:r>
              <a:rPr lang="de-DE" sz="3600" dirty="0"/>
              <a:t> rate – simple </a:t>
            </a:r>
            <a:r>
              <a:rPr lang="de-DE" sz="3600" dirty="0" err="1"/>
              <a:t>model</a:t>
            </a:r>
            <a:endParaRPr lang="en-US" sz="3600" dirty="0"/>
          </a:p>
        </p:txBody>
      </p:sp>
      <p:sp>
        <p:nvSpPr>
          <p:cNvPr id="8" name="Ellipse 35">
            <a:extLst>
              <a:ext uri="{FF2B5EF4-FFF2-40B4-BE49-F238E27FC236}">
                <a16:creationId xmlns:a16="http://schemas.microsoft.com/office/drawing/2014/main" id="{4FE7771D-0F03-1051-BE84-6FDD80F168CC}"/>
              </a:ext>
            </a:extLst>
          </p:cNvPr>
          <p:cNvSpPr/>
          <p:nvPr/>
        </p:nvSpPr>
        <p:spPr>
          <a:xfrm rot="13710621">
            <a:off x="1124103" y="3039249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36">
            <a:extLst>
              <a:ext uri="{FF2B5EF4-FFF2-40B4-BE49-F238E27FC236}">
                <a16:creationId xmlns:a16="http://schemas.microsoft.com/office/drawing/2014/main" id="{15A2156A-4099-49CF-8D5E-1F404F876FAD}"/>
              </a:ext>
            </a:extLst>
          </p:cNvPr>
          <p:cNvSpPr/>
          <p:nvPr/>
        </p:nvSpPr>
        <p:spPr>
          <a:xfrm rot="1170134">
            <a:off x="2132742" y="3131063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37">
            <a:extLst>
              <a:ext uri="{FF2B5EF4-FFF2-40B4-BE49-F238E27FC236}">
                <a16:creationId xmlns:a16="http://schemas.microsoft.com/office/drawing/2014/main" id="{2FC8C3DF-90B6-39E3-A94D-0B0DF4F4D581}"/>
              </a:ext>
            </a:extLst>
          </p:cNvPr>
          <p:cNvSpPr/>
          <p:nvPr/>
        </p:nvSpPr>
        <p:spPr>
          <a:xfrm rot="1170134">
            <a:off x="1166354" y="3271919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llipse 39">
            <a:extLst>
              <a:ext uri="{FF2B5EF4-FFF2-40B4-BE49-F238E27FC236}">
                <a16:creationId xmlns:a16="http://schemas.microsoft.com/office/drawing/2014/main" id="{4060C249-FAA1-D5F1-E85C-6419A285DA3C}"/>
              </a:ext>
            </a:extLst>
          </p:cNvPr>
          <p:cNvSpPr/>
          <p:nvPr/>
        </p:nvSpPr>
        <p:spPr>
          <a:xfrm rot="1170134">
            <a:off x="2256114" y="2891577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uppieren 40">
            <a:extLst>
              <a:ext uri="{FF2B5EF4-FFF2-40B4-BE49-F238E27FC236}">
                <a16:creationId xmlns:a16="http://schemas.microsoft.com/office/drawing/2014/main" id="{6E535254-B903-6D06-C6B2-3B0C2BE30A95}"/>
              </a:ext>
            </a:extLst>
          </p:cNvPr>
          <p:cNvGrpSpPr/>
          <p:nvPr/>
        </p:nvGrpSpPr>
        <p:grpSpPr>
          <a:xfrm rot="13710621">
            <a:off x="6437485" y="2622431"/>
            <a:ext cx="439757" cy="383754"/>
            <a:chOff x="9052681" y="5486432"/>
            <a:chExt cx="439757" cy="383754"/>
          </a:xfrm>
        </p:grpSpPr>
        <p:sp>
          <p:nvSpPr>
            <p:cNvPr id="21" name="Ellipse 47">
              <a:extLst>
                <a:ext uri="{FF2B5EF4-FFF2-40B4-BE49-F238E27FC236}">
                  <a16:creationId xmlns:a16="http://schemas.microsoft.com/office/drawing/2014/main" id="{EB317536-C190-0222-287C-E5DF82573CF2}"/>
                </a:ext>
              </a:extLst>
            </p:cNvPr>
            <p:cNvSpPr/>
            <p:nvPr/>
          </p:nvSpPr>
          <p:spPr>
            <a:xfrm>
              <a:off x="9052681" y="5486432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48">
              <a:extLst>
                <a:ext uri="{FF2B5EF4-FFF2-40B4-BE49-F238E27FC236}">
                  <a16:creationId xmlns:a16="http://schemas.microsoft.com/office/drawing/2014/main" id="{8F550491-ADE0-BB07-1C8F-00AEFABC2E34}"/>
                </a:ext>
              </a:extLst>
            </p:cNvPr>
            <p:cNvSpPr/>
            <p:nvPr/>
          </p:nvSpPr>
          <p:spPr>
            <a:xfrm>
              <a:off x="9250067" y="563883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uppieren 41">
            <a:extLst>
              <a:ext uri="{FF2B5EF4-FFF2-40B4-BE49-F238E27FC236}">
                <a16:creationId xmlns:a16="http://schemas.microsoft.com/office/drawing/2014/main" id="{42A53A51-B692-009E-D968-4D868D40C3D5}"/>
              </a:ext>
            </a:extLst>
          </p:cNvPr>
          <p:cNvGrpSpPr/>
          <p:nvPr/>
        </p:nvGrpSpPr>
        <p:grpSpPr>
          <a:xfrm>
            <a:off x="7536513" y="2666035"/>
            <a:ext cx="439757" cy="383754"/>
            <a:chOff x="10481783" y="5477024"/>
            <a:chExt cx="439757" cy="383754"/>
          </a:xfrm>
        </p:grpSpPr>
        <p:sp>
          <p:nvSpPr>
            <p:cNvPr id="19" name="Ellipse 45">
              <a:extLst>
                <a:ext uri="{FF2B5EF4-FFF2-40B4-BE49-F238E27FC236}">
                  <a16:creationId xmlns:a16="http://schemas.microsoft.com/office/drawing/2014/main" id="{D90478EA-E2EB-1B5C-4482-E5D82E415866}"/>
                </a:ext>
              </a:extLst>
            </p:cNvPr>
            <p:cNvSpPr/>
            <p:nvPr/>
          </p:nvSpPr>
          <p:spPr>
            <a:xfrm rot="1170134">
              <a:off x="10481783" y="5477024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Ellipse 46">
              <a:extLst>
                <a:ext uri="{FF2B5EF4-FFF2-40B4-BE49-F238E27FC236}">
                  <a16:creationId xmlns:a16="http://schemas.microsoft.com/office/drawing/2014/main" id="{31A003EF-9BB0-020B-B6C8-0401FA5FA621}"/>
                </a:ext>
              </a:extLst>
            </p:cNvPr>
            <p:cNvSpPr/>
            <p:nvPr/>
          </p:nvSpPr>
          <p:spPr>
            <a:xfrm rot="1170134">
              <a:off x="10679169" y="5629424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Gerader Verbinder 42">
            <a:extLst>
              <a:ext uri="{FF2B5EF4-FFF2-40B4-BE49-F238E27FC236}">
                <a16:creationId xmlns:a16="http://schemas.microsoft.com/office/drawing/2014/main" id="{E885DDE4-1B4D-7717-B8FF-565B455AA811}"/>
              </a:ext>
            </a:extLst>
          </p:cNvPr>
          <p:cNvCxnSpPr/>
          <p:nvPr/>
        </p:nvCxnSpPr>
        <p:spPr>
          <a:xfrm flipH="1">
            <a:off x="6374289" y="3086744"/>
            <a:ext cx="156506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43">
            <a:extLst>
              <a:ext uri="{FF2B5EF4-FFF2-40B4-BE49-F238E27FC236}">
                <a16:creationId xmlns:a16="http://schemas.microsoft.com/office/drawing/2014/main" id="{8B469DFC-F986-81FB-E27B-FB9171C19884}"/>
              </a:ext>
            </a:extLst>
          </p:cNvPr>
          <p:cNvSpPr txBox="1"/>
          <p:nvPr/>
        </p:nvSpPr>
        <p:spPr>
          <a:xfrm>
            <a:off x="6597087" y="3160042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 cm</a:t>
            </a:r>
            <a:r>
              <a:rPr lang="de-DE" baseline="30000" dirty="0"/>
              <a:t>-1</a:t>
            </a:r>
          </a:p>
          <a:p>
            <a:r>
              <a:rPr lang="de-DE" dirty="0" err="1"/>
              <a:t>KRb+KRb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4BDB1EC-8121-BD9F-AC5D-0C03683FA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150" y="3015352"/>
            <a:ext cx="3890960" cy="2209800"/>
          </a:xfrm>
          <a:prstGeom prst="rect">
            <a:avLst/>
          </a:prstGeom>
        </p:spPr>
      </p:pic>
      <p:cxnSp>
        <p:nvCxnSpPr>
          <p:cNvPr id="7" name="Gerader Verbinder 34">
            <a:extLst>
              <a:ext uri="{FF2B5EF4-FFF2-40B4-BE49-F238E27FC236}">
                <a16:creationId xmlns:a16="http://schemas.microsoft.com/office/drawing/2014/main" id="{59782683-884A-2CEF-1CBC-E92A876AB77B}"/>
              </a:ext>
            </a:extLst>
          </p:cNvPr>
          <p:cNvCxnSpPr/>
          <p:nvPr/>
        </p:nvCxnSpPr>
        <p:spPr>
          <a:xfrm flipH="1">
            <a:off x="1098068" y="3599757"/>
            <a:ext cx="156506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E2D8A5-85E2-9E96-9F41-7A27EA1B9D29}"/>
              </a:ext>
            </a:extLst>
          </p:cNvPr>
          <p:cNvCxnSpPr/>
          <p:nvPr/>
        </p:nvCxnSpPr>
        <p:spPr>
          <a:xfrm flipH="1">
            <a:off x="1098068" y="5508700"/>
            <a:ext cx="60883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FDE8D0-97B5-6441-F8D4-A156F99928FD}"/>
              </a:ext>
            </a:extLst>
          </p:cNvPr>
          <p:cNvSpPr txBox="1"/>
          <p:nvPr/>
        </p:nvSpPr>
        <p:spPr>
          <a:xfrm flipH="1">
            <a:off x="1121258" y="5508704"/>
            <a:ext cx="36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 err="1">
                <a:solidFill>
                  <a:srgbClr val="1A0DAB"/>
                </a:solidFill>
                <a:effectLst/>
                <a:hlinkClick r:id="rId4"/>
              </a:rPr>
              <a:t>Reaction</a:t>
            </a:r>
            <a:r>
              <a:rPr lang="de-DE" b="0" i="0" dirty="0">
                <a:solidFill>
                  <a:srgbClr val="1A0DAB"/>
                </a:solidFill>
                <a:effectLst/>
                <a:hlinkClick r:id="rId4"/>
              </a:rPr>
              <a:t> </a:t>
            </a:r>
            <a:r>
              <a:rPr lang="de-DE" b="0" i="0" dirty="0" err="1">
                <a:solidFill>
                  <a:srgbClr val="1A0DAB"/>
                </a:solidFill>
                <a:effectLst/>
                <a:hlinkClick r:id="rId4"/>
              </a:rPr>
              <a:t>coordinate</a:t>
            </a:r>
            <a:endParaRPr lang="en-US" b="0" i="0" dirty="0">
              <a:solidFill>
                <a:srgbClr val="1A0DAB"/>
              </a:solidFill>
              <a:effectLst/>
              <a:hlinkClick r:id="rId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40CDF-289F-55B0-A775-6B121ABF59B3}"/>
              </a:ext>
            </a:extLst>
          </p:cNvPr>
          <p:cNvSpPr/>
          <p:nvPr/>
        </p:nvSpPr>
        <p:spPr>
          <a:xfrm>
            <a:off x="5757906" y="2437904"/>
            <a:ext cx="655640" cy="2959276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E4C72B-4B23-DEA9-AB34-50D61CA44040}"/>
              </a:ext>
            </a:extLst>
          </p:cNvPr>
          <p:cNvSpPr/>
          <p:nvPr/>
        </p:nvSpPr>
        <p:spPr>
          <a:xfrm>
            <a:off x="2653522" y="2431698"/>
            <a:ext cx="3087778" cy="2959276"/>
          </a:xfrm>
          <a:prstGeom prst="rect">
            <a:avLst/>
          </a:prstGeom>
          <a:solidFill>
            <a:schemeClr val="accent4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1140BD99-AE58-E1D7-E9A9-E81435F22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067" y="1258290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>
                <a:latin typeface="+mn-lt"/>
              </a:rPr>
              <a:t>Long-range: e.g.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+mn-lt"/>
              </a:rPr>
              <a:t>van der Waals interaction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+mn-lt"/>
              </a:rPr>
              <a:t>Dipole-dipole interactions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+mn-lt"/>
              </a:rPr>
              <a:t>Centrifugal energy barriers</a:t>
            </a:r>
          </a:p>
        </p:txBody>
      </p:sp>
      <p:grpSp>
        <p:nvGrpSpPr>
          <p:cNvPr id="29" name="Gruppieren 40">
            <a:extLst>
              <a:ext uri="{FF2B5EF4-FFF2-40B4-BE49-F238E27FC236}">
                <a16:creationId xmlns:a16="http://schemas.microsoft.com/office/drawing/2014/main" id="{2B1C4226-2DF8-13D7-B6C7-C9CAD088E159}"/>
              </a:ext>
            </a:extLst>
          </p:cNvPr>
          <p:cNvGrpSpPr/>
          <p:nvPr/>
        </p:nvGrpSpPr>
        <p:grpSpPr>
          <a:xfrm rot="13710621">
            <a:off x="3881906" y="4040193"/>
            <a:ext cx="439757" cy="383754"/>
            <a:chOff x="9052681" y="5486432"/>
            <a:chExt cx="439757" cy="383754"/>
          </a:xfrm>
        </p:grpSpPr>
        <p:sp>
          <p:nvSpPr>
            <p:cNvPr id="30" name="Ellipse 47">
              <a:extLst>
                <a:ext uri="{FF2B5EF4-FFF2-40B4-BE49-F238E27FC236}">
                  <a16:creationId xmlns:a16="http://schemas.microsoft.com/office/drawing/2014/main" id="{B48C6477-3950-BE81-80AD-151C416FE9D5}"/>
                </a:ext>
              </a:extLst>
            </p:cNvPr>
            <p:cNvSpPr/>
            <p:nvPr/>
          </p:nvSpPr>
          <p:spPr>
            <a:xfrm>
              <a:off x="9052681" y="5486432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Ellipse 48">
              <a:extLst>
                <a:ext uri="{FF2B5EF4-FFF2-40B4-BE49-F238E27FC236}">
                  <a16:creationId xmlns:a16="http://schemas.microsoft.com/office/drawing/2014/main" id="{A8398FA6-3E68-2E65-2F84-BEDEEB30FE20}"/>
                </a:ext>
              </a:extLst>
            </p:cNvPr>
            <p:cNvSpPr/>
            <p:nvPr/>
          </p:nvSpPr>
          <p:spPr>
            <a:xfrm>
              <a:off x="9250067" y="563883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Ellipse 45">
            <a:extLst>
              <a:ext uri="{FF2B5EF4-FFF2-40B4-BE49-F238E27FC236}">
                <a16:creationId xmlns:a16="http://schemas.microsoft.com/office/drawing/2014/main" id="{69DF59FA-1B0F-EA41-AC39-3E6A4D0742B6}"/>
              </a:ext>
            </a:extLst>
          </p:cNvPr>
          <p:cNvSpPr/>
          <p:nvPr/>
        </p:nvSpPr>
        <p:spPr>
          <a:xfrm rot="1170134">
            <a:off x="4221679" y="3946044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Ellipse 46">
            <a:extLst>
              <a:ext uri="{FF2B5EF4-FFF2-40B4-BE49-F238E27FC236}">
                <a16:creationId xmlns:a16="http://schemas.microsoft.com/office/drawing/2014/main" id="{4EDF8D1E-C54B-95CB-AC39-293F31E82E39}"/>
              </a:ext>
            </a:extLst>
          </p:cNvPr>
          <p:cNvSpPr/>
          <p:nvPr/>
        </p:nvSpPr>
        <p:spPr>
          <a:xfrm rot="1170134">
            <a:off x="4179036" y="4167024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B65682-BF6F-13E1-52C8-8C0ED1CC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76B7FF5-8EAC-4E8B-4BCA-165C1521F84F}"/>
              </a:ext>
            </a:extLst>
          </p:cNvPr>
          <p:cNvSpPr/>
          <p:nvPr/>
        </p:nvSpPr>
        <p:spPr>
          <a:xfrm>
            <a:off x="8611602" y="1196611"/>
            <a:ext cx="3350432" cy="2366427"/>
          </a:xfrm>
          <a:prstGeom prst="rect">
            <a:avLst/>
          </a:prstGeom>
          <a:solidFill>
            <a:schemeClr val="accent4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2" name="Rectangle 19">
            <a:extLst>
              <a:ext uri="{FF2B5EF4-FFF2-40B4-BE49-F238E27FC236}">
                <a16:creationId xmlns:a16="http://schemas.microsoft.com/office/drawing/2014/main" id="{35171959-ECBC-4600-806E-879B7D5E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865" y="3419434"/>
            <a:ext cx="469900" cy="188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B852324-BCFB-4AAE-B441-682EED80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Chemical </a:t>
            </a:r>
            <a:r>
              <a:rPr lang="de-DE" sz="3600" dirty="0" err="1"/>
              <a:t>reactions</a:t>
            </a:r>
            <a:r>
              <a:rPr lang="de-DE" sz="3600" dirty="0"/>
              <a:t> rate – simple </a:t>
            </a:r>
            <a:r>
              <a:rPr lang="de-DE" sz="3600" dirty="0" err="1"/>
              <a:t>model</a:t>
            </a:r>
            <a:endParaRPr lang="en-US" sz="3600" dirty="0"/>
          </a:p>
        </p:txBody>
      </p:sp>
      <p:sp>
        <p:nvSpPr>
          <p:cNvPr id="8" name="Ellipse 35">
            <a:extLst>
              <a:ext uri="{FF2B5EF4-FFF2-40B4-BE49-F238E27FC236}">
                <a16:creationId xmlns:a16="http://schemas.microsoft.com/office/drawing/2014/main" id="{4FE7771D-0F03-1051-BE84-6FDD80F168CC}"/>
              </a:ext>
            </a:extLst>
          </p:cNvPr>
          <p:cNvSpPr/>
          <p:nvPr/>
        </p:nvSpPr>
        <p:spPr>
          <a:xfrm rot="13710621">
            <a:off x="1124103" y="3039249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36">
            <a:extLst>
              <a:ext uri="{FF2B5EF4-FFF2-40B4-BE49-F238E27FC236}">
                <a16:creationId xmlns:a16="http://schemas.microsoft.com/office/drawing/2014/main" id="{15A2156A-4099-49CF-8D5E-1F404F876FAD}"/>
              </a:ext>
            </a:extLst>
          </p:cNvPr>
          <p:cNvSpPr/>
          <p:nvPr/>
        </p:nvSpPr>
        <p:spPr>
          <a:xfrm rot="1170134">
            <a:off x="2132742" y="3131063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37">
            <a:extLst>
              <a:ext uri="{FF2B5EF4-FFF2-40B4-BE49-F238E27FC236}">
                <a16:creationId xmlns:a16="http://schemas.microsoft.com/office/drawing/2014/main" id="{2FC8C3DF-90B6-39E3-A94D-0B0DF4F4D581}"/>
              </a:ext>
            </a:extLst>
          </p:cNvPr>
          <p:cNvSpPr/>
          <p:nvPr/>
        </p:nvSpPr>
        <p:spPr>
          <a:xfrm rot="1170134">
            <a:off x="1166354" y="3271919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llipse 39">
            <a:extLst>
              <a:ext uri="{FF2B5EF4-FFF2-40B4-BE49-F238E27FC236}">
                <a16:creationId xmlns:a16="http://schemas.microsoft.com/office/drawing/2014/main" id="{4060C249-FAA1-D5F1-E85C-6419A285DA3C}"/>
              </a:ext>
            </a:extLst>
          </p:cNvPr>
          <p:cNvSpPr/>
          <p:nvPr/>
        </p:nvSpPr>
        <p:spPr>
          <a:xfrm rot="1170134">
            <a:off x="2256114" y="2891577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uppieren 40">
            <a:extLst>
              <a:ext uri="{FF2B5EF4-FFF2-40B4-BE49-F238E27FC236}">
                <a16:creationId xmlns:a16="http://schemas.microsoft.com/office/drawing/2014/main" id="{6E535254-B903-6D06-C6B2-3B0C2BE30A95}"/>
              </a:ext>
            </a:extLst>
          </p:cNvPr>
          <p:cNvGrpSpPr/>
          <p:nvPr/>
        </p:nvGrpSpPr>
        <p:grpSpPr>
          <a:xfrm rot="13710621">
            <a:off x="6437485" y="2622431"/>
            <a:ext cx="439757" cy="383754"/>
            <a:chOff x="9052681" y="5486432"/>
            <a:chExt cx="439757" cy="383754"/>
          </a:xfrm>
        </p:grpSpPr>
        <p:sp>
          <p:nvSpPr>
            <p:cNvPr id="21" name="Ellipse 47">
              <a:extLst>
                <a:ext uri="{FF2B5EF4-FFF2-40B4-BE49-F238E27FC236}">
                  <a16:creationId xmlns:a16="http://schemas.microsoft.com/office/drawing/2014/main" id="{EB317536-C190-0222-287C-E5DF82573CF2}"/>
                </a:ext>
              </a:extLst>
            </p:cNvPr>
            <p:cNvSpPr/>
            <p:nvPr/>
          </p:nvSpPr>
          <p:spPr>
            <a:xfrm>
              <a:off x="9052681" y="5486432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48">
              <a:extLst>
                <a:ext uri="{FF2B5EF4-FFF2-40B4-BE49-F238E27FC236}">
                  <a16:creationId xmlns:a16="http://schemas.microsoft.com/office/drawing/2014/main" id="{8F550491-ADE0-BB07-1C8F-00AEFABC2E34}"/>
                </a:ext>
              </a:extLst>
            </p:cNvPr>
            <p:cNvSpPr/>
            <p:nvPr/>
          </p:nvSpPr>
          <p:spPr>
            <a:xfrm>
              <a:off x="9250067" y="563883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uppieren 41">
            <a:extLst>
              <a:ext uri="{FF2B5EF4-FFF2-40B4-BE49-F238E27FC236}">
                <a16:creationId xmlns:a16="http://schemas.microsoft.com/office/drawing/2014/main" id="{42A53A51-B692-009E-D968-4D868D40C3D5}"/>
              </a:ext>
            </a:extLst>
          </p:cNvPr>
          <p:cNvGrpSpPr/>
          <p:nvPr/>
        </p:nvGrpSpPr>
        <p:grpSpPr>
          <a:xfrm>
            <a:off x="7536513" y="2666035"/>
            <a:ext cx="439757" cy="383754"/>
            <a:chOff x="10481783" y="5477024"/>
            <a:chExt cx="439757" cy="383754"/>
          </a:xfrm>
        </p:grpSpPr>
        <p:sp>
          <p:nvSpPr>
            <p:cNvPr id="19" name="Ellipse 45">
              <a:extLst>
                <a:ext uri="{FF2B5EF4-FFF2-40B4-BE49-F238E27FC236}">
                  <a16:creationId xmlns:a16="http://schemas.microsoft.com/office/drawing/2014/main" id="{D90478EA-E2EB-1B5C-4482-E5D82E415866}"/>
                </a:ext>
              </a:extLst>
            </p:cNvPr>
            <p:cNvSpPr/>
            <p:nvPr/>
          </p:nvSpPr>
          <p:spPr>
            <a:xfrm rot="1170134">
              <a:off x="10481783" y="5477024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Ellipse 46">
              <a:extLst>
                <a:ext uri="{FF2B5EF4-FFF2-40B4-BE49-F238E27FC236}">
                  <a16:creationId xmlns:a16="http://schemas.microsoft.com/office/drawing/2014/main" id="{31A003EF-9BB0-020B-B6C8-0401FA5FA621}"/>
                </a:ext>
              </a:extLst>
            </p:cNvPr>
            <p:cNvSpPr/>
            <p:nvPr/>
          </p:nvSpPr>
          <p:spPr>
            <a:xfrm rot="1170134">
              <a:off x="10679169" y="5629424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Gerader Verbinder 42">
            <a:extLst>
              <a:ext uri="{FF2B5EF4-FFF2-40B4-BE49-F238E27FC236}">
                <a16:creationId xmlns:a16="http://schemas.microsoft.com/office/drawing/2014/main" id="{E885DDE4-1B4D-7717-B8FF-565B455AA811}"/>
              </a:ext>
            </a:extLst>
          </p:cNvPr>
          <p:cNvCxnSpPr/>
          <p:nvPr/>
        </p:nvCxnSpPr>
        <p:spPr>
          <a:xfrm flipH="1">
            <a:off x="6374289" y="3086744"/>
            <a:ext cx="156506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43">
            <a:extLst>
              <a:ext uri="{FF2B5EF4-FFF2-40B4-BE49-F238E27FC236}">
                <a16:creationId xmlns:a16="http://schemas.microsoft.com/office/drawing/2014/main" id="{8B469DFC-F986-81FB-E27B-FB9171C19884}"/>
              </a:ext>
            </a:extLst>
          </p:cNvPr>
          <p:cNvSpPr txBox="1"/>
          <p:nvPr/>
        </p:nvSpPr>
        <p:spPr>
          <a:xfrm>
            <a:off x="6597087" y="3160042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 cm</a:t>
            </a:r>
            <a:r>
              <a:rPr lang="de-DE" baseline="30000" dirty="0"/>
              <a:t>-1</a:t>
            </a:r>
          </a:p>
          <a:p>
            <a:r>
              <a:rPr lang="de-DE" dirty="0" err="1"/>
              <a:t>KRb+KRb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4BDB1EC-8121-BD9F-AC5D-0C03683FA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150" y="3015352"/>
            <a:ext cx="3890960" cy="2209800"/>
          </a:xfrm>
          <a:prstGeom prst="rect">
            <a:avLst/>
          </a:prstGeom>
        </p:spPr>
      </p:pic>
      <p:cxnSp>
        <p:nvCxnSpPr>
          <p:cNvPr id="7" name="Gerader Verbinder 34">
            <a:extLst>
              <a:ext uri="{FF2B5EF4-FFF2-40B4-BE49-F238E27FC236}">
                <a16:creationId xmlns:a16="http://schemas.microsoft.com/office/drawing/2014/main" id="{59782683-884A-2CEF-1CBC-E92A876AB77B}"/>
              </a:ext>
            </a:extLst>
          </p:cNvPr>
          <p:cNvCxnSpPr/>
          <p:nvPr/>
        </p:nvCxnSpPr>
        <p:spPr>
          <a:xfrm flipH="1">
            <a:off x="1098068" y="3599757"/>
            <a:ext cx="156506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E2D8A5-85E2-9E96-9F41-7A27EA1B9D29}"/>
              </a:ext>
            </a:extLst>
          </p:cNvPr>
          <p:cNvCxnSpPr/>
          <p:nvPr/>
        </p:nvCxnSpPr>
        <p:spPr>
          <a:xfrm flipH="1">
            <a:off x="1098068" y="5508700"/>
            <a:ext cx="60883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FDE8D0-97B5-6441-F8D4-A156F99928FD}"/>
              </a:ext>
            </a:extLst>
          </p:cNvPr>
          <p:cNvSpPr txBox="1"/>
          <p:nvPr/>
        </p:nvSpPr>
        <p:spPr>
          <a:xfrm flipH="1">
            <a:off x="1121258" y="5508704"/>
            <a:ext cx="36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 err="1">
                <a:solidFill>
                  <a:srgbClr val="1A0DAB"/>
                </a:solidFill>
                <a:effectLst/>
                <a:hlinkClick r:id="rId4"/>
              </a:rPr>
              <a:t>Reaction</a:t>
            </a:r>
            <a:r>
              <a:rPr lang="de-DE" b="0" i="0" dirty="0">
                <a:solidFill>
                  <a:srgbClr val="1A0DAB"/>
                </a:solidFill>
                <a:effectLst/>
                <a:hlinkClick r:id="rId4"/>
              </a:rPr>
              <a:t> </a:t>
            </a:r>
            <a:r>
              <a:rPr lang="de-DE" b="0" i="0" dirty="0" err="1">
                <a:solidFill>
                  <a:srgbClr val="1A0DAB"/>
                </a:solidFill>
                <a:effectLst/>
                <a:hlinkClick r:id="rId4"/>
              </a:rPr>
              <a:t>coordinate</a:t>
            </a:r>
            <a:endParaRPr lang="en-US" b="0" i="0" dirty="0">
              <a:solidFill>
                <a:srgbClr val="1A0DAB"/>
              </a:solidFill>
              <a:effectLst/>
              <a:hlinkClick r:id="rId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40CDF-289F-55B0-A775-6B121ABF59B3}"/>
              </a:ext>
            </a:extLst>
          </p:cNvPr>
          <p:cNvSpPr/>
          <p:nvPr/>
        </p:nvSpPr>
        <p:spPr>
          <a:xfrm>
            <a:off x="5757906" y="2437904"/>
            <a:ext cx="655640" cy="2959276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E4C72B-4B23-DEA9-AB34-50D61CA44040}"/>
              </a:ext>
            </a:extLst>
          </p:cNvPr>
          <p:cNvSpPr/>
          <p:nvPr/>
        </p:nvSpPr>
        <p:spPr>
          <a:xfrm>
            <a:off x="2653522" y="2431698"/>
            <a:ext cx="3087778" cy="2959276"/>
          </a:xfrm>
          <a:prstGeom prst="rect">
            <a:avLst/>
          </a:prstGeom>
          <a:solidFill>
            <a:schemeClr val="accent4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1140BD99-AE58-E1D7-E9A9-E81435F22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067" y="1258290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>
                <a:latin typeface="+mn-lt"/>
              </a:rPr>
              <a:t>Long-range: e.g.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+mn-lt"/>
              </a:rPr>
              <a:t>van der Waals interaction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+mn-lt"/>
              </a:rPr>
              <a:t>Dipole-dipole interactions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+mn-lt"/>
              </a:rPr>
              <a:t>Centrifugal energy barriers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7BD33045-7A54-4F62-0AA2-E8211317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522" y="1228207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>
                <a:latin typeface="+mn-lt"/>
              </a:rPr>
              <a:t>Short-range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>
                <a:latin typeface="+mn-lt"/>
                <a:sym typeface="Wingdings" panose="05000000000000000000" pitchFamily="2" charset="2"/>
              </a:rPr>
              <a:t> Unity probability for loss</a:t>
            </a:r>
            <a:endParaRPr lang="en-US" altLang="en-US" sz="1600" dirty="0">
              <a:latin typeface="+mn-lt"/>
            </a:endParaRPr>
          </a:p>
        </p:txBody>
      </p:sp>
      <p:grpSp>
        <p:nvGrpSpPr>
          <p:cNvPr id="29" name="Gruppieren 40">
            <a:extLst>
              <a:ext uri="{FF2B5EF4-FFF2-40B4-BE49-F238E27FC236}">
                <a16:creationId xmlns:a16="http://schemas.microsoft.com/office/drawing/2014/main" id="{2B1C4226-2DF8-13D7-B6C7-C9CAD088E159}"/>
              </a:ext>
            </a:extLst>
          </p:cNvPr>
          <p:cNvGrpSpPr/>
          <p:nvPr/>
        </p:nvGrpSpPr>
        <p:grpSpPr>
          <a:xfrm rot="13710621">
            <a:off x="3881906" y="4040193"/>
            <a:ext cx="439757" cy="383754"/>
            <a:chOff x="9052681" y="5486432"/>
            <a:chExt cx="439757" cy="383754"/>
          </a:xfrm>
        </p:grpSpPr>
        <p:sp>
          <p:nvSpPr>
            <p:cNvPr id="30" name="Ellipse 47">
              <a:extLst>
                <a:ext uri="{FF2B5EF4-FFF2-40B4-BE49-F238E27FC236}">
                  <a16:creationId xmlns:a16="http://schemas.microsoft.com/office/drawing/2014/main" id="{B48C6477-3950-BE81-80AD-151C416FE9D5}"/>
                </a:ext>
              </a:extLst>
            </p:cNvPr>
            <p:cNvSpPr/>
            <p:nvPr/>
          </p:nvSpPr>
          <p:spPr>
            <a:xfrm>
              <a:off x="9052681" y="5486432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Ellipse 48">
              <a:extLst>
                <a:ext uri="{FF2B5EF4-FFF2-40B4-BE49-F238E27FC236}">
                  <a16:creationId xmlns:a16="http://schemas.microsoft.com/office/drawing/2014/main" id="{A8398FA6-3E68-2E65-2F84-BEDEEB30FE20}"/>
                </a:ext>
              </a:extLst>
            </p:cNvPr>
            <p:cNvSpPr/>
            <p:nvPr/>
          </p:nvSpPr>
          <p:spPr>
            <a:xfrm>
              <a:off x="9250067" y="563883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Ellipse 45">
            <a:extLst>
              <a:ext uri="{FF2B5EF4-FFF2-40B4-BE49-F238E27FC236}">
                <a16:creationId xmlns:a16="http://schemas.microsoft.com/office/drawing/2014/main" id="{69DF59FA-1B0F-EA41-AC39-3E6A4D0742B6}"/>
              </a:ext>
            </a:extLst>
          </p:cNvPr>
          <p:cNvSpPr/>
          <p:nvPr/>
        </p:nvSpPr>
        <p:spPr>
          <a:xfrm rot="1170134">
            <a:off x="4221679" y="3946044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Ellipse 46">
            <a:extLst>
              <a:ext uri="{FF2B5EF4-FFF2-40B4-BE49-F238E27FC236}">
                <a16:creationId xmlns:a16="http://schemas.microsoft.com/office/drawing/2014/main" id="{4EDF8D1E-C54B-95CB-AC39-293F31E82E39}"/>
              </a:ext>
            </a:extLst>
          </p:cNvPr>
          <p:cNvSpPr/>
          <p:nvPr/>
        </p:nvSpPr>
        <p:spPr>
          <a:xfrm rot="1170134">
            <a:off x="4179036" y="4167024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D7DD1BC-E2C6-F14D-FF84-038694284F1C}"/>
              </a:ext>
            </a:extLst>
          </p:cNvPr>
          <p:cNvSpPr/>
          <p:nvPr/>
        </p:nvSpPr>
        <p:spPr>
          <a:xfrm>
            <a:off x="5864671" y="2804394"/>
            <a:ext cx="557384" cy="615040"/>
          </a:xfrm>
          <a:custGeom>
            <a:avLst/>
            <a:gdLst>
              <a:gd name="connsiteX0" fmla="*/ 422910 w 422910"/>
              <a:gd name="connsiteY0" fmla="*/ 271055 h 545375"/>
              <a:gd name="connsiteX1" fmla="*/ 274320 w 422910"/>
              <a:gd name="connsiteY1" fmla="*/ 8165 h 545375"/>
              <a:gd name="connsiteX2" fmla="*/ 0 w 422910"/>
              <a:gd name="connsiteY2" fmla="*/ 545375 h 545375"/>
              <a:gd name="connsiteX3" fmla="*/ 0 w 422910"/>
              <a:gd name="connsiteY3" fmla="*/ 545375 h 54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" h="545375">
                <a:moveTo>
                  <a:pt x="422910" y="271055"/>
                </a:moveTo>
                <a:cubicBezTo>
                  <a:pt x="383857" y="116750"/>
                  <a:pt x="344805" y="-37555"/>
                  <a:pt x="274320" y="8165"/>
                </a:cubicBezTo>
                <a:cubicBezTo>
                  <a:pt x="203835" y="53885"/>
                  <a:pt x="0" y="545375"/>
                  <a:pt x="0" y="545375"/>
                </a:cubicBezTo>
                <a:lnTo>
                  <a:pt x="0" y="545375"/>
                </a:lnTo>
              </a:path>
            </a:pathLst>
          </a:cu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3C209461-133D-AC0F-D148-D300AC493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116" y="1315298"/>
            <a:ext cx="838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>
                <a:latin typeface="+mn-lt"/>
              </a:rPr>
              <a:t>Long-range for </a:t>
            </a:r>
            <a:r>
              <a:rPr lang="en-US" altLang="en-US" sz="1600" baseline="30000" dirty="0">
                <a:latin typeface="+mn-lt"/>
              </a:rPr>
              <a:t>40</a:t>
            </a:r>
            <a:r>
              <a:rPr lang="en-US" altLang="en-US" sz="1600" dirty="0">
                <a:latin typeface="+mn-lt"/>
              </a:rPr>
              <a:t>K</a:t>
            </a:r>
            <a:r>
              <a:rPr lang="en-US" altLang="en-US" sz="1600" baseline="30000" dirty="0">
                <a:latin typeface="+mn-lt"/>
              </a:rPr>
              <a:t>87</a:t>
            </a:r>
            <a:r>
              <a:rPr lang="en-US" altLang="en-US" sz="1600" dirty="0">
                <a:latin typeface="+mn-lt"/>
              </a:rPr>
              <a:t>Rb molecules?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+mn-lt"/>
              </a:rPr>
              <a:t>Single quantum state fermionic</a:t>
            </a:r>
            <a:br>
              <a:rPr lang="en-US" altLang="en-US" sz="1600" dirty="0">
                <a:latin typeface="+mn-lt"/>
              </a:rPr>
            </a:br>
            <a:r>
              <a:rPr lang="en-US" altLang="en-US" sz="1600" dirty="0">
                <a:latin typeface="+mn-lt"/>
              </a:rPr>
              <a:t>molecules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+mn-lt"/>
              </a:rPr>
              <a:t>Ultracold</a:t>
            </a:r>
            <a:br>
              <a:rPr lang="en-US" altLang="en-US" sz="1600" dirty="0">
                <a:latin typeface="+mn-lt"/>
              </a:rPr>
            </a:br>
            <a:endParaRPr lang="en-US" altLang="en-US" sz="1600" dirty="0">
              <a:latin typeface="+mn-lt"/>
            </a:endParaRPr>
          </a:p>
          <a:p>
            <a:pPr eaLnBrk="1" hangingPunct="1"/>
            <a:r>
              <a:rPr lang="en-US" altLang="en-US" sz="1600" dirty="0">
                <a:latin typeface="+mn-lt"/>
                <a:sym typeface="Wingdings" panose="05000000000000000000" pitchFamily="2" charset="2"/>
              </a:rPr>
              <a:t> p-wave scattering</a:t>
            </a:r>
          </a:p>
          <a:p>
            <a:pPr eaLnBrk="1" hangingPunct="1"/>
            <a:r>
              <a:rPr lang="en-US" altLang="en-US" sz="1600" dirty="0">
                <a:latin typeface="+mn-lt"/>
                <a:sym typeface="Wingdings" panose="05000000000000000000" pitchFamily="2" charset="2"/>
              </a:rPr>
              <a:t> centrifugal energy barrier ~16µK</a:t>
            </a:r>
            <a:endParaRPr lang="en-US" altLang="en-US" sz="1600" dirty="0">
              <a:latin typeface="+mn-lt"/>
            </a:endParaRPr>
          </a:p>
          <a:p>
            <a:pPr eaLnBrk="1" hangingPunct="1"/>
            <a:endParaRPr lang="en-US" altLang="en-US" sz="1600" dirty="0">
              <a:latin typeface="+mn-lt"/>
            </a:endParaRPr>
          </a:p>
        </p:txBody>
      </p:sp>
      <p:graphicFrame>
        <p:nvGraphicFramePr>
          <p:cNvPr id="44" name="Object 46">
            <a:extLst>
              <a:ext uri="{FF2B5EF4-FFF2-40B4-BE49-F238E27FC236}">
                <a16:creationId xmlns:a16="http://schemas.microsoft.com/office/drawing/2014/main" id="{7E41D182-DECC-F9FC-711E-368F61DC93DC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8930399" y="3106130"/>
          <a:ext cx="1276486" cy="38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44" name="Object 46">
                        <a:extLst>
                          <a:ext uri="{FF2B5EF4-FFF2-40B4-BE49-F238E27FC236}">
                            <a16:creationId xmlns:a16="http://schemas.microsoft.com/office/drawing/2014/main" id="{7E41D182-DECC-F9FC-711E-368F61DC93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399" y="3106130"/>
                        <a:ext cx="1276486" cy="383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>
            <a:extLst>
              <a:ext uri="{FF2B5EF4-FFF2-40B4-BE49-F238E27FC236}">
                <a16:creationId xmlns:a16="http://schemas.microsoft.com/office/drawing/2014/main" id="{40AE28D1-F2AA-4579-8EB5-9F4BA3B04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933" y="6345456"/>
            <a:ext cx="29369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n-lt"/>
              </a:rPr>
              <a:t>S. Ospelkaus et al., Science </a:t>
            </a:r>
            <a:r>
              <a:rPr lang="en-US" altLang="en-US" sz="1200" b="1" dirty="0">
                <a:latin typeface="+mn-lt"/>
              </a:rPr>
              <a:t>327</a:t>
            </a:r>
            <a:r>
              <a:rPr lang="en-US" altLang="en-US" sz="1200" dirty="0">
                <a:latin typeface="+mn-lt"/>
              </a:rPr>
              <a:t>, 853 (2010)</a:t>
            </a:r>
          </a:p>
        </p:txBody>
      </p:sp>
      <p:graphicFrame>
        <p:nvGraphicFramePr>
          <p:cNvPr id="36" name="Objekt 53">
            <a:extLst>
              <a:ext uri="{FF2B5EF4-FFF2-40B4-BE49-F238E27FC236}">
                <a16:creationId xmlns:a16="http://schemas.microsoft.com/office/drawing/2014/main" id="{B5F660D4-3198-4FFF-B2D7-76604D8F00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07733" y="3726292"/>
          <a:ext cx="3486105" cy="275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4022141" imgH="3180893" progId="Origin50.Graph">
                  <p:embed/>
                </p:oleObj>
              </mc:Choice>
              <mc:Fallback>
                <p:oleObj name="Graph" r:id="rId7" imgW="4022141" imgH="3180893" progId="Origin50.Graph">
                  <p:embed/>
                  <p:pic>
                    <p:nvPicPr>
                      <p:cNvPr id="36" name="Objekt 53">
                        <a:extLst>
                          <a:ext uri="{FF2B5EF4-FFF2-40B4-BE49-F238E27FC236}">
                            <a16:creationId xmlns:a16="http://schemas.microsoft.com/office/drawing/2014/main" id="{B5F660D4-3198-4FFF-B2D7-76604D8F0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733" y="3726292"/>
                        <a:ext cx="3486105" cy="2757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>
            <a:extLst>
              <a:ext uri="{FF2B5EF4-FFF2-40B4-BE49-F238E27FC236}">
                <a16:creationId xmlns:a16="http://schemas.microsoft.com/office/drawing/2014/main" id="{35FF79F5-6A22-B993-DA35-C57A4B91A3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0150" y="1777148"/>
            <a:ext cx="655640" cy="68842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B5D13C-05A2-61D1-4F0C-4B8AF04E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8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ABE62F8-9F0C-43C6-06A5-4A7D15A33CCB}"/>
              </a:ext>
            </a:extLst>
          </p:cNvPr>
          <p:cNvSpPr/>
          <p:nvPr/>
        </p:nvSpPr>
        <p:spPr>
          <a:xfrm>
            <a:off x="5269926" y="1026929"/>
            <a:ext cx="6470227" cy="257177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87DCCF-A126-4F00-ACAF-83FFBBF9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?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86CC9AD-F39C-40A9-9D23-B92A8906C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50" y="1108850"/>
            <a:ext cx="2318579" cy="3693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D145A46-D162-44CA-98B2-3CB356E2C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44" y="1478226"/>
            <a:ext cx="3436277" cy="1867655"/>
          </a:xfrm>
          <a:prstGeom prst="rect">
            <a:avLst/>
          </a:prstGeom>
        </p:spPr>
      </p:pic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85D5DF87-A469-4C0C-9157-200D6879F3AA}"/>
              </a:ext>
            </a:extLst>
          </p:cNvPr>
          <p:cNvSpPr/>
          <p:nvPr/>
        </p:nvSpPr>
        <p:spPr>
          <a:xfrm>
            <a:off x="-2009983" y="4265074"/>
            <a:ext cx="45719" cy="622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D177E28-9362-43D9-A490-A117C71C8E00}"/>
              </a:ext>
            </a:extLst>
          </p:cNvPr>
          <p:cNvGrpSpPr/>
          <p:nvPr/>
        </p:nvGrpSpPr>
        <p:grpSpPr>
          <a:xfrm>
            <a:off x="5274089" y="1205943"/>
            <a:ext cx="6164545" cy="2392768"/>
            <a:chOff x="5249705" y="1125920"/>
            <a:chExt cx="6164545" cy="2392768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604AD349-57AA-4F9D-A7BD-24E4CEFE4D45}"/>
                </a:ext>
              </a:extLst>
            </p:cNvPr>
            <p:cNvSpPr txBox="1"/>
            <p:nvPr/>
          </p:nvSpPr>
          <p:spPr>
            <a:xfrm>
              <a:off x="6158582" y="2137534"/>
              <a:ext cx="525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US" sz="2400" dirty="0"/>
              </a:br>
              <a:endParaRPr lang="de-DE" sz="2400" dirty="0"/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21396212-000F-48BA-99E3-2878DEA99420}"/>
                </a:ext>
              </a:extLst>
            </p:cNvPr>
            <p:cNvCxnSpPr/>
            <p:nvPr/>
          </p:nvCxnSpPr>
          <p:spPr>
            <a:xfrm flipH="1">
              <a:off x="6156619" y="1889690"/>
              <a:ext cx="1565067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F65F9806-11D2-4569-8967-D1228382B6AA}"/>
                </a:ext>
              </a:extLst>
            </p:cNvPr>
            <p:cNvSpPr/>
            <p:nvPr/>
          </p:nvSpPr>
          <p:spPr>
            <a:xfrm rot="13710621">
              <a:off x="6274033" y="127359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7E2C0356-93C1-4332-B358-703D762B4F21}"/>
                </a:ext>
              </a:extLst>
            </p:cNvPr>
            <p:cNvSpPr/>
            <p:nvPr/>
          </p:nvSpPr>
          <p:spPr>
            <a:xfrm rot="1170134">
              <a:off x="7282672" y="1365406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BA7565A2-EC54-48E5-BF0B-8B81C00D505D}"/>
                </a:ext>
              </a:extLst>
            </p:cNvPr>
            <p:cNvSpPr/>
            <p:nvPr/>
          </p:nvSpPr>
          <p:spPr>
            <a:xfrm rot="1170134">
              <a:off x="6316283" y="150626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4135C4B-98B5-4303-9509-F9F7E58C35A0}"/>
                </a:ext>
              </a:extLst>
            </p:cNvPr>
            <p:cNvSpPr txBox="1"/>
            <p:nvPr/>
          </p:nvSpPr>
          <p:spPr>
            <a:xfrm>
              <a:off x="5249705" y="1869288"/>
              <a:ext cx="32510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74,3 cm</a:t>
              </a:r>
              <a:r>
                <a:rPr lang="de-DE" baseline="30000" dirty="0"/>
                <a:t>-1</a:t>
              </a:r>
            </a:p>
            <a:p>
              <a:pPr algn="ctr"/>
              <a:r>
                <a:rPr lang="de-DE" dirty="0"/>
                <a:t>Na</a:t>
              </a:r>
              <a:r>
                <a:rPr lang="de-DE" baseline="-25000" dirty="0"/>
                <a:t>2</a:t>
              </a:r>
              <a:r>
                <a:rPr lang="de-DE" dirty="0"/>
                <a:t>+K</a:t>
              </a:r>
              <a:r>
                <a:rPr lang="de-DE" baseline="-25000" dirty="0"/>
                <a:t>2</a:t>
              </a:r>
              <a:br>
                <a:rPr lang="de-DE" dirty="0"/>
              </a:br>
              <a:r>
                <a:rPr lang="en-US" b="0" i="0" dirty="0">
                  <a:solidFill>
                    <a:srgbClr val="000000"/>
                  </a:solidFill>
                  <a:effectLst/>
                  <a:latin typeface="Lucida Grande"/>
                </a:rPr>
                <a:t>Phys. Rev. A 81, 060703 (2010)</a:t>
              </a:r>
              <a:endParaRPr lang="en-US" dirty="0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EAD34F4E-F3EC-47AA-8F32-D51040884F71}"/>
                </a:ext>
              </a:extLst>
            </p:cNvPr>
            <p:cNvSpPr/>
            <p:nvPr/>
          </p:nvSpPr>
          <p:spPr>
            <a:xfrm rot="1170134">
              <a:off x="7406044" y="1125920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7C1A5D01-AC91-417E-985A-9BCC1353CD6A}"/>
                </a:ext>
              </a:extLst>
            </p:cNvPr>
            <p:cNvGrpSpPr/>
            <p:nvPr/>
          </p:nvGrpSpPr>
          <p:grpSpPr>
            <a:xfrm rot="13710621">
              <a:off x="9556222" y="2140436"/>
              <a:ext cx="439757" cy="383754"/>
              <a:chOff x="9052681" y="5486432"/>
              <a:chExt cx="439757" cy="383754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6F2FBCA7-08C1-4B8D-8912-82B889FB5964}"/>
                  </a:ext>
                </a:extLst>
              </p:cNvPr>
              <p:cNvSpPr/>
              <p:nvPr/>
            </p:nvSpPr>
            <p:spPr>
              <a:xfrm>
                <a:off x="9052681" y="5486432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33C6338D-D856-47F5-AEB5-3CB9AC12629A}"/>
                  </a:ext>
                </a:extLst>
              </p:cNvPr>
              <p:cNvSpPr/>
              <p:nvPr/>
            </p:nvSpPr>
            <p:spPr>
              <a:xfrm>
                <a:off x="9250067" y="5638832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06C42DB6-8B42-4102-A2D2-ADDCEE9EA59A}"/>
                </a:ext>
              </a:extLst>
            </p:cNvPr>
            <p:cNvGrpSpPr/>
            <p:nvPr/>
          </p:nvGrpSpPr>
          <p:grpSpPr>
            <a:xfrm>
              <a:off x="10655250" y="2184040"/>
              <a:ext cx="439757" cy="383754"/>
              <a:chOff x="10481783" y="5477024"/>
              <a:chExt cx="439757" cy="383754"/>
            </a:xfrm>
          </p:grpSpPr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7C20C1EE-B26B-4F30-8DF5-BE6BEA6A919F}"/>
                  </a:ext>
                </a:extLst>
              </p:cNvPr>
              <p:cNvSpPr/>
              <p:nvPr/>
            </p:nvSpPr>
            <p:spPr>
              <a:xfrm rot="1170134">
                <a:off x="10481783" y="5477024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064BF49F-1416-4ACF-9647-95E0EB863F06}"/>
                  </a:ext>
                </a:extLst>
              </p:cNvPr>
              <p:cNvSpPr/>
              <p:nvPr/>
            </p:nvSpPr>
            <p:spPr>
              <a:xfrm rot="1170134">
                <a:off x="10679169" y="5629424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81563E17-DEAE-4F4B-B346-49B09A6DDFBD}"/>
                </a:ext>
              </a:extLst>
            </p:cNvPr>
            <p:cNvCxnSpPr/>
            <p:nvPr/>
          </p:nvCxnSpPr>
          <p:spPr>
            <a:xfrm flipH="1">
              <a:off x="9561606" y="2799059"/>
              <a:ext cx="1565067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716EB9D-6001-4157-84B7-90B99960FFC7}"/>
                </a:ext>
              </a:extLst>
            </p:cNvPr>
            <p:cNvSpPr txBox="1"/>
            <p:nvPr/>
          </p:nvSpPr>
          <p:spPr>
            <a:xfrm>
              <a:off x="9784404" y="2872357"/>
              <a:ext cx="1059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 cm</a:t>
              </a:r>
              <a:r>
                <a:rPr lang="de-DE" baseline="30000" dirty="0"/>
                <a:t>-1</a:t>
              </a:r>
            </a:p>
            <a:p>
              <a:r>
                <a:rPr lang="de-DE" dirty="0" err="1"/>
                <a:t>NaK+NaK</a:t>
              </a:r>
              <a:endParaRPr lang="en-US" dirty="0"/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44C183C5-6CF4-4BEE-847A-46F31C36A1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98626" y="1869288"/>
              <a:ext cx="1902238" cy="9297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D39DBA57-B486-41F4-AE9C-22D78684D956}"/>
              </a:ext>
            </a:extLst>
          </p:cNvPr>
          <p:cNvSpPr txBox="1"/>
          <p:nvPr/>
        </p:nvSpPr>
        <p:spPr>
          <a:xfrm>
            <a:off x="6335366" y="636207"/>
            <a:ext cx="525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de-DE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BE8C9-C509-AB88-C2CB-6F13608B1299}"/>
              </a:ext>
            </a:extLst>
          </p:cNvPr>
          <p:cNvSpPr/>
          <p:nvPr/>
        </p:nvSpPr>
        <p:spPr>
          <a:xfrm>
            <a:off x="346635" y="3598711"/>
            <a:ext cx="3917531" cy="1171812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29">
            <a:extLst>
              <a:ext uri="{FF2B5EF4-FFF2-40B4-BE49-F238E27FC236}">
                <a16:creationId xmlns:a16="http://schemas.microsoft.com/office/drawing/2014/main" id="{1ECFCE91-2B84-643D-18F9-AC14B94613C7}"/>
              </a:ext>
            </a:extLst>
          </p:cNvPr>
          <p:cNvSpPr txBox="1"/>
          <p:nvPr/>
        </p:nvSpPr>
        <p:spPr>
          <a:xfrm>
            <a:off x="386864" y="3655619"/>
            <a:ext cx="3876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Non-</a:t>
            </a:r>
            <a:r>
              <a:rPr lang="de-DE" sz="2000" dirty="0" err="1"/>
              <a:t>chemically</a:t>
            </a:r>
            <a:r>
              <a:rPr lang="de-DE" sz="2000" dirty="0"/>
              <a:t> </a:t>
            </a:r>
            <a:r>
              <a:rPr lang="de-DE" sz="2000" dirty="0" err="1"/>
              <a:t>reactive</a:t>
            </a:r>
            <a:r>
              <a:rPr lang="de-DE" sz="2000" dirty="0"/>
              <a:t> </a:t>
            </a:r>
            <a:r>
              <a:rPr lang="de-DE" sz="2000" dirty="0" err="1"/>
              <a:t>molecules</a:t>
            </a:r>
            <a:r>
              <a:rPr lang="de-DE" sz="2000" dirty="0"/>
              <a:t>:</a:t>
            </a:r>
          </a:p>
          <a:p>
            <a:r>
              <a:rPr lang="de-DE" sz="2000" dirty="0" err="1"/>
              <a:t>Endoergic</a:t>
            </a:r>
            <a:r>
              <a:rPr lang="de-DE" sz="2000" dirty="0"/>
              <a:t> </a:t>
            </a:r>
            <a:r>
              <a:rPr lang="de-DE" sz="2000" dirty="0" err="1"/>
              <a:t>exchange</a:t>
            </a:r>
            <a:r>
              <a:rPr lang="de-DE" sz="2000" dirty="0"/>
              <a:t> </a:t>
            </a:r>
            <a:r>
              <a:rPr lang="de-DE" sz="2000" dirty="0" err="1"/>
              <a:t>reaction</a:t>
            </a:r>
            <a:br>
              <a:rPr lang="de-DE" sz="2000" dirty="0"/>
            </a:br>
            <a:r>
              <a:rPr lang="de-DE" sz="2000" dirty="0" err="1"/>
              <a:t>Forbidden</a:t>
            </a:r>
            <a:r>
              <a:rPr lang="de-DE" sz="2000" dirty="0"/>
              <a:t> at </a:t>
            </a:r>
            <a:r>
              <a:rPr lang="de-DE" sz="2000" dirty="0" err="1"/>
              <a:t>ultracold</a:t>
            </a:r>
            <a:r>
              <a:rPr lang="de-DE" sz="2000" dirty="0"/>
              <a:t> </a:t>
            </a:r>
            <a:r>
              <a:rPr lang="de-DE" sz="2000" dirty="0" err="1"/>
              <a:t>temperature</a:t>
            </a:r>
            <a:endParaRPr lang="en-US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8BEAE3-F129-5474-8167-6E74E86E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7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C914-276C-D90F-4E78-6D8D45D0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  <a:endParaRPr lang="en-US" dirty="0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4176D1B8-98D6-E27F-1F31-D0CB142A6DB1}"/>
              </a:ext>
            </a:extLst>
          </p:cNvPr>
          <p:cNvSpPr txBox="1"/>
          <p:nvPr/>
        </p:nvSpPr>
        <p:spPr>
          <a:xfrm>
            <a:off x="2163051" y="1990048"/>
            <a:ext cx="480625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err="1"/>
              <a:t>Why</a:t>
            </a:r>
            <a:r>
              <a:rPr lang="de-DE" sz="2400" dirty="0"/>
              <a:t> </a:t>
            </a:r>
            <a:r>
              <a:rPr lang="de-DE" sz="2400" dirty="0" err="1"/>
              <a:t>quantum</a:t>
            </a:r>
            <a:r>
              <a:rPr lang="de-DE" sz="2400" dirty="0"/>
              <a:t> </a:t>
            </a:r>
            <a:r>
              <a:rPr lang="de-DE" sz="2400" dirty="0" err="1"/>
              <a:t>gases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molecules</a:t>
            </a:r>
            <a:r>
              <a:rPr lang="de-DE" sz="2400" dirty="0"/>
              <a:t>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prepare</a:t>
            </a:r>
            <a:r>
              <a:rPr lang="de-DE" sz="2400" dirty="0"/>
              <a:t>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err="1"/>
              <a:t>Collisions</a:t>
            </a:r>
            <a:r>
              <a:rPr lang="de-DE" sz="2400" dirty="0"/>
              <a:t> and </a:t>
            </a:r>
            <a:r>
              <a:rPr lang="de-DE" sz="2400" dirty="0" err="1"/>
              <a:t>collisional</a:t>
            </a:r>
            <a:r>
              <a:rPr lang="de-DE" sz="2400" dirty="0"/>
              <a:t> </a:t>
            </a:r>
            <a:r>
              <a:rPr lang="de-DE" sz="2400" dirty="0" err="1"/>
              <a:t>control</a:t>
            </a:r>
            <a:endParaRPr lang="de-DE" sz="24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/>
              <a:t>Outlook</a:t>
            </a:r>
            <a:endParaRPr lang="en-US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3328B1-F2A0-95E8-B106-0C5C958F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36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4BDB1EC-8121-BD9F-AC5D-0C03683FA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79739" y="2923754"/>
            <a:ext cx="3818993" cy="2209800"/>
          </a:xfrm>
          <a:prstGeom prst="rect">
            <a:avLst/>
          </a:prstGeom>
        </p:spPr>
      </p:pic>
      <p:sp>
        <p:nvSpPr>
          <p:cNvPr id="66562" name="Rectangle 19">
            <a:extLst>
              <a:ext uri="{FF2B5EF4-FFF2-40B4-BE49-F238E27FC236}">
                <a16:creationId xmlns:a16="http://schemas.microsoft.com/office/drawing/2014/main" id="{35171959-ECBC-4600-806E-879B7D5E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865" y="3419434"/>
            <a:ext cx="469900" cy="188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B852324-BCFB-4AAE-B441-682EED80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Non-</a:t>
            </a:r>
            <a:r>
              <a:rPr lang="de-DE" sz="3600" dirty="0" err="1"/>
              <a:t>chemically</a:t>
            </a:r>
            <a:r>
              <a:rPr lang="de-DE" sz="3600" dirty="0"/>
              <a:t> </a:t>
            </a:r>
            <a:r>
              <a:rPr lang="de-DE" sz="3600" dirty="0" err="1"/>
              <a:t>reactive</a:t>
            </a:r>
            <a:r>
              <a:rPr lang="de-DE" sz="3600" dirty="0"/>
              <a:t> </a:t>
            </a:r>
            <a:r>
              <a:rPr lang="de-DE" sz="3600" dirty="0" err="1"/>
              <a:t>molecules</a:t>
            </a:r>
            <a:r>
              <a:rPr lang="de-DE" sz="3600" dirty="0"/>
              <a:t> - </a:t>
            </a:r>
            <a:r>
              <a:rPr lang="de-DE" sz="3600" dirty="0" err="1"/>
              <a:t>simplified</a:t>
            </a:r>
            <a:endParaRPr lang="en-US" sz="3600" dirty="0"/>
          </a:p>
        </p:txBody>
      </p:sp>
      <p:sp>
        <p:nvSpPr>
          <p:cNvPr id="8" name="Ellipse 35">
            <a:extLst>
              <a:ext uri="{FF2B5EF4-FFF2-40B4-BE49-F238E27FC236}">
                <a16:creationId xmlns:a16="http://schemas.microsoft.com/office/drawing/2014/main" id="{4FE7771D-0F03-1051-BE84-6FDD80F168CC}"/>
              </a:ext>
            </a:extLst>
          </p:cNvPr>
          <p:cNvSpPr/>
          <p:nvPr/>
        </p:nvSpPr>
        <p:spPr>
          <a:xfrm rot="13710621">
            <a:off x="1124103" y="2444889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36">
            <a:extLst>
              <a:ext uri="{FF2B5EF4-FFF2-40B4-BE49-F238E27FC236}">
                <a16:creationId xmlns:a16="http://schemas.microsoft.com/office/drawing/2014/main" id="{15A2156A-4099-49CF-8D5E-1F404F876FAD}"/>
              </a:ext>
            </a:extLst>
          </p:cNvPr>
          <p:cNvSpPr/>
          <p:nvPr/>
        </p:nvSpPr>
        <p:spPr>
          <a:xfrm rot="1170134">
            <a:off x="2132742" y="2536703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37">
            <a:extLst>
              <a:ext uri="{FF2B5EF4-FFF2-40B4-BE49-F238E27FC236}">
                <a16:creationId xmlns:a16="http://schemas.microsoft.com/office/drawing/2014/main" id="{2FC8C3DF-90B6-39E3-A94D-0B0DF4F4D581}"/>
              </a:ext>
            </a:extLst>
          </p:cNvPr>
          <p:cNvSpPr/>
          <p:nvPr/>
        </p:nvSpPr>
        <p:spPr>
          <a:xfrm rot="1170134">
            <a:off x="1166354" y="2677559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llipse 39">
            <a:extLst>
              <a:ext uri="{FF2B5EF4-FFF2-40B4-BE49-F238E27FC236}">
                <a16:creationId xmlns:a16="http://schemas.microsoft.com/office/drawing/2014/main" id="{4060C249-FAA1-D5F1-E85C-6419A285DA3C}"/>
              </a:ext>
            </a:extLst>
          </p:cNvPr>
          <p:cNvSpPr/>
          <p:nvPr/>
        </p:nvSpPr>
        <p:spPr>
          <a:xfrm rot="1170134">
            <a:off x="2256114" y="2297217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uppieren 40">
            <a:extLst>
              <a:ext uri="{FF2B5EF4-FFF2-40B4-BE49-F238E27FC236}">
                <a16:creationId xmlns:a16="http://schemas.microsoft.com/office/drawing/2014/main" id="{6E535254-B903-6D06-C6B2-3B0C2BE30A95}"/>
              </a:ext>
            </a:extLst>
          </p:cNvPr>
          <p:cNvGrpSpPr/>
          <p:nvPr/>
        </p:nvGrpSpPr>
        <p:grpSpPr>
          <a:xfrm rot="13710621">
            <a:off x="6437485" y="3045341"/>
            <a:ext cx="439757" cy="383754"/>
            <a:chOff x="9052681" y="5486432"/>
            <a:chExt cx="439757" cy="383754"/>
          </a:xfrm>
        </p:grpSpPr>
        <p:sp>
          <p:nvSpPr>
            <p:cNvPr id="21" name="Ellipse 47">
              <a:extLst>
                <a:ext uri="{FF2B5EF4-FFF2-40B4-BE49-F238E27FC236}">
                  <a16:creationId xmlns:a16="http://schemas.microsoft.com/office/drawing/2014/main" id="{EB317536-C190-0222-287C-E5DF82573CF2}"/>
                </a:ext>
              </a:extLst>
            </p:cNvPr>
            <p:cNvSpPr/>
            <p:nvPr/>
          </p:nvSpPr>
          <p:spPr>
            <a:xfrm>
              <a:off x="9052681" y="5486432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48">
              <a:extLst>
                <a:ext uri="{FF2B5EF4-FFF2-40B4-BE49-F238E27FC236}">
                  <a16:creationId xmlns:a16="http://schemas.microsoft.com/office/drawing/2014/main" id="{8F550491-ADE0-BB07-1C8F-00AEFABC2E34}"/>
                </a:ext>
              </a:extLst>
            </p:cNvPr>
            <p:cNvSpPr/>
            <p:nvPr/>
          </p:nvSpPr>
          <p:spPr>
            <a:xfrm>
              <a:off x="9250067" y="563883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uppieren 41">
            <a:extLst>
              <a:ext uri="{FF2B5EF4-FFF2-40B4-BE49-F238E27FC236}">
                <a16:creationId xmlns:a16="http://schemas.microsoft.com/office/drawing/2014/main" id="{42A53A51-B692-009E-D968-4D868D40C3D5}"/>
              </a:ext>
            </a:extLst>
          </p:cNvPr>
          <p:cNvGrpSpPr/>
          <p:nvPr/>
        </p:nvGrpSpPr>
        <p:grpSpPr>
          <a:xfrm>
            <a:off x="7536513" y="3088945"/>
            <a:ext cx="439757" cy="383754"/>
            <a:chOff x="10481783" y="5477024"/>
            <a:chExt cx="439757" cy="383754"/>
          </a:xfrm>
        </p:grpSpPr>
        <p:sp>
          <p:nvSpPr>
            <p:cNvPr id="19" name="Ellipse 45">
              <a:extLst>
                <a:ext uri="{FF2B5EF4-FFF2-40B4-BE49-F238E27FC236}">
                  <a16:creationId xmlns:a16="http://schemas.microsoft.com/office/drawing/2014/main" id="{D90478EA-E2EB-1B5C-4482-E5D82E415866}"/>
                </a:ext>
              </a:extLst>
            </p:cNvPr>
            <p:cNvSpPr/>
            <p:nvPr/>
          </p:nvSpPr>
          <p:spPr>
            <a:xfrm rot="1170134">
              <a:off x="10481783" y="5477024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Ellipse 46">
              <a:extLst>
                <a:ext uri="{FF2B5EF4-FFF2-40B4-BE49-F238E27FC236}">
                  <a16:creationId xmlns:a16="http://schemas.microsoft.com/office/drawing/2014/main" id="{31A003EF-9BB0-020B-B6C8-0401FA5FA621}"/>
                </a:ext>
              </a:extLst>
            </p:cNvPr>
            <p:cNvSpPr/>
            <p:nvPr/>
          </p:nvSpPr>
          <p:spPr>
            <a:xfrm rot="1170134">
              <a:off x="10679169" y="5629424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Gerader Verbinder 42">
            <a:extLst>
              <a:ext uri="{FF2B5EF4-FFF2-40B4-BE49-F238E27FC236}">
                <a16:creationId xmlns:a16="http://schemas.microsoft.com/office/drawing/2014/main" id="{E885DDE4-1B4D-7717-B8FF-565B455AA811}"/>
              </a:ext>
            </a:extLst>
          </p:cNvPr>
          <p:cNvCxnSpPr/>
          <p:nvPr/>
        </p:nvCxnSpPr>
        <p:spPr>
          <a:xfrm flipH="1">
            <a:off x="6374289" y="3509654"/>
            <a:ext cx="156506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34">
            <a:extLst>
              <a:ext uri="{FF2B5EF4-FFF2-40B4-BE49-F238E27FC236}">
                <a16:creationId xmlns:a16="http://schemas.microsoft.com/office/drawing/2014/main" id="{59782683-884A-2CEF-1CBC-E92A876AB77B}"/>
              </a:ext>
            </a:extLst>
          </p:cNvPr>
          <p:cNvCxnSpPr/>
          <p:nvPr/>
        </p:nvCxnSpPr>
        <p:spPr>
          <a:xfrm flipH="1">
            <a:off x="1098068" y="3005397"/>
            <a:ext cx="156506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E2D8A5-85E2-9E96-9F41-7A27EA1B9D29}"/>
              </a:ext>
            </a:extLst>
          </p:cNvPr>
          <p:cNvCxnSpPr/>
          <p:nvPr/>
        </p:nvCxnSpPr>
        <p:spPr>
          <a:xfrm flipH="1">
            <a:off x="1098068" y="5508700"/>
            <a:ext cx="60883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FDE8D0-97B5-6441-F8D4-A156F99928FD}"/>
              </a:ext>
            </a:extLst>
          </p:cNvPr>
          <p:cNvSpPr txBox="1"/>
          <p:nvPr/>
        </p:nvSpPr>
        <p:spPr>
          <a:xfrm flipH="1">
            <a:off x="1121258" y="5508704"/>
            <a:ext cx="36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 err="1">
                <a:solidFill>
                  <a:srgbClr val="1A0DAB"/>
                </a:solidFill>
                <a:effectLst/>
                <a:hlinkClick r:id="rId4"/>
              </a:rPr>
              <a:t>Reaction</a:t>
            </a:r>
            <a:r>
              <a:rPr lang="de-DE" b="0" i="0" dirty="0">
                <a:solidFill>
                  <a:srgbClr val="1A0DAB"/>
                </a:solidFill>
                <a:effectLst/>
                <a:hlinkClick r:id="rId4"/>
              </a:rPr>
              <a:t> </a:t>
            </a:r>
            <a:r>
              <a:rPr lang="de-DE" b="0" i="0" dirty="0" err="1">
                <a:solidFill>
                  <a:srgbClr val="1A0DAB"/>
                </a:solidFill>
                <a:effectLst/>
                <a:hlinkClick r:id="rId4"/>
              </a:rPr>
              <a:t>coordinate</a:t>
            </a:r>
            <a:endParaRPr lang="en-US" b="0" i="0" dirty="0">
              <a:solidFill>
                <a:srgbClr val="1A0DAB"/>
              </a:solidFill>
              <a:effectLst/>
              <a:hlinkClick r:id="rId4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1140BD99-AE58-E1D7-E9A9-E81435F22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634" y="1916210"/>
            <a:ext cx="838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>
                <a:latin typeface="+mn-lt"/>
              </a:rPr>
              <a:t>Long-range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7BD33045-7A54-4F62-0AA2-E8211317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522" y="1953034"/>
            <a:ext cx="838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>
                <a:latin typeface="+mn-lt"/>
              </a:rPr>
              <a:t>Short-range</a:t>
            </a:r>
          </a:p>
        </p:txBody>
      </p:sp>
      <p:sp>
        <p:nvSpPr>
          <p:cNvPr id="3" name="Textfeld 6">
            <a:extLst>
              <a:ext uri="{FF2B5EF4-FFF2-40B4-BE49-F238E27FC236}">
                <a16:creationId xmlns:a16="http://schemas.microsoft.com/office/drawing/2014/main" id="{FB6E075D-DAD4-19C3-CEEF-3F886226B20F}"/>
              </a:ext>
            </a:extLst>
          </p:cNvPr>
          <p:cNvSpPr txBox="1"/>
          <p:nvPr/>
        </p:nvSpPr>
        <p:spPr>
          <a:xfrm>
            <a:off x="6670499" y="3536936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 cm-1</a:t>
            </a:r>
          </a:p>
          <a:p>
            <a:r>
              <a:rPr lang="de-DE" dirty="0" err="1"/>
              <a:t>NaK+NaK</a:t>
            </a:r>
            <a:endParaRPr lang="en-US" dirty="0"/>
          </a:p>
        </p:txBody>
      </p:sp>
      <p:sp>
        <p:nvSpPr>
          <p:cNvPr id="4" name="Textfeld 63">
            <a:extLst>
              <a:ext uri="{FF2B5EF4-FFF2-40B4-BE49-F238E27FC236}">
                <a16:creationId xmlns:a16="http://schemas.microsoft.com/office/drawing/2014/main" id="{17F05240-A2F1-E460-2CD6-0A6C91E8EEDE}"/>
              </a:ext>
            </a:extLst>
          </p:cNvPr>
          <p:cNvSpPr txBox="1"/>
          <p:nvPr/>
        </p:nvSpPr>
        <p:spPr>
          <a:xfrm>
            <a:off x="294290" y="3032006"/>
            <a:ext cx="3251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74,3 cm-1</a:t>
            </a:r>
          </a:p>
          <a:p>
            <a:pPr algn="ctr"/>
            <a:r>
              <a:rPr lang="de-DE" dirty="0"/>
              <a:t>Na</a:t>
            </a:r>
            <a:r>
              <a:rPr lang="de-DE" baseline="-25000" dirty="0"/>
              <a:t>2</a:t>
            </a:r>
            <a:r>
              <a:rPr lang="de-DE" dirty="0"/>
              <a:t>+K</a:t>
            </a:r>
            <a:r>
              <a:rPr lang="de-DE" baseline="-25000" dirty="0"/>
              <a:t>2</a:t>
            </a:r>
            <a:br>
              <a:rPr lang="de-DE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Phys. Rev. A 81, 060703 (2010)</a:t>
            </a:r>
            <a:endParaRPr lang="en-US" dirty="0"/>
          </a:p>
        </p:txBody>
      </p:sp>
      <p:sp>
        <p:nvSpPr>
          <p:cNvPr id="18" name="Ellipse 38">
            <a:extLst>
              <a:ext uri="{FF2B5EF4-FFF2-40B4-BE49-F238E27FC236}">
                <a16:creationId xmlns:a16="http://schemas.microsoft.com/office/drawing/2014/main" id="{85B4BB04-2C88-DFFB-FC12-0EBCDB982C9C}"/>
              </a:ext>
            </a:extLst>
          </p:cNvPr>
          <p:cNvSpPr/>
          <p:nvPr/>
        </p:nvSpPr>
        <p:spPr>
          <a:xfrm rot="13710621">
            <a:off x="4664775" y="3868597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e 39">
            <a:extLst>
              <a:ext uri="{FF2B5EF4-FFF2-40B4-BE49-F238E27FC236}">
                <a16:creationId xmlns:a16="http://schemas.microsoft.com/office/drawing/2014/main" id="{5E89D976-E137-0215-8238-5519B596F4D7}"/>
              </a:ext>
            </a:extLst>
          </p:cNvPr>
          <p:cNvSpPr/>
          <p:nvPr/>
        </p:nvSpPr>
        <p:spPr>
          <a:xfrm rot="1170134">
            <a:off x="4678861" y="4119357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e 40">
            <a:extLst>
              <a:ext uri="{FF2B5EF4-FFF2-40B4-BE49-F238E27FC236}">
                <a16:creationId xmlns:a16="http://schemas.microsoft.com/office/drawing/2014/main" id="{A362131A-4BA8-31DA-41B3-A1D004EB7C5E}"/>
              </a:ext>
            </a:extLst>
          </p:cNvPr>
          <p:cNvSpPr/>
          <p:nvPr/>
        </p:nvSpPr>
        <p:spPr>
          <a:xfrm rot="13710621">
            <a:off x="4935662" y="4000439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Ellipse 53">
            <a:extLst>
              <a:ext uri="{FF2B5EF4-FFF2-40B4-BE49-F238E27FC236}">
                <a16:creationId xmlns:a16="http://schemas.microsoft.com/office/drawing/2014/main" id="{0B9DC0E2-76FF-151F-1AC0-917E7B7AAA16}"/>
              </a:ext>
            </a:extLst>
          </p:cNvPr>
          <p:cNvSpPr/>
          <p:nvPr/>
        </p:nvSpPr>
        <p:spPr>
          <a:xfrm rot="13710621">
            <a:off x="4419302" y="4013108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Gerader Verbinder 26">
            <a:extLst>
              <a:ext uri="{FF2B5EF4-FFF2-40B4-BE49-F238E27FC236}">
                <a16:creationId xmlns:a16="http://schemas.microsoft.com/office/drawing/2014/main" id="{44B9EFAF-2C15-F97F-E7E8-F627F2860858}"/>
              </a:ext>
            </a:extLst>
          </p:cNvPr>
          <p:cNvCxnSpPr/>
          <p:nvPr/>
        </p:nvCxnSpPr>
        <p:spPr>
          <a:xfrm>
            <a:off x="4510495" y="3434935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67">
            <a:extLst>
              <a:ext uri="{FF2B5EF4-FFF2-40B4-BE49-F238E27FC236}">
                <a16:creationId xmlns:a16="http://schemas.microsoft.com/office/drawing/2014/main" id="{BC96F9C7-822E-3375-4DE6-4C10D1F556FC}"/>
              </a:ext>
            </a:extLst>
          </p:cNvPr>
          <p:cNvCxnSpPr/>
          <p:nvPr/>
        </p:nvCxnSpPr>
        <p:spPr>
          <a:xfrm>
            <a:off x="4510494" y="3558307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68">
            <a:extLst>
              <a:ext uri="{FF2B5EF4-FFF2-40B4-BE49-F238E27FC236}">
                <a16:creationId xmlns:a16="http://schemas.microsoft.com/office/drawing/2014/main" id="{838523E5-7A62-525A-11D6-90FA4AA763D4}"/>
              </a:ext>
            </a:extLst>
          </p:cNvPr>
          <p:cNvCxnSpPr/>
          <p:nvPr/>
        </p:nvCxnSpPr>
        <p:spPr>
          <a:xfrm>
            <a:off x="4546782" y="3492997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69">
            <a:extLst>
              <a:ext uri="{FF2B5EF4-FFF2-40B4-BE49-F238E27FC236}">
                <a16:creationId xmlns:a16="http://schemas.microsoft.com/office/drawing/2014/main" id="{3CA32B5D-0813-4533-855F-B207550B4CA6}"/>
              </a:ext>
            </a:extLst>
          </p:cNvPr>
          <p:cNvCxnSpPr/>
          <p:nvPr/>
        </p:nvCxnSpPr>
        <p:spPr>
          <a:xfrm>
            <a:off x="4575811" y="3471223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70">
            <a:extLst>
              <a:ext uri="{FF2B5EF4-FFF2-40B4-BE49-F238E27FC236}">
                <a16:creationId xmlns:a16="http://schemas.microsoft.com/office/drawing/2014/main" id="{9CB4B8AE-F708-6863-F54B-8764F15E3C15}"/>
              </a:ext>
            </a:extLst>
          </p:cNvPr>
          <p:cNvCxnSpPr/>
          <p:nvPr/>
        </p:nvCxnSpPr>
        <p:spPr>
          <a:xfrm>
            <a:off x="4575810" y="3594595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71">
            <a:extLst>
              <a:ext uri="{FF2B5EF4-FFF2-40B4-BE49-F238E27FC236}">
                <a16:creationId xmlns:a16="http://schemas.microsoft.com/office/drawing/2014/main" id="{C860277B-95A1-EA9E-CE81-4226CE4C32CE}"/>
              </a:ext>
            </a:extLst>
          </p:cNvPr>
          <p:cNvCxnSpPr/>
          <p:nvPr/>
        </p:nvCxnSpPr>
        <p:spPr>
          <a:xfrm>
            <a:off x="4612098" y="3529285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72">
            <a:extLst>
              <a:ext uri="{FF2B5EF4-FFF2-40B4-BE49-F238E27FC236}">
                <a16:creationId xmlns:a16="http://schemas.microsoft.com/office/drawing/2014/main" id="{5E3B2330-9FC7-288A-0685-8CCFD7FFB469}"/>
              </a:ext>
            </a:extLst>
          </p:cNvPr>
          <p:cNvCxnSpPr/>
          <p:nvPr/>
        </p:nvCxnSpPr>
        <p:spPr>
          <a:xfrm>
            <a:off x="4539529" y="3405913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73">
            <a:extLst>
              <a:ext uri="{FF2B5EF4-FFF2-40B4-BE49-F238E27FC236}">
                <a16:creationId xmlns:a16="http://schemas.microsoft.com/office/drawing/2014/main" id="{0F1AA12F-2ADA-E6B5-CC55-AAD951A7F444}"/>
              </a:ext>
            </a:extLst>
          </p:cNvPr>
          <p:cNvCxnSpPr/>
          <p:nvPr/>
        </p:nvCxnSpPr>
        <p:spPr>
          <a:xfrm>
            <a:off x="4539528" y="3529285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74">
            <a:extLst>
              <a:ext uri="{FF2B5EF4-FFF2-40B4-BE49-F238E27FC236}">
                <a16:creationId xmlns:a16="http://schemas.microsoft.com/office/drawing/2014/main" id="{B6AEAF15-0BBE-13F3-8811-81215BA3AC29}"/>
              </a:ext>
            </a:extLst>
          </p:cNvPr>
          <p:cNvCxnSpPr/>
          <p:nvPr/>
        </p:nvCxnSpPr>
        <p:spPr>
          <a:xfrm>
            <a:off x="4575816" y="3463975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23">
            <a:extLst>
              <a:ext uri="{FF2B5EF4-FFF2-40B4-BE49-F238E27FC236}">
                <a16:creationId xmlns:a16="http://schemas.microsoft.com/office/drawing/2014/main" id="{1F2DF7D6-5916-8F0F-9668-60A679AB3EBD}"/>
              </a:ext>
            </a:extLst>
          </p:cNvPr>
          <p:cNvSpPr txBox="1"/>
          <p:nvPr/>
        </p:nvSpPr>
        <p:spPr>
          <a:xfrm>
            <a:off x="4811663" y="295346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</a:t>
            </a:r>
            <a:r>
              <a:rPr lang="de-DE" baseline="-25000" dirty="0"/>
              <a:t>2</a:t>
            </a:r>
            <a:r>
              <a:rPr lang="de-DE" dirty="0"/>
              <a:t>K</a:t>
            </a:r>
            <a:r>
              <a:rPr lang="de-DE" baseline="-25000" dirty="0"/>
              <a:t>2</a:t>
            </a:r>
            <a:endParaRPr lang="en-US" baseline="-25000" dirty="0"/>
          </a:p>
        </p:txBody>
      </p:sp>
      <p:cxnSp>
        <p:nvCxnSpPr>
          <p:cNvPr id="49" name="Gerader Verbinder 22">
            <a:extLst>
              <a:ext uri="{FF2B5EF4-FFF2-40B4-BE49-F238E27FC236}">
                <a16:creationId xmlns:a16="http://schemas.microsoft.com/office/drawing/2014/main" id="{7AFA7ACF-E964-C3C3-FFC0-59E315273DE2}"/>
              </a:ext>
            </a:extLst>
          </p:cNvPr>
          <p:cNvCxnSpPr/>
          <p:nvPr/>
        </p:nvCxnSpPr>
        <p:spPr>
          <a:xfrm flipH="1" flipV="1">
            <a:off x="3377856" y="3476040"/>
            <a:ext cx="4630825" cy="2902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AC570B5-5E82-17A3-70C4-68DB760E19BD}"/>
              </a:ext>
            </a:extLst>
          </p:cNvPr>
          <p:cNvSpPr/>
          <p:nvPr/>
        </p:nvSpPr>
        <p:spPr>
          <a:xfrm>
            <a:off x="6040420" y="2437904"/>
            <a:ext cx="436638" cy="2959276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780CAC2-6530-D759-EE46-1379B3F99681}"/>
              </a:ext>
            </a:extLst>
          </p:cNvPr>
          <p:cNvSpPr/>
          <p:nvPr/>
        </p:nvSpPr>
        <p:spPr>
          <a:xfrm>
            <a:off x="2653522" y="2431698"/>
            <a:ext cx="3386898" cy="2959276"/>
          </a:xfrm>
          <a:prstGeom prst="rect">
            <a:avLst/>
          </a:prstGeom>
          <a:solidFill>
            <a:schemeClr val="accent4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30">
            <a:extLst>
              <a:ext uri="{FF2B5EF4-FFF2-40B4-BE49-F238E27FC236}">
                <a16:creationId xmlns:a16="http://schemas.microsoft.com/office/drawing/2014/main" id="{4ACE45A8-DAA0-D2AD-8041-7D87B6769148}"/>
              </a:ext>
            </a:extLst>
          </p:cNvPr>
          <p:cNvSpPr/>
          <p:nvPr/>
        </p:nvSpPr>
        <p:spPr>
          <a:xfrm>
            <a:off x="8648813" y="1281540"/>
            <a:ext cx="3107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555555"/>
                </a:solidFill>
                <a:latin typeface="Proxima Nova"/>
              </a:rPr>
              <a:t>Mayle</a:t>
            </a:r>
            <a:r>
              <a:rPr lang="en-US" sz="1400" dirty="0">
                <a:solidFill>
                  <a:srgbClr val="555555"/>
                </a:solidFill>
                <a:latin typeface="Proxima Nova"/>
              </a:rPr>
              <a:t> et al., Phys. Rev. A </a:t>
            </a:r>
            <a:r>
              <a:rPr lang="en-US" sz="1400" b="1" dirty="0">
                <a:solidFill>
                  <a:srgbClr val="555555"/>
                </a:solidFill>
                <a:latin typeface="&amp;quot"/>
              </a:rPr>
              <a:t>87</a:t>
            </a:r>
            <a:r>
              <a:rPr lang="en-US" sz="1400" dirty="0">
                <a:solidFill>
                  <a:srgbClr val="555555"/>
                </a:solidFill>
                <a:latin typeface="Proxima Nova"/>
              </a:rPr>
              <a:t>, 012709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2">
                <a:extLst>
                  <a:ext uri="{FF2B5EF4-FFF2-40B4-BE49-F238E27FC236}">
                    <a16:creationId xmlns:a16="http://schemas.microsoft.com/office/drawing/2014/main" id="{CFD58721-77D2-4A71-09EE-CF72CC474D6A}"/>
                  </a:ext>
                </a:extLst>
              </p:cNvPr>
              <p:cNvSpPr txBox="1"/>
              <p:nvPr/>
            </p:nvSpPr>
            <p:spPr>
              <a:xfrm>
                <a:off x="8313576" y="3598029"/>
                <a:ext cx="3584134" cy="1326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dirty="0"/>
                  <a:t>Large </a:t>
                </a:r>
                <a:r>
                  <a:rPr lang="de-DE" dirty="0" err="1"/>
                  <a:t>density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states</a:t>
                </a:r>
                <a:r>
                  <a:rPr lang="de-DE" dirty="0" err="1">
                    <a:sym typeface="Wingdings" panose="05000000000000000000" pitchFamily="2" charset="2"/>
                  </a:rPr>
                  <a:t>ergodic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exploration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with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sticking</a:t>
                </a:r>
                <a:r>
                  <a:rPr lang="de-DE" dirty="0">
                    <a:sym typeface="Wingdings" panose="05000000000000000000" pitchFamily="2" charset="2"/>
                  </a:rPr>
                  <a:t> time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dirty="0">
                    <a:sym typeface="Wingdings" panose="05000000000000000000" pitchFamily="2" charset="2"/>
                  </a:rPr>
                  <a:t>Long-</a:t>
                </a:r>
                <a:r>
                  <a:rPr lang="de-DE" dirty="0" err="1">
                    <a:sym typeface="Wingdings" panose="05000000000000000000" pitchFamily="2" charset="2"/>
                  </a:rPr>
                  <a:t>lived</a:t>
                </a:r>
                <a:r>
                  <a:rPr lang="de-DE" dirty="0">
                    <a:sym typeface="Wingdings" panose="05000000000000000000" pitchFamily="2" charset="2"/>
                  </a:rPr>
                  <a:t> tetramer </a:t>
                </a:r>
                <a:r>
                  <a:rPr lang="de-DE" dirty="0" err="1">
                    <a:sym typeface="Wingdings" panose="05000000000000000000" pitchFamily="2" charset="2"/>
                  </a:rPr>
                  <a:t>complexes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dirty="0">
                    <a:sym typeface="Wingdings" panose="05000000000000000000" pitchFamily="2" charset="2"/>
                  </a:rPr>
                  <a:t>RRKM </a:t>
                </a:r>
                <a:r>
                  <a:rPr lang="de-DE" dirty="0" err="1">
                    <a:sym typeface="Wingdings" panose="05000000000000000000" pitchFamily="2" charset="2"/>
                  </a:rPr>
                  <a:t>theory</a:t>
                </a:r>
                <a:r>
                  <a:rPr lang="de-DE" dirty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𝜏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den>
                    </m:f>
                  </m:oMath>
                </a14:m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6" name="Textfeld 2">
                <a:extLst>
                  <a:ext uri="{FF2B5EF4-FFF2-40B4-BE49-F238E27FC236}">
                    <a16:creationId xmlns:a16="http://schemas.microsoft.com/office/drawing/2014/main" id="{CFD58721-77D2-4A71-09EE-CF72CC474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576" y="3598029"/>
                <a:ext cx="3584134" cy="1326132"/>
              </a:xfrm>
              <a:prstGeom prst="rect">
                <a:avLst/>
              </a:prstGeom>
              <a:blipFill>
                <a:blip r:embed="rId5"/>
                <a:stretch>
                  <a:fillRect l="-1190" t="-2752" b="-2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9548E9FF-1448-4A65-8543-AA633726E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576" y="1494461"/>
            <a:ext cx="3878423" cy="2113884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1BBAE0A-D41F-4B68-A860-6B0FF8B4912C}"/>
              </a:ext>
            </a:extLst>
          </p:cNvPr>
          <p:cNvGrpSpPr/>
          <p:nvPr/>
        </p:nvGrpSpPr>
        <p:grpSpPr>
          <a:xfrm>
            <a:off x="8511740" y="4985843"/>
            <a:ext cx="3226368" cy="1404587"/>
            <a:chOff x="7910312" y="4524281"/>
            <a:chExt cx="4288161" cy="1879929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A1CC3AA1-FC0C-4E1D-993B-23AA7AFBF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0312" y="4524281"/>
              <a:ext cx="4271555" cy="1879929"/>
            </a:xfrm>
            <a:prstGeom prst="rect">
              <a:avLst/>
            </a:prstGeom>
          </p:spPr>
        </p:pic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525BBF80-C7DD-41D0-9935-C4DFC512C5A7}"/>
                </a:ext>
              </a:extLst>
            </p:cNvPr>
            <p:cNvSpPr/>
            <p:nvPr/>
          </p:nvSpPr>
          <p:spPr>
            <a:xfrm>
              <a:off x="8516123" y="5021920"/>
              <a:ext cx="3682350" cy="1215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86CB08E-5C63-4FCC-AB22-7A4F8557FE9D}"/>
                </a:ext>
              </a:extLst>
            </p:cNvPr>
            <p:cNvSpPr txBox="1"/>
            <p:nvPr/>
          </p:nvSpPr>
          <p:spPr>
            <a:xfrm>
              <a:off x="8589973" y="4952348"/>
              <a:ext cx="8098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0,25µs</a:t>
              </a:r>
              <a:endParaRPr lang="en-US" sz="1100" dirty="0"/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7733D19A-94B5-4ED9-AA06-80A5EB35E21A}"/>
                </a:ext>
              </a:extLst>
            </p:cNvPr>
            <p:cNvSpPr txBox="1"/>
            <p:nvPr/>
          </p:nvSpPr>
          <p:spPr>
            <a:xfrm>
              <a:off x="9501333" y="4953790"/>
              <a:ext cx="8098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0,67µs</a:t>
              </a:r>
              <a:endParaRPr lang="en-US" sz="1100" dirty="0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269389E4-63F9-4325-B068-39B1B158CA4D}"/>
                </a:ext>
              </a:extLst>
            </p:cNvPr>
            <p:cNvSpPr txBox="1"/>
            <p:nvPr/>
          </p:nvSpPr>
          <p:spPr>
            <a:xfrm>
              <a:off x="10364661" y="4983102"/>
              <a:ext cx="8098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1,17µs</a:t>
              </a:r>
              <a:endParaRPr lang="en-US" sz="1100" dirty="0"/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651C81CC-5006-4469-BC9A-99FB6695D6F1}"/>
                </a:ext>
              </a:extLst>
            </p:cNvPr>
            <p:cNvSpPr txBox="1"/>
            <p:nvPr/>
          </p:nvSpPr>
          <p:spPr>
            <a:xfrm>
              <a:off x="11341420" y="4964871"/>
              <a:ext cx="692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/>
                <a:t>3,3µs</a:t>
              </a:r>
              <a:endParaRPr lang="en-US" sz="1100" dirty="0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01C00041-FB89-41F8-B337-FC8AE657CB7D}"/>
                </a:ext>
              </a:extLst>
            </p:cNvPr>
            <p:cNvSpPr txBox="1"/>
            <p:nvPr/>
          </p:nvSpPr>
          <p:spPr>
            <a:xfrm>
              <a:off x="9539753" y="5279580"/>
              <a:ext cx="5180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6µs</a:t>
              </a:r>
              <a:endParaRPr lang="en-US" sz="1100" dirty="0"/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D7B83A0E-D390-417B-BFB9-D40AC2156D43}"/>
                </a:ext>
              </a:extLst>
            </p:cNvPr>
            <p:cNvSpPr txBox="1"/>
            <p:nvPr/>
          </p:nvSpPr>
          <p:spPr>
            <a:xfrm>
              <a:off x="10404118" y="5298682"/>
              <a:ext cx="8098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12,9µs</a:t>
              </a:r>
              <a:endParaRPr lang="en-US" sz="1100" dirty="0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67F423BC-1622-4536-8425-FB4597920D46}"/>
                </a:ext>
              </a:extLst>
            </p:cNvPr>
            <p:cNvSpPr txBox="1"/>
            <p:nvPr/>
          </p:nvSpPr>
          <p:spPr>
            <a:xfrm>
              <a:off x="11379593" y="5303567"/>
              <a:ext cx="6351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/>
                <a:t>40µs</a:t>
              </a:r>
              <a:endParaRPr lang="en-US" sz="1100" dirty="0"/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EC50B816-D952-43B5-8521-090B3A82405D}"/>
                </a:ext>
              </a:extLst>
            </p:cNvPr>
            <p:cNvSpPr txBox="1"/>
            <p:nvPr/>
          </p:nvSpPr>
          <p:spPr>
            <a:xfrm>
              <a:off x="10396493" y="5595562"/>
              <a:ext cx="6351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23µs</a:t>
              </a:r>
              <a:endParaRPr lang="en-US" sz="1100" dirty="0"/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BE9D9EC1-74D1-4FE5-9E13-5351A0BA892A}"/>
                </a:ext>
              </a:extLst>
            </p:cNvPr>
            <p:cNvSpPr txBox="1"/>
            <p:nvPr/>
          </p:nvSpPr>
          <p:spPr>
            <a:xfrm>
              <a:off x="11462751" y="5646751"/>
              <a:ext cx="6351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/>
                <a:t>72µs</a:t>
              </a:r>
              <a:endParaRPr lang="en-US" sz="1100" dirty="0"/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17421903-C0A5-44FD-8976-6B68579109CE}"/>
                </a:ext>
              </a:extLst>
            </p:cNvPr>
            <p:cNvSpPr txBox="1"/>
            <p:nvPr/>
          </p:nvSpPr>
          <p:spPr>
            <a:xfrm>
              <a:off x="11403812" y="5914910"/>
              <a:ext cx="7521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/>
                <a:t>253µs</a:t>
              </a:r>
              <a:endParaRPr lang="en-US" sz="1100" dirty="0"/>
            </a:p>
          </p:txBody>
        </p:sp>
      </p:grpSp>
      <p:sp>
        <p:nvSpPr>
          <p:cNvPr id="68" name="Textfeld 67">
            <a:extLst>
              <a:ext uri="{FF2B5EF4-FFF2-40B4-BE49-F238E27FC236}">
                <a16:creationId xmlns:a16="http://schemas.microsoft.com/office/drawing/2014/main" id="{4888F5E7-DECD-4E91-A418-32C3D449DB41}"/>
              </a:ext>
            </a:extLst>
          </p:cNvPr>
          <p:cNvSpPr txBox="1"/>
          <p:nvPr/>
        </p:nvSpPr>
        <p:spPr>
          <a:xfrm>
            <a:off x="8336755" y="6360324"/>
            <a:ext cx="473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Adapted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Lucida Grande"/>
              </a:rPr>
              <a:t>Phys. Rev. A 100, 032708 (2019)</a:t>
            </a:r>
            <a:endParaRPr lang="en-US" sz="1400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162FF51-CB6F-EB83-8CB3-A8496B9C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83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7BB81-C73E-4036-B59C-1DD80E4E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Molecule-molecule</a:t>
            </a:r>
            <a:r>
              <a:rPr lang="de-DE" dirty="0"/>
              <a:t> </a:t>
            </a:r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NaK</a:t>
            </a:r>
            <a:r>
              <a:rPr lang="de-DE" dirty="0"/>
              <a:t> </a:t>
            </a:r>
            <a:r>
              <a:rPr lang="de-DE" dirty="0" err="1"/>
              <a:t>molecules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750159-0E10-4418-85E3-25057FA29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1" y="1902888"/>
            <a:ext cx="5151836" cy="3293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B85CC0A-A216-4266-98F4-C3BBC72FC9C9}"/>
                  </a:ext>
                </a:extLst>
              </p:cNvPr>
              <p:cNvSpPr txBox="1"/>
              <p:nvPr/>
            </p:nvSpPr>
            <p:spPr>
              <a:xfrm>
                <a:off x="6850744" y="1710321"/>
                <a:ext cx="4354285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err="1"/>
                  <a:t>Two</a:t>
                </a:r>
                <a:r>
                  <a:rPr lang="de-DE" sz="2000" dirty="0"/>
                  <a:t>-body </a:t>
                </a:r>
                <a:r>
                  <a:rPr lang="de-DE" sz="2000" dirty="0" err="1"/>
                  <a:t>decay</a:t>
                </a:r>
                <a:br>
                  <a:rPr lang="de-DE" sz="2000" dirty="0"/>
                </a:br>
                <a:endParaRPr lang="de-D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de-DE" sz="20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  <a:p>
                <a:r>
                  <a:rPr lang="de-DE" sz="2000" dirty="0"/>
                  <a:t> </a:t>
                </a:r>
                <a:r>
                  <a:rPr lang="de-DE" sz="2000" dirty="0">
                    <a:latin typeface="Symbol" panose="05050102010706020507" pitchFamily="18" charset="2"/>
                  </a:rPr>
                  <a:t>b </a:t>
                </a:r>
                <a:r>
                  <a:rPr lang="de-DE" sz="2000" dirty="0" err="1"/>
                  <a:t>from</a:t>
                </a:r>
                <a:r>
                  <a:rPr lang="de-DE" sz="2000" dirty="0"/>
                  <a:t> fit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two</a:t>
                </a:r>
                <a:r>
                  <a:rPr lang="de-DE" sz="2000" dirty="0"/>
                  <a:t>-body </a:t>
                </a:r>
                <a:r>
                  <a:rPr lang="de-DE" sz="2000" dirty="0" err="1"/>
                  <a:t>decay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including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effect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from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antievaporation</a:t>
                </a:r>
                <a:endParaRPr lang="de-DE" sz="2000" dirty="0"/>
              </a:p>
              <a:p>
                <a:endParaRPr lang="de-DE" sz="2000" dirty="0">
                  <a:latin typeface="Symbol" panose="05050102010706020507" pitchFamily="18" charset="2"/>
                </a:endParaRPr>
              </a:p>
              <a:p>
                <a:r>
                  <a:rPr lang="de-DE" sz="2000" dirty="0" err="1">
                    <a:latin typeface="Symbol" panose="05050102010706020507" pitchFamily="18" charset="2"/>
                  </a:rPr>
                  <a:t>b</a:t>
                </a:r>
                <a:r>
                  <a:rPr lang="de-DE" sz="2000" baseline="-25000" dirty="0" err="1"/>
                  <a:t>exp</a:t>
                </a:r>
                <a:r>
                  <a:rPr lang="de-DE" sz="2000" dirty="0">
                    <a:latin typeface="Symbol" panose="05050102010706020507" pitchFamily="18" charset="2"/>
                  </a:rPr>
                  <a:t>=</a:t>
                </a:r>
                <a:r>
                  <a:rPr lang="en-US" sz="2000" dirty="0"/>
                  <a:t> 4.5(1.2) × 10</a:t>
                </a:r>
                <a:r>
                  <a:rPr lang="en-US" sz="2000" baseline="30000" dirty="0"/>
                  <a:t>−10 </a:t>
                </a:r>
                <a:r>
                  <a:rPr lang="en-US" sz="2000" dirty="0"/>
                  <a:t>cm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 s</a:t>
                </a:r>
                <a:r>
                  <a:rPr lang="en-US" sz="2000" baseline="30000" dirty="0"/>
                  <a:t>−1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 Close to the universal limit</a:t>
                </a:r>
                <a:br>
                  <a:rPr lang="en-US" sz="2000" dirty="0">
                    <a:sym typeface="Wingdings" panose="05000000000000000000" pitchFamily="2" charset="2"/>
                  </a:rPr>
                </a:br>
                <a:r>
                  <a:rPr lang="en-US" sz="2000" dirty="0">
                    <a:sym typeface="Wingdings" panose="05000000000000000000" pitchFamily="2" charset="2"/>
                  </a:rPr>
                  <a:t>(~7</a:t>
                </a:r>
                <a:r>
                  <a:rPr lang="en-US" sz="2000" dirty="0"/>
                  <a:t> × 10</a:t>
                </a:r>
                <a:r>
                  <a:rPr lang="en-US" sz="2000" baseline="30000" dirty="0"/>
                  <a:t>−10 </a:t>
                </a:r>
                <a:r>
                  <a:rPr lang="en-US" sz="2000" dirty="0"/>
                  <a:t>cm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 s</a:t>
                </a:r>
                <a:r>
                  <a:rPr lang="en-US" sz="2000" baseline="30000" dirty="0"/>
                  <a:t> −1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)</a:t>
                </a:r>
                <a:endParaRPr lang="de-DE" sz="2000" dirty="0"/>
              </a:p>
              <a:p>
                <a:endParaRPr lang="en-US" sz="24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B85CC0A-A216-4266-98F4-C3BBC72F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744" y="1710321"/>
                <a:ext cx="4354285" cy="3847207"/>
              </a:xfrm>
              <a:prstGeom prst="rect">
                <a:avLst/>
              </a:prstGeom>
              <a:blipFill>
                <a:blip r:embed="rId4"/>
                <a:stretch>
                  <a:fillRect l="-1541" t="-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61028345-120B-4ECF-B6B9-7F03FE56CF93}"/>
              </a:ext>
            </a:extLst>
          </p:cNvPr>
          <p:cNvSpPr/>
          <p:nvPr/>
        </p:nvSpPr>
        <p:spPr>
          <a:xfrm>
            <a:off x="1353312" y="5401514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400" dirty="0"/>
              <a:t>Similar observations</a:t>
            </a:r>
            <a:br>
              <a:rPr lang="nb-NO" sz="1400" dirty="0"/>
            </a:br>
            <a:r>
              <a:rPr lang="nb-NO" sz="1400" dirty="0"/>
              <a:t>Takekoshi et al., Phys. Rev. Lett., </a:t>
            </a:r>
            <a:r>
              <a:rPr lang="nb-NO" sz="1400" b="1" dirty="0"/>
              <a:t>113</a:t>
            </a:r>
            <a:r>
              <a:rPr lang="nb-NO" sz="1400" dirty="0"/>
              <a:t>, 205301 (2014); </a:t>
            </a:r>
          </a:p>
          <a:p>
            <a:r>
              <a:rPr lang="nb-NO" sz="1400" dirty="0"/>
              <a:t>Park et al., Phys. Rev. Lett., </a:t>
            </a:r>
            <a:r>
              <a:rPr lang="nb-NO" sz="1400" b="1" dirty="0"/>
              <a:t>114</a:t>
            </a:r>
            <a:r>
              <a:rPr lang="nb-NO" sz="1400" dirty="0"/>
              <a:t>, 205302 (2015);</a:t>
            </a:r>
          </a:p>
          <a:p>
            <a:r>
              <a:rPr lang="nb-NO" sz="1400" dirty="0"/>
              <a:t>Guo et al., Phys. Rev. Lett., </a:t>
            </a:r>
            <a:r>
              <a:rPr lang="nb-NO" sz="1400" b="1" dirty="0"/>
              <a:t>116</a:t>
            </a:r>
            <a:r>
              <a:rPr lang="nb-NO" sz="1400" dirty="0"/>
              <a:t>, 205303 (2016); </a:t>
            </a:r>
          </a:p>
          <a:p>
            <a:r>
              <a:rPr lang="de-DE" sz="1400" dirty="0"/>
              <a:t>Gregory et al., Nat Commun, </a:t>
            </a:r>
            <a:r>
              <a:rPr lang="de-DE" sz="1400" b="1" dirty="0"/>
              <a:t>10</a:t>
            </a:r>
            <a:r>
              <a:rPr lang="de-DE" sz="1400" dirty="0"/>
              <a:t>, 3104 (2019);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DAFBE1-C443-45A3-7DD1-8D296FA1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35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12D46C61-BB21-4359-B61D-62E735557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09" y="3830985"/>
            <a:ext cx="4271555" cy="1879929"/>
          </a:xfrm>
          <a:prstGeom prst="rect">
            <a:avLst/>
          </a:prstGeom>
        </p:spPr>
      </p:pic>
      <p:sp>
        <p:nvSpPr>
          <p:cNvPr id="49" name="Rechteck 48">
            <a:extLst>
              <a:ext uri="{FF2B5EF4-FFF2-40B4-BE49-F238E27FC236}">
                <a16:creationId xmlns:a16="http://schemas.microsoft.com/office/drawing/2014/main" id="{E3718D03-01D1-4777-89F5-939FC7DBDCFC}"/>
              </a:ext>
            </a:extLst>
          </p:cNvPr>
          <p:cNvSpPr/>
          <p:nvPr/>
        </p:nvSpPr>
        <p:spPr>
          <a:xfrm>
            <a:off x="1198720" y="4328624"/>
            <a:ext cx="3682350" cy="121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77BB81-C73E-4036-B59C-1DD80E4E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lifetime</a:t>
            </a:r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470FD4B-69DB-47D0-B4E5-76C25E53CD43}"/>
              </a:ext>
            </a:extLst>
          </p:cNvPr>
          <p:cNvGrpSpPr/>
          <p:nvPr/>
        </p:nvGrpSpPr>
        <p:grpSpPr>
          <a:xfrm rot="13710621">
            <a:off x="854908" y="1363917"/>
            <a:ext cx="439757" cy="383754"/>
            <a:chOff x="9052681" y="5486432"/>
            <a:chExt cx="439757" cy="383754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1685FFB-96C5-4880-99C9-25D2C6A702C3}"/>
                </a:ext>
              </a:extLst>
            </p:cNvPr>
            <p:cNvSpPr/>
            <p:nvPr/>
          </p:nvSpPr>
          <p:spPr>
            <a:xfrm>
              <a:off x="9052681" y="5486432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FBC61504-2C8E-487A-AE8A-8E33C84294B9}"/>
                </a:ext>
              </a:extLst>
            </p:cNvPr>
            <p:cNvSpPr/>
            <p:nvPr/>
          </p:nvSpPr>
          <p:spPr>
            <a:xfrm>
              <a:off x="9250067" y="563883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B3DF970-58E1-47EA-86F3-3905D4205046}"/>
              </a:ext>
            </a:extLst>
          </p:cNvPr>
          <p:cNvGrpSpPr/>
          <p:nvPr/>
        </p:nvGrpSpPr>
        <p:grpSpPr>
          <a:xfrm rot="15122213">
            <a:off x="916155" y="2681048"/>
            <a:ext cx="439757" cy="383754"/>
            <a:chOff x="10481783" y="5477024"/>
            <a:chExt cx="439757" cy="383754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69DD5CA4-A960-4DF4-8125-6A71A31D6B1A}"/>
                </a:ext>
              </a:extLst>
            </p:cNvPr>
            <p:cNvSpPr/>
            <p:nvPr/>
          </p:nvSpPr>
          <p:spPr>
            <a:xfrm rot="1170134">
              <a:off x="10481783" y="5477024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727DA7E-80A5-4363-96D2-45E7454CB273}"/>
                </a:ext>
              </a:extLst>
            </p:cNvPr>
            <p:cNvSpPr/>
            <p:nvPr/>
          </p:nvSpPr>
          <p:spPr>
            <a:xfrm rot="1170134">
              <a:off x="10679169" y="5629424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4028AEB-77EF-4B53-98BD-9075825189AF}"/>
              </a:ext>
            </a:extLst>
          </p:cNvPr>
          <p:cNvCxnSpPr/>
          <p:nvPr/>
        </p:nvCxnSpPr>
        <p:spPr>
          <a:xfrm>
            <a:off x="1407887" y="1512792"/>
            <a:ext cx="1320800" cy="583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C38E5E5-6D69-4EE5-8ACC-E4370DEA6C53}"/>
              </a:ext>
            </a:extLst>
          </p:cNvPr>
          <p:cNvCxnSpPr>
            <a:cxnSpLocks/>
          </p:cNvCxnSpPr>
          <p:nvPr/>
        </p:nvCxnSpPr>
        <p:spPr>
          <a:xfrm flipV="1">
            <a:off x="1387578" y="2248836"/>
            <a:ext cx="1341109" cy="547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3EDD7B6-FC9B-47CE-A7E4-2DD5E2E86CE4}"/>
              </a:ext>
            </a:extLst>
          </p:cNvPr>
          <p:cNvGrpSpPr/>
          <p:nvPr/>
        </p:nvGrpSpPr>
        <p:grpSpPr>
          <a:xfrm rot="2255618">
            <a:off x="3177617" y="1798425"/>
            <a:ext cx="439757" cy="383754"/>
            <a:chOff x="9052681" y="5486432"/>
            <a:chExt cx="439757" cy="383754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E4BEF27-ED47-4AB1-8EE2-F4ECCBD90706}"/>
                </a:ext>
              </a:extLst>
            </p:cNvPr>
            <p:cNvSpPr/>
            <p:nvPr/>
          </p:nvSpPr>
          <p:spPr>
            <a:xfrm>
              <a:off x="9052681" y="5486432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05FA622-B9BF-4A49-A1B4-144BDC76330E}"/>
                </a:ext>
              </a:extLst>
            </p:cNvPr>
            <p:cNvSpPr/>
            <p:nvPr/>
          </p:nvSpPr>
          <p:spPr>
            <a:xfrm>
              <a:off x="9250067" y="563883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6ED9B6B-3C43-43FA-9E22-1116871599ED}"/>
              </a:ext>
            </a:extLst>
          </p:cNvPr>
          <p:cNvGrpSpPr/>
          <p:nvPr/>
        </p:nvGrpSpPr>
        <p:grpSpPr>
          <a:xfrm>
            <a:off x="2926073" y="1918818"/>
            <a:ext cx="439757" cy="383754"/>
            <a:chOff x="10481783" y="5477024"/>
            <a:chExt cx="439757" cy="383754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893A33DE-8DB1-4F72-9BDC-E2EA3AC5039F}"/>
                </a:ext>
              </a:extLst>
            </p:cNvPr>
            <p:cNvSpPr/>
            <p:nvPr/>
          </p:nvSpPr>
          <p:spPr>
            <a:xfrm rot="1170134">
              <a:off x="10481783" y="5477024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C0508E5-BEB0-41EC-8D96-228DF241C0D1}"/>
                </a:ext>
              </a:extLst>
            </p:cNvPr>
            <p:cNvSpPr/>
            <p:nvPr/>
          </p:nvSpPr>
          <p:spPr>
            <a:xfrm rot="1170134">
              <a:off x="10679169" y="5629424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1A901FD7-7822-492D-AE93-41971B482320}"/>
              </a:ext>
            </a:extLst>
          </p:cNvPr>
          <p:cNvSpPr txBox="1"/>
          <p:nvPr/>
        </p:nvSpPr>
        <p:spPr>
          <a:xfrm>
            <a:off x="2908210" y="1244033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Symbol" panose="05050102010706020507" pitchFamily="18" charset="2"/>
              </a:rPr>
              <a:t>t</a:t>
            </a:r>
            <a:endParaRPr lang="en-US" sz="2800" dirty="0">
              <a:latin typeface="Symbol" panose="05050102010706020507" pitchFamily="18" charset="2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5C5A3FC-F34F-4B97-ACC5-A1A326659618}"/>
              </a:ext>
            </a:extLst>
          </p:cNvPr>
          <p:cNvGrpSpPr/>
          <p:nvPr/>
        </p:nvGrpSpPr>
        <p:grpSpPr>
          <a:xfrm rot="13710621">
            <a:off x="7594081" y="4986735"/>
            <a:ext cx="439757" cy="383754"/>
            <a:chOff x="9052681" y="5486432"/>
            <a:chExt cx="439757" cy="383754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484D8B8-18F9-4887-AB0A-A87CDF09E3ED}"/>
                </a:ext>
              </a:extLst>
            </p:cNvPr>
            <p:cNvSpPr/>
            <p:nvPr/>
          </p:nvSpPr>
          <p:spPr>
            <a:xfrm>
              <a:off x="9052681" y="5486432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76A1E0E-567E-4150-B846-E14D2FE1461C}"/>
                </a:ext>
              </a:extLst>
            </p:cNvPr>
            <p:cNvSpPr/>
            <p:nvPr/>
          </p:nvSpPr>
          <p:spPr>
            <a:xfrm>
              <a:off x="9250067" y="563883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F213F98-949D-4ADA-AE0C-098FE4D2D18A}"/>
              </a:ext>
            </a:extLst>
          </p:cNvPr>
          <p:cNvGrpSpPr/>
          <p:nvPr/>
        </p:nvGrpSpPr>
        <p:grpSpPr>
          <a:xfrm>
            <a:off x="8005803" y="4943733"/>
            <a:ext cx="439757" cy="383754"/>
            <a:chOff x="10481783" y="5477024"/>
            <a:chExt cx="439757" cy="383754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23C3D258-50A4-43F5-BFCB-1D8BCEB2E3A9}"/>
                </a:ext>
              </a:extLst>
            </p:cNvPr>
            <p:cNvSpPr/>
            <p:nvPr/>
          </p:nvSpPr>
          <p:spPr>
            <a:xfrm rot="1170134">
              <a:off x="10481783" y="5477024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8AAC5730-4792-4811-9588-119989ADDA16}"/>
                </a:ext>
              </a:extLst>
            </p:cNvPr>
            <p:cNvSpPr/>
            <p:nvPr/>
          </p:nvSpPr>
          <p:spPr>
            <a:xfrm rot="1170134">
              <a:off x="10679169" y="5629424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Pfeil: nach oben 30">
            <a:extLst>
              <a:ext uri="{FF2B5EF4-FFF2-40B4-BE49-F238E27FC236}">
                <a16:creationId xmlns:a16="http://schemas.microsoft.com/office/drawing/2014/main" id="{4A020F77-5233-4B5A-AD01-415860B93101}"/>
              </a:ext>
            </a:extLst>
          </p:cNvPr>
          <p:cNvSpPr/>
          <p:nvPr/>
        </p:nvSpPr>
        <p:spPr>
          <a:xfrm>
            <a:off x="7836345" y="1685601"/>
            <a:ext cx="305703" cy="30248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69DA5E75-EF9B-4E7A-9A6E-5A741019E887}"/>
              </a:ext>
            </a:extLst>
          </p:cNvPr>
          <p:cNvCxnSpPr/>
          <p:nvPr/>
        </p:nvCxnSpPr>
        <p:spPr>
          <a:xfrm>
            <a:off x="7523475" y="1471978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29D9F300-664A-46A1-B7E7-E44F83950BE9}"/>
              </a:ext>
            </a:extLst>
          </p:cNvPr>
          <p:cNvCxnSpPr/>
          <p:nvPr/>
        </p:nvCxnSpPr>
        <p:spPr>
          <a:xfrm>
            <a:off x="7537210" y="1567228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50EDEAD-5559-4104-A45C-AC69317D138F}"/>
              </a:ext>
            </a:extLst>
          </p:cNvPr>
          <p:cNvCxnSpPr/>
          <p:nvPr/>
        </p:nvCxnSpPr>
        <p:spPr>
          <a:xfrm>
            <a:off x="7537210" y="1662478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7FB3BA5D-FD99-4144-8A57-A00AC4D6CA5B}"/>
              </a:ext>
            </a:extLst>
          </p:cNvPr>
          <p:cNvCxnSpPr/>
          <p:nvPr/>
        </p:nvCxnSpPr>
        <p:spPr>
          <a:xfrm>
            <a:off x="7546182" y="1767253"/>
            <a:ext cx="120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1AF1E52E-383A-425E-BAD3-82185CD7175E}"/>
              </a:ext>
            </a:extLst>
          </p:cNvPr>
          <p:cNvSpPr/>
          <p:nvPr/>
        </p:nvSpPr>
        <p:spPr>
          <a:xfrm>
            <a:off x="7195364" y="5543942"/>
            <a:ext cx="3577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Christianen</a:t>
            </a:r>
            <a:r>
              <a:rPr lang="en-US" dirty="0"/>
              <a:t> et al.</a:t>
            </a:r>
            <a:br>
              <a:rPr lang="en-US" dirty="0"/>
            </a:br>
            <a:r>
              <a:rPr lang="en-US" dirty="0"/>
              <a:t>Phys. Rev. Lett. 123, 123402 (2019)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EDC59F6-8BAA-4A87-8D34-1F55A8CFD18D}"/>
              </a:ext>
            </a:extLst>
          </p:cNvPr>
          <p:cNvSpPr txBox="1"/>
          <p:nvPr/>
        </p:nvSpPr>
        <p:spPr>
          <a:xfrm flipH="1">
            <a:off x="8171523" y="3286266"/>
            <a:ext cx="182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Trap light</a:t>
            </a:r>
            <a:endParaRPr lang="en-US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71202B6-2D7A-4A69-B8AF-640BFD15DE1B}"/>
              </a:ext>
            </a:extLst>
          </p:cNvPr>
          <p:cNvSpPr txBox="1"/>
          <p:nvPr/>
        </p:nvSpPr>
        <p:spPr>
          <a:xfrm>
            <a:off x="8826800" y="1402725"/>
            <a:ext cx="23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Excited</a:t>
            </a:r>
            <a:r>
              <a:rPr lang="de-DE" dirty="0"/>
              <a:t> tetramer </a:t>
            </a:r>
            <a:r>
              <a:rPr lang="de-DE" dirty="0" err="1"/>
              <a:t>states</a:t>
            </a:r>
            <a:endParaRPr lang="en-US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F6D3EC1-12A0-4F0A-B176-0ADE9D533DC3}"/>
              </a:ext>
            </a:extLst>
          </p:cNvPr>
          <p:cNvSpPr txBox="1"/>
          <p:nvPr/>
        </p:nvSpPr>
        <p:spPr>
          <a:xfrm>
            <a:off x="1272570" y="425905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0,25µs</a:t>
            </a:r>
            <a:endParaRPr lang="en-US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1DDF643-D4F6-49B6-8FEA-37D084BAEC66}"/>
              </a:ext>
            </a:extLst>
          </p:cNvPr>
          <p:cNvSpPr txBox="1"/>
          <p:nvPr/>
        </p:nvSpPr>
        <p:spPr>
          <a:xfrm>
            <a:off x="2183930" y="426049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0,67µs</a:t>
            </a:r>
            <a:endParaRPr lang="en-US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1033F52-2A22-4086-A135-E982B63A855A}"/>
              </a:ext>
            </a:extLst>
          </p:cNvPr>
          <p:cNvSpPr txBox="1"/>
          <p:nvPr/>
        </p:nvSpPr>
        <p:spPr>
          <a:xfrm>
            <a:off x="3047258" y="428980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1,17µs</a:t>
            </a:r>
            <a:endParaRPr lang="en-US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42138E7-17DE-4A93-9A7C-51BCE05AB053}"/>
              </a:ext>
            </a:extLst>
          </p:cNvPr>
          <p:cNvSpPr txBox="1"/>
          <p:nvPr/>
        </p:nvSpPr>
        <p:spPr>
          <a:xfrm>
            <a:off x="3910586" y="4271575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3,3µs</a:t>
            </a:r>
            <a:endParaRPr lang="en-US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B1C983D-BBA4-4233-8B77-FC592A97E5E7}"/>
              </a:ext>
            </a:extLst>
          </p:cNvPr>
          <p:cNvSpPr txBox="1"/>
          <p:nvPr/>
        </p:nvSpPr>
        <p:spPr>
          <a:xfrm>
            <a:off x="2222350" y="45862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6µs</a:t>
            </a:r>
            <a:endParaRPr lang="en-US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DE21B06-2A3A-4397-AFB4-113E67C70F24}"/>
              </a:ext>
            </a:extLst>
          </p:cNvPr>
          <p:cNvSpPr txBox="1"/>
          <p:nvPr/>
        </p:nvSpPr>
        <p:spPr>
          <a:xfrm>
            <a:off x="3086715" y="460538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12,9µs</a:t>
            </a:r>
            <a:endParaRPr lang="en-US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D540B29-1A1D-4695-B0E4-8902EB58BFE6}"/>
              </a:ext>
            </a:extLst>
          </p:cNvPr>
          <p:cNvSpPr txBox="1"/>
          <p:nvPr/>
        </p:nvSpPr>
        <p:spPr>
          <a:xfrm>
            <a:off x="3964963" y="461027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40µs</a:t>
            </a:r>
            <a:endParaRPr lang="en-US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5558151-0600-4187-927F-95D7B2759249}"/>
              </a:ext>
            </a:extLst>
          </p:cNvPr>
          <p:cNvSpPr txBox="1"/>
          <p:nvPr/>
        </p:nvSpPr>
        <p:spPr>
          <a:xfrm>
            <a:off x="3079090" y="490226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23µs</a:t>
            </a:r>
            <a:endParaRPr lang="en-US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7A714FA-831B-4A40-80C2-95884E614768}"/>
              </a:ext>
            </a:extLst>
          </p:cNvPr>
          <p:cNvSpPr txBox="1"/>
          <p:nvPr/>
        </p:nvSpPr>
        <p:spPr>
          <a:xfrm>
            <a:off x="4031917" y="495345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72µs</a:t>
            </a:r>
            <a:endParaRPr lang="en-US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944A5A2-3323-43D9-905D-EC0A9FDB2828}"/>
              </a:ext>
            </a:extLst>
          </p:cNvPr>
          <p:cNvSpPr txBox="1"/>
          <p:nvPr/>
        </p:nvSpPr>
        <p:spPr>
          <a:xfrm>
            <a:off x="3972978" y="522161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253µs</a:t>
            </a:r>
            <a:endParaRPr lang="en-US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3834299-52F5-4C12-9BA6-DA2F21BB22B5}"/>
              </a:ext>
            </a:extLst>
          </p:cNvPr>
          <p:cNvSpPr txBox="1"/>
          <p:nvPr/>
        </p:nvSpPr>
        <p:spPr>
          <a:xfrm>
            <a:off x="373927" y="5746168"/>
            <a:ext cx="473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Adapted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Phys. Rev. A 100, 032708 (2019)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913260-E9A2-CF5F-480E-512FD145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2A7FE-48FE-4377-8982-B10CEA1C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nonreactive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-</a:t>
            </a:r>
            <a:r>
              <a:rPr lang="de-DE" dirty="0" err="1"/>
              <a:t>RbCs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495DDC6-BB3A-47D5-94A5-967869987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122" y="994583"/>
            <a:ext cx="5076868" cy="394553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FC1892F-0786-4EFA-BC4F-72A79DA0297B}"/>
              </a:ext>
            </a:extLst>
          </p:cNvPr>
          <p:cNvSpPr txBox="1"/>
          <p:nvPr/>
        </p:nvSpPr>
        <p:spPr>
          <a:xfrm>
            <a:off x="635286" y="1282069"/>
            <a:ext cx="4009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First </a:t>
            </a:r>
            <a:r>
              <a:rPr lang="de-DE" sz="2000" dirty="0" err="1"/>
              <a:t>evidence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photoinduced</a:t>
            </a:r>
            <a:r>
              <a:rPr lang="de-DE" sz="2000" dirty="0"/>
              <a:t> </a:t>
            </a:r>
            <a:r>
              <a:rPr lang="de-DE" sz="2000" dirty="0" err="1"/>
              <a:t>loss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err="1"/>
              <a:t>by</a:t>
            </a:r>
            <a:r>
              <a:rPr lang="de-DE" sz="2000" dirty="0"/>
              <a:t> Durham </a:t>
            </a:r>
            <a:r>
              <a:rPr lang="de-DE" sz="2000" dirty="0" err="1"/>
              <a:t>group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RbCs</a:t>
            </a:r>
            <a:r>
              <a:rPr lang="de-DE" sz="2000" dirty="0"/>
              <a:t> </a:t>
            </a:r>
            <a:endParaRPr lang="en-US" sz="20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97DEA6C-869C-42AB-B537-ABA18A221F97}"/>
              </a:ext>
            </a:extLst>
          </p:cNvPr>
          <p:cNvSpPr txBox="1"/>
          <p:nvPr/>
        </p:nvSpPr>
        <p:spPr>
          <a:xfrm flipH="1">
            <a:off x="6653916" y="5304615"/>
            <a:ext cx="5458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 ~500µs</a:t>
            </a:r>
            <a:br>
              <a:rPr lang="de-DE" dirty="0"/>
            </a:br>
            <a:r>
              <a:rPr lang="de-DE" dirty="0" err="1"/>
              <a:t>within</a:t>
            </a:r>
            <a:r>
              <a:rPr lang="de-DE" dirty="0"/>
              <a:t> a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predicted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!</a:t>
            </a:r>
          </a:p>
          <a:p>
            <a:endParaRPr lang="en-US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6DF7EC5-5D62-419C-8D7E-040C58F49EB6}"/>
              </a:ext>
            </a:extLst>
          </p:cNvPr>
          <p:cNvSpPr txBox="1"/>
          <p:nvPr/>
        </p:nvSpPr>
        <p:spPr>
          <a:xfrm>
            <a:off x="689556" y="2335705"/>
            <a:ext cx="152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Chopped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61178CA1-2199-43E1-9C89-8B1EEF680A70}"/>
              </a:ext>
            </a:extLst>
          </p:cNvPr>
          <p:cNvSpPr txBox="1"/>
          <p:nvPr/>
        </p:nvSpPr>
        <p:spPr>
          <a:xfrm>
            <a:off x="6681122" y="47382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Gregory et al., Phys. Rev. Lett. 124, 163402 (2020)</a:t>
            </a:r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48FE3E1-DA35-4E4D-AB24-0A969E2F0F54}"/>
              </a:ext>
            </a:extLst>
          </p:cNvPr>
          <p:cNvSpPr txBox="1"/>
          <p:nvPr/>
        </p:nvSpPr>
        <p:spPr>
          <a:xfrm rot="16200000">
            <a:off x="8188081" y="2750299"/>
            <a:ext cx="2401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N</a:t>
            </a:r>
            <a:r>
              <a:rPr lang="de-DE" baseline="-25000" dirty="0" err="1"/>
              <a:t>mod</a:t>
            </a:r>
            <a:r>
              <a:rPr lang="de-DE" dirty="0" err="1"/>
              <a:t>-N</a:t>
            </a:r>
            <a:r>
              <a:rPr lang="de-DE" baseline="-25000" dirty="0" err="1"/>
              <a:t>mod+cw</a:t>
            </a:r>
            <a:r>
              <a:rPr lang="de-DE" dirty="0"/>
              <a:t>) / </a:t>
            </a:r>
            <a:r>
              <a:rPr lang="de-DE" dirty="0" err="1"/>
              <a:t>N</a:t>
            </a:r>
            <a:r>
              <a:rPr lang="de-DE" baseline="-25000" dirty="0" err="1"/>
              <a:t>mod+cw</a:t>
            </a:r>
            <a:endParaRPr lang="en-US" baseline="-25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94173F-F110-41F8-8583-8BC276F88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46" y="2705037"/>
            <a:ext cx="4115374" cy="170521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F5359-FFCD-0C72-390D-E866D6F6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41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2A7FE-48FE-4377-8982-B10CEA1C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nonreactive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- </a:t>
            </a:r>
            <a:r>
              <a:rPr lang="de-DE" dirty="0" err="1"/>
              <a:t>NaK</a:t>
            </a:r>
            <a:endParaRPr lang="en-US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046CD3F-1FE9-4D8A-A614-417A068AE5C7}"/>
              </a:ext>
            </a:extLst>
          </p:cNvPr>
          <p:cNvSpPr txBox="1"/>
          <p:nvPr/>
        </p:nvSpPr>
        <p:spPr>
          <a:xfrm>
            <a:off x="4067951" y="845456"/>
            <a:ext cx="7362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dirty="0">
                <a:sym typeface="Wingdings" panose="05000000000000000000" pitchFamily="2" charset="2"/>
              </a:rPr>
              <a:t>Short </a:t>
            </a:r>
            <a:r>
              <a:rPr lang="de-DE" sz="2400" dirty="0" err="1">
                <a:sym typeface="Wingdings" panose="05000000000000000000" pitchFamily="2" charset="2"/>
              </a:rPr>
              <a:t>expected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complex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lifetime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of</a:t>
            </a:r>
            <a:r>
              <a:rPr lang="de-DE" sz="2400" dirty="0">
                <a:sym typeface="Wingdings" panose="05000000000000000000" pitchFamily="2" charset="2"/>
              </a:rPr>
              <a:t> ~6µs; </a:t>
            </a:r>
            <a:r>
              <a:rPr lang="de-DE" sz="2400" dirty="0" err="1">
                <a:sym typeface="Wingdings" panose="05000000000000000000" pitchFamily="2" charset="2"/>
              </a:rPr>
              <a:t>t</a:t>
            </a:r>
            <a:r>
              <a:rPr lang="de-DE" sz="2400" baseline="-25000" dirty="0" err="1">
                <a:sym typeface="Wingdings" panose="05000000000000000000" pitchFamily="2" charset="2"/>
              </a:rPr>
              <a:t>d</a:t>
            </a:r>
            <a:r>
              <a:rPr lang="de-DE" sz="2400" dirty="0">
                <a:sym typeface="Wingdings" panose="05000000000000000000" pitchFamily="2" charset="2"/>
              </a:rPr>
              <a:t>&gt;&gt;</a:t>
            </a:r>
            <a:r>
              <a:rPr lang="de-DE" sz="2400" dirty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dirty="0" err="1">
                <a:sym typeface="Wingdings" panose="05000000000000000000" pitchFamily="2" charset="2"/>
              </a:rPr>
              <a:t>Molecule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number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should</a:t>
            </a:r>
            <a:r>
              <a:rPr lang="de-DE" sz="2400" dirty="0">
                <a:sym typeface="Wingdings" panose="05000000000000000000" pitchFamily="2" charset="2"/>
              </a:rPr>
              <a:t> double in </a:t>
            </a:r>
            <a:r>
              <a:rPr lang="de-DE" sz="2400" dirty="0" err="1">
                <a:sym typeface="Wingdings" panose="05000000000000000000" pitchFamily="2" charset="2"/>
              </a:rPr>
              <a:t>chopped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trap</a:t>
            </a:r>
            <a:r>
              <a:rPr lang="de-DE" sz="2400" dirty="0">
                <a:sym typeface="Wingdings" panose="05000000000000000000" pitchFamily="2" charset="2"/>
              </a:rPr>
              <a:t>!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FF8C836-FECD-475C-A267-88BD66E038E7}"/>
              </a:ext>
            </a:extLst>
          </p:cNvPr>
          <p:cNvSpPr txBox="1"/>
          <p:nvPr/>
        </p:nvSpPr>
        <p:spPr>
          <a:xfrm>
            <a:off x="481559" y="1778529"/>
            <a:ext cx="152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Chopped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 </a:t>
            </a:r>
            <a:endParaRPr lang="en-US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B22C4AA-32BF-4370-8E97-5BEE8CF3C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81" y="2625184"/>
            <a:ext cx="5717400" cy="37607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9B065A-FE3A-404F-9778-B824ADB73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90" y="2171019"/>
            <a:ext cx="4115374" cy="1705213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BB140B-9958-D2AB-9013-911740C0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07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623C6-4013-450B-93FC-1E1059E1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NaK</a:t>
            </a:r>
            <a:r>
              <a:rPr lang="de-DE" dirty="0"/>
              <a:t> </a:t>
            </a:r>
            <a:r>
              <a:rPr lang="de-DE" dirty="0" err="1"/>
              <a:t>molecules</a:t>
            </a:r>
            <a:endParaRPr lang="en-US" dirty="0"/>
          </a:p>
        </p:txBody>
      </p:sp>
      <p:pic>
        <p:nvPicPr>
          <p:cNvPr id="10" name="Grafik 10">
            <a:extLst>
              <a:ext uri="{FF2B5EF4-FFF2-40B4-BE49-F238E27FC236}">
                <a16:creationId xmlns:a16="http://schemas.microsoft.com/office/drawing/2014/main" id="{C58AB037-6361-4189-B7F8-E77ECFA88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687" y="1112712"/>
            <a:ext cx="5140635" cy="3525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246785-9AE7-47AE-A6BE-C6D2E9EA21AA}"/>
              </a:ext>
            </a:extLst>
          </p:cNvPr>
          <p:cNvSpPr txBox="1"/>
          <p:nvPr/>
        </p:nvSpPr>
        <p:spPr>
          <a:xfrm>
            <a:off x="1827211" y="188403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NaK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106F1-58AC-4C77-98CC-DC96464A3F5C}"/>
              </a:ext>
            </a:extLst>
          </p:cNvPr>
          <p:cNvSpPr txBox="1"/>
          <p:nvPr/>
        </p:nvSpPr>
        <p:spPr>
          <a:xfrm flipH="1">
            <a:off x="7860775" y="2547714"/>
            <a:ext cx="98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NaRb</a:t>
            </a:r>
            <a:endParaRPr lang="en-US" dirty="0"/>
          </a:p>
        </p:txBody>
      </p:sp>
      <p:sp>
        <p:nvSpPr>
          <p:cNvPr id="13" name="Textfeld 11">
            <a:extLst>
              <a:ext uri="{FF2B5EF4-FFF2-40B4-BE49-F238E27FC236}">
                <a16:creationId xmlns:a16="http://schemas.microsoft.com/office/drawing/2014/main" id="{7776CC89-A67A-4FAB-8DBD-3E3B912482AA}"/>
              </a:ext>
            </a:extLst>
          </p:cNvPr>
          <p:cNvSpPr txBox="1"/>
          <p:nvPr/>
        </p:nvSpPr>
        <p:spPr>
          <a:xfrm>
            <a:off x="8353372" y="4914691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Symbol" panose="05050102010706020507" pitchFamily="18" charset="2"/>
              </a:rPr>
              <a:t>t&gt;</a:t>
            </a:r>
            <a:r>
              <a:rPr lang="de-DE" sz="3200" dirty="0"/>
              <a:t>4 </a:t>
            </a:r>
            <a:r>
              <a:rPr lang="de-DE" sz="3200" dirty="0" err="1"/>
              <a:t>ms</a:t>
            </a:r>
            <a:endParaRPr lang="en-US" sz="3200" dirty="0"/>
          </a:p>
        </p:txBody>
      </p:sp>
      <p:sp>
        <p:nvSpPr>
          <p:cNvPr id="14" name="Textfeld 11">
            <a:extLst>
              <a:ext uri="{FF2B5EF4-FFF2-40B4-BE49-F238E27FC236}">
                <a16:creationId xmlns:a16="http://schemas.microsoft.com/office/drawing/2014/main" id="{9CCEEFED-FEAF-442D-A438-777D2E574823}"/>
              </a:ext>
            </a:extLst>
          </p:cNvPr>
          <p:cNvSpPr txBox="1"/>
          <p:nvPr/>
        </p:nvSpPr>
        <p:spPr>
          <a:xfrm>
            <a:off x="2109500" y="4845243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Symbol" panose="05050102010706020507" pitchFamily="18" charset="2"/>
              </a:rPr>
              <a:t>t&gt;1</a:t>
            </a:r>
            <a:r>
              <a:rPr lang="de-DE" sz="3200" dirty="0"/>
              <a:t> </a:t>
            </a:r>
            <a:r>
              <a:rPr lang="de-DE" sz="3200" dirty="0" err="1"/>
              <a:t>ms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EEBFC-052F-4446-8A65-AF472B1BA77D}"/>
              </a:ext>
            </a:extLst>
          </p:cNvPr>
          <p:cNvSpPr txBox="1"/>
          <p:nvPr/>
        </p:nvSpPr>
        <p:spPr>
          <a:xfrm>
            <a:off x="3712434" y="5775497"/>
            <a:ext cx="5172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P. </a:t>
            </a:r>
            <a:r>
              <a:rPr lang="de-DE" dirty="0" err="1"/>
              <a:t>Gersema</a:t>
            </a:r>
            <a:r>
              <a:rPr lang="de-DE" dirty="0"/>
              <a:t> et al. , Phys. Rev. Lett. 127, 163401 (2021)</a:t>
            </a:r>
            <a:br>
              <a:rPr lang="de-DE" dirty="0"/>
            </a:br>
            <a:endParaRPr lang="en-US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456F118-E4A0-48AF-ADDD-790409520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69" y="994969"/>
            <a:ext cx="5371917" cy="362366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434B513-E177-44B4-BAB7-A36A6790E71C}"/>
              </a:ext>
            </a:extLst>
          </p:cNvPr>
          <p:cNvSpPr txBox="1"/>
          <p:nvPr/>
        </p:nvSpPr>
        <p:spPr>
          <a:xfrm>
            <a:off x="642029" y="3531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5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782C3F-9CF0-37D4-9134-2B7FA848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51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9E609C-9BA1-42B9-A212-AABA593D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C862F42-BC5B-4B1B-B83E-13E0D46A9509}"/>
              </a:ext>
            </a:extLst>
          </p:cNvPr>
          <p:cNvSpPr/>
          <p:nvPr/>
        </p:nvSpPr>
        <p:spPr>
          <a:xfrm>
            <a:off x="524256" y="1549414"/>
            <a:ext cx="63398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NimbusSanL"/>
              </a:rPr>
              <a:t>fermionic </a:t>
            </a:r>
            <a:r>
              <a:rPr lang="en-US" sz="2000" dirty="0" err="1">
                <a:solidFill>
                  <a:srgbClr val="000000"/>
                </a:solidFill>
                <a:latin typeface="NimbusSanL"/>
              </a:rPr>
              <a:t>NaK</a:t>
            </a:r>
            <a:r>
              <a:rPr lang="en-US" sz="2000" dirty="0">
                <a:solidFill>
                  <a:srgbClr val="000000"/>
                </a:solidFill>
                <a:latin typeface="NimbusSanL"/>
              </a:rPr>
              <a:t> (Munich): no enhancement at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low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trap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intensities</a:t>
            </a:r>
            <a:br>
              <a:rPr lang="de-DE" sz="2000" dirty="0">
                <a:solidFill>
                  <a:srgbClr val="000000"/>
                </a:solidFill>
                <a:latin typeface="NimbusSanL"/>
              </a:rPr>
            </a:br>
            <a:r>
              <a:rPr lang="de-DE" sz="1200" dirty="0">
                <a:solidFill>
                  <a:srgbClr val="9A9A9A"/>
                </a:solidFill>
                <a:latin typeface="NimbusSanL"/>
              </a:rPr>
              <a:t>Bause et al., Phys. Rev. Res., </a:t>
            </a:r>
            <a:r>
              <a:rPr lang="de-DE" sz="1200" b="1" dirty="0">
                <a:solidFill>
                  <a:srgbClr val="9A9A9A"/>
                </a:solidFill>
                <a:latin typeface="NimbusSanL"/>
              </a:rPr>
              <a:t>3</a:t>
            </a:r>
            <a:r>
              <a:rPr lang="de-DE" sz="1200" dirty="0">
                <a:solidFill>
                  <a:srgbClr val="9A9A9A"/>
                </a:solidFill>
                <a:latin typeface="NimbusSanL"/>
              </a:rPr>
              <a:t>, 033013 (2021)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NimbusSanL"/>
              </a:rPr>
              <a:t>trimer complex lifetime of </a:t>
            </a:r>
            <a:r>
              <a:rPr lang="en-US" sz="2000" baseline="30000" dirty="0">
                <a:solidFill>
                  <a:srgbClr val="000000"/>
                </a:solidFill>
                <a:latin typeface="LMSans8"/>
              </a:rPr>
              <a:t>40</a:t>
            </a:r>
            <a:r>
              <a:rPr lang="en-US" sz="2000" dirty="0">
                <a:solidFill>
                  <a:srgbClr val="000000"/>
                </a:solidFill>
                <a:latin typeface="NimbusSanL"/>
              </a:rPr>
              <a:t>K</a:t>
            </a:r>
            <a:r>
              <a:rPr lang="en-US" sz="2000" baseline="30000" dirty="0">
                <a:solidFill>
                  <a:srgbClr val="000000"/>
                </a:solidFill>
                <a:latin typeface="LMSans8"/>
              </a:rPr>
              <a:t>87</a:t>
            </a:r>
            <a:r>
              <a:rPr lang="en-US" sz="2000" dirty="0">
                <a:solidFill>
                  <a:srgbClr val="000000"/>
                </a:solidFill>
                <a:latin typeface="NimbusSanL"/>
              </a:rPr>
              <a:t>Rb</a:t>
            </a:r>
            <a:r>
              <a:rPr lang="en-US" sz="2000" baseline="30000" dirty="0">
                <a:solidFill>
                  <a:srgbClr val="000000"/>
                </a:solidFill>
                <a:latin typeface="LMSans8"/>
              </a:rPr>
              <a:t>2</a:t>
            </a:r>
            <a:r>
              <a:rPr lang="en-US" sz="2000" i="1" baseline="30000" dirty="0">
                <a:solidFill>
                  <a:srgbClr val="000000"/>
                </a:solidFill>
                <a:latin typeface="LMMathSymbols7"/>
              </a:rPr>
              <a:t>∗ </a:t>
            </a:r>
            <a:r>
              <a:rPr lang="en-US" sz="2000" dirty="0">
                <a:solidFill>
                  <a:srgbClr val="000000"/>
                </a:solidFill>
                <a:latin typeface="NimbusSanL"/>
              </a:rPr>
              <a:t>much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longer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than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expected</a:t>
            </a:r>
            <a:br>
              <a:rPr lang="de-DE" sz="2000" dirty="0">
                <a:solidFill>
                  <a:srgbClr val="000000"/>
                </a:solidFill>
                <a:latin typeface="NimbusSanL"/>
              </a:rPr>
            </a:br>
            <a:r>
              <a:rPr lang="fr-FR" sz="1200" dirty="0">
                <a:solidFill>
                  <a:srgbClr val="9A9A9A"/>
                </a:solidFill>
                <a:latin typeface="NimbusSanL"/>
              </a:rPr>
              <a:t>Nichols et al., Phys. </a:t>
            </a:r>
            <a:r>
              <a:rPr lang="fr-FR" sz="1200" dirty="0" err="1">
                <a:solidFill>
                  <a:srgbClr val="9A9A9A"/>
                </a:solidFill>
                <a:latin typeface="NimbusSanL"/>
              </a:rPr>
              <a:t>Rev</a:t>
            </a:r>
            <a:r>
              <a:rPr lang="fr-FR" sz="1200" dirty="0">
                <a:solidFill>
                  <a:srgbClr val="9A9A9A"/>
                </a:solidFill>
                <a:latin typeface="NimbusSanL"/>
              </a:rPr>
              <a:t>. X 12, 011049 (2022)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RbCs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: </a:t>
            </a:r>
            <a:r>
              <a:rPr lang="el-GR" sz="2000" i="1" dirty="0">
                <a:solidFill>
                  <a:srgbClr val="000000"/>
                </a:solidFill>
                <a:latin typeface="LMMathItalic10"/>
              </a:rPr>
              <a:t>τ</a:t>
            </a:r>
            <a:r>
              <a:rPr lang="de-DE" sz="2000" i="1" baseline="30000" dirty="0">
                <a:solidFill>
                  <a:srgbClr val="000000"/>
                </a:solidFill>
                <a:latin typeface="LMSans8"/>
              </a:rPr>
              <a:t>c </a:t>
            </a:r>
            <a:r>
              <a:rPr lang="de-DE" sz="2000" i="1" dirty="0">
                <a:solidFill>
                  <a:srgbClr val="000000"/>
                </a:solidFill>
                <a:latin typeface="LMMathSymbols10"/>
              </a:rPr>
              <a:t>≈ </a:t>
            </a:r>
            <a:r>
              <a:rPr lang="de-DE" sz="2000" dirty="0">
                <a:solidFill>
                  <a:srgbClr val="000000"/>
                </a:solidFill>
                <a:latin typeface="LMSans10"/>
              </a:rPr>
              <a:t>0</a:t>
            </a:r>
            <a:r>
              <a:rPr lang="de-DE" sz="2000" i="1" dirty="0">
                <a:solidFill>
                  <a:srgbClr val="000000"/>
                </a:solidFill>
                <a:latin typeface="LMMathItalic10"/>
              </a:rPr>
              <a:t>.</a:t>
            </a:r>
            <a:r>
              <a:rPr lang="de-DE" sz="2000" dirty="0">
                <a:solidFill>
                  <a:srgbClr val="000000"/>
                </a:solidFill>
                <a:latin typeface="LMSans10"/>
              </a:rPr>
              <a:t>5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ms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i="1" dirty="0">
                <a:solidFill>
                  <a:srgbClr val="000000"/>
                </a:solidFill>
                <a:latin typeface="LMMathSymbols10"/>
              </a:rPr>
              <a:t>≈ </a:t>
            </a:r>
            <a:r>
              <a:rPr lang="el-GR" sz="2000" i="1" dirty="0">
                <a:solidFill>
                  <a:srgbClr val="000000"/>
                </a:solidFill>
                <a:latin typeface="LMMathItalic10"/>
              </a:rPr>
              <a:t>τ</a:t>
            </a:r>
            <a:r>
              <a:rPr lang="de-DE" sz="2000" i="1" baseline="30000" dirty="0" err="1">
                <a:solidFill>
                  <a:srgbClr val="000000"/>
                </a:solidFill>
                <a:latin typeface="LMSans8"/>
              </a:rPr>
              <a:t>cth</a:t>
            </a:r>
            <a:r>
              <a:rPr lang="de-DE" sz="2000" i="1" baseline="30000" dirty="0">
                <a:solidFill>
                  <a:srgbClr val="000000"/>
                </a:solidFill>
                <a:latin typeface="LMSans8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for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spin-stretched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NimbusSanL"/>
              </a:rPr>
              <a:t>state but disagreement for other states </a:t>
            </a:r>
            <a:br>
              <a:rPr lang="en-US" sz="2000" dirty="0">
                <a:solidFill>
                  <a:srgbClr val="000000"/>
                </a:solidFill>
                <a:latin typeface="NimbusSanL"/>
              </a:rPr>
            </a:br>
            <a:r>
              <a:rPr lang="nb-NO" sz="1200" dirty="0">
                <a:solidFill>
                  <a:srgbClr val="9A9A9A"/>
                </a:solidFill>
                <a:latin typeface="NimbusSanL"/>
              </a:rPr>
              <a:t>Gregory et al., Phys. Rev. Lett. </a:t>
            </a:r>
            <a:r>
              <a:rPr lang="nb-NO" sz="1200" b="1" dirty="0">
                <a:solidFill>
                  <a:srgbClr val="9A9A9A"/>
                </a:solidFill>
                <a:latin typeface="NimbusSanL"/>
              </a:rPr>
              <a:t>124</a:t>
            </a:r>
            <a:r>
              <a:rPr lang="nb-NO" sz="1200" dirty="0">
                <a:solidFill>
                  <a:srgbClr val="9A9A9A"/>
                </a:solidFill>
                <a:latin typeface="NimbusSanL"/>
              </a:rPr>
              <a:t>, 163402 (2020)</a:t>
            </a:r>
            <a:br>
              <a:rPr lang="nb-NO" sz="1200" dirty="0">
                <a:solidFill>
                  <a:srgbClr val="9A9A9A"/>
                </a:solidFill>
                <a:latin typeface="NimbusSanL"/>
              </a:rPr>
            </a:br>
            <a:r>
              <a:rPr lang="en-US" sz="1200" dirty="0">
                <a:solidFill>
                  <a:srgbClr val="9A9A9A"/>
                </a:solidFill>
                <a:latin typeface="NimbusSanL"/>
              </a:rPr>
              <a:t>Gregory et al., New J. Phys. 23, 125004 (2021)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NimbusSanL"/>
              </a:rPr>
              <a:t>Anomalous lifetimes of ultracold complexes </a:t>
            </a:r>
            <a:br>
              <a:rPr lang="en-US" sz="2000" dirty="0">
                <a:solidFill>
                  <a:srgbClr val="000000"/>
                </a:solidFill>
                <a:latin typeface="NimbusSanL"/>
              </a:rPr>
            </a:b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with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few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open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channels</a:t>
            </a:r>
            <a:br>
              <a:rPr lang="de-DE" sz="2000" dirty="0">
                <a:solidFill>
                  <a:srgbClr val="000000"/>
                </a:solidFill>
                <a:latin typeface="NimbusSanL"/>
              </a:rPr>
            </a:br>
            <a:r>
              <a:rPr lang="de-DE" sz="1200" dirty="0">
                <a:solidFill>
                  <a:srgbClr val="9A9A9A"/>
                </a:solidFill>
                <a:latin typeface="NimbusSanL"/>
              </a:rPr>
              <a:t>Croft et al., Phys. Rev. A 107, 023304 (2023)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NimbusSanL"/>
              </a:rPr>
              <a:t>Severely underestimated DOS? Nuclear spin changes?</a:t>
            </a:r>
            <a:br>
              <a:rPr lang="en-US" sz="2000" dirty="0">
                <a:solidFill>
                  <a:srgbClr val="000000"/>
                </a:solidFill>
                <a:latin typeface="NimbusSanL"/>
              </a:rPr>
            </a:br>
            <a:r>
              <a:rPr lang="fr-FR" sz="1200" dirty="0" err="1">
                <a:solidFill>
                  <a:srgbClr val="9A9A9A"/>
                </a:solidFill>
                <a:latin typeface="NimbusSanL"/>
              </a:rPr>
              <a:t>Jachymski</a:t>
            </a:r>
            <a:r>
              <a:rPr lang="fr-FR" sz="1200" dirty="0">
                <a:solidFill>
                  <a:srgbClr val="9A9A9A"/>
                </a:solidFill>
                <a:latin typeface="NimbusSanL"/>
              </a:rPr>
              <a:t> et al. Phys. </a:t>
            </a:r>
            <a:r>
              <a:rPr lang="fr-FR" sz="1200" dirty="0" err="1">
                <a:solidFill>
                  <a:srgbClr val="9A9A9A"/>
                </a:solidFill>
                <a:latin typeface="NimbusSanL"/>
              </a:rPr>
              <a:t>Rev</a:t>
            </a:r>
            <a:r>
              <a:rPr lang="fr-FR" sz="1200" dirty="0">
                <a:solidFill>
                  <a:srgbClr val="9A9A9A"/>
                </a:solidFill>
                <a:latin typeface="NimbusSanL"/>
              </a:rPr>
              <a:t>. A106, L041301 (2022)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NimbusSanL"/>
              </a:rPr>
              <a:t>Roaming pathways in real-time collisional simulations</a:t>
            </a:r>
            <a:br>
              <a:rPr lang="en-US" sz="2000" dirty="0">
                <a:solidFill>
                  <a:srgbClr val="000000"/>
                </a:solidFill>
                <a:latin typeface="NimbusSanL"/>
              </a:rPr>
            </a:br>
            <a:r>
              <a:rPr lang="de-DE" sz="1200" dirty="0" err="1">
                <a:solidFill>
                  <a:srgbClr val="9A9A9A"/>
                </a:solidFill>
                <a:latin typeface="NimbusSanL"/>
              </a:rPr>
              <a:t>Kłos</a:t>
            </a:r>
            <a:r>
              <a:rPr lang="de-DE" sz="1200" dirty="0">
                <a:solidFill>
                  <a:srgbClr val="9A9A9A"/>
                </a:solidFill>
                <a:latin typeface="NimbusSanL"/>
              </a:rPr>
              <a:t> et al., </a:t>
            </a:r>
            <a:r>
              <a:rPr lang="de-DE" sz="1200" dirty="0" err="1">
                <a:solidFill>
                  <a:srgbClr val="9A9A9A"/>
                </a:solidFill>
                <a:latin typeface="NimbusSanL"/>
              </a:rPr>
              <a:t>Sci</a:t>
            </a:r>
            <a:r>
              <a:rPr lang="de-DE" sz="1200" dirty="0">
                <a:solidFill>
                  <a:srgbClr val="9A9A9A"/>
                </a:solidFill>
                <a:latin typeface="NimbusSanL"/>
              </a:rPr>
              <a:t> Rep 11, 10598 (2021)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C4E6B1-BB0F-4D23-BE2A-B589E40F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328" y="1343633"/>
            <a:ext cx="3638182" cy="469931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D20193-EA1D-F840-013C-15C658D7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96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9E609C-9BA1-42B9-A212-AABA593D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C862F42-BC5B-4B1B-B83E-13E0D46A9509}"/>
              </a:ext>
            </a:extLst>
          </p:cNvPr>
          <p:cNvSpPr/>
          <p:nvPr/>
        </p:nvSpPr>
        <p:spPr>
          <a:xfrm>
            <a:off x="524256" y="1549414"/>
            <a:ext cx="63398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NimbusSanL"/>
              </a:rPr>
              <a:t>fermionic </a:t>
            </a:r>
            <a:r>
              <a:rPr lang="en-US" sz="2000" dirty="0" err="1">
                <a:solidFill>
                  <a:srgbClr val="000000"/>
                </a:solidFill>
                <a:latin typeface="NimbusSanL"/>
              </a:rPr>
              <a:t>NaK</a:t>
            </a:r>
            <a:r>
              <a:rPr lang="en-US" sz="2000" dirty="0">
                <a:solidFill>
                  <a:srgbClr val="000000"/>
                </a:solidFill>
                <a:latin typeface="NimbusSanL"/>
              </a:rPr>
              <a:t> (Munich): no enhancement at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low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trap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intensities</a:t>
            </a:r>
            <a:br>
              <a:rPr lang="de-DE" sz="2000" dirty="0">
                <a:solidFill>
                  <a:srgbClr val="000000"/>
                </a:solidFill>
                <a:latin typeface="NimbusSanL"/>
              </a:rPr>
            </a:br>
            <a:r>
              <a:rPr lang="de-DE" sz="1200" dirty="0">
                <a:solidFill>
                  <a:srgbClr val="9A9A9A"/>
                </a:solidFill>
                <a:latin typeface="NimbusSanL"/>
              </a:rPr>
              <a:t>Bause et al., Phys. Rev. Res., </a:t>
            </a:r>
            <a:r>
              <a:rPr lang="de-DE" sz="1200" b="1" dirty="0">
                <a:solidFill>
                  <a:srgbClr val="9A9A9A"/>
                </a:solidFill>
                <a:latin typeface="NimbusSanL"/>
              </a:rPr>
              <a:t>3</a:t>
            </a:r>
            <a:r>
              <a:rPr lang="de-DE" sz="1200" dirty="0">
                <a:solidFill>
                  <a:srgbClr val="9A9A9A"/>
                </a:solidFill>
                <a:latin typeface="NimbusSanL"/>
              </a:rPr>
              <a:t>, 033013 (2021)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NimbusSanL"/>
              </a:rPr>
              <a:t>trimer complex lifetime of </a:t>
            </a:r>
            <a:r>
              <a:rPr lang="en-US" sz="2000" baseline="30000" dirty="0">
                <a:solidFill>
                  <a:srgbClr val="000000"/>
                </a:solidFill>
                <a:latin typeface="LMSans8"/>
              </a:rPr>
              <a:t>40</a:t>
            </a:r>
            <a:r>
              <a:rPr lang="en-US" sz="2000" dirty="0">
                <a:solidFill>
                  <a:srgbClr val="000000"/>
                </a:solidFill>
                <a:latin typeface="NimbusSanL"/>
              </a:rPr>
              <a:t>K</a:t>
            </a:r>
            <a:r>
              <a:rPr lang="en-US" sz="2000" baseline="30000" dirty="0">
                <a:solidFill>
                  <a:srgbClr val="000000"/>
                </a:solidFill>
                <a:latin typeface="LMSans8"/>
              </a:rPr>
              <a:t>87</a:t>
            </a:r>
            <a:r>
              <a:rPr lang="en-US" sz="2000" dirty="0">
                <a:solidFill>
                  <a:srgbClr val="000000"/>
                </a:solidFill>
                <a:latin typeface="NimbusSanL"/>
              </a:rPr>
              <a:t>Rb</a:t>
            </a:r>
            <a:r>
              <a:rPr lang="en-US" sz="2000" baseline="30000" dirty="0">
                <a:solidFill>
                  <a:srgbClr val="000000"/>
                </a:solidFill>
                <a:latin typeface="LMSans8"/>
              </a:rPr>
              <a:t>2</a:t>
            </a:r>
            <a:r>
              <a:rPr lang="en-US" sz="2000" i="1" baseline="30000" dirty="0">
                <a:solidFill>
                  <a:srgbClr val="000000"/>
                </a:solidFill>
                <a:latin typeface="LMMathSymbols7"/>
              </a:rPr>
              <a:t>∗ </a:t>
            </a:r>
            <a:r>
              <a:rPr lang="en-US" sz="2000" dirty="0">
                <a:solidFill>
                  <a:srgbClr val="000000"/>
                </a:solidFill>
                <a:latin typeface="NimbusSanL"/>
              </a:rPr>
              <a:t>much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longer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than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expected</a:t>
            </a:r>
            <a:br>
              <a:rPr lang="de-DE" sz="2000" dirty="0">
                <a:solidFill>
                  <a:srgbClr val="000000"/>
                </a:solidFill>
                <a:latin typeface="NimbusSanL"/>
              </a:rPr>
            </a:br>
            <a:r>
              <a:rPr lang="fr-FR" sz="1200" dirty="0">
                <a:solidFill>
                  <a:srgbClr val="9A9A9A"/>
                </a:solidFill>
                <a:latin typeface="NimbusSanL"/>
              </a:rPr>
              <a:t>Nichols et al., Phys. </a:t>
            </a:r>
            <a:r>
              <a:rPr lang="fr-FR" sz="1200" dirty="0" err="1">
                <a:solidFill>
                  <a:srgbClr val="9A9A9A"/>
                </a:solidFill>
                <a:latin typeface="NimbusSanL"/>
              </a:rPr>
              <a:t>Rev</a:t>
            </a:r>
            <a:r>
              <a:rPr lang="fr-FR" sz="1200" dirty="0">
                <a:solidFill>
                  <a:srgbClr val="9A9A9A"/>
                </a:solidFill>
                <a:latin typeface="NimbusSanL"/>
              </a:rPr>
              <a:t>. X 12, 011049 (2022)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RbCs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: </a:t>
            </a:r>
            <a:r>
              <a:rPr lang="el-GR" sz="2000" i="1" dirty="0">
                <a:solidFill>
                  <a:srgbClr val="000000"/>
                </a:solidFill>
                <a:latin typeface="LMMathItalic10"/>
              </a:rPr>
              <a:t>τ</a:t>
            </a:r>
            <a:r>
              <a:rPr lang="de-DE" sz="2000" i="1" baseline="30000" dirty="0">
                <a:solidFill>
                  <a:srgbClr val="000000"/>
                </a:solidFill>
                <a:latin typeface="LMSans8"/>
              </a:rPr>
              <a:t>c </a:t>
            </a:r>
            <a:r>
              <a:rPr lang="de-DE" sz="2000" i="1" dirty="0">
                <a:solidFill>
                  <a:srgbClr val="000000"/>
                </a:solidFill>
                <a:latin typeface="LMMathSymbols10"/>
              </a:rPr>
              <a:t>≈ </a:t>
            </a:r>
            <a:r>
              <a:rPr lang="de-DE" sz="2000" dirty="0">
                <a:solidFill>
                  <a:srgbClr val="000000"/>
                </a:solidFill>
                <a:latin typeface="LMSans10"/>
              </a:rPr>
              <a:t>0</a:t>
            </a:r>
            <a:r>
              <a:rPr lang="de-DE" sz="2000" i="1" dirty="0">
                <a:solidFill>
                  <a:srgbClr val="000000"/>
                </a:solidFill>
                <a:latin typeface="LMMathItalic10"/>
              </a:rPr>
              <a:t>.</a:t>
            </a:r>
            <a:r>
              <a:rPr lang="de-DE" sz="2000" dirty="0">
                <a:solidFill>
                  <a:srgbClr val="000000"/>
                </a:solidFill>
                <a:latin typeface="LMSans10"/>
              </a:rPr>
              <a:t>5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ms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i="1" dirty="0">
                <a:solidFill>
                  <a:srgbClr val="000000"/>
                </a:solidFill>
                <a:latin typeface="LMMathSymbols10"/>
              </a:rPr>
              <a:t>≈ </a:t>
            </a:r>
            <a:r>
              <a:rPr lang="el-GR" sz="2000" i="1" dirty="0">
                <a:solidFill>
                  <a:srgbClr val="000000"/>
                </a:solidFill>
                <a:latin typeface="LMMathItalic10"/>
              </a:rPr>
              <a:t>τ</a:t>
            </a:r>
            <a:r>
              <a:rPr lang="de-DE" sz="2000" i="1" baseline="30000" dirty="0" err="1">
                <a:solidFill>
                  <a:srgbClr val="000000"/>
                </a:solidFill>
                <a:latin typeface="LMSans8"/>
              </a:rPr>
              <a:t>cth</a:t>
            </a:r>
            <a:r>
              <a:rPr lang="de-DE" sz="2000" i="1" baseline="30000" dirty="0">
                <a:solidFill>
                  <a:srgbClr val="000000"/>
                </a:solidFill>
                <a:latin typeface="LMSans8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for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spin-stretched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NimbusSanL"/>
              </a:rPr>
              <a:t>state but disagreement for other states </a:t>
            </a:r>
            <a:br>
              <a:rPr lang="en-US" sz="2000" dirty="0">
                <a:solidFill>
                  <a:srgbClr val="000000"/>
                </a:solidFill>
                <a:latin typeface="NimbusSanL"/>
              </a:rPr>
            </a:br>
            <a:r>
              <a:rPr lang="nb-NO" sz="1200" dirty="0">
                <a:solidFill>
                  <a:srgbClr val="9A9A9A"/>
                </a:solidFill>
                <a:latin typeface="NimbusSanL"/>
              </a:rPr>
              <a:t>Gregory et al., Phys. Rev. Lett. </a:t>
            </a:r>
            <a:r>
              <a:rPr lang="nb-NO" sz="1200" b="1" dirty="0">
                <a:solidFill>
                  <a:srgbClr val="9A9A9A"/>
                </a:solidFill>
                <a:latin typeface="NimbusSanL"/>
              </a:rPr>
              <a:t>124</a:t>
            </a:r>
            <a:r>
              <a:rPr lang="nb-NO" sz="1200" dirty="0">
                <a:solidFill>
                  <a:srgbClr val="9A9A9A"/>
                </a:solidFill>
                <a:latin typeface="NimbusSanL"/>
              </a:rPr>
              <a:t>, 163402 (2020)</a:t>
            </a:r>
            <a:br>
              <a:rPr lang="nb-NO" sz="1200" dirty="0">
                <a:solidFill>
                  <a:srgbClr val="9A9A9A"/>
                </a:solidFill>
                <a:latin typeface="NimbusSanL"/>
              </a:rPr>
            </a:br>
            <a:r>
              <a:rPr lang="en-US" sz="1200" dirty="0">
                <a:solidFill>
                  <a:srgbClr val="9A9A9A"/>
                </a:solidFill>
                <a:latin typeface="NimbusSanL"/>
              </a:rPr>
              <a:t>Gregory et al., New J. Phys. 23, 125004 (2021)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NimbusSanL"/>
              </a:rPr>
              <a:t>Anomalous lifetimes of ultracold complexes </a:t>
            </a:r>
            <a:br>
              <a:rPr lang="en-US" sz="2000" dirty="0">
                <a:solidFill>
                  <a:srgbClr val="000000"/>
                </a:solidFill>
                <a:latin typeface="NimbusSanL"/>
              </a:rPr>
            </a:b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with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few</a:t>
            </a:r>
            <a:r>
              <a:rPr lang="de-DE" sz="2000" dirty="0">
                <a:solidFill>
                  <a:srgbClr val="000000"/>
                </a:solidFill>
                <a:latin typeface="NimbusSanL"/>
              </a:rPr>
              <a:t> open </a:t>
            </a:r>
            <a:r>
              <a:rPr lang="de-DE" sz="2000" dirty="0" err="1">
                <a:solidFill>
                  <a:srgbClr val="000000"/>
                </a:solidFill>
                <a:latin typeface="NimbusSanL"/>
              </a:rPr>
              <a:t>channels</a:t>
            </a:r>
            <a:br>
              <a:rPr lang="de-DE" sz="2000" dirty="0">
                <a:solidFill>
                  <a:srgbClr val="000000"/>
                </a:solidFill>
                <a:latin typeface="NimbusSanL"/>
              </a:rPr>
            </a:br>
            <a:r>
              <a:rPr lang="de-DE" sz="1200" dirty="0">
                <a:solidFill>
                  <a:srgbClr val="9A9A9A"/>
                </a:solidFill>
                <a:latin typeface="NimbusSanL"/>
              </a:rPr>
              <a:t>Croft et al., Phys. Rev. A 107, 023304 (2023)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NimbusSanL"/>
              </a:rPr>
              <a:t>Severely underestimated DOS? Nuclear spin changes?</a:t>
            </a:r>
            <a:br>
              <a:rPr lang="en-US" sz="2000" dirty="0">
                <a:solidFill>
                  <a:srgbClr val="000000"/>
                </a:solidFill>
                <a:latin typeface="NimbusSanL"/>
              </a:rPr>
            </a:br>
            <a:r>
              <a:rPr lang="fr-FR" sz="1200" dirty="0" err="1">
                <a:solidFill>
                  <a:srgbClr val="9A9A9A"/>
                </a:solidFill>
                <a:latin typeface="NimbusSanL"/>
              </a:rPr>
              <a:t>Jachymski</a:t>
            </a:r>
            <a:r>
              <a:rPr lang="fr-FR" sz="1200" dirty="0">
                <a:solidFill>
                  <a:srgbClr val="9A9A9A"/>
                </a:solidFill>
                <a:latin typeface="NimbusSanL"/>
              </a:rPr>
              <a:t> et al. Phys. </a:t>
            </a:r>
            <a:r>
              <a:rPr lang="fr-FR" sz="1200" dirty="0" err="1">
                <a:solidFill>
                  <a:srgbClr val="9A9A9A"/>
                </a:solidFill>
                <a:latin typeface="NimbusSanL"/>
              </a:rPr>
              <a:t>Rev</a:t>
            </a:r>
            <a:r>
              <a:rPr lang="fr-FR" sz="1200" dirty="0">
                <a:solidFill>
                  <a:srgbClr val="9A9A9A"/>
                </a:solidFill>
                <a:latin typeface="NimbusSanL"/>
              </a:rPr>
              <a:t>. A106, L041301 (2022)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NimbusSanL"/>
              </a:rPr>
              <a:t>Roaming pathways in real-time collisional simulations</a:t>
            </a:r>
            <a:br>
              <a:rPr lang="en-US" sz="2000" dirty="0">
                <a:solidFill>
                  <a:srgbClr val="000000"/>
                </a:solidFill>
                <a:latin typeface="NimbusSanL"/>
              </a:rPr>
            </a:br>
            <a:r>
              <a:rPr lang="de-DE" sz="1200" dirty="0" err="1">
                <a:solidFill>
                  <a:srgbClr val="9A9A9A"/>
                </a:solidFill>
                <a:latin typeface="NimbusSanL"/>
              </a:rPr>
              <a:t>Kłos</a:t>
            </a:r>
            <a:r>
              <a:rPr lang="de-DE" sz="1200" dirty="0">
                <a:solidFill>
                  <a:srgbClr val="9A9A9A"/>
                </a:solidFill>
                <a:latin typeface="NimbusSanL"/>
              </a:rPr>
              <a:t> et al., </a:t>
            </a:r>
            <a:r>
              <a:rPr lang="de-DE" sz="1200" dirty="0" err="1">
                <a:solidFill>
                  <a:srgbClr val="9A9A9A"/>
                </a:solidFill>
                <a:latin typeface="NimbusSanL"/>
              </a:rPr>
              <a:t>Sci</a:t>
            </a:r>
            <a:r>
              <a:rPr lang="de-DE" sz="1200" dirty="0">
                <a:solidFill>
                  <a:srgbClr val="9A9A9A"/>
                </a:solidFill>
                <a:latin typeface="NimbusSanL"/>
              </a:rPr>
              <a:t> Rep 11, 10598 (2021)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3E4C7F-E8C1-42D2-86C4-CA45ACF5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96" y="1839324"/>
            <a:ext cx="5172797" cy="420111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301D92-13F9-9203-15BE-C238766B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39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14D31-BE55-4277-B957-C23D5B42E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279" y="475595"/>
            <a:ext cx="9144000" cy="2387600"/>
          </a:xfrm>
        </p:spPr>
        <p:txBody>
          <a:bodyPr>
            <a:normAutofit/>
          </a:bodyPr>
          <a:lstStyle/>
          <a:p>
            <a:br>
              <a:rPr lang="de-DE" sz="4000" dirty="0"/>
            </a:br>
            <a:r>
              <a:rPr lang="de-DE" sz="4000" dirty="0"/>
              <a:t>Controlling </a:t>
            </a:r>
            <a:r>
              <a:rPr lang="de-DE" sz="4000" dirty="0" err="1"/>
              <a:t>collisions</a:t>
            </a:r>
            <a:endParaRPr lang="en-US" sz="40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0C23AC8-D938-4663-9F48-8A0C1D977285}"/>
              </a:ext>
            </a:extLst>
          </p:cNvPr>
          <p:cNvGrpSpPr/>
          <p:nvPr/>
        </p:nvGrpSpPr>
        <p:grpSpPr>
          <a:xfrm>
            <a:off x="5371631" y="3557011"/>
            <a:ext cx="1464918" cy="1343329"/>
            <a:chOff x="2324559" y="3423850"/>
            <a:chExt cx="1464918" cy="1343329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C417EB3-7121-4510-BCFF-7E56F75D3602}"/>
                </a:ext>
              </a:extLst>
            </p:cNvPr>
            <p:cNvGrpSpPr/>
            <p:nvPr/>
          </p:nvGrpSpPr>
          <p:grpSpPr>
            <a:xfrm>
              <a:off x="2324559" y="3944039"/>
              <a:ext cx="439757" cy="383754"/>
              <a:chOff x="2324559" y="3944039"/>
              <a:chExt cx="439757" cy="383754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4BA91202-BA7B-4DA2-BD2D-E24DD925A040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6FA0F026-DE7A-4B33-B897-2F9FCCE55E38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07964B4A-D4BA-4227-875F-A57BE3909968}"/>
                </a:ext>
              </a:extLst>
            </p:cNvPr>
            <p:cNvGrpSpPr/>
            <p:nvPr/>
          </p:nvGrpSpPr>
          <p:grpSpPr>
            <a:xfrm rot="13606194">
              <a:off x="2892387" y="3867839"/>
              <a:ext cx="439757" cy="383754"/>
              <a:chOff x="2324559" y="3944039"/>
              <a:chExt cx="439757" cy="383754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BE66EA44-385B-41AC-B50A-9BA8B39F8A41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A45B27FB-C10B-4738-A682-4A512CE4E803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06D67C4-0C9B-4DFF-B1F4-6E485133093F}"/>
                </a:ext>
              </a:extLst>
            </p:cNvPr>
            <p:cNvGrpSpPr/>
            <p:nvPr/>
          </p:nvGrpSpPr>
          <p:grpSpPr>
            <a:xfrm rot="18742050">
              <a:off x="2765551" y="4355424"/>
              <a:ext cx="439757" cy="383754"/>
              <a:chOff x="2324559" y="3944039"/>
              <a:chExt cx="439757" cy="383754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23486CF1-2665-4E5E-9DD3-57BBD7C3E2F2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29921A16-DFA5-4662-832A-30DB32ECA709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C3DB562B-E910-4C33-B033-C5910EC834E7}"/>
                </a:ext>
              </a:extLst>
            </p:cNvPr>
            <p:cNvGrpSpPr/>
            <p:nvPr/>
          </p:nvGrpSpPr>
          <p:grpSpPr>
            <a:xfrm rot="4914099">
              <a:off x="2590371" y="3451852"/>
              <a:ext cx="439757" cy="383754"/>
              <a:chOff x="2324559" y="3944039"/>
              <a:chExt cx="439757" cy="383754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CAD7E46-1B16-4401-8827-F6BCACA5B93F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05C9AFB9-0651-4C49-97CF-DEF01B2AF420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E34D3959-CB82-4BBF-9218-07A95B75E820}"/>
                </a:ext>
              </a:extLst>
            </p:cNvPr>
            <p:cNvGrpSpPr/>
            <p:nvPr/>
          </p:nvGrpSpPr>
          <p:grpSpPr>
            <a:xfrm rot="4914099">
              <a:off x="3377721" y="3696568"/>
              <a:ext cx="439757" cy="383754"/>
              <a:chOff x="2324559" y="3944039"/>
              <a:chExt cx="439757" cy="383754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70C62D28-0519-4EA2-A92F-3C6DB8F97794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0C4146C9-7417-4557-839B-D4E331B13096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48CD28-AC99-6109-0A5D-F3006127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7"/>
    </mc:Choice>
    <mc:Fallback xmlns="">
      <p:transition spd="slow" advTm="577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9B852324-BCFB-4AAE-B441-682EED80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 err="1"/>
              <a:t>Manipulating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long</a:t>
            </a:r>
            <a:r>
              <a:rPr lang="de-DE" sz="3600" dirty="0"/>
              <a:t>-range</a:t>
            </a:r>
            <a:endParaRPr lang="en-US" sz="3600" dirty="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250DF90-F573-4945-82DA-AA854CD08B75}"/>
              </a:ext>
            </a:extLst>
          </p:cNvPr>
          <p:cNvGrpSpPr/>
          <p:nvPr/>
        </p:nvGrpSpPr>
        <p:grpSpPr>
          <a:xfrm>
            <a:off x="646964" y="1710452"/>
            <a:ext cx="6383796" cy="3472640"/>
            <a:chOff x="646964" y="1736754"/>
            <a:chExt cx="6878202" cy="3446338"/>
          </a:xfrm>
        </p:grpSpPr>
        <p:sp>
          <p:nvSpPr>
            <p:cNvPr id="3" name="Rectangle 19">
              <a:extLst>
                <a:ext uri="{FF2B5EF4-FFF2-40B4-BE49-F238E27FC236}">
                  <a16:creationId xmlns:a16="http://schemas.microsoft.com/office/drawing/2014/main" id="{D0F2C562-5C92-2F0B-AF56-E641A89F5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761" y="2724490"/>
              <a:ext cx="469900" cy="1889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5" name="Ellipse 35">
              <a:extLst>
                <a:ext uri="{FF2B5EF4-FFF2-40B4-BE49-F238E27FC236}">
                  <a16:creationId xmlns:a16="http://schemas.microsoft.com/office/drawing/2014/main" id="{217B52DF-48AA-A82C-E358-B4B7DC3449A5}"/>
                </a:ext>
              </a:extLst>
            </p:cNvPr>
            <p:cNvSpPr/>
            <p:nvPr/>
          </p:nvSpPr>
          <p:spPr>
            <a:xfrm rot="13710621">
              <a:off x="672999" y="2344305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Ellipse 36">
              <a:extLst>
                <a:ext uri="{FF2B5EF4-FFF2-40B4-BE49-F238E27FC236}">
                  <a16:creationId xmlns:a16="http://schemas.microsoft.com/office/drawing/2014/main" id="{F4F63269-6D23-BB47-B62F-26B9E8C9F8C7}"/>
                </a:ext>
              </a:extLst>
            </p:cNvPr>
            <p:cNvSpPr/>
            <p:nvPr/>
          </p:nvSpPr>
          <p:spPr>
            <a:xfrm rot="1170134">
              <a:off x="1681638" y="2436119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Ellipse 37">
              <a:extLst>
                <a:ext uri="{FF2B5EF4-FFF2-40B4-BE49-F238E27FC236}">
                  <a16:creationId xmlns:a16="http://schemas.microsoft.com/office/drawing/2014/main" id="{30FF413C-E275-9428-70C2-2EE3BB664452}"/>
                </a:ext>
              </a:extLst>
            </p:cNvPr>
            <p:cNvSpPr/>
            <p:nvPr/>
          </p:nvSpPr>
          <p:spPr>
            <a:xfrm rot="1170134">
              <a:off x="715250" y="2576975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Ellipse 39">
              <a:extLst>
                <a:ext uri="{FF2B5EF4-FFF2-40B4-BE49-F238E27FC236}">
                  <a16:creationId xmlns:a16="http://schemas.microsoft.com/office/drawing/2014/main" id="{9A8AEFE7-4982-3B8C-A219-23A8CECD2B0D}"/>
                </a:ext>
              </a:extLst>
            </p:cNvPr>
            <p:cNvSpPr/>
            <p:nvPr/>
          </p:nvSpPr>
          <p:spPr>
            <a:xfrm rot="1170134">
              <a:off x="1805010" y="2196633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uppieren 40">
              <a:extLst>
                <a:ext uri="{FF2B5EF4-FFF2-40B4-BE49-F238E27FC236}">
                  <a16:creationId xmlns:a16="http://schemas.microsoft.com/office/drawing/2014/main" id="{92F3E60E-A894-2305-1A9F-5499C5BC9BA6}"/>
                </a:ext>
              </a:extLst>
            </p:cNvPr>
            <p:cNvGrpSpPr/>
            <p:nvPr/>
          </p:nvGrpSpPr>
          <p:grpSpPr>
            <a:xfrm rot="13710621">
              <a:off x="5986381" y="1927487"/>
              <a:ext cx="439757" cy="383754"/>
              <a:chOff x="9052681" y="5486432"/>
              <a:chExt cx="439757" cy="383754"/>
            </a:xfrm>
          </p:grpSpPr>
          <p:sp>
            <p:nvSpPr>
              <p:cNvPr id="11" name="Ellipse 47">
                <a:extLst>
                  <a:ext uri="{FF2B5EF4-FFF2-40B4-BE49-F238E27FC236}">
                    <a16:creationId xmlns:a16="http://schemas.microsoft.com/office/drawing/2014/main" id="{3843C37D-D9EC-F4EF-9390-3D49356B0502}"/>
                  </a:ext>
                </a:extLst>
              </p:cNvPr>
              <p:cNvSpPr/>
              <p:nvPr/>
            </p:nvSpPr>
            <p:spPr>
              <a:xfrm>
                <a:off x="9052681" y="5486432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Ellipse 48">
                <a:extLst>
                  <a:ext uri="{FF2B5EF4-FFF2-40B4-BE49-F238E27FC236}">
                    <a16:creationId xmlns:a16="http://schemas.microsoft.com/office/drawing/2014/main" id="{5D86FC4F-8D89-576B-7855-B79A55C73372}"/>
                  </a:ext>
                </a:extLst>
              </p:cNvPr>
              <p:cNvSpPr/>
              <p:nvPr/>
            </p:nvSpPr>
            <p:spPr>
              <a:xfrm>
                <a:off x="9250067" y="5638832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uppieren 41">
              <a:extLst>
                <a:ext uri="{FF2B5EF4-FFF2-40B4-BE49-F238E27FC236}">
                  <a16:creationId xmlns:a16="http://schemas.microsoft.com/office/drawing/2014/main" id="{8AA343DD-1D29-D95E-2F05-EE865F1595D9}"/>
                </a:ext>
              </a:extLst>
            </p:cNvPr>
            <p:cNvGrpSpPr/>
            <p:nvPr/>
          </p:nvGrpSpPr>
          <p:grpSpPr>
            <a:xfrm>
              <a:off x="7085409" y="1971091"/>
              <a:ext cx="439757" cy="383754"/>
              <a:chOff x="10481783" y="5477024"/>
              <a:chExt cx="439757" cy="383754"/>
            </a:xfrm>
          </p:grpSpPr>
          <p:sp>
            <p:nvSpPr>
              <p:cNvPr id="14" name="Ellipse 45">
                <a:extLst>
                  <a:ext uri="{FF2B5EF4-FFF2-40B4-BE49-F238E27FC236}">
                    <a16:creationId xmlns:a16="http://schemas.microsoft.com/office/drawing/2014/main" id="{A595CD99-E38F-D638-CD0C-DA6880FE47AA}"/>
                  </a:ext>
                </a:extLst>
              </p:cNvPr>
              <p:cNvSpPr/>
              <p:nvPr/>
            </p:nvSpPr>
            <p:spPr>
              <a:xfrm rot="1170134">
                <a:off x="10481783" y="5477024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Ellipse 46">
                <a:extLst>
                  <a:ext uri="{FF2B5EF4-FFF2-40B4-BE49-F238E27FC236}">
                    <a16:creationId xmlns:a16="http://schemas.microsoft.com/office/drawing/2014/main" id="{B8C7FAAB-40EE-E9A0-1E43-1D31C56D136C}"/>
                  </a:ext>
                </a:extLst>
              </p:cNvPr>
              <p:cNvSpPr/>
              <p:nvPr/>
            </p:nvSpPr>
            <p:spPr>
              <a:xfrm rot="1170134">
                <a:off x="10679169" y="5629424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6" name="Gerader Verbinder 42">
              <a:extLst>
                <a:ext uri="{FF2B5EF4-FFF2-40B4-BE49-F238E27FC236}">
                  <a16:creationId xmlns:a16="http://schemas.microsoft.com/office/drawing/2014/main" id="{D2436D39-B478-A44C-987B-0592C39B654C}"/>
                </a:ext>
              </a:extLst>
            </p:cNvPr>
            <p:cNvCxnSpPr/>
            <p:nvPr/>
          </p:nvCxnSpPr>
          <p:spPr>
            <a:xfrm flipH="1">
              <a:off x="5923185" y="2391800"/>
              <a:ext cx="1565067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43">
              <a:extLst>
                <a:ext uri="{FF2B5EF4-FFF2-40B4-BE49-F238E27FC236}">
                  <a16:creationId xmlns:a16="http://schemas.microsoft.com/office/drawing/2014/main" id="{31AD39A6-A7F3-209B-FD1E-9B3564656B10}"/>
                </a:ext>
              </a:extLst>
            </p:cNvPr>
            <p:cNvSpPr txBox="1"/>
            <p:nvPr/>
          </p:nvSpPr>
          <p:spPr>
            <a:xfrm>
              <a:off x="6145983" y="2465098"/>
              <a:ext cx="1034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 cm</a:t>
              </a:r>
              <a:r>
                <a:rPr lang="de-DE" baseline="30000" dirty="0"/>
                <a:t>-1</a:t>
              </a:r>
            </a:p>
            <a:p>
              <a:r>
                <a:rPr lang="de-DE" dirty="0" err="1"/>
                <a:t>KRb+KRb</a:t>
              </a:r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9EDC0E-4DC8-8D42-11CB-840F3BA17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9046" y="2320408"/>
              <a:ext cx="3890960" cy="2209800"/>
            </a:xfrm>
            <a:prstGeom prst="rect">
              <a:avLst/>
            </a:prstGeom>
          </p:spPr>
        </p:pic>
        <p:cxnSp>
          <p:nvCxnSpPr>
            <p:cNvPr id="20" name="Gerader Verbinder 34">
              <a:extLst>
                <a:ext uri="{FF2B5EF4-FFF2-40B4-BE49-F238E27FC236}">
                  <a16:creationId xmlns:a16="http://schemas.microsoft.com/office/drawing/2014/main" id="{9864CA22-E709-D65D-2EC3-66BAE9B208F0}"/>
                </a:ext>
              </a:extLst>
            </p:cNvPr>
            <p:cNvCxnSpPr/>
            <p:nvPr/>
          </p:nvCxnSpPr>
          <p:spPr>
            <a:xfrm flipH="1">
              <a:off x="646964" y="2904813"/>
              <a:ext cx="1565067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C37D74B-C032-FB24-4AE0-498F68B0A7D8}"/>
                </a:ext>
              </a:extLst>
            </p:cNvPr>
            <p:cNvCxnSpPr/>
            <p:nvPr/>
          </p:nvCxnSpPr>
          <p:spPr>
            <a:xfrm flipH="1">
              <a:off x="646964" y="4813756"/>
              <a:ext cx="608833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954799-49D1-6BC3-8120-5038B7869546}"/>
                </a:ext>
              </a:extLst>
            </p:cNvPr>
            <p:cNvSpPr txBox="1"/>
            <p:nvPr/>
          </p:nvSpPr>
          <p:spPr>
            <a:xfrm flipH="1">
              <a:off x="670154" y="4813760"/>
              <a:ext cx="3678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b="0" i="0" dirty="0" err="1">
                  <a:solidFill>
                    <a:srgbClr val="1A0DAB"/>
                  </a:solidFill>
                  <a:effectLst/>
                  <a:hlinkClick r:id="rId4"/>
                </a:rPr>
                <a:t>Reaction</a:t>
              </a:r>
              <a:r>
                <a:rPr lang="de-DE" b="0" i="0" dirty="0">
                  <a:solidFill>
                    <a:srgbClr val="1A0DAB"/>
                  </a:solidFill>
                  <a:effectLst/>
                  <a:hlinkClick r:id="rId4"/>
                </a:rPr>
                <a:t> </a:t>
              </a:r>
              <a:r>
                <a:rPr lang="de-DE" b="0" i="0" dirty="0" err="1">
                  <a:solidFill>
                    <a:srgbClr val="1A0DAB"/>
                  </a:solidFill>
                  <a:effectLst/>
                  <a:hlinkClick r:id="rId4"/>
                </a:rPr>
                <a:t>coordinate</a:t>
              </a:r>
              <a:endParaRPr lang="en-US" b="0" i="0" dirty="0">
                <a:solidFill>
                  <a:srgbClr val="1A0DAB"/>
                </a:solidFill>
                <a:effectLst/>
                <a:hlinkClick r:id="rId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ECD4AE-AC14-6489-01F8-B7E4D56B3F8C}"/>
                </a:ext>
              </a:extLst>
            </p:cNvPr>
            <p:cNvSpPr/>
            <p:nvPr/>
          </p:nvSpPr>
          <p:spPr>
            <a:xfrm>
              <a:off x="5306802" y="1742960"/>
              <a:ext cx="655640" cy="2959276"/>
            </a:xfrm>
            <a:prstGeom prst="rect">
              <a:avLst/>
            </a:prstGeom>
            <a:solidFill>
              <a:schemeClr val="accent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42656F-4169-E19A-173D-CFCA8EFC400F}"/>
                </a:ext>
              </a:extLst>
            </p:cNvPr>
            <p:cNvSpPr/>
            <p:nvPr/>
          </p:nvSpPr>
          <p:spPr>
            <a:xfrm>
              <a:off x="2202418" y="1736754"/>
              <a:ext cx="3087778" cy="2959276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uppieren 40">
              <a:extLst>
                <a:ext uri="{FF2B5EF4-FFF2-40B4-BE49-F238E27FC236}">
                  <a16:creationId xmlns:a16="http://schemas.microsoft.com/office/drawing/2014/main" id="{9B42DFCC-7F0E-4984-E971-7195FCA9CB5D}"/>
                </a:ext>
              </a:extLst>
            </p:cNvPr>
            <p:cNvGrpSpPr/>
            <p:nvPr/>
          </p:nvGrpSpPr>
          <p:grpSpPr>
            <a:xfrm rot="13710621">
              <a:off x="3430802" y="3345249"/>
              <a:ext cx="439757" cy="383754"/>
              <a:chOff x="9052681" y="5486432"/>
              <a:chExt cx="439757" cy="383754"/>
            </a:xfrm>
          </p:grpSpPr>
          <p:sp>
            <p:nvSpPr>
              <p:cNvPr id="26" name="Ellipse 47">
                <a:extLst>
                  <a:ext uri="{FF2B5EF4-FFF2-40B4-BE49-F238E27FC236}">
                    <a16:creationId xmlns:a16="http://schemas.microsoft.com/office/drawing/2014/main" id="{548D8199-2C38-8054-7468-B1AAFBC6C845}"/>
                  </a:ext>
                </a:extLst>
              </p:cNvPr>
              <p:cNvSpPr/>
              <p:nvPr/>
            </p:nvSpPr>
            <p:spPr>
              <a:xfrm>
                <a:off x="9052681" y="5486432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Ellipse 48">
                <a:extLst>
                  <a:ext uri="{FF2B5EF4-FFF2-40B4-BE49-F238E27FC236}">
                    <a16:creationId xmlns:a16="http://schemas.microsoft.com/office/drawing/2014/main" id="{48631E06-BEA1-6B9F-D054-76BA8DF6F977}"/>
                  </a:ext>
                </a:extLst>
              </p:cNvPr>
              <p:cNvSpPr/>
              <p:nvPr/>
            </p:nvSpPr>
            <p:spPr>
              <a:xfrm>
                <a:off x="9250067" y="5638832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Ellipse 45">
              <a:extLst>
                <a:ext uri="{FF2B5EF4-FFF2-40B4-BE49-F238E27FC236}">
                  <a16:creationId xmlns:a16="http://schemas.microsoft.com/office/drawing/2014/main" id="{8C0830CF-2974-23F7-7645-359EF00B5BFF}"/>
                </a:ext>
              </a:extLst>
            </p:cNvPr>
            <p:cNvSpPr/>
            <p:nvPr/>
          </p:nvSpPr>
          <p:spPr>
            <a:xfrm rot="1170134">
              <a:off x="3770575" y="3251100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46">
              <a:extLst>
                <a:ext uri="{FF2B5EF4-FFF2-40B4-BE49-F238E27FC236}">
                  <a16:creationId xmlns:a16="http://schemas.microsoft.com/office/drawing/2014/main" id="{71050EAB-C80A-B515-7C26-19C3F2A4048F}"/>
                </a:ext>
              </a:extLst>
            </p:cNvPr>
            <p:cNvSpPr/>
            <p:nvPr/>
          </p:nvSpPr>
          <p:spPr>
            <a:xfrm rot="1170134">
              <a:off x="3727932" y="3472080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41FBF1-CC72-2C0D-5B25-133648FFD498}"/>
                </a:ext>
              </a:extLst>
            </p:cNvPr>
            <p:cNvSpPr/>
            <p:nvPr/>
          </p:nvSpPr>
          <p:spPr>
            <a:xfrm>
              <a:off x="5413567" y="2109450"/>
              <a:ext cx="557384" cy="615040"/>
            </a:xfrm>
            <a:custGeom>
              <a:avLst/>
              <a:gdLst>
                <a:gd name="connsiteX0" fmla="*/ 422910 w 422910"/>
                <a:gd name="connsiteY0" fmla="*/ 271055 h 545375"/>
                <a:gd name="connsiteX1" fmla="*/ 274320 w 422910"/>
                <a:gd name="connsiteY1" fmla="*/ 8165 h 545375"/>
                <a:gd name="connsiteX2" fmla="*/ 0 w 422910"/>
                <a:gd name="connsiteY2" fmla="*/ 545375 h 545375"/>
                <a:gd name="connsiteX3" fmla="*/ 0 w 422910"/>
                <a:gd name="connsiteY3" fmla="*/ 545375 h 54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10" h="545375">
                  <a:moveTo>
                    <a:pt x="422910" y="271055"/>
                  </a:moveTo>
                  <a:cubicBezTo>
                    <a:pt x="383857" y="116750"/>
                    <a:pt x="344805" y="-37555"/>
                    <a:pt x="274320" y="8165"/>
                  </a:cubicBezTo>
                  <a:cubicBezTo>
                    <a:pt x="203835" y="53885"/>
                    <a:pt x="0" y="545375"/>
                    <a:pt x="0" y="545375"/>
                  </a:cubicBezTo>
                  <a:lnTo>
                    <a:pt x="0" y="545375"/>
                  </a:lnTo>
                </a:path>
              </a:pathLst>
            </a:cu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9E7840A8-D06F-4D7A-9406-127E263C31D5}"/>
              </a:ext>
            </a:extLst>
          </p:cNvPr>
          <p:cNvSpPr txBox="1"/>
          <p:nvPr/>
        </p:nvSpPr>
        <p:spPr>
          <a:xfrm>
            <a:off x="8266176" y="1341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4"/>
            </a:endParaRPr>
          </a:p>
        </p:txBody>
      </p:sp>
      <p:sp>
        <p:nvSpPr>
          <p:cNvPr id="31" name="Textfeld 55">
            <a:extLst>
              <a:ext uri="{FF2B5EF4-FFF2-40B4-BE49-F238E27FC236}">
                <a16:creationId xmlns:a16="http://schemas.microsoft.com/office/drawing/2014/main" id="{FE1FF72F-A4D8-414C-843D-EBCECE20CBF1}"/>
              </a:ext>
            </a:extLst>
          </p:cNvPr>
          <p:cNvSpPr txBox="1"/>
          <p:nvPr/>
        </p:nvSpPr>
        <p:spPr>
          <a:xfrm>
            <a:off x="7659926" y="1019660"/>
            <a:ext cx="720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Quantum </a:t>
            </a:r>
            <a:r>
              <a:rPr lang="de-DE" sz="2000" dirty="0" err="1"/>
              <a:t>statistics</a:t>
            </a:r>
            <a:endParaRPr lang="de-DE" sz="2000" dirty="0"/>
          </a:p>
        </p:txBody>
      </p:sp>
      <p:graphicFrame>
        <p:nvGraphicFramePr>
          <p:cNvPr id="32" name="Objekt 53">
            <a:extLst>
              <a:ext uri="{FF2B5EF4-FFF2-40B4-BE49-F238E27FC236}">
                <a16:creationId xmlns:a16="http://schemas.microsoft.com/office/drawing/2014/main" id="{0EABCB47-BBA6-478C-A3AD-7EB7F8076C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98438" y="779456"/>
          <a:ext cx="2280698" cy="180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022141" imgH="3180893" progId="Origin50.Graph">
                  <p:embed/>
                </p:oleObj>
              </mc:Choice>
              <mc:Fallback>
                <p:oleObj name="Graph" r:id="rId5" imgW="4022141" imgH="3180893" progId="Origin50.Graph">
                  <p:embed/>
                  <p:pic>
                    <p:nvPicPr>
                      <p:cNvPr id="32" name="Objekt 53">
                        <a:extLst>
                          <a:ext uri="{FF2B5EF4-FFF2-40B4-BE49-F238E27FC236}">
                            <a16:creationId xmlns:a16="http://schemas.microsoft.com/office/drawing/2014/main" id="{0EABCB47-BBA6-478C-A3AD-7EB7F8076C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8438" y="779456"/>
                        <a:ext cx="2280698" cy="1804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B555A34B-5836-4F63-9AD7-FFB8D619A891}"/>
              </a:ext>
            </a:extLst>
          </p:cNvPr>
          <p:cNvSpPr/>
          <p:nvPr/>
        </p:nvSpPr>
        <p:spPr>
          <a:xfrm>
            <a:off x="7659926" y="2729902"/>
            <a:ext cx="6921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Dipolar</a:t>
            </a:r>
            <a:r>
              <a:rPr lang="de-DE" dirty="0"/>
              <a:t> </a:t>
            </a:r>
            <a:r>
              <a:rPr lang="de-DE" dirty="0" err="1"/>
              <a:t>interactions</a:t>
            </a:r>
            <a:r>
              <a:rPr lang="de-DE" dirty="0"/>
              <a:t>  +  </a:t>
            </a:r>
            <a:br>
              <a:rPr lang="de-DE" dirty="0"/>
            </a:br>
            <a:r>
              <a:rPr lang="de-DE" dirty="0" err="1"/>
              <a:t>confinement</a:t>
            </a:r>
            <a:r>
              <a:rPr lang="de-DE" dirty="0"/>
              <a:t> in </a:t>
            </a:r>
            <a:r>
              <a:rPr lang="de-DE" dirty="0" err="1"/>
              <a:t>restricted</a:t>
            </a:r>
            <a:r>
              <a:rPr lang="de-DE" dirty="0"/>
              <a:t> geometries</a:t>
            </a:r>
          </a:p>
        </p:txBody>
      </p:sp>
      <p:graphicFrame>
        <p:nvGraphicFramePr>
          <p:cNvPr id="33" name="Object 2">
            <a:extLst>
              <a:ext uri="{FF2B5EF4-FFF2-40B4-BE49-F238E27FC236}">
                <a16:creationId xmlns:a16="http://schemas.microsoft.com/office/drawing/2014/main" id="{61F2D9BB-B7EB-4337-B8E9-A04DF9C9BB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99417" y="3428160"/>
          <a:ext cx="2145272" cy="144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7726070" imgH="3039466" progId="Origin50.Graph">
                  <p:embed/>
                </p:oleObj>
              </mc:Choice>
              <mc:Fallback>
                <p:oleObj name="Graph" r:id="rId7" imgW="7726070" imgH="3039466" progId="Origin50.Graph">
                  <p:embed/>
                  <p:pic>
                    <p:nvPicPr>
                      <p:cNvPr id="33" name="Object 2">
                        <a:extLst>
                          <a:ext uri="{FF2B5EF4-FFF2-40B4-BE49-F238E27FC236}">
                            <a16:creationId xmlns:a16="http://schemas.microsoft.com/office/drawing/2014/main" id="{61F2D9BB-B7EB-4337-B8E9-A04DF9C9BB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537" t="10228" r="3668" b="4814"/>
                      <a:stretch>
                        <a:fillRect/>
                      </a:stretch>
                    </p:blipFill>
                    <p:spPr bwMode="auto">
                      <a:xfrm>
                        <a:off x="9899417" y="3428160"/>
                        <a:ext cx="2145272" cy="14455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Grafik 36">
            <a:extLst>
              <a:ext uri="{FF2B5EF4-FFF2-40B4-BE49-F238E27FC236}">
                <a16:creationId xmlns:a16="http://schemas.microsoft.com/office/drawing/2014/main" id="{1EC1FB02-CE32-43FC-AEB1-4495BF98AA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8553" y="5154168"/>
            <a:ext cx="5746446" cy="1629389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5A37A434-6E7B-4D02-8136-FF16311C7B06}"/>
              </a:ext>
            </a:extLst>
          </p:cNvPr>
          <p:cNvSpPr/>
          <p:nvPr/>
        </p:nvSpPr>
        <p:spPr>
          <a:xfrm>
            <a:off x="7659926" y="4847110"/>
            <a:ext cx="6921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Avoided</a:t>
            </a:r>
            <a:r>
              <a:rPr lang="de-DE" dirty="0"/>
              <a:t> </a:t>
            </a:r>
            <a:r>
              <a:rPr lang="de-DE" dirty="0" err="1"/>
              <a:t>crossings</a:t>
            </a:r>
            <a:r>
              <a:rPr lang="de-DE" dirty="0"/>
              <a:t> in 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/>
              <a:t>fields</a:t>
            </a:r>
            <a:endParaRPr lang="de-DE" dirty="0"/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4A13C278-1C72-4F0A-AE77-8764377B9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013" y="1327930"/>
            <a:ext cx="1678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 err="1">
                <a:latin typeface="+mn-lt"/>
              </a:rPr>
              <a:t>S.Ospelkaus</a:t>
            </a:r>
            <a:r>
              <a:rPr lang="en-US" altLang="en-US" sz="1200" dirty="0">
                <a:latin typeface="+mn-lt"/>
              </a:rPr>
              <a:t> et al., </a:t>
            </a:r>
            <a:br>
              <a:rPr lang="en-US" altLang="en-US" sz="1200" dirty="0">
                <a:latin typeface="+mn-lt"/>
              </a:rPr>
            </a:br>
            <a:r>
              <a:rPr lang="en-US" altLang="en-US" sz="1200" dirty="0">
                <a:latin typeface="+mn-lt"/>
              </a:rPr>
              <a:t>Science </a:t>
            </a:r>
            <a:r>
              <a:rPr lang="en-US" altLang="en-US" sz="1200" b="1" dirty="0">
                <a:latin typeface="+mn-lt"/>
              </a:rPr>
              <a:t>327</a:t>
            </a:r>
            <a:r>
              <a:rPr lang="en-US" altLang="en-US" sz="1200" dirty="0">
                <a:latin typeface="+mn-lt"/>
              </a:rPr>
              <a:t>, 853 (2010)</a:t>
            </a: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7D882B64-FBBF-40EA-B8D8-7C8152249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339" y="3309665"/>
            <a:ext cx="19380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+mn-lt"/>
              </a:rPr>
              <a:t>K. K. Ni,  S. Ospelkaus et al., </a:t>
            </a:r>
            <a:br>
              <a:rPr lang="en-US" altLang="en-US" sz="1200" dirty="0">
                <a:latin typeface="+mn-lt"/>
              </a:rPr>
            </a:br>
            <a:r>
              <a:rPr lang="en-US" altLang="en-US" sz="1200" dirty="0">
                <a:latin typeface="+mn-lt"/>
              </a:rPr>
              <a:t>Nature </a:t>
            </a:r>
            <a:r>
              <a:rPr lang="de-DE" sz="1200" dirty="0">
                <a:latin typeface="+mn-lt"/>
              </a:rPr>
              <a:t>464(7293)</a:t>
            </a:r>
            <a:r>
              <a:rPr lang="en-US" altLang="en-US" sz="1200" dirty="0">
                <a:latin typeface="+mn-lt"/>
              </a:rPr>
              <a:t> (2010)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5B32AA3-A278-4647-92A6-3DD58F5F42E7}"/>
              </a:ext>
            </a:extLst>
          </p:cNvPr>
          <p:cNvSpPr/>
          <p:nvPr/>
        </p:nvSpPr>
        <p:spPr>
          <a:xfrm>
            <a:off x="7942754" y="3704433"/>
            <a:ext cx="1964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Nature </a:t>
            </a:r>
            <a:r>
              <a:rPr lang="fr-FR" sz="1200" dirty="0" err="1"/>
              <a:t>Physics</a:t>
            </a:r>
            <a:r>
              <a:rPr lang="fr-FR" sz="1200" dirty="0"/>
              <a:t> 7, 502 (2011)</a:t>
            </a:r>
            <a:endParaRPr lang="de-DE" sz="1200" dirty="0"/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86572C20-E54C-4ACF-B825-C173D91B4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907" y="6420797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en-US" sz="1200" dirty="0">
                <a:latin typeface="+mn-lt"/>
              </a:rPr>
            </a:br>
            <a:r>
              <a:rPr lang="en-US" altLang="en-US" sz="1200" dirty="0">
                <a:latin typeface="+mn-lt"/>
              </a:rPr>
              <a:t>Science </a:t>
            </a:r>
            <a:r>
              <a:rPr lang="en-US" altLang="en-US" sz="1200" b="1" dirty="0">
                <a:latin typeface="+mn-lt"/>
              </a:rPr>
              <a:t>370</a:t>
            </a:r>
            <a:r>
              <a:rPr lang="en-US" altLang="en-US" sz="1200" dirty="0">
                <a:latin typeface="+mn-lt"/>
              </a:rPr>
              <a:t>, 1324 (2020)</a:t>
            </a:r>
          </a:p>
        </p:txBody>
      </p:sp>
      <p:sp>
        <p:nvSpPr>
          <p:cNvPr id="36" name="Foliennummernplatzhalter 35">
            <a:extLst>
              <a:ext uri="{FF2B5EF4-FFF2-40B4-BE49-F238E27FC236}">
                <a16:creationId xmlns:a16="http://schemas.microsoft.com/office/drawing/2014/main" id="{1ADDB08A-BB1B-9D41-8B4C-4A975A16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6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. What are the properties of a Bose Einstein Condensate?">
            <a:extLst>
              <a:ext uri="{FF2B5EF4-FFF2-40B4-BE49-F238E27FC236}">
                <a16:creationId xmlns:a16="http://schemas.microsoft.com/office/drawing/2014/main" id="{68155B6B-1367-4889-B00F-1F29B0901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10" y="1373790"/>
            <a:ext cx="25336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E7986DC-1A11-4551-A806-4B544762B014}"/>
              </a:ext>
            </a:extLst>
          </p:cNvPr>
          <p:cNvSpPr/>
          <p:nvPr/>
        </p:nvSpPr>
        <p:spPr>
          <a:xfrm rot="2138721">
            <a:off x="3322472" y="3700121"/>
            <a:ext cx="2525917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143381-A5DF-4B82-94E2-46CC37A95653}"/>
              </a:ext>
            </a:extLst>
          </p:cNvPr>
          <p:cNvSpPr/>
          <p:nvPr/>
        </p:nvSpPr>
        <p:spPr>
          <a:xfrm rot="20364705">
            <a:off x="1293782" y="3848871"/>
            <a:ext cx="2525917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0391A7-5E7D-41EB-8993-4781E37DD5D0}"/>
              </a:ext>
            </a:extLst>
          </p:cNvPr>
          <p:cNvSpPr/>
          <p:nvPr/>
        </p:nvSpPr>
        <p:spPr>
          <a:xfrm rot="20364705">
            <a:off x="865947" y="3755338"/>
            <a:ext cx="2525917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9E8B310-74FB-447C-8A03-82F9748A5AE3}"/>
              </a:ext>
            </a:extLst>
          </p:cNvPr>
          <p:cNvSpPr/>
          <p:nvPr/>
        </p:nvSpPr>
        <p:spPr>
          <a:xfrm rot="20364705">
            <a:off x="2750139" y="3232746"/>
            <a:ext cx="2545112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3" name="Textfeld 71682">
            <a:extLst>
              <a:ext uri="{FF2B5EF4-FFF2-40B4-BE49-F238E27FC236}">
                <a16:creationId xmlns:a16="http://schemas.microsoft.com/office/drawing/2014/main" id="{23980CC1-9C25-4501-A440-B18951F2C208}"/>
              </a:ext>
            </a:extLst>
          </p:cNvPr>
          <p:cNvSpPr txBox="1"/>
          <p:nvPr/>
        </p:nvSpPr>
        <p:spPr>
          <a:xfrm>
            <a:off x="1668535" y="3310693"/>
            <a:ext cx="365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Quantum </a:t>
            </a:r>
            <a:r>
              <a:rPr lang="de-DE" sz="2400" dirty="0" err="1"/>
              <a:t>degenerate</a:t>
            </a:r>
            <a:r>
              <a:rPr lang="de-DE" sz="2400" dirty="0"/>
              <a:t> </a:t>
            </a:r>
            <a:r>
              <a:rPr lang="de-DE" sz="2400" dirty="0" err="1"/>
              <a:t>gases</a:t>
            </a:r>
            <a:r>
              <a:rPr lang="de-DE" sz="2400" dirty="0"/>
              <a:t> </a:t>
            </a:r>
            <a:endParaRPr lang="en-US" sz="2400" dirty="0"/>
          </a:p>
        </p:txBody>
      </p:sp>
      <p:sp>
        <p:nvSpPr>
          <p:cNvPr id="47" name="Titel 3">
            <a:extLst>
              <a:ext uri="{FF2B5EF4-FFF2-40B4-BE49-F238E27FC236}">
                <a16:creationId xmlns:a16="http://schemas.microsoft.com/office/drawing/2014/main" id="{54B27408-D60F-4BD5-9B10-2A703B8C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Our</a:t>
            </a:r>
            <a:r>
              <a:rPr lang="de-DE" sz="3600" dirty="0"/>
              <a:t> </a:t>
            </a:r>
            <a:r>
              <a:rPr lang="de-DE" sz="3600" dirty="0" err="1"/>
              <a:t>research</a:t>
            </a:r>
            <a:endParaRPr lang="en-US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50C237-51F9-9492-91C3-D95DC4573966}"/>
              </a:ext>
            </a:extLst>
          </p:cNvPr>
          <p:cNvGrpSpPr/>
          <p:nvPr/>
        </p:nvGrpSpPr>
        <p:grpSpPr>
          <a:xfrm>
            <a:off x="6139702" y="3194518"/>
            <a:ext cx="1267134" cy="675500"/>
            <a:chOff x="5935332" y="2997832"/>
            <a:chExt cx="1992313" cy="1143000"/>
          </a:xfrm>
        </p:grpSpPr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E80F7CB8-F445-72C3-1132-976950AFE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5332" y="3150232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id="{664808EB-51B7-1441-1F5C-ABCC87E61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645" y="3302632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13">
              <a:extLst>
                <a:ext uri="{FF2B5EF4-FFF2-40B4-BE49-F238E27FC236}">
                  <a16:creationId xmlns:a16="http://schemas.microsoft.com/office/drawing/2014/main" id="{E964DE53-2BEA-4E5D-7500-7C47A8D53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6220" y="3455032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6F767AC1-2C44-24B3-4C79-201444992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532" y="2997832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15">
              <a:extLst>
                <a:ext uri="{FF2B5EF4-FFF2-40B4-BE49-F238E27FC236}">
                  <a16:creationId xmlns:a16="http://schemas.microsoft.com/office/drawing/2014/main" id="{AACF1E97-CFA1-73AB-E45B-DD7F05937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532" y="3759832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16">
              <a:extLst>
                <a:ext uri="{FF2B5EF4-FFF2-40B4-BE49-F238E27FC236}">
                  <a16:creationId xmlns:a16="http://schemas.microsoft.com/office/drawing/2014/main" id="{B0A28598-65EF-92E5-3AF3-7FDF3D257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732" y="3759832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9" name="Oval 4">
            <a:extLst>
              <a:ext uri="{FF2B5EF4-FFF2-40B4-BE49-F238E27FC236}">
                <a16:creationId xmlns:a16="http://schemas.microsoft.com/office/drawing/2014/main" id="{A6AB6C95-6165-24DC-BFAF-CE95993A4D3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9803796" y="3958135"/>
            <a:ext cx="213316" cy="201065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2F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0" name="Oval 5">
            <a:extLst>
              <a:ext uri="{FF2B5EF4-FFF2-40B4-BE49-F238E27FC236}">
                <a16:creationId xmlns:a16="http://schemas.microsoft.com/office/drawing/2014/main" id="{0A5173A2-5806-73BD-D9C3-9A3C3D2B905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9890289" y="3760067"/>
            <a:ext cx="271494" cy="25644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1" name="Oval 6">
            <a:extLst>
              <a:ext uri="{FF2B5EF4-FFF2-40B4-BE49-F238E27FC236}">
                <a16:creationId xmlns:a16="http://schemas.microsoft.com/office/drawing/2014/main" id="{2B382571-515D-3A30-E273-24CE5154D16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9919378" y="3426229"/>
            <a:ext cx="213316" cy="201065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2F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B8ED5101-08C1-6F14-3D17-9ECBBE7D75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10005871" y="3228161"/>
            <a:ext cx="271494" cy="25644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3" name="Oval 8">
            <a:extLst>
              <a:ext uri="{FF2B5EF4-FFF2-40B4-BE49-F238E27FC236}">
                <a16:creationId xmlns:a16="http://schemas.microsoft.com/office/drawing/2014/main" id="{6A0AE2C6-E505-40D0-9DA9-6D242F288A2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10065059" y="2946959"/>
            <a:ext cx="213316" cy="201065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2F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4" name="Oval 9">
            <a:extLst>
              <a:ext uri="{FF2B5EF4-FFF2-40B4-BE49-F238E27FC236}">
                <a16:creationId xmlns:a16="http://schemas.microsoft.com/office/drawing/2014/main" id="{CF91BC39-176C-9817-456D-7DA3BD927FD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10151552" y="2748892"/>
            <a:ext cx="271494" cy="25644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5" name="Oval 10">
            <a:extLst>
              <a:ext uri="{FF2B5EF4-FFF2-40B4-BE49-F238E27FC236}">
                <a16:creationId xmlns:a16="http://schemas.microsoft.com/office/drawing/2014/main" id="{D489B6B3-5CD1-9C48-168F-7098253F73D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10411805" y="3744818"/>
            <a:ext cx="213316" cy="201065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2F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6" name="Oval 11">
            <a:extLst>
              <a:ext uri="{FF2B5EF4-FFF2-40B4-BE49-F238E27FC236}">
                <a16:creationId xmlns:a16="http://schemas.microsoft.com/office/drawing/2014/main" id="{11ACD8FE-DB51-8D33-3EF0-A4CA19DF9BF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10525990" y="3555062"/>
            <a:ext cx="271494" cy="25644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8" name="Oval 12">
            <a:extLst>
              <a:ext uri="{FF2B5EF4-FFF2-40B4-BE49-F238E27FC236}">
                <a16:creationId xmlns:a16="http://schemas.microsoft.com/office/drawing/2014/main" id="{B5E36BCE-7B52-AF37-6901-7A4392F89E8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9373975" y="3625694"/>
            <a:ext cx="213316" cy="201065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2F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9" name="Oval 13">
            <a:extLst>
              <a:ext uri="{FF2B5EF4-FFF2-40B4-BE49-F238E27FC236}">
                <a16:creationId xmlns:a16="http://schemas.microsoft.com/office/drawing/2014/main" id="{B722BDE0-D5D7-1D4D-2B7A-F502819C92A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9460468" y="3427626"/>
            <a:ext cx="271494" cy="25644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50" name="Oval 14">
            <a:extLst>
              <a:ext uri="{FF2B5EF4-FFF2-40B4-BE49-F238E27FC236}">
                <a16:creationId xmlns:a16="http://schemas.microsoft.com/office/drawing/2014/main" id="{6FFD8D3B-26B0-0E5A-090E-73533A0ADFC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9487149" y="3146424"/>
            <a:ext cx="213316" cy="201065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2F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51" name="Oval 15">
            <a:extLst>
              <a:ext uri="{FF2B5EF4-FFF2-40B4-BE49-F238E27FC236}">
                <a16:creationId xmlns:a16="http://schemas.microsoft.com/office/drawing/2014/main" id="{409D99CA-D992-5D83-DF72-6E87690210C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9573642" y="2948357"/>
            <a:ext cx="271494" cy="25644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52" name="Oval 16">
            <a:extLst>
              <a:ext uri="{FF2B5EF4-FFF2-40B4-BE49-F238E27FC236}">
                <a16:creationId xmlns:a16="http://schemas.microsoft.com/office/drawing/2014/main" id="{97D1F20B-AC19-72C8-1EDA-5EC97F31419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10587586" y="3160276"/>
            <a:ext cx="213316" cy="201065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2F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53" name="Oval 17">
            <a:extLst>
              <a:ext uri="{FF2B5EF4-FFF2-40B4-BE49-F238E27FC236}">
                <a16:creationId xmlns:a16="http://schemas.microsoft.com/office/drawing/2014/main" id="{080D5974-2C4B-77FA-DDDF-FF4D2643E5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597415">
            <a:off x="10674079" y="2962208"/>
            <a:ext cx="271494" cy="25644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4CB67FF-85A8-A916-2829-95666A763EF4}"/>
              </a:ext>
            </a:extLst>
          </p:cNvPr>
          <p:cNvSpPr/>
          <p:nvPr/>
        </p:nvSpPr>
        <p:spPr>
          <a:xfrm>
            <a:off x="7686907" y="3218757"/>
            <a:ext cx="1348067" cy="559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DD9C18-7A01-9A12-39F0-178F714E6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537" y="4319765"/>
            <a:ext cx="3234331" cy="1645144"/>
          </a:xfrm>
          <a:prstGeom prst="rect">
            <a:avLst/>
          </a:prstGeom>
        </p:spPr>
      </p:pic>
      <p:grpSp>
        <p:nvGrpSpPr>
          <p:cNvPr id="37" name="Group 5">
            <a:extLst>
              <a:ext uri="{FF2B5EF4-FFF2-40B4-BE49-F238E27FC236}">
                <a16:creationId xmlns:a16="http://schemas.microsoft.com/office/drawing/2014/main" id="{28F0E7F1-BB45-6993-583D-728FBD7C24E4}"/>
              </a:ext>
            </a:extLst>
          </p:cNvPr>
          <p:cNvGrpSpPr>
            <a:grpSpLocks/>
          </p:cNvGrpSpPr>
          <p:nvPr/>
        </p:nvGrpSpPr>
        <p:grpSpPr bwMode="auto">
          <a:xfrm>
            <a:off x="8826185" y="4874586"/>
            <a:ext cx="1882775" cy="1639887"/>
            <a:chOff x="415" y="1392"/>
            <a:chExt cx="1884" cy="2407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7F3FF3D3-987E-79FA-55B0-1A5DD990D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1746"/>
              <a:ext cx="291" cy="126"/>
            </a:xfrm>
            <a:custGeom>
              <a:avLst/>
              <a:gdLst>
                <a:gd name="T0" fmla="*/ 0 w 384"/>
                <a:gd name="T1" fmla="*/ 0 h 288"/>
                <a:gd name="T2" fmla="*/ 2 w 384"/>
                <a:gd name="T3" fmla="*/ 0 h 288"/>
                <a:gd name="T4" fmla="*/ 2 w 384"/>
                <a:gd name="T5" fmla="*/ 0 h 288"/>
                <a:gd name="T6" fmla="*/ 2 w 384"/>
                <a:gd name="T7" fmla="*/ 0 h 288"/>
                <a:gd name="T8" fmla="*/ 2 w 384"/>
                <a:gd name="T9" fmla="*/ 0 h 288"/>
                <a:gd name="T10" fmla="*/ 2 w 384"/>
                <a:gd name="T11" fmla="*/ 0 h 288"/>
                <a:gd name="T12" fmla="*/ 0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0" y="0"/>
                  </a:moveTo>
                  <a:lnTo>
                    <a:pt x="48" y="240"/>
                  </a:lnTo>
                  <a:lnTo>
                    <a:pt x="192" y="288"/>
                  </a:lnTo>
                  <a:lnTo>
                    <a:pt x="336" y="240"/>
                  </a:lnTo>
                  <a:lnTo>
                    <a:pt x="384" y="0"/>
                  </a:lnTo>
                  <a:lnTo>
                    <a:pt x="192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F818FDF3-4A64-B518-955E-704AE1A4B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1632"/>
              <a:ext cx="1884" cy="2167"/>
            </a:xfrm>
            <a:custGeom>
              <a:avLst/>
              <a:gdLst>
                <a:gd name="T0" fmla="*/ 672 w 1884"/>
                <a:gd name="T1" fmla="*/ 0 h 2167"/>
                <a:gd name="T2" fmla="*/ 672 w 1884"/>
                <a:gd name="T3" fmla="*/ 96 h 2167"/>
                <a:gd name="T4" fmla="*/ 672 w 1884"/>
                <a:gd name="T5" fmla="*/ 528 h 2167"/>
                <a:gd name="T6" fmla="*/ 288 w 1884"/>
                <a:gd name="T7" fmla="*/ 1248 h 2167"/>
                <a:gd name="T8" fmla="*/ 48 w 1884"/>
                <a:gd name="T9" fmla="*/ 1872 h 2167"/>
                <a:gd name="T10" fmla="*/ 576 w 1884"/>
                <a:gd name="T11" fmla="*/ 2112 h 2167"/>
                <a:gd name="T12" fmla="*/ 1344 w 1884"/>
                <a:gd name="T13" fmla="*/ 2112 h 2167"/>
                <a:gd name="T14" fmla="*/ 1844 w 1884"/>
                <a:gd name="T15" fmla="*/ 1779 h 2167"/>
                <a:gd name="T16" fmla="*/ 1104 w 1884"/>
                <a:gd name="T17" fmla="*/ 432 h 2167"/>
                <a:gd name="T18" fmla="*/ 1070 w 1884"/>
                <a:gd name="T19" fmla="*/ 343 h 2167"/>
                <a:gd name="T20" fmla="*/ 1053 w 1884"/>
                <a:gd name="T21" fmla="*/ 231 h 2167"/>
                <a:gd name="T22" fmla="*/ 1056 w 1884"/>
                <a:gd name="T23" fmla="*/ 48 h 2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4"/>
                <a:gd name="T37" fmla="*/ 0 h 2167"/>
                <a:gd name="T38" fmla="*/ 1884 w 1884"/>
                <a:gd name="T39" fmla="*/ 2167 h 21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4" h="2167">
                  <a:moveTo>
                    <a:pt x="672" y="0"/>
                  </a:moveTo>
                  <a:cubicBezTo>
                    <a:pt x="672" y="4"/>
                    <a:pt x="672" y="8"/>
                    <a:pt x="672" y="96"/>
                  </a:cubicBezTo>
                  <a:cubicBezTo>
                    <a:pt x="672" y="184"/>
                    <a:pt x="736" y="336"/>
                    <a:pt x="672" y="528"/>
                  </a:cubicBezTo>
                  <a:cubicBezTo>
                    <a:pt x="608" y="720"/>
                    <a:pt x="392" y="1024"/>
                    <a:pt x="288" y="1248"/>
                  </a:cubicBezTo>
                  <a:cubicBezTo>
                    <a:pt x="184" y="1472"/>
                    <a:pt x="0" y="1728"/>
                    <a:pt x="48" y="1872"/>
                  </a:cubicBezTo>
                  <a:cubicBezTo>
                    <a:pt x="96" y="2016"/>
                    <a:pt x="360" y="2072"/>
                    <a:pt x="576" y="2112"/>
                  </a:cubicBezTo>
                  <a:cubicBezTo>
                    <a:pt x="792" y="2152"/>
                    <a:pt x="1133" y="2167"/>
                    <a:pt x="1344" y="2112"/>
                  </a:cubicBezTo>
                  <a:cubicBezTo>
                    <a:pt x="1555" y="2057"/>
                    <a:pt x="1884" y="2059"/>
                    <a:pt x="1844" y="1779"/>
                  </a:cubicBezTo>
                  <a:cubicBezTo>
                    <a:pt x="1804" y="1499"/>
                    <a:pt x="1233" y="671"/>
                    <a:pt x="1104" y="432"/>
                  </a:cubicBezTo>
                  <a:cubicBezTo>
                    <a:pt x="975" y="193"/>
                    <a:pt x="1078" y="376"/>
                    <a:pt x="1070" y="343"/>
                  </a:cubicBezTo>
                  <a:cubicBezTo>
                    <a:pt x="1062" y="310"/>
                    <a:pt x="1055" y="280"/>
                    <a:pt x="1053" y="231"/>
                  </a:cubicBezTo>
                  <a:cubicBezTo>
                    <a:pt x="1051" y="182"/>
                    <a:pt x="1056" y="78"/>
                    <a:pt x="1056" y="48"/>
                  </a:cubicBezTo>
                </a:path>
              </a:pathLst>
            </a:cu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D1EBA665-62FE-3B1C-E4A9-876DB37DB01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55" y="1440"/>
              <a:ext cx="384" cy="48"/>
            </a:xfrm>
            <a:custGeom>
              <a:avLst/>
              <a:gdLst>
                <a:gd name="T0" fmla="*/ 0 w 1536"/>
                <a:gd name="T1" fmla="*/ 0 h 216"/>
                <a:gd name="T2" fmla="*/ 0 w 1536"/>
                <a:gd name="T3" fmla="*/ 0 h 216"/>
                <a:gd name="T4" fmla="*/ 0 w 1536"/>
                <a:gd name="T5" fmla="*/ 0 h 216"/>
                <a:gd name="T6" fmla="*/ 0 w 1536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216"/>
                <a:gd name="T14" fmla="*/ 1536 w 15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216">
                  <a:moveTo>
                    <a:pt x="0" y="216"/>
                  </a:moveTo>
                  <a:cubicBezTo>
                    <a:pt x="68" y="160"/>
                    <a:pt x="136" y="104"/>
                    <a:pt x="288" y="72"/>
                  </a:cubicBezTo>
                  <a:cubicBezTo>
                    <a:pt x="440" y="40"/>
                    <a:pt x="704" y="0"/>
                    <a:pt x="912" y="24"/>
                  </a:cubicBezTo>
                  <a:cubicBezTo>
                    <a:pt x="1120" y="48"/>
                    <a:pt x="1432" y="192"/>
                    <a:pt x="1536" y="216"/>
                  </a:cubicBezTo>
                </a:path>
              </a:pathLst>
            </a:custGeom>
            <a:noFill/>
            <a:ln w="127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9CC2EF66-D456-30BA-2C42-78477950E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" y="1392"/>
              <a:ext cx="453" cy="9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417D5878-A0E3-B930-ADA0-EB439B0F6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3288"/>
              <a:ext cx="1536" cy="216"/>
            </a:xfrm>
            <a:custGeom>
              <a:avLst/>
              <a:gdLst>
                <a:gd name="T0" fmla="*/ 0 w 1536"/>
                <a:gd name="T1" fmla="*/ 216 h 216"/>
                <a:gd name="T2" fmla="*/ 288 w 1536"/>
                <a:gd name="T3" fmla="*/ 72 h 216"/>
                <a:gd name="T4" fmla="*/ 912 w 1536"/>
                <a:gd name="T5" fmla="*/ 24 h 216"/>
                <a:gd name="T6" fmla="*/ 1536 w 15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216"/>
                <a:gd name="T14" fmla="*/ 1536 w 15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216">
                  <a:moveTo>
                    <a:pt x="0" y="216"/>
                  </a:moveTo>
                  <a:cubicBezTo>
                    <a:pt x="68" y="160"/>
                    <a:pt x="136" y="104"/>
                    <a:pt x="288" y="72"/>
                  </a:cubicBezTo>
                  <a:cubicBezTo>
                    <a:pt x="440" y="40"/>
                    <a:pt x="704" y="0"/>
                    <a:pt x="912" y="24"/>
                  </a:cubicBezTo>
                  <a:cubicBezTo>
                    <a:pt x="1120" y="48"/>
                    <a:pt x="1432" y="192"/>
                    <a:pt x="1536" y="216"/>
                  </a:cubicBezTo>
                </a:path>
              </a:pathLst>
            </a:cu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8229CD75-EF71-4428-9664-920208ED18E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87" y="1689"/>
              <a:ext cx="384" cy="96"/>
            </a:xfrm>
            <a:custGeom>
              <a:avLst/>
              <a:gdLst>
                <a:gd name="T0" fmla="*/ 0 w 1536"/>
                <a:gd name="T1" fmla="*/ 0 h 216"/>
                <a:gd name="T2" fmla="*/ 0 w 1536"/>
                <a:gd name="T3" fmla="*/ 0 h 216"/>
                <a:gd name="T4" fmla="*/ 0 w 1536"/>
                <a:gd name="T5" fmla="*/ 0 h 216"/>
                <a:gd name="T6" fmla="*/ 0 w 1536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216"/>
                <a:gd name="T14" fmla="*/ 1536 w 15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216">
                  <a:moveTo>
                    <a:pt x="0" y="216"/>
                  </a:moveTo>
                  <a:cubicBezTo>
                    <a:pt x="68" y="160"/>
                    <a:pt x="136" y="104"/>
                    <a:pt x="288" y="72"/>
                  </a:cubicBezTo>
                  <a:cubicBezTo>
                    <a:pt x="440" y="40"/>
                    <a:pt x="704" y="0"/>
                    <a:pt x="912" y="24"/>
                  </a:cubicBezTo>
                  <a:cubicBezTo>
                    <a:pt x="1120" y="48"/>
                    <a:pt x="1432" y="192"/>
                    <a:pt x="1536" y="216"/>
                  </a:cubicBezTo>
                </a:path>
              </a:pathLst>
            </a:cu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CE3F3624-F018-18BA-1709-01F1F1CE7B4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87" y="1611"/>
              <a:ext cx="384" cy="96"/>
            </a:xfrm>
            <a:custGeom>
              <a:avLst/>
              <a:gdLst>
                <a:gd name="T0" fmla="*/ 0 w 1536"/>
                <a:gd name="T1" fmla="*/ 0 h 216"/>
                <a:gd name="T2" fmla="*/ 0 w 1536"/>
                <a:gd name="T3" fmla="*/ 0 h 216"/>
                <a:gd name="T4" fmla="*/ 0 w 1536"/>
                <a:gd name="T5" fmla="*/ 0 h 216"/>
                <a:gd name="T6" fmla="*/ 0 w 1536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216"/>
                <a:gd name="T14" fmla="*/ 1536 w 15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216">
                  <a:moveTo>
                    <a:pt x="0" y="216"/>
                  </a:moveTo>
                  <a:cubicBezTo>
                    <a:pt x="68" y="160"/>
                    <a:pt x="136" y="104"/>
                    <a:pt x="288" y="72"/>
                  </a:cubicBezTo>
                  <a:cubicBezTo>
                    <a:pt x="440" y="40"/>
                    <a:pt x="704" y="0"/>
                    <a:pt x="912" y="24"/>
                  </a:cubicBezTo>
                  <a:cubicBezTo>
                    <a:pt x="1120" y="48"/>
                    <a:pt x="1432" y="192"/>
                    <a:pt x="1536" y="216"/>
                  </a:cubicBezTo>
                </a:path>
              </a:pathLst>
            </a:cu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CEC4E3B1-BA76-62EB-FBF3-EF50D715F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632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8 h 48"/>
                <a:gd name="T4" fmla="*/ 0 60000 65536"/>
                <a:gd name="T5" fmla="*/ 0 60000 65536"/>
                <a:gd name="T6" fmla="*/ 0 w 1"/>
                <a:gd name="T7" fmla="*/ 0 h 48"/>
                <a:gd name="T8" fmla="*/ 1 w 1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">
                  <a:moveTo>
                    <a:pt x="0" y="0"/>
                  </a:moveTo>
                  <a:cubicBezTo>
                    <a:pt x="0" y="20"/>
                    <a:pt x="0" y="40"/>
                    <a:pt x="0" y="48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035B8EB3-A374-5BDE-FF41-39D98070E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1458"/>
              <a:ext cx="441" cy="231"/>
            </a:xfrm>
            <a:custGeom>
              <a:avLst/>
              <a:gdLst>
                <a:gd name="T0" fmla="*/ 0 w 384"/>
                <a:gd name="T1" fmla="*/ 0 h 288"/>
                <a:gd name="T2" fmla="*/ 15801 w 384"/>
                <a:gd name="T3" fmla="*/ 2 h 288"/>
                <a:gd name="T4" fmla="*/ 64255 w 384"/>
                <a:gd name="T5" fmla="*/ 2 h 288"/>
                <a:gd name="T6" fmla="*/ 112755 w 384"/>
                <a:gd name="T7" fmla="*/ 2 h 288"/>
                <a:gd name="T8" fmla="*/ 128365 w 384"/>
                <a:gd name="T9" fmla="*/ 0 h 288"/>
                <a:gd name="T10" fmla="*/ 64255 w 384"/>
                <a:gd name="T11" fmla="*/ 2 h 288"/>
                <a:gd name="T12" fmla="*/ 0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0" y="0"/>
                  </a:moveTo>
                  <a:lnTo>
                    <a:pt x="48" y="240"/>
                  </a:lnTo>
                  <a:lnTo>
                    <a:pt x="192" y="288"/>
                  </a:lnTo>
                  <a:lnTo>
                    <a:pt x="336" y="240"/>
                  </a:lnTo>
                  <a:lnTo>
                    <a:pt x="384" y="0"/>
                  </a:lnTo>
                  <a:lnTo>
                    <a:pt x="192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5">
              <a:extLst>
                <a:ext uri="{FF2B5EF4-FFF2-40B4-BE49-F238E27FC236}">
                  <a16:creationId xmlns:a16="http://schemas.microsoft.com/office/drawing/2014/main" id="{A10233EB-D47C-876E-E012-290CCB891F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911311" flipH="1" flipV="1">
              <a:off x="1274" y="2383"/>
              <a:ext cx="102" cy="18"/>
            </a:xfrm>
            <a:prstGeom prst="line">
              <a:avLst/>
            </a:prstGeom>
            <a:noFill/>
            <a:ln w="19050">
              <a:solidFill>
                <a:srgbClr val="D0160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Oval 16">
              <a:extLst>
                <a:ext uri="{FF2B5EF4-FFF2-40B4-BE49-F238E27FC236}">
                  <a16:creationId xmlns:a16="http://schemas.microsoft.com/office/drawing/2014/main" id="{BABFAA28-0F37-3BCF-D52B-5581AD06C9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71" y="2545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D01602"/>
                </a:gs>
                <a:gs pos="100000">
                  <a:srgbClr val="5F0A0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64" name="Oval 17">
              <a:extLst>
                <a:ext uri="{FF2B5EF4-FFF2-40B4-BE49-F238E27FC236}">
                  <a16:creationId xmlns:a16="http://schemas.microsoft.com/office/drawing/2014/main" id="{EB7BA059-9881-9567-D44B-E6B09F2DF47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15" y="2965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D01602"/>
                </a:gs>
                <a:gs pos="100000">
                  <a:srgbClr val="5F0A0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65" name="Oval 18">
              <a:extLst>
                <a:ext uri="{FF2B5EF4-FFF2-40B4-BE49-F238E27FC236}">
                  <a16:creationId xmlns:a16="http://schemas.microsoft.com/office/drawing/2014/main" id="{B16BB788-3223-6CAF-14E2-50F4204537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279" y="226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D01602"/>
                </a:gs>
                <a:gs pos="100000">
                  <a:srgbClr val="5F0A0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66" name="Oval 19">
              <a:extLst>
                <a:ext uri="{FF2B5EF4-FFF2-40B4-BE49-F238E27FC236}">
                  <a16:creationId xmlns:a16="http://schemas.microsoft.com/office/drawing/2014/main" id="{440D2E87-A07B-64EF-2DD0-9B02D45BDD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33" y="2659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D01602"/>
                </a:gs>
                <a:gs pos="100000">
                  <a:srgbClr val="5F0A0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67" name="Oval 20">
              <a:extLst>
                <a:ext uri="{FF2B5EF4-FFF2-40B4-BE49-F238E27FC236}">
                  <a16:creationId xmlns:a16="http://schemas.microsoft.com/office/drawing/2014/main" id="{86D6C959-CA9C-FE3B-9DF5-B2A093CECA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39" y="3169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D01602"/>
                </a:gs>
                <a:gs pos="100000">
                  <a:srgbClr val="5F0A0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68" name="Oval 21">
              <a:extLst>
                <a:ext uri="{FF2B5EF4-FFF2-40B4-BE49-F238E27FC236}">
                  <a16:creationId xmlns:a16="http://schemas.microsoft.com/office/drawing/2014/main" id="{84239B22-6926-0D5F-91FC-9F49A830ED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65" y="3319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D01602"/>
                </a:gs>
                <a:gs pos="100000">
                  <a:srgbClr val="5F0A0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69" name="Oval 22">
              <a:extLst>
                <a:ext uri="{FF2B5EF4-FFF2-40B4-BE49-F238E27FC236}">
                  <a16:creationId xmlns:a16="http://schemas.microsoft.com/office/drawing/2014/main" id="{443E54A3-1BB4-0399-0EEE-A99E4F4864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37" y="3097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D01602"/>
                </a:gs>
                <a:gs pos="100000">
                  <a:srgbClr val="5F0A0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70" name="Oval 23">
              <a:extLst>
                <a:ext uri="{FF2B5EF4-FFF2-40B4-BE49-F238E27FC236}">
                  <a16:creationId xmlns:a16="http://schemas.microsoft.com/office/drawing/2014/main" id="{EBB12C1C-4BB1-2800-45D1-83769E251C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17" y="3511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D01602"/>
                </a:gs>
                <a:gs pos="100000">
                  <a:srgbClr val="5F0A0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/>
            </a:p>
          </p:txBody>
        </p:sp>
        <p:sp>
          <p:nvSpPr>
            <p:cNvPr id="71" name="Line 24">
              <a:extLst>
                <a:ext uri="{FF2B5EF4-FFF2-40B4-BE49-F238E27FC236}">
                  <a16:creationId xmlns:a16="http://schemas.microsoft.com/office/drawing/2014/main" id="{024377A3-7614-1EF5-F544-75C3599A06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911311">
              <a:off x="1565" y="2486"/>
              <a:ext cx="5" cy="85"/>
            </a:xfrm>
            <a:prstGeom prst="line">
              <a:avLst/>
            </a:prstGeom>
            <a:noFill/>
            <a:ln w="19050">
              <a:solidFill>
                <a:srgbClr val="D0160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5">
              <a:extLst>
                <a:ext uri="{FF2B5EF4-FFF2-40B4-BE49-F238E27FC236}">
                  <a16:creationId xmlns:a16="http://schemas.microsoft.com/office/drawing/2014/main" id="{B2C36DE0-83E9-3026-A5D5-2F0240CB47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688689" flipH="1">
              <a:off x="1231" y="3480"/>
              <a:ext cx="62" cy="121"/>
            </a:xfrm>
            <a:prstGeom prst="line">
              <a:avLst/>
            </a:prstGeom>
            <a:noFill/>
            <a:ln w="19050">
              <a:solidFill>
                <a:srgbClr val="D0160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6">
              <a:extLst>
                <a:ext uri="{FF2B5EF4-FFF2-40B4-BE49-F238E27FC236}">
                  <a16:creationId xmlns:a16="http://schemas.microsoft.com/office/drawing/2014/main" id="{ABE4CBE6-896D-9872-BE88-650100E1C5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911311" flipH="1" flipV="1">
              <a:off x="951" y="3202"/>
              <a:ext cx="96" cy="6"/>
            </a:xfrm>
            <a:prstGeom prst="line">
              <a:avLst/>
            </a:prstGeom>
            <a:noFill/>
            <a:ln w="19050">
              <a:solidFill>
                <a:srgbClr val="D0160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7">
              <a:extLst>
                <a:ext uri="{FF2B5EF4-FFF2-40B4-BE49-F238E27FC236}">
                  <a16:creationId xmlns:a16="http://schemas.microsoft.com/office/drawing/2014/main" id="{6A3ACA32-E26A-F2A7-01F4-BC4634A209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688689" flipH="1">
              <a:off x="1406" y="2981"/>
              <a:ext cx="51" cy="66"/>
            </a:xfrm>
            <a:prstGeom prst="line">
              <a:avLst/>
            </a:prstGeom>
            <a:noFill/>
            <a:ln w="19050">
              <a:solidFill>
                <a:srgbClr val="D0160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8">
              <a:extLst>
                <a:ext uri="{FF2B5EF4-FFF2-40B4-BE49-F238E27FC236}">
                  <a16:creationId xmlns:a16="http://schemas.microsoft.com/office/drawing/2014/main" id="{03BC8083-4973-8216-706F-61D34E3180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911311">
              <a:off x="967" y="2567"/>
              <a:ext cx="138" cy="24"/>
            </a:xfrm>
            <a:prstGeom prst="line">
              <a:avLst/>
            </a:prstGeom>
            <a:noFill/>
            <a:ln w="19050">
              <a:solidFill>
                <a:srgbClr val="D0160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9">
              <a:extLst>
                <a:ext uri="{FF2B5EF4-FFF2-40B4-BE49-F238E27FC236}">
                  <a16:creationId xmlns:a16="http://schemas.microsoft.com/office/drawing/2014/main" id="{A86A5F67-3ABE-518E-2CA7-ACD18AEC98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688689" flipH="1">
              <a:off x="1685" y="3254"/>
              <a:ext cx="128" cy="51"/>
            </a:xfrm>
            <a:prstGeom prst="line">
              <a:avLst/>
            </a:prstGeom>
            <a:noFill/>
            <a:ln w="19050">
              <a:solidFill>
                <a:srgbClr val="D0160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30">
              <a:extLst>
                <a:ext uri="{FF2B5EF4-FFF2-40B4-BE49-F238E27FC236}">
                  <a16:creationId xmlns:a16="http://schemas.microsoft.com/office/drawing/2014/main" id="{057C4C8F-2EAE-B2EB-1B2B-6861D21C2C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688689" flipV="1">
              <a:off x="1987" y="3296"/>
              <a:ext cx="40" cy="63"/>
            </a:xfrm>
            <a:prstGeom prst="line">
              <a:avLst/>
            </a:prstGeom>
            <a:noFill/>
            <a:ln w="19050">
              <a:solidFill>
                <a:srgbClr val="D0160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Rectangle 31">
            <a:extLst>
              <a:ext uri="{FF2B5EF4-FFF2-40B4-BE49-F238E27FC236}">
                <a16:creationId xmlns:a16="http://schemas.microsoft.com/office/drawing/2014/main" id="{81742F2E-0594-50F7-BD14-888CF4F8C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3985" y="4774573"/>
            <a:ext cx="166263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00"/>
                </a:solidFill>
              </a:rPr>
              <a:t>T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&lt;1 </a:t>
            </a:r>
            <a:r>
              <a:rPr lang="en-US" sz="3600" dirty="0" err="1">
                <a:solidFill>
                  <a:srgbClr val="000000"/>
                </a:solidFill>
                <a:latin typeface="Symbol" pitchFamily="18" charset="2"/>
              </a:rPr>
              <a:t>mK</a:t>
            </a:r>
            <a:endParaRPr lang="en-US" sz="36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F070EC-D673-83E0-4ABE-E8FBE697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29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9B852324-BCFB-4AAE-B441-682EED80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Controlling </a:t>
            </a:r>
            <a:r>
              <a:rPr lang="de-DE" sz="3600" dirty="0" err="1"/>
              <a:t>collisions</a:t>
            </a:r>
            <a:r>
              <a:rPr lang="de-DE" sz="3600" dirty="0"/>
              <a:t> – </a:t>
            </a:r>
            <a:r>
              <a:rPr lang="de-DE" sz="3600" dirty="0" err="1"/>
              <a:t>blue</a:t>
            </a:r>
            <a:r>
              <a:rPr lang="de-DE" sz="3600" dirty="0"/>
              <a:t> </a:t>
            </a:r>
            <a:r>
              <a:rPr lang="de-DE" sz="3600" dirty="0" err="1"/>
              <a:t>shielding</a:t>
            </a:r>
            <a:endParaRPr lang="en-US" sz="36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66905D-56EB-4E3C-B79E-140AC0003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511" y="1273516"/>
            <a:ext cx="7611537" cy="511563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5EF9B2-A1C6-0BF8-EC37-8637A3E4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E28709-5DED-F639-47DE-2B4C5936B871}"/>
              </a:ext>
            </a:extLst>
          </p:cNvPr>
          <p:cNvSpPr txBox="1"/>
          <p:nvPr/>
        </p:nvSpPr>
        <p:spPr>
          <a:xfrm flipH="1">
            <a:off x="9475048" y="5433020"/>
            <a:ext cx="8802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Figure </a:t>
            </a:r>
            <a:r>
              <a:rPr lang="de-DE" dirty="0" err="1"/>
              <a:t>courtesy</a:t>
            </a:r>
            <a:r>
              <a:rPr lang="de-DE" dirty="0"/>
              <a:t>:</a:t>
            </a:r>
          </a:p>
          <a:p>
            <a:r>
              <a:rPr lang="de-DE" dirty="0"/>
              <a:t>Maxence </a:t>
            </a:r>
            <a:r>
              <a:rPr lang="de-DE" dirty="0" err="1"/>
              <a:t>Lepers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63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9B852324-BCFB-4AAE-B441-682EED80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Controlling </a:t>
            </a:r>
            <a:r>
              <a:rPr lang="de-DE" sz="3600" dirty="0" err="1"/>
              <a:t>collisions</a:t>
            </a:r>
            <a:r>
              <a:rPr lang="de-DE" sz="3600" dirty="0"/>
              <a:t> – </a:t>
            </a:r>
            <a:r>
              <a:rPr lang="de-DE" sz="3600" dirty="0" err="1"/>
              <a:t>blue</a:t>
            </a:r>
            <a:r>
              <a:rPr lang="de-DE" sz="3600" dirty="0"/>
              <a:t> </a:t>
            </a:r>
            <a:r>
              <a:rPr lang="de-DE" sz="3600" dirty="0" err="1"/>
              <a:t>shielding</a:t>
            </a:r>
            <a:endParaRPr lang="en-US" sz="36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66905D-56EB-4E3C-B79E-140AC0003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511" y="1273516"/>
            <a:ext cx="7611537" cy="51156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1C4EE2-D748-4146-82A6-03AD4F525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279" y="1254463"/>
            <a:ext cx="7678222" cy="513469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312D6A-263E-D49F-666E-CEFA9875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CAC159-3C51-E0F5-4BC0-022D37A4EEA6}"/>
              </a:ext>
            </a:extLst>
          </p:cNvPr>
          <p:cNvSpPr txBox="1"/>
          <p:nvPr/>
        </p:nvSpPr>
        <p:spPr>
          <a:xfrm flipH="1">
            <a:off x="9663306" y="5433020"/>
            <a:ext cx="8802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Figure </a:t>
            </a:r>
            <a:r>
              <a:rPr lang="de-DE" dirty="0" err="1"/>
              <a:t>courtesy</a:t>
            </a:r>
            <a:r>
              <a:rPr lang="de-DE" dirty="0"/>
              <a:t>:</a:t>
            </a:r>
          </a:p>
          <a:p>
            <a:r>
              <a:rPr lang="de-DE" dirty="0"/>
              <a:t>Maxence </a:t>
            </a:r>
            <a:r>
              <a:rPr lang="de-DE" dirty="0" err="1"/>
              <a:t>Lepers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91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9B852324-BCFB-4AAE-B441-682EED80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Controlling </a:t>
            </a:r>
            <a:r>
              <a:rPr lang="de-DE" sz="3600" dirty="0" err="1"/>
              <a:t>collisions</a:t>
            </a:r>
            <a:r>
              <a:rPr lang="de-DE" sz="3600" dirty="0"/>
              <a:t> – </a:t>
            </a:r>
            <a:r>
              <a:rPr lang="de-DE" sz="3600" dirty="0" err="1"/>
              <a:t>blue</a:t>
            </a:r>
            <a:r>
              <a:rPr lang="de-DE" sz="3600" dirty="0"/>
              <a:t> </a:t>
            </a:r>
            <a:r>
              <a:rPr lang="de-DE" sz="3600" dirty="0" err="1"/>
              <a:t>shielding</a:t>
            </a:r>
            <a:endParaRPr lang="en-US" sz="36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66905D-56EB-4E3C-B79E-140AC0003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511" y="1273516"/>
            <a:ext cx="7611537" cy="51156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1C4EE2-D748-4146-82A6-03AD4F525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279" y="1254463"/>
            <a:ext cx="7678222" cy="513469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5E05244-B11C-40A8-8312-021976215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624" y="1276181"/>
            <a:ext cx="7363853" cy="511563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E93CE6-3911-5030-1879-DF91FCC0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758805D-EEB9-721A-E0AF-E2EB93015ACF}"/>
              </a:ext>
            </a:extLst>
          </p:cNvPr>
          <p:cNvSpPr txBox="1"/>
          <p:nvPr/>
        </p:nvSpPr>
        <p:spPr>
          <a:xfrm flipH="1">
            <a:off x="9475048" y="5433020"/>
            <a:ext cx="8802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Figure </a:t>
            </a:r>
            <a:r>
              <a:rPr lang="de-DE" dirty="0" err="1"/>
              <a:t>courtesy</a:t>
            </a:r>
            <a:r>
              <a:rPr lang="de-DE" dirty="0"/>
              <a:t>:</a:t>
            </a:r>
          </a:p>
          <a:p>
            <a:r>
              <a:rPr lang="de-DE" dirty="0"/>
              <a:t>Maxence </a:t>
            </a:r>
            <a:r>
              <a:rPr lang="de-DE" dirty="0" err="1"/>
              <a:t>Lepers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68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9B852324-BCFB-4AAE-B441-682EED80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MW </a:t>
            </a:r>
            <a:r>
              <a:rPr lang="de-DE" sz="3600" dirty="0" err="1"/>
              <a:t>blue</a:t>
            </a:r>
            <a:r>
              <a:rPr lang="de-DE" sz="3600" dirty="0"/>
              <a:t> </a:t>
            </a:r>
            <a:r>
              <a:rPr lang="de-DE" sz="3600" dirty="0" err="1"/>
              <a:t>shielding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collisions</a:t>
            </a:r>
            <a:endParaRPr lang="en-US" sz="3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9C8B27C-9B32-40A7-A2AA-6B45B88DC435}"/>
              </a:ext>
            </a:extLst>
          </p:cNvPr>
          <p:cNvSpPr txBox="1"/>
          <p:nvPr/>
        </p:nvSpPr>
        <p:spPr>
          <a:xfrm flipH="1">
            <a:off x="470721" y="891077"/>
            <a:ext cx="8802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Molecules</a:t>
            </a:r>
            <a:r>
              <a:rPr lang="de-DE" sz="2000" dirty="0"/>
              <a:t>: Blue </a:t>
            </a:r>
            <a:r>
              <a:rPr lang="de-DE" sz="2000" dirty="0" err="1"/>
              <a:t>shielding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collisions</a:t>
            </a:r>
            <a:r>
              <a:rPr lang="de-DE" sz="2000" dirty="0"/>
              <a:t> </a:t>
            </a: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microwave</a:t>
            </a:r>
            <a:r>
              <a:rPr lang="de-DE" sz="2000" dirty="0"/>
              <a:t> </a:t>
            </a:r>
            <a:r>
              <a:rPr lang="de-DE" sz="2000" dirty="0" err="1"/>
              <a:t>coupling</a:t>
            </a:r>
            <a:r>
              <a:rPr lang="de-DE" sz="2000" dirty="0"/>
              <a:t> </a:t>
            </a:r>
            <a:r>
              <a:rPr lang="de-DE" sz="2000" dirty="0" err="1"/>
              <a:t>within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rotational</a:t>
            </a:r>
            <a:r>
              <a:rPr lang="de-DE" sz="2000" dirty="0"/>
              <a:t> </a:t>
            </a:r>
            <a:r>
              <a:rPr lang="de-DE" sz="2000" dirty="0" err="1"/>
              <a:t>structure</a:t>
            </a:r>
            <a:br>
              <a:rPr lang="de-DE" sz="2000" dirty="0"/>
            </a:br>
            <a:r>
              <a:rPr lang="de-DE" sz="2000" dirty="0"/>
              <a:t>Experiment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CaF</a:t>
            </a:r>
            <a:r>
              <a:rPr lang="de-DE" sz="2000" dirty="0"/>
              <a:t> </a:t>
            </a:r>
            <a:r>
              <a:rPr lang="de-DE" sz="2000" dirty="0" err="1"/>
              <a:t>molecules</a:t>
            </a:r>
            <a:endParaRPr lang="en-US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FA1C6D-6274-4606-8508-71F08FE2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7" y="2105130"/>
            <a:ext cx="7567031" cy="426126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60EB193-D7F7-4572-9024-AF6EE5986C0E}"/>
              </a:ext>
            </a:extLst>
          </p:cNvPr>
          <p:cNvSpPr txBox="1"/>
          <p:nvPr/>
        </p:nvSpPr>
        <p:spPr>
          <a:xfrm>
            <a:off x="1709670" y="6289948"/>
            <a:ext cx="6098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Anderegg</a:t>
            </a:r>
            <a:r>
              <a:rPr lang="en-US" sz="1400" dirty="0"/>
              <a:t> et al. , Science 373, 779 (2022)</a:t>
            </a: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B262623C-3DA1-3FF5-36A9-32685AC6CA2F}"/>
              </a:ext>
            </a:extLst>
          </p:cNvPr>
          <p:cNvSpPr txBox="1"/>
          <p:nvPr/>
        </p:nvSpPr>
        <p:spPr>
          <a:xfrm flipH="1">
            <a:off x="7689366" y="2661281"/>
            <a:ext cx="8802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MPQ with fermionic </a:t>
            </a:r>
            <a:r>
              <a:rPr lang="en-US" sz="1400" dirty="0" err="1"/>
              <a:t>NaK</a:t>
            </a:r>
            <a:r>
              <a:rPr lang="en-US" sz="1400" dirty="0"/>
              <a:t>: </a:t>
            </a:r>
            <a:br>
              <a:rPr lang="en-US" sz="1400" dirty="0"/>
            </a:br>
            <a:r>
              <a:rPr lang="en-US" sz="1400" dirty="0" err="1"/>
              <a:t>Schindewolf</a:t>
            </a:r>
            <a:r>
              <a:rPr lang="en-US" sz="1400" dirty="0"/>
              <a:t> et al., Nature </a:t>
            </a:r>
            <a:r>
              <a:rPr lang="de-DE" sz="1400" b="1" dirty="0"/>
              <a:t>607</a:t>
            </a:r>
            <a:r>
              <a:rPr lang="de-DE" sz="1400" dirty="0"/>
              <a:t>, 677 (2022)</a:t>
            </a:r>
          </a:p>
          <a:p>
            <a:endParaRPr lang="de-DE" sz="1400" dirty="0"/>
          </a:p>
          <a:p>
            <a:r>
              <a:rPr lang="de-DE" sz="1400" dirty="0" err="1"/>
              <a:t>HongKong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bosonic</a:t>
            </a:r>
            <a:r>
              <a:rPr lang="de-DE" sz="1400" dirty="0"/>
              <a:t> </a:t>
            </a:r>
            <a:r>
              <a:rPr lang="de-DE" sz="1400" dirty="0" err="1"/>
              <a:t>NaRb</a:t>
            </a:r>
            <a:endParaRPr lang="de-DE" sz="1400" dirty="0"/>
          </a:p>
          <a:p>
            <a:r>
              <a:rPr lang="de-DE" sz="1400" dirty="0"/>
              <a:t>Lin et al.,  arXiv:2304.08312</a:t>
            </a:r>
          </a:p>
          <a:p>
            <a:endParaRPr lang="de-DE" sz="1400" dirty="0"/>
          </a:p>
          <a:p>
            <a:r>
              <a:rPr lang="de-DE" sz="1400" dirty="0"/>
              <a:t>Cornell </a:t>
            </a:r>
            <a:r>
              <a:rPr lang="de-DE" sz="1400" dirty="0" err="1"/>
              <a:t>university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bosonic</a:t>
            </a:r>
            <a:r>
              <a:rPr lang="de-DE" sz="1400" dirty="0"/>
              <a:t> </a:t>
            </a:r>
            <a:r>
              <a:rPr lang="de-DE" sz="1400" dirty="0" err="1"/>
              <a:t>NaCs</a:t>
            </a:r>
            <a:br>
              <a:rPr lang="de-DE" sz="1400" dirty="0"/>
            </a:br>
            <a:r>
              <a:rPr lang="de-DE" sz="1400" dirty="0" err="1"/>
              <a:t>Bigali</a:t>
            </a:r>
            <a:r>
              <a:rPr lang="de-DE" sz="1400" dirty="0"/>
              <a:t> et al., </a:t>
            </a:r>
            <a:r>
              <a:rPr lang="de-DE" sz="1400" dirty="0" err="1"/>
              <a:t>arxiv</a:t>
            </a:r>
            <a:r>
              <a:rPr lang="de-DE" sz="1400" dirty="0"/>
              <a:t>: 2303.16845</a:t>
            </a:r>
          </a:p>
          <a:p>
            <a:endParaRPr lang="de-DE" sz="1600" dirty="0"/>
          </a:p>
          <a:p>
            <a:endParaRPr lang="en-US" sz="16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56B422-0946-272B-AF0A-B63C09CB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04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9B852324-BCFB-4AAE-B441-682EED80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Optical </a:t>
            </a:r>
            <a:r>
              <a:rPr lang="de-DE" sz="3600" dirty="0" err="1"/>
              <a:t>shielding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collisions</a:t>
            </a:r>
            <a:endParaRPr lang="en-US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E188F2-844D-4D4C-80DC-19740FB5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05" y="992815"/>
            <a:ext cx="3753374" cy="522042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8391E63-AE56-4586-893C-B2FBD6FAA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68" y="1456559"/>
            <a:ext cx="5736916" cy="37093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1FDFC5E-AFC3-EDB1-E951-DBC49A3B94A5}"/>
              </a:ext>
            </a:extLst>
          </p:cNvPr>
          <p:cNvSpPr txBox="1"/>
          <p:nvPr/>
        </p:nvSpPr>
        <p:spPr>
          <a:xfrm flipH="1">
            <a:off x="4978531" y="5361467"/>
            <a:ext cx="8802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Hannover + Orsay </a:t>
            </a:r>
            <a:r>
              <a:rPr lang="de-DE" dirty="0" err="1"/>
              <a:t>proposal</a:t>
            </a:r>
            <a:r>
              <a:rPr lang="de-DE" dirty="0"/>
              <a:t>: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 </a:t>
            </a:r>
            <a:br>
              <a:rPr lang="en-US" b="0" i="0" dirty="0">
                <a:solidFill>
                  <a:srgbClr val="444444"/>
                </a:solidFill>
                <a:effectLst/>
              </a:rPr>
            </a:br>
            <a:r>
              <a:rPr lang="en-US" b="0" i="0" dirty="0">
                <a:solidFill>
                  <a:srgbClr val="444444"/>
                </a:solidFill>
                <a:effectLst/>
              </a:rPr>
              <a:t>arXiv:2211.08950, accepted in PRR</a:t>
            </a:r>
            <a:endParaRPr lang="de-DE" dirty="0"/>
          </a:p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2F5D83-46DE-A30F-64CA-3C7AEBC1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C39E07-1871-A62D-0D1A-CF04F8368D69}"/>
              </a:ext>
            </a:extLst>
          </p:cNvPr>
          <p:cNvSpPr txBox="1"/>
          <p:nvPr/>
        </p:nvSpPr>
        <p:spPr>
          <a:xfrm flipH="1">
            <a:off x="10325484" y="4278322"/>
            <a:ext cx="8802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Figure </a:t>
            </a:r>
            <a:r>
              <a:rPr lang="de-DE" dirty="0" err="1"/>
              <a:t>courtesy</a:t>
            </a:r>
            <a:r>
              <a:rPr lang="de-DE" dirty="0"/>
              <a:t>:</a:t>
            </a:r>
          </a:p>
          <a:p>
            <a:r>
              <a:rPr lang="de-DE" dirty="0"/>
              <a:t>Maxence </a:t>
            </a:r>
            <a:r>
              <a:rPr lang="de-DE" dirty="0" err="1"/>
              <a:t>Lepers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32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9B852324-BCFB-4AAE-B441-682EED80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Optical </a:t>
            </a:r>
            <a:r>
              <a:rPr lang="de-DE" sz="3600" dirty="0" err="1"/>
              <a:t>shielding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collisions</a:t>
            </a:r>
            <a:endParaRPr lang="en-US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E188F2-844D-4D4C-80DC-19740FB5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05" y="992815"/>
            <a:ext cx="3753374" cy="522042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DEAF2D9-8DE5-40A5-BBE4-BF3B6429B585}"/>
              </a:ext>
            </a:extLst>
          </p:cNvPr>
          <p:cNvSpPr/>
          <p:nvPr/>
        </p:nvSpPr>
        <p:spPr>
          <a:xfrm>
            <a:off x="5798177" y="9835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/>
              <a:t>Effective</a:t>
            </a:r>
            <a:r>
              <a:rPr lang="de-DE" dirty="0"/>
              <a:t> 2-level </a:t>
            </a:r>
            <a:r>
              <a:rPr lang="de-DE" dirty="0" err="1"/>
              <a:t>system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9FAB64-66F0-4296-BCBB-95C01AC4B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182" y="1392342"/>
            <a:ext cx="5360057" cy="375518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6C66F7-6CEA-4428-B36F-54C696201565}"/>
              </a:ext>
            </a:extLst>
          </p:cNvPr>
          <p:cNvSpPr/>
          <p:nvPr/>
        </p:nvSpPr>
        <p:spPr>
          <a:xfrm>
            <a:off x="5798177" y="54271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NimbusSanL"/>
              </a:rPr>
              <a:t>adiabatic elimination </a:t>
            </a:r>
            <a:r>
              <a:rPr lang="en-US" i="1" dirty="0">
                <a:solidFill>
                  <a:srgbClr val="000000"/>
                </a:solidFill>
                <a:latin typeface="LMMathSymbols10"/>
              </a:rPr>
              <a:t>⇒ </a:t>
            </a:r>
            <a:r>
              <a:rPr lang="en-US" dirty="0">
                <a:solidFill>
                  <a:srgbClr val="000000"/>
                </a:solidFill>
                <a:latin typeface="NimbusSanL"/>
              </a:rPr>
              <a:t>effective 2-level coupling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NimbusSanL"/>
              </a:rPr>
              <a:t>difference: need to couple states with same parity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BFA8F77-D167-4E62-AAE5-2ECFBAFB646D}"/>
              </a:ext>
            </a:extLst>
          </p:cNvPr>
          <p:cNvSpPr/>
          <p:nvPr/>
        </p:nvSpPr>
        <p:spPr>
          <a:xfrm>
            <a:off x="989762" y="635312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latin typeface="+mj-lt"/>
              </a:rPr>
              <a:t>C. </a:t>
            </a:r>
            <a:r>
              <a:rPr lang="de-DE" sz="1400" dirty="0" err="1">
                <a:latin typeface="+mj-lt"/>
              </a:rPr>
              <a:t>Karam</a:t>
            </a:r>
            <a:r>
              <a:rPr lang="de-DE" sz="1400" dirty="0">
                <a:latin typeface="+mj-lt"/>
              </a:rPr>
              <a:t> et al. arXiv:2211.08950 (2022)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A65521-84EA-4601-F4D9-10A6E24E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32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14D31-BE55-4277-B957-C23D5B42E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2932"/>
            <a:ext cx="9144000" cy="2387600"/>
          </a:xfrm>
        </p:spPr>
        <p:txBody>
          <a:bodyPr>
            <a:normAutofit/>
          </a:bodyPr>
          <a:lstStyle/>
          <a:p>
            <a:br>
              <a:rPr lang="de-DE" sz="4000" dirty="0"/>
            </a:br>
            <a:r>
              <a:rPr lang="de-DE" sz="4000" dirty="0"/>
              <a:t>Atom-</a:t>
            </a:r>
            <a:r>
              <a:rPr lang="de-DE" sz="4000" dirty="0" err="1"/>
              <a:t>molecule</a:t>
            </a:r>
            <a:r>
              <a:rPr lang="de-DE" sz="4000" dirty="0"/>
              <a:t> </a:t>
            </a:r>
            <a:r>
              <a:rPr lang="de-DE" sz="4000" dirty="0" err="1"/>
              <a:t>collisions</a:t>
            </a:r>
            <a:endParaRPr lang="en-US" sz="40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0C23AC8-D938-4663-9F48-8A0C1D977285}"/>
              </a:ext>
            </a:extLst>
          </p:cNvPr>
          <p:cNvGrpSpPr/>
          <p:nvPr/>
        </p:nvGrpSpPr>
        <p:grpSpPr>
          <a:xfrm>
            <a:off x="5363541" y="3429000"/>
            <a:ext cx="1464918" cy="1343329"/>
            <a:chOff x="2324559" y="3423850"/>
            <a:chExt cx="1464918" cy="1343329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C417EB3-7121-4510-BCFF-7E56F75D3602}"/>
                </a:ext>
              </a:extLst>
            </p:cNvPr>
            <p:cNvGrpSpPr/>
            <p:nvPr/>
          </p:nvGrpSpPr>
          <p:grpSpPr>
            <a:xfrm>
              <a:off x="2324559" y="3944039"/>
              <a:ext cx="439757" cy="383754"/>
              <a:chOff x="2324559" y="3944039"/>
              <a:chExt cx="439757" cy="383754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4BA91202-BA7B-4DA2-BD2D-E24DD925A040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6FA0F026-DE7A-4B33-B897-2F9FCCE55E38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07964B4A-D4BA-4227-875F-A57BE3909968}"/>
                </a:ext>
              </a:extLst>
            </p:cNvPr>
            <p:cNvGrpSpPr/>
            <p:nvPr/>
          </p:nvGrpSpPr>
          <p:grpSpPr>
            <a:xfrm rot="13606194">
              <a:off x="2892387" y="3867839"/>
              <a:ext cx="439757" cy="383754"/>
              <a:chOff x="2324559" y="3944039"/>
              <a:chExt cx="439757" cy="383754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BE66EA44-385B-41AC-B50A-9BA8B39F8A41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A45B27FB-C10B-4738-A682-4A512CE4E803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06D67C4-0C9B-4DFF-B1F4-6E485133093F}"/>
                </a:ext>
              </a:extLst>
            </p:cNvPr>
            <p:cNvGrpSpPr/>
            <p:nvPr/>
          </p:nvGrpSpPr>
          <p:grpSpPr>
            <a:xfrm rot="18742050">
              <a:off x="2765551" y="4355424"/>
              <a:ext cx="439757" cy="383754"/>
              <a:chOff x="2324559" y="3944039"/>
              <a:chExt cx="439757" cy="383754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23486CF1-2665-4E5E-9DD3-57BBD7C3E2F2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29921A16-DFA5-4662-832A-30DB32ECA709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C3DB562B-E910-4C33-B033-C5910EC834E7}"/>
                </a:ext>
              </a:extLst>
            </p:cNvPr>
            <p:cNvGrpSpPr/>
            <p:nvPr/>
          </p:nvGrpSpPr>
          <p:grpSpPr>
            <a:xfrm rot="4914099">
              <a:off x="2590371" y="3451852"/>
              <a:ext cx="439757" cy="383754"/>
              <a:chOff x="2324559" y="3944039"/>
              <a:chExt cx="439757" cy="383754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CAD7E46-1B16-4401-8827-F6BCACA5B93F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05C9AFB9-0651-4C49-97CF-DEF01B2AF420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E34D3959-CB82-4BBF-9218-07A95B75E820}"/>
                </a:ext>
              </a:extLst>
            </p:cNvPr>
            <p:cNvGrpSpPr/>
            <p:nvPr/>
          </p:nvGrpSpPr>
          <p:grpSpPr>
            <a:xfrm rot="4914099">
              <a:off x="3377721" y="3696568"/>
              <a:ext cx="439757" cy="383754"/>
              <a:chOff x="2324559" y="3944039"/>
              <a:chExt cx="439757" cy="383754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70C62D28-0519-4EA2-A92F-3C6DB8F97794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0C4146C9-7417-4557-839B-D4E331B13096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Ellipse 36">
            <a:extLst>
              <a:ext uri="{FF2B5EF4-FFF2-40B4-BE49-F238E27FC236}">
                <a16:creationId xmlns:a16="http://schemas.microsoft.com/office/drawing/2014/main" id="{EE0A96E0-270B-A6CB-3AC4-FC28076AF7B2}"/>
              </a:ext>
            </a:extLst>
          </p:cNvPr>
          <p:cNvSpPr/>
          <p:nvPr/>
        </p:nvSpPr>
        <p:spPr>
          <a:xfrm rot="1170134">
            <a:off x="6538754" y="4247716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e 36">
            <a:extLst>
              <a:ext uri="{FF2B5EF4-FFF2-40B4-BE49-F238E27FC236}">
                <a16:creationId xmlns:a16="http://schemas.microsoft.com/office/drawing/2014/main" id="{990A4D95-A187-5CA7-FE8B-758B39BDFB77}"/>
              </a:ext>
            </a:extLst>
          </p:cNvPr>
          <p:cNvSpPr/>
          <p:nvPr/>
        </p:nvSpPr>
        <p:spPr>
          <a:xfrm rot="1170134">
            <a:off x="6169413" y="3463102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e 36">
            <a:extLst>
              <a:ext uri="{FF2B5EF4-FFF2-40B4-BE49-F238E27FC236}">
                <a16:creationId xmlns:a16="http://schemas.microsoft.com/office/drawing/2014/main" id="{2551376E-832A-6D83-167D-E07DED8EFDD9}"/>
              </a:ext>
            </a:extLst>
          </p:cNvPr>
          <p:cNvSpPr/>
          <p:nvPr/>
        </p:nvSpPr>
        <p:spPr>
          <a:xfrm rot="1170134">
            <a:off x="5764518" y="3897166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e 36">
            <a:extLst>
              <a:ext uri="{FF2B5EF4-FFF2-40B4-BE49-F238E27FC236}">
                <a16:creationId xmlns:a16="http://schemas.microsoft.com/office/drawing/2014/main" id="{AECBDB84-4609-671B-27ED-8A8FE8302356}"/>
              </a:ext>
            </a:extLst>
          </p:cNvPr>
          <p:cNvSpPr/>
          <p:nvPr/>
        </p:nvSpPr>
        <p:spPr>
          <a:xfrm rot="1170134">
            <a:off x="5325955" y="4365447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C7301C-FEA1-703D-87F0-AA9489E2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7"/>
    </mc:Choice>
    <mc:Fallback xmlns="">
      <p:transition spd="slow" advTm="5777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623C6-4013-450B-93FC-1E1059E1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Atom-</a:t>
            </a:r>
            <a:r>
              <a:rPr lang="de-DE" dirty="0" err="1"/>
              <a:t>molecule</a:t>
            </a:r>
            <a:r>
              <a:rPr lang="de-DE" dirty="0"/>
              <a:t> </a:t>
            </a:r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NaK</a:t>
            </a:r>
            <a:r>
              <a:rPr lang="de-DE" dirty="0"/>
              <a:t> </a:t>
            </a:r>
            <a:r>
              <a:rPr lang="de-DE" dirty="0" err="1"/>
              <a:t>molecule</a:t>
            </a:r>
            <a:endParaRPr lang="en-US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2D79DB0-85E2-4739-893A-62E250D62EF8}"/>
              </a:ext>
            </a:extLst>
          </p:cNvPr>
          <p:cNvSpPr txBox="1"/>
          <p:nvPr/>
        </p:nvSpPr>
        <p:spPr>
          <a:xfrm>
            <a:off x="593091" y="1308740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NaK+Na</a:t>
            </a:r>
            <a:endParaRPr lang="en-US" sz="24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70594B2-9DD8-4C0A-894E-9B3C1F685F67}"/>
              </a:ext>
            </a:extLst>
          </p:cNvPr>
          <p:cNvSpPr txBox="1"/>
          <p:nvPr/>
        </p:nvSpPr>
        <p:spPr>
          <a:xfrm>
            <a:off x="7364005" y="130873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NaK+K</a:t>
            </a:r>
            <a:endParaRPr lang="en-US" sz="24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11C0953-0BDA-453E-8720-11F5375D31DF}"/>
              </a:ext>
            </a:extLst>
          </p:cNvPr>
          <p:cNvSpPr txBox="1"/>
          <p:nvPr/>
        </p:nvSpPr>
        <p:spPr>
          <a:xfrm>
            <a:off x="593091" y="2108737"/>
            <a:ext cx="444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Exoergic</a:t>
            </a:r>
            <a:r>
              <a:rPr lang="de-DE" sz="2400" dirty="0"/>
              <a:t> </a:t>
            </a:r>
            <a:r>
              <a:rPr lang="de-DE" sz="2400" dirty="0" err="1"/>
              <a:t>chemical</a:t>
            </a:r>
            <a:r>
              <a:rPr lang="de-DE" sz="2400" dirty="0"/>
              <a:t> </a:t>
            </a:r>
            <a:r>
              <a:rPr lang="de-DE" sz="2400" dirty="0" err="1"/>
              <a:t>reaction</a:t>
            </a:r>
            <a:br>
              <a:rPr lang="de-DE" sz="2400" dirty="0"/>
            </a:br>
            <a:r>
              <a:rPr lang="de-DE" sz="2400" dirty="0" err="1"/>
              <a:t>NaK+Na</a:t>
            </a:r>
            <a:r>
              <a:rPr lang="de-DE" sz="2400" dirty="0">
                <a:sym typeface="Wingdings" panose="05000000000000000000" pitchFamily="2" charset="2"/>
              </a:rPr>
              <a:t> Na</a:t>
            </a:r>
            <a:r>
              <a:rPr lang="de-DE" sz="2400" baseline="-25000" dirty="0">
                <a:sym typeface="Wingdings" panose="05000000000000000000" pitchFamily="2" charset="2"/>
              </a:rPr>
              <a:t>2</a:t>
            </a:r>
            <a:r>
              <a:rPr lang="de-DE" sz="2400" dirty="0">
                <a:sym typeface="Wingdings" panose="05000000000000000000" pitchFamily="2" charset="2"/>
              </a:rPr>
              <a:t>+K+</a:t>
            </a:r>
            <a:endParaRPr lang="en-US" sz="2400" dirty="0"/>
          </a:p>
        </p:txBody>
      </p:sp>
      <p:sp>
        <p:nvSpPr>
          <p:cNvPr id="28" name="Gewitterblitz 27">
            <a:extLst>
              <a:ext uri="{FF2B5EF4-FFF2-40B4-BE49-F238E27FC236}">
                <a16:creationId xmlns:a16="http://schemas.microsoft.com/office/drawing/2014/main" id="{34A03B23-8368-4CCE-BEED-B8259EBE18A1}"/>
              </a:ext>
            </a:extLst>
          </p:cNvPr>
          <p:cNvSpPr/>
          <p:nvPr/>
        </p:nvSpPr>
        <p:spPr>
          <a:xfrm>
            <a:off x="3198697" y="2448154"/>
            <a:ext cx="333869" cy="641113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F7F1DC4F-0A99-9682-9C2A-58E2589BE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507" y="3380923"/>
            <a:ext cx="469900" cy="188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" name="Ellipse 35">
            <a:extLst>
              <a:ext uri="{FF2B5EF4-FFF2-40B4-BE49-F238E27FC236}">
                <a16:creationId xmlns:a16="http://schemas.microsoft.com/office/drawing/2014/main" id="{1F0EFA78-E3BD-89D4-22CC-C8516A520679}"/>
              </a:ext>
            </a:extLst>
          </p:cNvPr>
          <p:cNvSpPr/>
          <p:nvPr/>
        </p:nvSpPr>
        <p:spPr>
          <a:xfrm rot="13710621">
            <a:off x="4873745" y="3000738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Ellipse 36">
            <a:extLst>
              <a:ext uri="{FF2B5EF4-FFF2-40B4-BE49-F238E27FC236}">
                <a16:creationId xmlns:a16="http://schemas.microsoft.com/office/drawing/2014/main" id="{0627658A-0B2F-A2DC-66CF-7CB28D06C574}"/>
              </a:ext>
            </a:extLst>
          </p:cNvPr>
          <p:cNvSpPr/>
          <p:nvPr/>
        </p:nvSpPr>
        <p:spPr>
          <a:xfrm rot="1170134">
            <a:off x="5837538" y="3240312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e 37">
            <a:extLst>
              <a:ext uri="{FF2B5EF4-FFF2-40B4-BE49-F238E27FC236}">
                <a16:creationId xmlns:a16="http://schemas.microsoft.com/office/drawing/2014/main" id="{A3EFF503-C4A5-19D3-AA43-71A6C37C5C82}"/>
              </a:ext>
            </a:extLst>
          </p:cNvPr>
          <p:cNvSpPr/>
          <p:nvPr/>
        </p:nvSpPr>
        <p:spPr>
          <a:xfrm rot="1170134">
            <a:off x="4938298" y="3233408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Ellipse 48">
            <a:extLst>
              <a:ext uri="{FF2B5EF4-FFF2-40B4-BE49-F238E27FC236}">
                <a16:creationId xmlns:a16="http://schemas.microsoft.com/office/drawing/2014/main" id="{02555C1D-C89F-14A9-29EC-A56DB0DB71A5}"/>
              </a:ext>
            </a:extLst>
          </p:cNvPr>
          <p:cNvSpPr/>
          <p:nvPr/>
        </p:nvSpPr>
        <p:spPr>
          <a:xfrm rot="13710621">
            <a:off x="11332158" y="2656645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uppieren 41">
            <a:extLst>
              <a:ext uri="{FF2B5EF4-FFF2-40B4-BE49-F238E27FC236}">
                <a16:creationId xmlns:a16="http://schemas.microsoft.com/office/drawing/2014/main" id="{16B16109-4895-8CF5-4F5D-CE1176A43FDA}"/>
              </a:ext>
            </a:extLst>
          </p:cNvPr>
          <p:cNvGrpSpPr/>
          <p:nvPr/>
        </p:nvGrpSpPr>
        <p:grpSpPr>
          <a:xfrm>
            <a:off x="10348889" y="2584989"/>
            <a:ext cx="439757" cy="383754"/>
            <a:chOff x="10481783" y="5477024"/>
            <a:chExt cx="439757" cy="383754"/>
          </a:xfrm>
        </p:grpSpPr>
        <p:sp>
          <p:nvSpPr>
            <p:cNvPr id="34" name="Ellipse 45">
              <a:extLst>
                <a:ext uri="{FF2B5EF4-FFF2-40B4-BE49-F238E27FC236}">
                  <a16:creationId xmlns:a16="http://schemas.microsoft.com/office/drawing/2014/main" id="{5A07FF7F-9734-8601-BCD5-6123EDBDB5D4}"/>
                </a:ext>
              </a:extLst>
            </p:cNvPr>
            <p:cNvSpPr/>
            <p:nvPr/>
          </p:nvSpPr>
          <p:spPr>
            <a:xfrm rot="1170134">
              <a:off x="10481783" y="5477024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Ellipse 46">
              <a:extLst>
                <a:ext uri="{FF2B5EF4-FFF2-40B4-BE49-F238E27FC236}">
                  <a16:creationId xmlns:a16="http://schemas.microsoft.com/office/drawing/2014/main" id="{214FCE42-3872-DE81-939B-0C9C4E9BAD20}"/>
                </a:ext>
              </a:extLst>
            </p:cNvPr>
            <p:cNvSpPr/>
            <p:nvPr/>
          </p:nvSpPr>
          <p:spPr>
            <a:xfrm rot="1170134">
              <a:off x="10679169" y="5629424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7" name="Gerader Verbinder 42">
            <a:extLst>
              <a:ext uri="{FF2B5EF4-FFF2-40B4-BE49-F238E27FC236}">
                <a16:creationId xmlns:a16="http://schemas.microsoft.com/office/drawing/2014/main" id="{68F37440-EA0F-7584-5784-2BFF8A252DB7}"/>
              </a:ext>
            </a:extLst>
          </p:cNvPr>
          <p:cNvCxnSpPr/>
          <p:nvPr/>
        </p:nvCxnSpPr>
        <p:spPr>
          <a:xfrm flipH="1">
            <a:off x="10123931" y="3048233"/>
            <a:ext cx="156506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43">
            <a:extLst>
              <a:ext uri="{FF2B5EF4-FFF2-40B4-BE49-F238E27FC236}">
                <a16:creationId xmlns:a16="http://schemas.microsoft.com/office/drawing/2014/main" id="{DF2079BC-7BCE-C8DC-B8BB-E11C1410AE0B}"/>
              </a:ext>
            </a:extLst>
          </p:cNvPr>
          <p:cNvSpPr txBox="1"/>
          <p:nvPr/>
        </p:nvSpPr>
        <p:spPr>
          <a:xfrm>
            <a:off x="10346729" y="3121531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 cm</a:t>
            </a:r>
            <a:r>
              <a:rPr lang="de-DE" baseline="30000" dirty="0"/>
              <a:t>-1</a:t>
            </a:r>
          </a:p>
          <a:p>
            <a:r>
              <a:rPr lang="de-DE" dirty="0" err="1"/>
              <a:t>NaK+Na</a:t>
            </a:r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B36338C-448B-507F-4BF1-53F878B77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92" y="2976841"/>
            <a:ext cx="3890960" cy="2209800"/>
          </a:xfrm>
          <a:prstGeom prst="rect">
            <a:avLst/>
          </a:prstGeom>
        </p:spPr>
      </p:pic>
      <p:cxnSp>
        <p:nvCxnSpPr>
          <p:cNvPr id="40" name="Gerader Verbinder 34">
            <a:extLst>
              <a:ext uri="{FF2B5EF4-FFF2-40B4-BE49-F238E27FC236}">
                <a16:creationId xmlns:a16="http://schemas.microsoft.com/office/drawing/2014/main" id="{3999CDA9-1434-3616-E45F-045E6A95B8AE}"/>
              </a:ext>
            </a:extLst>
          </p:cNvPr>
          <p:cNvCxnSpPr/>
          <p:nvPr/>
        </p:nvCxnSpPr>
        <p:spPr>
          <a:xfrm flipH="1">
            <a:off x="4847710" y="3561246"/>
            <a:ext cx="156506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985CCD6-3CC2-5061-37F1-9A65FB6B592F}"/>
              </a:ext>
            </a:extLst>
          </p:cNvPr>
          <p:cNvCxnSpPr/>
          <p:nvPr/>
        </p:nvCxnSpPr>
        <p:spPr>
          <a:xfrm flipH="1">
            <a:off x="4847710" y="5470189"/>
            <a:ext cx="60883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0C814DC-25F1-6D0F-F2E9-67484EF39C8E}"/>
              </a:ext>
            </a:extLst>
          </p:cNvPr>
          <p:cNvSpPr txBox="1"/>
          <p:nvPr/>
        </p:nvSpPr>
        <p:spPr>
          <a:xfrm flipH="1">
            <a:off x="4870900" y="5470193"/>
            <a:ext cx="36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 err="1">
                <a:solidFill>
                  <a:srgbClr val="1A0DAB"/>
                </a:solidFill>
                <a:effectLst/>
                <a:hlinkClick r:id="rId4"/>
              </a:rPr>
              <a:t>Reaction</a:t>
            </a:r>
            <a:r>
              <a:rPr lang="de-DE" b="0" i="0" dirty="0">
                <a:solidFill>
                  <a:srgbClr val="1A0DAB"/>
                </a:solidFill>
                <a:effectLst/>
                <a:hlinkClick r:id="rId4"/>
              </a:rPr>
              <a:t> </a:t>
            </a:r>
            <a:r>
              <a:rPr lang="de-DE" b="0" i="0" dirty="0" err="1">
                <a:solidFill>
                  <a:srgbClr val="1A0DAB"/>
                </a:solidFill>
                <a:effectLst/>
                <a:hlinkClick r:id="rId4"/>
              </a:rPr>
              <a:t>coordinate</a:t>
            </a:r>
            <a:endParaRPr lang="en-US" b="0" i="0" dirty="0">
              <a:solidFill>
                <a:srgbClr val="1A0DAB"/>
              </a:solidFill>
              <a:effectLst/>
              <a:hlinkClick r:id="rId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AFD939-FE8B-F3B5-4928-2B686F9C3CAE}"/>
              </a:ext>
            </a:extLst>
          </p:cNvPr>
          <p:cNvSpPr/>
          <p:nvPr/>
        </p:nvSpPr>
        <p:spPr>
          <a:xfrm>
            <a:off x="9507548" y="2399393"/>
            <a:ext cx="655640" cy="2959276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8493CF4-2CB8-E5DD-49F3-6E480C3CB587}"/>
              </a:ext>
            </a:extLst>
          </p:cNvPr>
          <p:cNvSpPr/>
          <p:nvPr/>
        </p:nvSpPr>
        <p:spPr>
          <a:xfrm>
            <a:off x="6403164" y="2393187"/>
            <a:ext cx="3087778" cy="2959276"/>
          </a:xfrm>
          <a:prstGeom prst="rect">
            <a:avLst/>
          </a:prstGeom>
          <a:solidFill>
            <a:schemeClr val="accent4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uppieren 40">
            <a:extLst>
              <a:ext uri="{FF2B5EF4-FFF2-40B4-BE49-F238E27FC236}">
                <a16:creationId xmlns:a16="http://schemas.microsoft.com/office/drawing/2014/main" id="{336FF48C-6F6B-983E-905D-D3577348859E}"/>
              </a:ext>
            </a:extLst>
          </p:cNvPr>
          <p:cNvGrpSpPr/>
          <p:nvPr/>
        </p:nvGrpSpPr>
        <p:grpSpPr>
          <a:xfrm rot="13710621">
            <a:off x="7631548" y="4001682"/>
            <a:ext cx="439757" cy="383754"/>
            <a:chOff x="9052681" y="5486432"/>
            <a:chExt cx="439757" cy="383754"/>
          </a:xfrm>
        </p:grpSpPr>
        <p:sp>
          <p:nvSpPr>
            <p:cNvPr id="46" name="Ellipse 47">
              <a:extLst>
                <a:ext uri="{FF2B5EF4-FFF2-40B4-BE49-F238E27FC236}">
                  <a16:creationId xmlns:a16="http://schemas.microsoft.com/office/drawing/2014/main" id="{6366CDD6-DA8C-2287-9F82-84F2D6AB85DA}"/>
                </a:ext>
              </a:extLst>
            </p:cNvPr>
            <p:cNvSpPr/>
            <p:nvPr/>
          </p:nvSpPr>
          <p:spPr>
            <a:xfrm>
              <a:off x="9052681" y="5486432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Ellipse 48">
              <a:extLst>
                <a:ext uri="{FF2B5EF4-FFF2-40B4-BE49-F238E27FC236}">
                  <a16:creationId xmlns:a16="http://schemas.microsoft.com/office/drawing/2014/main" id="{52A3119D-8A36-9BED-405A-62877E8A84E8}"/>
                </a:ext>
              </a:extLst>
            </p:cNvPr>
            <p:cNvSpPr/>
            <p:nvPr/>
          </p:nvSpPr>
          <p:spPr>
            <a:xfrm>
              <a:off x="9250067" y="563883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Ellipse 46">
            <a:extLst>
              <a:ext uri="{FF2B5EF4-FFF2-40B4-BE49-F238E27FC236}">
                <a16:creationId xmlns:a16="http://schemas.microsoft.com/office/drawing/2014/main" id="{E2DB22CF-C1EB-7563-2649-1334A82347C3}"/>
              </a:ext>
            </a:extLst>
          </p:cNvPr>
          <p:cNvSpPr/>
          <p:nvPr/>
        </p:nvSpPr>
        <p:spPr>
          <a:xfrm rot="1170134">
            <a:off x="7928678" y="4128513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52E0900-30BB-131C-E03F-4E6F2881E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068" y="1696366"/>
            <a:ext cx="655640" cy="688422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171639-E0D2-91EF-03A6-79A7FC7D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14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623C6-4013-450B-93FC-1E1059E1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Atom-</a:t>
            </a:r>
            <a:r>
              <a:rPr lang="de-DE" dirty="0" err="1"/>
              <a:t>molecule</a:t>
            </a:r>
            <a:r>
              <a:rPr lang="de-DE" dirty="0"/>
              <a:t> </a:t>
            </a:r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NaK</a:t>
            </a:r>
            <a:r>
              <a:rPr lang="de-DE" dirty="0"/>
              <a:t> </a:t>
            </a:r>
            <a:r>
              <a:rPr lang="de-DE" dirty="0" err="1"/>
              <a:t>molecule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3E5AF5-BFA4-4648-22B9-06AF572F3CB9}"/>
              </a:ext>
            </a:extLst>
          </p:cNvPr>
          <p:cNvGrpSpPr/>
          <p:nvPr/>
        </p:nvGrpSpPr>
        <p:grpSpPr>
          <a:xfrm flipH="1">
            <a:off x="661094" y="2393146"/>
            <a:ext cx="2940750" cy="1670922"/>
            <a:chOff x="710590" y="2553947"/>
            <a:chExt cx="3013582" cy="1670922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9576C9C-454E-4F60-9AB5-814D8BDFD1DC}"/>
                </a:ext>
              </a:extLst>
            </p:cNvPr>
            <p:cNvSpPr/>
            <p:nvPr/>
          </p:nvSpPr>
          <p:spPr>
            <a:xfrm rot="13710621">
              <a:off x="1955405" y="3389027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7B0E980-077A-44EF-9B3A-99482F0BC74D}"/>
                </a:ext>
              </a:extLst>
            </p:cNvPr>
            <p:cNvSpPr/>
            <p:nvPr/>
          </p:nvSpPr>
          <p:spPr>
            <a:xfrm rot="13710621">
              <a:off x="1938799" y="3140207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61F1D2E-24FE-4E60-B1D1-0D465535EF6D}"/>
                </a:ext>
              </a:extLst>
            </p:cNvPr>
            <p:cNvSpPr/>
            <p:nvPr/>
          </p:nvSpPr>
          <p:spPr>
            <a:xfrm rot="13710621">
              <a:off x="2138946" y="3275261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F2C6189-5722-47B6-8A48-C0E6A5B98E2E}"/>
                </a:ext>
              </a:extLst>
            </p:cNvPr>
            <p:cNvSpPr/>
            <p:nvPr/>
          </p:nvSpPr>
          <p:spPr>
            <a:xfrm rot="13710621">
              <a:off x="721687" y="2808276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1F48703-D04E-410B-BFE3-F6632921E573}"/>
                </a:ext>
              </a:extLst>
            </p:cNvPr>
            <p:cNvSpPr/>
            <p:nvPr/>
          </p:nvSpPr>
          <p:spPr>
            <a:xfrm rot="13710621">
              <a:off x="705081" y="2559456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48FF0BF-E155-46DB-B5F2-8472CD4C11EA}"/>
                </a:ext>
              </a:extLst>
            </p:cNvPr>
            <p:cNvSpPr/>
            <p:nvPr/>
          </p:nvSpPr>
          <p:spPr>
            <a:xfrm rot="13710621">
              <a:off x="721687" y="3963229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1410FAC6-9351-466E-9030-B1BDE9A6CE69}"/>
                </a:ext>
              </a:extLst>
            </p:cNvPr>
            <p:cNvCxnSpPr/>
            <p:nvPr/>
          </p:nvCxnSpPr>
          <p:spPr>
            <a:xfrm>
              <a:off x="1132114" y="2923953"/>
              <a:ext cx="638629" cy="4669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B011A40A-5A1E-4AE4-9401-059A4D5AB3F5}"/>
                </a:ext>
              </a:extLst>
            </p:cNvPr>
            <p:cNvCxnSpPr/>
            <p:nvPr/>
          </p:nvCxnSpPr>
          <p:spPr>
            <a:xfrm flipV="1">
              <a:off x="2427066" y="2854979"/>
              <a:ext cx="870857" cy="4669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463E6BEC-B632-4CDB-949A-1C5ECFCF3128}"/>
                </a:ext>
              </a:extLst>
            </p:cNvPr>
            <p:cNvCxnSpPr>
              <a:cxnSpLocks/>
            </p:cNvCxnSpPr>
            <p:nvPr/>
          </p:nvCxnSpPr>
          <p:spPr>
            <a:xfrm>
              <a:off x="2427065" y="3558350"/>
              <a:ext cx="870857" cy="4618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3F4C00D2-2FF8-411A-8FCA-990B8CB6002F}"/>
                </a:ext>
              </a:extLst>
            </p:cNvPr>
            <p:cNvSpPr/>
            <p:nvPr/>
          </p:nvSpPr>
          <p:spPr>
            <a:xfrm rot="13710621">
              <a:off x="3320374" y="3988007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EE9E69A-CF47-4F1C-9C16-E06646D65F2D}"/>
                </a:ext>
              </a:extLst>
            </p:cNvPr>
            <p:cNvSpPr/>
            <p:nvPr/>
          </p:nvSpPr>
          <p:spPr>
            <a:xfrm rot="13710621">
              <a:off x="3287162" y="2636656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0283A95-DE32-40FF-BCFF-26795CC126E1}"/>
                </a:ext>
              </a:extLst>
            </p:cNvPr>
            <p:cNvSpPr/>
            <p:nvPr/>
          </p:nvSpPr>
          <p:spPr>
            <a:xfrm rot="13710621">
              <a:off x="3487309" y="2771710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5E8CC2B6-465C-4E06-A6B3-99D579D291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8798" y="3500560"/>
              <a:ext cx="556706" cy="4792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E2D79DB0-85E2-4739-893A-62E250D62EF8}"/>
              </a:ext>
            </a:extLst>
          </p:cNvPr>
          <p:cNvSpPr txBox="1"/>
          <p:nvPr/>
        </p:nvSpPr>
        <p:spPr>
          <a:xfrm>
            <a:off x="593091" y="1308740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NaK+Na</a:t>
            </a:r>
            <a:endParaRPr lang="en-US" sz="24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11C0953-0BDA-453E-8720-11F5375D31DF}"/>
              </a:ext>
            </a:extLst>
          </p:cNvPr>
          <p:cNvSpPr txBox="1"/>
          <p:nvPr/>
        </p:nvSpPr>
        <p:spPr>
          <a:xfrm>
            <a:off x="638792" y="4661044"/>
            <a:ext cx="444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Exoergic</a:t>
            </a:r>
            <a:r>
              <a:rPr lang="de-DE" sz="2400" dirty="0"/>
              <a:t> </a:t>
            </a:r>
            <a:r>
              <a:rPr lang="de-DE" sz="2400" dirty="0" err="1"/>
              <a:t>chemical</a:t>
            </a:r>
            <a:r>
              <a:rPr lang="de-DE" sz="2400" dirty="0"/>
              <a:t> </a:t>
            </a:r>
            <a:r>
              <a:rPr lang="de-DE" sz="2400" dirty="0" err="1"/>
              <a:t>reaction</a:t>
            </a:r>
            <a:br>
              <a:rPr lang="de-DE" sz="2400" dirty="0"/>
            </a:br>
            <a:r>
              <a:rPr lang="de-DE" sz="2400" dirty="0" err="1"/>
              <a:t>NaK+Na</a:t>
            </a:r>
            <a:r>
              <a:rPr lang="de-DE" sz="2400" dirty="0">
                <a:sym typeface="Wingdings" panose="05000000000000000000" pitchFamily="2" charset="2"/>
              </a:rPr>
              <a:t> Na</a:t>
            </a:r>
            <a:r>
              <a:rPr lang="de-DE" sz="2400" baseline="-25000" dirty="0">
                <a:sym typeface="Wingdings" panose="05000000000000000000" pitchFamily="2" charset="2"/>
              </a:rPr>
              <a:t>2</a:t>
            </a:r>
            <a:r>
              <a:rPr lang="de-DE" sz="2400" dirty="0">
                <a:sym typeface="Wingdings" panose="05000000000000000000" pitchFamily="2" charset="2"/>
              </a:rPr>
              <a:t>+K+</a:t>
            </a:r>
            <a:endParaRPr lang="en-US" sz="2400" dirty="0"/>
          </a:p>
        </p:txBody>
      </p:sp>
      <p:sp>
        <p:nvSpPr>
          <p:cNvPr id="28" name="Gewitterblitz 27">
            <a:extLst>
              <a:ext uri="{FF2B5EF4-FFF2-40B4-BE49-F238E27FC236}">
                <a16:creationId xmlns:a16="http://schemas.microsoft.com/office/drawing/2014/main" id="{34A03B23-8368-4CCE-BEED-B8259EBE18A1}"/>
              </a:ext>
            </a:extLst>
          </p:cNvPr>
          <p:cNvSpPr/>
          <p:nvPr/>
        </p:nvSpPr>
        <p:spPr>
          <a:xfrm>
            <a:off x="3071968" y="5036721"/>
            <a:ext cx="333869" cy="641113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870C03-5C5C-2DE2-5620-186E3A8DC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00" y="1297130"/>
            <a:ext cx="5822628" cy="3697258"/>
          </a:xfrm>
          <a:prstGeom prst="rect">
            <a:avLst/>
          </a:prstGeom>
        </p:spPr>
      </p:pic>
      <p:sp>
        <p:nvSpPr>
          <p:cNvPr id="5" name="Textfeld 35">
            <a:extLst>
              <a:ext uri="{FF2B5EF4-FFF2-40B4-BE49-F238E27FC236}">
                <a16:creationId xmlns:a16="http://schemas.microsoft.com/office/drawing/2014/main" id="{77D84973-6E54-554D-E007-CC64F9DBB799}"/>
              </a:ext>
            </a:extLst>
          </p:cNvPr>
          <p:cNvSpPr txBox="1"/>
          <p:nvPr/>
        </p:nvSpPr>
        <p:spPr>
          <a:xfrm>
            <a:off x="5820226" y="4652898"/>
            <a:ext cx="5822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>
              <a:latin typeface="Symbol" panose="05050102010706020507" pitchFamily="18" charset="2"/>
            </a:endParaRPr>
          </a:p>
          <a:p>
            <a:r>
              <a:rPr lang="de-DE" sz="2400" dirty="0" err="1"/>
              <a:t>NaK+Na</a:t>
            </a:r>
            <a:r>
              <a:rPr lang="de-DE" sz="2400" dirty="0"/>
              <a:t>:  </a:t>
            </a:r>
            <a:r>
              <a:rPr lang="de-DE" sz="2400" dirty="0" err="1">
                <a:latin typeface="Symbol" panose="05050102010706020507" pitchFamily="18" charset="2"/>
              </a:rPr>
              <a:t>b</a:t>
            </a:r>
            <a:r>
              <a:rPr lang="de-DE" sz="2400" baseline="-25000" dirty="0" err="1"/>
              <a:t>exp</a:t>
            </a:r>
            <a:r>
              <a:rPr lang="de-DE" sz="2400" dirty="0">
                <a:latin typeface="Symbol" panose="05050102010706020507" pitchFamily="18" charset="2"/>
              </a:rPr>
              <a:t>=</a:t>
            </a:r>
            <a:r>
              <a:rPr lang="en-US" sz="2400" dirty="0"/>
              <a:t> 1.25(14) × 10</a:t>
            </a:r>
            <a:r>
              <a:rPr lang="en-US" sz="2400" baseline="30000" dirty="0"/>
              <a:t>−10 </a:t>
            </a:r>
            <a:r>
              <a:rPr lang="en-US" sz="2400" dirty="0"/>
              <a:t>cm</a:t>
            </a:r>
            <a:r>
              <a:rPr lang="en-US" sz="2400" baseline="30000" dirty="0"/>
              <a:t>3</a:t>
            </a:r>
            <a:r>
              <a:rPr lang="en-US" sz="2400" dirty="0"/>
              <a:t> s</a:t>
            </a:r>
            <a:r>
              <a:rPr lang="en-US" sz="2400" baseline="30000" dirty="0"/>
              <a:t>−1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consistent the universal limit</a:t>
            </a:r>
            <a:br>
              <a:rPr lang="en-US" sz="2400" dirty="0">
                <a:sym typeface="Wingdings" panose="05000000000000000000" pitchFamily="2" charset="2"/>
              </a:rPr>
            </a:br>
            <a:r>
              <a:rPr lang="en-US" sz="2400" dirty="0">
                <a:sym typeface="Wingdings" panose="05000000000000000000" pitchFamily="2" charset="2"/>
              </a:rPr>
              <a:t>(~1.3</a:t>
            </a:r>
            <a:r>
              <a:rPr lang="en-US" sz="2400" dirty="0"/>
              <a:t> × 10</a:t>
            </a:r>
            <a:r>
              <a:rPr lang="en-US" sz="2400" baseline="30000" dirty="0"/>
              <a:t>−10 </a:t>
            </a:r>
            <a:r>
              <a:rPr lang="en-US" sz="2400" dirty="0"/>
              <a:t>cm</a:t>
            </a:r>
            <a:r>
              <a:rPr lang="en-US" sz="2400" baseline="30000" dirty="0"/>
              <a:t>3</a:t>
            </a:r>
            <a:r>
              <a:rPr lang="en-US" sz="2400" dirty="0"/>
              <a:t> s</a:t>
            </a:r>
            <a:r>
              <a:rPr lang="en-US" sz="2400" baseline="30000" dirty="0"/>
              <a:t>-1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  <a:endParaRPr lang="de-DE" sz="2400" dirty="0"/>
          </a:p>
          <a:p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1139C8F-A1E7-1730-701B-037EE1C3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1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623C6-4013-450B-93FC-1E1059E1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Atom-</a:t>
            </a:r>
            <a:r>
              <a:rPr lang="de-DE" dirty="0" err="1"/>
              <a:t>molecule</a:t>
            </a:r>
            <a:r>
              <a:rPr lang="de-DE" dirty="0"/>
              <a:t> </a:t>
            </a:r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NaK</a:t>
            </a:r>
            <a:r>
              <a:rPr lang="de-DE" dirty="0"/>
              <a:t> </a:t>
            </a:r>
            <a:r>
              <a:rPr lang="de-DE" dirty="0" err="1"/>
              <a:t>molecule</a:t>
            </a:r>
            <a:endParaRPr lang="en-US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70594B2-9DD8-4C0A-894E-9B3C1F685F67}"/>
              </a:ext>
            </a:extLst>
          </p:cNvPr>
          <p:cNvSpPr txBox="1"/>
          <p:nvPr/>
        </p:nvSpPr>
        <p:spPr>
          <a:xfrm>
            <a:off x="643891" y="130873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NaK+K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2D171-6720-DDEF-3373-C7957C55A0D9}"/>
              </a:ext>
            </a:extLst>
          </p:cNvPr>
          <p:cNvGrpSpPr/>
          <p:nvPr/>
        </p:nvGrpSpPr>
        <p:grpSpPr>
          <a:xfrm flipH="1">
            <a:off x="692677" y="2246941"/>
            <a:ext cx="1913233" cy="1646144"/>
            <a:chOff x="695148" y="2118234"/>
            <a:chExt cx="1720431" cy="1646144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A904D50-23CC-45B2-8FD4-5D79FD0AF2D8}"/>
                </a:ext>
              </a:extLst>
            </p:cNvPr>
            <p:cNvSpPr/>
            <p:nvPr/>
          </p:nvSpPr>
          <p:spPr>
            <a:xfrm rot="13710621">
              <a:off x="1939963" y="2953314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B402C8A-8029-4157-BE69-C240ECA4E722}"/>
                </a:ext>
              </a:extLst>
            </p:cNvPr>
            <p:cNvSpPr/>
            <p:nvPr/>
          </p:nvSpPr>
          <p:spPr>
            <a:xfrm rot="13710621">
              <a:off x="1923357" y="2704494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9F591BB-AFF9-46E5-AE11-C4A92B1679AE}"/>
                </a:ext>
              </a:extLst>
            </p:cNvPr>
            <p:cNvSpPr/>
            <p:nvPr/>
          </p:nvSpPr>
          <p:spPr>
            <a:xfrm rot="13710621">
              <a:off x="706245" y="2372563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ED01887-8449-41F7-8673-28CFE26E6E5C}"/>
                </a:ext>
              </a:extLst>
            </p:cNvPr>
            <p:cNvSpPr/>
            <p:nvPr/>
          </p:nvSpPr>
          <p:spPr>
            <a:xfrm rot="13710621">
              <a:off x="689639" y="2123743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8FB3494E-7364-4EE3-A85C-A2FB4974C793}"/>
                </a:ext>
              </a:extLst>
            </p:cNvPr>
            <p:cNvSpPr/>
            <p:nvPr/>
          </p:nvSpPr>
          <p:spPr>
            <a:xfrm rot="13710621">
              <a:off x="706245" y="3527516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D6D9764B-017E-4FF2-9305-AEF7065DFCA2}"/>
                </a:ext>
              </a:extLst>
            </p:cNvPr>
            <p:cNvCxnSpPr/>
            <p:nvPr/>
          </p:nvCxnSpPr>
          <p:spPr>
            <a:xfrm>
              <a:off x="1116672" y="2488240"/>
              <a:ext cx="638629" cy="4669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34361B19-C4D2-457D-94CC-3B0EB55623F0}"/>
                </a:ext>
              </a:extLst>
            </p:cNvPr>
            <p:cNvSpPr/>
            <p:nvPr/>
          </p:nvSpPr>
          <p:spPr>
            <a:xfrm rot="13710621">
              <a:off x="2178716" y="2781759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61DFA3F6-EC9A-4485-BD75-9D4BDD377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3356" y="3064847"/>
              <a:ext cx="556706" cy="4792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61198D5-2A4B-40C9-8799-4149ECDF5E99}"/>
                </a:ext>
              </a:extLst>
            </p:cNvPr>
            <p:cNvSpPr/>
            <p:nvPr/>
          </p:nvSpPr>
          <p:spPr>
            <a:xfrm rot="13710621">
              <a:off x="713637" y="3527516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4A4777D0-402D-410E-846E-0775F8535547}"/>
              </a:ext>
            </a:extLst>
          </p:cNvPr>
          <p:cNvSpPr txBox="1"/>
          <p:nvPr/>
        </p:nvSpPr>
        <p:spPr>
          <a:xfrm>
            <a:off x="643889" y="4369622"/>
            <a:ext cx="5771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Endoergic</a:t>
            </a:r>
            <a:r>
              <a:rPr lang="de-DE" sz="2000" dirty="0"/>
              <a:t> </a:t>
            </a:r>
            <a:r>
              <a:rPr lang="de-DE" sz="2000" dirty="0" err="1"/>
              <a:t>chemical</a:t>
            </a:r>
            <a:r>
              <a:rPr lang="de-DE" sz="2000" dirty="0"/>
              <a:t> </a:t>
            </a:r>
            <a:r>
              <a:rPr lang="de-DE" sz="2000" dirty="0" err="1"/>
              <a:t>reaction</a:t>
            </a:r>
            <a:br>
              <a:rPr lang="de-DE" sz="2000" dirty="0"/>
            </a:br>
            <a:r>
              <a:rPr lang="de-DE" sz="2000" dirty="0" err="1"/>
              <a:t>NaK+K</a:t>
            </a:r>
            <a:r>
              <a:rPr lang="de-DE" sz="2000" dirty="0">
                <a:sym typeface="Wingdings" panose="05000000000000000000" pitchFamily="2" charset="2"/>
              </a:rPr>
              <a:t> K</a:t>
            </a:r>
            <a:r>
              <a:rPr lang="de-DE" sz="2000" baseline="-25000" dirty="0">
                <a:sym typeface="Wingdings" panose="05000000000000000000" pitchFamily="2" charset="2"/>
              </a:rPr>
              <a:t>2</a:t>
            </a:r>
            <a:r>
              <a:rPr lang="de-DE" sz="2000" dirty="0">
                <a:sym typeface="Wingdings" panose="05000000000000000000" pitchFamily="2" charset="2"/>
              </a:rPr>
              <a:t>+Na</a:t>
            </a:r>
            <a:br>
              <a:rPr lang="de-DE" sz="2000" dirty="0">
                <a:sym typeface="Wingdings" panose="05000000000000000000" pitchFamily="2" charset="2"/>
              </a:rPr>
            </a:br>
            <a:r>
              <a:rPr lang="de-DE" sz="2000" dirty="0" err="1">
                <a:sym typeface="Wingdings" panose="05000000000000000000" pitchFamily="2" charset="2"/>
              </a:rPr>
              <a:t>forbidden</a:t>
            </a:r>
            <a:r>
              <a:rPr lang="de-DE" sz="2000" dirty="0">
                <a:sym typeface="Wingdings" panose="05000000000000000000" pitchFamily="2" charset="2"/>
              </a:rPr>
              <a:t> at </a:t>
            </a:r>
            <a:r>
              <a:rPr lang="de-DE" sz="2000" dirty="0" err="1">
                <a:sym typeface="Wingdings" panose="05000000000000000000" pitchFamily="2" charset="2"/>
              </a:rPr>
              <a:t>ultracold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temperatures</a:t>
            </a:r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>
                <a:latin typeface="Symbol" panose="05050102010706020507" pitchFamily="18" charset="2"/>
                <a:sym typeface="Wingdings" panose="05000000000000000000" pitchFamily="2" charset="2"/>
              </a:rPr>
              <a:t>r</a:t>
            </a:r>
            <a:r>
              <a:rPr lang="de-DE" sz="2000" dirty="0">
                <a:sym typeface="Wingdings" panose="05000000000000000000" pitchFamily="2" charset="2"/>
              </a:rPr>
              <a:t>~2x10</a:t>
            </a:r>
            <a:r>
              <a:rPr lang="de-DE" sz="2000" baseline="30000" dirty="0">
                <a:sym typeface="Wingdings" panose="05000000000000000000" pitchFamily="2" charset="2"/>
              </a:rPr>
              <a:t>-5</a:t>
            </a:r>
            <a:r>
              <a:rPr lang="de-DE" sz="2000" dirty="0">
                <a:sym typeface="Wingdings" panose="05000000000000000000" pitchFamily="2" charset="2"/>
              </a:rPr>
              <a:t>/µK (</a:t>
            </a:r>
            <a:r>
              <a:rPr lang="de-DE" sz="2000" dirty="0" err="1">
                <a:sym typeface="Wingdings" panose="05000000000000000000" pitchFamily="2" charset="2"/>
              </a:rPr>
              <a:t>arxiv</a:t>
            </a:r>
            <a:r>
              <a:rPr lang="de-DE" sz="2000" dirty="0">
                <a:sym typeface="Wingdings" panose="05000000000000000000" pitchFamily="2" charset="2"/>
              </a:rPr>
              <a:t>: 200805439)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4CDF4-661D-9343-9337-33B15DF66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18127" y="2550191"/>
            <a:ext cx="3818993" cy="2209800"/>
          </a:xfrm>
          <a:prstGeom prst="rect">
            <a:avLst/>
          </a:prstGeom>
        </p:spPr>
      </p:pic>
      <p:sp>
        <p:nvSpPr>
          <p:cNvPr id="7" name="Rectangle 19">
            <a:extLst>
              <a:ext uri="{FF2B5EF4-FFF2-40B4-BE49-F238E27FC236}">
                <a16:creationId xmlns:a16="http://schemas.microsoft.com/office/drawing/2014/main" id="{7E809099-8613-1A19-1C59-D998FDA17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253" y="3045871"/>
            <a:ext cx="469900" cy="188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" name="Ellipse 36">
            <a:extLst>
              <a:ext uri="{FF2B5EF4-FFF2-40B4-BE49-F238E27FC236}">
                <a16:creationId xmlns:a16="http://schemas.microsoft.com/office/drawing/2014/main" id="{30ABA38C-480C-4C3B-1DDF-3CFB7F2CB6E1}"/>
              </a:ext>
            </a:extLst>
          </p:cNvPr>
          <p:cNvSpPr/>
          <p:nvPr/>
        </p:nvSpPr>
        <p:spPr>
          <a:xfrm rot="1170134">
            <a:off x="6371130" y="2163140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37">
            <a:extLst>
              <a:ext uri="{FF2B5EF4-FFF2-40B4-BE49-F238E27FC236}">
                <a16:creationId xmlns:a16="http://schemas.microsoft.com/office/drawing/2014/main" id="{CAF0ED87-FD88-DA8F-D439-29000B3DB4B0}"/>
              </a:ext>
            </a:extLst>
          </p:cNvPr>
          <p:cNvSpPr/>
          <p:nvPr/>
        </p:nvSpPr>
        <p:spPr>
          <a:xfrm rot="1170134">
            <a:off x="5404742" y="2303996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llipse 39">
            <a:extLst>
              <a:ext uri="{FF2B5EF4-FFF2-40B4-BE49-F238E27FC236}">
                <a16:creationId xmlns:a16="http://schemas.microsoft.com/office/drawing/2014/main" id="{FD58BB8B-D58F-69AB-5900-E3225712FD47}"/>
              </a:ext>
            </a:extLst>
          </p:cNvPr>
          <p:cNvSpPr/>
          <p:nvPr/>
        </p:nvSpPr>
        <p:spPr>
          <a:xfrm rot="1170134">
            <a:off x="6494502" y="1923654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uppieren 40">
            <a:extLst>
              <a:ext uri="{FF2B5EF4-FFF2-40B4-BE49-F238E27FC236}">
                <a16:creationId xmlns:a16="http://schemas.microsoft.com/office/drawing/2014/main" id="{E386DB0A-05C6-B8E8-08AA-69B9BC895A93}"/>
              </a:ext>
            </a:extLst>
          </p:cNvPr>
          <p:cNvGrpSpPr/>
          <p:nvPr/>
        </p:nvGrpSpPr>
        <p:grpSpPr>
          <a:xfrm rot="13710621">
            <a:off x="10675873" y="2671778"/>
            <a:ext cx="439757" cy="383754"/>
            <a:chOff x="9052681" y="5486432"/>
            <a:chExt cx="439757" cy="383754"/>
          </a:xfrm>
        </p:grpSpPr>
        <p:sp>
          <p:nvSpPr>
            <p:cNvPr id="13" name="Ellipse 47">
              <a:extLst>
                <a:ext uri="{FF2B5EF4-FFF2-40B4-BE49-F238E27FC236}">
                  <a16:creationId xmlns:a16="http://schemas.microsoft.com/office/drawing/2014/main" id="{DDA4C879-14E6-1354-947B-1095A98FC1E6}"/>
                </a:ext>
              </a:extLst>
            </p:cNvPr>
            <p:cNvSpPr/>
            <p:nvPr/>
          </p:nvSpPr>
          <p:spPr>
            <a:xfrm>
              <a:off x="9052681" y="5486432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Ellipse 48">
              <a:extLst>
                <a:ext uri="{FF2B5EF4-FFF2-40B4-BE49-F238E27FC236}">
                  <a16:creationId xmlns:a16="http://schemas.microsoft.com/office/drawing/2014/main" id="{4EA87960-F237-962B-935E-DD2F0B938988}"/>
                </a:ext>
              </a:extLst>
            </p:cNvPr>
            <p:cNvSpPr/>
            <p:nvPr/>
          </p:nvSpPr>
          <p:spPr>
            <a:xfrm>
              <a:off x="9250067" y="5638832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Ellipse 45">
            <a:extLst>
              <a:ext uri="{FF2B5EF4-FFF2-40B4-BE49-F238E27FC236}">
                <a16:creationId xmlns:a16="http://schemas.microsoft.com/office/drawing/2014/main" id="{A92B68EF-B165-167D-D6F9-0F812BA0FC47}"/>
              </a:ext>
            </a:extLst>
          </p:cNvPr>
          <p:cNvSpPr/>
          <p:nvPr/>
        </p:nvSpPr>
        <p:spPr>
          <a:xfrm rot="1170134">
            <a:off x="11774901" y="2715382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Gerader Verbinder 42">
            <a:extLst>
              <a:ext uri="{FF2B5EF4-FFF2-40B4-BE49-F238E27FC236}">
                <a16:creationId xmlns:a16="http://schemas.microsoft.com/office/drawing/2014/main" id="{A5E8E149-2B0E-B8EE-2AF5-122F468C6C3C}"/>
              </a:ext>
            </a:extLst>
          </p:cNvPr>
          <p:cNvCxnSpPr/>
          <p:nvPr/>
        </p:nvCxnSpPr>
        <p:spPr>
          <a:xfrm flipH="1">
            <a:off x="10612677" y="3136091"/>
            <a:ext cx="156506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34">
            <a:extLst>
              <a:ext uri="{FF2B5EF4-FFF2-40B4-BE49-F238E27FC236}">
                <a16:creationId xmlns:a16="http://schemas.microsoft.com/office/drawing/2014/main" id="{2B758159-20FE-C491-87F5-90697A75E551}"/>
              </a:ext>
            </a:extLst>
          </p:cNvPr>
          <p:cNvCxnSpPr/>
          <p:nvPr/>
        </p:nvCxnSpPr>
        <p:spPr>
          <a:xfrm flipH="1">
            <a:off x="5336456" y="2631834"/>
            <a:ext cx="156506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3DFA65-3B90-DA18-2C2B-87BE363C4293}"/>
              </a:ext>
            </a:extLst>
          </p:cNvPr>
          <p:cNvCxnSpPr/>
          <p:nvPr/>
        </p:nvCxnSpPr>
        <p:spPr>
          <a:xfrm flipH="1">
            <a:off x="5336456" y="5135137"/>
            <a:ext cx="60883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1F0A1D-C917-E08F-C7DF-19090F165C25}"/>
              </a:ext>
            </a:extLst>
          </p:cNvPr>
          <p:cNvSpPr txBox="1"/>
          <p:nvPr/>
        </p:nvSpPr>
        <p:spPr>
          <a:xfrm flipH="1">
            <a:off x="5359646" y="5135141"/>
            <a:ext cx="36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 err="1">
                <a:solidFill>
                  <a:srgbClr val="1A0DAB"/>
                </a:solidFill>
                <a:effectLst/>
                <a:hlinkClick r:id="rId4"/>
              </a:rPr>
              <a:t>Reaction</a:t>
            </a:r>
            <a:r>
              <a:rPr lang="de-DE" b="0" i="0" dirty="0">
                <a:solidFill>
                  <a:srgbClr val="1A0DAB"/>
                </a:solidFill>
                <a:effectLst/>
                <a:hlinkClick r:id="rId4"/>
              </a:rPr>
              <a:t> </a:t>
            </a:r>
            <a:r>
              <a:rPr lang="de-DE" b="0" i="0" dirty="0" err="1">
                <a:solidFill>
                  <a:srgbClr val="1A0DAB"/>
                </a:solidFill>
                <a:effectLst/>
                <a:hlinkClick r:id="rId4"/>
              </a:rPr>
              <a:t>coordinate</a:t>
            </a:r>
            <a:endParaRPr lang="en-US" b="0" i="0" dirty="0">
              <a:solidFill>
                <a:srgbClr val="1A0DAB"/>
              </a:solidFill>
              <a:effectLst/>
              <a:hlinkClick r:id="rId4"/>
            </a:endParaRPr>
          </a:p>
        </p:txBody>
      </p:sp>
      <p:sp>
        <p:nvSpPr>
          <p:cNvPr id="22" name="Textfeld 6">
            <a:extLst>
              <a:ext uri="{FF2B5EF4-FFF2-40B4-BE49-F238E27FC236}">
                <a16:creationId xmlns:a16="http://schemas.microsoft.com/office/drawing/2014/main" id="{C9559758-C544-AF82-549A-AE5E454DE4FC}"/>
              </a:ext>
            </a:extLst>
          </p:cNvPr>
          <p:cNvSpPr txBox="1"/>
          <p:nvPr/>
        </p:nvSpPr>
        <p:spPr>
          <a:xfrm>
            <a:off x="10908887" y="3163373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 cm-1</a:t>
            </a:r>
          </a:p>
          <a:p>
            <a:r>
              <a:rPr lang="de-DE" dirty="0" err="1"/>
              <a:t>NaK+K</a:t>
            </a:r>
            <a:endParaRPr lang="en-US" dirty="0"/>
          </a:p>
        </p:txBody>
      </p:sp>
      <p:sp>
        <p:nvSpPr>
          <p:cNvPr id="23" name="Textfeld 63">
            <a:extLst>
              <a:ext uri="{FF2B5EF4-FFF2-40B4-BE49-F238E27FC236}">
                <a16:creationId xmlns:a16="http://schemas.microsoft.com/office/drawing/2014/main" id="{8E6E3032-B774-3ABD-F2C9-8F7AB3092162}"/>
              </a:ext>
            </a:extLst>
          </p:cNvPr>
          <p:cNvSpPr txBox="1"/>
          <p:nvPr/>
        </p:nvSpPr>
        <p:spPr>
          <a:xfrm>
            <a:off x="5778948" y="2658443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K</a:t>
            </a:r>
            <a:r>
              <a:rPr lang="de-DE" baseline="-25000" dirty="0"/>
              <a:t>2</a:t>
            </a:r>
            <a:r>
              <a:rPr lang="de-DE" dirty="0"/>
              <a:t>+Na</a:t>
            </a:r>
            <a:br>
              <a:rPr lang="de-DE" dirty="0"/>
            </a:br>
            <a:endParaRPr lang="en-US" dirty="0"/>
          </a:p>
        </p:txBody>
      </p:sp>
      <p:sp>
        <p:nvSpPr>
          <p:cNvPr id="24" name="Ellipse 38">
            <a:extLst>
              <a:ext uri="{FF2B5EF4-FFF2-40B4-BE49-F238E27FC236}">
                <a16:creationId xmlns:a16="http://schemas.microsoft.com/office/drawing/2014/main" id="{C98D6517-4204-94BB-41E6-C0E84C1489AC}"/>
              </a:ext>
            </a:extLst>
          </p:cNvPr>
          <p:cNvSpPr/>
          <p:nvPr/>
        </p:nvSpPr>
        <p:spPr>
          <a:xfrm rot="13710621">
            <a:off x="8903163" y="3495034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Ellipse 39">
            <a:extLst>
              <a:ext uri="{FF2B5EF4-FFF2-40B4-BE49-F238E27FC236}">
                <a16:creationId xmlns:a16="http://schemas.microsoft.com/office/drawing/2014/main" id="{52117081-73FE-65A9-9F3B-F22404B64E8D}"/>
              </a:ext>
            </a:extLst>
          </p:cNvPr>
          <p:cNvSpPr/>
          <p:nvPr/>
        </p:nvSpPr>
        <p:spPr>
          <a:xfrm rot="1170134">
            <a:off x="8917249" y="3745794"/>
            <a:ext cx="242371" cy="2313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llipse 40">
            <a:extLst>
              <a:ext uri="{FF2B5EF4-FFF2-40B4-BE49-F238E27FC236}">
                <a16:creationId xmlns:a16="http://schemas.microsoft.com/office/drawing/2014/main" id="{E63B3C60-095B-81ED-863F-0E06F95C46AD}"/>
              </a:ext>
            </a:extLst>
          </p:cNvPr>
          <p:cNvSpPr/>
          <p:nvPr/>
        </p:nvSpPr>
        <p:spPr>
          <a:xfrm rot="13710621">
            <a:off x="9174050" y="3626876"/>
            <a:ext cx="242371" cy="2313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Gerader Verbinder 26">
            <a:extLst>
              <a:ext uri="{FF2B5EF4-FFF2-40B4-BE49-F238E27FC236}">
                <a16:creationId xmlns:a16="http://schemas.microsoft.com/office/drawing/2014/main" id="{38B1BC7E-6DB6-86AF-4DFE-FF8D4A295098}"/>
              </a:ext>
            </a:extLst>
          </p:cNvPr>
          <p:cNvCxnSpPr/>
          <p:nvPr/>
        </p:nvCxnSpPr>
        <p:spPr>
          <a:xfrm>
            <a:off x="8748883" y="3061372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67">
            <a:extLst>
              <a:ext uri="{FF2B5EF4-FFF2-40B4-BE49-F238E27FC236}">
                <a16:creationId xmlns:a16="http://schemas.microsoft.com/office/drawing/2014/main" id="{AE41D358-E6AC-8C14-644B-07925D556EB6}"/>
              </a:ext>
            </a:extLst>
          </p:cNvPr>
          <p:cNvCxnSpPr/>
          <p:nvPr/>
        </p:nvCxnSpPr>
        <p:spPr>
          <a:xfrm>
            <a:off x="8748882" y="3184744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68">
            <a:extLst>
              <a:ext uri="{FF2B5EF4-FFF2-40B4-BE49-F238E27FC236}">
                <a16:creationId xmlns:a16="http://schemas.microsoft.com/office/drawing/2014/main" id="{E4F76BC9-BB94-1074-6CBE-653C71BEE58D}"/>
              </a:ext>
            </a:extLst>
          </p:cNvPr>
          <p:cNvCxnSpPr/>
          <p:nvPr/>
        </p:nvCxnSpPr>
        <p:spPr>
          <a:xfrm>
            <a:off x="8785170" y="3119434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69">
            <a:extLst>
              <a:ext uri="{FF2B5EF4-FFF2-40B4-BE49-F238E27FC236}">
                <a16:creationId xmlns:a16="http://schemas.microsoft.com/office/drawing/2014/main" id="{3194F03E-C873-3CB5-EBB7-B102EA33AF85}"/>
              </a:ext>
            </a:extLst>
          </p:cNvPr>
          <p:cNvCxnSpPr/>
          <p:nvPr/>
        </p:nvCxnSpPr>
        <p:spPr>
          <a:xfrm>
            <a:off x="8814199" y="3097660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70">
            <a:extLst>
              <a:ext uri="{FF2B5EF4-FFF2-40B4-BE49-F238E27FC236}">
                <a16:creationId xmlns:a16="http://schemas.microsoft.com/office/drawing/2014/main" id="{A8671FFB-EC39-C220-D09E-9AFD68A275DA}"/>
              </a:ext>
            </a:extLst>
          </p:cNvPr>
          <p:cNvCxnSpPr/>
          <p:nvPr/>
        </p:nvCxnSpPr>
        <p:spPr>
          <a:xfrm>
            <a:off x="8814198" y="3221032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71">
            <a:extLst>
              <a:ext uri="{FF2B5EF4-FFF2-40B4-BE49-F238E27FC236}">
                <a16:creationId xmlns:a16="http://schemas.microsoft.com/office/drawing/2014/main" id="{387DC323-ACD0-7A6B-D33F-325C9E2D5700}"/>
              </a:ext>
            </a:extLst>
          </p:cNvPr>
          <p:cNvCxnSpPr/>
          <p:nvPr/>
        </p:nvCxnSpPr>
        <p:spPr>
          <a:xfrm>
            <a:off x="8850486" y="3155722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72">
            <a:extLst>
              <a:ext uri="{FF2B5EF4-FFF2-40B4-BE49-F238E27FC236}">
                <a16:creationId xmlns:a16="http://schemas.microsoft.com/office/drawing/2014/main" id="{B2EC1DC1-033A-5B81-4A91-30806DBB27EC}"/>
              </a:ext>
            </a:extLst>
          </p:cNvPr>
          <p:cNvCxnSpPr/>
          <p:nvPr/>
        </p:nvCxnSpPr>
        <p:spPr>
          <a:xfrm>
            <a:off x="8777917" y="3032350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73">
            <a:extLst>
              <a:ext uri="{FF2B5EF4-FFF2-40B4-BE49-F238E27FC236}">
                <a16:creationId xmlns:a16="http://schemas.microsoft.com/office/drawing/2014/main" id="{EC5F847C-757B-AAD4-96F3-9238B6E6B442}"/>
              </a:ext>
            </a:extLst>
          </p:cNvPr>
          <p:cNvCxnSpPr/>
          <p:nvPr/>
        </p:nvCxnSpPr>
        <p:spPr>
          <a:xfrm>
            <a:off x="8777916" y="3155722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74">
            <a:extLst>
              <a:ext uri="{FF2B5EF4-FFF2-40B4-BE49-F238E27FC236}">
                <a16:creationId xmlns:a16="http://schemas.microsoft.com/office/drawing/2014/main" id="{C42DFE41-B379-6EDF-9AFD-671D092079E1}"/>
              </a:ext>
            </a:extLst>
          </p:cNvPr>
          <p:cNvCxnSpPr/>
          <p:nvPr/>
        </p:nvCxnSpPr>
        <p:spPr>
          <a:xfrm>
            <a:off x="8814204" y="3090412"/>
            <a:ext cx="107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23">
            <a:extLst>
              <a:ext uri="{FF2B5EF4-FFF2-40B4-BE49-F238E27FC236}">
                <a16:creationId xmlns:a16="http://schemas.microsoft.com/office/drawing/2014/main" id="{A63504AC-0E6E-9921-8E55-B60FB462BECC}"/>
              </a:ext>
            </a:extLst>
          </p:cNvPr>
          <p:cNvSpPr txBox="1"/>
          <p:nvPr/>
        </p:nvSpPr>
        <p:spPr>
          <a:xfrm>
            <a:off x="9049329" y="2612126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  <a:r>
              <a:rPr lang="de-DE" baseline="-25000" dirty="0"/>
              <a:t>2</a:t>
            </a:r>
            <a:r>
              <a:rPr lang="de-DE" dirty="0"/>
              <a:t>Na</a:t>
            </a:r>
            <a:endParaRPr lang="en-US" dirty="0"/>
          </a:p>
        </p:txBody>
      </p:sp>
      <p:cxnSp>
        <p:nvCxnSpPr>
          <p:cNvPr id="49" name="Gerader Verbinder 22">
            <a:extLst>
              <a:ext uri="{FF2B5EF4-FFF2-40B4-BE49-F238E27FC236}">
                <a16:creationId xmlns:a16="http://schemas.microsoft.com/office/drawing/2014/main" id="{658CD90D-3B4F-6807-68BD-8935793D78B9}"/>
              </a:ext>
            </a:extLst>
          </p:cNvPr>
          <p:cNvCxnSpPr/>
          <p:nvPr/>
        </p:nvCxnSpPr>
        <p:spPr>
          <a:xfrm flipH="1" flipV="1">
            <a:off x="7616244" y="3102477"/>
            <a:ext cx="4630825" cy="2902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30C756F-F5F4-0603-A12E-3845F498C2B1}"/>
              </a:ext>
            </a:extLst>
          </p:cNvPr>
          <p:cNvSpPr/>
          <p:nvPr/>
        </p:nvSpPr>
        <p:spPr>
          <a:xfrm>
            <a:off x="10278808" y="2064341"/>
            <a:ext cx="436638" cy="2959276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668086F-86AA-7C99-446C-06DF7AF63C70}"/>
              </a:ext>
            </a:extLst>
          </p:cNvPr>
          <p:cNvSpPr/>
          <p:nvPr/>
        </p:nvSpPr>
        <p:spPr>
          <a:xfrm>
            <a:off x="6891910" y="2058135"/>
            <a:ext cx="3386898" cy="2959276"/>
          </a:xfrm>
          <a:prstGeom prst="rect">
            <a:avLst/>
          </a:prstGeom>
          <a:solidFill>
            <a:schemeClr val="accent4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5F2361-3F4A-AC1D-EE89-D8D81D65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4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E7986DC-1A11-4551-A806-4B544762B014}"/>
              </a:ext>
            </a:extLst>
          </p:cNvPr>
          <p:cNvSpPr/>
          <p:nvPr/>
        </p:nvSpPr>
        <p:spPr>
          <a:xfrm rot="2138721">
            <a:off x="3322472" y="3700121"/>
            <a:ext cx="2525917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el 3">
            <a:extLst>
              <a:ext uri="{FF2B5EF4-FFF2-40B4-BE49-F238E27FC236}">
                <a16:creationId xmlns:a16="http://schemas.microsoft.com/office/drawing/2014/main" id="{54B27408-D60F-4BD5-9B10-2A703B8C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Perspectives</a:t>
            </a:r>
            <a:r>
              <a:rPr lang="de-DE" sz="3600" dirty="0"/>
              <a:t>: Quantum </a:t>
            </a:r>
            <a:r>
              <a:rPr lang="de-DE" sz="3600" dirty="0" err="1"/>
              <a:t>physics</a:t>
            </a:r>
            <a:endParaRPr lang="en-US" sz="3600" dirty="0"/>
          </a:p>
        </p:txBody>
      </p:sp>
      <p:grpSp>
        <p:nvGrpSpPr>
          <p:cNvPr id="37" name="Gruppieren 1">
            <a:extLst>
              <a:ext uri="{FF2B5EF4-FFF2-40B4-BE49-F238E27FC236}">
                <a16:creationId xmlns:a16="http://schemas.microsoft.com/office/drawing/2014/main" id="{2FE41987-69FD-0242-8731-0D8A01EBEDD4}"/>
              </a:ext>
            </a:extLst>
          </p:cNvPr>
          <p:cNvGrpSpPr/>
          <p:nvPr/>
        </p:nvGrpSpPr>
        <p:grpSpPr>
          <a:xfrm>
            <a:off x="477397" y="1104181"/>
            <a:ext cx="3453330" cy="2041132"/>
            <a:chOff x="6966151" y="1681527"/>
            <a:chExt cx="4197239" cy="2549310"/>
          </a:xfrm>
        </p:grpSpPr>
        <p:sp>
          <p:nvSpPr>
            <p:cNvPr id="38" name="Text Box 4">
              <a:extLst>
                <a:ext uri="{FF2B5EF4-FFF2-40B4-BE49-F238E27FC236}">
                  <a16:creationId xmlns:a16="http://schemas.microsoft.com/office/drawing/2014/main" id="{468DE329-AA01-6107-6E3E-96E93704D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6151" y="1681527"/>
              <a:ext cx="41972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dirty="0">
                  <a:latin typeface="Calibri" pitchFamily="34" charset="0"/>
                  <a:cs typeface="Calibri" pitchFamily="34" charset="0"/>
                </a:rPr>
                <a:t>Polar molecules: Electric dipoles</a:t>
              </a:r>
            </a:p>
          </p:txBody>
        </p:sp>
        <p:sp>
          <p:nvSpPr>
            <p:cNvPr id="54" name="Text Box 37">
              <a:extLst>
                <a:ext uri="{FF2B5EF4-FFF2-40B4-BE49-F238E27FC236}">
                  <a16:creationId xmlns:a16="http://schemas.microsoft.com/office/drawing/2014/main" id="{A2DFB40F-1518-4862-9496-75EF674FF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093" y="3769172"/>
              <a:ext cx="14313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dirty="0">
                  <a:latin typeface="Calibri" pitchFamily="34" charset="0"/>
                  <a:cs typeface="Calibri" pitchFamily="34" charset="0"/>
                </a:rPr>
                <a:t>d ~ Debye</a:t>
              </a:r>
              <a:endParaRPr lang="en-US" sz="2400" baseline="-250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5" name="Group 50">
              <a:extLst>
                <a:ext uri="{FF2B5EF4-FFF2-40B4-BE49-F238E27FC236}">
                  <a16:creationId xmlns:a16="http://schemas.microsoft.com/office/drawing/2014/main" id="{13DC7F41-E29C-B030-A694-3047376B34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0198" y="2283222"/>
              <a:ext cx="1889144" cy="1265237"/>
              <a:chOff x="7578921" y="2372023"/>
              <a:chExt cx="1655645" cy="1264566"/>
            </a:xfrm>
          </p:grpSpPr>
          <p:cxnSp>
            <p:nvCxnSpPr>
              <p:cNvPr id="56" name="Straight Connector 44">
                <a:extLst>
                  <a:ext uri="{FF2B5EF4-FFF2-40B4-BE49-F238E27FC236}">
                    <a16:creationId xmlns:a16="http://schemas.microsoft.com/office/drawing/2014/main" id="{1D852461-3991-CC00-1EC8-CC210DD4D72D}"/>
                  </a:ext>
                </a:extLst>
              </p:cNvPr>
              <p:cNvCxnSpPr>
                <a:cxnSpLocks noChangeShapeType="1"/>
                <a:stCxn id="60" idx="2"/>
              </p:cNvCxnSpPr>
              <p:nvPr/>
            </p:nvCxnSpPr>
            <p:spPr bwMode="auto">
              <a:xfrm flipH="1" flipV="1">
                <a:off x="7754495" y="2441564"/>
                <a:ext cx="37870" cy="111078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" name="Oval 21">
                <a:extLst>
                  <a:ext uri="{FF2B5EF4-FFF2-40B4-BE49-F238E27FC236}">
                    <a16:creationId xmlns:a16="http://schemas.microsoft.com/office/drawing/2014/main" id="{54E93D08-97A4-D7DF-81F6-0015B31E69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777415">
                <a:off x="7598473" y="3281116"/>
                <a:ext cx="327183" cy="355473"/>
              </a:xfrm>
              <a:prstGeom prst="ellipse">
                <a:avLst/>
              </a:prstGeom>
              <a:gradFill rotWithShape="1">
                <a:gsLst>
                  <a:gs pos="0">
                    <a:srgbClr val="6699FF"/>
                  </a:gs>
                  <a:gs pos="100000">
                    <a:srgbClr val="2F47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Oval 22">
                <a:extLst>
                  <a:ext uri="{FF2B5EF4-FFF2-40B4-BE49-F238E27FC236}">
                    <a16:creationId xmlns:a16="http://schemas.microsoft.com/office/drawing/2014/main" id="{0D5B30F5-AE0F-B887-6B00-9D182CADC4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777415">
                <a:off x="7578921" y="2801208"/>
                <a:ext cx="436244" cy="47396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Text Box 23">
                <a:extLst>
                  <a:ext uri="{FF2B5EF4-FFF2-40B4-BE49-F238E27FC236}">
                    <a16:creationId xmlns:a16="http://schemas.microsoft.com/office/drawing/2014/main" id="{2584D804-97DC-BBB1-C729-FD262438900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21480000">
                <a:off x="7638189" y="2891723"/>
                <a:ext cx="361532" cy="338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pitchFamily="34" charset="0"/>
                  </a:rPr>
                  <a:t>+</a:t>
                </a:r>
              </a:p>
            </p:txBody>
          </p:sp>
          <p:sp>
            <p:nvSpPr>
              <p:cNvPr id="60" name="Text Box 24">
                <a:extLst>
                  <a:ext uri="{FF2B5EF4-FFF2-40B4-BE49-F238E27FC236}">
                    <a16:creationId xmlns:a16="http://schemas.microsoft.com/office/drawing/2014/main" id="{C1B834B4-20F6-6B45-E00E-84C0B4F5456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21480000">
                <a:off x="7625168" y="3214077"/>
                <a:ext cx="321593" cy="338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pitchFamily="34" charset="0"/>
                  </a:rPr>
                  <a:t>_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DD5E6AC-4415-F629-DC6D-87D16E2D9F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777415">
                <a:off x="8817797" y="2852914"/>
                <a:ext cx="328153" cy="355473"/>
              </a:xfrm>
              <a:prstGeom prst="ellipse">
                <a:avLst/>
              </a:prstGeom>
              <a:gradFill rotWithShape="1">
                <a:gsLst>
                  <a:gs pos="0">
                    <a:srgbClr val="6699FF"/>
                  </a:gs>
                  <a:gs pos="100000">
                    <a:srgbClr val="2F47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FB6F4EC-720B-B82E-FE8D-7321C02DD35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777415">
                <a:off x="8797029" y="2372023"/>
                <a:ext cx="437537" cy="47396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Text Box 30">
                <a:extLst>
                  <a:ext uri="{FF2B5EF4-FFF2-40B4-BE49-F238E27FC236}">
                    <a16:creationId xmlns:a16="http://schemas.microsoft.com/office/drawing/2014/main" id="{0BA963E5-1806-28EE-6F6C-FCBAE5BC215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21480000">
                <a:off x="8857356" y="2461340"/>
                <a:ext cx="361532" cy="338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Tahoma" pitchFamily="34" charset="0"/>
                  </a:rPr>
                  <a:t>+</a:t>
                </a:r>
              </a:p>
            </p:txBody>
          </p:sp>
          <p:sp>
            <p:nvSpPr>
              <p:cNvPr id="64" name="Text Box 31">
                <a:extLst>
                  <a:ext uri="{FF2B5EF4-FFF2-40B4-BE49-F238E27FC236}">
                    <a16:creationId xmlns:a16="http://schemas.microsoft.com/office/drawing/2014/main" id="{E66F75D5-38A1-2ADB-8F07-C7D43A7DBA8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21480000">
                <a:off x="8844403" y="2785622"/>
                <a:ext cx="321593" cy="338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pitchFamily="34" charset="0"/>
                  </a:rPr>
                  <a:t>_</a:t>
                </a:r>
              </a:p>
            </p:txBody>
          </p:sp>
          <p:sp>
            <p:nvSpPr>
              <p:cNvPr id="65" name="Line 32">
                <a:extLst>
                  <a:ext uri="{FF2B5EF4-FFF2-40B4-BE49-F238E27FC236}">
                    <a16:creationId xmlns:a16="http://schemas.microsoft.com/office/drawing/2014/main" id="{B3128D8F-0EB2-5F12-6646-DA8E63069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" flipV="1">
                <a:off x="7767638" y="2788567"/>
                <a:ext cx="1192212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aphicFrame>
            <p:nvGraphicFramePr>
              <p:cNvPr id="66" name="Object 65">
                <a:extLst>
                  <a:ext uri="{FF2B5EF4-FFF2-40B4-BE49-F238E27FC236}">
                    <a16:creationId xmlns:a16="http://schemas.microsoft.com/office/drawing/2014/main" id="{FFB255FA-2B37-ED88-6756-C30A9670D3B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969250" y="2576513"/>
              <a:ext cx="300038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39680" imgH="177480" progId="Equation.3">
                      <p:embed/>
                    </p:oleObj>
                  </mc:Choice>
                  <mc:Fallback>
                    <p:oleObj name="Equation" r:id="rId3" imgW="139680" imgH="177480" progId="Equation.3">
                      <p:embed/>
                      <p:pic>
                        <p:nvPicPr>
                          <p:cNvPr id="66" name="Object 65">
                            <a:extLst>
                              <a:ext uri="{FF2B5EF4-FFF2-40B4-BE49-F238E27FC236}">
                                <a16:creationId xmlns:a16="http://schemas.microsoft.com/office/drawing/2014/main" id="{FFB255FA-2B37-ED88-6756-C30A9670D3B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69250" y="2576513"/>
                            <a:ext cx="300038" cy="381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" name="Text Box 34">
                <a:extLst>
                  <a:ext uri="{FF2B5EF4-FFF2-40B4-BE49-F238E27FC236}">
                    <a16:creationId xmlns:a16="http://schemas.microsoft.com/office/drawing/2014/main" id="{8C02DFF7-105D-DA0A-B365-63519CC430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19613" y="2971800"/>
                <a:ext cx="432727" cy="461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i="1"/>
                  <a:t>R</a:t>
                </a:r>
              </a:p>
            </p:txBody>
          </p:sp>
          <p:sp>
            <p:nvSpPr>
              <p:cNvPr id="68" name="Arc 15">
                <a:extLst>
                  <a:ext uri="{FF2B5EF4-FFF2-40B4-BE49-F238E27FC236}">
                    <a16:creationId xmlns:a16="http://schemas.microsoft.com/office/drawing/2014/main" id="{8D7A7F4D-923E-5908-234C-A31E2D15C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2400" y="2514600"/>
                <a:ext cx="654050" cy="442913"/>
              </a:xfrm>
              <a:custGeom>
                <a:avLst/>
                <a:gdLst>
                  <a:gd name="T0" fmla="*/ 0 w 24682"/>
                  <a:gd name="T1" fmla="*/ 0 h 21600"/>
                  <a:gd name="T2" fmla="*/ 0 w 24682"/>
                  <a:gd name="T3" fmla="*/ 0 h 21600"/>
                  <a:gd name="T4" fmla="*/ 0 w 2468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4682"/>
                  <a:gd name="T10" fmla="*/ 0 h 21600"/>
                  <a:gd name="T11" fmla="*/ 24682 w 246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682" h="21600" fill="none" extrusionOk="0">
                    <a:moveTo>
                      <a:pt x="0" y="221"/>
                    </a:moveTo>
                    <a:cubicBezTo>
                      <a:pt x="1020" y="73"/>
                      <a:pt x="2050" y="-1"/>
                      <a:pt x="3082" y="0"/>
                    </a:cubicBezTo>
                    <a:cubicBezTo>
                      <a:pt x="15011" y="0"/>
                      <a:pt x="24682" y="9670"/>
                      <a:pt x="24682" y="21600"/>
                    </a:cubicBezTo>
                  </a:path>
                  <a:path w="24682" h="21600" stroke="0" extrusionOk="0">
                    <a:moveTo>
                      <a:pt x="0" y="221"/>
                    </a:moveTo>
                    <a:cubicBezTo>
                      <a:pt x="1020" y="73"/>
                      <a:pt x="2050" y="-1"/>
                      <a:pt x="3082" y="0"/>
                    </a:cubicBezTo>
                    <a:cubicBezTo>
                      <a:pt x="15011" y="0"/>
                      <a:pt x="24682" y="9670"/>
                      <a:pt x="24682" y="21600"/>
                    </a:cubicBezTo>
                    <a:lnTo>
                      <a:pt x="308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" name="Text Box 15">
            <a:extLst>
              <a:ext uri="{FF2B5EF4-FFF2-40B4-BE49-F238E27FC236}">
                <a16:creationId xmlns:a16="http://schemas.microsoft.com/office/drawing/2014/main" id="{7F27E73A-9D95-2534-0AEB-06FCC3C01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28" y="1574066"/>
            <a:ext cx="50825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+mn-lt"/>
              </a:rPr>
              <a:t>Quantum phases and dynamics of many-body systems 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with finite range interactions</a:t>
            </a:r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722311F1-A567-526E-673C-DF4A4E7C6DF3}"/>
              </a:ext>
            </a:extLst>
          </p:cNvPr>
          <p:cNvGrpSpPr>
            <a:grpSpLocks/>
          </p:cNvGrpSpPr>
          <p:nvPr/>
        </p:nvGrpSpPr>
        <p:grpSpPr bwMode="auto">
          <a:xfrm>
            <a:off x="7560938" y="3341248"/>
            <a:ext cx="2861510" cy="836613"/>
            <a:chOff x="3600" y="3169"/>
            <a:chExt cx="1341" cy="527"/>
          </a:xfrm>
        </p:grpSpPr>
        <p:pic>
          <p:nvPicPr>
            <p:cNvPr id="4" name="Picture 92" descr="lattice_sketch">
              <a:extLst>
                <a:ext uri="{FF2B5EF4-FFF2-40B4-BE49-F238E27FC236}">
                  <a16:creationId xmlns:a16="http://schemas.microsoft.com/office/drawing/2014/main" id="{D6A644B0-01E7-255E-F168-1F8032787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169"/>
              <a:ext cx="134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93">
              <a:extLst>
                <a:ext uri="{FF2B5EF4-FFF2-40B4-BE49-F238E27FC236}">
                  <a16:creationId xmlns:a16="http://schemas.microsoft.com/office/drawing/2014/main" id="{979F5088-2A76-4A2C-E369-97FAC740D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504"/>
              <a:ext cx="1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94">
              <a:extLst>
                <a:ext uri="{FF2B5EF4-FFF2-40B4-BE49-F238E27FC236}">
                  <a16:creationId xmlns:a16="http://schemas.microsoft.com/office/drawing/2014/main" id="{1557045C-28FB-33D7-2BAA-9A4D52CD8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5" y="33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95">
              <a:extLst>
                <a:ext uri="{FF2B5EF4-FFF2-40B4-BE49-F238E27FC236}">
                  <a16:creationId xmlns:a16="http://schemas.microsoft.com/office/drawing/2014/main" id="{160B79EA-5714-053B-1238-5A0CF4547E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8002585">
              <a:off x="4146" y="3252"/>
              <a:ext cx="134" cy="11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>
                <a:latin typeface="+mn-lt"/>
              </a:endParaRPr>
            </a:p>
          </p:txBody>
        </p:sp>
        <p:sp>
          <p:nvSpPr>
            <p:cNvPr id="9" name="Oval 96">
              <a:extLst>
                <a:ext uri="{FF2B5EF4-FFF2-40B4-BE49-F238E27FC236}">
                  <a16:creationId xmlns:a16="http://schemas.microsoft.com/office/drawing/2014/main" id="{E749CA1D-D48F-B085-35A5-3C9699AF6B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8002585">
              <a:off x="4277" y="3252"/>
              <a:ext cx="134" cy="11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>
                <a:latin typeface="+mn-lt"/>
              </a:endParaRPr>
            </a:p>
          </p:txBody>
        </p:sp>
        <p:sp>
          <p:nvSpPr>
            <p:cNvPr id="11" name="Line 97">
              <a:extLst>
                <a:ext uri="{FF2B5EF4-FFF2-40B4-BE49-F238E27FC236}">
                  <a16:creationId xmlns:a16="http://schemas.microsoft.com/office/drawing/2014/main" id="{FFD5B824-6ADB-674D-C29B-4D24CEE55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312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98">
              <a:extLst>
                <a:ext uri="{FF2B5EF4-FFF2-40B4-BE49-F238E27FC236}">
                  <a16:creationId xmlns:a16="http://schemas.microsoft.com/office/drawing/2014/main" id="{8B2A140E-804C-243F-09E5-7F6370FC9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265"/>
              <a:ext cx="2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+mn-lt"/>
                </a:rPr>
                <a:t>E</a:t>
              </a:r>
              <a:r>
                <a:rPr lang="en-US" altLang="en-US" baseline="-25000">
                  <a:latin typeface="+mn-lt"/>
                </a:rPr>
                <a:t>I</a:t>
              </a:r>
            </a:p>
          </p:txBody>
        </p:sp>
      </p:grpSp>
      <p:sp>
        <p:nvSpPr>
          <p:cNvPr id="16" name="Text Box 101">
            <a:extLst>
              <a:ext uri="{FF2B5EF4-FFF2-40B4-BE49-F238E27FC236}">
                <a16:creationId xmlns:a16="http://schemas.microsoft.com/office/drawing/2014/main" id="{4BA2CC63-B850-5FF1-CBBF-29C268FD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266" y="2948938"/>
            <a:ext cx="2827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Contact interactions</a:t>
            </a:r>
          </a:p>
        </p:txBody>
      </p:sp>
      <p:grpSp>
        <p:nvGrpSpPr>
          <p:cNvPr id="17" name="Group 139">
            <a:extLst>
              <a:ext uri="{FF2B5EF4-FFF2-40B4-BE49-F238E27FC236}">
                <a16:creationId xmlns:a16="http://schemas.microsoft.com/office/drawing/2014/main" id="{C71E2A6A-6092-2ED9-98BE-9FD5B19EE2B8}"/>
              </a:ext>
            </a:extLst>
          </p:cNvPr>
          <p:cNvGrpSpPr>
            <a:grpSpLocks/>
          </p:cNvGrpSpPr>
          <p:nvPr/>
        </p:nvGrpSpPr>
        <p:grpSpPr bwMode="auto">
          <a:xfrm>
            <a:off x="7346382" y="4359420"/>
            <a:ext cx="3753463" cy="1220787"/>
            <a:chOff x="4224" y="2831"/>
            <a:chExt cx="1759" cy="769"/>
          </a:xfrm>
        </p:grpSpPr>
        <p:grpSp>
          <p:nvGrpSpPr>
            <p:cNvPr id="18" name="Group 121">
              <a:extLst>
                <a:ext uri="{FF2B5EF4-FFF2-40B4-BE49-F238E27FC236}">
                  <a16:creationId xmlns:a16="http://schemas.microsoft.com/office/drawing/2014/main" id="{F44F5398-DF5F-69AC-CD8B-C7DB337FD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7" y="3073"/>
              <a:ext cx="1341" cy="527"/>
              <a:chOff x="3600" y="3121"/>
              <a:chExt cx="1341" cy="527"/>
            </a:xfrm>
          </p:grpSpPr>
          <p:pic>
            <p:nvPicPr>
              <p:cNvPr id="28" name="Picture 112" descr="lattice_sketch">
                <a:extLst>
                  <a:ext uri="{FF2B5EF4-FFF2-40B4-BE49-F238E27FC236}">
                    <a16:creationId xmlns:a16="http://schemas.microsoft.com/office/drawing/2014/main" id="{6236C2D7-3934-8C52-F484-5FE0F63FDA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3121"/>
                <a:ext cx="1341" cy="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Line 113">
                <a:extLst>
                  <a:ext uri="{FF2B5EF4-FFF2-40B4-BE49-F238E27FC236}">
                    <a16:creationId xmlns:a16="http://schemas.microsoft.com/office/drawing/2014/main" id="{5E879787-689D-055C-3BA6-66F6E1A08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456"/>
                <a:ext cx="1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119">
                <a:extLst>
                  <a:ext uri="{FF2B5EF4-FFF2-40B4-BE49-F238E27FC236}">
                    <a16:creationId xmlns:a16="http://schemas.microsoft.com/office/drawing/2014/main" id="{FD16547C-C52C-4440-261B-317B6ABE8C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8002585">
                <a:off x="4230" y="3461"/>
                <a:ext cx="97" cy="86"/>
              </a:xfrm>
              <a:prstGeom prst="ellipse">
                <a:avLst/>
              </a:prstGeom>
              <a:gradFill rotWithShape="1">
                <a:gsLst>
                  <a:gs pos="0">
                    <a:srgbClr val="6699FF"/>
                  </a:gs>
                  <a:gs pos="100000">
                    <a:srgbClr val="2F47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>
                  <a:latin typeface="+mn-lt"/>
                </a:endParaRPr>
              </a:p>
            </p:txBody>
          </p:sp>
          <p:sp>
            <p:nvSpPr>
              <p:cNvPr id="31" name="Oval 120">
                <a:extLst>
                  <a:ext uri="{FF2B5EF4-FFF2-40B4-BE49-F238E27FC236}">
                    <a16:creationId xmlns:a16="http://schemas.microsoft.com/office/drawing/2014/main" id="{02176A50-62D3-AE74-B939-17925A656F1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8002585">
                <a:off x="4242" y="3370"/>
                <a:ext cx="134" cy="119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+mn-lt"/>
                  </a:rPr>
                  <a:t>+</a:t>
                </a:r>
              </a:p>
            </p:txBody>
          </p:sp>
        </p:grpSp>
        <p:pic>
          <p:nvPicPr>
            <p:cNvPr id="19" name="Picture 123" descr="lattice_sketch">
              <a:extLst>
                <a:ext uri="{FF2B5EF4-FFF2-40B4-BE49-F238E27FC236}">
                  <a16:creationId xmlns:a16="http://schemas.microsoft.com/office/drawing/2014/main" id="{1F2A57C3-3132-059F-9130-8CA06A161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073"/>
              <a:ext cx="134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124">
              <a:extLst>
                <a:ext uri="{FF2B5EF4-FFF2-40B4-BE49-F238E27FC236}">
                  <a16:creationId xmlns:a16="http://schemas.microsoft.com/office/drawing/2014/main" id="{1ED37931-0278-45A7-36BB-C9434ABD7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8" y="3357"/>
              <a:ext cx="1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25">
              <a:extLst>
                <a:ext uri="{FF2B5EF4-FFF2-40B4-BE49-F238E27FC236}">
                  <a16:creationId xmlns:a16="http://schemas.microsoft.com/office/drawing/2014/main" id="{D06848A6-5CA3-10EF-9DA5-B8D14C189E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8002585">
              <a:off x="5286" y="3362"/>
              <a:ext cx="97" cy="86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2F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>
                <a:latin typeface="+mn-lt"/>
              </a:endParaRPr>
            </a:p>
          </p:txBody>
        </p:sp>
        <p:sp>
          <p:nvSpPr>
            <p:cNvPr id="22" name="Oval 126">
              <a:extLst>
                <a:ext uri="{FF2B5EF4-FFF2-40B4-BE49-F238E27FC236}">
                  <a16:creationId xmlns:a16="http://schemas.microsoft.com/office/drawing/2014/main" id="{E774F2F3-0B6F-FD2A-137A-6A36CA1E99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8002585">
              <a:off x="5298" y="3271"/>
              <a:ext cx="134" cy="11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>
                <a:latin typeface="+mn-lt"/>
              </a:endParaRPr>
            </a:p>
          </p:txBody>
        </p:sp>
        <p:sp>
          <p:nvSpPr>
            <p:cNvPr id="23" name="Line 131">
              <a:extLst>
                <a:ext uri="{FF2B5EF4-FFF2-40B4-BE49-F238E27FC236}">
                  <a16:creationId xmlns:a16="http://schemas.microsoft.com/office/drawing/2014/main" id="{E9A061D7-07DC-D8F6-15A4-5F489E3A0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3359"/>
              <a:ext cx="2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32">
              <a:extLst>
                <a:ext uri="{FF2B5EF4-FFF2-40B4-BE49-F238E27FC236}">
                  <a16:creationId xmlns:a16="http://schemas.microsoft.com/office/drawing/2014/main" id="{03325DF3-19D8-58D5-6F70-4DA034C45B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8002585">
              <a:off x="4854" y="3362"/>
              <a:ext cx="97" cy="86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2F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>
                <a:latin typeface="+mn-lt"/>
              </a:endParaRPr>
            </a:p>
          </p:txBody>
        </p:sp>
        <p:sp>
          <p:nvSpPr>
            <p:cNvPr id="25" name="Oval 133">
              <a:extLst>
                <a:ext uri="{FF2B5EF4-FFF2-40B4-BE49-F238E27FC236}">
                  <a16:creationId xmlns:a16="http://schemas.microsoft.com/office/drawing/2014/main" id="{AB104E71-366B-FA7F-379E-09EB40C010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8002585">
              <a:off x="4866" y="3271"/>
              <a:ext cx="134" cy="11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>
                <a:latin typeface="+mn-lt"/>
              </a:endParaRPr>
            </a:p>
          </p:txBody>
        </p:sp>
        <p:sp>
          <p:nvSpPr>
            <p:cNvPr id="26" name="Line 134">
              <a:extLst>
                <a:ext uri="{FF2B5EF4-FFF2-40B4-BE49-F238E27FC236}">
                  <a16:creationId xmlns:a16="http://schemas.microsoft.com/office/drawing/2014/main" id="{AC961FDB-B6FE-6BE4-A28E-D4429BF46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2" y="3264"/>
              <a:ext cx="3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38">
              <a:extLst>
                <a:ext uri="{FF2B5EF4-FFF2-40B4-BE49-F238E27FC236}">
                  <a16:creationId xmlns:a16="http://schemas.microsoft.com/office/drawing/2014/main" id="{1E38DF3E-EBCC-38CB-C0EF-294729B3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9" y="2831"/>
              <a:ext cx="16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+mn-lt"/>
                </a:rPr>
                <a:t>Dipole-dipole interactions</a:t>
              </a:r>
            </a:p>
          </p:txBody>
        </p:sp>
      </p:grpSp>
      <p:grpSp>
        <p:nvGrpSpPr>
          <p:cNvPr id="32" name="Gruppieren 2">
            <a:extLst>
              <a:ext uri="{FF2B5EF4-FFF2-40B4-BE49-F238E27FC236}">
                <a16:creationId xmlns:a16="http://schemas.microsoft.com/office/drawing/2014/main" id="{1CE07ACA-453E-2ACA-48FF-704B367E8264}"/>
              </a:ext>
            </a:extLst>
          </p:cNvPr>
          <p:cNvGrpSpPr/>
          <p:nvPr/>
        </p:nvGrpSpPr>
        <p:grpSpPr>
          <a:xfrm>
            <a:off x="857809" y="4039070"/>
            <a:ext cx="2680109" cy="2139957"/>
            <a:chOff x="890802" y="1681527"/>
            <a:chExt cx="3273973" cy="2549310"/>
          </a:xfrm>
        </p:grpSpPr>
        <p:sp>
          <p:nvSpPr>
            <p:cNvPr id="33" name="Text Box 3">
              <a:extLst>
                <a:ext uri="{FF2B5EF4-FFF2-40B4-BE49-F238E27FC236}">
                  <a16:creationId xmlns:a16="http://schemas.microsoft.com/office/drawing/2014/main" id="{F6F8A016-AE66-F61F-3A58-AAF546D33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802" y="1681527"/>
              <a:ext cx="32739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dirty="0">
                  <a:latin typeface="Calibri" pitchFamily="34" charset="0"/>
                  <a:cs typeface="Calibri" pitchFamily="34" charset="0"/>
                </a:rPr>
                <a:t>Atoms: Magnetic dipoles</a:t>
              </a:r>
            </a:p>
          </p:txBody>
        </p:sp>
        <p:grpSp>
          <p:nvGrpSpPr>
            <p:cNvPr id="34" name="Group 49">
              <a:extLst>
                <a:ext uri="{FF2B5EF4-FFF2-40B4-BE49-F238E27FC236}">
                  <a16:creationId xmlns:a16="http://schemas.microsoft.com/office/drawing/2014/main" id="{1E60D28A-AE79-9B97-386C-3B4EDFC10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404" y="2352800"/>
              <a:ext cx="1406769" cy="1143000"/>
              <a:chOff x="2590800" y="2271713"/>
              <a:chExt cx="1524000" cy="1143000"/>
            </a:xfrm>
          </p:grpSpPr>
          <p:sp>
            <p:nvSpPr>
              <p:cNvPr id="36" name="Line 7">
                <a:extLst>
                  <a:ext uri="{FF2B5EF4-FFF2-40B4-BE49-F238E27FC236}">
                    <a16:creationId xmlns:a16="http://schemas.microsoft.com/office/drawing/2014/main" id="{EB402A94-4275-0BF2-0BA1-8554E1193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7000" y="2271713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6260958-720D-945F-2320-112AC77BEF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949700" y="2271713"/>
                <a:ext cx="165100" cy="609600"/>
                <a:chOff x="1576" y="2880"/>
                <a:chExt cx="104" cy="384"/>
              </a:xfrm>
            </p:grpSpPr>
            <p:sp>
              <p:nvSpPr>
                <p:cNvPr id="48" name="Rectangle 9">
                  <a:extLst>
                    <a:ext uri="{FF2B5EF4-FFF2-40B4-BE49-F238E27FC236}">
                      <a16:creationId xmlns:a16="http://schemas.microsoft.com/office/drawing/2014/main" id="{0551A5D7-72D3-1F6B-D145-B924CE64E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6" y="2880"/>
                  <a:ext cx="104" cy="19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Rectangle 10">
                  <a:extLst>
                    <a:ext uri="{FF2B5EF4-FFF2-40B4-BE49-F238E27FC236}">
                      <a16:creationId xmlns:a16="http://schemas.microsoft.com/office/drawing/2014/main" id="{7075B22A-04BD-C487-A81C-57E28C770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6" y="3072"/>
                  <a:ext cx="104" cy="192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0" name="Group 11">
                <a:extLst>
                  <a:ext uri="{FF2B5EF4-FFF2-40B4-BE49-F238E27FC236}">
                    <a16:creationId xmlns:a16="http://schemas.microsoft.com/office/drawing/2014/main" id="{7A6461F4-748A-2CC9-380A-1B7768C69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2590800" y="2805113"/>
                <a:ext cx="165100" cy="609600"/>
                <a:chOff x="1576" y="2880"/>
                <a:chExt cx="104" cy="384"/>
              </a:xfrm>
            </p:grpSpPr>
            <p:sp>
              <p:nvSpPr>
                <p:cNvPr id="45" name="Rectangle 12">
                  <a:extLst>
                    <a:ext uri="{FF2B5EF4-FFF2-40B4-BE49-F238E27FC236}">
                      <a16:creationId xmlns:a16="http://schemas.microsoft.com/office/drawing/2014/main" id="{7BF37C34-948B-6C19-F6CB-792A78A50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6" y="2880"/>
                  <a:ext cx="104" cy="19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" name="Rectangle 13">
                  <a:extLst>
                    <a:ext uri="{FF2B5EF4-FFF2-40B4-BE49-F238E27FC236}">
                      <a16:creationId xmlns:a16="http://schemas.microsoft.com/office/drawing/2014/main" id="{B5563EC8-F926-54E1-82D5-AE3F93831F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6" y="3072"/>
                  <a:ext cx="104" cy="192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41" name="Line 14">
                <a:extLst>
                  <a:ext uri="{FF2B5EF4-FFF2-40B4-BE49-F238E27FC236}">
                    <a16:creationId xmlns:a16="http://schemas.microsoft.com/office/drawing/2014/main" id="{35BAF50A-0C44-9E63-A01F-743B8F0DD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5900" y="2576513"/>
                <a:ext cx="1192213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Arc 15">
                <a:extLst>
                  <a:ext uri="{FF2B5EF4-FFF2-40B4-BE49-F238E27FC236}">
                    <a16:creationId xmlns:a16="http://schemas.microsoft.com/office/drawing/2014/main" id="{A69C7C86-62B2-2C66-09BD-D4008C55C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825" y="2576513"/>
                <a:ext cx="536575" cy="304800"/>
              </a:xfrm>
              <a:custGeom>
                <a:avLst/>
                <a:gdLst>
                  <a:gd name="T0" fmla="*/ 0 w 24682"/>
                  <a:gd name="T1" fmla="*/ 0 h 21600"/>
                  <a:gd name="T2" fmla="*/ 0 w 24682"/>
                  <a:gd name="T3" fmla="*/ 0 h 21600"/>
                  <a:gd name="T4" fmla="*/ 0 w 2468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4682"/>
                  <a:gd name="T10" fmla="*/ 0 h 21600"/>
                  <a:gd name="T11" fmla="*/ 24682 w 246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682" h="21600" fill="none" extrusionOk="0">
                    <a:moveTo>
                      <a:pt x="0" y="221"/>
                    </a:moveTo>
                    <a:cubicBezTo>
                      <a:pt x="1020" y="73"/>
                      <a:pt x="2050" y="-1"/>
                      <a:pt x="3082" y="0"/>
                    </a:cubicBezTo>
                    <a:cubicBezTo>
                      <a:pt x="15011" y="0"/>
                      <a:pt x="24682" y="9670"/>
                      <a:pt x="24682" y="21600"/>
                    </a:cubicBezTo>
                  </a:path>
                  <a:path w="24682" h="21600" stroke="0" extrusionOk="0">
                    <a:moveTo>
                      <a:pt x="0" y="221"/>
                    </a:moveTo>
                    <a:cubicBezTo>
                      <a:pt x="1020" y="73"/>
                      <a:pt x="2050" y="-1"/>
                      <a:pt x="3082" y="0"/>
                    </a:cubicBezTo>
                    <a:cubicBezTo>
                      <a:pt x="15011" y="0"/>
                      <a:pt x="24682" y="9670"/>
                      <a:pt x="24682" y="21600"/>
                    </a:cubicBezTo>
                    <a:lnTo>
                      <a:pt x="308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aphicFrame>
            <p:nvGraphicFramePr>
              <p:cNvPr id="43" name="Object 16">
                <a:extLst>
                  <a:ext uri="{FF2B5EF4-FFF2-40B4-BE49-F238E27FC236}">
                    <a16:creationId xmlns:a16="http://schemas.microsoft.com/office/drawing/2014/main" id="{B2752A94-3855-4962-8DAA-F33280D0EC3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43200" y="2652713"/>
              <a:ext cx="300038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39680" imgH="177480" progId="Equation.3">
                      <p:embed/>
                    </p:oleObj>
                  </mc:Choice>
                  <mc:Fallback>
                    <p:oleObj name="Equation" r:id="rId6" imgW="139680" imgH="177480" progId="Equation.3">
                      <p:embed/>
                      <p:pic>
                        <p:nvPicPr>
                          <p:cNvPr id="43" name="Object 16">
                            <a:extLst>
                              <a:ext uri="{FF2B5EF4-FFF2-40B4-BE49-F238E27FC236}">
                                <a16:creationId xmlns:a16="http://schemas.microsoft.com/office/drawing/2014/main" id="{B2752A94-3855-4962-8DAA-F33280D0EC3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3200" y="2652713"/>
                            <a:ext cx="300038" cy="381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1B99AB6D-BB98-6012-9CA8-2406934B4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7859" y="2762251"/>
                <a:ext cx="4327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i="1" dirty="0"/>
                  <a:t>R</a:t>
                </a:r>
              </a:p>
            </p:txBody>
          </p:sp>
        </p:grpSp>
        <p:sp>
          <p:nvSpPr>
            <p:cNvPr id="35" name="Text Box 38">
              <a:extLst>
                <a:ext uri="{FF2B5EF4-FFF2-40B4-BE49-F238E27FC236}">
                  <a16:creationId xmlns:a16="http://schemas.microsoft.com/office/drawing/2014/main" id="{F4DA3B9C-60C7-62A2-09FA-801F65119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948" y="3769172"/>
              <a:ext cx="25796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dirty="0">
                  <a:latin typeface="Calibri" pitchFamily="34" charset="0"/>
                  <a:cs typeface="Calibri" pitchFamily="34" charset="0"/>
                </a:rPr>
                <a:t>d ~ Bohr magneton</a:t>
              </a:r>
              <a:endParaRPr lang="en-US" sz="2400" baseline="-250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50" name="Picture 44">
            <a:extLst>
              <a:ext uri="{FF2B5EF4-FFF2-40B4-BE49-F238E27FC236}">
                <a16:creationId xmlns:a16="http://schemas.microsoft.com/office/drawing/2014/main" id="{8C21A972-616B-8DE7-664B-BB777DC6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31" y="3133604"/>
            <a:ext cx="3016226" cy="7357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4329A36-FFE8-7D01-598E-637954BE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25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623C6-4013-450B-93FC-1E1059E1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Collisions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NaK</a:t>
            </a:r>
            <a:r>
              <a:rPr lang="de-DE" dirty="0"/>
              <a:t> </a:t>
            </a:r>
            <a:r>
              <a:rPr lang="de-DE" dirty="0" err="1"/>
              <a:t>molecules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3816F4-61C5-4823-8356-8FBCC5B28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20" y="1850572"/>
            <a:ext cx="6204510" cy="396613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761FE37-DBF9-43A4-A726-5DB718B55F99}"/>
              </a:ext>
            </a:extLst>
          </p:cNvPr>
          <p:cNvSpPr txBox="1"/>
          <p:nvPr/>
        </p:nvSpPr>
        <p:spPr>
          <a:xfrm>
            <a:off x="6813430" y="2494809"/>
            <a:ext cx="47298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Surprising</a:t>
            </a:r>
            <a:r>
              <a:rPr lang="de-DE" sz="2400" dirty="0"/>
              <a:t>: </a:t>
            </a:r>
            <a:r>
              <a:rPr lang="de-DE" sz="2400" dirty="0" err="1"/>
              <a:t>NaK</a:t>
            </a:r>
            <a:r>
              <a:rPr lang="de-DE" sz="2400" dirty="0"/>
              <a:t> + K in |1,-1&gt; </a:t>
            </a:r>
            <a:r>
              <a:rPr lang="de-DE" sz="2400" dirty="0" err="1"/>
              <a:t>state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Very 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loss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Symbol" panose="05050102010706020507" pitchFamily="18" charset="2"/>
              </a:rPr>
              <a:t>b</a:t>
            </a:r>
            <a:r>
              <a:rPr lang="de-DE" sz="2400" dirty="0"/>
              <a:t>&lt;10</a:t>
            </a:r>
            <a:r>
              <a:rPr lang="de-DE" sz="2400" baseline="30000" dirty="0"/>
              <a:t>-14</a:t>
            </a:r>
            <a:r>
              <a:rPr lang="de-DE" sz="2400" dirty="0"/>
              <a:t>cm</a:t>
            </a:r>
            <a:r>
              <a:rPr lang="de-DE" sz="2400" baseline="30000" dirty="0"/>
              <a:t>3</a:t>
            </a:r>
            <a:r>
              <a:rPr lang="de-DE" sz="2400" dirty="0"/>
              <a:t>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Much </a:t>
            </a:r>
            <a:r>
              <a:rPr lang="de-DE" sz="2400" dirty="0" err="1"/>
              <a:t>lower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universal </a:t>
            </a:r>
            <a:r>
              <a:rPr lang="de-DE" sz="2400" dirty="0" err="1"/>
              <a:t>loss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br>
              <a:rPr lang="de-DE" sz="2400" dirty="0"/>
            </a:br>
            <a:r>
              <a:rPr lang="de-DE" sz="2400" dirty="0"/>
              <a:t>~10</a:t>
            </a:r>
            <a:r>
              <a:rPr lang="de-DE" sz="2400" baseline="30000" dirty="0"/>
              <a:t>-10</a:t>
            </a:r>
            <a:r>
              <a:rPr lang="de-DE" sz="2400" dirty="0"/>
              <a:t>cm</a:t>
            </a:r>
            <a:r>
              <a:rPr lang="de-DE" sz="2400" baseline="30000" dirty="0"/>
              <a:t>3</a:t>
            </a:r>
            <a:r>
              <a:rPr lang="de-DE" sz="2400" dirty="0"/>
              <a:t>/s</a:t>
            </a:r>
            <a:endParaRPr lang="de-DE" sz="2400" baseline="300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D9BA14-BC11-C488-E19D-804F312F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40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F8FA3-C21B-4459-A3B8-24F0B785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Atom-</a:t>
            </a:r>
            <a:r>
              <a:rPr lang="de-DE" dirty="0" err="1"/>
              <a:t>molecule</a:t>
            </a:r>
            <a:r>
              <a:rPr lang="de-DE" dirty="0"/>
              <a:t> </a:t>
            </a:r>
            <a:r>
              <a:rPr lang="de-DE" dirty="0" err="1"/>
              <a:t>Feshbach</a:t>
            </a:r>
            <a:r>
              <a:rPr lang="de-DE" dirty="0"/>
              <a:t> </a:t>
            </a:r>
            <a:r>
              <a:rPr lang="de-DE" dirty="0" err="1"/>
              <a:t>resonances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E2CED-2677-9256-AA01-5BAC059E77A1}"/>
              </a:ext>
            </a:extLst>
          </p:cNvPr>
          <p:cNvSpPr txBox="1"/>
          <p:nvPr/>
        </p:nvSpPr>
        <p:spPr>
          <a:xfrm>
            <a:off x="4517223" y="928046"/>
            <a:ext cx="147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555555"/>
                </a:solidFill>
                <a:highlight>
                  <a:srgbClr val="FFFF00"/>
                </a:highlight>
                <a:latin typeface="Proxima Nova"/>
              </a:rPr>
              <a:t>Pre</a:t>
            </a:r>
            <a:r>
              <a:rPr lang="de-DE" b="0" i="0" dirty="0" err="1">
                <a:solidFill>
                  <a:srgbClr val="555555"/>
                </a:solidFill>
                <a:effectLst/>
                <a:highlight>
                  <a:srgbClr val="FFFF00"/>
                </a:highlight>
                <a:latin typeface="Proxima Nova"/>
              </a:rPr>
              <a:t>liminary</a:t>
            </a:r>
            <a:r>
              <a:rPr lang="de-DE" b="0" i="0" dirty="0">
                <a:solidFill>
                  <a:srgbClr val="555555"/>
                </a:solidFill>
                <a:effectLst/>
                <a:highlight>
                  <a:srgbClr val="FFFF00"/>
                </a:highlight>
                <a:latin typeface="Proxima Nova"/>
              </a:rPr>
              <a:t>!!</a:t>
            </a:r>
            <a:endParaRPr lang="en-US" b="0" i="0" dirty="0">
              <a:solidFill>
                <a:srgbClr val="555555"/>
              </a:solidFill>
              <a:effectLst/>
              <a:highlight>
                <a:srgbClr val="FFFF00"/>
              </a:highlight>
              <a:latin typeface="Proxima Nova"/>
            </a:endParaRPr>
          </a:p>
        </p:txBody>
      </p:sp>
      <p:sp>
        <p:nvSpPr>
          <p:cNvPr id="24" name="Textfeld 2">
            <a:extLst>
              <a:ext uri="{FF2B5EF4-FFF2-40B4-BE49-F238E27FC236}">
                <a16:creationId xmlns:a16="http://schemas.microsoft.com/office/drawing/2014/main" id="{36A5E297-EB34-B6DE-AB4E-D15928432D9C}"/>
              </a:ext>
            </a:extLst>
          </p:cNvPr>
          <p:cNvSpPr txBox="1"/>
          <p:nvPr/>
        </p:nvSpPr>
        <p:spPr>
          <a:xfrm>
            <a:off x="8677443" y="1795469"/>
            <a:ext cx="3006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J.W. Pan: </a:t>
            </a:r>
            <a:r>
              <a:rPr lang="de-DE" sz="2000" dirty="0" err="1"/>
              <a:t>Fermionic</a:t>
            </a:r>
            <a:r>
              <a:rPr lang="de-DE" sz="2000" dirty="0"/>
              <a:t> </a:t>
            </a:r>
            <a:r>
              <a:rPr lang="de-DE" sz="2000" dirty="0" err="1"/>
              <a:t>NaK</a:t>
            </a: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W. </a:t>
            </a:r>
            <a:r>
              <a:rPr lang="de-DE" sz="2000" dirty="0" err="1"/>
              <a:t>Ketterle</a:t>
            </a:r>
            <a:r>
              <a:rPr lang="de-DE" sz="2000" dirty="0"/>
              <a:t>: Triplet </a:t>
            </a:r>
            <a:r>
              <a:rPr lang="de-DE" sz="2000" dirty="0" err="1"/>
              <a:t>LiK</a:t>
            </a:r>
            <a:endParaRPr lang="en-US" sz="2000" dirty="0"/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6B01D645-F5CB-AE91-8B5D-7BCDAAE0ADF8}"/>
              </a:ext>
            </a:extLst>
          </p:cNvPr>
          <p:cNvSpPr txBox="1"/>
          <p:nvPr/>
        </p:nvSpPr>
        <p:spPr>
          <a:xfrm>
            <a:off x="8726879" y="2764408"/>
            <a:ext cx="2897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Tuning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elastic</a:t>
            </a:r>
            <a:r>
              <a:rPr lang="de-DE" sz="2000" dirty="0"/>
              <a:t> atom-</a:t>
            </a:r>
            <a:br>
              <a:rPr lang="de-DE" sz="2000" dirty="0"/>
            </a:br>
            <a:r>
              <a:rPr lang="de-DE" sz="2000" dirty="0" err="1"/>
              <a:t>molecule</a:t>
            </a:r>
            <a:r>
              <a:rPr lang="de-DE" sz="2000" dirty="0"/>
              <a:t> </a:t>
            </a:r>
            <a:r>
              <a:rPr lang="de-DE" sz="2000" dirty="0" err="1"/>
              <a:t>interactions</a:t>
            </a:r>
            <a:r>
              <a:rPr lang="de-DE" sz="2000" dirty="0"/>
              <a:t>?</a:t>
            </a:r>
          </a:p>
        </p:txBody>
      </p:sp>
      <p:sp>
        <p:nvSpPr>
          <p:cNvPr id="8" name="Textfeld 2">
            <a:extLst>
              <a:ext uri="{FF2B5EF4-FFF2-40B4-BE49-F238E27FC236}">
                <a16:creationId xmlns:a16="http://schemas.microsoft.com/office/drawing/2014/main" id="{11C57286-CCEB-94EB-234F-6A033D96D8E2}"/>
              </a:ext>
            </a:extLst>
          </p:cNvPr>
          <p:cNvSpPr txBox="1"/>
          <p:nvPr/>
        </p:nvSpPr>
        <p:spPr>
          <a:xfrm>
            <a:off x="8754739" y="964472"/>
            <a:ext cx="323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Theory </a:t>
            </a:r>
            <a:r>
              <a:rPr lang="de-DE" sz="1600" dirty="0" err="1"/>
              <a:t>of</a:t>
            </a:r>
            <a:r>
              <a:rPr lang="de-DE" sz="1600" dirty="0"/>
              <a:t> atom-</a:t>
            </a:r>
            <a:r>
              <a:rPr lang="de-DE" sz="1600" dirty="0" err="1"/>
              <a:t>molecule</a:t>
            </a:r>
            <a:r>
              <a:rPr lang="de-DE" sz="1600" dirty="0"/>
              <a:t> </a:t>
            </a:r>
            <a:r>
              <a:rPr lang="de-DE" sz="1600" dirty="0" err="1"/>
              <a:t>Feshbach</a:t>
            </a:r>
            <a:r>
              <a:rPr lang="de-DE" sz="1600" dirty="0"/>
              <a:t> </a:t>
            </a:r>
            <a:r>
              <a:rPr lang="de-DE" sz="1600" dirty="0" err="1"/>
              <a:t>resonances</a:t>
            </a:r>
            <a:r>
              <a:rPr lang="de-DE" sz="1600" dirty="0"/>
              <a:t>: M. Frye, J. Hutson arxiv:221208030</a:t>
            </a:r>
            <a:endParaRPr lang="en-US" sz="1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EF6F4E0-047D-46B5-A761-29A69266E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13" y="1373139"/>
            <a:ext cx="4168448" cy="53736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AEF9A3E-FA03-4C9E-BF20-F38F4BEA2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294" y="1360422"/>
            <a:ext cx="4162828" cy="543116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4FB71-EE03-6DDD-3E92-38251463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5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9B852324-BCFB-4AAE-B441-682EED80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Outlook</a:t>
            </a:r>
            <a:endParaRPr lang="en-US" sz="3600" dirty="0"/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8E4030D-5F90-6200-9024-AAC42604254F}"/>
              </a:ext>
            </a:extLst>
          </p:cNvPr>
          <p:cNvSpPr txBox="1"/>
          <p:nvPr/>
        </p:nvSpPr>
        <p:spPr>
          <a:xfrm flipH="1">
            <a:off x="526962" y="539688"/>
            <a:ext cx="880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2000" dirty="0"/>
            </a:br>
            <a:r>
              <a:rPr lang="de-DE" sz="2000" dirty="0" err="1"/>
              <a:t>Collisional</a:t>
            </a:r>
            <a:r>
              <a:rPr lang="de-DE" sz="2000" dirty="0"/>
              <a:t> </a:t>
            </a:r>
            <a:r>
              <a:rPr lang="de-DE" sz="2000" dirty="0" err="1"/>
              <a:t>control</a:t>
            </a:r>
            <a:r>
              <a:rPr lang="de-DE" sz="2000" dirty="0"/>
              <a:t>: </a:t>
            </a:r>
            <a:r>
              <a:rPr lang="de-DE" sz="2000" dirty="0" err="1"/>
              <a:t>Two</a:t>
            </a:r>
            <a:r>
              <a:rPr lang="de-DE" sz="2000" dirty="0"/>
              <a:t>-photon </a:t>
            </a:r>
            <a:r>
              <a:rPr lang="de-DE" sz="2000" dirty="0" err="1"/>
              <a:t>shielding</a:t>
            </a:r>
            <a:endParaRPr lang="en-US" sz="2000" dirty="0"/>
          </a:p>
        </p:txBody>
      </p:sp>
      <p:sp>
        <p:nvSpPr>
          <p:cNvPr id="13" name="Ellipse 10">
            <a:extLst>
              <a:ext uri="{FF2B5EF4-FFF2-40B4-BE49-F238E27FC236}">
                <a16:creationId xmlns:a16="http://schemas.microsoft.com/office/drawing/2014/main" id="{FEBADD81-58F5-1377-DF91-0EDA68C11BBF}"/>
              </a:ext>
            </a:extLst>
          </p:cNvPr>
          <p:cNvSpPr/>
          <p:nvPr/>
        </p:nvSpPr>
        <p:spPr>
          <a:xfrm rot="13710621">
            <a:off x="5925908" y="1594586"/>
            <a:ext cx="282876" cy="28935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Ellipse 11">
            <a:extLst>
              <a:ext uri="{FF2B5EF4-FFF2-40B4-BE49-F238E27FC236}">
                <a16:creationId xmlns:a16="http://schemas.microsoft.com/office/drawing/2014/main" id="{007DBA3B-08AF-5B7F-1AFD-C3CEF6A196C2}"/>
              </a:ext>
            </a:extLst>
          </p:cNvPr>
          <p:cNvSpPr/>
          <p:nvPr/>
        </p:nvSpPr>
        <p:spPr>
          <a:xfrm rot="13710621">
            <a:off x="5925908" y="1348658"/>
            <a:ext cx="282876" cy="2893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Ellipse 12">
            <a:extLst>
              <a:ext uri="{FF2B5EF4-FFF2-40B4-BE49-F238E27FC236}">
                <a16:creationId xmlns:a16="http://schemas.microsoft.com/office/drawing/2014/main" id="{DA211EAB-70B0-A97F-4AE8-FA54E5016296}"/>
              </a:ext>
            </a:extLst>
          </p:cNvPr>
          <p:cNvSpPr/>
          <p:nvPr/>
        </p:nvSpPr>
        <p:spPr>
          <a:xfrm rot="13710621">
            <a:off x="6164661" y="1423031"/>
            <a:ext cx="282876" cy="28935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Ellipse 13">
            <a:extLst>
              <a:ext uri="{FF2B5EF4-FFF2-40B4-BE49-F238E27FC236}">
                <a16:creationId xmlns:a16="http://schemas.microsoft.com/office/drawing/2014/main" id="{2C57CD2F-C0EA-FAF0-0D7B-E16C954ADA5D}"/>
              </a:ext>
            </a:extLst>
          </p:cNvPr>
          <p:cNvSpPr/>
          <p:nvPr/>
        </p:nvSpPr>
        <p:spPr>
          <a:xfrm rot="13710621">
            <a:off x="7082858" y="1576004"/>
            <a:ext cx="282876" cy="28935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Ellipse 14">
            <a:extLst>
              <a:ext uri="{FF2B5EF4-FFF2-40B4-BE49-F238E27FC236}">
                <a16:creationId xmlns:a16="http://schemas.microsoft.com/office/drawing/2014/main" id="{E8EE6AFA-7806-A071-6966-A87A7B7712EE}"/>
              </a:ext>
            </a:extLst>
          </p:cNvPr>
          <p:cNvSpPr/>
          <p:nvPr/>
        </p:nvSpPr>
        <p:spPr>
          <a:xfrm rot="13710621">
            <a:off x="7082858" y="1330076"/>
            <a:ext cx="282876" cy="2893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Ellipse 15">
            <a:extLst>
              <a:ext uri="{FF2B5EF4-FFF2-40B4-BE49-F238E27FC236}">
                <a16:creationId xmlns:a16="http://schemas.microsoft.com/office/drawing/2014/main" id="{889A59CD-C9D8-A158-7459-475CEE02AA73}"/>
              </a:ext>
            </a:extLst>
          </p:cNvPr>
          <p:cNvSpPr/>
          <p:nvPr/>
        </p:nvSpPr>
        <p:spPr>
          <a:xfrm rot="13710621">
            <a:off x="7321611" y="1404449"/>
            <a:ext cx="282876" cy="28935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Ellipse 16">
            <a:extLst>
              <a:ext uri="{FF2B5EF4-FFF2-40B4-BE49-F238E27FC236}">
                <a16:creationId xmlns:a16="http://schemas.microsoft.com/office/drawing/2014/main" id="{0EE8F388-A4BC-56AD-6FCF-CEC56522AFBF}"/>
              </a:ext>
            </a:extLst>
          </p:cNvPr>
          <p:cNvSpPr/>
          <p:nvPr/>
        </p:nvSpPr>
        <p:spPr>
          <a:xfrm rot="13710621">
            <a:off x="7321611" y="1664899"/>
            <a:ext cx="282876" cy="2893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Textfeld 17">
            <a:extLst>
              <a:ext uri="{FF2B5EF4-FFF2-40B4-BE49-F238E27FC236}">
                <a16:creationId xmlns:a16="http://schemas.microsoft.com/office/drawing/2014/main" id="{3E38C92D-9325-873B-963E-0EAF1EFC7663}"/>
              </a:ext>
            </a:extLst>
          </p:cNvPr>
          <p:cNvSpPr txBox="1"/>
          <p:nvPr/>
        </p:nvSpPr>
        <p:spPr>
          <a:xfrm>
            <a:off x="5671656" y="861933"/>
            <a:ext cx="381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Trimer</a:t>
            </a:r>
            <a:r>
              <a:rPr lang="de-DE" sz="2000" dirty="0"/>
              <a:t> and tetramer </a:t>
            </a:r>
            <a:r>
              <a:rPr lang="de-DE" sz="2000" dirty="0" err="1"/>
              <a:t>states</a:t>
            </a:r>
            <a:endParaRPr lang="en-US" sz="2000" dirty="0"/>
          </a:p>
        </p:txBody>
      </p:sp>
      <p:sp>
        <p:nvSpPr>
          <p:cNvPr id="23" name="Textfeld 19">
            <a:extLst>
              <a:ext uri="{FF2B5EF4-FFF2-40B4-BE49-F238E27FC236}">
                <a16:creationId xmlns:a16="http://schemas.microsoft.com/office/drawing/2014/main" id="{6DABC3B2-4213-45AD-72F4-6B358CE9E823}"/>
              </a:ext>
            </a:extLst>
          </p:cNvPr>
          <p:cNvSpPr txBox="1"/>
          <p:nvPr/>
        </p:nvSpPr>
        <p:spPr>
          <a:xfrm flipH="1">
            <a:off x="5671656" y="2170051"/>
            <a:ext cx="4526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Understanding </a:t>
            </a:r>
            <a:r>
              <a:rPr lang="de-DE" sz="2000" dirty="0" err="1"/>
              <a:t>collisions</a:t>
            </a:r>
            <a:r>
              <a:rPr lang="de-DE" sz="2000" dirty="0"/>
              <a:t>?</a:t>
            </a:r>
          </a:p>
          <a:p>
            <a:r>
              <a:rPr lang="de-DE" sz="2000" dirty="0" err="1"/>
              <a:t>Ultracold</a:t>
            </a:r>
            <a:r>
              <a:rPr lang="de-DE" sz="2000" dirty="0"/>
              <a:t> </a:t>
            </a:r>
            <a:r>
              <a:rPr lang="de-DE" sz="2000" dirty="0" err="1"/>
              <a:t>polyatomic</a:t>
            </a:r>
            <a:r>
              <a:rPr lang="de-DE" sz="2000" dirty="0"/>
              <a:t> </a:t>
            </a:r>
            <a:r>
              <a:rPr lang="de-DE" sz="2000" dirty="0" err="1"/>
              <a:t>molecules</a:t>
            </a:r>
            <a:r>
              <a:rPr lang="de-DE" sz="2000" dirty="0"/>
              <a:t>?</a:t>
            </a:r>
            <a:endParaRPr lang="en-US" sz="2000" dirty="0"/>
          </a:p>
        </p:txBody>
      </p:sp>
      <p:pic>
        <p:nvPicPr>
          <p:cNvPr id="24" name="Grafik 28">
            <a:extLst>
              <a:ext uri="{FF2B5EF4-FFF2-40B4-BE49-F238E27FC236}">
                <a16:creationId xmlns:a16="http://schemas.microsoft.com/office/drawing/2014/main" id="{2C9BC834-0093-F13C-FB5E-DE83289CF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263" y="4410169"/>
            <a:ext cx="2324100" cy="1809750"/>
          </a:xfrm>
          <a:prstGeom prst="rect">
            <a:avLst/>
          </a:prstGeom>
        </p:spPr>
      </p:pic>
      <p:pic>
        <p:nvPicPr>
          <p:cNvPr id="25" name="Grafik 29">
            <a:extLst>
              <a:ext uri="{FF2B5EF4-FFF2-40B4-BE49-F238E27FC236}">
                <a16:creationId xmlns:a16="http://schemas.microsoft.com/office/drawing/2014/main" id="{E904DC2A-CFC8-C4B7-18EE-AB7341BC2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554" y="4376727"/>
            <a:ext cx="3810000" cy="1657350"/>
          </a:xfrm>
          <a:prstGeom prst="rect">
            <a:avLst/>
          </a:prstGeom>
        </p:spPr>
      </p:pic>
      <p:sp>
        <p:nvSpPr>
          <p:cNvPr id="26" name="Textfeld 30">
            <a:extLst>
              <a:ext uri="{FF2B5EF4-FFF2-40B4-BE49-F238E27FC236}">
                <a16:creationId xmlns:a16="http://schemas.microsoft.com/office/drawing/2014/main" id="{DDB747CC-E34A-28F4-BD69-4F8294A7DA72}"/>
              </a:ext>
            </a:extLst>
          </p:cNvPr>
          <p:cNvSpPr txBox="1"/>
          <p:nvPr/>
        </p:nvSpPr>
        <p:spPr>
          <a:xfrm flipH="1">
            <a:off x="5721567" y="3790775"/>
            <a:ext cx="7214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Dipolar</a:t>
            </a:r>
            <a:r>
              <a:rPr lang="de-DE" sz="2000" dirty="0"/>
              <a:t> </a:t>
            </a:r>
            <a:r>
              <a:rPr lang="de-DE" sz="2000" dirty="0" err="1"/>
              <a:t>many</a:t>
            </a:r>
            <a:r>
              <a:rPr lang="de-DE" sz="2000" dirty="0"/>
              <a:t>-body </a:t>
            </a:r>
            <a:r>
              <a:rPr lang="de-DE" sz="2000" dirty="0" err="1"/>
              <a:t>physics</a:t>
            </a:r>
            <a:r>
              <a:rPr lang="de-DE" sz="2000" dirty="0"/>
              <a:t> in </a:t>
            </a:r>
            <a:r>
              <a:rPr lang="de-DE" sz="2000" dirty="0" err="1"/>
              <a:t>lattices</a:t>
            </a:r>
            <a:endParaRPr lang="en-US" sz="20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964B348-B649-4319-8BE2-DFCA25426393}"/>
              </a:ext>
            </a:extLst>
          </p:cNvPr>
          <p:cNvGrpSpPr/>
          <p:nvPr/>
        </p:nvGrpSpPr>
        <p:grpSpPr>
          <a:xfrm>
            <a:off x="526961" y="1523549"/>
            <a:ext cx="3397169" cy="2078620"/>
            <a:chOff x="424767" y="2438275"/>
            <a:chExt cx="4685852" cy="33859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88592D-07E2-9DEE-3ABA-C86A39E54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767" y="2438275"/>
              <a:ext cx="4685852" cy="3385974"/>
            </a:xfrm>
            <a:prstGeom prst="rect">
              <a:avLst/>
            </a:prstGeom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E69C15D2-D87A-4CEF-AADB-B82E4116A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1159" y="4939204"/>
              <a:ext cx="1785370" cy="281438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57B75DA0-081B-4684-A6C6-5F0245AFF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9645" y="3901184"/>
              <a:ext cx="1785370" cy="281438"/>
            </a:xfrm>
            <a:prstGeom prst="rect">
              <a:avLst/>
            </a:prstGeom>
          </p:spPr>
        </p:pic>
      </p:grpSp>
      <p:sp>
        <p:nvSpPr>
          <p:cNvPr id="27" name="Textfeld 7">
            <a:extLst>
              <a:ext uri="{FF2B5EF4-FFF2-40B4-BE49-F238E27FC236}">
                <a16:creationId xmlns:a16="http://schemas.microsoft.com/office/drawing/2014/main" id="{BB65FC9E-B520-4EE4-9E56-638FA7E9A07F}"/>
              </a:ext>
            </a:extLst>
          </p:cNvPr>
          <p:cNvSpPr txBox="1"/>
          <p:nvPr/>
        </p:nvSpPr>
        <p:spPr>
          <a:xfrm flipH="1">
            <a:off x="526961" y="848143"/>
            <a:ext cx="880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2000" dirty="0"/>
            </a:br>
            <a:r>
              <a:rPr lang="de-DE" sz="2000" dirty="0"/>
              <a:t>Long-</a:t>
            </a:r>
            <a:r>
              <a:rPr lang="de-DE" sz="2000" dirty="0" err="1"/>
              <a:t>lived</a:t>
            </a:r>
            <a:r>
              <a:rPr lang="de-DE" sz="2000" dirty="0"/>
              <a:t> </a:t>
            </a:r>
            <a:r>
              <a:rPr lang="de-DE" sz="2000" dirty="0" err="1"/>
              <a:t>molecular</a:t>
            </a:r>
            <a:r>
              <a:rPr lang="de-DE" sz="2000" dirty="0"/>
              <a:t> BEC?</a:t>
            </a:r>
            <a:endParaRPr lang="en-US" sz="2000" dirty="0"/>
          </a:p>
        </p:txBody>
      </p:sp>
      <p:sp>
        <p:nvSpPr>
          <p:cNvPr id="28" name="Textfeld 7">
            <a:extLst>
              <a:ext uri="{FF2B5EF4-FFF2-40B4-BE49-F238E27FC236}">
                <a16:creationId xmlns:a16="http://schemas.microsoft.com/office/drawing/2014/main" id="{E7F6D01F-99A9-497A-8AEE-8ED6E0A912C9}"/>
              </a:ext>
            </a:extLst>
          </p:cNvPr>
          <p:cNvSpPr txBox="1"/>
          <p:nvPr/>
        </p:nvSpPr>
        <p:spPr>
          <a:xfrm flipH="1">
            <a:off x="526961" y="3334958"/>
            <a:ext cx="4583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2000" dirty="0"/>
            </a:br>
            <a:r>
              <a:rPr lang="de-DE" sz="2000" dirty="0" err="1"/>
              <a:t>Tunable</a:t>
            </a:r>
            <a:r>
              <a:rPr lang="de-DE" sz="2000" dirty="0"/>
              <a:t> </a:t>
            </a:r>
            <a:r>
              <a:rPr lang="de-DE" sz="2000" dirty="0" err="1"/>
              <a:t>strongly</a:t>
            </a:r>
            <a:r>
              <a:rPr lang="de-DE" sz="2000" dirty="0"/>
              <a:t> </a:t>
            </a:r>
            <a:r>
              <a:rPr lang="de-DE" sz="2000" dirty="0" err="1"/>
              <a:t>interacting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atom-</a:t>
            </a:r>
            <a:r>
              <a:rPr lang="de-DE" sz="2000" dirty="0" err="1"/>
              <a:t>molecule</a:t>
            </a:r>
            <a:r>
              <a:rPr lang="de-DE" sz="2000" dirty="0"/>
              <a:t> </a:t>
            </a:r>
            <a:r>
              <a:rPr lang="de-DE" sz="2000" dirty="0" err="1"/>
              <a:t>mixtures</a:t>
            </a:r>
            <a:r>
              <a:rPr lang="de-DE" sz="2000" dirty="0"/>
              <a:t>? </a:t>
            </a:r>
            <a:endParaRPr lang="en-US" sz="20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A8850346-BC19-4D47-B092-8D4C74623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448" y="4313271"/>
            <a:ext cx="3523682" cy="237513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FFEBB-5011-642F-D32D-B552E61E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19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632A-C005-4922-870F-D4F1AA71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FB2201-6A42-512C-9B98-EEF866F12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5" y="3142478"/>
            <a:ext cx="4569646" cy="34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17">
            <a:extLst>
              <a:ext uri="{FF2B5EF4-FFF2-40B4-BE49-F238E27FC236}">
                <a16:creationId xmlns:a16="http://schemas.microsoft.com/office/drawing/2014/main" id="{0254C2D0-71BB-29D2-D252-E6F04F72D3BB}"/>
              </a:ext>
            </a:extLst>
          </p:cNvPr>
          <p:cNvSpPr txBox="1"/>
          <p:nvPr/>
        </p:nvSpPr>
        <p:spPr>
          <a:xfrm>
            <a:off x="585606" y="2669368"/>
            <a:ext cx="456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The experimental </a:t>
            </a:r>
            <a:r>
              <a:rPr lang="de-DE" sz="2400" dirty="0" err="1"/>
              <a:t>team</a:t>
            </a:r>
            <a:r>
              <a:rPr lang="de-DE" sz="2400" dirty="0"/>
              <a:t> at LUH</a:t>
            </a:r>
            <a:endParaRPr lang="en-US" sz="2400" dirty="0"/>
          </a:p>
        </p:txBody>
      </p:sp>
      <p:sp>
        <p:nvSpPr>
          <p:cNvPr id="6" name="Textfeld 17">
            <a:extLst>
              <a:ext uri="{FF2B5EF4-FFF2-40B4-BE49-F238E27FC236}">
                <a16:creationId xmlns:a16="http://schemas.microsoft.com/office/drawing/2014/main" id="{C2D18D76-CA80-9C8A-1978-F6D1839C51D5}"/>
              </a:ext>
            </a:extLst>
          </p:cNvPr>
          <p:cNvSpPr txBox="1"/>
          <p:nvPr/>
        </p:nvSpPr>
        <p:spPr>
          <a:xfrm>
            <a:off x="7091167" y="1447653"/>
            <a:ext cx="381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Funding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A2022-F5F2-DE0C-365D-BDA2E5AE9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167" y="1975851"/>
            <a:ext cx="2495550" cy="7239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DF755EF-FE1E-C06D-0F36-0F9262494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61" y="2699751"/>
            <a:ext cx="27908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SFB 1227 DQ-mat">
            <a:extLst>
              <a:ext uri="{FF2B5EF4-FFF2-40B4-BE49-F238E27FC236}">
                <a16:creationId xmlns:a16="http://schemas.microsoft.com/office/drawing/2014/main" id="{F5AE1CBD-CDEB-285E-7D17-C7AF3FC9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1" y="3784753"/>
            <a:ext cx="1607376" cy="8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957500F-FF49-8489-9817-277FA5A1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717" y="3712857"/>
            <a:ext cx="1791222" cy="10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524B35-E830-F5AA-87B5-AFFF4715A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388" y="4948683"/>
            <a:ext cx="2657329" cy="1239863"/>
          </a:xfrm>
          <a:prstGeom prst="rect">
            <a:avLst/>
          </a:prstGeom>
        </p:spPr>
      </p:pic>
      <p:sp>
        <p:nvSpPr>
          <p:cNvPr id="12" name="Textfeld 19">
            <a:extLst>
              <a:ext uri="{FF2B5EF4-FFF2-40B4-BE49-F238E27FC236}">
                <a16:creationId xmlns:a16="http://schemas.microsoft.com/office/drawing/2014/main" id="{BDEDB674-7E93-10BD-C7F4-35431AB5DC1F}"/>
              </a:ext>
            </a:extLst>
          </p:cNvPr>
          <p:cNvSpPr txBox="1"/>
          <p:nvPr/>
        </p:nvSpPr>
        <p:spPr>
          <a:xfrm flipH="1">
            <a:off x="9675059" y="5278704"/>
            <a:ext cx="251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Open </a:t>
            </a:r>
            <a:r>
              <a:rPr lang="de-DE" sz="2400" dirty="0" err="1"/>
              <a:t>postdoc</a:t>
            </a:r>
            <a:r>
              <a:rPr lang="de-DE" sz="2400" dirty="0"/>
              <a:t> and PhD </a:t>
            </a:r>
            <a:r>
              <a:rPr lang="de-DE" sz="2400" dirty="0" err="1"/>
              <a:t>positions</a:t>
            </a:r>
            <a:r>
              <a:rPr lang="de-DE" sz="2400" dirty="0"/>
              <a:t>!</a:t>
            </a:r>
            <a:endParaRPr lang="en-US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AC5348-35B4-498D-9802-837BBF455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00" y="1356726"/>
            <a:ext cx="1038225" cy="12382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A3C9F2D-9EBB-473B-93AF-3CE5AD4737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703" y="1325499"/>
            <a:ext cx="869111" cy="126416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7232D09-3422-4BDA-8C93-04B37C2F7F03}"/>
              </a:ext>
            </a:extLst>
          </p:cNvPr>
          <p:cNvSpPr txBox="1"/>
          <p:nvPr/>
        </p:nvSpPr>
        <p:spPr>
          <a:xfrm>
            <a:off x="735703" y="1112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11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1C8B10A-9E52-4BC8-89FE-4BDC72305AD4}"/>
              </a:ext>
            </a:extLst>
          </p:cNvPr>
          <p:cNvSpPr txBox="1"/>
          <p:nvPr/>
        </p:nvSpPr>
        <p:spPr>
          <a:xfrm>
            <a:off x="585606" y="919076"/>
            <a:ext cx="5192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O. </a:t>
            </a:r>
            <a:r>
              <a:rPr lang="de-DE" sz="2000" dirty="0" err="1"/>
              <a:t>Dulieu</a:t>
            </a:r>
            <a:r>
              <a:rPr lang="de-DE" sz="2000" dirty="0"/>
              <a:t>                                         E. Tiemann  </a:t>
            </a:r>
            <a:endParaRPr lang="en-US" sz="200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C3B3673-D3D5-FE78-6BC9-95DC4B64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43</a:t>
            </a:fld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3182FD0-5AD5-EE65-4699-E6B33D819A71}"/>
              </a:ext>
            </a:extLst>
          </p:cNvPr>
          <p:cNvSpPr txBox="1"/>
          <p:nvPr/>
        </p:nvSpPr>
        <p:spPr>
          <a:xfrm>
            <a:off x="1754911" y="1276335"/>
            <a:ext cx="4515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C. </a:t>
            </a:r>
            <a:r>
              <a:rPr lang="de-DE" sz="2000" dirty="0" err="1"/>
              <a:t>Karam</a:t>
            </a:r>
            <a:endParaRPr lang="de-DE" sz="2000" dirty="0"/>
          </a:p>
          <a:p>
            <a:r>
              <a:rPr lang="de-DE" sz="2000" dirty="0"/>
              <a:t>R. </a:t>
            </a:r>
            <a:r>
              <a:rPr lang="de-DE" sz="2000" dirty="0" err="1"/>
              <a:t>Vexiau</a:t>
            </a:r>
            <a:r>
              <a:rPr lang="de-DE" sz="2000" dirty="0"/>
              <a:t>,</a:t>
            </a:r>
          </a:p>
          <a:p>
            <a:r>
              <a:rPr lang="de-DE" sz="2000" dirty="0"/>
              <a:t>M. </a:t>
            </a:r>
            <a:r>
              <a:rPr lang="de-DE" sz="2000" dirty="0" err="1"/>
              <a:t>Lepers</a:t>
            </a:r>
            <a:r>
              <a:rPr lang="en-GB" sz="2000" dirty="0"/>
              <a:t>,</a:t>
            </a:r>
          </a:p>
          <a:p>
            <a:r>
              <a:rPr lang="en-GB" sz="2000" dirty="0"/>
              <a:t>N. </a:t>
            </a:r>
            <a:r>
              <a:rPr lang="en-GB" sz="2000" dirty="0" err="1"/>
              <a:t>Bouloufa-Maafa</a:t>
            </a:r>
            <a:endParaRPr lang="de-DE" sz="2000" dirty="0"/>
          </a:p>
          <a:p>
            <a:r>
              <a:rPr lang="de-DE" sz="2000" dirty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147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 3">
            <a:extLst>
              <a:ext uri="{FF2B5EF4-FFF2-40B4-BE49-F238E27FC236}">
                <a16:creationId xmlns:a16="http://schemas.microsoft.com/office/drawing/2014/main" id="{54B27408-D60F-4BD5-9B10-2A703B8C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Why</a:t>
            </a:r>
            <a:r>
              <a:rPr lang="de-DE" sz="3600" dirty="0"/>
              <a:t> </a:t>
            </a:r>
            <a:r>
              <a:rPr lang="de-DE" sz="3600" dirty="0" err="1"/>
              <a:t>ultracold</a:t>
            </a:r>
            <a:r>
              <a:rPr lang="de-DE" sz="3600" dirty="0"/>
              <a:t> </a:t>
            </a:r>
            <a:r>
              <a:rPr lang="de-DE" sz="3600" dirty="0" err="1"/>
              <a:t>molecules</a:t>
            </a:r>
            <a:r>
              <a:rPr lang="de-DE" sz="3600" dirty="0"/>
              <a:t>?</a:t>
            </a:r>
            <a:endParaRPr lang="en-US" sz="36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D638C0-9915-41F3-9824-60CF0C5FB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845" y="2373844"/>
            <a:ext cx="6868033" cy="307913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08736B3-5705-4FA4-9405-BD68B0EA2288}"/>
              </a:ext>
            </a:extLst>
          </p:cNvPr>
          <p:cNvSpPr txBox="1"/>
          <p:nvPr/>
        </p:nvSpPr>
        <p:spPr>
          <a:xfrm>
            <a:off x="2037319" y="1807284"/>
            <a:ext cx="758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Dipole </a:t>
            </a:r>
            <a:r>
              <a:rPr lang="de-DE" sz="2400" dirty="0" err="1"/>
              <a:t>dipole</a:t>
            </a:r>
            <a:r>
              <a:rPr lang="de-DE" sz="2400" dirty="0"/>
              <a:t> </a:t>
            </a:r>
            <a:r>
              <a:rPr lang="de-DE" sz="2400" dirty="0" err="1"/>
              <a:t>interactions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selected</a:t>
            </a:r>
            <a:r>
              <a:rPr lang="de-DE" sz="2400" dirty="0"/>
              <a:t> </a:t>
            </a:r>
            <a:r>
              <a:rPr lang="de-DE" sz="2400" dirty="0" err="1"/>
              <a:t>atoms</a:t>
            </a:r>
            <a:r>
              <a:rPr lang="de-DE" sz="2400" dirty="0"/>
              <a:t>/</a:t>
            </a:r>
            <a:r>
              <a:rPr lang="de-DE" sz="2400" dirty="0" err="1"/>
              <a:t>molecules</a:t>
            </a:r>
            <a:endParaRPr lang="en-US" sz="2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052861-580B-9541-BFB9-6DCFCAA3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2A95CD2-C0E8-08D0-7612-81FA77C93220}"/>
              </a:ext>
            </a:extLst>
          </p:cNvPr>
          <p:cNvGrpSpPr/>
          <p:nvPr/>
        </p:nvGrpSpPr>
        <p:grpSpPr>
          <a:xfrm>
            <a:off x="820307" y="1952223"/>
            <a:ext cx="5104504" cy="3154882"/>
            <a:chOff x="820307" y="1851559"/>
            <a:chExt cx="5104504" cy="3154882"/>
          </a:xfrm>
        </p:grpSpPr>
        <p:sp>
          <p:nvSpPr>
            <p:cNvPr id="7" name="CustomShape 2">
              <a:extLst>
                <a:ext uri="{FF2B5EF4-FFF2-40B4-BE49-F238E27FC236}">
                  <a16:creationId xmlns:a16="http://schemas.microsoft.com/office/drawing/2014/main" id="{25DBE884-2DF7-42AD-ABC1-A5226A4FB41E}"/>
                </a:ext>
              </a:extLst>
            </p:cNvPr>
            <p:cNvSpPr/>
            <p:nvPr/>
          </p:nvSpPr>
          <p:spPr>
            <a:xfrm>
              <a:off x="820307" y="1851559"/>
              <a:ext cx="5104504" cy="3154882"/>
            </a:xfrm>
            <a:prstGeom prst="rect">
              <a:avLst/>
            </a:prstGeom>
            <a:solidFill>
              <a:srgbClr val="B4C7E7"/>
            </a:solidFill>
            <a:ln w="12600">
              <a:solidFill>
                <a:srgbClr val="32549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4">
              <a:extLst>
                <a:ext uri="{FF2B5EF4-FFF2-40B4-BE49-F238E27FC236}">
                  <a16:creationId xmlns:a16="http://schemas.microsoft.com/office/drawing/2014/main" id="{6ADBF705-0E5D-4137-994D-D83BFDDD715D}"/>
                </a:ext>
              </a:extLst>
            </p:cNvPr>
            <p:cNvSpPr/>
            <p:nvPr/>
          </p:nvSpPr>
          <p:spPr>
            <a:xfrm flipH="1">
              <a:off x="1484625" y="2095588"/>
              <a:ext cx="3775868" cy="81726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de-DE" sz="2400" b="0" strike="noStrike" spc="-1" dirty="0" err="1">
                  <a:solidFill>
                    <a:srgbClr val="000000"/>
                  </a:solidFill>
                  <a:latin typeface="Calibri Light"/>
                </a:rPr>
                <a:t>Collisions</a:t>
              </a:r>
              <a:r>
                <a:rPr lang="de-DE" sz="2400" b="0" strike="noStrike" spc="-1" dirty="0">
                  <a:solidFill>
                    <a:srgbClr val="000000"/>
                  </a:solidFill>
                  <a:latin typeface="Calibri Light"/>
                </a:rPr>
                <a:t> and </a:t>
              </a:r>
              <a:r>
                <a:rPr lang="de-DE" sz="2400" b="0" strike="noStrike" spc="-1" dirty="0" err="1">
                  <a:solidFill>
                    <a:srgbClr val="000000"/>
                  </a:solidFill>
                  <a:latin typeface="Calibri Light"/>
                </a:rPr>
                <a:t>collisional</a:t>
              </a:r>
              <a:r>
                <a:rPr lang="de-DE" sz="2400" b="0" strike="noStrike" spc="-1" dirty="0">
                  <a:solidFill>
                    <a:srgbClr val="000000"/>
                  </a:solidFill>
                  <a:latin typeface="Calibri Light"/>
                </a:rPr>
                <a:t> </a:t>
              </a:r>
              <a:r>
                <a:rPr lang="de-DE" sz="2400" b="0" strike="noStrike" spc="-1" dirty="0" err="1">
                  <a:solidFill>
                    <a:srgbClr val="000000"/>
                  </a:solidFill>
                  <a:latin typeface="Calibri Light"/>
                </a:rPr>
                <a:t>control</a:t>
              </a:r>
              <a:endParaRPr lang="de-DE" sz="2400" b="0" strike="noStrike" spc="-1" dirty="0">
                <a:latin typeface="Arial"/>
              </a:endParaRPr>
            </a:p>
          </p:txBody>
        </p:sp>
        <p:pic>
          <p:nvPicPr>
            <p:cNvPr id="9" name="Grafik 13">
              <a:extLst>
                <a:ext uri="{FF2B5EF4-FFF2-40B4-BE49-F238E27FC236}">
                  <a16:creationId xmlns:a16="http://schemas.microsoft.com/office/drawing/2014/main" id="{1B00C958-B3CA-4FEC-BDE7-E28A2B7E3CBF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924351" y="3287647"/>
              <a:ext cx="1756536" cy="12417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Grafik 14">
              <a:extLst>
                <a:ext uri="{FF2B5EF4-FFF2-40B4-BE49-F238E27FC236}">
                  <a16:creationId xmlns:a16="http://schemas.microsoft.com/office/drawing/2014/main" id="{ADD0F842-FA9E-4DDC-8A0E-141BC9F8AB03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2836708" y="3240223"/>
              <a:ext cx="2959147" cy="140063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543C05AC-067B-4207-9680-8F60561D8682}"/>
              </a:ext>
            </a:extLst>
          </p:cNvPr>
          <p:cNvSpPr txBox="1"/>
          <p:nvPr/>
        </p:nvSpPr>
        <p:spPr>
          <a:xfrm>
            <a:off x="7035676" y="2929500"/>
            <a:ext cx="44421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err="1"/>
              <a:t>Collisions</a:t>
            </a:r>
            <a:r>
              <a:rPr lang="de-DE" sz="2400" dirty="0"/>
              <a:t> and </a:t>
            </a:r>
            <a:r>
              <a:rPr lang="de-DE" sz="2400" dirty="0" err="1"/>
              <a:t>collisional</a:t>
            </a:r>
            <a:r>
              <a:rPr lang="de-DE" sz="2400" dirty="0"/>
              <a:t> </a:t>
            </a:r>
            <a:r>
              <a:rPr lang="de-DE" sz="2400" dirty="0" err="1"/>
              <a:t>control</a:t>
            </a:r>
            <a:br>
              <a:rPr lang="de-DE" sz="2400" dirty="0"/>
            </a:br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/>
              <a:t>Quantum </a:t>
            </a:r>
            <a:r>
              <a:rPr lang="de-DE" sz="2400" dirty="0" err="1"/>
              <a:t>chemistry</a:t>
            </a:r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err="1"/>
              <a:t>Complex</a:t>
            </a:r>
            <a:r>
              <a:rPr lang="de-DE" sz="2400" dirty="0"/>
              <a:t> </a:t>
            </a:r>
            <a:r>
              <a:rPr lang="de-DE" sz="2400" dirty="0" err="1"/>
              <a:t>formation</a:t>
            </a:r>
            <a:r>
              <a:rPr lang="de-DE" sz="2400" dirty="0"/>
              <a:t> and </a:t>
            </a:r>
            <a:br>
              <a:rPr lang="de-DE" sz="2400" dirty="0"/>
            </a:br>
            <a:r>
              <a:rPr lang="de-DE" sz="2400" dirty="0" err="1"/>
              <a:t>sticky</a:t>
            </a:r>
            <a:r>
              <a:rPr lang="de-DE" sz="2400" dirty="0"/>
              <a:t> </a:t>
            </a:r>
            <a:r>
              <a:rPr lang="de-DE" sz="2400" dirty="0" err="1"/>
              <a:t>collisions</a:t>
            </a:r>
            <a:r>
              <a:rPr lang="de-DE" sz="2400" dirty="0"/>
              <a:t> </a:t>
            </a:r>
            <a:endParaRPr lang="en-US" sz="2400" dirty="0"/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F7434BFE-0ADA-3425-FCB2-6F2B9AA4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Perspectives</a:t>
            </a:r>
            <a:r>
              <a:rPr lang="de-DE" sz="3600" dirty="0"/>
              <a:t>: </a:t>
            </a:r>
            <a:r>
              <a:rPr lang="de-DE" sz="3600" dirty="0" err="1"/>
              <a:t>Collisions</a:t>
            </a:r>
            <a:endParaRPr lang="en-US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B65652-D07A-1113-088F-DACA1659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8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4F190D4-00C6-486E-8E60-94863F63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Preparing</a:t>
            </a:r>
            <a:r>
              <a:rPr lang="de-DE" sz="3600" dirty="0"/>
              <a:t> </a:t>
            </a:r>
            <a:r>
              <a:rPr lang="de-DE" sz="3600" dirty="0" err="1"/>
              <a:t>ultracold</a:t>
            </a:r>
            <a:r>
              <a:rPr lang="de-DE" sz="3600" dirty="0"/>
              <a:t> </a:t>
            </a:r>
            <a:r>
              <a:rPr lang="de-DE" sz="3600" dirty="0" err="1"/>
              <a:t>molecules</a:t>
            </a:r>
            <a:endParaRPr lang="en-US" sz="3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BE5C0B6-3A35-42BF-8656-1F577253EDB9}"/>
              </a:ext>
            </a:extLst>
          </p:cNvPr>
          <p:cNvSpPr txBox="1"/>
          <p:nvPr/>
        </p:nvSpPr>
        <p:spPr>
          <a:xfrm>
            <a:off x="828339" y="918822"/>
            <a:ext cx="297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Quantum </a:t>
            </a:r>
            <a:r>
              <a:rPr lang="de-DE" dirty="0" err="1"/>
              <a:t>degrees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freedom</a:t>
            </a:r>
            <a:endParaRPr lang="en-US" dirty="0"/>
          </a:p>
        </p:txBody>
      </p:sp>
      <p:pic>
        <p:nvPicPr>
          <p:cNvPr id="7" name="Grafik 6" descr="Ein Bild, das Lampe, verschieden, Skifahren, Wasser enthält.&#10;&#10;Automatisch generierte Beschreibung">
            <a:extLst>
              <a:ext uri="{FF2B5EF4-FFF2-40B4-BE49-F238E27FC236}">
                <a16:creationId xmlns:a16="http://schemas.microsoft.com/office/drawing/2014/main" id="{C2EC6E8E-1FB3-4292-8FD3-8A06ECB72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9" y="3993355"/>
            <a:ext cx="2675025" cy="2188110"/>
          </a:xfrm>
          <a:prstGeom prst="rect">
            <a:avLst/>
          </a:prstGeom>
        </p:spPr>
      </p:pic>
      <p:pic>
        <p:nvPicPr>
          <p:cNvPr id="8" name="Grafik 7" descr="Ein Bild, das Lampe, verschieden, Skifahren, Wasser enthält.&#10;&#10;Automatisch generierte Beschreibung">
            <a:extLst>
              <a:ext uri="{FF2B5EF4-FFF2-40B4-BE49-F238E27FC236}">
                <a16:creationId xmlns:a16="http://schemas.microsoft.com/office/drawing/2014/main" id="{6B1D5E23-77F0-4ABE-926E-81ED363FA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9" y="1420996"/>
            <a:ext cx="3227705" cy="1403096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AB18414-08A7-44D2-AF97-EAF0DD42EB0D}"/>
              </a:ext>
            </a:extLst>
          </p:cNvPr>
          <p:cNvCxnSpPr/>
          <p:nvPr/>
        </p:nvCxnSpPr>
        <p:spPr>
          <a:xfrm>
            <a:off x="716096" y="918822"/>
            <a:ext cx="0" cy="5262643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42D7167-D6AE-4F58-A035-029686F6967C}"/>
              </a:ext>
            </a:extLst>
          </p:cNvPr>
          <p:cNvCxnSpPr/>
          <p:nvPr/>
        </p:nvCxnSpPr>
        <p:spPr>
          <a:xfrm>
            <a:off x="550843" y="4443572"/>
            <a:ext cx="3254465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1430D4A2-F484-4D04-8CB9-664A1263EA74}"/>
              </a:ext>
            </a:extLst>
          </p:cNvPr>
          <p:cNvSpPr txBox="1"/>
          <p:nvPr/>
        </p:nvSpPr>
        <p:spPr>
          <a:xfrm>
            <a:off x="455416" y="7341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</a:t>
            </a:r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EEF291E-CB36-43CF-821F-2C36821FADDA}"/>
              </a:ext>
            </a:extLst>
          </p:cNvPr>
          <p:cNvSpPr txBox="1"/>
          <p:nvPr/>
        </p:nvSpPr>
        <p:spPr>
          <a:xfrm>
            <a:off x="3624549" y="44656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</a:t>
            </a:r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2B81723-36DF-44EA-A6E7-C9FA9216C692}"/>
              </a:ext>
            </a:extLst>
          </p:cNvPr>
          <p:cNvCxnSpPr/>
          <p:nvPr/>
        </p:nvCxnSpPr>
        <p:spPr>
          <a:xfrm>
            <a:off x="1035586" y="5897798"/>
            <a:ext cx="330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75D4BE06-8A2A-4A65-A5E8-BA0770D2F8B4}"/>
              </a:ext>
            </a:extLst>
          </p:cNvPr>
          <p:cNvCxnSpPr>
            <a:cxnSpLocks/>
          </p:cNvCxnSpPr>
          <p:nvPr/>
        </p:nvCxnSpPr>
        <p:spPr>
          <a:xfrm>
            <a:off x="978666" y="5664607"/>
            <a:ext cx="497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15B8DB8-652A-41CD-8497-907EC4ABFCBF}"/>
              </a:ext>
            </a:extLst>
          </p:cNvPr>
          <p:cNvCxnSpPr>
            <a:cxnSpLocks/>
          </p:cNvCxnSpPr>
          <p:nvPr/>
        </p:nvCxnSpPr>
        <p:spPr>
          <a:xfrm>
            <a:off x="951895" y="5431417"/>
            <a:ext cx="6345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B801B40-CD44-4548-ADC3-AD34CD84AB05}"/>
              </a:ext>
            </a:extLst>
          </p:cNvPr>
          <p:cNvCxnSpPr>
            <a:cxnSpLocks/>
          </p:cNvCxnSpPr>
          <p:nvPr/>
        </p:nvCxnSpPr>
        <p:spPr>
          <a:xfrm flipV="1">
            <a:off x="951895" y="5198227"/>
            <a:ext cx="766736" cy="11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86B57B6-3F6B-4407-BFCA-691B47668E84}"/>
              </a:ext>
            </a:extLst>
          </p:cNvPr>
          <p:cNvCxnSpPr>
            <a:cxnSpLocks/>
          </p:cNvCxnSpPr>
          <p:nvPr/>
        </p:nvCxnSpPr>
        <p:spPr>
          <a:xfrm>
            <a:off x="909039" y="4737341"/>
            <a:ext cx="1256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41AD4F4D-EC9A-469A-8EDF-7E5DD1DA18CA}"/>
              </a:ext>
            </a:extLst>
          </p:cNvPr>
          <p:cNvCxnSpPr>
            <a:cxnSpLocks/>
          </p:cNvCxnSpPr>
          <p:nvPr/>
        </p:nvCxnSpPr>
        <p:spPr>
          <a:xfrm>
            <a:off x="878210" y="4581272"/>
            <a:ext cx="15639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13EBEC7-B384-44D4-881D-1C74E5B47DF9}"/>
              </a:ext>
            </a:extLst>
          </p:cNvPr>
          <p:cNvCxnSpPr>
            <a:cxnSpLocks/>
          </p:cNvCxnSpPr>
          <p:nvPr/>
        </p:nvCxnSpPr>
        <p:spPr>
          <a:xfrm>
            <a:off x="925711" y="4965037"/>
            <a:ext cx="991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gende: mit gebogener Linie mit Rahmen und Akzentuierungsbalken 32">
            <a:extLst>
              <a:ext uri="{FF2B5EF4-FFF2-40B4-BE49-F238E27FC236}">
                <a16:creationId xmlns:a16="http://schemas.microsoft.com/office/drawing/2014/main" id="{56F98D5F-741B-4BB6-A9B2-4A7760FA8F04}"/>
              </a:ext>
            </a:extLst>
          </p:cNvPr>
          <p:cNvSpPr/>
          <p:nvPr/>
        </p:nvSpPr>
        <p:spPr>
          <a:xfrm>
            <a:off x="4074602" y="3251715"/>
            <a:ext cx="1590307" cy="238371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249"/>
              <a:gd name="adj6" fmla="val -1763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860F7869-C596-4D46-8482-245E25099CDF}"/>
              </a:ext>
            </a:extLst>
          </p:cNvPr>
          <p:cNvCxnSpPr/>
          <p:nvPr/>
        </p:nvCxnSpPr>
        <p:spPr>
          <a:xfrm>
            <a:off x="4177229" y="5209245"/>
            <a:ext cx="1385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9AEE48F0-13DF-42E1-B3D3-75411DE0394D}"/>
              </a:ext>
            </a:extLst>
          </p:cNvPr>
          <p:cNvCxnSpPr/>
          <p:nvPr/>
        </p:nvCxnSpPr>
        <p:spPr>
          <a:xfrm>
            <a:off x="4177229" y="4968711"/>
            <a:ext cx="1385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12581FB1-F482-4DD8-A199-2D2B9E8F4250}"/>
              </a:ext>
            </a:extLst>
          </p:cNvPr>
          <p:cNvCxnSpPr/>
          <p:nvPr/>
        </p:nvCxnSpPr>
        <p:spPr>
          <a:xfrm>
            <a:off x="4177229" y="4456423"/>
            <a:ext cx="1385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7F5C1211-C5D2-4E1E-AEB6-22AEF35B3574}"/>
              </a:ext>
            </a:extLst>
          </p:cNvPr>
          <p:cNvCxnSpPr/>
          <p:nvPr/>
        </p:nvCxnSpPr>
        <p:spPr>
          <a:xfrm>
            <a:off x="4177229" y="3606288"/>
            <a:ext cx="1385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gende: mit gebogener Linie mit Rahmen und Akzentuierungsbalken 39">
            <a:extLst>
              <a:ext uri="{FF2B5EF4-FFF2-40B4-BE49-F238E27FC236}">
                <a16:creationId xmlns:a16="http://schemas.microsoft.com/office/drawing/2014/main" id="{55B1FFDF-F7F7-4D11-9035-C064AC7D307A}"/>
              </a:ext>
            </a:extLst>
          </p:cNvPr>
          <p:cNvSpPr/>
          <p:nvPr/>
        </p:nvSpPr>
        <p:spPr>
          <a:xfrm>
            <a:off x="6096000" y="4344429"/>
            <a:ext cx="1358551" cy="785823"/>
          </a:xfrm>
          <a:prstGeom prst="accentBorderCallout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A880E7A6-5C98-4588-B46B-BD3F46C64B2D}"/>
              </a:ext>
            </a:extLst>
          </p:cNvPr>
          <p:cNvCxnSpPr>
            <a:cxnSpLocks/>
          </p:cNvCxnSpPr>
          <p:nvPr/>
        </p:nvCxnSpPr>
        <p:spPr>
          <a:xfrm>
            <a:off x="6234628" y="4965037"/>
            <a:ext cx="969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74C07C4F-AA76-4EF6-9704-FE4B3D766ADF}"/>
              </a:ext>
            </a:extLst>
          </p:cNvPr>
          <p:cNvCxnSpPr>
            <a:cxnSpLocks/>
          </p:cNvCxnSpPr>
          <p:nvPr/>
        </p:nvCxnSpPr>
        <p:spPr>
          <a:xfrm>
            <a:off x="6234628" y="4834935"/>
            <a:ext cx="969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8F8FC2D2-A4DC-4F0C-8A10-B0643DD3E886}"/>
              </a:ext>
            </a:extLst>
          </p:cNvPr>
          <p:cNvCxnSpPr>
            <a:cxnSpLocks/>
          </p:cNvCxnSpPr>
          <p:nvPr/>
        </p:nvCxnSpPr>
        <p:spPr>
          <a:xfrm>
            <a:off x="6234628" y="4719243"/>
            <a:ext cx="969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6C826D0F-DC59-435B-990B-F7F41E98157A}"/>
              </a:ext>
            </a:extLst>
          </p:cNvPr>
          <p:cNvCxnSpPr>
            <a:cxnSpLocks/>
          </p:cNvCxnSpPr>
          <p:nvPr/>
        </p:nvCxnSpPr>
        <p:spPr>
          <a:xfrm>
            <a:off x="6234628" y="4581272"/>
            <a:ext cx="969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E4961460-780A-49ED-9780-38380F89C3E0}"/>
              </a:ext>
            </a:extLst>
          </p:cNvPr>
          <p:cNvCxnSpPr>
            <a:cxnSpLocks/>
          </p:cNvCxnSpPr>
          <p:nvPr/>
        </p:nvCxnSpPr>
        <p:spPr>
          <a:xfrm>
            <a:off x="6234628" y="4910216"/>
            <a:ext cx="969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CF1F199A-11B2-4DCD-9B72-387500319439}"/>
              </a:ext>
            </a:extLst>
          </p:cNvPr>
          <p:cNvCxnSpPr>
            <a:cxnSpLocks/>
          </p:cNvCxnSpPr>
          <p:nvPr/>
        </p:nvCxnSpPr>
        <p:spPr>
          <a:xfrm>
            <a:off x="6234628" y="4651303"/>
            <a:ext cx="969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D0A7D03F-2DDC-48E0-B437-2EE0AFC28841}"/>
              </a:ext>
            </a:extLst>
          </p:cNvPr>
          <p:cNvSpPr txBox="1"/>
          <p:nvPr/>
        </p:nvSpPr>
        <p:spPr>
          <a:xfrm>
            <a:off x="4320450" y="2937014"/>
            <a:ext cx="98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Rotation</a:t>
            </a:r>
            <a:endParaRPr lang="en-US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CF7669C-0A64-4A7E-88BE-2E7DD5F696CC}"/>
              </a:ext>
            </a:extLst>
          </p:cNvPr>
          <p:cNvSpPr txBox="1"/>
          <p:nvPr/>
        </p:nvSpPr>
        <p:spPr>
          <a:xfrm>
            <a:off x="6234628" y="3937457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Hyperfine</a:t>
            </a:r>
            <a:endParaRPr lang="en-US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73FBDD83-A6F8-4814-AE68-81C98C8A8488}"/>
              </a:ext>
            </a:extLst>
          </p:cNvPr>
          <p:cNvSpPr txBox="1"/>
          <p:nvPr/>
        </p:nvSpPr>
        <p:spPr>
          <a:xfrm>
            <a:off x="8769427" y="2521515"/>
            <a:ext cx="30771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Complicates</a:t>
            </a:r>
            <a:endParaRPr lang="de-DE" sz="2400" dirty="0"/>
          </a:p>
          <a:p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/>
              <a:t>Interaction </a:t>
            </a:r>
            <a:r>
              <a:rPr lang="de-DE" sz="2400" dirty="0" err="1"/>
              <a:t>with</a:t>
            </a:r>
            <a:r>
              <a:rPr lang="de-DE" sz="2400" dirty="0"/>
              <a:t> light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err="1"/>
              <a:t>Collisional</a:t>
            </a:r>
            <a:r>
              <a:rPr lang="de-DE" sz="2400" dirty="0"/>
              <a:t> </a:t>
            </a:r>
            <a:r>
              <a:rPr lang="de-DE" sz="2400" dirty="0" err="1"/>
              <a:t>processes</a:t>
            </a:r>
            <a:endParaRPr lang="de-DE" sz="2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C7CE4-7D73-F1D3-F98E-0155A674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5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F82CB-D609-404E-A8B3-260F7C13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ultracold</a:t>
            </a:r>
            <a:r>
              <a:rPr lang="de-DE" dirty="0"/>
              <a:t> </a:t>
            </a:r>
            <a:r>
              <a:rPr lang="de-DE" dirty="0" err="1"/>
              <a:t>molecules</a:t>
            </a: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F84B9A6-BAE0-4388-AD8E-20FC17871FBE}"/>
              </a:ext>
            </a:extLst>
          </p:cNvPr>
          <p:cNvSpPr/>
          <p:nvPr/>
        </p:nvSpPr>
        <p:spPr>
          <a:xfrm>
            <a:off x="1112705" y="1057408"/>
            <a:ext cx="3999123" cy="4726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89B399F-C4C0-4642-9D5E-1B8EC812B101}"/>
              </a:ext>
            </a:extLst>
          </p:cNvPr>
          <p:cNvSpPr txBox="1"/>
          <p:nvPr/>
        </p:nvSpPr>
        <p:spPr>
          <a:xfrm>
            <a:off x="1662846" y="1189618"/>
            <a:ext cx="2898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Direct</a:t>
            </a:r>
            <a:r>
              <a:rPr lang="de-DE" sz="2400" dirty="0"/>
              <a:t> </a:t>
            </a:r>
            <a:r>
              <a:rPr lang="de-DE" sz="2400" dirty="0" err="1"/>
              <a:t>laser</a:t>
            </a:r>
            <a:r>
              <a:rPr lang="de-DE" sz="2400" dirty="0"/>
              <a:t> </a:t>
            </a:r>
            <a:r>
              <a:rPr lang="de-DE" sz="2400" dirty="0" err="1"/>
              <a:t>cooling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molecules</a:t>
            </a:r>
            <a:endParaRPr lang="en-US" sz="2400" dirty="0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0EC5EF46-3397-4AE8-AF52-8616F44112F3}"/>
              </a:ext>
            </a:extLst>
          </p:cNvPr>
          <p:cNvGrpSpPr/>
          <p:nvPr/>
        </p:nvGrpSpPr>
        <p:grpSpPr>
          <a:xfrm>
            <a:off x="2412695" y="3027031"/>
            <a:ext cx="1464918" cy="1343329"/>
            <a:chOff x="2324559" y="3423850"/>
            <a:chExt cx="1464918" cy="1343329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7245A7DC-551D-4870-9438-ABCA3BEA4AD0}"/>
                </a:ext>
              </a:extLst>
            </p:cNvPr>
            <p:cNvGrpSpPr/>
            <p:nvPr/>
          </p:nvGrpSpPr>
          <p:grpSpPr>
            <a:xfrm>
              <a:off x="2324559" y="3944039"/>
              <a:ext cx="439757" cy="383754"/>
              <a:chOff x="2324559" y="3944039"/>
              <a:chExt cx="439757" cy="383754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5F26D16F-60C5-4BBA-A084-BA3079CEA9CA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3CDEA18E-AC30-4B7D-BA02-3672EA823B91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A79D57A-63DB-4B78-BA78-08CD0158DC9C}"/>
                </a:ext>
              </a:extLst>
            </p:cNvPr>
            <p:cNvGrpSpPr/>
            <p:nvPr/>
          </p:nvGrpSpPr>
          <p:grpSpPr>
            <a:xfrm rot="13606194">
              <a:off x="2892387" y="3867839"/>
              <a:ext cx="439757" cy="383754"/>
              <a:chOff x="2324559" y="3944039"/>
              <a:chExt cx="439757" cy="383754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DDBD239A-0BBA-4CFB-A12C-9D6081FEA465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B5185CF0-6633-49E2-A1C2-28D59A04AEF3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893A125A-44A6-476E-9FDE-5A13A56F3E19}"/>
                </a:ext>
              </a:extLst>
            </p:cNvPr>
            <p:cNvGrpSpPr/>
            <p:nvPr/>
          </p:nvGrpSpPr>
          <p:grpSpPr>
            <a:xfrm rot="18742050">
              <a:off x="2765551" y="4355424"/>
              <a:ext cx="439757" cy="383754"/>
              <a:chOff x="2324559" y="3944039"/>
              <a:chExt cx="439757" cy="383754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8FA31927-EE7E-43F7-9D1C-6F4D010FE04A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5C6E85CD-89A8-4553-8B44-4CFD7E2688C9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7F51CB2-8138-4E82-A062-4F51EA45B069}"/>
                </a:ext>
              </a:extLst>
            </p:cNvPr>
            <p:cNvGrpSpPr/>
            <p:nvPr/>
          </p:nvGrpSpPr>
          <p:grpSpPr>
            <a:xfrm rot="4914099">
              <a:off x="2590371" y="3451852"/>
              <a:ext cx="439757" cy="383754"/>
              <a:chOff x="2324559" y="3944039"/>
              <a:chExt cx="439757" cy="383754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EED9567D-5DF6-4332-80DD-C1812542738E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9D2A880A-53D3-4350-B7F7-74BCE5524050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72FA1502-D5D8-4F66-B093-7FE01BC4F218}"/>
                </a:ext>
              </a:extLst>
            </p:cNvPr>
            <p:cNvGrpSpPr/>
            <p:nvPr/>
          </p:nvGrpSpPr>
          <p:grpSpPr>
            <a:xfrm rot="4914099">
              <a:off x="3377721" y="3696568"/>
              <a:ext cx="439757" cy="383754"/>
              <a:chOff x="2324559" y="3944039"/>
              <a:chExt cx="439757" cy="383754"/>
            </a:xfrm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10E6B918-4D70-4B56-A254-22FC59BCF6EB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6BB54D56-A7A6-4045-A28A-7DDF25216788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9079459-3A07-4A66-9270-426B852E16F6}"/>
              </a:ext>
            </a:extLst>
          </p:cNvPr>
          <p:cNvGrpSpPr/>
          <p:nvPr/>
        </p:nvGrpSpPr>
        <p:grpSpPr>
          <a:xfrm>
            <a:off x="1620009" y="3454121"/>
            <a:ext cx="2880137" cy="609386"/>
            <a:chOff x="1620009" y="3850940"/>
            <a:chExt cx="2880137" cy="609386"/>
          </a:xfrm>
        </p:grpSpPr>
        <p:sp>
          <p:nvSpPr>
            <p:cNvPr id="28" name="Pfeil: nach rechts 27">
              <a:extLst>
                <a:ext uri="{FF2B5EF4-FFF2-40B4-BE49-F238E27FC236}">
                  <a16:creationId xmlns:a16="http://schemas.microsoft.com/office/drawing/2014/main" id="{92A72638-CE32-4C0F-BA0E-CF241C0608D6}"/>
                </a:ext>
              </a:extLst>
            </p:cNvPr>
            <p:cNvSpPr/>
            <p:nvPr/>
          </p:nvSpPr>
          <p:spPr>
            <a:xfrm>
              <a:off x="1620009" y="3850940"/>
              <a:ext cx="641870" cy="609386"/>
            </a:xfrm>
            <a:prstGeom prst="rightArrow">
              <a:avLst/>
            </a:prstGeom>
            <a:solidFill>
              <a:srgbClr val="FF0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feil: nach rechts 28">
              <a:extLst>
                <a:ext uri="{FF2B5EF4-FFF2-40B4-BE49-F238E27FC236}">
                  <a16:creationId xmlns:a16="http://schemas.microsoft.com/office/drawing/2014/main" id="{DBB8F738-E574-4D3B-B58F-2FCA29565DCA}"/>
                </a:ext>
              </a:extLst>
            </p:cNvPr>
            <p:cNvSpPr/>
            <p:nvPr/>
          </p:nvSpPr>
          <p:spPr>
            <a:xfrm rot="10800000">
              <a:off x="3858277" y="3850940"/>
              <a:ext cx="641869" cy="609386"/>
            </a:xfrm>
            <a:prstGeom prst="rightArrow">
              <a:avLst/>
            </a:prstGeom>
            <a:solidFill>
              <a:srgbClr val="FF0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6FAA254-2270-4507-8381-7667B4D212F6}"/>
              </a:ext>
            </a:extLst>
          </p:cNvPr>
          <p:cNvGrpSpPr/>
          <p:nvPr/>
        </p:nvGrpSpPr>
        <p:grpSpPr>
          <a:xfrm rot="16200000">
            <a:off x="1616931" y="3362116"/>
            <a:ext cx="2880137" cy="609386"/>
            <a:chOff x="1620009" y="3850940"/>
            <a:chExt cx="2880137" cy="609386"/>
          </a:xfrm>
        </p:grpSpPr>
        <p:sp>
          <p:nvSpPr>
            <p:cNvPr id="35" name="Pfeil: nach rechts 34">
              <a:extLst>
                <a:ext uri="{FF2B5EF4-FFF2-40B4-BE49-F238E27FC236}">
                  <a16:creationId xmlns:a16="http://schemas.microsoft.com/office/drawing/2014/main" id="{356BF702-BADF-494D-A59B-F00F5DCE4DF0}"/>
                </a:ext>
              </a:extLst>
            </p:cNvPr>
            <p:cNvSpPr/>
            <p:nvPr/>
          </p:nvSpPr>
          <p:spPr>
            <a:xfrm>
              <a:off x="1620009" y="3850940"/>
              <a:ext cx="641870" cy="609386"/>
            </a:xfrm>
            <a:prstGeom prst="rightArrow">
              <a:avLst/>
            </a:prstGeom>
            <a:solidFill>
              <a:srgbClr val="FF0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feil: nach rechts 35">
              <a:extLst>
                <a:ext uri="{FF2B5EF4-FFF2-40B4-BE49-F238E27FC236}">
                  <a16:creationId xmlns:a16="http://schemas.microsoft.com/office/drawing/2014/main" id="{6932064E-9774-44C6-BE77-C1D1DA0B71E0}"/>
                </a:ext>
              </a:extLst>
            </p:cNvPr>
            <p:cNvSpPr/>
            <p:nvPr/>
          </p:nvSpPr>
          <p:spPr>
            <a:xfrm rot="10800000">
              <a:off x="3858277" y="3850940"/>
              <a:ext cx="641869" cy="609386"/>
            </a:xfrm>
            <a:prstGeom prst="rightArrow">
              <a:avLst/>
            </a:prstGeom>
            <a:solidFill>
              <a:srgbClr val="FF000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02A1F743-087A-4208-8C06-380B4BEB9CCF}"/>
              </a:ext>
            </a:extLst>
          </p:cNvPr>
          <p:cNvGrpSpPr/>
          <p:nvPr/>
        </p:nvGrpSpPr>
        <p:grpSpPr>
          <a:xfrm>
            <a:off x="6756106" y="1057408"/>
            <a:ext cx="4252511" cy="4726236"/>
            <a:chOff x="6980394" y="1454227"/>
            <a:chExt cx="4252511" cy="472623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1B1B1B7-39E0-40E9-A771-0815212E3088}"/>
                </a:ext>
              </a:extLst>
            </p:cNvPr>
            <p:cNvSpPr/>
            <p:nvPr/>
          </p:nvSpPr>
          <p:spPr>
            <a:xfrm>
              <a:off x="7070993" y="1454227"/>
              <a:ext cx="3999123" cy="47262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F30F131-5020-4240-AF1E-D95A8FDA483A}"/>
                </a:ext>
              </a:extLst>
            </p:cNvPr>
            <p:cNvSpPr txBox="1"/>
            <p:nvPr/>
          </p:nvSpPr>
          <p:spPr>
            <a:xfrm>
              <a:off x="6980394" y="1583099"/>
              <a:ext cx="4252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err="1"/>
                <a:t>Association</a:t>
              </a:r>
              <a:r>
                <a:rPr lang="de-DE" sz="2400" dirty="0"/>
                <a:t> </a:t>
              </a:r>
              <a:r>
                <a:rPr lang="de-DE" sz="2400" dirty="0" err="1"/>
                <a:t>of</a:t>
              </a:r>
              <a:r>
                <a:rPr lang="de-DE" sz="2400" dirty="0"/>
                <a:t> </a:t>
              </a:r>
              <a:r>
                <a:rPr lang="de-DE" sz="2400" dirty="0" err="1"/>
                <a:t>ultracold</a:t>
              </a:r>
              <a:r>
                <a:rPr lang="de-DE" sz="2400" dirty="0"/>
                <a:t> </a:t>
              </a:r>
              <a:r>
                <a:rPr lang="de-DE" sz="2400" dirty="0" err="1"/>
                <a:t>atoms</a:t>
              </a:r>
              <a:r>
                <a:rPr lang="de-DE" sz="2400" dirty="0"/>
                <a:t> </a:t>
              </a:r>
              <a:br>
                <a:rPr lang="de-DE" sz="2400" dirty="0"/>
              </a:br>
              <a:r>
                <a:rPr lang="de-DE" sz="2400" dirty="0" err="1"/>
                <a:t>to</a:t>
              </a:r>
              <a:r>
                <a:rPr lang="de-DE" sz="2400" dirty="0"/>
                <a:t> </a:t>
              </a:r>
              <a:r>
                <a:rPr lang="de-DE" sz="2400" dirty="0" err="1"/>
                <a:t>bialkali</a:t>
              </a:r>
              <a:r>
                <a:rPr lang="de-DE" sz="2400" dirty="0"/>
                <a:t> </a:t>
              </a:r>
              <a:r>
                <a:rPr lang="de-DE" sz="2400" dirty="0" err="1"/>
                <a:t>molecules</a:t>
              </a:r>
              <a:endParaRPr lang="en-US" sz="2400" dirty="0"/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DCE75D7B-77B0-40CB-B5EE-1DA66E456449}"/>
                </a:ext>
              </a:extLst>
            </p:cNvPr>
            <p:cNvGrpSpPr/>
            <p:nvPr/>
          </p:nvGrpSpPr>
          <p:grpSpPr>
            <a:xfrm>
              <a:off x="8568587" y="5119943"/>
              <a:ext cx="439757" cy="383754"/>
              <a:chOff x="2324559" y="3944039"/>
              <a:chExt cx="439757" cy="383754"/>
            </a:xfrm>
          </p:grpSpPr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C928992D-E1E9-40B7-9600-B905BE9FED65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8736EA1A-5A55-444F-9C24-8C34A7136513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15B35140-8842-41B8-8B3A-472BFFE9BEDD}"/>
                </a:ext>
              </a:extLst>
            </p:cNvPr>
            <p:cNvGrpSpPr/>
            <p:nvPr/>
          </p:nvGrpSpPr>
          <p:grpSpPr>
            <a:xfrm rot="13606194">
              <a:off x="9132385" y="5038522"/>
              <a:ext cx="439757" cy="383754"/>
              <a:chOff x="2324559" y="3944039"/>
              <a:chExt cx="439757" cy="383754"/>
            </a:xfrm>
          </p:grpSpPr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EFF79962-55AC-4B20-90DD-8C57CC967648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3BDEAF91-AD93-4956-B6AB-2F46DDDB8638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93A4010B-AB19-4FC1-93BE-03ECA83FBF0B}"/>
                </a:ext>
              </a:extLst>
            </p:cNvPr>
            <p:cNvGrpSpPr/>
            <p:nvPr/>
          </p:nvGrpSpPr>
          <p:grpSpPr>
            <a:xfrm rot="18742050">
              <a:off x="9009579" y="5531328"/>
              <a:ext cx="439757" cy="383754"/>
              <a:chOff x="2324559" y="3944039"/>
              <a:chExt cx="439757" cy="383754"/>
            </a:xfrm>
          </p:grpSpPr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25EBC89E-64D4-4DE2-8612-98812F4D4306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8F2E84B1-77F7-4ECA-BDA8-14CA09A79817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85869ECD-27FE-43A5-A72C-3B87F32913A1}"/>
                </a:ext>
              </a:extLst>
            </p:cNvPr>
            <p:cNvGrpSpPr/>
            <p:nvPr/>
          </p:nvGrpSpPr>
          <p:grpSpPr>
            <a:xfrm rot="4914099">
              <a:off x="8834399" y="4627756"/>
              <a:ext cx="439757" cy="383754"/>
              <a:chOff x="2324559" y="3944039"/>
              <a:chExt cx="439757" cy="383754"/>
            </a:xfrm>
          </p:grpSpPr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6E3163AE-661F-47D4-B030-E50F2591FEE1}"/>
                  </a:ext>
                </a:extLst>
              </p:cNvPr>
              <p:cNvSpPr/>
              <p:nvPr/>
            </p:nvSpPr>
            <p:spPr>
              <a:xfrm>
                <a:off x="2324559" y="3944039"/>
                <a:ext cx="242371" cy="23135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714C9981-C3C2-43B1-8B18-D47672A95845}"/>
                  </a:ext>
                </a:extLst>
              </p:cNvPr>
              <p:cNvSpPr/>
              <p:nvPr/>
            </p:nvSpPr>
            <p:spPr>
              <a:xfrm>
                <a:off x="2521945" y="4096439"/>
                <a:ext cx="242371" cy="2313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4D6BFF38-B68D-44EF-AFAF-8D9614B08C4D}"/>
                </a:ext>
              </a:extLst>
            </p:cNvPr>
            <p:cNvSpPr/>
            <p:nvPr/>
          </p:nvSpPr>
          <p:spPr>
            <a:xfrm rot="4914099">
              <a:off x="10195501" y="3013480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4FD6E9DB-C59A-4D08-A55B-F42BFA688A49}"/>
                </a:ext>
              </a:extLst>
            </p:cNvPr>
            <p:cNvSpPr/>
            <p:nvPr/>
          </p:nvSpPr>
          <p:spPr>
            <a:xfrm rot="4914099">
              <a:off x="7581657" y="3013479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FFC00BC1-AF89-42EE-84C7-BB84FD3E86D0}"/>
                </a:ext>
              </a:extLst>
            </p:cNvPr>
            <p:cNvSpPr/>
            <p:nvPr/>
          </p:nvSpPr>
          <p:spPr>
            <a:xfrm rot="4914099">
              <a:off x="10430935" y="3286024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AA647315-B774-4527-816A-B32D914165D4}"/>
                </a:ext>
              </a:extLst>
            </p:cNvPr>
            <p:cNvSpPr/>
            <p:nvPr/>
          </p:nvSpPr>
          <p:spPr>
            <a:xfrm rot="4914099">
              <a:off x="10083293" y="3325743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3DE64923-2FDF-41CD-8202-47EB7742D76A}"/>
                </a:ext>
              </a:extLst>
            </p:cNvPr>
            <p:cNvSpPr/>
            <p:nvPr/>
          </p:nvSpPr>
          <p:spPr>
            <a:xfrm rot="4914099">
              <a:off x="10571302" y="2944508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89748319-8531-4B5E-BDFA-1C35B2EBB81D}"/>
                </a:ext>
              </a:extLst>
            </p:cNvPr>
            <p:cNvSpPr/>
            <p:nvPr/>
          </p:nvSpPr>
          <p:spPr>
            <a:xfrm rot="4914099">
              <a:off x="9876004" y="2808236"/>
              <a:ext cx="242371" cy="2313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87843256-0E14-4E4C-9727-643B372C869F}"/>
                </a:ext>
              </a:extLst>
            </p:cNvPr>
            <p:cNvSpPr/>
            <p:nvPr/>
          </p:nvSpPr>
          <p:spPr>
            <a:xfrm rot="4914099">
              <a:off x="7907414" y="2821707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43E54902-F605-4B35-8488-C43BBF8629C6}"/>
                </a:ext>
              </a:extLst>
            </p:cNvPr>
            <p:cNvSpPr/>
            <p:nvPr/>
          </p:nvSpPr>
          <p:spPr>
            <a:xfrm rot="4914099">
              <a:off x="7917274" y="3124339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F6C5E11C-B3C5-4D0D-859E-317E31AD49B4}"/>
                </a:ext>
              </a:extLst>
            </p:cNvPr>
            <p:cNvSpPr/>
            <p:nvPr/>
          </p:nvSpPr>
          <p:spPr>
            <a:xfrm rot="4914099">
              <a:off x="8236771" y="2957979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A609B75C-A54F-4E20-BB8A-19F8E91E7472}"/>
                </a:ext>
              </a:extLst>
            </p:cNvPr>
            <p:cNvSpPr/>
            <p:nvPr/>
          </p:nvSpPr>
          <p:spPr>
            <a:xfrm rot="4914099">
              <a:off x="8190800" y="3323396"/>
              <a:ext cx="242371" cy="2313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feil: nach unten 66">
              <a:extLst>
                <a:ext uri="{FF2B5EF4-FFF2-40B4-BE49-F238E27FC236}">
                  <a16:creationId xmlns:a16="http://schemas.microsoft.com/office/drawing/2014/main" id="{73196606-1BB5-4A22-A425-5EA3C4C85837}"/>
                </a:ext>
              </a:extLst>
            </p:cNvPr>
            <p:cNvSpPr/>
            <p:nvPr/>
          </p:nvSpPr>
          <p:spPr>
            <a:xfrm rot="20049005">
              <a:off x="8494398" y="3739862"/>
              <a:ext cx="253331" cy="8617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feil: nach unten 67">
              <a:extLst>
                <a:ext uri="{FF2B5EF4-FFF2-40B4-BE49-F238E27FC236}">
                  <a16:creationId xmlns:a16="http://schemas.microsoft.com/office/drawing/2014/main" id="{39DA079F-A08A-40D5-BBFE-0983F1B1402C}"/>
                </a:ext>
              </a:extLst>
            </p:cNvPr>
            <p:cNvSpPr/>
            <p:nvPr/>
          </p:nvSpPr>
          <p:spPr>
            <a:xfrm rot="1327576">
              <a:off x="9517297" y="3702297"/>
              <a:ext cx="253331" cy="8617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72AB6E-90AA-6C8C-FE9E-EEB837BC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4">
            <a:extLst>
              <a:ext uri="{FF2B5EF4-FFF2-40B4-BE49-F238E27FC236}">
                <a16:creationId xmlns:a16="http://schemas.microsoft.com/office/drawing/2014/main" id="{2CC72306-A7F9-4FAB-9467-EB647BF7A3C0}"/>
              </a:ext>
            </a:extLst>
          </p:cNvPr>
          <p:cNvSpPr>
            <a:spLocks noChangeAspect="1"/>
          </p:cNvSpPr>
          <p:nvPr/>
        </p:nvSpPr>
        <p:spPr bwMode="auto">
          <a:xfrm>
            <a:off x="6946900" y="3352800"/>
            <a:ext cx="3187700" cy="2895600"/>
          </a:xfrm>
          <a:custGeom>
            <a:avLst/>
            <a:gdLst>
              <a:gd name="T0" fmla="*/ 0 w 1776"/>
              <a:gd name="T1" fmla="*/ 0 h 1384"/>
              <a:gd name="T2" fmla="*/ 2147483647 w 1776"/>
              <a:gd name="T3" fmla="*/ 2147483647 h 1384"/>
              <a:gd name="T4" fmla="*/ 2147483647 w 1776"/>
              <a:gd name="T5" fmla="*/ 2147483647 h 1384"/>
              <a:gd name="T6" fmla="*/ 2147483647 w 1776"/>
              <a:gd name="T7" fmla="*/ 2147483647 h 1384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1384"/>
              <a:gd name="T14" fmla="*/ 1776 w 1776"/>
              <a:gd name="T15" fmla="*/ 1384 h 1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1384">
                <a:moveTo>
                  <a:pt x="0" y="0"/>
                </a:moveTo>
                <a:cubicBezTo>
                  <a:pt x="96" y="556"/>
                  <a:pt x="192" y="1112"/>
                  <a:pt x="336" y="1248"/>
                </a:cubicBezTo>
                <a:cubicBezTo>
                  <a:pt x="480" y="1384"/>
                  <a:pt x="624" y="904"/>
                  <a:pt x="864" y="816"/>
                </a:cubicBezTo>
                <a:cubicBezTo>
                  <a:pt x="1104" y="728"/>
                  <a:pt x="1440" y="724"/>
                  <a:pt x="1776" y="720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Rectangle 15">
            <a:extLst>
              <a:ext uri="{FF2B5EF4-FFF2-40B4-BE49-F238E27FC236}">
                <a16:creationId xmlns:a16="http://schemas.microsoft.com/office/drawing/2014/main" id="{AC6F3813-F83F-4216-9BB3-07C37877E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069775"/>
            <a:ext cx="1066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44036" name="Picture 10" descr="MCj04325900000[1]">
            <a:extLst>
              <a:ext uri="{FF2B5EF4-FFF2-40B4-BE49-F238E27FC236}">
                <a16:creationId xmlns:a16="http://schemas.microsoft.com/office/drawing/2014/main" id="{70A7F1DA-FE17-4240-8A72-4B5FEBAE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AutoShape 11">
            <a:extLst>
              <a:ext uri="{FF2B5EF4-FFF2-40B4-BE49-F238E27FC236}">
                <a16:creationId xmlns:a16="http://schemas.microsoft.com/office/drawing/2014/main" id="{644B8B8E-920B-455C-B2CE-07399945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4" y="2667001"/>
            <a:ext cx="1165225" cy="396875"/>
          </a:xfrm>
          <a:prstGeom prst="notchedRightArrow">
            <a:avLst>
              <a:gd name="adj1" fmla="val 50000"/>
              <a:gd name="adj2" fmla="val 7340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4039" name="Content Placeholder 2">
            <a:extLst>
              <a:ext uri="{FF2B5EF4-FFF2-40B4-BE49-F238E27FC236}">
                <a16:creationId xmlns:a16="http://schemas.microsoft.com/office/drawing/2014/main" id="{F5DDB4F0-69E9-4C0E-996F-C0FD62FB0F5E}"/>
              </a:ext>
            </a:extLst>
          </p:cNvPr>
          <p:cNvSpPr>
            <a:spLocks/>
          </p:cNvSpPr>
          <p:nvPr/>
        </p:nvSpPr>
        <p:spPr bwMode="auto">
          <a:xfrm>
            <a:off x="1752600" y="3733800"/>
            <a:ext cx="91455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3333CC"/>
                </a:solidFill>
                <a:latin typeface="+mn-lt"/>
              </a:rPr>
              <a:t>Advantage:  Start ultracold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3333C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3333CC"/>
                </a:solidFill>
                <a:latin typeface="+mn-lt"/>
              </a:rPr>
              <a:t>Challenge:  Staying ultracold</a:t>
            </a:r>
          </a:p>
        </p:txBody>
      </p:sp>
      <p:sp>
        <p:nvSpPr>
          <p:cNvPr id="44040" name="Rectangle 16">
            <a:extLst>
              <a:ext uri="{FF2B5EF4-FFF2-40B4-BE49-F238E27FC236}">
                <a16:creationId xmlns:a16="http://schemas.microsoft.com/office/drawing/2014/main" id="{04B978E5-6055-4325-A2DD-07C73A10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423" y="1377950"/>
            <a:ext cx="605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n-lt"/>
              </a:rPr>
              <a:t>Controlled chemistry at ultracold temperatures</a:t>
            </a:r>
          </a:p>
        </p:txBody>
      </p:sp>
      <p:sp>
        <p:nvSpPr>
          <p:cNvPr id="44041" name="Line 18">
            <a:extLst>
              <a:ext uri="{FF2B5EF4-FFF2-40B4-BE49-F238E27FC236}">
                <a16:creationId xmlns:a16="http://schemas.microsoft.com/office/drawing/2014/main" id="{3E01D3A4-DCDD-4BD3-8D79-02D7C4D2EC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86263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9">
            <a:extLst>
              <a:ext uri="{FF2B5EF4-FFF2-40B4-BE49-F238E27FC236}">
                <a16:creationId xmlns:a16="http://schemas.microsoft.com/office/drawing/2014/main" id="{9E3F9CC5-C6B4-41EE-BF5D-4A29FE284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200" y="4872038"/>
            <a:ext cx="0" cy="1143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Text Box 21">
            <a:extLst>
              <a:ext uri="{FF2B5EF4-FFF2-40B4-BE49-F238E27FC236}">
                <a16:creationId xmlns:a16="http://schemas.microsoft.com/office/drawing/2014/main" id="{D0493FA2-103D-42BD-A2FA-E669C2E6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720" y="5176838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10 000 K</a:t>
            </a:r>
          </a:p>
        </p:txBody>
      </p:sp>
      <p:grpSp>
        <p:nvGrpSpPr>
          <p:cNvPr id="44044" name="Group 23">
            <a:extLst>
              <a:ext uri="{FF2B5EF4-FFF2-40B4-BE49-F238E27FC236}">
                <a16:creationId xmlns:a16="http://schemas.microsoft.com/office/drawing/2014/main" id="{DFD0A3BE-C250-4043-99E7-124A046CD9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66189" y="4419601"/>
            <a:ext cx="1817687" cy="447675"/>
            <a:chOff x="2784" y="3581"/>
            <a:chExt cx="1087" cy="259"/>
          </a:xfrm>
        </p:grpSpPr>
        <p:sp>
          <p:nvSpPr>
            <p:cNvPr id="44052" name="Oval 24">
              <a:extLst>
                <a:ext uri="{FF2B5EF4-FFF2-40B4-BE49-F238E27FC236}">
                  <a16:creationId xmlns:a16="http://schemas.microsoft.com/office/drawing/2014/main" id="{54DD5388-33D8-4371-84D7-B602BECB6C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347064">
              <a:off x="2793" y="3593"/>
              <a:ext cx="194" cy="211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2F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4053" name="Oval 25">
              <a:extLst>
                <a:ext uri="{FF2B5EF4-FFF2-40B4-BE49-F238E27FC236}">
                  <a16:creationId xmlns:a16="http://schemas.microsoft.com/office/drawing/2014/main" id="{CC5F6DD9-F302-4F24-B87A-167F73F966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347064">
              <a:off x="3601" y="3571"/>
              <a:ext cx="259" cy="28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4054" name="Line 26">
              <a:extLst>
                <a:ext uri="{FF2B5EF4-FFF2-40B4-BE49-F238E27FC236}">
                  <a16:creationId xmlns:a16="http://schemas.microsoft.com/office/drawing/2014/main" id="{BCAD8BEB-870E-40EC-9683-15EE6CE072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83" y="3710"/>
              <a:ext cx="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Line 27">
              <a:extLst>
                <a:ext uri="{FF2B5EF4-FFF2-40B4-BE49-F238E27FC236}">
                  <a16:creationId xmlns:a16="http://schemas.microsoft.com/office/drawing/2014/main" id="{0ECFA7FF-CCC8-4199-BAC1-AB3395DB3FE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3404" y="3710"/>
              <a:ext cx="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5" name="Oval 28">
            <a:extLst>
              <a:ext uri="{FF2B5EF4-FFF2-40B4-BE49-F238E27FC236}">
                <a16:creationId xmlns:a16="http://schemas.microsoft.com/office/drawing/2014/main" id="{433DBF40-E911-46D8-A927-35AFB9756EC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-5347064">
            <a:off x="8008145" y="5714207"/>
            <a:ext cx="244475" cy="265113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2F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4046" name="Oval 29">
            <a:extLst>
              <a:ext uri="{FF2B5EF4-FFF2-40B4-BE49-F238E27FC236}">
                <a16:creationId xmlns:a16="http://schemas.microsoft.com/office/drawing/2014/main" id="{07779489-3625-4DE9-830C-31960523178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-5347064">
            <a:off x="8219282" y="5685632"/>
            <a:ext cx="325438" cy="3524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4047" name="Line 30">
            <a:extLst>
              <a:ext uri="{FF2B5EF4-FFF2-40B4-BE49-F238E27FC236}">
                <a16:creationId xmlns:a16="http://schemas.microsoft.com/office/drawing/2014/main" id="{BF6CA00B-56B7-4647-9AA7-3F144C1EA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634038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31">
            <a:extLst>
              <a:ext uri="{FF2B5EF4-FFF2-40B4-BE49-F238E27FC236}">
                <a16:creationId xmlns:a16="http://schemas.microsoft.com/office/drawing/2014/main" id="{D3B4EE2F-F3AE-4AB9-B765-5BB37A805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405438"/>
            <a:ext cx="838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32">
            <a:extLst>
              <a:ext uri="{FF2B5EF4-FFF2-40B4-BE49-F238E27FC236}">
                <a16:creationId xmlns:a16="http://schemas.microsoft.com/office/drawing/2014/main" id="{E72A8DAC-E740-4F84-85F1-FA7660528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1" y="5024438"/>
            <a:ext cx="13192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33">
            <a:extLst>
              <a:ext uri="{FF2B5EF4-FFF2-40B4-BE49-F238E27FC236}">
                <a16:creationId xmlns:a16="http://schemas.microsoft.com/office/drawing/2014/main" id="{DF5EAA98-3FCC-4008-A38A-B701394ED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176838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F0EE0A0-2DCB-47E8-9A49-86F3448D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6" y="-212851"/>
            <a:ext cx="10515600" cy="1325563"/>
          </a:xfrm>
        </p:spPr>
        <p:txBody>
          <a:bodyPr/>
          <a:lstStyle/>
          <a:p>
            <a:r>
              <a:rPr lang="de-DE" sz="3600" dirty="0" err="1"/>
              <a:t>Association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atoms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molecules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47793-ADB7-EE6C-86DF-15D3CA949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50" y="2060795"/>
            <a:ext cx="1333500" cy="1400175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15275FB-05EC-9A99-2B19-13E33BC4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BE71-791A-46BC-9D64-D7799F7F14A1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s://link.aps.org/doi/10.1103/PhysRevLett.127.163401" TargetMode="External"/></Relationships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b="0" i="0" u="sng" dirty="0">
            <a:solidFill>
              <a:srgbClr val="1A0DAB"/>
            </a:solidFill>
            <a:effectLst/>
            <a:latin typeface="arial" panose="020B0604020202020204" pitchFamily="34" charset="0"/>
            <a:hlinkClick xmlns:r="http://schemas.openxmlformats.org/officeDocument/2006/relationships" r:id="rId1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3652</Words>
  <Application>Microsoft Office PowerPoint</Application>
  <PresentationFormat>Breitbild</PresentationFormat>
  <Paragraphs>537</Paragraphs>
  <Slides>43</Slides>
  <Notes>41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43</vt:i4>
      </vt:variant>
    </vt:vector>
  </HeadingPairs>
  <TitlesOfParts>
    <vt:vector size="64" baseType="lpstr">
      <vt:lpstr>&amp;quot</vt:lpstr>
      <vt:lpstr>Arial</vt:lpstr>
      <vt:lpstr>Arial</vt:lpstr>
      <vt:lpstr>Calibri</vt:lpstr>
      <vt:lpstr>Calibri Light</vt:lpstr>
      <vt:lpstr>Cambria Math</vt:lpstr>
      <vt:lpstr>LMMathItalic10</vt:lpstr>
      <vt:lpstr>LMMathSymbols10</vt:lpstr>
      <vt:lpstr>LMMathSymbols7</vt:lpstr>
      <vt:lpstr>LMSans10</vt:lpstr>
      <vt:lpstr>LMSans8</vt:lpstr>
      <vt:lpstr>Lucida Grande</vt:lpstr>
      <vt:lpstr>NimbusSanL</vt:lpstr>
      <vt:lpstr>Proxima Nova</vt:lpstr>
      <vt:lpstr>Symbol</vt:lpstr>
      <vt:lpstr>Tahoma</vt:lpstr>
      <vt:lpstr>Verdana</vt:lpstr>
      <vt:lpstr>Wingdings</vt:lpstr>
      <vt:lpstr>Office</vt:lpstr>
      <vt:lpstr>Equation</vt:lpstr>
      <vt:lpstr>Graph</vt:lpstr>
      <vt:lpstr>Quantum gases of polar molecules</vt:lpstr>
      <vt:lpstr>Outline</vt:lpstr>
      <vt:lpstr>Our research</vt:lpstr>
      <vt:lpstr>Perspectives: Quantum physics</vt:lpstr>
      <vt:lpstr>Why ultracold molecules?</vt:lpstr>
      <vt:lpstr>Perspectives: Collisions</vt:lpstr>
      <vt:lpstr>Preparing ultracold molecules</vt:lpstr>
      <vt:lpstr>Two approaches to ultracold molecules</vt:lpstr>
      <vt:lpstr>Association of atoms to molecules</vt:lpstr>
      <vt:lpstr>Ultracold dense gas of bosonic 23Na39K</vt:lpstr>
      <vt:lpstr>Preparation of ultracold bialkali molecules</vt:lpstr>
      <vt:lpstr>Energy scale</vt:lpstr>
      <vt:lpstr> Molecule-molecule collisions</vt:lpstr>
      <vt:lpstr>Collisions of ultracold molecules?</vt:lpstr>
      <vt:lpstr>Collisions of ultracold molecules?</vt:lpstr>
      <vt:lpstr>Collisions of ultracold molecules?</vt:lpstr>
      <vt:lpstr>Chemical reactions rate – simple model</vt:lpstr>
      <vt:lpstr>Chemical reactions rate – simple model</vt:lpstr>
      <vt:lpstr>Collisions of ultracold molecules?</vt:lpstr>
      <vt:lpstr>Non-chemically reactive molecules - simplified</vt:lpstr>
      <vt:lpstr>Molecule-molecule collisions of NaK molecules</vt:lpstr>
      <vt:lpstr>Measure complex lifetime</vt:lpstr>
      <vt:lpstr>Collisions of nonreactive molecules -RbCs</vt:lpstr>
      <vt:lpstr>Collisions of nonreactive molecules - NaK</vt:lpstr>
      <vt:lpstr>Collisions of ultracold NaK molecules</vt:lpstr>
      <vt:lpstr>Related results</vt:lpstr>
      <vt:lpstr>Related results</vt:lpstr>
      <vt:lpstr> Controlling collisions</vt:lpstr>
      <vt:lpstr>Manipulating the long-range</vt:lpstr>
      <vt:lpstr>Controlling collisions – blue shielding</vt:lpstr>
      <vt:lpstr>Controlling collisions – blue shielding</vt:lpstr>
      <vt:lpstr>Controlling collisions – blue shielding</vt:lpstr>
      <vt:lpstr>MW blue shielding of collisions</vt:lpstr>
      <vt:lpstr>Optical shielding of collisions</vt:lpstr>
      <vt:lpstr>Optical shielding of collisions</vt:lpstr>
      <vt:lpstr> Atom-molecule collisions</vt:lpstr>
      <vt:lpstr>Atom-molecule collisions for the NaK molecule</vt:lpstr>
      <vt:lpstr>Atom-molecule collisions for the NaK molecule</vt:lpstr>
      <vt:lpstr>Atom-molecule collisions for the NaK molecule</vt:lpstr>
      <vt:lpstr>Collisions of ultracold NaK molecules</vt:lpstr>
      <vt:lpstr>Atom-molecule Feshbach resonances</vt:lpstr>
      <vt:lpstr>Outlook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SIlke Ospelkaus</dc:creator>
  <cp:lastModifiedBy>Mara Meyer zAB</cp:lastModifiedBy>
  <cp:revision>114</cp:revision>
  <cp:lastPrinted>2021-11-29T20:30:24Z</cp:lastPrinted>
  <dcterms:created xsi:type="dcterms:W3CDTF">2021-11-24T12:56:28Z</dcterms:created>
  <dcterms:modified xsi:type="dcterms:W3CDTF">2023-07-05T23:26:47Z</dcterms:modified>
</cp:coreProperties>
</file>