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842" r:id="rId2"/>
  </p:sldMasterIdLst>
  <p:notesMasterIdLst>
    <p:notesMasterId r:id="rId41"/>
  </p:notesMasterIdLst>
  <p:sldIdLst>
    <p:sldId id="394" r:id="rId3"/>
    <p:sldId id="288" r:id="rId4"/>
    <p:sldId id="379" r:id="rId5"/>
    <p:sldId id="418" r:id="rId6"/>
    <p:sldId id="395" r:id="rId7"/>
    <p:sldId id="400" r:id="rId8"/>
    <p:sldId id="357" r:id="rId9"/>
    <p:sldId id="358" r:id="rId10"/>
    <p:sldId id="407" r:id="rId11"/>
    <p:sldId id="408" r:id="rId12"/>
    <p:sldId id="406" r:id="rId13"/>
    <p:sldId id="409" r:id="rId14"/>
    <p:sldId id="410" r:id="rId15"/>
    <p:sldId id="404" r:id="rId16"/>
    <p:sldId id="350" r:id="rId17"/>
    <p:sldId id="415" r:id="rId18"/>
    <p:sldId id="414" r:id="rId19"/>
    <p:sldId id="411" r:id="rId20"/>
    <p:sldId id="416" r:id="rId21"/>
    <p:sldId id="380" r:id="rId22"/>
    <p:sldId id="382" r:id="rId23"/>
    <p:sldId id="360" r:id="rId24"/>
    <p:sldId id="412" r:id="rId25"/>
    <p:sldId id="413" r:id="rId26"/>
    <p:sldId id="419" r:id="rId27"/>
    <p:sldId id="365" r:id="rId28"/>
    <p:sldId id="366" r:id="rId29"/>
    <p:sldId id="391" r:id="rId30"/>
    <p:sldId id="367" r:id="rId31"/>
    <p:sldId id="368" r:id="rId32"/>
    <p:sldId id="392" r:id="rId33"/>
    <p:sldId id="420" r:id="rId34"/>
    <p:sldId id="421" r:id="rId35"/>
    <p:sldId id="422" r:id="rId36"/>
    <p:sldId id="423" r:id="rId37"/>
    <p:sldId id="424" r:id="rId38"/>
    <p:sldId id="376" r:id="rId39"/>
    <p:sldId id="333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000090"/>
    <a:srgbClr val="CC66FF"/>
    <a:srgbClr val="CC33CC"/>
    <a:srgbClr val="76757A"/>
    <a:srgbClr val="E1F7D6"/>
    <a:srgbClr val="D1D0D6"/>
    <a:srgbClr val="FF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 snapToObjects="1">
      <p:cViewPr varScale="1">
        <p:scale>
          <a:sx n="108" d="100"/>
          <a:sy n="108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5EF25F0-AF5A-4168-A6A0-20428A6FB99A}" type="datetime1">
              <a:rPr lang="en-US"/>
              <a:pPr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B3777DD-6D9A-4E41-9E72-E6965A9DA902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777DD-6D9A-4E41-9E72-E6965A9DA90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0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777DD-6D9A-4E41-9E72-E6965A9DA90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5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latin typeface="Bookman Old Style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77DD-6D9A-4E41-9E72-E6965A9DA90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14288" y="6642100"/>
            <a:ext cx="9172576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latin typeface="Tahoma" charset="0"/>
              <a:ea typeface="ＭＳ Ｐゴシック" charset="-128"/>
              <a:cs typeface="Tahoma" charset="0"/>
            </a:endParaRPr>
          </a:p>
        </p:txBody>
      </p:sp>
      <p:pic>
        <p:nvPicPr>
          <p:cNvPr id="5" name="Picture 9" descr="logo_LP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400800"/>
            <a:ext cx="1211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F2AC2B-40E4-4394-9E01-A2DCCD00961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D3EBF-76BD-4144-9E8E-3AA0FB92CF1B}" type="datetime1">
              <a:rPr lang="en-US"/>
              <a:pPr/>
              <a:t>6/21/2023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4B571-D6D9-4663-94B7-AD97A06BDB0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latin typeface="Tahoma" charset="0"/>
              <a:ea typeface="ＭＳ Ｐゴシック" charset="-128"/>
              <a:cs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500" b="0" cap="small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500">
                <a:latin typeface="Tahoma"/>
                <a:cs typeface="Tahoma"/>
              </a:defRPr>
            </a:lvl2pPr>
            <a:lvl3pPr>
              <a:defRPr sz="25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90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37F34B-FAEE-40D0-978D-A9A28DDE01E7}" type="datetime1">
              <a:rPr lang="en-US"/>
              <a:pPr/>
              <a:t>6/21/2023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2B859-6905-43CD-8814-27C322F63DD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650" y="3267075"/>
            <a:ext cx="4298950" cy="619125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latin typeface="Tahoma" charset="0"/>
              <a:ea typeface="ＭＳ Ｐゴシック" charset="-128"/>
              <a:cs typeface="Tahoma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20650" y="76200"/>
            <a:ext cx="4298950" cy="31242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latin typeface="Tahoma" charset="0"/>
              <a:ea typeface="ＭＳ Ｐゴシック" charset="-128"/>
              <a:cs typeface="Tahoma" charset="0"/>
            </a:endParaRPr>
          </a:p>
        </p:txBody>
      </p:sp>
      <p:pic>
        <p:nvPicPr>
          <p:cNvPr id="7" name="Picture 8" descr="logo_LP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1650"/>
            <a:ext cx="1817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0" y="3276600"/>
            <a:ext cx="25558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r>
              <a:rPr lang="fr-FR" sz="1000">
                <a:solidFill>
                  <a:schemeClr val="bg1"/>
                </a:solidFill>
                <a:latin typeface="Century Gothic" charset="0"/>
              </a:rPr>
              <a:t>Laboratoire de Physique des Plasmas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638"/>
            <a:ext cx="4038600" cy="5851525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0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720486" cy="1447800"/>
          </a:xfrm>
        </p:spPr>
        <p:txBody>
          <a:bodyPr/>
          <a:lstStyle>
            <a:lvl1pPr algn="l">
              <a:defRPr sz="3500" cap="small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BD58B-8DDB-4565-A734-ADDE2CE35927}" type="datetime1">
              <a:rPr lang="en-US"/>
              <a:pPr/>
              <a:t>6/21/2023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76ED4-7E47-41AD-9A6E-A21D7B226E3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50" y="3276600"/>
            <a:ext cx="4298950" cy="3544888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latin typeface="Tahoma" charset="0"/>
              <a:ea typeface="ＭＳ Ｐゴシック" charset="-128"/>
              <a:cs typeface="Tahoma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4450" y="39688"/>
            <a:ext cx="4298950" cy="316071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latin typeface="Tahoma" charset="0"/>
              <a:ea typeface="ＭＳ Ｐゴシック" charset="-128"/>
              <a:cs typeface="Tahoma" charset="0"/>
            </a:endParaRPr>
          </a:p>
        </p:txBody>
      </p:sp>
      <p:pic>
        <p:nvPicPr>
          <p:cNvPr id="5" name="Picture 9" descr="logo_LP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1650"/>
            <a:ext cx="1817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676400" y="3276600"/>
            <a:ext cx="25558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r>
              <a:rPr lang="fr-FR" sz="1000">
                <a:solidFill>
                  <a:schemeClr val="bg1"/>
                </a:solidFill>
                <a:latin typeface="Century Gothic" charset="0"/>
              </a:rPr>
              <a:t>Laboratoire de Physique des Plasmas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38100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500">
                <a:solidFill>
                  <a:srgbClr val="FFFFFF"/>
                </a:solidFill>
                <a:latin typeface="Tahoma" charset="0"/>
                <a:cs typeface="Tahoma" charset="0"/>
              </a:rPr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657600" cy="2514600"/>
          </a:xfrm>
        </p:spPr>
        <p:txBody>
          <a:bodyPr/>
          <a:lstStyle>
            <a:lvl1pPr algn="l">
              <a:defRPr sz="3500" cap="small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B41D-269D-4768-A4BE-A08AD62FAF03}" type="datetime1">
              <a:rPr lang="en-US"/>
              <a:pPr/>
              <a:t>6/21/2023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425277-0702-4529-BD33-33D294A5D70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03118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47903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3485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6926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8340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267075"/>
            <a:ext cx="8983663" cy="550863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76200" y="76200"/>
            <a:ext cx="8983663" cy="31242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6" name="Picture 9" descr="logo_LP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01963"/>
            <a:ext cx="1817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28600" y="3541713"/>
            <a:ext cx="23256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r>
              <a:rPr lang="fr-FR" sz="900">
                <a:solidFill>
                  <a:schemeClr val="bg1"/>
                </a:solidFill>
                <a:latin typeface="Century Gothic" charset="0"/>
              </a:rPr>
              <a:t>Laboratoire de Physique des Plasmas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95400"/>
            <a:ext cx="7772400" cy="1362075"/>
          </a:xfrm>
        </p:spPr>
        <p:txBody>
          <a:bodyPr anchor="t"/>
          <a:lstStyle>
            <a:lvl1pPr algn="l">
              <a:defRPr sz="3500" b="0" cap="small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43413"/>
            <a:ext cx="777240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rgbClr val="000090"/>
                </a:solidFill>
                <a:latin typeface="Tahoma"/>
                <a:cs typeface="Tahom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91547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526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9583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73735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667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5778" y="152401"/>
            <a:ext cx="2066192" cy="59737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2401"/>
            <a:ext cx="60579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9641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9815" y="152400"/>
            <a:ext cx="6682154" cy="838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71844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9815" y="152400"/>
            <a:ext cx="6682154" cy="838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1496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9815" y="152400"/>
            <a:ext cx="6682154" cy="838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46093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969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8440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5" name="Picture 9" descr="logo_LPP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4" y="719138"/>
            <a:ext cx="12112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3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308">
                <a:latin typeface="Tahoma"/>
                <a:cs typeface="Tahoma"/>
              </a:defRPr>
            </a:lvl1pPr>
            <a:lvl2pPr>
              <a:defRPr sz="2031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1846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662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662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 defTabSz="844083" eaLnBrk="0" hangingPunct="0">
              <a:defRPr/>
            </a:pPr>
            <a:fld id="{AEA3F428-C1CF-4F72-879B-E4FF3EEF1799}" type="datetime1">
              <a:rPr lang="en-US" sz="2215" smtClean="0">
                <a:ea typeface="+mn-ea"/>
              </a:rPr>
              <a:pPr defTabSz="844083" eaLnBrk="0" hangingPunct="0">
                <a:defRPr/>
              </a:pPr>
              <a:t>6/21/2023</a:t>
            </a:fld>
            <a:endParaRPr lang="en-US" sz="2215">
              <a:ea typeface="+mn-e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 defTabSz="844083" eaLnBrk="0" hangingPunct="0">
              <a:defRPr/>
            </a:pPr>
            <a:endParaRPr lang="en-US" sz="2215">
              <a:ea typeface="+mn-ea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 defTabSz="844083" eaLnBrk="0" hangingPunct="0">
              <a:defRPr/>
            </a:pPr>
            <a:fld id="{4D0A1FD0-6461-4638-BE3A-2832B0DCF3D5}" type="slidenum">
              <a:rPr lang="en-US" sz="2215" smtClean="0">
                <a:ea typeface="+mn-ea"/>
              </a:rPr>
              <a:pPr defTabSz="844083" eaLnBrk="0" hangingPunct="0">
                <a:defRPr/>
              </a:pPr>
              <a:t>‹N°›</a:t>
            </a:fld>
            <a:endParaRPr lang="en-US" sz="2215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026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06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latin typeface="Tahoma" charset="0"/>
              <a:ea typeface="ＭＳ Ｐゴシック" charset="-128"/>
              <a:cs typeface="Tahoma" charset="0"/>
            </a:endParaRPr>
          </a:p>
        </p:txBody>
      </p:sp>
      <p:pic>
        <p:nvPicPr>
          <p:cNvPr id="5" name="Picture 9" descr="logo_LP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1074738"/>
            <a:ext cx="12112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  <a:latin typeface="Bookman Old Style" pitchFamily="18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039815" y="152400"/>
            <a:ext cx="6682154" cy="838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82626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152401"/>
            <a:ext cx="8264769" cy="5973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12159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31">
                <a:latin typeface="+mj-lt"/>
                <a:cs typeface="Tahoma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0"/>
                </a:solidFill>
                <a:latin typeface="+mj-lt"/>
                <a:cs typeface="Tahoma"/>
              </a:defRPr>
            </a:lvl1pPr>
          </a:lstStyle>
          <a:p>
            <a:pPr defTabSz="844083" eaLnBrk="0" hangingPunct="0"/>
            <a:endParaRPr lang="fr-FR" sz="2215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0"/>
                </a:solidFill>
                <a:latin typeface="+mj-lt"/>
                <a:cs typeface="Tahoma"/>
              </a:defRPr>
            </a:lvl1pPr>
          </a:lstStyle>
          <a:p>
            <a:pPr defTabSz="844083" eaLnBrk="0" hangingPunct="0"/>
            <a:fld id="{189B193B-2F5E-1249-BD5C-0DA2C27B993A}" type="slidenum">
              <a:rPr lang="fr-FR" sz="2215" smtClean="0">
                <a:ea typeface="+mn-ea"/>
              </a:rPr>
              <a:pPr defTabSz="844083" eaLnBrk="0" hangingPunct="0"/>
              <a:t>‹N°›</a:t>
            </a:fld>
            <a:endParaRPr lang="fr-FR" sz="2215">
              <a:ea typeface="+mn-ea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308">
                <a:latin typeface="+mj-lt"/>
                <a:cs typeface="Tahoma"/>
              </a:defRPr>
            </a:lvl1pPr>
            <a:lvl2pPr>
              <a:defRPr sz="2031">
                <a:solidFill>
                  <a:srgbClr val="000090"/>
                </a:solidFill>
                <a:latin typeface="+mj-lt"/>
                <a:cs typeface="Tahoma"/>
              </a:defRPr>
            </a:lvl2pPr>
            <a:lvl3pPr>
              <a:defRPr sz="1846">
                <a:solidFill>
                  <a:srgbClr val="000090"/>
                </a:solidFill>
                <a:latin typeface="+mj-lt"/>
                <a:cs typeface="Tahoma"/>
              </a:defRPr>
            </a:lvl3pPr>
            <a:lvl4pPr>
              <a:defRPr sz="1662">
                <a:solidFill>
                  <a:srgbClr val="000090"/>
                </a:solidFill>
                <a:latin typeface="+mj-lt"/>
                <a:cs typeface="Tahoma"/>
              </a:defRPr>
            </a:lvl4pPr>
            <a:lvl5pPr>
              <a:defRPr sz="1662">
                <a:solidFill>
                  <a:srgbClr val="000090"/>
                </a:solidFill>
                <a:latin typeface="+mj-lt"/>
                <a:cs typeface="Tahom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-14288" y="1308102"/>
            <a:ext cx="9172576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8440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1" name="Picture 9" descr="logo_LP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12112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11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14288" y="6172200"/>
            <a:ext cx="9172576" cy="59531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5" name="Picture 9" descr="logo_LP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867400"/>
            <a:ext cx="1817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2713" y="6437313"/>
            <a:ext cx="23256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r>
              <a:rPr lang="fr-FR" sz="900">
                <a:solidFill>
                  <a:schemeClr val="bg1"/>
                </a:solidFill>
                <a:latin typeface="Century Gothic" charset="0"/>
              </a:rPr>
              <a:t>Laboratoire de Physique des Plasmas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500"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AC8FB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AC8FB"/>
                </a:solidFill>
              </a:defRPr>
            </a:lvl1pPr>
          </a:lstStyle>
          <a:p>
            <a:fld id="{8969A795-FF42-4408-88AB-D7213EC23E8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14288" y="6642100"/>
            <a:ext cx="9172576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5" name="Picture 9" descr="logo_LP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400800"/>
            <a:ext cx="1211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500"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25A92F-DDCA-4E50-9204-673EEE22581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14288" y="1308100"/>
            <a:ext cx="9172576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5" name="Picture 9" descr="logo_LP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1211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9CF444-9410-456A-97D5-3178DA0D031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-14288" y="1308100"/>
            <a:ext cx="9172576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5" name="Picture 9" descr="logo_LP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1211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6" name="Rectangle 5"/>
          <p:cNvSpPr>
            <a:spLocks/>
          </p:cNvSpPr>
          <p:nvPr/>
        </p:nvSpPr>
        <p:spPr>
          <a:xfrm>
            <a:off x="0" y="6619875"/>
            <a:ext cx="9172575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EA37C3-90EC-439C-B664-600F3C8D7F8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>
          <a:xfrm>
            <a:off x="-14288" y="1308100"/>
            <a:ext cx="9172576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6" name="Picture 9" descr="logo_LP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1211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1910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24400" y="1600200"/>
            <a:ext cx="41910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0736DC0-91AB-4670-812E-854938AFEF8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47775" cy="990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5" name="Picture 7" descr="logo_LP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1525"/>
            <a:ext cx="1247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500"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F3E7F-3704-495B-B468-0E9D18AA8617}" type="datetime1">
              <a:rPr lang="en-US"/>
              <a:pPr/>
              <a:t>6/21/2023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105BA-D992-40C3-93E9-F1F6AC58BE1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0"/>
                </a:solidFill>
                <a:latin typeface="Tahoma" charset="0"/>
                <a:cs typeface="Tahoma" charset="0"/>
              </a:defRPr>
            </a:lvl1pPr>
          </a:lstStyle>
          <a:p>
            <a:fld id="{E789F522-BBF8-4F67-BA41-3FC5DA9F5D49}" type="datetime1">
              <a:rPr lang="en-US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90"/>
                </a:solidFill>
                <a:latin typeface="Tahoma" charset="0"/>
                <a:cs typeface="Tahoma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0"/>
                </a:solidFill>
                <a:latin typeface="Tahoma" charset="0"/>
                <a:cs typeface="Tahoma" charset="0"/>
              </a:defRPr>
            </a:lvl1pPr>
          </a:lstStyle>
          <a:p>
            <a:fld id="{384D34BD-C3D1-45A0-8910-66771D7EB5A1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28" r:id="rId10"/>
    <p:sldLayoutId id="2147483838" r:id="rId11"/>
    <p:sldLayoutId id="2147483839" r:id="rId12"/>
    <p:sldLayoutId id="2147483840" r:id="rId13"/>
    <p:sldLayoutId id="2147483841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000090"/>
          </a:solidFill>
          <a:latin typeface="Tahoma"/>
          <a:ea typeface="ＭＳ Ｐゴシック" pitchFamily="-65" charset="-128"/>
          <a:cs typeface="Tahom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0090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0090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0090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0090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ahoma"/>
          <a:ea typeface="ＭＳ Ｐゴシック" pitchFamily="-65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Tahoma"/>
          <a:ea typeface="ＭＳ Ｐゴシック" pitchFamily="-65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ahoma"/>
          <a:ea typeface="ＭＳ Ｐゴシック" pitchFamily="-65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/>
          <a:ea typeface="ＭＳ Ｐゴシック" pitchFamily="-65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/>
          <a:ea typeface="ＭＳ Ｐゴシック" pitchFamily="-65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39815" y="152400"/>
            <a:ext cx="668215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43230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CC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CC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CC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CC0000"/>
          </a:solidFill>
          <a:latin typeface="Comic Sans MS" pitchFamily="66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2954" b="1">
          <a:solidFill>
            <a:srgbClr val="CC0000"/>
          </a:solidFill>
          <a:latin typeface="Comic Sans MS" pitchFamily="66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2954" b="1">
          <a:solidFill>
            <a:srgbClr val="CC0000"/>
          </a:solidFill>
          <a:latin typeface="Comic Sans MS" pitchFamily="66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2954" b="1">
          <a:solidFill>
            <a:srgbClr val="CC0000"/>
          </a:solidFill>
          <a:latin typeface="Comic Sans MS" pitchFamily="66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2954" b="1">
          <a:solidFill>
            <a:srgbClr val="CC0000"/>
          </a:solidFill>
          <a:latin typeface="Comic Sans MS" pitchFamily="66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892" y="188640"/>
            <a:ext cx="8640571" cy="2808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sz="4000" b="1" cap="none" dirty="0">
                <a:latin typeface="Book Antiqua" pitchFamily="18" charset="0"/>
              </a:rPr>
              <a:t>Physique des décharges capacitives radiofréquence</a:t>
            </a:r>
            <a:endParaRPr lang="fr-FR" sz="3200" b="1" cap="none" dirty="0">
              <a:latin typeface="Book Antiqua" pitchFamily="18" charset="0"/>
            </a:endParaRPr>
          </a:p>
        </p:txBody>
      </p:sp>
      <p:sp>
        <p:nvSpPr>
          <p:cNvPr id="17412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893" y="3945037"/>
            <a:ext cx="8244407" cy="1500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sz="2400" dirty="0">
                <a:latin typeface="Book Antiqua" pitchFamily="18" charset="0"/>
              </a:rPr>
              <a:t>Pascal Chabert</a:t>
            </a:r>
          </a:p>
          <a:p>
            <a:pPr algn="r" eaLnBrk="1" hangingPunct="1"/>
            <a:r>
              <a:rPr lang="fr-FR" sz="2400" dirty="0">
                <a:latin typeface="Book Antiqua" pitchFamily="18" charset="0"/>
              </a:rPr>
              <a:t>Laboratoire de Physique des Plasmas</a:t>
            </a:r>
          </a:p>
          <a:p>
            <a:pPr algn="r" eaLnBrk="1" hangingPunct="1"/>
            <a:r>
              <a:rPr lang="fr-FR" sz="2400" dirty="0">
                <a:latin typeface="Book Antiqua" pitchFamily="18" charset="0"/>
              </a:rPr>
              <a:t>Ecole Polytechnique, France</a:t>
            </a:r>
            <a:endParaRPr lang="fr-FR" sz="2400" dirty="0">
              <a:latin typeface="Calibri" pitchFamily="34" charset="0"/>
            </a:endParaRPr>
          </a:p>
        </p:txBody>
      </p:sp>
      <p:pic>
        <p:nvPicPr>
          <p:cNvPr id="9" name="Picture 7" descr="LogoUPSU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672" y="5805264"/>
            <a:ext cx="1412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Logo-Epolytechnique-219x3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880" y="5661368"/>
            <a:ext cx="788400" cy="1080000"/>
          </a:xfrm>
          <a:prstGeom prst="rect">
            <a:avLst/>
          </a:prstGeom>
        </p:spPr>
      </p:pic>
      <p:pic>
        <p:nvPicPr>
          <p:cNvPr id="12" name="Picture 3" descr="cnrsfilaire_bichro_q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625364"/>
            <a:ext cx="1043996" cy="1043996"/>
          </a:xfrm>
          <a:prstGeom prst="rect">
            <a:avLst/>
          </a:prstGeom>
        </p:spPr>
      </p:pic>
      <p:pic>
        <p:nvPicPr>
          <p:cNvPr id="13" name="Picture 4" descr="logo-observatoi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72" y="5661367"/>
            <a:ext cx="1780872" cy="10079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24" y="5773490"/>
            <a:ext cx="1871344" cy="823862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2367C396-A5FC-4BEA-8D28-22B27BCB9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2645423"/>
            <a:ext cx="7228147" cy="53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0" kern="1200" cap="small">
                <a:solidFill>
                  <a:schemeClr val="bg1"/>
                </a:solidFill>
                <a:latin typeface="Tahoma"/>
                <a:ea typeface="ＭＳ Ｐゴシック" pitchFamily="-65" charset="-128"/>
                <a:cs typeface="Tahom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90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90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90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90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r" eaLnBrk="1" hangingPunct="1"/>
            <a:r>
              <a:rPr lang="fr-FR" sz="2000" b="1" cap="none" dirty="0">
                <a:latin typeface="Book Antiqua" pitchFamily="18" charset="0"/>
              </a:rPr>
              <a:t>Congrès Général de la Société Française de Physique, 2023</a:t>
            </a:r>
          </a:p>
        </p:txBody>
      </p:sp>
    </p:spTree>
    <p:extLst>
      <p:ext uri="{BB962C8B-B14F-4D97-AF65-F5344CB8AC3E}">
        <p14:creationId xmlns:p14="http://schemas.microsoft.com/office/powerpoint/2010/main" val="307246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US" sz="3200" dirty="0">
                <a:latin typeface="Book Antiqua" panose="02040602050305030304" pitchFamily="18" charset="0"/>
              </a:rPr>
              <a:t>Voltage drive: voltage and current waveforms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148064" y="5229200"/>
            <a:ext cx="3707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 dirty="0">
                <a:solidFill>
                  <a:srgbClr val="CC0000"/>
                </a:solidFill>
                <a:latin typeface="Comic Sans MS" pitchFamily="66" charset="0"/>
              </a:rPr>
              <a:t>Sheath response is non-linear</a:t>
            </a:r>
            <a:endParaRPr lang="fr-FR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960440" cy="501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724755" y="2564904"/>
            <a:ext cx="4248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Sinusoidal voltage drive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+mn-ea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Non-linear current waveform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+mn-ea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Small contribution of the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conduction current</a:t>
            </a:r>
          </a:p>
        </p:txBody>
      </p:sp>
    </p:spTree>
    <p:extLst>
      <p:ext uri="{BB962C8B-B14F-4D97-AF65-F5344CB8AC3E}">
        <p14:creationId xmlns:p14="http://schemas.microsoft.com/office/powerpoint/2010/main" val="231970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ook Antiqua" panose="02040602050305030304" pitchFamily="18" charset="0"/>
              </a:rPr>
              <a:t>Conduction </a:t>
            </a:r>
            <a:r>
              <a:rPr lang="fr-FR" dirty="0" err="1">
                <a:latin typeface="Book Antiqua" panose="02040602050305030304" pitchFamily="18" charset="0"/>
              </a:rPr>
              <a:t>current</a:t>
            </a:r>
            <a:r>
              <a:rPr lang="fr-FR" dirty="0">
                <a:latin typeface="Book Antiqua" panose="02040602050305030304" pitchFamily="18" charset="0"/>
              </a:rPr>
              <a:t> balance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49829"/>
            <a:ext cx="499746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737" y="5485166"/>
            <a:ext cx="4139952" cy="8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990" y="5485167"/>
            <a:ext cx="3845378" cy="83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79985" y="4087303"/>
            <a:ext cx="23614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 dirty="0">
                <a:solidFill>
                  <a:srgbClr val="CC0000"/>
                </a:solidFill>
                <a:latin typeface="Comic Sans MS" pitchFamily="66" charset="0"/>
              </a:rPr>
              <a:t>Self bias formation</a:t>
            </a:r>
            <a:endParaRPr lang="fr-FR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88" y="1882673"/>
            <a:ext cx="3880031" cy="19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675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ook Antiqua" panose="02040602050305030304" pitchFamily="18" charset="0"/>
              </a:rPr>
              <a:t>Ion </a:t>
            </a:r>
            <a:r>
              <a:rPr lang="fr-FR" dirty="0" err="1">
                <a:latin typeface="Book Antiqua" panose="02040602050305030304" pitchFamily="18" charset="0"/>
              </a:rPr>
              <a:t>dynamics</a:t>
            </a:r>
            <a:r>
              <a:rPr lang="fr-FR" dirty="0">
                <a:latin typeface="Book Antiqua" panose="02040602050305030304" pitchFamily="18" charset="0"/>
              </a:rPr>
              <a:t> in the </a:t>
            </a:r>
            <a:r>
              <a:rPr lang="fr-FR" dirty="0" err="1">
                <a:latin typeface="Book Antiqua" panose="02040602050305030304" pitchFamily="18" charset="0"/>
              </a:rPr>
              <a:t>sheath</a:t>
            </a:r>
            <a:endParaRPr lang="fr-FR" dirty="0">
              <a:latin typeface="Book Antiqua" panose="0204060205030503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5447" r="4554"/>
          <a:stretch>
            <a:fillRect/>
          </a:stretch>
        </p:blipFill>
        <p:spPr bwMode="auto">
          <a:xfrm>
            <a:off x="-19000" y="2136742"/>
            <a:ext cx="4393617" cy="330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2467" r="3806"/>
          <a:stretch>
            <a:fillRect/>
          </a:stretch>
        </p:blipFill>
        <p:spPr bwMode="auto">
          <a:xfrm>
            <a:off x="4644008" y="2136741"/>
            <a:ext cx="4420417" cy="32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331640" y="5804499"/>
            <a:ext cx="2316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marR="0" lvl="0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Low frequency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084168" y="5801554"/>
            <a:ext cx="2401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marR="0" lvl="0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High frequency </a:t>
            </a:r>
          </a:p>
        </p:txBody>
      </p:sp>
    </p:spTree>
    <p:extLst>
      <p:ext uri="{BB962C8B-B14F-4D97-AF65-F5344CB8AC3E}">
        <p14:creationId xmlns:p14="http://schemas.microsoft.com/office/powerpoint/2010/main" val="293360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r-FR" sz="3200" dirty="0" err="1">
                <a:latin typeface="Book Antiqua" panose="02040602050305030304" pitchFamily="18" charset="0"/>
              </a:rPr>
              <a:t>Resulting</a:t>
            </a:r>
            <a:r>
              <a:rPr lang="fr-FR" sz="3200" dirty="0">
                <a:latin typeface="Book Antiqua" panose="02040602050305030304" pitchFamily="18" charset="0"/>
              </a:rPr>
              <a:t> « </a:t>
            </a:r>
            <a:r>
              <a:rPr lang="fr-FR" sz="3200" dirty="0" err="1">
                <a:latin typeface="Book Antiqua" panose="02040602050305030304" pitchFamily="18" charset="0"/>
              </a:rPr>
              <a:t>bi-modal</a:t>
            </a:r>
            <a:r>
              <a:rPr lang="fr-FR" sz="3200" dirty="0">
                <a:latin typeface="Book Antiqua" panose="02040602050305030304" pitchFamily="18" charset="0"/>
              </a:rPr>
              <a:t> » </a:t>
            </a:r>
            <a:r>
              <a:rPr lang="fr-FR" sz="3200" dirty="0" err="1">
                <a:latin typeface="Book Antiqua" panose="02040602050305030304" pitchFamily="18" charset="0"/>
              </a:rPr>
              <a:t>energy</a:t>
            </a:r>
            <a:r>
              <a:rPr lang="fr-FR" sz="3200" dirty="0">
                <a:latin typeface="Book Antiqua" panose="02040602050305030304" pitchFamily="18" charset="0"/>
              </a:rPr>
              <a:t> distribution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7052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31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9553" y="1295400"/>
            <a:ext cx="7848872" cy="1362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cap="none" dirty="0">
                <a:latin typeface="Bookman Old Style" pitchFamily="18" charset="0"/>
              </a:rPr>
              <a:t>Capacitive discharges at low pressure</a:t>
            </a:r>
            <a:endParaRPr lang="fr-FR" sz="3600" b="1" cap="none" dirty="0">
              <a:latin typeface="Bookman Old Style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4371528" cy="219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IMG_14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093" y="4077073"/>
            <a:ext cx="3265387" cy="24482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692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072" y="44624"/>
            <a:ext cx="8661400" cy="1143000"/>
          </a:xfrm>
        </p:spPr>
        <p:txBody>
          <a:bodyPr/>
          <a:lstStyle/>
          <a:p>
            <a:r>
              <a:rPr lang="fr-FR" dirty="0"/>
              <a:t>Circuit model of capacitive </a:t>
            </a:r>
            <a:r>
              <a:rPr lang="fr-FR" dirty="0" err="1"/>
              <a:t>discharges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3300" y="3015505"/>
            <a:ext cx="5969000" cy="13970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latin typeface="Bookman Old Style" pitchFamily="18" charset="0"/>
              </a:rPr>
              <a:t>Plasma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8700" y="2710705"/>
            <a:ext cx="5943600" cy="889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8700" y="4666505"/>
            <a:ext cx="5943600" cy="889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cxnSp>
        <p:nvCxnSpPr>
          <p:cNvPr id="7" name="AutoShape 6"/>
          <p:cNvCxnSpPr>
            <a:cxnSpLocks noChangeShapeType="1"/>
          </p:cNvCxnSpPr>
          <p:nvPr/>
        </p:nvCxnSpPr>
        <p:spPr bwMode="auto">
          <a:xfrm rot="5400000" flipV="1">
            <a:off x="2991644" y="3757661"/>
            <a:ext cx="2044700" cy="1588"/>
          </a:xfrm>
          <a:prstGeom prst="bentConnector5">
            <a:avLst>
              <a:gd name="adj1" fmla="val -40375"/>
              <a:gd name="adj2" fmla="val -228299968"/>
              <a:gd name="adj3" fmla="val 117468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400" y="3345705"/>
            <a:ext cx="673100" cy="6731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latin typeface="Bookman Old Style" pitchFamily="18" charset="0"/>
              </a:rPr>
              <a:t>V</a:t>
            </a:r>
            <a:r>
              <a:rPr lang="en-GB" baseline="-25000">
                <a:latin typeface="Bookman Old Style" pitchFamily="18" charset="0"/>
              </a:rPr>
              <a:t>rf</a:t>
            </a:r>
          </a:p>
        </p:txBody>
      </p:sp>
      <p:sp>
        <p:nvSpPr>
          <p:cNvPr id="9" name="Arc 8"/>
          <p:cNvSpPr>
            <a:spLocks/>
          </p:cNvSpPr>
          <p:nvPr/>
        </p:nvSpPr>
        <p:spPr bwMode="auto">
          <a:xfrm>
            <a:off x="1092200" y="2820243"/>
            <a:ext cx="912813" cy="254000"/>
          </a:xfrm>
          <a:custGeom>
            <a:avLst/>
            <a:gdLst>
              <a:gd name="T0" fmla="*/ 0 w 21595"/>
              <a:gd name="T1" fmla="*/ 0 h 21600"/>
              <a:gd name="T2" fmla="*/ 912813 w 21595"/>
              <a:gd name="T3" fmla="*/ 248814 h 21600"/>
              <a:gd name="T4" fmla="*/ 0 w 21595"/>
              <a:gd name="T5" fmla="*/ 254000 h 21600"/>
              <a:gd name="T6" fmla="*/ 0 60000 65536"/>
              <a:gd name="T7" fmla="*/ 0 60000 65536"/>
              <a:gd name="T8" fmla="*/ 0 60000 65536"/>
              <a:gd name="T9" fmla="*/ 0 w 21595"/>
              <a:gd name="T10" fmla="*/ 0 h 21600"/>
              <a:gd name="T11" fmla="*/ 21595 w 2159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5" h="21600" fill="none" extrusionOk="0">
                <a:moveTo>
                  <a:pt x="-1" y="0"/>
                </a:moveTo>
                <a:cubicBezTo>
                  <a:pt x="11757" y="0"/>
                  <a:pt x="21355" y="9403"/>
                  <a:pt x="21595" y="21158"/>
                </a:cubicBezTo>
              </a:path>
              <a:path w="21595" h="21600" stroke="0" extrusionOk="0">
                <a:moveTo>
                  <a:pt x="-1" y="0"/>
                </a:moveTo>
                <a:cubicBezTo>
                  <a:pt x="11757" y="0"/>
                  <a:pt x="21355" y="9403"/>
                  <a:pt x="21595" y="211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019300" y="3079005"/>
            <a:ext cx="0" cy="1320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11" name="Arc 10"/>
          <p:cNvSpPr>
            <a:spLocks/>
          </p:cNvSpPr>
          <p:nvPr/>
        </p:nvSpPr>
        <p:spPr bwMode="auto">
          <a:xfrm flipV="1">
            <a:off x="1092200" y="4382343"/>
            <a:ext cx="912813" cy="254000"/>
          </a:xfrm>
          <a:custGeom>
            <a:avLst/>
            <a:gdLst>
              <a:gd name="T0" fmla="*/ 0 w 21595"/>
              <a:gd name="T1" fmla="*/ 0 h 21600"/>
              <a:gd name="T2" fmla="*/ 912813 w 21595"/>
              <a:gd name="T3" fmla="*/ 248814 h 21600"/>
              <a:gd name="T4" fmla="*/ 0 w 21595"/>
              <a:gd name="T5" fmla="*/ 254000 h 21600"/>
              <a:gd name="T6" fmla="*/ 0 60000 65536"/>
              <a:gd name="T7" fmla="*/ 0 60000 65536"/>
              <a:gd name="T8" fmla="*/ 0 60000 65536"/>
              <a:gd name="T9" fmla="*/ 0 w 21595"/>
              <a:gd name="T10" fmla="*/ 0 h 21600"/>
              <a:gd name="T11" fmla="*/ 21595 w 2159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5" h="21600" fill="none" extrusionOk="0">
                <a:moveTo>
                  <a:pt x="-1" y="0"/>
                </a:moveTo>
                <a:cubicBezTo>
                  <a:pt x="11757" y="0"/>
                  <a:pt x="21355" y="9403"/>
                  <a:pt x="21595" y="21158"/>
                </a:cubicBezTo>
              </a:path>
              <a:path w="21595" h="21600" stroke="0" extrusionOk="0">
                <a:moveTo>
                  <a:pt x="-1" y="0"/>
                </a:moveTo>
                <a:cubicBezTo>
                  <a:pt x="11757" y="0"/>
                  <a:pt x="21355" y="9403"/>
                  <a:pt x="21595" y="211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1905000" y="2431305"/>
            <a:ext cx="27940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165225" y="2097930"/>
            <a:ext cx="27815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latin typeface="Bookman Old Style" pitchFamily="18" charset="0"/>
              </a:rPr>
              <a:t>Time-averaged potential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39552" y="2059830"/>
            <a:ext cx="8682038" cy="4681538"/>
            <a:chOff x="494" y="1214"/>
            <a:chExt cx="5469" cy="2949"/>
          </a:xfrm>
        </p:grpSpPr>
        <p:pic>
          <p:nvPicPr>
            <p:cNvPr id="15" name="Picture 14" descr="capa6"/>
            <p:cNvPicPr>
              <a:picLocks noChangeAspect="1" noChangeArrowheads="1"/>
            </p:cNvPicPr>
            <p:nvPr/>
          </p:nvPicPr>
          <p:blipFill>
            <a:blip r:embed="rId2" cstate="print"/>
            <a:srcRect l="60785" t="37144" r="30882" b="38345"/>
            <a:stretch>
              <a:fillRect/>
            </a:stretch>
          </p:blipFill>
          <p:spPr bwMode="auto">
            <a:xfrm>
              <a:off x="4424" y="1680"/>
              <a:ext cx="408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798" y="1214"/>
              <a:ext cx="15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 err="1">
                  <a:latin typeface="Bookman Old Style" pitchFamily="18" charset="0"/>
                </a:rPr>
                <a:t>Z</a:t>
              </a:r>
              <a:r>
                <a:rPr lang="en-GB" baseline="-25000" dirty="0" err="1">
                  <a:latin typeface="Bookman Old Style" pitchFamily="18" charset="0"/>
                </a:rPr>
                <a:t>sheath</a:t>
              </a:r>
              <a:r>
                <a:rPr lang="en-GB" dirty="0">
                  <a:latin typeface="Bookman Old Style" pitchFamily="18" charset="0"/>
                </a:rPr>
                <a:t>=1/(</a:t>
              </a:r>
              <a:r>
                <a:rPr lang="en-GB" dirty="0" err="1">
                  <a:latin typeface="Bookman Old Style" pitchFamily="18" charset="0"/>
                </a:rPr>
                <a:t>jc</a:t>
              </a:r>
              <a:r>
                <a:rPr lang="en-GB" baseline="-25000" dirty="0" err="1">
                  <a:latin typeface="Bookman Old Style" pitchFamily="18" charset="0"/>
                </a:rPr>
                <a:t>s</a:t>
              </a:r>
              <a:r>
                <a:rPr lang="en-GB" dirty="0" err="1">
                  <a:latin typeface="Symbol" pitchFamily="18" charset="2"/>
                </a:rPr>
                <a:t>w</a:t>
              </a:r>
              <a:r>
                <a:rPr lang="en-GB" dirty="0">
                  <a:latin typeface="Bookman Old Style" pitchFamily="18" charset="0"/>
                </a:rPr>
                <a:t>)</a:t>
              </a:r>
              <a:endParaRPr lang="en-GB" baseline="-25000" dirty="0">
                <a:latin typeface="Bookman Old Style" pitchFamily="18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766" y="2046"/>
              <a:ext cx="1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 err="1">
                  <a:latin typeface="Bookman Old Style" pitchFamily="18" charset="0"/>
                </a:rPr>
                <a:t>Z</a:t>
              </a:r>
              <a:r>
                <a:rPr lang="en-GB" baseline="-25000" dirty="0" err="1">
                  <a:latin typeface="Bookman Old Style" pitchFamily="18" charset="0"/>
                </a:rPr>
                <a:t>plasma</a:t>
              </a:r>
              <a:r>
                <a:rPr lang="en-GB" dirty="0">
                  <a:latin typeface="Bookman Old Style" pitchFamily="18" charset="0"/>
                </a:rPr>
                <a:t>=</a:t>
              </a:r>
              <a:r>
                <a:rPr lang="en-GB" dirty="0" err="1">
                  <a:latin typeface="Bookman Old Style" pitchFamily="18" charset="0"/>
                </a:rPr>
                <a:t>R</a:t>
              </a:r>
              <a:r>
                <a:rPr lang="en-GB" baseline="-25000" dirty="0" err="1">
                  <a:latin typeface="Bookman Old Style" pitchFamily="18" charset="0"/>
                </a:rPr>
                <a:t>p</a:t>
              </a:r>
              <a:r>
                <a:rPr lang="en-GB" dirty="0" err="1">
                  <a:latin typeface="Bookman Old Style" pitchFamily="18" charset="0"/>
                </a:rPr>
                <a:t>+jL</a:t>
              </a:r>
              <a:r>
                <a:rPr lang="en-GB" baseline="-25000" dirty="0" err="1">
                  <a:latin typeface="Bookman Old Style" pitchFamily="18" charset="0"/>
                </a:rPr>
                <a:t>p</a:t>
              </a:r>
              <a:r>
                <a:rPr lang="en-GB" dirty="0" err="1">
                  <a:latin typeface="Symbol" pitchFamily="18" charset="2"/>
                </a:rPr>
                <a:t>w</a:t>
              </a:r>
              <a:endParaRPr lang="en-GB" baseline="-25000" dirty="0">
                <a:latin typeface="Symbol" pitchFamily="18" charset="2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176" y="2688"/>
              <a:ext cx="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136" y="1808"/>
              <a:ext cx="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144" y="1680"/>
              <a:ext cx="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208" y="2856"/>
              <a:ext cx="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94" y="3407"/>
              <a:ext cx="1846" cy="75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FF0000"/>
                  </a:solidFill>
                  <a:latin typeface="Bookman Old Style" pitchFamily="18" charset="0"/>
                </a:rPr>
                <a:t>Impedance depends on :</a:t>
              </a:r>
            </a:p>
            <a:p>
              <a:pPr>
                <a:buFontTx/>
                <a:buChar char="•"/>
              </a:pPr>
              <a:r>
                <a:rPr lang="en-GB" sz="1800">
                  <a:solidFill>
                    <a:srgbClr val="000066"/>
                  </a:solidFill>
                  <a:latin typeface="Bookman Old Style" pitchFamily="18" charset="0"/>
                </a:rPr>
                <a:t> Voltage, V</a:t>
              </a:r>
              <a:r>
                <a:rPr lang="en-GB" sz="1800" baseline="-25000">
                  <a:solidFill>
                    <a:srgbClr val="000066"/>
                  </a:solidFill>
                  <a:latin typeface="Bookman Old Style" pitchFamily="18" charset="0"/>
                </a:rPr>
                <a:t>rf</a:t>
              </a:r>
            </a:p>
            <a:p>
              <a:pPr>
                <a:buFontTx/>
                <a:buChar char="•"/>
              </a:pPr>
              <a:r>
                <a:rPr lang="en-GB" sz="1800">
                  <a:solidFill>
                    <a:srgbClr val="000066"/>
                  </a:solidFill>
                  <a:latin typeface="Bookman Old Style" pitchFamily="18" charset="0"/>
                </a:rPr>
                <a:t> Electron density, n</a:t>
              </a:r>
              <a:r>
                <a:rPr lang="en-GB" sz="1800" baseline="-25000">
                  <a:solidFill>
                    <a:srgbClr val="000066"/>
                  </a:solidFill>
                  <a:latin typeface="Bookman Old Style" pitchFamily="18" charset="0"/>
                </a:rPr>
                <a:t>e</a:t>
              </a:r>
            </a:p>
            <a:p>
              <a:pPr>
                <a:buFontTx/>
                <a:buChar char="•"/>
              </a:pPr>
              <a:r>
                <a:rPr lang="en-GB" sz="1800">
                  <a:solidFill>
                    <a:srgbClr val="000066"/>
                  </a:solidFill>
                  <a:latin typeface="Bookman Old Style" pitchFamily="18" charset="0"/>
                </a:rPr>
                <a:t> Sheath size, s</a:t>
              </a:r>
              <a:r>
                <a:rPr lang="en-GB" sz="1800" baseline="-25000">
                  <a:solidFill>
                    <a:srgbClr val="000066"/>
                  </a:solidFill>
                  <a:latin typeface="Bookman Old Style" pitchFamily="18" charset="0"/>
                </a:rPr>
                <a:t>m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3236" y="3407"/>
              <a:ext cx="2488" cy="75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FF0000"/>
                  </a:solidFill>
                  <a:latin typeface="Bookman Old Style" pitchFamily="18" charset="0"/>
                </a:rPr>
                <a:t>To find a self-consistent solution:</a:t>
              </a:r>
            </a:p>
            <a:p>
              <a:pPr>
                <a:buFontTx/>
                <a:buChar char="•"/>
              </a:pPr>
              <a:r>
                <a:rPr lang="en-GB" sz="1800">
                  <a:solidFill>
                    <a:srgbClr val="000066"/>
                  </a:solidFill>
                  <a:latin typeface="Bookman Old Style" pitchFamily="18" charset="0"/>
                </a:rPr>
                <a:t> Child law</a:t>
              </a:r>
            </a:p>
            <a:p>
              <a:pPr>
                <a:buFontTx/>
                <a:buChar char="•"/>
              </a:pPr>
              <a:r>
                <a:rPr lang="en-GB" sz="1800">
                  <a:solidFill>
                    <a:srgbClr val="000066"/>
                  </a:solidFill>
                  <a:latin typeface="Bookman Old Style" pitchFamily="18" charset="0"/>
                </a:rPr>
                <a:t> Particle balance</a:t>
              </a:r>
              <a:endParaRPr lang="en-GB" sz="1800" baseline="-25000">
                <a:solidFill>
                  <a:srgbClr val="000066"/>
                </a:solidFill>
                <a:latin typeface="Bookman Old Style" pitchFamily="18" charset="0"/>
              </a:endParaRPr>
            </a:p>
            <a:p>
              <a:pPr>
                <a:buFontTx/>
                <a:buChar char="•"/>
              </a:pPr>
              <a:r>
                <a:rPr lang="en-GB" sz="1800">
                  <a:solidFill>
                    <a:srgbClr val="000066"/>
                  </a:solidFill>
                  <a:latin typeface="Bookman Old Style" pitchFamily="18" charset="0"/>
                </a:rPr>
                <a:t> Power balance</a:t>
              </a:r>
              <a:endParaRPr lang="en-GB" sz="1800" baseline="-25000">
                <a:solidFill>
                  <a:srgbClr val="000066"/>
                </a:solidFill>
                <a:latin typeface="Bookman Old Style" pitchFamily="18" charset="0"/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2392" y="3592"/>
              <a:ext cx="568" cy="384"/>
            </a:xfrm>
            <a:prstGeom prst="rightArrow">
              <a:avLst>
                <a:gd name="adj1" fmla="val 50000"/>
                <a:gd name="adj2" fmla="val 36979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Bookman Old Style" pitchFamily="18" charset="0"/>
              </a:endParaRPr>
            </a:p>
          </p:txBody>
        </p:sp>
      </p:grp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343525" y="4345830"/>
            <a:ext cx="577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Bookman Old Style" pitchFamily="18" charset="0"/>
              </a:rPr>
              <a:t>s</a:t>
            </a:r>
            <a:r>
              <a:rPr lang="fr-FR" sz="1600" baseline="-25000">
                <a:latin typeface="Bookman Old Style" pitchFamily="18" charset="0"/>
              </a:rPr>
              <a:t>b</a:t>
            </a:r>
            <a:r>
              <a:rPr lang="fr-FR" sz="1600">
                <a:latin typeface="Bookman Old Style" pitchFamily="18" charset="0"/>
              </a:rPr>
              <a:t>(t)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356225" y="2720230"/>
            <a:ext cx="570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latin typeface="Bookman Old Style" pitchFamily="18" charset="0"/>
              </a:rPr>
              <a:t>s</a:t>
            </a:r>
            <a:r>
              <a:rPr lang="fr-FR" sz="1600" baseline="-25000">
                <a:latin typeface="Bookman Old Style" pitchFamily="18" charset="0"/>
              </a:rPr>
              <a:t>a</a:t>
            </a:r>
            <a:r>
              <a:rPr lang="fr-FR" sz="1600">
                <a:latin typeface="Bookman Old Style" pitchFamily="18" charset="0"/>
              </a:rPr>
              <a:t>(t)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5308600" y="4387105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308600" y="278690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5311775" y="3437780"/>
            <a:ext cx="0" cy="471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5484813" y="3483818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latin typeface="Bookman Old Style" pitchFamily="18" charset="0"/>
                <a:cs typeface="Arial" charset="0"/>
              </a:rPr>
              <a:t>E</a:t>
            </a:r>
            <a:r>
              <a:rPr lang="fr-FR" sz="2000" b="1" i="1" baseline="-25000">
                <a:latin typeface="Bookman Old Style" pitchFamily="18" charset="0"/>
                <a:cs typeface="Arial" charset="0"/>
              </a:rPr>
              <a:t>z</a:t>
            </a: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2797175" y="3412380"/>
            <a:ext cx="0" cy="471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208213" y="3483818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latin typeface="Bookman Old Style" pitchFamily="18" charset="0"/>
                <a:cs typeface="Arial" charset="0"/>
              </a:rPr>
              <a:t>E</a:t>
            </a:r>
            <a:r>
              <a:rPr lang="fr-FR" sz="2000" b="1" i="1" baseline="-25000">
                <a:latin typeface="Bookman Old Style" pitchFamily="18" charset="0"/>
                <a:cs typeface="Arial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Book Antiqua" panose="02040602050305030304" pitchFamily="18" charset="0"/>
              </a:rPr>
              <a:t>Collisionless</a:t>
            </a:r>
            <a:r>
              <a:rPr lang="fr-FR" dirty="0">
                <a:latin typeface="Book Antiqua" panose="02040602050305030304" pitchFamily="18" charset="0"/>
              </a:rPr>
              <a:t> power absorption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8125" y="1449610"/>
            <a:ext cx="4348162" cy="3920179"/>
            <a:chOff x="150" y="710"/>
            <a:chExt cx="3034" cy="2483"/>
          </a:xfrm>
        </p:grpSpPr>
        <p:pic>
          <p:nvPicPr>
            <p:cNvPr id="4" name="Picture 3" descr="GainesInHomog_coul"/>
            <p:cNvPicPr>
              <a:picLocks noChangeAspect="1" noChangeArrowheads="1"/>
            </p:cNvPicPr>
            <p:nvPr/>
          </p:nvPicPr>
          <p:blipFill>
            <a:blip r:embed="rId2"/>
            <a:srcRect l="9532" t="10165" r="7025"/>
            <a:stretch>
              <a:fillRect/>
            </a:stretch>
          </p:blipFill>
          <p:spPr bwMode="auto">
            <a:xfrm>
              <a:off x="150" y="710"/>
              <a:ext cx="3034" cy="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78" y="2624"/>
              <a:ext cx="353" cy="21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326" y="2628"/>
              <a:ext cx="353" cy="21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630" y="2733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63" y="2732"/>
              <a:ext cx="1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1673" y="2733"/>
              <a:ext cx="4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758" y="2317"/>
              <a:ext cx="0" cy="6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161" y="2315"/>
              <a:ext cx="0" cy="6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45" y="2936"/>
              <a:ext cx="32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ook Antiqua" panose="02040602050305030304" pitchFamily="18" charset="0"/>
                </a:rPr>
                <a:t>R</a:t>
              </a:r>
              <a:r>
                <a:rPr lang="en-US" sz="2000" baseline="-25000">
                  <a:latin typeface="Book Antiqua" panose="02040602050305030304" pitchFamily="18" charset="0"/>
                </a:rPr>
                <a:t>p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354" y="2940"/>
              <a:ext cx="45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ook Antiqua" panose="02040602050305030304" pitchFamily="18" charset="0"/>
                </a:rPr>
                <a:t>R</a:t>
              </a:r>
              <a:r>
                <a:rPr lang="en-US" sz="2000" baseline="-25000">
                  <a:latin typeface="Book Antiqua" panose="02040602050305030304" pitchFamily="18" charset="0"/>
                </a:rPr>
                <a:t>stoc</a:t>
              </a:r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03577" y="5651009"/>
            <a:ext cx="2935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Collisionless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power dissipation in the sheath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586287" y="3068960"/>
            <a:ext cx="4557713" cy="21236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Two approaches:</a:t>
            </a:r>
          </a:p>
          <a:p>
            <a:pPr>
              <a:buFontTx/>
              <a:buChar char="•"/>
            </a:pPr>
            <a:endParaRPr lang="en-US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Kinetic model « Hard wall »</a:t>
            </a:r>
          </a:p>
          <a:p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(Fermi stochastic acceleration)</a:t>
            </a:r>
          </a:p>
          <a:p>
            <a:r>
              <a:rPr lang="en-US" sz="1200" dirty="0">
                <a:solidFill>
                  <a:srgbClr val="002060"/>
                </a:solidFill>
                <a:latin typeface="Book Antiqua" panose="02040602050305030304" pitchFamily="18" charset="0"/>
              </a:rPr>
              <a:t>M.A. Lieberman, IEEE Plasma Sci. </a:t>
            </a:r>
            <a:r>
              <a:rPr lang="en-US" sz="1200" b="1" dirty="0">
                <a:solidFill>
                  <a:srgbClr val="002060"/>
                </a:solidFill>
                <a:latin typeface="Book Antiqua" panose="02040602050305030304" pitchFamily="18" charset="0"/>
              </a:rPr>
              <a:t>16</a:t>
            </a:r>
            <a:r>
              <a:rPr lang="en-US" sz="1200" dirty="0">
                <a:solidFill>
                  <a:srgbClr val="002060"/>
                </a:solidFill>
                <a:latin typeface="Book Antiqua" panose="02040602050305030304" pitchFamily="18" charset="0"/>
              </a:rPr>
              <a:t> (1988) 638</a:t>
            </a:r>
          </a:p>
          <a:p>
            <a:r>
              <a:rPr lang="en-US" sz="1200" dirty="0">
                <a:solidFill>
                  <a:srgbClr val="002060"/>
                </a:solidFill>
                <a:latin typeface="Book Antiqua" panose="02040602050305030304" pitchFamily="18" charset="0"/>
              </a:rPr>
              <a:t>I.D. </a:t>
            </a:r>
            <a:r>
              <a:rPr lang="en-US" sz="1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Kaganovich</a:t>
            </a:r>
            <a:r>
              <a:rPr lang="en-US" sz="1200" dirty="0">
                <a:solidFill>
                  <a:srgbClr val="002060"/>
                </a:solidFill>
                <a:latin typeface="Book Antiqua" panose="02040602050305030304" pitchFamily="18" charset="0"/>
              </a:rPr>
              <a:t>, Phys. Rev. </a:t>
            </a:r>
            <a:r>
              <a:rPr lang="en-US" sz="1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Lett</a:t>
            </a:r>
            <a:r>
              <a:rPr lang="en-US" sz="12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en-US" sz="1200" b="1" dirty="0">
                <a:solidFill>
                  <a:srgbClr val="002060"/>
                </a:solidFill>
                <a:latin typeface="Book Antiqua" panose="02040602050305030304" pitchFamily="18" charset="0"/>
              </a:rPr>
              <a:t>89</a:t>
            </a:r>
            <a:r>
              <a:rPr lang="en-US" sz="1200" dirty="0">
                <a:solidFill>
                  <a:srgbClr val="002060"/>
                </a:solidFill>
                <a:latin typeface="Book Antiqua" panose="02040602050305030304" pitchFamily="18" charset="0"/>
              </a:rPr>
              <a:t> (2002) 265006</a:t>
            </a:r>
          </a:p>
          <a:p>
            <a:pPr>
              <a:buFontTx/>
              <a:buChar char="•"/>
            </a:pPr>
            <a:endParaRPr lang="en-US" sz="12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Fluid model « pressure heating »</a:t>
            </a:r>
          </a:p>
          <a:p>
            <a:r>
              <a:rPr lang="en-US" sz="1200" dirty="0">
                <a:solidFill>
                  <a:srgbClr val="002060"/>
                </a:solidFill>
                <a:latin typeface="Book Antiqua" panose="02040602050305030304" pitchFamily="18" charset="0"/>
              </a:rPr>
              <a:t>G. </a:t>
            </a:r>
            <a:r>
              <a:rPr lang="en-US" sz="1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Gozadinos</a:t>
            </a:r>
            <a:r>
              <a:rPr lang="en-US" sz="1200" dirty="0">
                <a:solidFill>
                  <a:srgbClr val="002060"/>
                </a:solidFill>
                <a:latin typeface="Book Antiqua" panose="02040602050305030304" pitchFamily="18" charset="0"/>
              </a:rPr>
              <a:t> et al., Phys. Rev. </a:t>
            </a:r>
            <a:r>
              <a:rPr lang="en-US" sz="1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Lett</a:t>
            </a:r>
            <a:r>
              <a:rPr lang="en-US" sz="12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en-US" sz="1200" b="1" dirty="0">
                <a:solidFill>
                  <a:srgbClr val="002060"/>
                </a:solidFill>
                <a:latin typeface="Book Antiqua" panose="02040602050305030304" pitchFamily="18" charset="0"/>
              </a:rPr>
              <a:t>87</a:t>
            </a:r>
            <a:r>
              <a:rPr lang="en-US" sz="1200" dirty="0">
                <a:solidFill>
                  <a:srgbClr val="002060"/>
                </a:solidFill>
                <a:latin typeface="Book Antiqua" panose="02040602050305030304" pitchFamily="18" charset="0"/>
              </a:rPr>
              <a:t> (2001) 135004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364088" y="1865108"/>
            <a:ext cx="28140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Importance of sheath dynamics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48871" y="557406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Book Antiqua" panose="02040602050305030304" pitchFamily="18" charset="0"/>
              </a:rPr>
              <a:t>Equivalence of the hard-wall and kinetic-fluid models of </a:t>
            </a:r>
            <a:r>
              <a:rPr lang="en-US" sz="1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collisionless</a:t>
            </a:r>
            <a:r>
              <a:rPr lang="en-US" sz="1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electron heating in </a:t>
            </a:r>
            <a:r>
              <a:rPr lang="en-US" sz="1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capacitively</a:t>
            </a:r>
            <a:r>
              <a:rPr lang="en-US" sz="1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coupled discharges</a:t>
            </a:r>
            <a:br>
              <a:rPr lang="en-US" sz="14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sz="1400" dirty="0">
                <a:solidFill>
                  <a:srgbClr val="002060"/>
                </a:solidFill>
                <a:latin typeface="Book Antiqua" panose="02040602050305030304" pitchFamily="18" charset="0"/>
              </a:rPr>
              <a:t>T </a:t>
            </a:r>
            <a:r>
              <a:rPr lang="en-US" sz="1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Lafleur</a:t>
            </a:r>
            <a:r>
              <a:rPr lang="en-US" sz="1400" dirty="0">
                <a:solidFill>
                  <a:srgbClr val="002060"/>
                </a:solidFill>
                <a:latin typeface="Book Antiqua" panose="02040602050305030304" pitchFamily="18" charset="0"/>
              </a:rPr>
              <a:t>, P </a:t>
            </a:r>
            <a:r>
              <a:rPr lang="en-US" sz="1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Chabert</a:t>
            </a:r>
            <a:r>
              <a:rPr lang="en-US" sz="1400" dirty="0">
                <a:solidFill>
                  <a:srgbClr val="002060"/>
                </a:solidFill>
                <a:latin typeface="Book Antiqua" panose="02040602050305030304" pitchFamily="18" charset="0"/>
              </a:rPr>
              <a:t>, M </a:t>
            </a:r>
            <a:r>
              <a:rPr lang="en-US" sz="1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M</a:t>
            </a:r>
            <a:r>
              <a:rPr lang="en-US" sz="1400" dirty="0">
                <a:solidFill>
                  <a:srgbClr val="002060"/>
                </a:solidFill>
                <a:latin typeface="Book Antiqua" panose="02040602050305030304" pitchFamily="18" charset="0"/>
              </a:rPr>
              <a:t> Turner and J P Booth</a:t>
            </a:r>
            <a:br>
              <a:rPr lang="en-US" sz="14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sz="1400" dirty="0">
                <a:solidFill>
                  <a:srgbClr val="002060"/>
                </a:solidFill>
                <a:latin typeface="Book Antiqua" panose="02040602050305030304" pitchFamily="18" charset="0"/>
              </a:rPr>
              <a:t>Plasma Sources Sci. Technol. </a:t>
            </a:r>
            <a:r>
              <a:rPr lang="en-US" sz="1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23</a:t>
            </a:r>
            <a:r>
              <a:rPr lang="en-US" sz="1400" dirty="0">
                <a:solidFill>
                  <a:srgbClr val="002060"/>
                </a:solidFill>
                <a:latin typeface="Book Antiqua" panose="02040602050305030304" pitchFamily="18" charset="0"/>
              </a:rPr>
              <a:t> (2014) 015016</a:t>
            </a:r>
            <a:endParaRPr lang="fr-FR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1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27556"/>
            <a:ext cx="6430888" cy="528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41640" y="1988840"/>
            <a:ext cx="275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The potential in the plasma is always higher than (or equal to) the potential of the two electrodes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09600" y="1257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Bookman Old Style" pitchFamily="18" charset="0"/>
                <a:ea typeface="ＭＳ Ｐゴシック" pitchFamily="-65" charset="-128"/>
                <a:cs typeface="Tahom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90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90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90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90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fr-FR" dirty="0" err="1"/>
              <a:t>Potential</a:t>
            </a:r>
            <a:r>
              <a:rPr lang="fr-FR" dirty="0"/>
              <a:t> profile in single </a:t>
            </a:r>
            <a:r>
              <a:rPr lang="fr-FR" dirty="0" err="1"/>
              <a:t>frequency</a:t>
            </a:r>
            <a:r>
              <a:rPr lang="fr-FR" dirty="0"/>
              <a:t> </a:t>
            </a:r>
            <a:r>
              <a:rPr lang="fr-FR" dirty="0" err="1"/>
              <a:t>symetric</a:t>
            </a:r>
            <a:r>
              <a:rPr lang="fr-FR" dirty="0"/>
              <a:t> </a:t>
            </a:r>
            <a:r>
              <a:rPr lang="fr-FR" dirty="0" err="1"/>
              <a:t>discharges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252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Potential</a:t>
            </a:r>
            <a:r>
              <a:rPr lang="fr-FR" dirty="0"/>
              <a:t> profile in single </a:t>
            </a:r>
            <a:r>
              <a:rPr lang="fr-FR" dirty="0" err="1"/>
              <a:t>frequency</a:t>
            </a:r>
            <a:r>
              <a:rPr lang="fr-FR" dirty="0"/>
              <a:t> </a:t>
            </a:r>
            <a:r>
              <a:rPr lang="fr-FR" dirty="0" err="1"/>
              <a:t>assymetric</a:t>
            </a:r>
            <a:r>
              <a:rPr lang="fr-FR" dirty="0"/>
              <a:t> </a:t>
            </a:r>
            <a:r>
              <a:rPr lang="fr-FR" dirty="0" err="1"/>
              <a:t>discharges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078"/>
          <a:stretch>
            <a:fillRect/>
          </a:stretch>
        </p:blipFill>
        <p:spPr bwMode="auto">
          <a:xfrm>
            <a:off x="225054" y="1488576"/>
            <a:ext cx="5211042" cy="490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80096"/>
            <a:ext cx="22288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228368"/>
            <a:ext cx="3731493" cy="100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204032"/>
            <a:ext cx="2381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20072" y="1619508"/>
            <a:ext cx="3824637" cy="36933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99"/>
                </a:solidFill>
              </a:rPr>
              <a:t>Within the homogeneous model :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96616" y="6396335"/>
            <a:ext cx="7077579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The larger voltage across the smaller electrode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12331" y="4652304"/>
            <a:ext cx="2881943" cy="36933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99"/>
                </a:solidFill>
              </a:rPr>
              <a:t>A DC self-bias develops:</a:t>
            </a:r>
          </a:p>
        </p:txBody>
      </p:sp>
    </p:spTree>
    <p:extLst>
      <p:ext uri="{BB962C8B-B14F-4D97-AF65-F5344CB8AC3E}">
        <p14:creationId xmlns:p14="http://schemas.microsoft.com/office/powerpoint/2010/main" val="513749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Dual Frequency with well separated frequencies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72126" y="1661368"/>
            <a:ext cx="280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■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DA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●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▲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: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Experiments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----- : model	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364088" y="5590063"/>
            <a:ext cx="3790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sym typeface="Wingdings" pitchFamily="2" charset="2"/>
              </a:rPr>
              <a:t>HF drive for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sym typeface="Wingdings" pitchFamily="2" charset="2"/>
              </a:rPr>
              <a:t>high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sym typeface="Wingdings" pitchFamily="2" charset="2"/>
              </a:rPr>
              <a:t> flux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sym typeface="Wingdings" pitchFamily="2" charset="2"/>
              </a:rPr>
              <a:t>LF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sym typeface="Wingdings" pitchFamily="2" charset="2"/>
              </a:rPr>
              <a:t>bias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sym typeface="Wingdings" pitchFamily="2" charset="2"/>
              </a:rPr>
              <a:t> for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sym typeface="Wingdings" pitchFamily="2" charset="2"/>
              </a:rPr>
              <a:t>tunable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sym typeface="Wingdings" pitchFamily="2" charset="2"/>
              </a:rPr>
              <a:t> ion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  <a:sym typeface="Wingdings" pitchFamily="2" charset="2"/>
              </a:rPr>
              <a:t>energy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  <a:sym typeface="Wingdings" pitchFamily="2" charset="2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3700"/>
              </a:solidFill>
              <a:effectLst/>
              <a:uLnTx/>
              <a:uFillTx/>
              <a:latin typeface="Book Antiqua" panose="02040602050305030304" pitchFamily="18" charset="0"/>
              <a:sym typeface="Wingdings" pitchFamily="2" charset="2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anose="02040602050305030304" pitchFamily="18" charset="0"/>
                <a:sym typeface="Wingdings" pitchFamily="2" charset="2"/>
              </a:rPr>
              <a:t>Dual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anose="02040602050305030304" pitchFamily="18" charset="0"/>
                <a:sym typeface="Wingdings" pitchFamily="2" charset="2"/>
              </a:rPr>
              <a:t>Frequency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anose="02040602050305030304" pitchFamily="18" charset="0"/>
                <a:sym typeface="Wingdings" pitchFamily="2" charset="2"/>
              </a:rPr>
              <a:t> Capacitive (DFC)</a:t>
            </a:r>
          </a:p>
        </p:txBody>
      </p:sp>
      <p:pic>
        <p:nvPicPr>
          <p:cNvPr id="5" name="Picture 13" descr="capa6"/>
          <p:cNvPicPr>
            <a:picLocks noChangeAspect="1" noChangeArrowheads="1"/>
          </p:cNvPicPr>
          <p:nvPr/>
        </p:nvPicPr>
        <p:blipFill>
          <a:blip r:embed="rId2" cstate="print"/>
          <a:srcRect l="60785" t="37144" r="30882" b="38345"/>
          <a:stretch>
            <a:fillRect/>
          </a:stretch>
        </p:blipFill>
        <p:spPr bwMode="auto">
          <a:xfrm>
            <a:off x="7656438" y="2715468"/>
            <a:ext cx="6477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4"/>
          <p:cNvSpPr>
            <a:spLocks noChangeShapeType="1"/>
          </p:cNvSpPr>
          <p:nvPr/>
        </p:nvSpPr>
        <p:spPr bwMode="auto">
          <a:xfrm flipH="1">
            <a:off x="6348338" y="2715468"/>
            <a:ext cx="161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H="1">
            <a:off x="6348338" y="5166568"/>
            <a:ext cx="161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V="1">
            <a:off x="6526138" y="2715468"/>
            <a:ext cx="0" cy="246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573763" y="3618756"/>
            <a:ext cx="51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</a:t>
            </a:r>
            <a:r>
              <a:rPr kumimoji="0" lang="fr-FR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rf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79512" y="6402168"/>
            <a:ext cx="5619750" cy="3525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A.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Perret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 et al.,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 Appl. Phys. </a:t>
            </a: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Lett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86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 ( 2005) 021501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sym typeface="Symbol" pitchFamily="18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0832"/>
            <a:ext cx="5940152" cy="473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9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252536" y="44624"/>
            <a:ext cx="9419748" cy="1143000"/>
          </a:xfrm>
        </p:spPr>
        <p:txBody>
          <a:bodyPr/>
          <a:lstStyle/>
          <a:p>
            <a:r>
              <a:rPr lang="en-US"/>
              <a:t>RF Plasmas in industry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1556792"/>
            <a:ext cx="5076825" cy="15621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sz="2400"/>
              <a:t>Plasma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</a:rPr>
              <a:t>P = 0.1-10 Pa</a:t>
            </a:r>
            <a:endParaRPr lang="fr-FR" sz="240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2225" y="3410992"/>
            <a:ext cx="5054600" cy="746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225" y="3357017"/>
            <a:ext cx="5054600" cy="53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1524000" y="1934617"/>
            <a:ext cx="195263" cy="20478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sz="2400"/>
              <a:t>+</a:t>
            </a: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1501775" y="2580729"/>
            <a:ext cx="195263" cy="20478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sz="2400"/>
              <a:t>+</a:t>
            </a: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3349625" y="2677567"/>
            <a:ext cx="193675" cy="20478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sz="2400"/>
              <a:t>+</a:t>
            </a: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3500438" y="2085429"/>
            <a:ext cx="193675" cy="20478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sz="2400"/>
              <a:t>+</a:t>
            </a: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4386263" y="1750467"/>
            <a:ext cx="195262" cy="20478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sz="2400"/>
              <a:t>+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5400000">
            <a:off x="108744" y="3018085"/>
            <a:ext cx="323850" cy="293688"/>
          </a:xfrm>
          <a:prstGeom prst="rightArrow">
            <a:avLst>
              <a:gd name="adj1" fmla="val 50000"/>
              <a:gd name="adj2" fmla="val 27568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5400000">
            <a:off x="2897188" y="3031579"/>
            <a:ext cx="298450" cy="292100"/>
          </a:xfrm>
          <a:prstGeom prst="rightArrow">
            <a:avLst>
              <a:gd name="adj1" fmla="val 50000"/>
              <a:gd name="adj2" fmla="val 25543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rot="5400000">
            <a:off x="4169569" y="3046661"/>
            <a:ext cx="280987" cy="292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 rot="5400000">
            <a:off x="1437481" y="3011736"/>
            <a:ext cx="344487" cy="292100"/>
          </a:xfrm>
          <a:prstGeom prst="rightArrow">
            <a:avLst>
              <a:gd name="adj1" fmla="val 50000"/>
              <a:gd name="adj2" fmla="val 29484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3684588" y="1664742"/>
            <a:ext cx="74612" cy="746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3803650" y="2925217"/>
            <a:ext cx="74613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4514850" y="2321967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379413" y="258072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2246313" y="2774404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565650" y="2139404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/>
              <a:t>e</a:t>
            </a:r>
            <a:r>
              <a:rPr lang="fr-FR" sz="2400" baseline="30000"/>
              <a:t>-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76275" y="4634954"/>
            <a:ext cx="2833688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1358900" y="4004717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b="1"/>
              <a:t>Cl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906713" y="4769892"/>
            <a:ext cx="452437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/>
              <a:t>Si</a:t>
            </a:r>
            <a:endParaRPr lang="en-US" sz="2400" b="1"/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509838" y="4049167"/>
            <a:ext cx="709612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b="1"/>
              <a:t>SiCl</a:t>
            </a:r>
            <a:r>
              <a:rPr lang="en-US" b="1" baseline="-25000"/>
              <a:t>y</a:t>
            </a:r>
            <a:endParaRPr lang="en-US" b="1" baseline="30000"/>
          </a:p>
        </p:txBody>
      </p:sp>
      <p:sp>
        <p:nvSpPr>
          <p:cNvPr id="35" name="AutoShape 26"/>
          <p:cNvSpPr>
            <a:spLocks noChangeArrowheads="1"/>
          </p:cNvSpPr>
          <p:nvPr/>
        </p:nvSpPr>
        <p:spPr bwMode="auto">
          <a:xfrm>
            <a:off x="1706563" y="4293642"/>
            <a:ext cx="714375" cy="668337"/>
          </a:xfrm>
          <a:prstGeom prst="roundRect">
            <a:avLst>
              <a:gd name="adj" fmla="val 2007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679450" y="4588917"/>
            <a:ext cx="1149350" cy="77787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2344738" y="4587329"/>
            <a:ext cx="1165225" cy="73025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1674813" y="4219029"/>
            <a:ext cx="777875" cy="3651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1933575" y="4455567"/>
            <a:ext cx="260350" cy="441325"/>
          </a:xfrm>
          <a:prstGeom prst="downArrow">
            <a:avLst>
              <a:gd name="adj1" fmla="val 50000"/>
              <a:gd name="adj2" fmla="val 4237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1684338" y="4282529"/>
            <a:ext cx="260350" cy="388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 flipV="1">
            <a:off x="2193925" y="4250779"/>
            <a:ext cx="280988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1819275" y="4093617"/>
            <a:ext cx="573088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b="1">
                <a:latin typeface="Times New Roman" pitchFamily="18" charset="0"/>
              </a:rPr>
              <a:t>Cl</a:t>
            </a:r>
            <a:r>
              <a:rPr lang="en-US" b="1" baseline="-25000">
                <a:latin typeface="Times New Roman" pitchFamily="18" charset="0"/>
              </a:rPr>
              <a:t>x</a:t>
            </a:r>
            <a:r>
              <a:rPr lang="en-US" b="1" baseline="30000">
                <a:latin typeface="Times New Roman" pitchFamily="18" charset="0"/>
              </a:rPr>
              <a:t>+</a:t>
            </a:r>
          </a:p>
        </p:txBody>
      </p:sp>
      <p:grpSp>
        <p:nvGrpSpPr>
          <p:cNvPr id="43" name="Group 34"/>
          <p:cNvGrpSpPr>
            <a:grpSpLocks/>
          </p:cNvGrpSpPr>
          <p:nvPr/>
        </p:nvGrpSpPr>
        <p:grpSpPr bwMode="auto">
          <a:xfrm>
            <a:off x="461963" y="1632992"/>
            <a:ext cx="409575" cy="365125"/>
            <a:chOff x="3886" y="2984"/>
            <a:chExt cx="303" cy="271"/>
          </a:xfrm>
        </p:grpSpPr>
        <p:sp>
          <p:nvSpPr>
            <p:cNvPr id="44" name="Oval 35"/>
            <p:cNvSpPr>
              <a:spLocks noChangeArrowheads="1"/>
            </p:cNvSpPr>
            <p:nvPr/>
          </p:nvSpPr>
          <p:spPr bwMode="auto">
            <a:xfrm>
              <a:off x="3896" y="3008"/>
              <a:ext cx="256" cy="19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3886" y="2984"/>
              <a:ext cx="303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US" b="1"/>
                <a:t>Cl</a:t>
              </a:r>
            </a:p>
          </p:txBody>
        </p:sp>
      </p:grpSp>
      <p:grpSp>
        <p:nvGrpSpPr>
          <p:cNvPr id="46" name="Group 37"/>
          <p:cNvGrpSpPr>
            <a:grpSpLocks/>
          </p:cNvGrpSpPr>
          <p:nvPr/>
        </p:nvGrpSpPr>
        <p:grpSpPr bwMode="auto">
          <a:xfrm>
            <a:off x="882650" y="2504529"/>
            <a:ext cx="409575" cy="363538"/>
            <a:chOff x="3886" y="2984"/>
            <a:chExt cx="303" cy="269"/>
          </a:xfrm>
        </p:grpSpPr>
        <p:sp>
          <p:nvSpPr>
            <p:cNvPr id="47" name="Oval 38"/>
            <p:cNvSpPr>
              <a:spLocks noChangeArrowheads="1"/>
            </p:cNvSpPr>
            <p:nvPr/>
          </p:nvSpPr>
          <p:spPr bwMode="auto">
            <a:xfrm>
              <a:off x="3896" y="3008"/>
              <a:ext cx="256" cy="19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3886" y="2984"/>
              <a:ext cx="303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US" b="1"/>
                <a:t>Cl</a:t>
              </a:r>
            </a:p>
          </p:txBody>
        </p:sp>
      </p:grpSp>
      <p:grpSp>
        <p:nvGrpSpPr>
          <p:cNvPr id="49" name="Group 40"/>
          <p:cNvGrpSpPr>
            <a:grpSpLocks/>
          </p:cNvGrpSpPr>
          <p:nvPr/>
        </p:nvGrpSpPr>
        <p:grpSpPr bwMode="auto">
          <a:xfrm>
            <a:off x="2773363" y="1610767"/>
            <a:ext cx="409575" cy="361950"/>
            <a:chOff x="3886" y="2984"/>
            <a:chExt cx="303" cy="269"/>
          </a:xfrm>
        </p:grpSpPr>
        <p:sp>
          <p:nvSpPr>
            <p:cNvPr id="50" name="Oval 41"/>
            <p:cNvSpPr>
              <a:spLocks noChangeArrowheads="1"/>
            </p:cNvSpPr>
            <p:nvPr/>
          </p:nvSpPr>
          <p:spPr bwMode="auto">
            <a:xfrm>
              <a:off x="3896" y="3008"/>
              <a:ext cx="256" cy="19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3886" y="2984"/>
              <a:ext cx="303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US" b="1"/>
                <a:t>Cl</a:t>
              </a:r>
            </a:p>
          </p:txBody>
        </p:sp>
      </p:grpSp>
      <p:grpSp>
        <p:nvGrpSpPr>
          <p:cNvPr id="52" name="Group 43"/>
          <p:cNvGrpSpPr>
            <a:grpSpLocks/>
          </p:cNvGrpSpPr>
          <p:nvPr/>
        </p:nvGrpSpPr>
        <p:grpSpPr bwMode="auto">
          <a:xfrm>
            <a:off x="4005263" y="2452142"/>
            <a:ext cx="409575" cy="363537"/>
            <a:chOff x="3886" y="2984"/>
            <a:chExt cx="303" cy="270"/>
          </a:xfrm>
        </p:grpSpPr>
        <p:sp>
          <p:nvSpPr>
            <p:cNvPr id="53" name="Oval 44"/>
            <p:cNvSpPr>
              <a:spLocks noChangeArrowheads="1"/>
            </p:cNvSpPr>
            <p:nvPr/>
          </p:nvSpPr>
          <p:spPr bwMode="auto">
            <a:xfrm>
              <a:off x="3896" y="3008"/>
              <a:ext cx="256" cy="19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45"/>
            <p:cNvSpPr>
              <a:spLocks noChangeArrowheads="1"/>
            </p:cNvSpPr>
            <p:nvPr/>
          </p:nvSpPr>
          <p:spPr bwMode="auto">
            <a:xfrm>
              <a:off x="3886" y="2984"/>
              <a:ext cx="303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US" b="1"/>
                <a:t>Cl</a:t>
              </a:r>
            </a:p>
          </p:txBody>
        </p:sp>
      </p:grpSp>
      <p:sp>
        <p:nvSpPr>
          <p:cNvPr id="55" name="Oval 46"/>
          <p:cNvSpPr>
            <a:spLocks noChangeArrowheads="1"/>
          </p:cNvSpPr>
          <p:nvPr/>
        </p:nvSpPr>
        <p:spPr bwMode="auto">
          <a:xfrm>
            <a:off x="1965325" y="3217317"/>
            <a:ext cx="303213" cy="2682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6" name="AutoShape 47"/>
          <p:cNvSpPr>
            <a:spLocks/>
          </p:cNvSpPr>
          <p:nvPr/>
        </p:nvSpPr>
        <p:spPr bwMode="auto">
          <a:xfrm rot="5400000">
            <a:off x="1643857" y="2479923"/>
            <a:ext cx="893762" cy="2971800"/>
          </a:xfrm>
          <a:prstGeom prst="leftBrace">
            <a:avLst>
              <a:gd name="adj1" fmla="val 29017"/>
              <a:gd name="adj2" fmla="val 48954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2105025" y="3358604"/>
            <a:ext cx="36513" cy="36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1135063" y="2828379"/>
            <a:ext cx="258762" cy="474663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H="1">
            <a:off x="3889375" y="2742654"/>
            <a:ext cx="269875" cy="59213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2" name="Picture 64" descr="_1_481_0_58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1263" y="1268413"/>
            <a:ext cx="4122737" cy="5589587"/>
          </a:xfrm>
          <a:prstGeom prst="rect">
            <a:avLst/>
          </a:prstGeom>
          <a:noFill/>
        </p:spPr>
      </p:pic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608898" y="5589240"/>
            <a:ext cx="3757882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2400" dirty="0">
                <a:latin typeface="Bookman Old Style" pitchFamily="18" charset="0"/>
              </a:rPr>
              <a:t> Plasma </a:t>
            </a:r>
            <a:r>
              <a:rPr lang="fr-FR" sz="2400" dirty="0" err="1">
                <a:latin typeface="Bookman Old Style" pitchFamily="18" charset="0"/>
              </a:rPr>
              <a:t>etching</a:t>
            </a:r>
            <a:endParaRPr lang="fr-FR" sz="2400" dirty="0">
              <a:latin typeface="Bookman Old Style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400" dirty="0">
                <a:latin typeface="Bookman Old Style" pitchFamily="18" charset="0"/>
              </a:rPr>
              <a:t> Plasma </a:t>
            </a:r>
            <a:r>
              <a:rPr lang="fr-FR" sz="2400" dirty="0" err="1">
                <a:latin typeface="Bookman Old Style" pitchFamily="18" charset="0"/>
              </a:rPr>
              <a:t>deposition</a:t>
            </a:r>
            <a:endParaRPr lang="fr-FR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3"/>
            <a:ext cx="8643976" cy="1224137"/>
          </a:xfrm>
        </p:spPr>
        <p:txBody>
          <a:bodyPr/>
          <a:lstStyle/>
          <a:p>
            <a:r>
              <a:rPr lang="fr-FR" dirty="0"/>
              <a:t>Dual </a:t>
            </a:r>
            <a:r>
              <a:rPr lang="fr-FR" dirty="0" err="1"/>
              <a:t>frequency</a:t>
            </a:r>
            <a:r>
              <a:rPr lang="fr-FR" dirty="0"/>
              <a:t> </a:t>
            </a:r>
            <a:r>
              <a:rPr lang="fr-FR" dirty="0" err="1"/>
              <a:t>sheath</a:t>
            </a:r>
            <a:endParaRPr lang="fr-FR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436096" y="3140968"/>
            <a:ext cx="3528392" cy="223224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7" name="Object 11"/>
          <p:cNvGraphicFramePr>
            <a:graphicFrameLocks noGrp="1" noChangeAspect="1"/>
          </p:cNvGraphicFramePr>
          <p:nvPr/>
        </p:nvGraphicFramePr>
        <p:xfrm>
          <a:off x="0" y="2276872"/>
          <a:ext cx="5457825" cy="429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6" name="Graph" r:id="rId3" imgW="3906720" imgH="3075840" progId="Origin50.Graph">
                  <p:embed/>
                </p:oleObj>
              </mc:Choice>
              <mc:Fallback>
                <p:oleObj name="Graph" r:id="rId3" imgW="3906720" imgH="3075840" progId="Origin50.Graph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6872"/>
                        <a:ext cx="5457825" cy="429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8584" y="1780358"/>
            <a:ext cx="7056784" cy="42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5168" y="3212976"/>
            <a:ext cx="1497707" cy="39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5168" y="3861048"/>
            <a:ext cx="1373311" cy="47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9063" y="4307498"/>
            <a:ext cx="3312369" cy="9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373601" y="6208975"/>
            <a:ext cx="4727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M. A. Lieberman, IEEE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Trans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. Plasma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Sci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. 16, 638 (1988)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J.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Robiche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 et al, J. Phys. D.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36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 (2003) 1810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Indepenedent</a:t>
            </a:r>
            <a:r>
              <a:rPr lang="fr-FR" dirty="0"/>
              <a:t> control not </a:t>
            </a:r>
            <a:r>
              <a:rPr lang="fr-FR" dirty="0" err="1"/>
              <a:t>achieved</a:t>
            </a:r>
            <a:endParaRPr lang="fr-FR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79" y="1466981"/>
            <a:ext cx="7066037" cy="51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Ion </a:t>
            </a:r>
            <a:r>
              <a:rPr lang="fr-FR" dirty="0" err="1"/>
              <a:t>energy</a:t>
            </a:r>
            <a:r>
              <a:rPr lang="fr-FR" dirty="0"/>
              <a:t> distribution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5754" t="13606" r="8456" b="6720"/>
          <a:stretch>
            <a:fillRect/>
          </a:stretch>
        </p:blipFill>
        <p:spPr bwMode="auto">
          <a:xfrm>
            <a:off x="204788" y="4072905"/>
            <a:ext cx="2919412" cy="23923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409630" y="1297955"/>
            <a:ext cx="2482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sz="3200" dirty="0">
                <a:solidFill>
                  <a:srgbClr val="DA0000"/>
                </a:solidFill>
                <a:sym typeface="Wingdings" pitchFamily="2" charset="2"/>
              </a:rPr>
              <a:t>15 </a:t>
            </a:r>
            <a:r>
              <a:rPr lang="en-GB" sz="3200" dirty="0" err="1">
                <a:solidFill>
                  <a:srgbClr val="DA0000"/>
                </a:solidFill>
                <a:sym typeface="Wingdings" pitchFamily="2" charset="2"/>
              </a:rPr>
              <a:t>mTorr</a:t>
            </a:r>
            <a:endParaRPr lang="en-GB" sz="3200" dirty="0">
              <a:solidFill>
                <a:srgbClr val="DA0000"/>
              </a:solidFill>
              <a:sym typeface="Wingdings" pitchFamily="2" charset="2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H="1" flipV="1">
            <a:off x="887413" y="4149105"/>
            <a:ext cx="7937" cy="20304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822325" y="4799980"/>
            <a:ext cx="153988" cy="1555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819150" y="5701680"/>
            <a:ext cx="153988" cy="1555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853238" y="2125216"/>
            <a:ext cx="18335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ym typeface="Symbol" pitchFamily="18" charset="2"/>
              </a:rPr>
              <a:t></a:t>
            </a:r>
            <a:r>
              <a:rPr lang="fr-FR" sz="2800" b="1" baseline="-25000" dirty="0">
                <a:sym typeface="Symbol" pitchFamily="18" charset="2"/>
              </a:rPr>
              <a:t>i </a:t>
            </a:r>
            <a:r>
              <a:rPr lang="fr-FR" sz="2800" b="1" dirty="0">
                <a:sym typeface="Symbol" pitchFamily="18" charset="2"/>
              </a:rPr>
              <a:t>= 2 mm</a:t>
            </a:r>
          </a:p>
          <a:p>
            <a:pPr algn="ctr"/>
            <a:endParaRPr lang="fr-FR" sz="900" b="1" dirty="0">
              <a:sym typeface="Symbol" pitchFamily="18" charset="2"/>
            </a:endParaRPr>
          </a:p>
          <a:p>
            <a:pPr algn="ctr"/>
            <a:r>
              <a:rPr lang="fr-FR" dirty="0">
                <a:sym typeface="Symbol" pitchFamily="18" charset="2"/>
              </a:rPr>
              <a:t>Analyzer :</a:t>
            </a:r>
          </a:p>
          <a:p>
            <a:pPr algn="ctr"/>
            <a:r>
              <a:rPr lang="fr-FR" sz="2800" b="1" dirty="0">
                <a:sym typeface="Symbol" pitchFamily="18" charset="2"/>
              </a:rPr>
              <a:t>L = 1 mm</a:t>
            </a:r>
            <a:r>
              <a:rPr lang="fr-FR" sz="2800" dirty="0">
                <a:sym typeface="Symbol" pitchFamily="18" charset="2"/>
              </a:rPr>
              <a:t> </a:t>
            </a:r>
          </a:p>
        </p:txBody>
      </p:sp>
      <p:grpSp>
        <p:nvGrpSpPr>
          <p:cNvPr id="26" name="Group 9"/>
          <p:cNvGrpSpPr>
            <a:grpSpLocks/>
          </p:cNvGrpSpPr>
          <p:nvPr/>
        </p:nvGrpSpPr>
        <p:grpSpPr bwMode="auto">
          <a:xfrm>
            <a:off x="782638" y="3845892"/>
            <a:ext cx="8482013" cy="3111500"/>
            <a:chOff x="493" y="2296"/>
            <a:chExt cx="5343" cy="1960"/>
          </a:xfrm>
        </p:grpSpPr>
        <p:sp>
          <p:nvSpPr>
            <p:cNvPr id="27" name="AutoShape 10"/>
            <p:cNvSpPr>
              <a:spLocks noChangeArrowheads="1"/>
            </p:cNvSpPr>
            <p:nvPr/>
          </p:nvSpPr>
          <p:spPr bwMode="auto">
            <a:xfrm rot="-5137148">
              <a:off x="1421" y="2747"/>
              <a:ext cx="581" cy="2438"/>
            </a:xfrm>
            <a:prstGeom prst="curvedRightArrow">
              <a:avLst>
                <a:gd name="adj1" fmla="val 16863"/>
                <a:gd name="adj2" fmla="val 50743"/>
                <a:gd name="adj3" fmla="val 4769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3064" t="11223" r="25716" b="5762"/>
            <a:stretch>
              <a:fillRect/>
            </a:stretch>
          </p:blipFill>
          <p:spPr bwMode="auto">
            <a:xfrm>
              <a:off x="2473" y="2296"/>
              <a:ext cx="2138" cy="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672" y="2387"/>
              <a:ext cx="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/>
                <a:t>81.36 MHz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572" y="2711"/>
              <a:ext cx="12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sym typeface="Symbol" pitchFamily="18" charset="2"/>
                </a:rPr>
                <a:t>s</a:t>
              </a:r>
              <a:r>
                <a:rPr lang="fr-FR" sz="2400" b="1" baseline="-25000" dirty="0" err="1">
                  <a:sym typeface="Symbol" pitchFamily="18" charset="2"/>
                </a:rPr>
                <a:t>m</a:t>
              </a:r>
              <a:r>
                <a:rPr lang="fr-FR" sz="2400" b="1" baseline="-25000" dirty="0">
                  <a:sym typeface="Symbol" pitchFamily="18" charset="2"/>
                </a:rPr>
                <a:t> </a:t>
              </a:r>
              <a:r>
                <a:rPr lang="fr-FR" sz="2400" b="1" dirty="0">
                  <a:sym typeface="Symbol" pitchFamily="18" charset="2"/>
                </a:rPr>
                <a:t>= 1.2 mm</a:t>
              </a:r>
              <a:r>
                <a:rPr lang="fr-FR" sz="2400" dirty="0">
                  <a:sym typeface="Symbol" pitchFamily="18" charset="2"/>
                </a:rPr>
                <a:t> </a:t>
              </a:r>
            </a:p>
          </p:txBody>
        </p:sp>
      </p:grp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334963" y="1216992"/>
            <a:ext cx="5707063" cy="3673475"/>
            <a:chOff x="211" y="640"/>
            <a:chExt cx="3595" cy="2314"/>
          </a:xfrm>
        </p:grpSpPr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 rot="11151704" flipH="1">
              <a:off x="211" y="1406"/>
              <a:ext cx="363" cy="1548"/>
            </a:xfrm>
            <a:prstGeom prst="curvedRightArrow">
              <a:avLst>
                <a:gd name="adj1" fmla="val 29417"/>
                <a:gd name="adj2" fmla="val 65349"/>
                <a:gd name="adj3" fmla="val 4773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3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 l="3316" t="13261" r="28194" b="5058"/>
            <a:stretch>
              <a:fillRect/>
            </a:stretch>
          </p:blipFill>
          <p:spPr bwMode="auto">
            <a:xfrm>
              <a:off x="637" y="640"/>
              <a:ext cx="2128" cy="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1059" y="753"/>
              <a:ext cx="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/>
                <a:t>13.56 MHz</a:t>
              </a: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2703" y="1080"/>
              <a:ext cx="11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sym typeface="Symbol" pitchFamily="18" charset="2"/>
                </a:rPr>
                <a:t>s</a:t>
              </a:r>
              <a:r>
                <a:rPr lang="fr-FR" sz="2400" b="1" baseline="-25000" dirty="0" err="1">
                  <a:sym typeface="Symbol" pitchFamily="18" charset="2"/>
                </a:rPr>
                <a:t>m</a:t>
              </a:r>
              <a:r>
                <a:rPr lang="fr-FR" sz="2400" b="1" baseline="-25000" dirty="0">
                  <a:sym typeface="Symbol" pitchFamily="18" charset="2"/>
                </a:rPr>
                <a:t> </a:t>
              </a:r>
              <a:r>
                <a:rPr lang="fr-FR" sz="2400" b="1" dirty="0">
                  <a:sym typeface="Symbol" pitchFamily="18" charset="2"/>
                </a:rPr>
                <a:t>= 7 mm</a:t>
              </a:r>
              <a:r>
                <a:rPr lang="fr-FR" sz="2400" dirty="0">
                  <a:sym typeface="Symbol" pitchFamily="18" charset="2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579296" cy="1143000"/>
          </a:xfrm>
        </p:spPr>
        <p:txBody>
          <a:bodyPr/>
          <a:lstStyle/>
          <a:p>
            <a:r>
              <a:rPr lang="en-US" dirty="0"/>
              <a:t>Electrical </a:t>
            </a:r>
            <a:r>
              <a:rPr lang="en-US" dirty="0" err="1"/>
              <a:t>assymmetry</a:t>
            </a:r>
            <a:r>
              <a:rPr lang="en-US" dirty="0"/>
              <a:t> effect in dual-frequency symmetrical discharges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668" r="2795"/>
          <a:stretch>
            <a:fillRect/>
          </a:stretch>
        </p:blipFill>
        <p:spPr bwMode="auto">
          <a:xfrm>
            <a:off x="0" y="1700808"/>
            <a:ext cx="432074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4196"/>
          <a:stretch>
            <a:fillRect/>
          </a:stretch>
        </p:blipFill>
        <p:spPr bwMode="auto">
          <a:xfrm>
            <a:off x="4535288" y="1700808"/>
            <a:ext cx="4151512" cy="322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5247491"/>
            <a:ext cx="8892480" cy="10618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Bookman Old Style" pitchFamily="18" charset="0"/>
              </a:rPr>
              <a:t> It is possible to change the self-bias by changing the phase between the two frequencies, even when geometrically symmetrical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Bookman Old Style" pitchFamily="18" charset="0"/>
              </a:rPr>
              <a:t> The asymmetry is generated by the voltage waveform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6442501"/>
            <a:ext cx="11073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 Narrow" pitchFamily="34" charset="0"/>
              </a:rPr>
              <a:t>B. G </a:t>
            </a:r>
            <a:r>
              <a:rPr lang="en-US" sz="1800" dirty="0" err="1">
                <a:solidFill>
                  <a:srgbClr val="002060"/>
                </a:solidFill>
                <a:latin typeface="Arial Narrow" pitchFamily="34" charset="0"/>
              </a:rPr>
              <a:t>Heil</a:t>
            </a:r>
            <a:r>
              <a:rPr lang="en-US" sz="1800" dirty="0">
                <a:solidFill>
                  <a:srgbClr val="002060"/>
                </a:solidFill>
                <a:latin typeface="Arial Narrow" pitchFamily="34" charset="0"/>
              </a:rPr>
              <a:t>, U. </a:t>
            </a:r>
            <a:r>
              <a:rPr lang="en-US" sz="1800" dirty="0" err="1">
                <a:solidFill>
                  <a:srgbClr val="002060"/>
                </a:solidFill>
                <a:latin typeface="Arial Narrow" pitchFamily="34" charset="0"/>
              </a:rPr>
              <a:t>Czarnetzki</a:t>
            </a:r>
            <a:r>
              <a:rPr lang="en-US" sz="1800" dirty="0">
                <a:solidFill>
                  <a:srgbClr val="002060"/>
                </a:solidFill>
                <a:latin typeface="Arial Narrow" pitchFamily="34" charset="0"/>
              </a:rPr>
              <a:t>, RP </a:t>
            </a:r>
            <a:r>
              <a:rPr lang="en-US" sz="1800" dirty="0" err="1">
                <a:solidFill>
                  <a:srgbClr val="002060"/>
                </a:solidFill>
                <a:latin typeface="Arial Narrow" pitchFamily="34" charset="0"/>
              </a:rPr>
              <a:t>Brinkmann</a:t>
            </a:r>
            <a:r>
              <a:rPr lang="en-US" sz="1800" dirty="0">
                <a:solidFill>
                  <a:srgbClr val="002060"/>
                </a:solidFill>
                <a:latin typeface="Arial Narrow" pitchFamily="34" charset="0"/>
              </a:rPr>
              <a:t> and </a:t>
            </a:r>
            <a:r>
              <a:rPr lang="en-US" sz="1800" dirty="0" err="1">
                <a:solidFill>
                  <a:srgbClr val="002060"/>
                </a:solidFill>
                <a:latin typeface="Arial Narrow" pitchFamily="34" charset="0"/>
              </a:rPr>
              <a:t>T.Mussenbrock</a:t>
            </a:r>
            <a:r>
              <a:rPr lang="en-US" sz="1800" dirty="0">
                <a:solidFill>
                  <a:srgbClr val="002060"/>
                </a:solidFill>
                <a:latin typeface="Arial Narrow" pitchFamily="34" charset="0"/>
              </a:rPr>
              <a:t>, J. Phys. D: Appl. Phys. </a:t>
            </a:r>
            <a:r>
              <a:rPr lang="en-US" sz="1800" b="1" dirty="0">
                <a:solidFill>
                  <a:srgbClr val="002060"/>
                </a:solidFill>
                <a:latin typeface="Arial Narrow" pitchFamily="34" charset="0"/>
              </a:rPr>
              <a:t>41</a:t>
            </a:r>
            <a:r>
              <a:rPr lang="en-US" sz="1800" dirty="0">
                <a:solidFill>
                  <a:srgbClr val="002060"/>
                </a:solidFill>
                <a:latin typeface="Arial Narrow" pitchFamily="34" charset="0"/>
              </a:rPr>
              <a:t> (2008) 165202</a:t>
            </a:r>
            <a:endParaRPr lang="fr-FR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3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52769"/>
            <a:ext cx="3519434" cy="27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46947"/>
            <a:ext cx="3688614" cy="29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waveforms</a:t>
            </a:r>
            <a:endParaRPr lang="fr-FR" dirty="0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72008" y="5668506"/>
            <a:ext cx="5961112" cy="7848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Bookman Old Style" pitchFamily="18" charset="0"/>
              </a:rPr>
              <a:t> This is a generalization to complex waveforms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Bookman Old Style" pitchFamily="18" charset="0"/>
              </a:rPr>
              <a:t> Electron heating is also affected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1478089"/>
            <a:ext cx="4680520" cy="418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5064" y="6525344"/>
            <a:ext cx="8121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400" dirty="0">
                <a:solidFill>
                  <a:srgbClr val="1E3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T. </a:t>
            </a:r>
            <a:r>
              <a:rPr lang="en-US" sz="1400" dirty="0" err="1">
                <a:solidFill>
                  <a:srgbClr val="1E3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Lafleur</a:t>
            </a:r>
            <a:r>
              <a:rPr lang="en-US" sz="1400" dirty="0">
                <a:solidFill>
                  <a:srgbClr val="1E3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P.A. </a:t>
            </a:r>
            <a:r>
              <a:rPr lang="en-US" sz="1400" dirty="0" err="1">
                <a:solidFill>
                  <a:srgbClr val="1E3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Delattre</a:t>
            </a:r>
            <a:r>
              <a:rPr lang="en-US" sz="1400" dirty="0">
                <a:solidFill>
                  <a:srgbClr val="1E3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E.V. Johnson, and J.P. Booth,  Appl. Phys. </a:t>
            </a:r>
            <a:r>
              <a:rPr lang="en-US" sz="1400" dirty="0" err="1">
                <a:solidFill>
                  <a:srgbClr val="1E3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</a:t>
            </a:r>
            <a:r>
              <a:rPr lang="en-US" sz="1400" dirty="0">
                <a:solidFill>
                  <a:srgbClr val="1E3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1E3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101 </a:t>
            </a:r>
            <a:r>
              <a:rPr lang="en-US" sz="1400" dirty="0">
                <a:solidFill>
                  <a:srgbClr val="1E3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(2012) 124104  </a:t>
            </a:r>
            <a:endParaRPr lang="fr-FR" sz="1400" dirty="0">
              <a:solidFill>
                <a:srgbClr val="1E377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54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9553" y="1295400"/>
            <a:ext cx="7848872" cy="1362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cap="none" dirty="0">
                <a:latin typeface="Bookman Old Style" pitchFamily="18" charset="0"/>
              </a:rPr>
              <a:t>Capacitive discharges at Very High Frequency</a:t>
            </a:r>
            <a:endParaRPr lang="fr-FR" sz="3600" b="1" cap="none" dirty="0">
              <a:latin typeface="Bookman Old Style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4371528" cy="219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6C82650-C2BD-491E-81B2-4AC5926E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375" t="22917" r="7813" b="14583"/>
          <a:stretch>
            <a:fillRect/>
          </a:stretch>
        </p:blipFill>
        <p:spPr bwMode="auto">
          <a:xfrm>
            <a:off x="5148064" y="4214582"/>
            <a:ext cx="3781425" cy="22526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7035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8795320" cy="1143000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electromagnetic</a:t>
            </a:r>
            <a:r>
              <a:rPr lang="fr-FR" dirty="0"/>
              <a:t> </a:t>
            </a:r>
            <a:r>
              <a:rPr lang="fr-FR" dirty="0" err="1"/>
              <a:t>regime</a:t>
            </a:r>
            <a:endParaRPr lang="fr-F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557" y="2826668"/>
            <a:ext cx="5345112" cy="8890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fr-FR" sz="2000">
              <a:latin typeface="Bookman Old Style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67544" y="3245768"/>
            <a:ext cx="69215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777482" y="1493168"/>
            <a:ext cx="3175" cy="4289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93019" y="3853781"/>
            <a:ext cx="5326063" cy="1508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43782" y="2225006"/>
            <a:ext cx="5843587" cy="218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093019" y="3999831"/>
            <a:ext cx="5345113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093019" y="2680618"/>
            <a:ext cx="5345113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777482" y="2225006"/>
            <a:ext cx="3175" cy="455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477444" y="4387181"/>
            <a:ext cx="1588" cy="2397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3056757" y="4612606"/>
            <a:ext cx="449262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924994" y="5009481"/>
            <a:ext cx="33855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sz="2000">
                <a:latin typeface="Bookman Old Style" pitchFamily="18" charset="0"/>
                <a:cs typeface="Times New Roman" pitchFamily="18" charset="0"/>
              </a:rPr>
              <a:t>~</a:t>
            </a:r>
            <a:endParaRPr lang="fr-FR" sz="2000" i="1">
              <a:latin typeface="Bookman Old Style" pitchFamily="18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2774182" y="4933281"/>
            <a:ext cx="601662" cy="52546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3375844" y="5211093"/>
            <a:ext cx="420688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3075807" y="4601493"/>
            <a:ext cx="1587" cy="3381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580757" y="4109368"/>
            <a:ext cx="701675" cy="207963"/>
            <a:chOff x="2448" y="2048"/>
            <a:chExt cx="672" cy="208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448" y="2048"/>
              <a:ext cx="624" cy="208"/>
            </a:xfrm>
            <a:custGeom>
              <a:avLst/>
              <a:gdLst>
                <a:gd name="T0" fmla="*/ 0 w 624"/>
                <a:gd name="T1" fmla="*/ 112 h 208"/>
                <a:gd name="T2" fmla="*/ 48 w 624"/>
                <a:gd name="T3" fmla="*/ 112 h 208"/>
                <a:gd name="T4" fmla="*/ 144 w 624"/>
                <a:gd name="T5" fmla="*/ 112 h 208"/>
                <a:gd name="T6" fmla="*/ 192 w 624"/>
                <a:gd name="T7" fmla="*/ 16 h 208"/>
                <a:gd name="T8" fmla="*/ 240 w 624"/>
                <a:gd name="T9" fmla="*/ 208 h 208"/>
                <a:gd name="T10" fmla="*/ 288 w 624"/>
                <a:gd name="T11" fmla="*/ 16 h 208"/>
                <a:gd name="T12" fmla="*/ 336 w 624"/>
                <a:gd name="T13" fmla="*/ 208 h 208"/>
                <a:gd name="T14" fmla="*/ 384 w 624"/>
                <a:gd name="T15" fmla="*/ 16 h 208"/>
                <a:gd name="T16" fmla="*/ 432 w 624"/>
                <a:gd name="T17" fmla="*/ 208 h 208"/>
                <a:gd name="T18" fmla="*/ 480 w 624"/>
                <a:gd name="T19" fmla="*/ 16 h 208"/>
                <a:gd name="T20" fmla="*/ 528 w 624"/>
                <a:gd name="T21" fmla="*/ 112 h 208"/>
                <a:gd name="T22" fmla="*/ 624 w 624"/>
                <a:gd name="T23" fmla="*/ 112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208"/>
                <a:gd name="T38" fmla="*/ 624 w 624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208">
                  <a:moveTo>
                    <a:pt x="0" y="112"/>
                  </a:moveTo>
                  <a:cubicBezTo>
                    <a:pt x="12" y="112"/>
                    <a:pt x="24" y="112"/>
                    <a:pt x="48" y="112"/>
                  </a:cubicBezTo>
                  <a:cubicBezTo>
                    <a:pt x="72" y="112"/>
                    <a:pt x="120" y="128"/>
                    <a:pt x="144" y="112"/>
                  </a:cubicBezTo>
                  <a:cubicBezTo>
                    <a:pt x="168" y="96"/>
                    <a:pt x="176" y="0"/>
                    <a:pt x="192" y="16"/>
                  </a:cubicBezTo>
                  <a:cubicBezTo>
                    <a:pt x="208" y="32"/>
                    <a:pt x="224" y="208"/>
                    <a:pt x="240" y="208"/>
                  </a:cubicBezTo>
                  <a:cubicBezTo>
                    <a:pt x="256" y="208"/>
                    <a:pt x="272" y="16"/>
                    <a:pt x="288" y="16"/>
                  </a:cubicBezTo>
                  <a:cubicBezTo>
                    <a:pt x="304" y="16"/>
                    <a:pt x="320" y="208"/>
                    <a:pt x="336" y="208"/>
                  </a:cubicBezTo>
                  <a:cubicBezTo>
                    <a:pt x="352" y="208"/>
                    <a:pt x="368" y="16"/>
                    <a:pt x="384" y="16"/>
                  </a:cubicBezTo>
                  <a:cubicBezTo>
                    <a:pt x="400" y="16"/>
                    <a:pt x="416" y="208"/>
                    <a:pt x="432" y="208"/>
                  </a:cubicBezTo>
                  <a:cubicBezTo>
                    <a:pt x="448" y="208"/>
                    <a:pt x="464" y="32"/>
                    <a:pt x="480" y="16"/>
                  </a:cubicBezTo>
                  <a:cubicBezTo>
                    <a:pt x="496" y="0"/>
                    <a:pt x="504" y="96"/>
                    <a:pt x="528" y="112"/>
                  </a:cubicBezTo>
                  <a:cubicBezTo>
                    <a:pt x="552" y="128"/>
                    <a:pt x="588" y="120"/>
                    <a:pt x="624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024" y="21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2172519" y="2329781"/>
            <a:ext cx="703263" cy="209550"/>
            <a:chOff x="2448" y="2048"/>
            <a:chExt cx="672" cy="208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448" y="2048"/>
              <a:ext cx="624" cy="208"/>
            </a:xfrm>
            <a:custGeom>
              <a:avLst/>
              <a:gdLst>
                <a:gd name="T0" fmla="*/ 0 w 624"/>
                <a:gd name="T1" fmla="*/ 112 h 208"/>
                <a:gd name="T2" fmla="*/ 48 w 624"/>
                <a:gd name="T3" fmla="*/ 112 h 208"/>
                <a:gd name="T4" fmla="*/ 144 w 624"/>
                <a:gd name="T5" fmla="*/ 112 h 208"/>
                <a:gd name="T6" fmla="*/ 192 w 624"/>
                <a:gd name="T7" fmla="*/ 16 h 208"/>
                <a:gd name="T8" fmla="*/ 240 w 624"/>
                <a:gd name="T9" fmla="*/ 208 h 208"/>
                <a:gd name="T10" fmla="*/ 288 w 624"/>
                <a:gd name="T11" fmla="*/ 16 h 208"/>
                <a:gd name="T12" fmla="*/ 336 w 624"/>
                <a:gd name="T13" fmla="*/ 208 h 208"/>
                <a:gd name="T14" fmla="*/ 384 w 624"/>
                <a:gd name="T15" fmla="*/ 16 h 208"/>
                <a:gd name="T16" fmla="*/ 432 w 624"/>
                <a:gd name="T17" fmla="*/ 208 h 208"/>
                <a:gd name="T18" fmla="*/ 480 w 624"/>
                <a:gd name="T19" fmla="*/ 16 h 208"/>
                <a:gd name="T20" fmla="*/ 528 w 624"/>
                <a:gd name="T21" fmla="*/ 112 h 208"/>
                <a:gd name="T22" fmla="*/ 624 w 624"/>
                <a:gd name="T23" fmla="*/ 112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208"/>
                <a:gd name="T38" fmla="*/ 624 w 624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208">
                  <a:moveTo>
                    <a:pt x="0" y="112"/>
                  </a:moveTo>
                  <a:cubicBezTo>
                    <a:pt x="12" y="112"/>
                    <a:pt x="24" y="112"/>
                    <a:pt x="48" y="112"/>
                  </a:cubicBezTo>
                  <a:cubicBezTo>
                    <a:pt x="72" y="112"/>
                    <a:pt x="120" y="128"/>
                    <a:pt x="144" y="112"/>
                  </a:cubicBezTo>
                  <a:cubicBezTo>
                    <a:pt x="168" y="96"/>
                    <a:pt x="176" y="0"/>
                    <a:pt x="192" y="16"/>
                  </a:cubicBezTo>
                  <a:cubicBezTo>
                    <a:pt x="208" y="32"/>
                    <a:pt x="224" y="208"/>
                    <a:pt x="240" y="208"/>
                  </a:cubicBezTo>
                  <a:cubicBezTo>
                    <a:pt x="256" y="208"/>
                    <a:pt x="272" y="16"/>
                    <a:pt x="288" y="16"/>
                  </a:cubicBezTo>
                  <a:cubicBezTo>
                    <a:pt x="304" y="16"/>
                    <a:pt x="320" y="208"/>
                    <a:pt x="336" y="208"/>
                  </a:cubicBezTo>
                  <a:cubicBezTo>
                    <a:pt x="352" y="208"/>
                    <a:pt x="368" y="16"/>
                    <a:pt x="384" y="16"/>
                  </a:cubicBezTo>
                  <a:cubicBezTo>
                    <a:pt x="400" y="16"/>
                    <a:pt x="416" y="208"/>
                    <a:pt x="432" y="208"/>
                  </a:cubicBezTo>
                  <a:cubicBezTo>
                    <a:pt x="448" y="208"/>
                    <a:pt x="464" y="32"/>
                    <a:pt x="480" y="16"/>
                  </a:cubicBezTo>
                  <a:cubicBezTo>
                    <a:pt x="496" y="0"/>
                    <a:pt x="504" y="96"/>
                    <a:pt x="528" y="112"/>
                  </a:cubicBezTo>
                  <a:cubicBezTo>
                    <a:pt x="552" y="128"/>
                    <a:pt x="588" y="120"/>
                    <a:pt x="624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024" y="21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</p:grpSp>
      <p:grpSp>
        <p:nvGrpSpPr>
          <p:cNvPr id="25" name="Group 23"/>
          <p:cNvGrpSpPr>
            <a:grpSpLocks/>
          </p:cNvGrpSpPr>
          <p:nvPr/>
        </p:nvGrpSpPr>
        <p:grpSpPr bwMode="auto">
          <a:xfrm flipH="1">
            <a:off x="2272532" y="4109368"/>
            <a:ext cx="703262" cy="207963"/>
            <a:chOff x="2448" y="2048"/>
            <a:chExt cx="672" cy="208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448" y="2048"/>
              <a:ext cx="624" cy="208"/>
            </a:xfrm>
            <a:custGeom>
              <a:avLst/>
              <a:gdLst>
                <a:gd name="T0" fmla="*/ 0 w 624"/>
                <a:gd name="T1" fmla="*/ 112 h 208"/>
                <a:gd name="T2" fmla="*/ 48 w 624"/>
                <a:gd name="T3" fmla="*/ 112 h 208"/>
                <a:gd name="T4" fmla="*/ 144 w 624"/>
                <a:gd name="T5" fmla="*/ 112 h 208"/>
                <a:gd name="T6" fmla="*/ 192 w 624"/>
                <a:gd name="T7" fmla="*/ 16 h 208"/>
                <a:gd name="T8" fmla="*/ 240 w 624"/>
                <a:gd name="T9" fmla="*/ 208 h 208"/>
                <a:gd name="T10" fmla="*/ 288 w 624"/>
                <a:gd name="T11" fmla="*/ 16 h 208"/>
                <a:gd name="T12" fmla="*/ 336 w 624"/>
                <a:gd name="T13" fmla="*/ 208 h 208"/>
                <a:gd name="T14" fmla="*/ 384 w 624"/>
                <a:gd name="T15" fmla="*/ 16 h 208"/>
                <a:gd name="T16" fmla="*/ 432 w 624"/>
                <a:gd name="T17" fmla="*/ 208 h 208"/>
                <a:gd name="T18" fmla="*/ 480 w 624"/>
                <a:gd name="T19" fmla="*/ 16 h 208"/>
                <a:gd name="T20" fmla="*/ 528 w 624"/>
                <a:gd name="T21" fmla="*/ 112 h 208"/>
                <a:gd name="T22" fmla="*/ 624 w 624"/>
                <a:gd name="T23" fmla="*/ 112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208"/>
                <a:gd name="T38" fmla="*/ 624 w 624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208">
                  <a:moveTo>
                    <a:pt x="0" y="112"/>
                  </a:moveTo>
                  <a:cubicBezTo>
                    <a:pt x="12" y="112"/>
                    <a:pt x="24" y="112"/>
                    <a:pt x="48" y="112"/>
                  </a:cubicBezTo>
                  <a:cubicBezTo>
                    <a:pt x="72" y="112"/>
                    <a:pt x="120" y="128"/>
                    <a:pt x="144" y="112"/>
                  </a:cubicBezTo>
                  <a:cubicBezTo>
                    <a:pt x="168" y="96"/>
                    <a:pt x="176" y="0"/>
                    <a:pt x="192" y="16"/>
                  </a:cubicBezTo>
                  <a:cubicBezTo>
                    <a:pt x="208" y="32"/>
                    <a:pt x="224" y="208"/>
                    <a:pt x="240" y="208"/>
                  </a:cubicBezTo>
                  <a:cubicBezTo>
                    <a:pt x="256" y="208"/>
                    <a:pt x="272" y="16"/>
                    <a:pt x="288" y="16"/>
                  </a:cubicBezTo>
                  <a:cubicBezTo>
                    <a:pt x="304" y="16"/>
                    <a:pt x="320" y="208"/>
                    <a:pt x="336" y="208"/>
                  </a:cubicBezTo>
                  <a:cubicBezTo>
                    <a:pt x="352" y="208"/>
                    <a:pt x="368" y="16"/>
                    <a:pt x="384" y="16"/>
                  </a:cubicBezTo>
                  <a:cubicBezTo>
                    <a:pt x="400" y="16"/>
                    <a:pt x="416" y="208"/>
                    <a:pt x="432" y="208"/>
                  </a:cubicBezTo>
                  <a:cubicBezTo>
                    <a:pt x="448" y="208"/>
                    <a:pt x="464" y="32"/>
                    <a:pt x="480" y="16"/>
                  </a:cubicBezTo>
                  <a:cubicBezTo>
                    <a:pt x="496" y="0"/>
                    <a:pt x="504" y="96"/>
                    <a:pt x="528" y="112"/>
                  </a:cubicBezTo>
                  <a:cubicBezTo>
                    <a:pt x="552" y="128"/>
                    <a:pt x="588" y="120"/>
                    <a:pt x="624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024" y="21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</p:grp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877494" y="1340768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i="1">
                <a:latin typeface="Bookman Old Style" pitchFamily="18" charset="0"/>
              </a:rPr>
              <a:t>z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990582" y="3167981"/>
            <a:ext cx="277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i="1">
                <a:latin typeface="Bookman Old Style" pitchFamily="18" charset="0"/>
              </a:rPr>
              <a:t>r</a:t>
            </a:r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 flipH="1">
            <a:off x="4680769" y="2329781"/>
            <a:ext cx="701675" cy="209550"/>
            <a:chOff x="2448" y="2048"/>
            <a:chExt cx="672" cy="208"/>
          </a:xfrm>
        </p:grpSpPr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448" y="2048"/>
              <a:ext cx="624" cy="208"/>
            </a:xfrm>
            <a:custGeom>
              <a:avLst/>
              <a:gdLst>
                <a:gd name="T0" fmla="*/ 0 w 624"/>
                <a:gd name="T1" fmla="*/ 112 h 208"/>
                <a:gd name="T2" fmla="*/ 48 w 624"/>
                <a:gd name="T3" fmla="*/ 112 h 208"/>
                <a:gd name="T4" fmla="*/ 144 w 624"/>
                <a:gd name="T5" fmla="*/ 112 h 208"/>
                <a:gd name="T6" fmla="*/ 192 w 624"/>
                <a:gd name="T7" fmla="*/ 16 h 208"/>
                <a:gd name="T8" fmla="*/ 240 w 624"/>
                <a:gd name="T9" fmla="*/ 208 h 208"/>
                <a:gd name="T10" fmla="*/ 288 w 624"/>
                <a:gd name="T11" fmla="*/ 16 h 208"/>
                <a:gd name="T12" fmla="*/ 336 w 624"/>
                <a:gd name="T13" fmla="*/ 208 h 208"/>
                <a:gd name="T14" fmla="*/ 384 w 624"/>
                <a:gd name="T15" fmla="*/ 16 h 208"/>
                <a:gd name="T16" fmla="*/ 432 w 624"/>
                <a:gd name="T17" fmla="*/ 208 h 208"/>
                <a:gd name="T18" fmla="*/ 480 w 624"/>
                <a:gd name="T19" fmla="*/ 16 h 208"/>
                <a:gd name="T20" fmla="*/ 528 w 624"/>
                <a:gd name="T21" fmla="*/ 112 h 208"/>
                <a:gd name="T22" fmla="*/ 624 w 624"/>
                <a:gd name="T23" fmla="*/ 112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208"/>
                <a:gd name="T38" fmla="*/ 624 w 624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208">
                  <a:moveTo>
                    <a:pt x="0" y="112"/>
                  </a:moveTo>
                  <a:cubicBezTo>
                    <a:pt x="12" y="112"/>
                    <a:pt x="24" y="112"/>
                    <a:pt x="48" y="112"/>
                  </a:cubicBezTo>
                  <a:cubicBezTo>
                    <a:pt x="72" y="112"/>
                    <a:pt x="120" y="128"/>
                    <a:pt x="144" y="112"/>
                  </a:cubicBezTo>
                  <a:cubicBezTo>
                    <a:pt x="168" y="96"/>
                    <a:pt x="176" y="0"/>
                    <a:pt x="192" y="16"/>
                  </a:cubicBezTo>
                  <a:cubicBezTo>
                    <a:pt x="208" y="32"/>
                    <a:pt x="224" y="208"/>
                    <a:pt x="240" y="208"/>
                  </a:cubicBezTo>
                  <a:cubicBezTo>
                    <a:pt x="256" y="208"/>
                    <a:pt x="272" y="16"/>
                    <a:pt x="288" y="16"/>
                  </a:cubicBezTo>
                  <a:cubicBezTo>
                    <a:pt x="304" y="16"/>
                    <a:pt x="320" y="208"/>
                    <a:pt x="336" y="208"/>
                  </a:cubicBezTo>
                  <a:cubicBezTo>
                    <a:pt x="352" y="208"/>
                    <a:pt x="368" y="16"/>
                    <a:pt x="384" y="16"/>
                  </a:cubicBezTo>
                  <a:cubicBezTo>
                    <a:pt x="400" y="16"/>
                    <a:pt x="416" y="208"/>
                    <a:pt x="432" y="208"/>
                  </a:cubicBezTo>
                  <a:cubicBezTo>
                    <a:pt x="448" y="208"/>
                    <a:pt x="464" y="32"/>
                    <a:pt x="480" y="16"/>
                  </a:cubicBezTo>
                  <a:cubicBezTo>
                    <a:pt x="496" y="0"/>
                    <a:pt x="504" y="96"/>
                    <a:pt x="528" y="112"/>
                  </a:cubicBezTo>
                  <a:cubicBezTo>
                    <a:pt x="552" y="128"/>
                    <a:pt x="588" y="120"/>
                    <a:pt x="624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3024" y="21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</p:grp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3501257" y="4214143"/>
            <a:ext cx="541337" cy="493713"/>
          </a:xfrm>
          <a:prstGeom prst="rect">
            <a:avLst/>
          </a:prstGeom>
          <a:solidFill>
            <a:schemeClr val="bg1"/>
          </a:soli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3775894" y="4004593"/>
            <a:ext cx="1588" cy="1228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1770882" y="2713956"/>
            <a:ext cx="703262" cy="209550"/>
            <a:chOff x="2448" y="2048"/>
            <a:chExt cx="672" cy="208"/>
          </a:xfrm>
        </p:grpSpPr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2448" y="2048"/>
              <a:ext cx="624" cy="208"/>
            </a:xfrm>
            <a:custGeom>
              <a:avLst/>
              <a:gdLst>
                <a:gd name="T0" fmla="*/ 0 w 624"/>
                <a:gd name="T1" fmla="*/ 112 h 208"/>
                <a:gd name="T2" fmla="*/ 48 w 624"/>
                <a:gd name="T3" fmla="*/ 112 h 208"/>
                <a:gd name="T4" fmla="*/ 144 w 624"/>
                <a:gd name="T5" fmla="*/ 112 h 208"/>
                <a:gd name="T6" fmla="*/ 192 w 624"/>
                <a:gd name="T7" fmla="*/ 16 h 208"/>
                <a:gd name="T8" fmla="*/ 240 w 624"/>
                <a:gd name="T9" fmla="*/ 208 h 208"/>
                <a:gd name="T10" fmla="*/ 288 w 624"/>
                <a:gd name="T11" fmla="*/ 16 h 208"/>
                <a:gd name="T12" fmla="*/ 336 w 624"/>
                <a:gd name="T13" fmla="*/ 208 h 208"/>
                <a:gd name="T14" fmla="*/ 384 w 624"/>
                <a:gd name="T15" fmla="*/ 16 h 208"/>
                <a:gd name="T16" fmla="*/ 432 w 624"/>
                <a:gd name="T17" fmla="*/ 208 h 208"/>
                <a:gd name="T18" fmla="*/ 480 w 624"/>
                <a:gd name="T19" fmla="*/ 16 h 208"/>
                <a:gd name="T20" fmla="*/ 528 w 624"/>
                <a:gd name="T21" fmla="*/ 112 h 208"/>
                <a:gd name="T22" fmla="*/ 624 w 624"/>
                <a:gd name="T23" fmla="*/ 112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208"/>
                <a:gd name="T38" fmla="*/ 624 w 624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208">
                  <a:moveTo>
                    <a:pt x="0" y="112"/>
                  </a:moveTo>
                  <a:cubicBezTo>
                    <a:pt x="12" y="112"/>
                    <a:pt x="24" y="112"/>
                    <a:pt x="48" y="112"/>
                  </a:cubicBezTo>
                  <a:cubicBezTo>
                    <a:pt x="72" y="112"/>
                    <a:pt x="120" y="128"/>
                    <a:pt x="144" y="112"/>
                  </a:cubicBezTo>
                  <a:cubicBezTo>
                    <a:pt x="168" y="96"/>
                    <a:pt x="176" y="0"/>
                    <a:pt x="192" y="16"/>
                  </a:cubicBezTo>
                  <a:cubicBezTo>
                    <a:pt x="208" y="32"/>
                    <a:pt x="224" y="208"/>
                    <a:pt x="240" y="208"/>
                  </a:cubicBezTo>
                  <a:cubicBezTo>
                    <a:pt x="256" y="208"/>
                    <a:pt x="272" y="16"/>
                    <a:pt x="288" y="16"/>
                  </a:cubicBezTo>
                  <a:cubicBezTo>
                    <a:pt x="304" y="16"/>
                    <a:pt x="320" y="208"/>
                    <a:pt x="336" y="208"/>
                  </a:cubicBezTo>
                  <a:cubicBezTo>
                    <a:pt x="352" y="208"/>
                    <a:pt x="368" y="16"/>
                    <a:pt x="384" y="16"/>
                  </a:cubicBezTo>
                  <a:cubicBezTo>
                    <a:pt x="400" y="16"/>
                    <a:pt x="416" y="208"/>
                    <a:pt x="432" y="208"/>
                  </a:cubicBezTo>
                  <a:cubicBezTo>
                    <a:pt x="448" y="208"/>
                    <a:pt x="464" y="32"/>
                    <a:pt x="480" y="16"/>
                  </a:cubicBezTo>
                  <a:cubicBezTo>
                    <a:pt x="496" y="0"/>
                    <a:pt x="504" y="96"/>
                    <a:pt x="528" y="112"/>
                  </a:cubicBezTo>
                  <a:cubicBezTo>
                    <a:pt x="552" y="128"/>
                    <a:pt x="588" y="120"/>
                    <a:pt x="624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3024" y="21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</p:grp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1686744" y="3595018"/>
            <a:ext cx="703263" cy="207963"/>
            <a:chOff x="2448" y="2048"/>
            <a:chExt cx="672" cy="208"/>
          </a:xfrm>
        </p:grpSpPr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448" y="2048"/>
              <a:ext cx="624" cy="208"/>
            </a:xfrm>
            <a:custGeom>
              <a:avLst/>
              <a:gdLst>
                <a:gd name="T0" fmla="*/ 0 w 624"/>
                <a:gd name="T1" fmla="*/ 112 h 208"/>
                <a:gd name="T2" fmla="*/ 48 w 624"/>
                <a:gd name="T3" fmla="*/ 112 h 208"/>
                <a:gd name="T4" fmla="*/ 144 w 624"/>
                <a:gd name="T5" fmla="*/ 112 h 208"/>
                <a:gd name="T6" fmla="*/ 192 w 624"/>
                <a:gd name="T7" fmla="*/ 16 h 208"/>
                <a:gd name="T8" fmla="*/ 240 w 624"/>
                <a:gd name="T9" fmla="*/ 208 h 208"/>
                <a:gd name="T10" fmla="*/ 288 w 624"/>
                <a:gd name="T11" fmla="*/ 16 h 208"/>
                <a:gd name="T12" fmla="*/ 336 w 624"/>
                <a:gd name="T13" fmla="*/ 208 h 208"/>
                <a:gd name="T14" fmla="*/ 384 w 624"/>
                <a:gd name="T15" fmla="*/ 16 h 208"/>
                <a:gd name="T16" fmla="*/ 432 w 624"/>
                <a:gd name="T17" fmla="*/ 208 h 208"/>
                <a:gd name="T18" fmla="*/ 480 w 624"/>
                <a:gd name="T19" fmla="*/ 16 h 208"/>
                <a:gd name="T20" fmla="*/ 528 w 624"/>
                <a:gd name="T21" fmla="*/ 112 h 208"/>
                <a:gd name="T22" fmla="*/ 624 w 624"/>
                <a:gd name="T23" fmla="*/ 112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208"/>
                <a:gd name="T38" fmla="*/ 624 w 624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208">
                  <a:moveTo>
                    <a:pt x="0" y="112"/>
                  </a:moveTo>
                  <a:cubicBezTo>
                    <a:pt x="12" y="112"/>
                    <a:pt x="24" y="112"/>
                    <a:pt x="48" y="112"/>
                  </a:cubicBezTo>
                  <a:cubicBezTo>
                    <a:pt x="72" y="112"/>
                    <a:pt x="120" y="128"/>
                    <a:pt x="144" y="112"/>
                  </a:cubicBezTo>
                  <a:cubicBezTo>
                    <a:pt x="168" y="96"/>
                    <a:pt x="176" y="0"/>
                    <a:pt x="192" y="16"/>
                  </a:cubicBezTo>
                  <a:cubicBezTo>
                    <a:pt x="208" y="32"/>
                    <a:pt x="224" y="208"/>
                    <a:pt x="240" y="208"/>
                  </a:cubicBezTo>
                  <a:cubicBezTo>
                    <a:pt x="256" y="208"/>
                    <a:pt x="272" y="16"/>
                    <a:pt x="288" y="16"/>
                  </a:cubicBezTo>
                  <a:cubicBezTo>
                    <a:pt x="304" y="16"/>
                    <a:pt x="320" y="208"/>
                    <a:pt x="336" y="208"/>
                  </a:cubicBezTo>
                  <a:cubicBezTo>
                    <a:pt x="352" y="208"/>
                    <a:pt x="368" y="16"/>
                    <a:pt x="384" y="16"/>
                  </a:cubicBezTo>
                  <a:cubicBezTo>
                    <a:pt x="400" y="16"/>
                    <a:pt x="416" y="208"/>
                    <a:pt x="432" y="208"/>
                  </a:cubicBezTo>
                  <a:cubicBezTo>
                    <a:pt x="448" y="208"/>
                    <a:pt x="464" y="32"/>
                    <a:pt x="480" y="16"/>
                  </a:cubicBezTo>
                  <a:cubicBezTo>
                    <a:pt x="496" y="0"/>
                    <a:pt x="504" y="96"/>
                    <a:pt x="528" y="112"/>
                  </a:cubicBezTo>
                  <a:cubicBezTo>
                    <a:pt x="552" y="128"/>
                    <a:pt x="588" y="120"/>
                    <a:pt x="624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024" y="21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</p:grp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3455219" y="3187031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sz="1800">
                <a:latin typeface="Bookman Old Style" pitchFamily="18" charset="0"/>
              </a:rPr>
              <a:t>0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 flipH="1">
            <a:off x="4814119" y="1409031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Bookman Old Style" pitchFamily="18" charset="0"/>
              </a:rPr>
              <a:t>R</a:t>
            </a: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6403207" y="1632868"/>
            <a:ext cx="1587" cy="1830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3777482" y="2034506"/>
            <a:ext cx="2625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45" name="Arc 43"/>
          <p:cNvSpPr>
            <a:spLocks/>
          </p:cNvSpPr>
          <p:nvPr/>
        </p:nvSpPr>
        <p:spPr bwMode="auto">
          <a:xfrm flipH="1" flipV="1">
            <a:off x="1596257" y="2696493"/>
            <a:ext cx="214312" cy="122238"/>
          </a:xfrm>
          <a:custGeom>
            <a:avLst/>
            <a:gdLst>
              <a:gd name="T0" fmla="*/ 74092 w 21529"/>
              <a:gd name="T1" fmla="*/ 0 h 20277"/>
              <a:gd name="T2" fmla="*/ 214312 w 21529"/>
              <a:gd name="T3" fmla="*/ 111688 h 20277"/>
              <a:gd name="T4" fmla="*/ 0 w 21529"/>
              <a:gd name="T5" fmla="*/ 122238 h 20277"/>
              <a:gd name="T6" fmla="*/ 0 60000 65536"/>
              <a:gd name="T7" fmla="*/ 0 60000 65536"/>
              <a:gd name="T8" fmla="*/ 0 60000 65536"/>
              <a:gd name="T9" fmla="*/ 0 w 21529"/>
              <a:gd name="T10" fmla="*/ 0 h 20277"/>
              <a:gd name="T11" fmla="*/ 21529 w 21529"/>
              <a:gd name="T12" fmla="*/ 20277 h 202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29" h="20277" fill="none" extrusionOk="0">
                <a:moveTo>
                  <a:pt x="7443" y="-1"/>
                </a:moveTo>
                <a:cubicBezTo>
                  <a:pt x="15348" y="2901"/>
                  <a:pt x="20846" y="10133"/>
                  <a:pt x="21528" y="18527"/>
                </a:cubicBezTo>
              </a:path>
              <a:path w="21529" h="20277" stroke="0" extrusionOk="0">
                <a:moveTo>
                  <a:pt x="7443" y="-1"/>
                </a:moveTo>
                <a:cubicBezTo>
                  <a:pt x="15348" y="2901"/>
                  <a:pt x="20846" y="10133"/>
                  <a:pt x="21528" y="18527"/>
                </a:cubicBezTo>
                <a:lnTo>
                  <a:pt x="0" y="2027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46" name="Arc 44"/>
          <p:cNvSpPr>
            <a:spLocks/>
          </p:cNvSpPr>
          <p:nvPr/>
        </p:nvSpPr>
        <p:spPr bwMode="auto">
          <a:xfrm flipH="1">
            <a:off x="1294632" y="2833018"/>
            <a:ext cx="501650" cy="893763"/>
          </a:xfrm>
          <a:custGeom>
            <a:avLst/>
            <a:gdLst>
              <a:gd name="T0" fmla="*/ 89182 w 21600"/>
              <a:gd name="T1" fmla="*/ 0 h 42353"/>
              <a:gd name="T2" fmla="*/ 107646 w 21600"/>
              <a:gd name="T3" fmla="*/ 893763 h 42353"/>
              <a:gd name="T4" fmla="*/ 0 w 21600"/>
              <a:gd name="T5" fmla="*/ 448559 h 42353"/>
              <a:gd name="T6" fmla="*/ 0 60000 65536"/>
              <a:gd name="T7" fmla="*/ 0 60000 65536"/>
              <a:gd name="T8" fmla="*/ 0 60000 65536"/>
              <a:gd name="T9" fmla="*/ 0 w 21600"/>
              <a:gd name="T10" fmla="*/ 0 h 42353"/>
              <a:gd name="T11" fmla="*/ 21600 w 21600"/>
              <a:gd name="T12" fmla="*/ 42353 h 423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353" fill="none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1399"/>
                  <a:pt x="14542" y="40176"/>
                  <a:pt x="4634" y="42352"/>
                </a:cubicBezTo>
              </a:path>
              <a:path w="21600" h="42353" stroke="0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1399"/>
                  <a:pt x="14542" y="40176"/>
                  <a:pt x="4634" y="42352"/>
                </a:cubicBezTo>
                <a:lnTo>
                  <a:pt x="0" y="212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47" name="Arc 45"/>
          <p:cNvSpPr>
            <a:spLocks/>
          </p:cNvSpPr>
          <p:nvPr/>
        </p:nvSpPr>
        <p:spPr bwMode="auto">
          <a:xfrm flipH="1">
            <a:off x="1478782" y="3733131"/>
            <a:ext cx="211137" cy="219075"/>
          </a:xfrm>
          <a:custGeom>
            <a:avLst/>
            <a:gdLst>
              <a:gd name="T0" fmla="*/ 0 w 22626"/>
              <a:gd name="T1" fmla="*/ 284 h 21600"/>
              <a:gd name="T2" fmla="*/ 211137 w 22626"/>
              <a:gd name="T3" fmla="*/ 201326 h 21600"/>
              <a:gd name="T4" fmla="*/ 10237 w 22626"/>
              <a:gd name="T5" fmla="*/ 219075 h 21600"/>
              <a:gd name="T6" fmla="*/ 0 60000 65536"/>
              <a:gd name="T7" fmla="*/ 0 60000 65536"/>
              <a:gd name="T8" fmla="*/ 0 60000 65536"/>
              <a:gd name="T9" fmla="*/ 0 w 22626"/>
              <a:gd name="T10" fmla="*/ 0 h 21600"/>
              <a:gd name="T11" fmla="*/ 22626 w 226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6" h="21600" fill="none" extrusionOk="0">
                <a:moveTo>
                  <a:pt x="-1" y="27"/>
                </a:moveTo>
                <a:cubicBezTo>
                  <a:pt x="365" y="9"/>
                  <a:pt x="731" y="-1"/>
                  <a:pt x="1097" y="0"/>
                </a:cubicBezTo>
                <a:cubicBezTo>
                  <a:pt x="12347" y="0"/>
                  <a:pt x="21714" y="8636"/>
                  <a:pt x="22625" y="19850"/>
                </a:cubicBezTo>
              </a:path>
              <a:path w="22626" h="21600" stroke="0" extrusionOk="0">
                <a:moveTo>
                  <a:pt x="-1" y="27"/>
                </a:moveTo>
                <a:cubicBezTo>
                  <a:pt x="365" y="9"/>
                  <a:pt x="731" y="-1"/>
                  <a:pt x="1097" y="0"/>
                </a:cubicBezTo>
                <a:cubicBezTo>
                  <a:pt x="12347" y="0"/>
                  <a:pt x="21714" y="8636"/>
                  <a:pt x="22625" y="19850"/>
                </a:cubicBezTo>
                <a:lnTo>
                  <a:pt x="109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grpSp>
        <p:nvGrpSpPr>
          <p:cNvPr id="48" name="Group 46"/>
          <p:cNvGrpSpPr>
            <a:grpSpLocks/>
          </p:cNvGrpSpPr>
          <p:nvPr/>
        </p:nvGrpSpPr>
        <p:grpSpPr bwMode="auto">
          <a:xfrm flipH="1">
            <a:off x="5174482" y="2709193"/>
            <a:ext cx="701675" cy="209550"/>
            <a:chOff x="2448" y="2048"/>
            <a:chExt cx="672" cy="208"/>
          </a:xfrm>
        </p:grpSpPr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448" y="2048"/>
              <a:ext cx="624" cy="208"/>
            </a:xfrm>
            <a:custGeom>
              <a:avLst/>
              <a:gdLst>
                <a:gd name="T0" fmla="*/ 0 w 624"/>
                <a:gd name="T1" fmla="*/ 112 h 208"/>
                <a:gd name="T2" fmla="*/ 48 w 624"/>
                <a:gd name="T3" fmla="*/ 112 h 208"/>
                <a:gd name="T4" fmla="*/ 144 w 624"/>
                <a:gd name="T5" fmla="*/ 112 h 208"/>
                <a:gd name="T6" fmla="*/ 192 w 624"/>
                <a:gd name="T7" fmla="*/ 16 h 208"/>
                <a:gd name="T8" fmla="*/ 240 w 624"/>
                <a:gd name="T9" fmla="*/ 208 h 208"/>
                <a:gd name="T10" fmla="*/ 288 w 624"/>
                <a:gd name="T11" fmla="*/ 16 h 208"/>
                <a:gd name="T12" fmla="*/ 336 w 624"/>
                <a:gd name="T13" fmla="*/ 208 h 208"/>
                <a:gd name="T14" fmla="*/ 384 w 624"/>
                <a:gd name="T15" fmla="*/ 16 h 208"/>
                <a:gd name="T16" fmla="*/ 432 w 624"/>
                <a:gd name="T17" fmla="*/ 208 h 208"/>
                <a:gd name="T18" fmla="*/ 480 w 624"/>
                <a:gd name="T19" fmla="*/ 16 h 208"/>
                <a:gd name="T20" fmla="*/ 528 w 624"/>
                <a:gd name="T21" fmla="*/ 112 h 208"/>
                <a:gd name="T22" fmla="*/ 624 w 624"/>
                <a:gd name="T23" fmla="*/ 112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208"/>
                <a:gd name="T38" fmla="*/ 624 w 624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208">
                  <a:moveTo>
                    <a:pt x="0" y="112"/>
                  </a:moveTo>
                  <a:cubicBezTo>
                    <a:pt x="12" y="112"/>
                    <a:pt x="24" y="112"/>
                    <a:pt x="48" y="112"/>
                  </a:cubicBezTo>
                  <a:cubicBezTo>
                    <a:pt x="72" y="112"/>
                    <a:pt x="120" y="128"/>
                    <a:pt x="144" y="112"/>
                  </a:cubicBezTo>
                  <a:cubicBezTo>
                    <a:pt x="168" y="96"/>
                    <a:pt x="176" y="0"/>
                    <a:pt x="192" y="16"/>
                  </a:cubicBezTo>
                  <a:cubicBezTo>
                    <a:pt x="208" y="32"/>
                    <a:pt x="224" y="208"/>
                    <a:pt x="240" y="208"/>
                  </a:cubicBezTo>
                  <a:cubicBezTo>
                    <a:pt x="256" y="208"/>
                    <a:pt x="272" y="16"/>
                    <a:pt x="288" y="16"/>
                  </a:cubicBezTo>
                  <a:cubicBezTo>
                    <a:pt x="304" y="16"/>
                    <a:pt x="320" y="208"/>
                    <a:pt x="336" y="208"/>
                  </a:cubicBezTo>
                  <a:cubicBezTo>
                    <a:pt x="352" y="208"/>
                    <a:pt x="368" y="16"/>
                    <a:pt x="384" y="16"/>
                  </a:cubicBezTo>
                  <a:cubicBezTo>
                    <a:pt x="400" y="16"/>
                    <a:pt x="416" y="208"/>
                    <a:pt x="432" y="208"/>
                  </a:cubicBezTo>
                  <a:cubicBezTo>
                    <a:pt x="448" y="208"/>
                    <a:pt x="464" y="32"/>
                    <a:pt x="480" y="16"/>
                  </a:cubicBezTo>
                  <a:cubicBezTo>
                    <a:pt x="496" y="0"/>
                    <a:pt x="504" y="96"/>
                    <a:pt x="528" y="112"/>
                  </a:cubicBezTo>
                  <a:cubicBezTo>
                    <a:pt x="552" y="128"/>
                    <a:pt x="588" y="120"/>
                    <a:pt x="624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3024" y="21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</p:grpSp>
      <p:grpSp>
        <p:nvGrpSpPr>
          <p:cNvPr id="51" name="Group 49"/>
          <p:cNvGrpSpPr>
            <a:grpSpLocks/>
          </p:cNvGrpSpPr>
          <p:nvPr/>
        </p:nvGrpSpPr>
        <p:grpSpPr bwMode="auto">
          <a:xfrm flipH="1">
            <a:off x="5164957" y="3599781"/>
            <a:ext cx="703262" cy="207962"/>
            <a:chOff x="2448" y="2048"/>
            <a:chExt cx="672" cy="208"/>
          </a:xfrm>
        </p:grpSpPr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448" y="2048"/>
              <a:ext cx="624" cy="208"/>
            </a:xfrm>
            <a:custGeom>
              <a:avLst/>
              <a:gdLst>
                <a:gd name="T0" fmla="*/ 0 w 624"/>
                <a:gd name="T1" fmla="*/ 112 h 208"/>
                <a:gd name="T2" fmla="*/ 48 w 624"/>
                <a:gd name="T3" fmla="*/ 112 h 208"/>
                <a:gd name="T4" fmla="*/ 144 w 624"/>
                <a:gd name="T5" fmla="*/ 112 h 208"/>
                <a:gd name="T6" fmla="*/ 192 w 624"/>
                <a:gd name="T7" fmla="*/ 16 h 208"/>
                <a:gd name="T8" fmla="*/ 240 w 624"/>
                <a:gd name="T9" fmla="*/ 208 h 208"/>
                <a:gd name="T10" fmla="*/ 288 w 624"/>
                <a:gd name="T11" fmla="*/ 16 h 208"/>
                <a:gd name="T12" fmla="*/ 336 w 624"/>
                <a:gd name="T13" fmla="*/ 208 h 208"/>
                <a:gd name="T14" fmla="*/ 384 w 624"/>
                <a:gd name="T15" fmla="*/ 16 h 208"/>
                <a:gd name="T16" fmla="*/ 432 w 624"/>
                <a:gd name="T17" fmla="*/ 208 h 208"/>
                <a:gd name="T18" fmla="*/ 480 w 624"/>
                <a:gd name="T19" fmla="*/ 16 h 208"/>
                <a:gd name="T20" fmla="*/ 528 w 624"/>
                <a:gd name="T21" fmla="*/ 112 h 208"/>
                <a:gd name="T22" fmla="*/ 624 w 624"/>
                <a:gd name="T23" fmla="*/ 112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208"/>
                <a:gd name="T38" fmla="*/ 624 w 624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208">
                  <a:moveTo>
                    <a:pt x="0" y="112"/>
                  </a:moveTo>
                  <a:cubicBezTo>
                    <a:pt x="12" y="112"/>
                    <a:pt x="24" y="112"/>
                    <a:pt x="48" y="112"/>
                  </a:cubicBezTo>
                  <a:cubicBezTo>
                    <a:pt x="72" y="112"/>
                    <a:pt x="120" y="128"/>
                    <a:pt x="144" y="112"/>
                  </a:cubicBezTo>
                  <a:cubicBezTo>
                    <a:pt x="168" y="96"/>
                    <a:pt x="176" y="0"/>
                    <a:pt x="192" y="16"/>
                  </a:cubicBezTo>
                  <a:cubicBezTo>
                    <a:pt x="208" y="32"/>
                    <a:pt x="224" y="208"/>
                    <a:pt x="240" y="208"/>
                  </a:cubicBezTo>
                  <a:cubicBezTo>
                    <a:pt x="256" y="208"/>
                    <a:pt x="272" y="16"/>
                    <a:pt x="288" y="16"/>
                  </a:cubicBezTo>
                  <a:cubicBezTo>
                    <a:pt x="304" y="16"/>
                    <a:pt x="320" y="208"/>
                    <a:pt x="336" y="208"/>
                  </a:cubicBezTo>
                  <a:cubicBezTo>
                    <a:pt x="352" y="208"/>
                    <a:pt x="368" y="16"/>
                    <a:pt x="384" y="16"/>
                  </a:cubicBezTo>
                  <a:cubicBezTo>
                    <a:pt x="400" y="16"/>
                    <a:pt x="416" y="208"/>
                    <a:pt x="432" y="208"/>
                  </a:cubicBezTo>
                  <a:cubicBezTo>
                    <a:pt x="448" y="208"/>
                    <a:pt x="464" y="32"/>
                    <a:pt x="480" y="16"/>
                  </a:cubicBezTo>
                  <a:cubicBezTo>
                    <a:pt x="496" y="0"/>
                    <a:pt x="504" y="96"/>
                    <a:pt x="528" y="112"/>
                  </a:cubicBezTo>
                  <a:cubicBezTo>
                    <a:pt x="552" y="128"/>
                    <a:pt x="588" y="120"/>
                    <a:pt x="624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3024" y="21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Bookman Old Style" pitchFamily="18" charset="0"/>
              </a:endParaRPr>
            </a:p>
          </p:txBody>
        </p:sp>
      </p:grpSp>
      <p:sp>
        <p:nvSpPr>
          <p:cNvPr id="54" name="Arc 52"/>
          <p:cNvSpPr>
            <a:spLocks/>
          </p:cNvSpPr>
          <p:nvPr/>
        </p:nvSpPr>
        <p:spPr bwMode="auto">
          <a:xfrm flipV="1">
            <a:off x="5809482" y="2686968"/>
            <a:ext cx="214312" cy="122238"/>
          </a:xfrm>
          <a:custGeom>
            <a:avLst/>
            <a:gdLst>
              <a:gd name="T0" fmla="*/ 74092 w 21529"/>
              <a:gd name="T1" fmla="*/ 0 h 20277"/>
              <a:gd name="T2" fmla="*/ 214312 w 21529"/>
              <a:gd name="T3" fmla="*/ 111688 h 20277"/>
              <a:gd name="T4" fmla="*/ 0 w 21529"/>
              <a:gd name="T5" fmla="*/ 122238 h 20277"/>
              <a:gd name="T6" fmla="*/ 0 60000 65536"/>
              <a:gd name="T7" fmla="*/ 0 60000 65536"/>
              <a:gd name="T8" fmla="*/ 0 60000 65536"/>
              <a:gd name="T9" fmla="*/ 0 w 21529"/>
              <a:gd name="T10" fmla="*/ 0 h 20277"/>
              <a:gd name="T11" fmla="*/ 21529 w 21529"/>
              <a:gd name="T12" fmla="*/ 20277 h 202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29" h="20277" fill="none" extrusionOk="0">
                <a:moveTo>
                  <a:pt x="7443" y="-1"/>
                </a:moveTo>
                <a:cubicBezTo>
                  <a:pt x="15348" y="2901"/>
                  <a:pt x="20846" y="10133"/>
                  <a:pt x="21528" y="18527"/>
                </a:cubicBezTo>
              </a:path>
              <a:path w="21529" h="20277" stroke="0" extrusionOk="0">
                <a:moveTo>
                  <a:pt x="7443" y="-1"/>
                </a:moveTo>
                <a:cubicBezTo>
                  <a:pt x="15348" y="2901"/>
                  <a:pt x="20846" y="10133"/>
                  <a:pt x="21528" y="18527"/>
                </a:cubicBezTo>
                <a:lnTo>
                  <a:pt x="0" y="2027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55" name="Arc 53"/>
          <p:cNvSpPr>
            <a:spLocks/>
          </p:cNvSpPr>
          <p:nvPr/>
        </p:nvSpPr>
        <p:spPr bwMode="auto">
          <a:xfrm>
            <a:off x="5784082" y="2825081"/>
            <a:ext cx="501650" cy="893762"/>
          </a:xfrm>
          <a:custGeom>
            <a:avLst/>
            <a:gdLst>
              <a:gd name="T0" fmla="*/ 89182 w 21600"/>
              <a:gd name="T1" fmla="*/ 0 h 42353"/>
              <a:gd name="T2" fmla="*/ 107646 w 21600"/>
              <a:gd name="T3" fmla="*/ 893762 h 42353"/>
              <a:gd name="T4" fmla="*/ 0 w 21600"/>
              <a:gd name="T5" fmla="*/ 448559 h 42353"/>
              <a:gd name="T6" fmla="*/ 0 60000 65536"/>
              <a:gd name="T7" fmla="*/ 0 60000 65536"/>
              <a:gd name="T8" fmla="*/ 0 60000 65536"/>
              <a:gd name="T9" fmla="*/ 0 w 21600"/>
              <a:gd name="T10" fmla="*/ 0 h 42353"/>
              <a:gd name="T11" fmla="*/ 21600 w 21600"/>
              <a:gd name="T12" fmla="*/ 42353 h 423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353" fill="none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1399"/>
                  <a:pt x="14542" y="40176"/>
                  <a:pt x="4634" y="42352"/>
                </a:cubicBezTo>
              </a:path>
              <a:path w="21600" h="42353" stroke="0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1399"/>
                  <a:pt x="14542" y="40176"/>
                  <a:pt x="4634" y="42352"/>
                </a:cubicBezTo>
                <a:lnTo>
                  <a:pt x="0" y="212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56" name="Arc 54"/>
          <p:cNvSpPr>
            <a:spLocks/>
          </p:cNvSpPr>
          <p:nvPr/>
        </p:nvSpPr>
        <p:spPr bwMode="auto">
          <a:xfrm>
            <a:off x="5892032" y="3720431"/>
            <a:ext cx="211137" cy="219075"/>
          </a:xfrm>
          <a:custGeom>
            <a:avLst/>
            <a:gdLst>
              <a:gd name="T0" fmla="*/ 0 w 22626"/>
              <a:gd name="T1" fmla="*/ 284 h 21600"/>
              <a:gd name="T2" fmla="*/ 211137 w 22626"/>
              <a:gd name="T3" fmla="*/ 201326 h 21600"/>
              <a:gd name="T4" fmla="*/ 10237 w 22626"/>
              <a:gd name="T5" fmla="*/ 219075 h 21600"/>
              <a:gd name="T6" fmla="*/ 0 60000 65536"/>
              <a:gd name="T7" fmla="*/ 0 60000 65536"/>
              <a:gd name="T8" fmla="*/ 0 60000 65536"/>
              <a:gd name="T9" fmla="*/ 0 w 22626"/>
              <a:gd name="T10" fmla="*/ 0 h 21600"/>
              <a:gd name="T11" fmla="*/ 22626 w 226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6" h="21600" fill="none" extrusionOk="0">
                <a:moveTo>
                  <a:pt x="-1" y="27"/>
                </a:moveTo>
                <a:cubicBezTo>
                  <a:pt x="365" y="9"/>
                  <a:pt x="731" y="-1"/>
                  <a:pt x="1097" y="0"/>
                </a:cubicBezTo>
                <a:cubicBezTo>
                  <a:pt x="12347" y="0"/>
                  <a:pt x="21714" y="8636"/>
                  <a:pt x="22625" y="19850"/>
                </a:cubicBezTo>
              </a:path>
              <a:path w="22626" h="21600" stroke="0" extrusionOk="0">
                <a:moveTo>
                  <a:pt x="-1" y="27"/>
                </a:moveTo>
                <a:cubicBezTo>
                  <a:pt x="365" y="9"/>
                  <a:pt x="731" y="-1"/>
                  <a:pt x="1097" y="0"/>
                </a:cubicBezTo>
                <a:cubicBezTo>
                  <a:pt x="12347" y="0"/>
                  <a:pt x="21714" y="8636"/>
                  <a:pt x="22625" y="19850"/>
                </a:cubicBezTo>
                <a:lnTo>
                  <a:pt x="109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144016" y="5661248"/>
            <a:ext cx="7884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Book Antiqua" panose="02040602050305030304" pitchFamily="18" charset="0"/>
              </a:rPr>
              <a:t> Solve Maxwell’s equations for given s and n</a:t>
            </a:r>
            <a:r>
              <a:rPr lang="en-US" sz="1800" baseline="-25000" dirty="0">
                <a:latin typeface="Book Antiqua" panose="02040602050305030304" pitchFamily="18" charset="0"/>
              </a:rPr>
              <a:t>e</a:t>
            </a:r>
            <a:r>
              <a:rPr lang="en-US" sz="1800" dirty="0">
                <a:latin typeface="Book Antiqua" panose="02040602050305030304" pitchFamily="18" charset="0"/>
              </a:rPr>
              <a:t> (not self-consistent):</a:t>
            </a:r>
          </a:p>
          <a:p>
            <a:pPr>
              <a:buFontTx/>
              <a:buChar char="•"/>
            </a:pP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GB" sz="1800" dirty="0">
                <a:latin typeface="Book Antiqua" panose="02040602050305030304" pitchFamily="18" charset="0"/>
                <a:sym typeface="Symbol" pitchFamily="18" charset="2"/>
              </a:rPr>
              <a:t>  R : </a:t>
            </a:r>
            <a:r>
              <a:rPr lang="en-US" sz="1800" dirty="0">
                <a:latin typeface="Book Antiqua" panose="02040602050305030304" pitchFamily="18" charset="0"/>
              </a:rPr>
              <a:t>Standing wave effect (</a:t>
            </a:r>
            <a:r>
              <a:rPr lang="en-US" sz="1800" dirty="0" err="1">
                <a:latin typeface="Book Antiqua" panose="02040602050305030304" pitchFamily="18" charset="0"/>
              </a:rPr>
              <a:t>E</a:t>
            </a:r>
            <a:r>
              <a:rPr lang="en-US" sz="1800" baseline="-25000" dirty="0" err="1">
                <a:latin typeface="Book Antiqua" panose="02040602050305030304" pitchFamily="18" charset="0"/>
              </a:rPr>
              <a:t>z</a:t>
            </a:r>
            <a:r>
              <a:rPr lang="en-US" sz="1800" dirty="0">
                <a:latin typeface="Book Antiqua" panose="02040602050305030304" pitchFamily="18" charset="0"/>
              </a:rPr>
              <a:t>)</a:t>
            </a:r>
          </a:p>
          <a:p>
            <a:pPr>
              <a:buFontTx/>
              <a:buChar char="•"/>
            </a:pP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GB" sz="1800" dirty="0">
                <a:latin typeface="Book Antiqua" panose="02040602050305030304" pitchFamily="18" charset="0"/>
                <a:sym typeface="Symbol" pitchFamily="18" charset="2"/>
              </a:rPr>
              <a:t>  d</a:t>
            </a:r>
            <a:r>
              <a:rPr lang="en-US" sz="1800" dirty="0">
                <a:latin typeface="Book Antiqua" panose="02040602050305030304" pitchFamily="18" charset="0"/>
              </a:rPr>
              <a:t> : Skin effect (</a:t>
            </a:r>
            <a:r>
              <a:rPr lang="en-US" sz="1800" dirty="0" err="1">
                <a:latin typeface="Book Antiqua" panose="02040602050305030304" pitchFamily="18" charset="0"/>
              </a:rPr>
              <a:t>E</a:t>
            </a:r>
            <a:r>
              <a:rPr lang="en-US" sz="1800" baseline="-25000" dirty="0" err="1">
                <a:latin typeface="Book Antiqua" panose="02040602050305030304" pitchFamily="18" charset="0"/>
              </a:rPr>
              <a:t>r</a:t>
            </a:r>
            <a:r>
              <a:rPr lang="en-US" sz="1800" dirty="0">
                <a:latin typeface="Book Antiqua" panose="02040602050305030304" pitchFamily="18" charset="0"/>
              </a:rPr>
              <a:t>)</a:t>
            </a:r>
          </a:p>
          <a:p>
            <a:pPr>
              <a:buFontTx/>
              <a:buChar char="•"/>
            </a:pPr>
            <a:r>
              <a:rPr lang="en-US" sz="1800" dirty="0">
                <a:latin typeface="Book Antiqua" panose="02040602050305030304" pitchFamily="18" charset="0"/>
              </a:rPr>
              <a:t> Edge effects</a:t>
            </a:r>
            <a:endParaRPr lang="fr-FR" sz="1800" dirty="0">
              <a:latin typeface="Book Antiqua" panose="02040602050305030304" pitchFamily="18" charset="0"/>
            </a:endParaRP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4274369" y="3239418"/>
            <a:ext cx="460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latin typeface="Bookman Old Style" pitchFamily="18" charset="0"/>
                <a:cs typeface="Arial" charset="0"/>
              </a:rPr>
              <a:t>H</a:t>
            </a:r>
            <a:r>
              <a:rPr lang="fr-FR" sz="2000" b="1" i="1" baseline="-25000">
                <a:latin typeface="Bookman Old Style" pitchFamily="18" charset="0"/>
                <a:cs typeface="Arial" charset="0"/>
              </a:rPr>
              <a:t>f</a:t>
            </a:r>
          </a:p>
        </p:txBody>
      </p:sp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4606157" y="3194968"/>
            <a:ext cx="100012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4545832" y="3129881"/>
            <a:ext cx="228600" cy="2159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 flipH="1" flipV="1">
            <a:off x="4661719" y="2855243"/>
            <a:ext cx="0" cy="404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4174357" y="2764756"/>
            <a:ext cx="46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latin typeface="Bookman Old Style" pitchFamily="18" charset="0"/>
                <a:cs typeface="Arial" charset="0"/>
              </a:rPr>
              <a:t>E</a:t>
            </a:r>
            <a:r>
              <a:rPr lang="fr-FR" sz="2000" b="1" i="1" baseline="-25000">
                <a:latin typeface="Bookman Old Style" pitchFamily="18" charset="0"/>
                <a:cs typeface="Arial" charset="0"/>
              </a:rPr>
              <a:t>z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>
            <a:off x="4658544" y="3242593"/>
            <a:ext cx="419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latin typeface="Bookman Old Style" pitchFamily="18" charset="0"/>
            </a:endParaRPr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4914132" y="3218781"/>
            <a:ext cx="453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latin typeface="Bookman Old Style" pitchFamily="18" charset="0"/>
                <a:cs typeface="Arial" charset="0"/>
              </a:rPr>
              <a:t>E</a:t>
            </a:r>
            <a:r>
              <a:rPr lang="fr-FR" sz="2000" b="1" i="1" baseline="-25000">
                <a:latin typeface="Bookman Old Style" pitchFamily="18" charset="0"/>
                <a:cs typeface="Arial" charset="0"/>
              </a:rPr>
              <a:t>r</a:t>
            </a:r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3992335" y="4795774"/>
            <a:ext cx="5375275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1600" dirty="0">
                <a:solidFill>
                  <a:srgbClr val="1E377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M.A. Lieberman et al., </a:t>
            </a:r>
            <a:r>
              <a:rPr lang="en-GB" sz="1600" i="1" dirty="0">
                <a:solidFill>
                  <a:srgbClr val="1E377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Plasma Sources Sci. Technol.</a:t>
            </a:r>
            <a:r>
              <a:rPr lang="en-GB" sz="1600" dirty="0">
                <a:solidFill>
                  <a:srgbClr val="1E377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rgbClr val="1E377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lang="en-GB" sz="1600" dirty="0">
                <a:solidFill>
                  <a:srgbClr val="1E377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(2002) 283</a:t>
            </a:r>
          </a:p>
          <a:p>
            <a:pPr defTabSz="9144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1600" dirty="0">
                <a:solidFill>
                  <a:srgbClr val="1E377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L. </a:t>
            </a:r>
            <a:r>
              <a:rPr lang="en-GB" sz="1600" dirty="0" err="1">
                <a:solidFill>
                  <a:srgbClr val="1E377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Sansonnens</a:t>
            </a:r>
            <a:r>
              <a:rPr lang="en-GB" sz="1600" dirty="0">
                <a:solidFill>
                  <a:srgbClr val="1E377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et al., </a:t>
            </a:r>
            <a:r>
              <a:rPr lang="en-GB" sz="1600" i="1" dirty="0">
                <a:solidFill>
                  <a:srgbClr val="1E377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Plasma Sources Sci. Technol.</a:t>
            </a:r>
            <a:r>
              <a:rPr lang="en-GB" sz="1600" dirty="0">
                <a:solidFill>
                  <a:srgbClr val="1E377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rgbClr val="1E377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lang="en-GB" sz="1600" dirty="0">
                <a:solidFill>
                  <a:srgbClr val="1E377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(2006) 302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042594" y="6467550"/>
            <a:ext cx="4693504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P. </a:t>
            </a:r>
            <a:r>
              <a:rPr lang="en-US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Chabert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, J Phys D, 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40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(2007) R63 (Review article)</a:t>
            </a:r>
            <a:endParaRPr lang="fr-FR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Transmission line model</a:t>
            </a: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388938" y="5962798"/>
            <a:ext cx="6964363" cy="150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296863" y="2394098"/>
            <a:ext cx="3455988" cy="120332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fr-FR" sz="2000"/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1195388" y="2302023"/>
            <a:ext cx="533400" cy="152400"/>
            <a:chOff x="2448" y="2048"/>
            <a:chExt cx="672" cy="208"/>
          </a:xfrm>
        </p:grpSpPr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2448" y="2048"/>
              <a:ext cx="624" cy="208"/>
            </a:xfrm>
            <a:custGeom>
              <a:avLst/>
              <a:gdLst>
                <a:gd name="T0" fmla="*/ 0 w 624"/>
                <a:gd name="T1" fmla="*/ 112 h 208"/>
                <a:gd name="T2" fmla="*/ 48 w 624"/>
                <a:gd name="T3" fmla="*/ 112 h 208"/>
                <a:gd name="T4" fmla="*/ 144 w 624"/>
                <a:gd name="T5" fmla="*/ 112 h 208"/>
                <a:gd name="T6" fmla="*/ 192 w 624"/>
                <a:gd name="T7" fmla="*/ 16 h 208"/>
                <a:gd name="T8" fmla="*/ 240 w 624"/>
                <a:gd name="T9" fmla="*/ 208 h 208"/>
                <a:gd name="T10" fmla="*/ 288 w 624"/>
                <a:gd name="T11" fmla="*/ 16 h 208"/>
                <a:gd name="T12" fmla="*/ 336 w 624"/>
                <a:gd name="T13" fmla="*/ 208 h 208"/>
                <a:gd name="T14" fmla="*/ 384 w 624"/>
                <a:gd name="T15" fmla="*/ 16 h 208"/>
                <a:gd name="T16" fmla="*/ 432 w 624"/>
                <a:gd name="T17" fmla="*/ 208 h 208"/>
                <a:gd name="T18" fmla="*/ 480 w 624"/>
                <a:gd name="T19" fmla="*/ 16 h 208"/>
                <a:gd name="T20" fmla="*/ 528 w 624"/>
                <a:gd name="T21" fmla="*/ 112 h 208"/>
                <a:gd name="T22" fmla="*/ 624 w 624"/>
                <a:gd name="T23" fmla="*/ 112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208"/>
                <a:gd name="T38" fmla="*/ 624 w 624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208">
                  <a:moveTo>
                    <a:pt x="0" y="112"/>
                  </a:moveTo>
                  <a:cubicBezTo>
                    <a:pt x="12" y="112"/>
                    <a:pt x="24" y="112"/>
                    <a:pt x="48" y="112"/>
                  </a:cubicBezTo>
                  <a:cubicBezTo>
                    <a:pt x="72" y="112"/>
                    <a:pt x="120" y="128"/>
                    <a:pt x="144" y="112"/>
                  </a:cubicBezTo>
                  <a:cubicBezTo>
                    <a:pt x="168" y="96"/>
                    <a:pt x="176" y="0"/>
                    <a:pt x="192" y="16"/>
                  </a:cubicBezTo>
                  <a:cubicBezTo>
                    <a:pt x="208" y="32"/>
                    <a:pt x="224" y="208"/>
                    <a:pt x="240" y="208"/>
                  </a:cubicBezTo>
                  <a:cubicBezTo>
                    <a:pt x="256" y="208"/>
                    <a:pt x="272" y="16"/>
                    <a:pt x="288" y="16"/>
                  </a:cubicBezTo>
                  <a:cubicBezTo>
                    <a:pt x="304" y="16"/>
                    <a:pt x="320" y="208"/>
                    <a:pt x="336" y="208"/>
                  </a:cubicBezTo>
                  <a:cubicBezTo>
                    <a:pt x="352" y="208"/>
                    <a:pt x="368" y="16"/>
                    <a:pt x="384" y="16"/>
                  </a:cubicBezTo>
                  <a:cubicBezTo>
                    <a:pt x="400" y="16"/>
                    <a:pt x="416" y="208"/>
                    <a:pt x="432" y="208"/>
                  </a:cubicBezTo>
                  <a:cubicBezTo>
                    <a:pt x="448" y="208"/>
                    <a:pt x="464" y="32"/>
                    <a:pt x="480" y="16"/>
                  </a:cubicBezTo>
                  <a:cubicBezTo>
                    <a:pt x="496" y="0"/>
                    <a:pt x="504" y="96"/>
                    <a:pt x="528" y="112"/>
                  </a:cubicBezTo>
                  <a:cubicBezTo>
                    <a:pt x="552" y="128"/>
                    <a:pt x="588" y="120"/>
                    <a:pt x="624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3024" y="21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28576" y="3003698"/>
            <a:ext cx="39020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" name="Line 9"/>
          <p:cNvSpPr>
            <a:spLocks noChangeShapeType="1"/>
          </p:cNvSpPr>
          <p:nvPr/>
        </p:nvSpPr>
        <p:spPr bwMode="auto">
          <a:xfrm flipH="1" flipV="1">
            <a:off x="295276" y="1844823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" name="Line 10"/>
          <p:cNvSpPr>
            <a:spLocks noChangeShapeType="1"/>
          </p:cNvSpPr>
          <p:nvPr/>
        </p:nvSpPr>
        <p:spPr bwMode="auto">
          <a:xfrm>
            <a:off x="301626" y="3978423"/>
            <a:ext cx="34559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" name="Line 11"/>
          <p:cNvSpPr>
            <a:spLocks noChangeShapeType="1"/>
          </p:cNvSpPr>
          <p:nvPr/>
        </p:nvSpPr>
        <p:spPr bwMode="auto">
          <a:xfrm>
            <a:off x="301626" y="2040086"/>
            <a:ext cx="34559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-36512" y="1552723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i="1">
                <a:latin typeface="Times New Roman" pitchFamily="18" charset="0"/>
              </a:rPr>
              <a:t>z</a:t>
            </a: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-15874" y="3078311"/>
            <a:ext cx="296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sz="1800">
                <a:latin typeface="Times New Roman" pitchFamily="18" charset="0"/>
              </a:rPr>
              <a:t>0</a:t>
            </a: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3722688" y="3203723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i="1">
                <a:latin typeface="Times New Roman" pitchFamily="18" charset="0"/>
              </a:rPr>
              <a:t>r</a:t>
            </a:r>
          </a:p>
        </p:txBody>
      </p:sp>
      <p:grpSp>
        <p:nvGrpSpPr>
          <p:cNvPr id="77" name="Group 15"/>
          <p:cNvGrpSpPr>
            <a:grpSpLocks/>
          </p:cNvGrpSpPr>
          <p:nvPr/>
        </p:nvGrpSpPr>
        <p:grpSpPr bwMode="auto">
          <a:xfrm>
            <a:off x="1195388" y="3516461"/>
            <a:ext cx="533400" cy="152400"/>
            <a:chOff x="2448" y="2048"/>
            <a:chExt cx="672" cy="208"/>
          </a:xfrm>
        </p:grpSpPr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2448" y="2048"/>
              <a:ext cx="624" cy="208"/>
            </a:xfrm>
            <a:custGeom>
              <a:avLst/>
              <a:gdLst>
                <a:gd name="T0" fmla="*/ 0 w 624"/>
                <a:gd name="T1" fmla="*/ 112 h 208"/>
                <a:gd name="T2" fmla="*/ 48 w 624"/>
                <a:gd name="T3" fmla="*/ 112 h 208"/>
                <a:gd name="T4" fmla="*/ 144 w 624"/>
                <a:gd name="T5" fmla="*/ 112 h 208"/>
                <a:gd name="T6" fmla="*/ 192 w 624"/>
                <a:gd name="T7" fmla="*/ 16 h 208"/>
                <a:gd name="T8" fmla="*/ 240 w 624"/>
                <a:gd name="T9" fmla="*/ 208 h 208"/>
                <a:gd name="T10" fmla="*/ 288 w 624"/>
                <a:gd name="T11" fmla="*/ 16 h 208"/>
                <a:gd name="T12" fmla="*/ 336 w 624"/>
                <a:gd name="T13" fmla="*/ 208 h 208"/>
                <a:gd name="T14" fmla="*/ 384 w 624"/>
                <a:gd name="T15" fmla="*/ 16 h 208"/>
                <a:gd name="T16" fmla="*/ 432 w 624"/>
                <a:gd name="T17" fmla="*/ 208 h 208"/>
                <a:gd name="T18" fmla="*/ 480 w 624"/>
                <a:gd name="T19" fmla="*/ 16 h 208"/>
                <a:gd name="T20" fmla="*/ 528 w 624"/>
                <a:gd name="T21" fmla="*/ 112 h 208"/>
                <a:gd name="T22" fmla="*/ 624 w 624"/>
                <a:gd name="T23" fmla="*/ 112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208"/>
                <a:gd name="T38" fmla="*/ 624 w 624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208">
                  <a:moveTo>
                    <a:pt x="0" y="112"/>
                  </a:moveTo>
                  <a:cubicBezTo>
                    <a:pt x="12" y="112"/>
                    <a:pt x="24" y="112"/>
                    <a:pt x="48" y="112"/>
                  </a:cubicBezTo>
                  <a:cubicBezTo>
                    <a:pt x="72" y="112"/>
                    <a:pt x="120" y="128"/>
                    <a:pt x="144" y="112"/>
                  </a:cubicBezTo>
                  <a:cubicBezTo>
                    <a:pt x="168" y="96"/>
                    <a:pt x="176" y="0"/>
                    <a:pt x="192" y="16"/>
                  </a:cubicBezTo>
                  <a:cubicBezTo>
                    <a:pt x="208" y="32"/>
                    <a:pt x="224" y="208"/>
                    <a:pt x="240" y="208"/>
                  </a:cubicBezTo>
                  <a:cubicBezTo>
                    <a:pt x="256" y="208"/>
                    <a:pt x="272" y="16"/>
                    <a:pt x="288" y="16"/>
                  </a:cubicBezTo>
                  <a:cubicBezTo>
                    <a:pt x="304" y="16"/>
                    <a:pt x="320" y="208"/>
                    <a:pt x="336" y="208"/>
                  </a:cubicBezTo>
                  <a:cubicBezTo>
                    <a:pt x="352" y="208"/>
                    <a:pt x="368" y="16"/>
                    <a:pt x="384" y="16"/>
                  </a:cubicBezTo>
                  <a:cubicBezTo>
                    <a:pt x="400" y="16"/>
                    <a:pt x="416" y="208"/>
                    <a:pt x="432" y="208"/>
                  </a:cubicBezTo>
                  <a:cubicBezTo>
                    <a:pt x="448" y="208"/>
                    <a:pt x="464" y="32"/>
                    <a:pt x="480" y="16"/>
                  </a:cubicBezTo>
                  <a:cubicBezTo>
                    <a:pt x="496" y="0"/>
                    <a:pt x="504" y="96"/>
                    <a:pt x="528" y="112"/>
                  </a:cubicBezTo>
                  <a:cubicBezTo>
                    <a:pt x="552" y="128"/>
                    <a:pt x="588" y="120"/>
                    <a:pt x="624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>
              <a:off x="3024" y="21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0" name="Arc 18"/>
          <p:cNvSpPr>
            <a:spLocks/>
          </p:cNvSpPr>
          <p:nvPr/>
        </p:nvSpPr>
        <p:spPr bwMode="auto">
          <a:xfrm flipH="1" flipV="1">
            <a:off x="889001" y="1997223"/>
            <a:ext cx="160337" cy="381000"/>
          </a:xfrm>
          <a:custGeom>
            <a:avLst/>
            <a:gdLst>
              <a:gd name="T0" fmla="*/ 0 w 22626"/>
              <a:gd name="T1" fmla="*/ 494 h 21600"/>
              <a:gd name="T2" fmla="*/ 160337 w 22626"/>
              <a:gd name="T3" fmla="*/ 350132 h 21600"/>
              <a:gd name="T4" fmla="*/ 7774 w 22626"/>
              <a:gd name="T5" fmla="*/ 381000 h 21600"/>
              <a:gd name="T6" fmla="*/ 0 60000 65536"/>
              <a:gd name="T7" fmla="*/ 0 60000 65536"/>
              <a:gd name="T8" fmla="*/ 0 60000 65536"/>
              <a:gd name="T9" fmla="*/ 0 w 22626"/>
              <a:gd name="T10" fmla="*/ 0 h 21600"/>
              <a:gd name="T11" fmla="*/ 22626 w 226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6" h="21600" fill="none" extrusionOk="0">
                <a:moveTo>
                  <a:pt x="-1" y="27"/>
                </a:moveTo>
                <a:cubicBezTo>
                  <a:pt x="365" y="9"/>
                  <a:pt x="731" y="-1"/>
                  <a:pt x="1097" y="0"/>
                </a:cubicBezTo>
                <a:cubicBezTo>
                  <a:pt x="12347" y="0"/>
                  <a:pt x="21714" y="8636"/>
                  <a:pt x="22625" y="19850"/>
                </a:cubicBezTo>
              </a:path>
              <a:path w="22626" h="21600" stroke="0" extrusionOk="0">
                <a:moveTo>
                  <a:pt x="-1" y="27"/>
                </a:moveTo>
                <a:cubicBezTo>
                  <a:pt x="365" y="9"/>
                  <a:pt x="731" y="-1"/>
                  <a:pt x="1097" y="0"/>
                </a:cubicBezTo>
                <a:cubicBezTo>
                  <a:pt x="12347" y="0"/>
                  <a:pt x="21714" y="8636"/>
                  <a:pt x="22625" y="19850"/>
                </a:cubicBezTo>
                <a:lnTo>
                  <a:pt x="109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Arc 19"/>
          <p:cNvSpPr>
            <a:spLocks/>
          </p:cNvSpPr>
          <p:nvPr/>
        </p:nvSpPr>
        <p:spPr bwMode="auto">
          <a:xfrm flipH="1">
            <a:off x="738188" y="2387748"/>
            <a:ext cx="381000" cy="1201738"/>
          </a:xfrm>
          <a:custGeom>
            <a:avLst/>
            <a:gdLst>
              <a:gd name="T0" fmla="*/ 67733 w 21600"/>
              <a:gd name="T1" fmla="*/ 0 h 42546"/>
              <a:gd name="T2" fmla="*/ 64329 w 21600"/>
              <a:gd name="T3" fmla="*/ 1201738 h 42546"/>
              <a:gd name="T4" fmla="*/ 0 w 21600"/>
              <a:gd name="T5" fmla="*/ 600389 h 42546"/>
              <a:gd name="T6" fmla="*/ 0 60000 65536"/>
              <a:gd name="T7" fmla="*/ 0 60000 65536"/>
              <a:gd name="T8" fmla="*/ 0 60000 65536"/>
              <a:gd name="T9" fmla="*/ 0 w 21600"/>
              <a:gd name="T10" fmla="*/ 0 h 42546"/>
              <a:gd name="T11" fmla="*/ 21600 w 21600"/>
              <a:gd name="T12" fmla="*/ 42546 h 425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546" fill="none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1778"/>
                  <a:pt x="14018" y="40769"/>
                  <a:pt x="3646" y="42545"/>
                </a:cubicBezTo>
              </a:path>
              <a:path w="21600" h="42546" stroke="0" extrusionOk="0">
                <a:moveTo>
                  <a:pt x="3839" y="0"/>
                </a:moveTo>
                <a:cubicBezTo>
                  <a:pt x="14121" y="1857"/>
                  <a:pt x="21600" y="10807"/>
                  <a:pt x="21600" y="21256"/>
                </a:cubicBezTo>
                <a:cubicBezTo>
                  <a:pt x="21600" y="31778"/>
                  <a:pt x="14018" y="40769"/>
                  <a:pt x="3646" y="42545"/>
                </a:cubicBezTo>
                <a:lnTo>
                  <a:pt x="0" y="212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Arc 20"/>
          <p:cNvSpPr>
            <a:spLocks/>
          </p:cNvSpPr>
          <p:nvPr/>
        </p:nvSpPr>
        <p:spPr bwMode="auto">
          <a:xfrm flipH="1">
            <a:off x="890588" y="3597423"/>
            <a:ext cx="160338" cy="381000"/>
          </a:xfrm>
          <a:custGeom>
            <a:avLst/>
            <a:gdLst>
              <a:gd name="T0" fmla="*/ 0 w 22626"/>
              <a:gd name="T1" fmla="*/ 494 h 21600"/>
              <a:gd name="T2" fmla="*/ 160338 w 22626"/>
              <a:gd name="T3" fmla="*/ 350132 h 21600"/>
              <a:gd name="T4" fmla="*/ 7774 w 22626"/>
              <a:gd name="T5" fmla="*/ 381000 h 21600"/>
              <a:gd name="T6" fmla="*/ 0 60000 65536"/>
              <a:gd name="T7" fmla="*/ 0 60000 65536"/>
              <a:gd name="T8" fmla="*/ 0 60000 65536"/>
              <a:gd name="T9" fmla="*/ 0 w 22626"/>
              <a:gd name="T10" fmla="*/ 0 h 21600"/>
              <a:gd name="T11" fmla="*/ 22626 w 226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6" h="21600" fill="none" extrusionOk="0">
                <a:moveTo>
                  <a:pt x="-1" y="27"/>
                </a:moveTo>
                <a:cubicBezTo>
                  <a:pt x="365" y="9"/>
                  <a:pt x="731" y="-1"/>
                  <a:pt x="1097" y="0"/>
                </a:cubicBezTo>
                <a:cubicBezTo>
                  <a:pt x="12347" y="0"/>
                  <a:pt x="21714" y="8636"/>
                  <a:pt x="22625" y="19850"/>
                </a:cubicBezTo>
              </a:path>
              <a:path w="22626" h="21600" stroke="0" extrusionOk="0">
                <a:moveTo>
                  <a:pt x="-1" y="27"/>
                </a:moveTo>
                <a:cubicBezTo>
                  <a:pt x="365" y="9"/>
                  <a:pt x="731" y="-1"/>
                  <a:pt x="1097" y="0"/>
                </a:cubicBezTo>
                <a:cubicBezTo>
                  <a:pt x="12347" y="0"/>
                  <a:pt x="21714" y="8636"/>
                  <a:pt x="22625" y="19850"/>
                </a:cubicBezTo>
                <a:lnTo>
                  <a:pt x="109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Line 21"/>
          <p:cNvSpPr>
            <a:spLocks noChangeShapeType="1"/>
          </p:cNvSpPr>
          <p:nvPr/>
        </p:nvSpPr>
        <p:spPr bwMode="auto">
          <a:xfrm>
            <a:off x="2490788" y="1844823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" name="Line 22"/>
          <p:cNvSpPr>
            <a:spLocks noChangeShapeType="1"/>
          </p:cNvSpPr>
          <p:nvPr/>
        </p:nvSpPr>
        <p:spPr bwMode="auto">
          <a:xfrm>
            <a:off x="2947988" y="1844823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5" name="Line 23"/>
          <p:cNvSpPr>
            <a:spLocks noChangeShapeType="1"/>
          </p:cNvSpPr>
          <p:nvPr/>
        </p:nvSpPr>
        <p:spPr bwMode="auto">
          <a:xfrm>
            <a:off x="2490788" y="413082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Box 24"/>
          <p:cNvSpPr txBox="1">
            <a:spLocks noChangeArrowheads="1"/>
          </p:cNvSpPr>
          <p:nvPr/>
        </p:nvSpPr>
        <p:spPr bwMode="auto">
          <a:xfrm>
            <a:off x="2490788" y="4168923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i="1">
                <a:latin typeface="Times New Roman" pitchFamily="18" charset="0"/>
              </a:rPr>
              <a:t>dr</a:t>
            </a:r>
          </a:p>
        </p:txBody>
      </p:sp>
      <p:cxnSp>
        <p:nvCxnSpPr>
          <p:cNvPr id="87" name="AutoShape 25"/>
          <p:cNvCxnSpPr>
            <a:cxnSpLocks noChangeShapeType="1"/>
            <a:stCxn id="86" idx="2"/>
            <a:endCxn id="88" idx="1"/>
          </p:cNvCxnSpPr>
          <p:nvPr/>
        </p:nvCxnSpPr>
        <p:spPr bwMode="auto">
          <a:xfrm rot="5400000" flipH="1" flipV="1">
            <a:off x="3894634" y="3310383"/>
            <a:ext cx="139700" cy="2491779"/>
          </a:xfrm>
          <a:prstGeom prst="bentConnector3">
            <a:avLst>
              <a:gd name="adj1" fmla="val -186620"/>
            </a:avLst>
          </a:prstGeom>
          <a:noFill/>
          <a:ln w="38100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88" name="AutoShape 26"/>
          <p:cNvSpPr>
            <a:spLocks/>
          </p:cNvSpPr>
          <p:nvPr/>
        </p:nvSpPr>
        <p:spPr bwMode="auto">
          <a:xfrm rot="-5400000">
            <a:off x="5019874" y="3044973"/>
            <a:ext cx="381000" cy="2501900"/>
          </a:xfrm>
          <a:prstGeom prst="leftBrace">
            <a:avLst>
              <a:gd name="adj1" fmla="val 54722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70992" y="5009431"/>
            <a:ext cx="3905250" cy="1281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66"/>
                </a:solidFill>
              </a:rPr>
              <a:t>TL elements depends on:</a:t>
            </a:r>
          </a:p>
          <a:p>
            <a:pPr>
              <a:buFontTx/>
              <a:buChar char="•"/>
            </a:pPr>
            <a:r>
              <a:rPr lang="fr-FR" sz="1800">
                <a:solidFill>
                  <a:srgbClr val="000066"/>
                </a:solidFill>
              </a:rPr>
              <a:t> Local voltage and/or current (V</a:t>
            </a:r>
            <a:r>
              <a:rPr lang="fr-FR" sz="1800" baseline="-25000">
                <a:solidFill>
                  <a:srgbClr val="000066"/>
                </a:solidFill>
              </a:rPr>
              <a:t>rf</a:t>
            </a:r>
            <a:r>
              <a:rPr lang="fr-FR" sz="1800">
                <a:solidFill>
                  <a:srgbClr val="000066"/>
                </a:solidFill>
              </a:rPr>
              <a:t>, I</a:t>
            </a:r>
            <a:r>
              <a:rPr lang="fr-FR" sz="1800" baseline="-25000">
                <a:solidFill>
                  <a:srgbClr val="000066"/>
                </a:solidFill>
              </a:rPr>
              <a:t>rf</a:t>
            </a:r>
            <a:r>
              <a:rPr lang="fr-FR" sz="1800">
                <a:solidFill>
                  <a:srgbClr val="000066"/>
                </a:solidFill>
              </a:rPr>
              <a:t>)</a:t>
            </a:r>
            <a:endParaRPr lang="fr-FR" sz="1800" baseline="-2500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fr-FR" sz="1800">
                <a:solidFill>
                  <a:srgbClr val="000066"/>
                </a:solidFill>
              </a:rPr>
              <a:t> Electron density, n</a:t>
            </a:r>
            <a:r>
              <a:rPr lang="fr-FR" sz="1800" baseline="-25000">
                <a:solidFill>
                  <a:srgbClr val="000066"/>
                </a:solidFill>
              </a:rPr>
              <a:t>e</a:t>
            </a:r>
          </a:p>
          <a:p>
            <a:pPr>
              <a:buFontTx/>
              <a:buChar char="•"/>
            </a:pPr>
            <a:r>
              <a:rPr lang="fr-FR" sz="1800">
                <a:solidFill>
                  <a:srgbClr val="000066"/>
                </a:solidFill>
              </a:rPr>
              <a:t> Sheath size, s</a:t>
            </a:r>
            <a:r>
              <a:rPr lang="fr-FR" sz="1800" baseline="-25000">
                <a:solidFill>
                  <a:srgbClr val="000066"/>
                </a:solidFill>
              </a:rPr>
              <a:t>m</a:t>
            </a:r>
          </a:p>
        </p:txBody>
      </p:sp>
      <p:sp>
        <p:nvSpPr>
          <p:cNvPr id="90" name="Text Box 28"/>
          <p:cNvSpPr txBox="1">
            <a:spLocks noChangeArrowheads="1"/>
          </p:cNvSpPr>
          <p:nvPr/>
        </p:nvSpPr>
        <p:spPr bwMode="auto">
          <a:xfrm>
            <a:off x="4644008" y="5038006"/>
            <a:ext cx="1952625" cy="1281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66"/>
                </a:solidFill>
              </a:rPr>
              <a:t>Use:</a:t>
            </a:r>
          </a:p>
          <a:p>
            <a:pPr>
              <a:buFontTx/>
              <a:buChar char="•"/>
            </a:pPr>
            <a:r>
              <a:rPr lang="fr-FR" sz="1800" dirty="0">
                <a:solidFill>
                  <a:srgbClr val="000066"/>
                </a:solidFill>
              </a:rPr>
              <a:t> Child </a:t>
            </a:r>
            <a:r>
              <a:rPr lang="fr-FR" sz="1800" dirty="0" err="1">
                <a:solidFill>
                  <a:srgbClr val="000066"/>
                </a:solidFill>
              </a:rPr>
              <a:t>law</a:t>
            </a:r>
            <a:endParaRPr lang="fr-FR" sz="1800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fr-FR" sz="1800" dirty="0">
                <a:solidFill>
                  <a:srgbClr val="000066"/>
                </a:solidFill>
              </a:rPr>
              <a:t> </a:t>
            </a:r>
            <a:r>
              <a:rPr lang="fr-FR" sz="1800" dirty="0" err="1">
                <a:solidFill>
                  <a:srgbClr val="000066"/>
                </a:solidFill>
              </a:rPr>
              <a:t>Particle</a:t>
            </a:r>
            <a:r>
              <a:rPr lang="fr-FR" sz="1800" dirty="0">
                <a:solidFill>
                  <a:srgbClr val="000066"/>
                </a:solidFill>
              </a:rPr>
              <a:t> balance</a:t>
            </a:r>
            <a:endParaRPr lang="fr-FR" sz="1800" baseline="-25000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fr-FR" sz="1800" dirty="0">
                <a:solidFill>
                  <a:srgbClr val="000066"/>
                </a:solidFill>
              </a:rPr>
              <a:t> Power balance</a:t>
            </a:r>
            <a:endParaRPr lang="fr-FR" sz="1800" baseline="-25000" dirty="0">
              <a:solidFill>
                <a:srgbClr val="000066"/>
              </a:solidFill>
            </a:endParaRPr>
          </a:p>
        </p:txBody>
      </p:sp>
      <p:sp>
        <p:nvSpPr>
          <p:cNvPr id="91" name="Text Box 29"/>
          <p:cNvSpPr txBox="1">
            <a:spLocks noChangeArrowheads="1"/>
          </p:cNvSpPr>
          <p:nvPr/>
        </p:nvSpPr>
        <p:spPr bwMode="auto">
          <a:xfrm>
            <a:off x="7127776" y="4941168"/>
            <a:ext cx="1965325" cy="14652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rgbClr val="CC0000"/>
                </a:solidFill>
              </a:rPr>
              <a:t>Self-consistent solutions for:</a:t>
            </a:r>
          </a:p>
          <a:p>
            <a:pPr>
              <a:buFontTx/>
              <a:buChar char="•"/>
            </a:pPr>
            <a:r>
              <a:rPr lang="fr-FR" sz="1800">
                <a:solidFill>
                  <a:srgbClr val="CC0000"/>
                </a:solidFill>
              </a:rPr>
              <a:t> V</a:t>
            </a:r>
            <a:r>
              <a:rPr lang="fr-FR" sz="1800" baseline="-25000">
                <a:solidFill>
                  <a:srgbClr val="CC0000"/>
                </a:solidFill>
              </a:rPr>
              <a:t>rf </a:t>
            </a:r>
            <a:r>
              <a:rPr lang="fr-FR" sz="1800">
                <a:solidFill>
                  <a:srgbClr val="CC0000"/>
                </a:solidFill>
              </a:rPr>
              <a:t>(r) and I</a:t>
            </a:r>
            <a:r>
              <a:rPr lang="fr-FR" sz="1800" baseline="-25000">
                <a:solidFill>
                  <a:srgbClr val="CC0000"/>
                </a:solidFill>
              </a:rPr>
              <a:t>rf </a:t>
            </a:r>
            <a:r>
              <a:rPr lang="fr-FR" sz="1800">
                <a:solidFill>
                  <a:srgbClr val="CC0000"/>
                </a:solidFill>
              </a:rPr>
              <a:t>(r)</a:t>
            </a:r>
          </a:p>
          <a:p>
            <a:pPr>
              <a:buFontTx/>
              <a:buChar char="•"/>
            </a:pPr>
            <a:r>
              <a:rPr lang="fr-FR" sz="1800">
                <a:solidFill>
                  <a:srgbClr val="CC0000"/>
                </a:solidFill>
              </a:rPr>
              <a:t> n</a:t>
            </a:r>
            <a:r>
              <a:rPr lang="fr-FR" sz="1800" baseline="-25000">
                <a:solidFill>
                  <a:srgbClr val="CC0000"/>
                </a:solidFill>
              </a:rPr>
              <a:t>e</a:t>
            </a:r>
            <a:r>
              <a:rPr lang="fr-FR" sz="1800">
                <a:solidFill>
                  <a:srgbClr val="CC0000"/>
                </a:solidFill>
              </a:rPr>
              <a:t>(r)</a:t>
            </a:r>
            <a:endParaRPr lang="fr-FR" sz="1800" baseline="-25000">
              <a:solidFill>
                <a:srgbClr val="CC0000"/>
              </a:solidFill>
            </a:endParaRPr>
          </a:p>
          <a:p>
            <a:pPr>
              <a:buFontTx/>
              <a:buChar char="•"/>
            </a:pPr>
            <a:r>
              <a:rPr lang="fr-FR" sz="1800">
                <a:solidFill>
                  <a:srgbClr val="CC0000"/>
                </a:solidFill>
              </a:rPr>
              <a:t> s</a:t>
            </a:r>
            <a:r>
              <a:rPr lang="fr-FR" sz="1800" baseline="-25000">
                <a:solidFill>
                  <a:srgbClr val="CC0000"/>
                </a:solidFill>
              </a:rPr>
              <a:t>m</a:t>
            </a:r>
            <a:r>
              <a:rPr lang="fr-FR" sz="1800">
                <a:solidFill>
                  <a:srgbClr val="CC0000"/>
                </a:solidFill>
              </a:rPr>
              <a:t>(r)</a:t>
            </a:r>
          </a:p>
        </p:txBody>
      </p:sp>
      <p:sp>
        <p:nvSpPr>
          <p:cNvPr id="92" name="AutoShape 30"/>
          <p:cNvSpPr>
            <a:spLocks noChangeArrowheads="1"/>
          </p:cNvSpPr>
          <p:nvPr/>
        </p:nvSpPr>
        <p:spPr bwMode="auto">
          <a:xfrm>
            <a:off x="4031432" y="5534173"/>
            <a:ext cx="546100" cy="508000"/>
          </a:xfrm>
          <a:prstGeom prst="rightArrow">
            <a:avLst>
              <a:gd name="adj1" fmla="val 50000"/>
              <a:gd name="adj2" fmla="val 26875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3" name="AutoShape 31"/>
          <p:cNvSpPr>
            <a:spLocks noChangeArrowheads="1"/>
          </p:cNvSpPr>
          <p:nvPr/>
        </p:nvSpPr>
        <p:spPr bwMode="auto">
          <a:xfrm>
            <a:off x="6660232" y="5499248"/>
            <a:ext cx="432048" cy="508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" name="Text Box 32"/>
          <p:cNvSpPr txBox="1">
            <a:spLocks noChangeArrowheads="1"/>
          </p:cNvSpPr>
          <p:nvPr/>
        </p:nvSpPr>
        <p:spPr bwMode="auto">
          <a:xfrm>
            <a:off x="6013649" y="2242641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i="1">
                <a:latin typeface="Times New Roman" pitchFamily="18" charset="0"/>
              </a:rPr>
              <a:t>C’</a:t>
            </a:r>
            <a:endParaRPr lang="fr-FR" i="1" baseline="-25000">
              <a:latin typeface="Times New Roman" pitchFamily="18" charset="0"/>
            </a:endParaRPr>
          </a:p>
        </p:txBody>
      </p:sp>
      <p:sp>
        <p:nvSpPr>
          <p:cNvPr id="95" name="Text Box 33"/>
          <p:cNvSpPr txBox="1">
            <a:spLocks noChangeArrowheads="1"/>
          </p:cNvSpPr>
          <p:nvPr/>
        </p:nvSpPr>
        <p:spPr bwMode="auto">
          <a:xfrm>
            <a:off x="4926212" y="2731591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i="1">
                <a:latin typeface="Times New Roman" pitchFamily="18" charset="0"/>
              </a:rPr>
              <a:t>R’</a:t>
            </a:r>
            <a:r>
              <a:rPr lang="fr-FR" baseline="-25000">
                <a:latin typeface="Times New Roman" pitchFamily="18" charset="0"/>
              </a:rPr>
              <a:t>cap</a:t>
            </a:r>
          </a:p>
        </p:txBody>
      </p:sp>
      <p:sp>
        <p:nvSpPr>
          <p:cNvPr id="96" name="Text Box 34"/>
          <p:cNvSpPr txBox="1">
            <a:spLocks noChangeArrowheads="1"/>
          </p:cNvSpPr>
          <p:nvPr/>
        </p:nvSpPr>
        <p:spPr bwMode="auto">
          <a:xfrm>
            <a:off x="4983362" y="3353891"/>
            <a:ext cx="68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i="1">
                <a:latin typeface="Times New Roman" pitchFamily="18" charset="0"/>
              </a:rPr>
              <a:t>2R’</a:t>
            </a:r>
            <a:r>
              <a:rPr lang="fr-FR" baseline="-25000">
                <a:latin typeface="Times New Roman" pitchFamily="18" charset="0"/>
              </a:rPr>
              <a:t>i</a:t>
            </a:r>
          </a:p>
        </p:txBody>
      </p:sp>
      <p:grpSp>
        <p:nvGrpSpPr>
          <p:cNvPr id="97" name="Group 35"/>
          <p:cNvGrpSpPr>
            <a:grpSpLocks/>
          </p:cNvGrpSpPr>
          <p:nvPr/>
        </p:nvGrpSpPr>
        <p:grpSpPr bwMode="auto">
          <a:xfrm>
            <a:off x="4661099" y="2017216"/>
            <a:ext cx="695325" cy="263525"/>
            <a:chOff x="1403" y="1825"/>
            <a:chExt cx="1549" cy="1005"/>
          </a:xfrm>
        </p:grpSpPr>
        <p:sp>
          <p:nvSpPr>
            <p:cNvPr id="98" name="Arc 36"/>
            <p:cNvSpPr>
              <a:spLocks/>
            </p:cNvSpPr>
            <p:nvPr/>
          </p:nvSpPr>
          <p:spPr bwMode="auto">
            <a:xfrm rot="16200000" flipV="1">
              <a:off x="1184" y="2044"/>
              <a:ext cx="813" cy="375"/>
            </a:xfrm>
            <a:custGeom>
              <a:avLst/>
              <a:gdLst>
                <a:gd name="T0" fmla="*/ 0 w 23775"/>
                <a:gd name="T1" fmla="*/ 1 h 43200"/>
                <a:gd name="T2" fmla="*/ 73 w 23775"/>
                <a:gd name="T3" fmla="*/ 375 h 43200"/>
                <a:gd name="T4" fmla="*/ 74 w 23775"/>
                <a:gd name="T5" fmla="*/ 188 h 43200"/>
                <a:gd name="T6" fmla="*/ 0 60000 65536"/>
                <a:gd name="T7" fmla="*/ 0 60000 65536"/>
                <a:gd name="T8" fmla="*/ 0 60000 65536"/>
                <a:gd name="T9" fmla="*/ 0 w 23775"/>
                <a:gd name="T10" fmla="*/ 0 h 43200"/>
                <a:gd name="T11" fmla="*/ 23775 w 2377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75" h="43200" fill="none" extrusionOk="0">
                  <a:moveTo>
                    <a:pt x="-1" y="109"/>
                  </a:moveTo>
                  <a:cubicBezTo>
                    <a:pt x="722" y="36"/>
                    <a:pt x="1448" y="-1"/>
                    <a:pt x="2175" y="0"/>
                  </a:cubicBezTo>
                  <a:cubicBezTo>
                    <a:pt x="14104" y="0"/>
                    <a:pt x="23775" y="9670"/>
                    <a:pt x="23775" y="21600"/>
                  </a:cubicBezTo>
                  <a:cubicBezTo>
                    <a:pt x="23775" y="33529"/>
                    <a:pt x="14104" y="43200"/>
                    <a:pt x="2175" y="43200"/>
                  </a:cubicBezTo>
                  <a:cubicBezTo>
                    <a:pt x="2158" y="43200"/>
                    <a:pt x="2142" y="43199"/>
                    <a:pt x="2126" y="43199"/>
                  </a:cubicBezTo>
                </a:path>
                <a:path w="23775" h="43200" stroke="0" extrusionOk="0">
                  <a:moveTo>
                    <a:pt x="-1" y="109"/>
                  </a:moveTo>
                  <a:cubicBezTo>
                    <a:pt x="722" y="36"/>
                    <a:pt x="1448" y="-1"/>
                    <a:pt x="2175" y="0"/>
                  </a:cubicBezTo>
                  <a:cubicBezTo>
                    <a:pt x="14104" y="0"/>
                    <a:pt x="23775" y="9670"/>
                    <a:pt x="23775" y="21600"/>
                  </a:cubicBezTo>
                  <a:cubicBezTo>
                    <a:pt x="23775" y="33529"/>
                    <a:pt x="14104" y="43200"/>
                    <a:pt x="2175" y="43200"/>
                  </a:cubicBezTo>
                  <a:cubicBezTo>
                    <a:pt x="2158" y="43200"/>
                    <a:pt x="2142" y="43199"/>
                    <a:pt x="2126" y="43199"/>
                  </a:cubicBezTo>
                  <a:lnTo>
                    <a:pt x="2175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Arc 37"/>
            <p:cNvSpPr>
              <a:spLocks/>
            </p:cNvSpPr>
            <p:nvPr/>
          </p:nvSpPr>
          <p:spPr bwMode="auto">
            <a:xfrm rot="5400000">
              <a:off x="1620" y="2662"/>
              <a:ext cx="187" cy="136"/>
            </a:xfrm>
            <a:custGeom>
              <a:avLst/>
              <a:gdLst>
                <a:gd name="T0" fmla="*/ 0 w 21649"/>
                <a:gd name="T1" fmla="*/ 0 h 43200"/>
                <a:gd name="T2" fmla="*/ 0 w 21649"/>
                <a:gd name="T3" fmla="*/ 136 h 43200"/>
                <a:gd name="T4" fmla="*/ 0 w 21649"/>
                <a:gd name="T5" fmla="*/ 68 h 43200"/>
                <a:gd name="T6" fmla="*/ 0 60000 65536"/>
                <a:gd name="T7" fmla="*/ 0 60000 65536"/>
                <a:gd name="T8" fmla="*/ 0 60000 65536"/>
                <a:gd name="T9" fmla="*/ 0 w 21649"/>
                <a:gd name="T10" fmla="*/ 0 h 43200"/>
                <a:gd name="T11" fmla="*/ 21649 w 21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9" h="43200" fill="none" extrusionOk="0">
                  <a:moveTo>
                    <a:pt x="48" y="0"/>
                  </a:moveTo>
                  <a:cubicBezTo>
                    <a:pt x="11978" y="0"/>
                    <a:pt x="21649" y="9670"/>
                    <a:pt x="21649" y="21600"/>
                  </a:cubicBezTo>
                  <a:cubicBezTo>
                    <a:pt x="21649" y="33529"/>
                    <a:pt x="11978" y="43200"/>
                    <a:pt x="49" y="43200"/>
                  </a:cubicBezTo>
                  <a:cubicBezTo>
                    <a:pt x="32" y="43200"/>
                    <a:pt x="16" y="43199"/>
                    <a:pt x="0" y="43199"/>
                  </a:cubicBezTo>
                </a:path>
                <a:path w="21649" h="43200" stroke="0" extrusionOk="0">
                  <a:moveTo>
                    <a:pt x="48" y="0"/>
                  </a:moveTo>
                  <a:cubicBezTo>
                    <a:pt x="11978" y="0"/>
                    <a:pt x="21649" y="9670"/>
                    <a:pt x="21649" y="21600"/>
                  </a:cubicBezTo>
                  <a:cubicBezTo>
                    <a:pt x="21649" y="33529"/>
                    <a:pt x="11978" y="43200"/>
                    <a:pt x="49" y="43200"/>
                  </a:cubicBezTo>
                  <a:cubicBezTo>
                    <a:pt x="32" y="43200"/>
                    <a:pt x="16" y="43199"/>
                    <a:pt x="0" y="43199"/>
                  </a:cubicBezTo>
                  <a:lnTo>
                    <a:pt x="49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Arc 38"/>
            <p:cNvSpPr>
              <a:spLocks/>
            </p:cNvSpPr>
            <p:nvPr/>
          </p:nvSpPr>
          <p:spPr bwMode="auto">
            <a:xfrm rot="16200000" flipV="1">
              <a:off x="1422" y="2046"/>
              <a:ext cx="818" cy="375"/>
            </a:xfrm>
            <a:custGeom>
              <a:avLst/>
              <a:gdLst>
                <a:gd name="T0" fmla="*/ 5 w 23908"/>
                <a:gd name="T1" fmla="*/ 1 h 43200"/>
                <a:gd name="T2" fmla="*/ 0 w 23908"/>
                <a:gd name="T3" fmla="*/ 374 h 43200"/>
                <a:gd name="T4" fmla="*/ 79 w 23908"/>
                <a:gd name="T5" fmla="*/ 188 h 43200"/>
                <a:gd name="T6" fmla="*/ 0 60000 65536"/>
                <a:gd name="T7" fmla="*/ 0 60000 65536"/>
                <a:gd name="T8" fmla="*/ 0 60000 65536"/>
                <a:gd name="T9" fmla="*/ 0 w 23908"/>
                <a:gd name="T10" fmla="*/ 0 h 43200"/>
                <a:gd name="T11" fmla="*/ 23908 w 23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08" h="43200" fill="none" extrusionOk="0">
                  <a:moveTo>
                    <a:pt x="132" y="109"/>
                  </a:moveTo>
                  <a:cubicBezTo>
                    <a:pt x="855" y="36"/>
                    <a:pt x="1581" y="-1"/>
                    <a:pt x="2308" y="0"/>
                  </a:cubicBezTo>
                  <a:cubicBezTo>
                    <a:pt x="14237" y="0"/>
                    <a:pt x="23908" y="9670"/>
                    <a:pt x="23908" y="21600"/>
                  </a:cubicBezTo>
                  <a:cubicBezTo>
                    <a:pt x="23908" y="33529"/>
                    <a:pt x="14237" y="43200"/>
                    <a:pt x="2308" y="43200"/>
                  </a:cubicBezTo>
                  <a:cubicBezTo>
                    <a:pt x="1536" y="43200"/>
                    <a:pt x="766" y="43158"/>
                    <a:pt x="-1" y="43076"/>
                  </a:cubicBezTo>
                </a:path>
                <a:path w="23908" h="43200" stroke="0" extrusionOk="0">
                  <a:moveTo>
                    <a:pt x="132" y="109"/>
                  </a:moveTo>
                  <a:cubicBezTo>
                    <a:pt x="855" y="36"/>
                    <a:pt x="1581" y="-1"/>
                    <a:pt x="2308" y="0"/>
                  </a:cubicBezTo>
                  <a:cubicBezTo>
                    <a:pt x="14237" y="0"/>
                    <a:pt x="23908" y="9670"/>
                    <a:pt x="23908" y="21600"/>
                  </a:cubicBezTo>
                  <a:cubicBezTo>
                    <a:pt x="23908" y="33529"/>
                    <a:pt x="14237" y="43200"/>
                    <a:pt x="2308" y="43200"/>
                  </a:cubicBezTo>
                  <a:cubicBezTo>
                    <a:pt x="1536" y="43200"/>
                    <a:pt x="766" y="43158"/>
                    <a:pt x="-1" y="43076"/>
                  </a:cubicBezTo>
                  <a:lnTo>
                    <a:pt x="2308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Arc 39"/>
            <p:cNvSpPr>
              <a:spLocks/>
            </p:cNvSpPr>
            <p:nvPr/>
          </p:nvSpPr>
          <p:spPr bwMode="auto">
            <a:xfrm rot="5400000">
              <a:off x="1858" y="2669"/>
              <a:ext cx="187" cy="136"/>
            </a:xfrm>
            <a:custGeom>
              <a:avLst/>
              <a:gdLst>
                <a:gd name="T0" fmla="*/ 0 w 21649"/>
                <a:gd name="T1" fmla="*/ 0 h 43200"/>
                <a:gd name="T2" fmla="*/ 0 w 21649"/>
                <a:gd name="T3" fmla="*/ 136 h 43200"/>
                <a:gd name="T4" fmla="*/ 0 w 21649"/>
                <a:gd name="T5" fmla="*/ 68 h 43200"/>
                <a:gd name="T6" fmla="*/ 0 60000 65536"/>
                <a:gd name="T7" fmla="*/ 0 60000 65536"/>
                <a:gd name="T8" fmla="*/ 0 60000 65536"/>
                <a:gd name="T9" fmla="*/ 0 w 21649"/>
                <a:gd name="T10" fmla="*/ 0 h 43200"/>
                <a:gd name="T11" fmla="*/ 21649 w 21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9" h="43200" fill="none" extrusionOk="0">
                  <a:moveTo>
                    <a:pt x="48" y="0"/>
                  </a:moveTo>
                  <a:cubicBezTo>
                    <a:pt x="11978" y="0"/>
                    <a:pt x="21649" y="9670"/>
                    <a:pt x="21649" y="21600"/>
                  </a:cubicBezTo>
                  <a:cubicBezTo>
                    <a:pt x="21649" y="33529"/>
                    <a:pt x="11978" y="43200"/>
                    <a:pt x="49" y="43200"/>
                  </a:cubicBezTo>
                  <a:cubicBezTo>
                    <a:pt x="32" y="43200"/>
                    <a:pt x="16" y="43199"/>
                    <a:pt x="0" y="43199"/>
                  </a:cubicBezTo>
                </a:path>
                <a:path w="21649" h="43200" stroke="0" extrusionOk="0">
                  <a:moveTo>
                    <a:pt x="48" y="0"/>
                  </a:moveTo>
                  <a:cubicBezTo>
                    <a:pt x="11978" y="0"/>
                    <a:pt x="21649" y="9670"/>
                    <a:pt x="21649" y="21600"/>
                  </a:cubicBezTo>
                  <a:cubicBezTo>
                    <a:pt x="21649" y="33529"/>
                    <a:pt x="11978" y="43200"/>
                    <a:pt x="49" y="43200"/>
                  </a:cubicBezTo>
                  <a:cubicBezTo>
                    <a:pt x="32" y="43200"/>
                    <a:pt x="16" y="43199"/>
                    <a:pt x="0" y="43199"/>
                  </a:cubicBezTo>
                  <a:lnTo>
                    <a:pt x="49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Arc 40"/>
            <p:cNvSpPr>
              <a:spLocks/>
            </p:cNvSpPr>
            <p:nvPr/>
          </p:nvSpPr>
          <p:spPr bwMode="auto">
            <a:xfrm rot="16200000" flipV="1">
              <a:off x="1660" y="2053"/>
              <a:ext cx="818" cy="375"/>
            </a:xfrm>
            <a:custGeom>
              <a:avLst/>
              <a:gdLst>
                <a:gd name="T0" fmla="*/ 5 w 23908"/>
                <a:gd name="T1" fmla="*/ 1 h 43200"/>
                <a:gd name="T2" fmla="*/ 0 w 23908"/>
                <a:gd name="T3" fmla="*/ 374 h 43200"/>
                <a:gd name="T4" fmla="*/ 79 w 23908"/>
                <a:gd name="T5" fmla="*/ 188 h 43200"/>
                <a:gd name="T6" fmla="*/ 0 60000 65536"/>
                <a:gd name="T7" fmla="*/ 0 60000 65536"/>
                <a:gd name="T8" fmla="*/ 0 60000 65536"/>
                <a:gd name="T9" fmla="*/ 0 w 23908"/>
                <a:gd name="T10" fmla="*/ 0 h 43200"/>
                <a:gd name="T11" fmla="*/ 23908 w 23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08" h="43200" fill="none" extrusionOk="0">
                  <a:moveTo>
                    <a:pt x="132" y="109"/>
                  </a:moveTo>
                  <a:cubicBezTo>
                    <a:pt x="855" y="36"/>
                    <a:pt x="1581" y="-1"/>
                    <a:pt x="2308" y="0"/>
                  </a:cubicBezTo>
                  <a:cubicBezTo>
                    <a:pt x="14237" y="0"/>
                    <a:pt x="23908" y="9670"/>
                    <a:pt x="23908" y="21600"/>
                  </a:cubicBezTo>
                  <a:cubicBezTo>
                    <a:pt x="23908" y="33529"/>
                    <a:pt x="14237" y="43200"/>
                    <a:pt x="2308" y="43200"/>
                  </a:cubicBezTo>
                  <a:cubicBezTo>
                    <a:pt x="1536" y="43200"/>
                    <a:pt x="766" y="43158"/>
                    <a:pt x="-1" y="43076"/>
                  </a:cubicBezTo>
                </a:path>
                <a:path w="23908" h="43200" stroke="0" extrusionOk="0">
                  <a:moveTo>
                    <a:pt x="132" y="109"/>
                  </a:moveTo>
                  <a:cubicBezTo>
                    <a:pt x="855" y="36"/>
                    <a:pt x="1581" y="-1"/>
                    <a:pt x="2308" y="0"/>
                  </a:cubicBezTo>
                  <a:cubicBezTo>
                    <a:pt x="14237" y="0"/>
                    <a:pt x="23908" y="9670"/>
                    <a:pt x="23908" y="21600"/>
                  </a:cubicBezTo>
                  <a:cubicBezTo>
                    <a:pt x="23908" y="33529"/>
                    <a:pt x="14237" y="43200"/>
                    <a:pt x="2308" y="43200"/>
                  </a:cubicBezTo>
                  <a:cubicBezTo>
                    <a:pt x="1536" y="43200"/>
                    <a:pt x="766" y="43158"/>
                    <a:pt x="-1" y="43076"/>
                  </a:cubicBezTo>
                  <a:lnTo>
                    <a:pt x="2308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Arc 41"/>
            <p:cNvSpPr>
              <a:spLocks/>
            </p:cNvSpPr>
            <p:nvPr/>
          </p:nvSpPr>
          <p:spPr bwMode="auto">
            <a:xfrm rot="5400000">
              <a:off x="2083" y="2668"/>
              <a:ext cx="187" cy="136"/>
            </a:xfrm>
            <a:custGeom>
              <a:avLst/>
              <a:gdLst>
                <a:gd name="T0" fmla="*/ 0 w 21649"/>
                <a:gd name="T1" fmla="*/ 0 h 43200"/>
                <a:gd name="T2" fmla="*/ 0 w 21649"/>
                <a:gd name="T3" fmla="*/ 136 h 43200"/>
                <a:gd name="T4" fmla="*/ 0 w 21649"/>
                <a:gd name="T5" fmla="*/ 68 h 43200"/>
                <a:gd name="T6" fmla="*/ 0 60000 65536"/>
                <a:gd name="T7" fmla="*/ 0 60000 65536"/>
                <a:gd name="T8" fmla="*/ 0 60000 65536"/>
                <a:gd name="T9" fmla="*/ 0 w 21649"/>
                <a:gd name="T10" fmla="*/ 0 h 43200"/>
                <a:gd name="T11" fmla="*/ 21649 w 21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9" h="43200" fill="none" extrusionOk="0">
                  <a:moveTo>
                    <a:pt x="48" y="0"/>
                  </a:moveTo>
                  <a:cubicBezTo>
                    <a:pt x="11978" y="0"/>
                    <a:pt x="21649" y="9670"/>
                    <a:pt x="21649" y="21600"/>
                  </a:cubicBezTo>
                  <a:cubicBezTo>
                    <a:pt x="21649" y="33529"/>
                    <a:pt x="11978" y="43200"/>
                    <a:pt x="49" y="43200"/>
                  </a:cubicBezTo>
                  <a:cubicBezTo>
                    <a:pt x="32" y="43200"/>
                    <a:pt x="16" y="43199"/>
                    <a:pt x="0" y="43199"/>
                  </a:cubicBezTo>
                </a:path>
                <a:path w="21649" h="43200" stroke="0" extrusionOk="0">
                  <a:moveTo>
                    <a:pt x="48" y="0"/>
                  </a:moveTo>
                  <a:cubicBezTo>
                    <a:pt x="11978" y="0"/>
                    <a:pt x="21649" y="9670"/>
                    <a:pt x="21649" y="21600"/>
                  </a:cubicBezTo>
                  <a:cubicBezTo>
                    <a:pt x="21649" y="33529"/>
                    <a:pt x="11978" y="43200"/>
                    <a:pt x="49" y="43200"/>
                  </a:cubicBezTo>
                  <a:cubicBezTo>
                    <a:pt x="32" y="43200"/>
                    <a:pt x="16" y="43199"/>
                    <a:pt x="0" y="43199"/>
                  </a:cubicBezTo>
                  <a:lnTo>
                    <a:pt x="49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Arc 42"/>
            <p:cNvSpPr>
              <a:spLocks/>
            </p:cNvSpPr>
            <p:nvPr/>
          </p:nvSpPr>
          <p:spPr bwMode="auto">
            <a:xfrm rot="16200000" flipV="1">
              <a:off x="1885" y="2052"/>
              <a:ext cx="818" cy="375"/>
            </a:xfrm>
            <a:custGeom>
              <a:avLst/>
              <a:gdLst>
                <a:gd name="T0" fmla="*/ 5 w 23908"/>
                <a:gd name="T1" fmla="*/ 1 h 43200"/>
                <a:gd name="T2" fmla="*/ 0 w 23908"/>
                <a:gd name="T3" fmla="*/ 374 h 43200"/>
                <a:gd name="T4" fmla="*/ 79 w 23908"/>
                <a:gd name="T5" fmla="*/ 188 h 43200"/>
                <a:gd name="T6" fmla="*/ 0 60000 65536"/>
                <a:gd name="T7" fmla="*/ 0 60000 65536"/>
                <a:gd name="T8" fmla="*/ 0 60000 65536"/>
                <a:gd name="T9" fmla="*/ 0 w 23908"/>
                <a:gd name="T10" fmla="*/ 0 h 43200"/>
                <a:gd name="T11" fmla="*/ 23908 w 23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08" h="43200" fill="none" extrusionOk="0">
                  <a:moveTo>
                    <a:pt x="132" y="109"/>
                  </a:moveTo>
                  <a:cubicBezTo>
                    <a:pt x="855" y="36"/>
                    <a:pt x="1581" y="-1"/>
                    <a:pt x="2308" y="0"/>
                  </a:cubicBezTo>
                  <a:cubicBezTo>
                    <a:pt x="14237" y="0"/>
                    <a:pt x="23908" y="9670"/>
                    <a:pt x="23908" y="21600"/>
                  </a:cubicBezTo>
                  <a:cubicBezTo>
                    <a:pt x="23908" y="33529"/>
                    <a:pt x="14237" y="43200"/>
                    <a:pt x="2308" y="43200"/>
                  </a:cubicBezTo>
                  <a:cubicBezTo>
                    <a:pt x="1536" y="43200"/>
                    <a:pt x="766" y="43158"/>
                    <a:pt x="-1" y="43076"/>
                  </a:cubicBezTo>
                </a:path>
                <a:path w="23908" h="43200" stroke="0" extrusionOk="0">
                  <a:moveTo>
                    <a:pt x="132" y="109"/>
                  </a:moveTo>
                  <a:cubicBezTo>
                    <a:pt x="855" y="36"/>
                    <a:pt x="1581" y="-1"/>
                    <a:pt x="2308" y="0"/>
                  </a:cubicBezTo>
                  <a:cubicBezTo>
                    <a:pt x="14237" y="0"/>
                    <a:pt x="23908" y="9670"/>
                    <a:pt x="23908" y="21600"/>
                  </a:cubicBezTo>
                  <a:cubicBezTo>
                    <a:pt x="23908" y="33529"/>
                    <a:pt x="14237" y="43200"/>
                    <a:pt x="2308" y="43200"/>
                  </a:cubicBezTo>
                  <a:cubicBezTo>
                    <a:pt x="1536" y="43200"/>
                    <a:pt x="766" y="43158"/>
                    <a:pt x="-1" y="43076"/>
                  </a:cubicBezTo>
                  <a:lnTo>
                    <a:pt x="2308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Arc 43"/>
            <p:cNvSpPr>
              <a:spLocks/>
            </p:cNvSpPr>
            <p:nvPr/>
          </p:nvSpPr>
          <p:spPr bwMode="auto">
            <a:xfrm rot="5400000">
              <a:off x="2322" y="2669"/>
              <a:ext cx="187" cy="136"/>
            </a:xfrm>
            <a:custGeom>
              <a:avLst/>
              <a:gdLst>
                <a:gd name="T0" fmla="*/ 0 w 21649"/>
                <a:gd name="T1" fmla="*/ 0 h 43200"/>
                <a:gd name="T2" fmla="*/ 0 w 21649"/>
                <a:gd name="T3" fmla="*/ 136 h 43200"/>
                <a:gd name="T4" fmla="*/ 0 w 21649"/>
                <a:gd name="T5" fmla="*/ 68 h 43200"/>
                <a:gd name="T6" fmla="*/ 0 60000 65536"/>
                <a:gd name="T7" fmla="*/ 0 60000 65536"/>
                <a:gd name="T8" fmla="*/ 0 60000 65536"/>
                <a:gd name="T9" fmla="*/ 0 w 21649"/>
                <a:gd name="T10" fmla="*/ 0 h 43200"/>
                <a:gd name="T11" fmla="*/ 21649 w 21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9" h="43200" fill="none" extrusionOk="0">
                  <a:moveTo>
                    <a:pt x="48" y="0"/>
                  </a:moveTo>
                  <a:cubicBezTo>
                    <a:pt x="11978" y="0"/>
                    <a:pt x="21649" y="9670"/>
                    <a:pt x="21649" y="21600"/>
                  </a:cubicBezTo>
                  <a:cubicBezTo>
                    <a:pt x="21649" y="33529"/>
                    <a:pt x="11978" y="43200"/>
                    <a:pt x="49" y="43200"/>
                  </a:cubicBezTo>
                  <a:cubicBezTo>
                    <a:pt x="32" y="43200"/>
                    <a:pt x="16" y="43199"/>
                    <a:pt x="0" y="43199"/>
                  </a:cubicBezTo>
                </a:path>
                <a:path w="21649" h="43200" stroke="0" extrusionOk="0">
                  <a:moveTo>
                    <a:pt x="48" y="0"/>
                  </a:moveTo>
                  <a:cubicBezTo>
                    <a:pt x="11978" y="0"/>
                    <a:pt x="21649" y="9670"/>
                    <a:pt x="21649" y="21600"/>
                  </a:cubicBezTo>
                  <a:cubicBezTo>
                    <a:pt x="21649" y="33529"/>
                    <a:pt x="11978" y="43200"/>
                    <a:pt x="49" y="43200"/>
                  </a:cubicBezTo>
                  <a:cubicBezTo>
                    <a:pt x="32" y="43200"/>
                    <a:pt x="16" y="43199"/>
                    <a:pt x="0" y="43199"/>
                  </a:cubicBezTo>
                  <a:lnTo>
                    <a:pt x="49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Arc 44"/>
            <p:cNvSpPr>
              <a:spLocks/>
            </p:cNvSpPr>
            <p:nvPr/>
          </p:nvSpPr>
          <p:spPr bwMode="auto">
            <a:xfrm rot="16200000" flipV="1">
              <a:off x="2124" y="2053"/>
              <a:ext cx="818" cy="375"/>
            </a:xfrm>
            <a:custGeom>
              <a:avLst/>
              <a:gdLst>
                <a:gd name="T0" fmla="*/ 5 w 23908"/>
                <a:gd name="T1" fmla="*/ 1 h 43200"/>
                <a:gd name="T2" fmla="*/ 0 w 23908"/>
                <a:gd name="T3" fmla="*/ 374 h 43200"/>
                <a:gd name="T4" fmla="*/ 79 w 23908"/>
                <a:gd name="T5" fmla="*/ 188 h 43200"/>
                <a:gd name="T6" fmla="*/ 0 60000 65536"/>
                <a:gd name="T7" fmla="*/ 0 60000 65536"/>
                <a:gd name="T8" fmla="*/ 0 60000 65536"/>
                <a:gd name="T9" fmla="*/ 0 w 23908"/>
                <a:gd name="T10" fmla="*/ 0 h 43200"/>
                <a:gd name="T11" fmla="*/ 23908 w 23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08" h="43200" fill="none" extrusionOk="0">
                  <a:moveTo>
                    <a:pt x="132" y="109"/>
                  </a:moveTo>
                  <a:cubicBezTo>
                    <a:pt x="855" y="36"/>
                    <a:pt x="1581" y="-1"/>
                    <a:pt x="2308" y="0"/>
                  </a:cubicBezTo>
                  <a:cubicBezTo>
                    <a:pt x="14237" y="0"/>
                    <a:pt x="23908" y="9670"/>
                    <a:pt x="23908" y="21600"/>
                  </a:cubicBezTo>
                  <a:cubicBezTo>
                    <a:pt x="23908" y="33529"/>
                    <a:pt x="14237" y="43200"/>
                    <a:pt x="2308" y="43200"/>
                  </a:cubicBezTo>
                  <a:cubicBezTo>
                    <a:pt x="1536" y="43200"/>
                    <a:pt x="766" y="43158"/>
                    <a:pt x="-1" y="43076"/>
                  </a:cubicBezTo>
                </a:path>
                <a:path w="23908" h="43200" stroke="0" extrusionOk="0">
                  <a:moveTo>
                    <a:pt x="132" y="109"/>
                  </a:moveTo>
                  <a:cubicBezTo>
                    <a:pt x="855" y="36"/>
                    <a:pt x="1581" y="-1"/>
                    <a:pt x="2308" y="0"/>
                  </a:cubicBezTo>
                  <a:cubicBezTo>
                    <a:pt x="14237" y="0"/>
                    <a:pt x="23908" y="9670"/>
                    <a:pt x="23908" y="21600"/>
                  </a:cubicBezTo>
                  <a:cubicBezTo>
                    <a:pt x="23908" y="33529"/>
                    <a:pt x="14237" y="43200"/>
                    <a:pt x="2308" y="43200"/>
                  </a:cubicBezTo>
                  <a:cubicBezTo>
                    <a:pt x="1536" y="43200"/>
                    <a:pt x="766" y="43158"/>
                    <a:pt x="-1" y="43076"/>
                  </a:cubicBezTo>
                  <a:lnTo>
                    <a:pt x="2308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Arc 45"/>
            <p:cNvSpPr>
              <a:spLocks/>
            </p:cNvSpPr>
            <p:nvPr/>
          </p:nvSpPr>
          <p:spPr bwMode="auto">
            <a:xfrm rot="5400000">
              <a:off x="2554" y="2668"/>
              <a:ext cx="187" cy="136"/>
            </a:xfrm>
            <a:custGeom>
              <a:avLst/>
              <a:gdLst>
                <a:gd name="T0" fmla="*/ 0 w 21649"/>
                <a:gd name="T1" fmla="*/ 0 h 43200"/>
                <a:gd name="T2" fmla="*/ 0 w 21649"/>
                <a:gd name="T3" fmla="*/ 136 h 43200"/>
                <a:gd name="T4" fmla="*/ 0 w 21649"/>
                <a:gd name="T5" fmla="*/ 68 h 43200"/>
                <a:gd name="T6" fmla="*/ 0 60000 65536"/>
                <a:gd name="T7" fmla="*/ 0 60000 65536"/>
                <a:gd name="T8" fmla="*/ 0 60000 65536"/>
                <a:gd name="T9" fmla="*/ 0 w 21649"/>
                <a:gd name="T10" fmla="*/ 0 h 43200"/>
                <a:gd name="T11" fmla="*/ 21649 w 21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9" h="43200" fill="none" extrusionOk="0">
                  <a:moveTo>
                    <a:pt x="48" y="0"/>
                  </a:moveTo>
                  <a:cubicBezTo>
                    <a:pt x="11978" y="0"/>
                    <a:pt x="21649" y="9670"/>
                    <a:pt x="21649" y="21600"/>
                  </a:cubicBezTo>
                  <a:cubicBezTo>
                    <a:pt x="21649" y="33529"/>
                    <a:pt x="11978" y="43200"/>
                    <a:pt x="49" y="43200"/>
                  </a:cubicBezTo>
                  <a:cubicBezTo>
                    <a:pt x="32" y="43200"/>
                    <a:pt x="16" y="43199"/>
                    <a:pt x="0" y="43199"/>
                  </a:cubicBezTo>
                </a:path>
                <a:path w="21649" h="43200" stroke="0" extrusionOk="0">
                  <a:moveTo>
                    <a:pt x="48" y="0"/>
                  </a:moveTo>
                  <a:cubicBezTo>
                    <a:pt x="11978" y="0"/>
                    <a:pt x="21649" y="9670"/>
                    <a:pt x="21649" y="21600"/>
                  </a:cubicBezTo>
                  <a:cubicBezTo>
                    <a:pt x="21649" y="33529"/>
                    <a:pt x="11978" y="43200"/>
                    <a:pt x="49" y="43200"/>
                  </a:cubicBezTo>
                  <a:cubicBezTo>
                    <a:pt x="32" y="43200"/>
                    <a:pt x="16" y="43199"/>
                    <a:pt x="0" y="43199"/>
                  </a:cubicBezTo>
                  <a:lnTo>
                    <a:pt x="49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Arc 46"/>
            <p:cNvSpPr>
              <a:spLocks/>
            </p:cNvSpPr>
            <p:nvPr/>
          </p:nvSpPr>
          <p:spPr bwMode="auto">
            <a:xfrm rot="16200000" flipV="1">
              <a:off x="2356" y="2052"/>
              <a:ext cx="818" cy="375"/>
            </a:xfrm>
            <a:custGeom>
              <a:avLst/>
              <a:gdLst>
                <a:gd name="T0" fmla="*/ 5 w 23908"/>
                <a:gd name="T1" fmla="*/ 1 h 43200"/>
                <a:gd name="T2" fmla="*/ 0 w 23908"/>
                <a:gd name="T3" fmla="*/ 374 h 43200"/>
                <a:gd name="T4" fmla="*/ 79 w 23908"/>
                <a:gd name="T5" fmla="*/ 188 h 43200"/>
                <a:gd name="T6" fmla="*/ 0 60000 65536"/>
                <a:gd name="T7" fmla="*/ 0 60000 65536"/>
                <a:gd name="T8" fmla="*/ 0 60000 65536"/>
                <a:gd name="T9" fmla="*/ 0 w 23908"/>
                <a:gd name="T10" fmla="*/ 0 h 43200"/>
                <a:gd name="T11" fmla="*/ 23908 w 23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08" h="43200" fill="none" extrusionOk="0">
                  <a:moveTo>
                    <a:pt x="132" y="109"/>
                  </a:moveTo>
                  <a:cubicBezTo>
                    <a:pt x="855" y="36"/>
                    <a:pt x="1581" y="-1"/>
                    <a:pt x="2308" y="0"/>
                  </a:cubicBezTo>
                  <a:cubicBezTo>
                    <a:pt x="14237" y="0"/>
                    <a:pt x="23908" y="9670"/>
                    <a:pt x="23908" y="21600"/>
                  </a:cubicBezTo>
                  <a:cubicBezTo>
                    <a:pt x="23908" y="33529"/>
                    <a:pt x="14237" y="43200"/>
                    <a:pt x="2308" y="43200"/>
                  </a:cubicBezTo>
                  <a:cubicBezTo>
                    <a:pt x="1536" y="43200"/>
                    <a:pt x="766" y="43158"/>
                    <a:pt x="-1" y="43076"/>
                  </a:cubicBezTo>
                </a:path>
                <a:path w="23908" h="43200" stroke="0" extrusionOk="0">
                  <a:moveTo>
                    <a:pt x="132" y="109"/>
                  </a:moveTo>
                  <a:cubicBezTo>
                    <a:pt x="855" y="36"/>
                    <a:pt x="1581" y="-1"/>
                    <a:pt x="2308" y="0"/>
                  </a:cubicBezTo>
                  <a:cubicBezTo>
                    <a:pt x="14237" y="0"/>
                    <a:pt x="23908" y="9670"/>
                    <a:pt x="23908" y="21600"/>
                  </a:cubicBezTo>
                  <a:cubicBezTo>
                    <a:pt x="23908" y="33529"/>
                    <a:pt x="14237" y="43200"/>
                    <a:pt x="2308" y="43200"/>
                  </a:cubicBezTo>
                  <a:cubicBezTo>
                    <a:pt x="1536" y="43200"/>
                    <a:pt x="766" y="43158"/>
                    <a:pt x="-1" y="43076"/>
                  </a:cubicBezTo>
                  <a:lnTo>
                    <a:pt x="2308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9" name="Line 47"/>
          <p:cNvSpPr>
            <a:spLocks noChangeShapeType="1"/>
          </p:cNvSpPr>
          <p:nvPr/>
        </p:nvSpPr>
        <p:spPr bwMode="auto">
          <a:xfrm flipH="1">
            <a:off x="5362774" y="2214066"/>
            <a:ext cx="11826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" name="Line 48"/>
          <p:cNvSpPr>
            <a:spLocks noChangeShapeType="1"/>
          </p:cNvSpPr>
          <p:nvPr/>
        </p:nvSpPr>
        <p:spPr bwMode="auto">
          <a:xfrm>
            <a:off x="5792987" y="2226766"/>
            <a:ext cx="0" cy="1603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1" name="Line 49"/>
          <p:cNvSpPr>
            <a:spLocks noChangeShapeType="1"/>
          </p:cNvSpPr>
          <p:nvPr/>
        </p:nvSpPr>
        <p:spPr bwMode="auto">
          <a:xfrm>
            <a:off x="5537399" y="2387103"/>
            <a:ext cx="5095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" name="Line 50"/>
          <p:cNvSpPr>
            <a:spLocks noChangeShapeType="1"/>
          </p:cNvSpPr>
          <p:nvPr/>
        </p:nvSpPr>
        <p:spPr bwMode="auto">
          <a:xfrm>
            <a:off x="5537399" y="2509341"/>
            <a:ext cx="5095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" name="Line 51"/>
          <p:cNvSpPr>
            <a:spLocks noChangeShapeType="1"/>
          </p:cNvSpPr>
          <p:nvPr/>
        </p:nvSpPr>
        <p:spPr bwMode="auto">
          <a:xfrm>
            <a:off x="5792987" y="2520453"/>
            <a:ext cx="0" cy="1793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4" name="Rectangle 52"/>
          <p:cNvSpPr>
            <a:spLocks noChangeArrowheads="1"/>
          </p:cNvSpPr>
          <p:nvPr/>
        </p:nvSpPr>
        <p:spPr bwMode="auto">
          <a:xfrm>
            <a:off x="5661224" y="2699841"/>
            <a:ext cx="257175" cy="4365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5" name="Line 53"/>
          <p:cNvSpPr>
            <a:spLocks noChangeShapeType="1"/>
          </p:cNvSpPr>
          <p:nvPr/>
        </p:nvSpPr>
        <p:spPr bwMode="auto">
          <a:xfrm>
            <a:off x="5792987" y="3145928"/>
            <a:ext cx="0" cy="2365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6" name="Line 54"/>
          <p:cNvSpPr>
            <a:spLocks noChangeShapeType="1"/>
          </p:cNvSpPr>
          <p:nvPr/>
        </p:nvSpPr>
        <p:spPr bwMode="auto">
          <a:xfrm>
            <a:off x="5792987" y="3817441"/>
            <a:ext cx="0" cy="133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" name="Rectangle 55"/>
          <p:cNvSpPr>
            <a:spLocks noChangeArrowheads="1"/>
          </p:cNvSpPr>
          <p:nvPr/>
        </p:nvSpPr>
        <p:spPr bwMode="auto">
          <a:xfrm>
            <a:off x="5661224" y="3379291"/>
            <a:ext cx="257175" cy="4381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Line 56"/>
          <p:cNvSpPr>
            <a:spLocks noChangeShapeType="1"/>
          </p:cNvSpPr>
          <p:nvPr/>
        </p:nvSpPr>
        <p:spPr bwMode="auto">
          <a:xfrm flipH="1" flipV="1">
            <a:off x="3959424" y="3950791"/>
            <a:ext cx="25860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" name="Text Box 57"/>
          <p:cNvSpPr txBox="1">
            <a:spLocks noChangeArrowheads="1"/>
          </p:cNvSpPr>
          <p:nvPr/>
        </p:nvSpPr>
        <p:spPr bwMode="auto">
          <a:xfrm>
            <a:off x="4907162" y="1539378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i="1">
                <a:latin typeface="Times New Roman" pitchFamily="18" charset="0"/>
              </a:rPr>
              <a:t>L’</a:t>
            </a:r>
            <a:endParaRPr lang="fr-FR" i="1" baseline="-25000">
              <a:latin typeface="Times New Roman" pitchFamily="18" charset="0"/>
            </a:endParaRPr>
          </a:p>
        </p:txBody>
      </p:sp>
      <p:sp>
        <p:nvSpPr>
          <p:cNvPr id="120" name="Rectangle 58"/>
          <p:cNvSpPr>
            <a:spLocks noChangeArrowheads="1"/>
          </p:cNvSpPr>
          <p:nvPr/>
        </p:nvSpPr>
        <p:spPr bwMode="auto">
          <a:xfrm rot="-5400000">
            <a:off x="4175325" y="2017215"/>
            <a:ext cx="296862" cy="3794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Line 59"/>
          <p:cNvSpPr>
            <a:spLocks noChangeShapeType="1"/>
          </p:cNvSpPr>
          <p:nvPr/>
        </p:nvSpPr>
        <p:spPr bwMode="auto">
          <a:xfrm flipH="1" flipV="1">
            <a:off x="4510287" y="2214066"/>
            <a:ext cx="1571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" name="Line 60"/>
          <p:cNvSpPr>
            <a:spLocks noChangeShapeType="1"/>
          </p:cNvSpPr>
          <p:nvPr/>
        </p:nvSpPr>
        <p:spPr bwMode="auto">
          <a:xfrm flipH="1" flipV="1">
            <a:off x="3959424" y="2214066"/>
            <a:ext cx="171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" name="Text Box 61"/>
          <p:cNvSpPr txBox="1">
            <a:spLocks noChangeArrowheads="1"/>
          </p:cNvSpPr>
          <p:nvPr/>
        </p:nvSpPr>
        <p:spPr bwMode="auto">
          <a:xfrm>
            <a:off x="4022924" y="1536203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i="1">
                <a:latin typeface="Times New Roman" pitchFamily="18" charset="0"/>
              </a:rPr>
              <a:t>R’</a:t>
            </a:r>
            <a:r>
              <a:rPr lang="fr-FR" baseline="-25000">
                <a:latin typeface="Times New Roman" pitchFamily="18" charset="0"/>
              </a:rPr>
              <a:t>ind</a:t>
            </a:r>
          </a:p>
        </p:txBody>
      </p:sp>
      <p:sp>
        <p:nvSpPr>
          <p:cNvPr id="124" name="Line 62"/>
          <p:cNvSpPr>
            <a:spLocks noChangeShapeType="1"/>
          </p:cNvSpPr>
          <p:nvPr/>
        </p:nvSpPr>
        <p:spPr bwMode="auto">
          <a:xfrm>
            <a:off x="3962599" y="2058491"/>
            <a:ext cx="0" cy="19367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" name="Line 63"/>
          <p:cNvSpPr>
            <a:spLocks noChangeShapeType="1"/>
          </p:cNvSpPr>
          <p:nvPr/>
        </p:nvSpPr>
        <p:spPr bwMode="auto">
          <a:xfrm>
            <a:off x="6540699" y="2058491"/>
            <a:ext cx="0" cy="19589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" name="Text Box 64"/>
          <p:cNvSpPr txBox="1">
            <a:spLocks noChangeArrowheads="1"/>
          </p:cNvSpPr>
          <p:nvPr/>
        </p:nvSpPr>
        <p:spPr bwMode="auto">
          <a:xfrm>
            <a:off x="4970662" y="3885703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i="1">
                <a:latin typeface="Times New Roman" pitchFamily="18" charset="0"/>
              </a:rPr>
              <a:t>dr</a:t>
            </a:r>
          </a:p>
        </p:txBody>
      </p:sp>
      <p:pic>
        <p:nvPicPr>
          <p:cNvPr id="127" name="Picture 65"/>
          <p:cNvPicPr>
            <a:picLocks noChangeAspect="1" noChangeArrowheads="1"/>
          </p:cNvPicPr>
          <p:nvPr/>
        </p:nvPicPr>
        <p:blipFill>
          <a:blip r:embed="rId2" cstate="print"/>
          <a:srcRect l="7829" r="2303"/>
          <a:stretch>
            <a:fillRect/>
          </a:stretch>
        </p:blipFill>
        <p:spPr bwMode="auto">
          <a:xfrm>
            <a:off x="6407696" y="2302024"/>
            <a:ext cx="2703541" cy="151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Text Box 66"/>
          <p:cNvSpPr txBox="1">
            <a:spLocks noChangeArrowheads="1"/>
          </p:cNvSpPr>
          <p:nvPr/>
        </p:nvSpPr>
        <p:spPr bwMode="auto">
          <a:xfrm>
            <a:off x="146050" y="6388496"/>
            <a:ext cx="4352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P. Chabert et al., Physics of Plasmas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11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 (2004) 1775</a:t>
            </a:r>
          </a:p>
          <a:p>
            <a:pPr marL="0" marR="0" lvl="0" indent="0" defTabSz="914400" eaLnBrk="0" fontAlgn="auto" latinLnBrk="0" hangingPunct="0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P. Chabert et al., Physics of Plasmas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11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 (2004) 4081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32" name="Text Box 67"/>
          <p:cNvSpPr txBox="1">
            <a:spLocks noChangeArrowheads="1"/>
          </p:cNvSpPr>
          <p:nvPr/>
        </p:nvSpPr>
        <p:spPr bwMode="auto">
          <a:xfrm>
            <a:off x="4907162" y="6523904"/>
            <a:ext cx="42624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P. Chabert et al., Phys. Rev. Lett.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95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 (2005) 205001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ea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Experiments</a:t>
            </a:r>
            <a:endParaRPr lang="fr-FR" dirty="0"/>
          </a:p>
        </p:txBody>
      </p:sp>
      <p:pic>
        <p:nvPicPr>
          <p:cNvPr id="3" name="Picture 3" descr="Electrode2"/>
          <p:cNvPicPr>
            <a:picLocks noChangeAspect="1" noChangeArrowheads="1"/>
          </p:cNvPicPr>
          <p:nvPr/>
        </p:nvPicPr>
        <p:blipFill>
          <a:blip r:embed="rId2"/>
          <a:srcRect l="2609" t="4161" r="1817" b="5559"/>
          <a:stretch>
            <a:fillRect/>
          </a:stretch>
        </p:blipFill>
        <p:spPr bwMode="auto">
          <a:xfrm>
            <a:off x="0" y="1674068"/>
            <a:ext cx="6012160" cy="425983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9788" y="1815355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2000" b="1">
                <a:solidFill>
                  <a:srgbClr val="002060"/>
                </a:solidFill>
              </a:rPr>
              <a:t>Top-grounded electrode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16216" y="4174504"/>
            <a:ext cx="2644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b="1" dirty="0">
                <a:solidFill>
                  <a:srgbClr val="002060"/>
                </a:solidFill>
              </a:rPr>
              <a:t>64 planar probes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 l="7813" t="29167" r="7031" b="13542"/>
          <a:stretch>
            <a:fillRect/>
          </a:stretch>
        </p:blipFill>
        <p:spPr bwMode="auto">
          <a:xfrm>
            <a:off x="6228184" y="5242768"/>
            <a:ext cx="2852737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00192" y="4803030"/>
            <a:ext cx="301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1800" dirty="0">
                <a:solidFill>
                  <a:srgbClr val="002060"/>
                </a:solidFill>
              </a:rPr>
              <a:t>Cartography of the ion flux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4946650" y="4449019"/>
            <a:ext cx="1782763" cy="7286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fr-FR">
              <a:solidFill>
                <a:srgbClr val="00206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11751" y="2374304"/>
            <a:ext cx="30687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b="1" dirty="0">
                <a:solidFill>
                  <a:srgbClr val="002060"/>
                </a:solidFill>
              </a:rPr>
              <a:t>3 RFEA</a:t>
            </a:r>
          </a:p>
          <a:p>
            <a:pPr algn="ctr" eaLnBrk="1" hangingPunct="1"/>
            <a:r>
              <a:rPr lang="en-GB" sz="1800" dirty="0">
                <a:solidFill>
                  <a:srgbClr val="002060"/>
                </a:solidFill>
              </a:rPr>
              <a:t>Retarding Field Energy Analyser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156176" y="3310408"/>
            <a:ext cx="301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1800" dirty="0">
                <a:solidFill>
                  <a:srgbClr val="002060"/>
                </a:solidFill>
              </a:rPr>
              <a:t>Ion energy uniformity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671964" y="2828577"/>
            <a:ext cx="889000" cy="3159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fr-FR">
              <a:solidFill>
                <a:srgbClr val="00206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3347864" y="2806352"/>
            <a:ext cx="3216275" cy="3444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fr-FR">
              <a:solidFill>
                <a:srgbClr val="00206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3374851" y="3141315"/>
            <a:ext cx="3189288" cy="1146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fr-FR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standing </a:t>
            </a:r>
            <a:r>
              <a:rPr lang="fr-FR" dirty="0" err="1"/>
              <a:t>wave</a:t>
            </a:r>
            <a:r>
              <a:rPr lang="fr-FR" dirty="0"/>
              <a:t> </a:t>
            </a:r>
            <a:r>
              <a:rPr lang="fr-FR" dirty="0" err="1"/>
              <a:t>effect</a:t>
            </a:r>
            <a:endParaRPr lang="fr-FR" dirty="0"/>
          </a:p>
        </p:txBody>
      </p:sp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2" cstate="print"/>
          <a:srcRect l="8594" t="18750" r="7813" b="14583"/>
          <a:stretch>
            <a:fillRect/>
          </a:stretch>
        </p:blipFill>
        <p:spPr bwMode="auto">
          <a:xfrm>
            <a:off x="-9525" y="1499567"/>
            <a:ext cx="37623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4"/>
          <p:cNvPicPr>
            <a:picLocks noChangeAspect="1" noChangeArrowheads="1"/>
          </p:cNvPicPr>
          <p:nvPr/>
        </p:nvPicPr>
        <p:blipFill>
          <a:blip r:embed="rId3" cstate="print"/>
          <a:srcRect l="8594" t="23958" r="7813" b="14583"/>
          <a:stretch>
            <a:fillRect/>
          </a:stretch>
        </p:blipFill>
        <p:spPr bwMode="auto">
          <a:xfrm>
            <a:off x="2744788" y="2934667"/>
            <a:ext cx="3382962" cy="202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" name="Text Box 5"/>
          <p:cNvSpPr txBox="1">
            <a:spLocks noChangeArrowheads="1"/>
          </p:cNvSpPr>
          <p:nvPr/>
        </p:nvSpPr>
        <p:spPr bwMode="auto">
          <a:xfrm>
            <a:off x="-38100" y="4258667"/>
            <a:ext cx="2641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GB" sz="2800" b="1" dirty="0">
                <a:solidFill>
                  <a:srgbClr val="CC0000"/>
                </a:solidFill>
              </a:rPr>
              <a:t>13.56</a:t>
            </a:r>
            <a:r>
              <a:rPr lang="en-GB" sz="2800" b="1" dirty="0">
                <a:solidFill>
                  <a:schemeClr val="accent2"/>
                </a:solidFill>
              </a:rPr>
              <a:t> </a:t>
            </a:r>
            <a:r>
              <a:rPr lang="en-GB" sz="2800" b="1" dirty="0">
                <a:solidFill>
                  <a:srgbClr val="002060"/>
                </a:solidFill>
              </a:rPr>
              <a:t>MHz</a:t>
            </a:r>
          </a:p>
          <a:p>
            <a:pPr algn="ctr" eaLnBrk="1" hangingPunct="1">
              <a:lnSpc>
                <a:spcPct val="120000"/>
              </a:lnSpc>
            </a:pPr>
            <a:r>
              <a:rPr lang="en-GB" sz="1600" b="1" dirty="0" err="1">
                <a:solidFill>
                  <a:srgbClr val="002060"/>
                </a:solidFill>
              </a:rPr>
              <a:t>J</a:t>
            </a:r>
            <a:r>
              <a:rPr lang="en-GB" sz="1600" b="1" baseline="-25000" dirty="0" err="1">
                <a:solidFill>
                  <a:srgbClr val="002060"/>
                </a:solidFill>
              </a:rPr>
              <a:t>i</a:t>
            </a:r>
            <a:r>
              <a:rPr lang="en-GB" sz="1600" b="1" baseline="-25000" dirty="0">
                <a:solidFill>
                  <a:srgbClr val="002060"/>
                </a:solidFill>
              </a:rPr>
              <a:t> max</a:t>
            </a:r>
            <a:r>
              <a:rPr lang="en-GB" sz="1600" b="1" dirty="0">
                <a:solidFill>
                  <a:srgbClr val="002060"/>
                </a:solidFill>
              </a:rPr>
              <a:t> = </a:t>
            </a:r>
            <a:r>
              <a:rPr lang="fr-FR" sz="1600" b="1" dirty="0">
                <a:solidFill>
                  <a:srgbClr val="002060"/>
                </a:solidFill>
              </a:rPr>
              <a:t>0.07 </a:t>
            </a:r>
            <a:r>
              <a:rPr lang="en-GB" sz="1600" b="1" dirty="0">
                <a:solidFill>
                  <a:srgbClr val="002060"/>
                </a:solidFill>
              </a:rPr>
              <a:t>mA.cm</a:t>
            </a:r>
            <a:r>
              <a:rPr lang="en-GB" sz="1600" b="1" baseline="30000" dirty="0">
                <a:solidFill>
                  <a:srgbClr val="002060"/>
                </a:solidFill>
              </a:rPr>
              <a:t>-2</a:t>
            </a:r>
          </a:p>
        </p:txBody>
      </p:sp>
      <p:sp>
        <p:nvSpPr>
          <p:cNvPr id="184" name="Line 6"/>
          <p:cNvSpPr>
            <a:spLocks noChangeShapeType="1"/>
          </p:cNvSpPr>
          <p:nvPr/>
        </p:nvSpPr>
        <p:spPr bwMode="auto">
          <a:xfrm flipH="1" flipV="1">
            <a:off x="1265238" y="3618879"/>
            <a:ext cx="0" cy="6175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185" name="Picture 7"/>
          <p:cNvPicPr>
            <a:picLocks noChangeAspect="1" noChangeArrowheads="1"/>
          </p:cNvPicPr>
          <p:nvPr/>
        </p:nvPicPr>
        <p:blipFill>
          <a:blip r:embed="rId4" cstate="print"/>
          <a:srcRect l="9375" t="22917" r="7813" b="14583"/>
          <a:stretch>
            <a:fillRect/>
          </a:stretch>
        </p:blipFill>
        <p:spPr bwMode="auto">
          <a:xfrm>
            <a:off x="5364088" y="4581128"/>
            <a:ext cx="3781425" cy="22526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86" name="Rectangle 8"/>
          <p:cNvSpPr>
            <a:spLocks noChangeArrowheads="1"/>
          </p:cNvSpPr>
          <p:nvPr/>
        </p:nvSpPr>
        <p:spPr bwMode="auto">
          <a:xfrm>
            <a:off x="3707904" y="1268760"/>
            <a:ext cx="5659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sz="2000" dirty="0">
                <a:solidFill>
                  <a:srgbClr val="002060"/>
                </a:solidFill>
                <a:latin typeface="Bookman Old Style" pitchFamily="18" charset="0"/>
              </a:rPr>
              <a:t>50 W, 200 </a:t>
            </a:r>
            <a:r>
              <a:rPr lang="en-GB" sz="2000" dirty="0" err="1">
                <a:solidFill>
                  <a:srgbClr val="002060"/>
                </a:solidFill>
                <a:latin typeface="Bookman Old Style" pitchFamily="18" charset="0"/>
              </a:rPr>
              <a:t>mTorr</a:t>
            </a:r>
            <a:r>
              <a:rPr lang="en-GB" sz="2000" dirty="0">
                <a:solidFill>
                  <a:srgbClr val="002060"/>
                </a:solidFill>
                <a:latin typeface="Bookman Old Style" pitchFamily="18" charset="0"/>
              </a:rPr>
              <a:t> (local heating)</a:t>
            </a:r>
          </a:p>
        </p:txBody>
      </p:sp>
      <p:sp>
        <p:nvSpPr>
          <p:cNvPr id="187" name="Text Box 9"/>
          <p:cNvSpPr txBox="1">
            <a:spLocks noChangeArrowheads="1"/>
          </p:cNvSpPr>
          <p:nvPr/>
        </p:nvSpPr>
        <p:spPr bwMode="auto">
          <a:xfrm>
            <a:off x="-19050" y="1512267"/>
            <a:ext cx="7762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J</a:t>
            </a:r>
            <a:r>
              <a:rPr lang="en-GB" sz="1400" baseline="-25000"/>
              <a:t>i</a:t>
            </a:r>
            <a:r>
              <a:rPr lang="en-GB" sz="1400"/>
              <a:t>/J</a:t>
            </a:r>
            <a:r>
              <a:rPr lang="en-GB" sz="1400" baseline="-25000"/>
              <a:t>imax</a:t>
            </a:r>
          </a:p>
        </p:txBody>
      </p:sp>
      <p:sp>
        <p:nvSpPr>
          <p:cNvPr id="188" name="Text Box 10"/>
          <p:cNvSpPr txBox="1">
            <a:spLocks noChangeArrowheads="1"/>
          </p:cNvSpPr>
          <p:nvPr/>
        </p:nvSpPr>
        <p:spPr bwMode="auto">
          <a:xfrm>
            <a:off x="2699792" y="2908176"/>
            <a:ext cx="7762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 err="1"/>
              <a:t>J</a:t>
            </a:r>
            <a:r>
              <a:rPr lang="en-GB" sz="1400" baseline="-25000" dirty="0" err="1"/>
              <a:t>i</a:t>
            </a:r>
            <a:r>
              <a:rPr lang="en-GB" sz="1400" dirty="0"/>
              <a:t>/</a:t>
            </a:r>
            <a:r>
              <a:rPr lang="en-GB" sz="1400" dirty="0" err="1"/>
              <a:t>J</a:t>
            </a:r>
            <a:r>
              <a:rPr lang="en-GB" sz="1400" baseline="-25000" dirty="0" err="1"/>
              <a:t>imax</a:t>
            </a:r>
            <a:endParaRPr lang="en-GB" sz="1400" baseline="-25000" dirty="0"/>
          </a:p>
        </p:txBody>
      </p:sp>
      <p:sp>
        <p:nvSpPr>
          <p:cNvPr id="189" name="Text Box 11"/>
          <p:cNvSpPr txBox="1">
            <a:spLocks noChangeArrowheads="1"/>
          </p:cNvSpPr>
          <p:nvPr/>
        </p:nvSpPr>
        <p:spPr bwMode="auto">
          <a:xfrm>
            <a:off x="5652120" y="4720604"/>
            <a:ext cx="7762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J</a:t>
            </a:r>
            <a:r>
              <a:rPr lang="en-GB" sz="1400" baseline="-25000"/>
              <a:t>i</a:t>
            </a:r>
            <a:r>
              <a:rPr lang="en-GB" sz="1400"/>
              <a:t>/J</a:t>
            </a:r>
            <a:r>
              <a:rPr lang="en-GB" sz="1400" baseline="-25000"/>
              <a:t>imax</a:t>
            </a:r>
          </a:p>
        </p:txBody>
      </p:sp>
      <p:sp>
        <p:nvSpPr>
          <p:cNvPr id="190" name="Text Box 12"/>
          <p:cNvSpPr txBox="1">
            <a:spLocks noChangeArrowheads="1"/>
          </p:cNvSpPr>
          <p:nvPr/>
        </p:nvSpPr>
        <p:spPr bwMode="auto">
          <a:xfrm>
            <a:off x="4644008" y="1840260"/>
            <a:ext cx="2641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GB" sz="2800" b="1" dirty="0">
                <a:solidFill>
                  <a:srgbClr val="CC0000"/>
                </a:solidFill>
              </a:rPr>
              <a:t>60 </a:t>
            </a:r>
            <a:r>
              <a:rPr lang="en-GB" sz="2800" b="1" dirty="0">
                <a:solidFill>
                  <a:srgbClr val="002060"/>
                </a:solidFill>
              </a:rPr>
              <a:t>MHz</a:t>
            </a:r>
          </a:p>
          <a:p>
            <a:pPr algn="ctr" eaLnBrk="1" hangingPunct="1">
              <a:lnSpc>
                <a:spcPct val="120000"/>
              </a:lnSpc>
            </a:pPr>
            <a:r>
              <a:rPr lang="en-GB" sz="1600" b="1" dirty="0" err="1">
                <a:solidFill>
                  <a:srgbClr val="002060"/>
                </a:solidFill>
              </a:rPr>
              <a:t>J</a:t>
            </a:r>
            <a:r>
              <a:rPr lang="en-GB" sz="1600" b="1" baseline="-25000" dirty="0" err="1">
                <a:solidFill>
                  <a:srgbClr val="002060"/>
                </a:solidFill>
              </a:rPr>
              <a:t>i</a:t>
            </a:r>
            <a:r>
              <a:rPr lang="en-GB" sz="1600" b="1" baseline="-25000" dirty="0">
                <a:solidFill>
                  <a:srgbClr val="002060"/>
                </a:solidFill>
              </a:rPr>
              <a:t> max</a:t>
            </a:r>
            <a:r>
              <a:rPr lang="en-GB" sz="1600" b="1" dirty="0">
                <a:solidFill>
                  <a:srgbClr val="002060"/>
                </a:solidFill>
              </a:rPr>
              <a:t> = </a:t>
            </a:r>
            <a:r>
              <a:rPr lang="fr-FR" sz="1600" b="1" dirty="0">
                <a:solidFill>
                  <a:srgbClr val="002060"/>
                </a:solidFill>
              </a:rPr>
              <a:t>0.15 </a:t>
            </a:r>
            <a:r>
              <a:rPr lang="en-GB" sz="1600" b="1" dirty="0">
                <a:solidFill>
                  <a:srgbClr val="002060"/>
                </a:solidFill>
              </a:rPr>
              <a:t>mA.cm</a:t>
            </a:r>
            <a:r>
              <a:rPr lang="en-GB" sz="1600" b="1" baseline="30000" dirty="0">
                <a:solidFill>
                  <a:srgbClr val="002060"/>
                </a:solidFill>
              </a:rPr>
              <a:t>-2</a:t>
            </a:r>
          </a:p>
        </p:txBody>
      </p:sp>
      <p:sp>
        <p:nvSpPr>
          <p:cNvPr id="191" name="Line 13"/>
          <p:cNvSpPr>
            <a:spLocks noChangeShapeType="1"/>
          </p:cNvSpPr>
          <p:nvPr/>
        </p:nvSpPr>
        <p:spPr bwMode="auto">
          <a:xfrm flipH="1">
            <a:off x="5652120" y="2882279"/>
            <a:ext cx="0" cy="3492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2" name="Text Box 14"/>
          <p:cNvSpPr txBox="1">
            <a:spLocks noChangeArrowheads="1"/>
          </p:cNvSpPr>
          <p:nvPr/>
        </p:nvSpPr>
        <p:spPr bwMode="auto">
          <a:xfrm>
            <a:off x="6660232" y="3544267"/>
            <a:ext cx="2641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GB" sz="2800" b="1" dirty="0">
                <a:solidFill>
                  <a:srgbClr val="CC0000"/>
                </a:solidFill>
              </a:rPr>
              <a:t>81.36 </a:t>
            </a:r>
            <a:r>
              <a:rPr lang="en-GB" sz="2800" b="1" dirty="0">
                <a:solidFill>
                  <a:srgbClr val="002060"/>
                </a:solidFill>
              </a:rPr>
              <a:t>MHz</a:t>
            </a:r>
          </a:p>
          <a:p>
            <a:pPr algn="ctr" eaLnBrk="1" hangingPunct="1">
              <a:lnSpc>
                <a:spcPct val="120000"/>
              </a:lnSpc>
            </a:pPr>
            <a:r>
              <a:rPr lang="en-GB" sz="1600" b="1" dirty="0" err="1">
                <a:solidFill>
                  <a:srgbClr val="002060"/>
                </a:solidFill>
              </a:rPr>
              <a:t>J</a:t>
            </a:r>
            <a:r>
              <a:rPr lang="en-GB" sz="1600" b="1" baseline="-25000" dirty="0" err="1">
                <a:solidFill>
                  <a:srgbClr val="002060"/>
                </a:solidFill>
              </a:rPr>
              <a:t>i</a:t>
            </a:r>
            <a:r>
              <a:rPr lang="en-GB" sz="1600" b="1" baseline="-25000" dirty="0">
                <a:solidFill>
                  <a:srgbClr val="002060"/>
                </a:solidFill>
              </a:rPr>
              <a:t> max</a:t>
            </a:r>
            <a:r>
              <a:rPr lang="en-GB" sz="1600" b="1" dirty="0">
                <a:solidFill>
                  <a:srgbClr val="002060"/>
                </a:solidFill>
              </a:rPr>
              <a:t> = </a:t>
            </a:r>
            <a:r>
              <a:rPr lang="fr-FR" sz="1600" b="1" dirty="0">
                <a:solidFill>
                  <a:srgbClr val="002060"/>
                </a:solidFill>
              </a:rPr>
              <a:t>0.17 </a:t>
            </a:r>
            <a:r>
              <a:rPr lang="en-GB" sz="1600" b="1" dirty="0">
                <a:solidFill>
                  <a:srgbClr val="002060"/>
                </a:solidFill>
              </a:rPr>
              <a:t>mA.cm</a:t>
            </a:r>
            <a:r>
              <a:rPr lang="en-GB" sz="1600" b="1" baseline="30000" dirty="0">
                <a:solidFill>
                  <a:srgbClr val="002060"/>
                </a:solidFill>
              </a:rPr>
              <a:t>-2</a:t>
            </a:r>
          </a:p>
        </p:txBody>
      </p:sp>
      <p:sp>
        <p:nvSpPr>
          <p:cNvPr id="193" name="Line 15"/>
          <p:cNvSpPr>
            <a:spLocks noChangeShapeType="1"/>
          </p:cNvSpPr>
          <p:nvPr/>
        </p:nvSpPr>
        <p:spPr bwMode="auto">
          <a:xfrm flipH="1">
            <a:off x="8163595" y="4479304"/>
            <a:ext cx="1587" cy="4873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" name="Text Box 16"/>
          <p:cNvSpPr txBox="1">
            <a:spLocks noChangeArrowheads="1"/>
          </p:cNvSpPr>
          <p:nvPr/>
        </p:nvSpPr>
        <p:spPr bwMode="auto">
          <a:xfrm>
            <a:off x="557213" y="6058867"/>
            <a:ext cx="5619750" cy="342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1600" i="1" dirty="0">
                <a:solidFill>
                  <a:srgbClr val="002060"/>
                </a:solidFill>
              </a:rPr>
              <a:t>A. Perret et al., Appl. Phys. Lett </a:t>
            </a:r>
            <a:r>
              <a:rPr lang="en-GB" sz="1600" b="1" i="1" dirty="0">
                <a:solidFill>
                  <a:srgbClr val="002060"/>
                </a:solidFill>
              </a:rPr>
              <a:t>83</a:t>
            </a:r>
            <a:r>
              <a:rPr lang="en-GB" sz="1600" i="1" dirty="0">
                <a:solidFill>
                  <a:srgbClr val="002060"/>
                </a:solidFill>
              </a:rPr>
              <a:t> ( 2003) 243</a:t>
            </a:r>
            <a:endParaRPr lang="en-GB" sz="1600" i="1" dirty="0">
              <a:solidFill>
                <a:srgbClr val="002060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" y="44624"/>
            <a:ext cx="8867328" cy="1143000"/>
          </a:xfrm>
        </p:spPr>
        <p:txBody>
          <a:bodyPr/>
          <a:lstStyle/>
          <a:p>
            <a:r>
              <a:rPr lang="en-US" dirty="0"/>
              <a:t>Industrial Challenges for RF Plasmas</a:t>
            </a:r>
          </a:p>
        </p:txBody>
      </p:sp>
      <p:pic>
        <p:nvPicPr>
          <p:cNvPr id="5" name="Picture 18" descr="Wafer_klein_bis%20gros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2874964"/>
            <a:ext cx="4142373" cy="3376612"/>
          </a:xfrm>
          <a:prstGeom prst="rect">
            <a:avLst/>
          </a:prstGeom>
          <a:noFill/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8608" y="1549241"/>
            <a:ext cx="9028604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2400" dirty="0">
                <a:latin typeface="Bookman Old Style" pitchFamily="18" charset="0"/>
              </a:rPr>
              <a:t> </a:t>
            </a:r>
            <a:r>
              <a:rPr lang="fr-FR" sz="2400" dirty="0" err="1">
                <a:latin typeface="Bookman Old Style" pitchFamily="18" charset="0"/>
              </a:rPr>
              <a:t>Patern</a:t>
            </a:r>
            <a:r>
              <a:rPr lang="fr-FR" sz="2400" dirty="0">
                <a:latin typeface="Bookman Old Style" pitchFamily="18" charset="0"/>
              </a:rPr>
              <a:t> size </a:t>
            </a:r>
            <a:r>
              <a:rPr lang="fr-FR" sz="2400" dirty="0" err="1">
                <a:latin typeface="Bookman Old Style" pitchFamily="18" charset="0"/>
              </a:rPr>
              <a:t>shrinks</a:t>
            </a:r>
            <a:r>
              <a:rPr lang="fr-FR" sz="2400" dirty="0">
                <a:latin typeface="Bookman Old Style" pitchFamily="18" charset="0"/>
              </a:rPr>
              <a:t> </a:t>
            </a:r>
            <a:r>
              <a:rPr lang="fr-FR" sz="2400" dirty="0" err="1">
                <a:latin typeface="Bookman Old Style" pitchFamily="18" charset="0"/>
              </a:rPr>
              <a:t>while</a:t>
            </a:r>
            <a:r>
              <a:rPr lang="fr-FR" sz="2400" dirty="0">
                <a:latin typeface="Bookman Old Style" pitchFamily="18" charset="0"/>
              </a:rPr>
              <a:t> </a:t>
            </a:r>
            <a:r>
              <a:rPr lang="fr-FR" sz="2400" dirty="0" err="1">
                <a:latin typeface="Bookman Old Style" pitchFamily="18" charset="0"/>
              </a:rPr>
              <a:t>substrate</a:t>
            </a:r>
            <a:r>
              <a:rPr lang="fr-FR" sz="2400" dirty="0">
                <a:latin typeface="Bookman Old Style" pitchFamily="18" charset="0"/>
              </a:rPr>
              <a:t> size </a:t>
            </a:r>
            <a:r>
              <a:rPr lang="fr-FR" sz="2400" dirty="0" err="1">
                <a:latin typeface="Bookman Old Style" pitchFamily="18" charset="0"/>
              </a:rPr>
              <a:t>increases</a:t>
            </a:r>
            <a:endParaRPr lang="fr-FR" sz="2400" dirty="0">
              <a:latin typeface="Bookman Old Style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400" dirty="0">
                <a:latin typeface="Bookman Old Style" pitchFamily="18" charset="0"/>
              </a:rPr>
              <a:t> </a:t>
            </a:r>
            <a:r>
              <a:rPr lang="fr-FR" sz="2400" dirty="0" err="1">
                <a:latin typeface="Bookman Old Style" pitchFamily="18" charset="0"/>
              </a:rPr>
              <a:t>Need</a:t>
            </a:r>
            <a:r>
              <a:rPr lang="fr-FR" sz="2400" dirty="0">
                <a:latin typeface="Bookman Old Style" pitchFamily="18" charset="0"/>
              </a:rPr>
              <a:t> </a:t>
            </a:r>
            <a:r>
              <a:rPr lang="fr-FR" sz="2400" dirty="0" err="1">
                <a:latin typeface="Bookman Old Style" pitchFamily="18" charset="0"/>
              </a:rPr>
              <a:t>stability</a:t>
            </a:r>
            <a:r>
              <a:rPr lang="fr-FR" sz="2400" dirty="0">
                <a:latin typeface="Bookman Old Style" pitchFamily="18" charset="0"/>
              </a:rPr>
              <a:t>, </a:t>
            </a:r>
            <a:r>
              <a:rPr lang="fr-FR" sz="2400" dirty="0" err="1">
                <a:latin typeface="Bookman Old Style" pitchFamily="18" charset="0"/>
              </a:rPr>
              <a:t>reproductibility</a:t>
            </a:r>
            <a:r>
              <a:rPr lang="fr-FR" sz="2400" dirty="0">
                <a:latin typeface="Bookman Old Style" pitchFamily="18" charset="0"/>
              </a:rPr>
              <a:t> and </a:t>
            </a:r>
            <a:r>
              <a:rPr lang="fr-FR" sz="2400" dirty="0" err="1">
                <a:latin typeface="Bookman Old Style" pitchFamily="18" charset="0"/>
              </a:rPr>
              <a:t>uniformity</a:t>
            </a:r>
            <a:endParaRPr lang="fr-FR" sz="2400" dirty="0">
              <a:latin typeface="Bookman Old Style" pitchFamily="18" charset="0"/>
            </a:endParaRPr>
          </a:p>
        </p:txBody>
      </p:sp>
      <p:pic>
        <p:nvPicPr>
          <p:cNvPr id="8" name="Picture 16" descr="Goldst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914900"/>
            <a:ext cx="1052741" cy="1336675"/>
          </a:xfrm>
          <a:prstGeom prst="rect">
            <a:avLst/>
          </a:prstGeom>
          <a:noFill/>
        </p:spPr>
      </p:pic>
      <p:pic>
        <p:nvPicPr>
          <p:cNvPr id="9" name="Picture 20" descr="plasma4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6013" y="2898776"/>
            <a:ext cx="4241199" cy="2690464"/>
          </a:xfrm>
          <a:prstGeom prst="rect">
            <a:avLst/>
          </a:prstGeom>
          <a:noFill/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31763" y="2895600"/>
            <a:ext cx="207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FF99"/>
                </a:solidFill>
                <a:latin typeface="Symbol" pitchFamily="18" charset="2"/>
              </a:rPr>
              <a:t>m</a:t>
            </a:r>
            <a:r>
              <a:rPr lang="fr-FR" b="1">
                <a:solidFill>
                  <a:srgbClr val="FFFF99"/>
                </a:solidFill>
              </a:rPr>
              <a:t>-electronics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73977" y="5949280"/>
            <a:ext cx="2826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LCD - Flat Panel Displays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standing </a:t>
            </a:r>
            <a:r>
              <a:rPr lang="fr-FR" dirty="0" err="1"/>
              <a:t>wave</a:t>
            </a:r>
            <a:r>
              <a:rPr lang="fr-FR" dirty="0"/>
              <a:t> </a:t>
            </a:r>
            <a:r>
              <a:rPr lang="fr-FR" dirty="0" err="1"/>
              <a:t>effect</a:t>
            </a:r>
            <a:endParaRPr lang="fr-FR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78557" y="5848622"/>
            <a:ext cx="255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-20</a:t>
            </a:r>
            <a:endParaRPr lang="en-GB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924744" y="5848622"/>
            <a:ext cx="255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-10</a:t>
            </a:r>
            <a:endParaRPr lang="en-GB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242369" y="5848622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</a:t>
            </a:r>
            <a:endParaRPr lang="en-GB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444107" y="5848622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10</a:t>
            </a:r>
            <a:endParaRPr lang="en-GB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691882" y="5848622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20</a:t>
            </a:r>
            <a:endParaRPr lang="en-GB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57882" y="5639072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0,00</a:t>
            </a:r>
            <a:endParaRPr lang="en-GB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57882" y="519298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0,02</a:t>
            </a:r>
            <a:endParaRPr lang="en-GB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357882" y="4746897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0,04</a:t>
            </a:r>
            <a:endParaRPr lang="en-GB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57882" y="429763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0,06</a:t>
            </a:r>
            <a:endParaRPr lang="en-GB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57882" y="3851547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0,08</a:t>
            </a:r>
            <a:endParaRPr lang="en-GB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357882" y="3405460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0,10</a:t>
            </a:r>
            <a:endParaRPr lang="en-GB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357882" y="2959372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0,12</a:t>
            </a:r>
            <a:endParaRPr lang="en-GB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357882" y="2511697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0,14</a:t>
            </a:r>
            <a:endParaRPr lang="en-GB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357882" y="2064022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0,16</a:t>
            </a:r>
            <a:endParaRPr lang="en-GB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357882" y="161793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0,18</a:t>
            </a:r>
            <a:endParaRPr lang="en-GB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V="1">
            <a:off x="792857" y="5737497"/>
            <a:ext cx="1587" cy="777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1415157" y="5737497"/>
            <a:ext cx="1587" cy="38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V="1">
            <a:off x="2039044" y="5737497"/>
            <a:ext cx="1588" cy="777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V="1">
            <a:off x="2661344" y="5737497"/>
            <a:ext cx="1588" cy="38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 flipV="1">
            <a:off x="3286819" y="5737497"/>
            <a:ext cx="1588" cy="777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flipV="1">
            <a:off x="3909119" y="5737497"/>
            <a:ext cx="1588" cy="38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V="1">
            <a:off x="4531419" y="5737497"/>
            <a:ext cx="1588" cy="777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 flipV="1">
            <a:off x="5156894" y="5737497"/>
            <a:ext cx="1588" cy="38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V="1">
            <a:off x="5779194" y="5737497"/>
            <a:ext cx="1588" cy="777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792857" y="5737497"/>
            <a:ext cx="498633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>
            <a:off x="715069" y="5737497"/>
            <a:ext cx="777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>
            <a:off x="753169" y="5512072"/>
            <a:ext cx="396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" name="Line 29"/>
          <p:cNvSpPr>
            <a:spLocks noChangeShapeType="1"/>
          </p:cNvSpPr>
          <p:nvPr/>
        </p:nvSpPr>
        <p:spPr bwMode="auto">
          <a:xfrm>
            <a:off x="715069" y="5289822"/>
            <a:ext cx="777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>
            <a:off x="753169" y="5065985"/>
            <a:ext cx="396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>
            <a:off x="715069" y="4843735"/>
            <a:ext cx="777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Line 32"/>
          <p:cNvSpPr>
            <a:spLocks noChangeShapeType="1"/>
          </p:cNvSpPr>
          <p:nvPr/>
        </p:nvSpPr>
        <p:spPr bwMode="auto">
          <a:xfrm>
            <a:off x="753169" y="4619897"/>
            <a:ext cx="396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" name="Line 33"/>
          <p:cNvSpPr>
            <a:spLocks noChangeShapeType="1"/>
          </p:cNvSpPr>
          <p:nvPr/>
        </p:nvSpPr>
        <p:spPr bwMode="auto">
          <a:xfrm>
            <a:off x="715069" y="4396060"/>
            <a:ext cx="777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Line 34"/>
          <p:cNvSpPr>
            <a:spLocks noChangeShapeType="1"/>
          </p:cNvSpPr>
          <p:nvPr/>
        </p:nvSpPr>
        <p:spPr bwMode="auto">
          <a:xfrm>
            <a:off x="753169" y="4173810"/>
            <a:ext cx="396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715069" y="3949972"/>
            <a:ext cx="777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" name="Line 36"/>
          <p:cNvSpPr>
            <a:spLocks noChangeShapeType="1"/>
          </p:cNvSpPr>
          <p:nvPr/>
        </p:nvSpPr>
        <p:spPr bwMode="auto">
          <a:xfrm>
            <a:off x="753169" y="3727722"/>
            <a:ext cx="396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" name="Line 37"/>
          <p:cNvSpPr>
            <a:spLocks noChangeShapeType="1"/>
          </p:cNvSpPr>
          <p:nvPr/>
        </p:nvSpPr>
        <p:spPr bwMode="auto">
          <a:xfrm>
            <a:off x="715069" y="3503885"/>
            <a:ext cx="777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>
            <a:off x="753169" y="3278460"/>
            <a:ext cx="396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4" name="Line 39"/>
          <p:cNvSpPr>
            <a:spLocks noChangeShapeType="1"/>
          </p:cNvSpPr>
          <p:nvPr/>
        </p:nvSpPr>
        <p:spPr bwMode="auto">
          <a:xfrm>
            <a:off x="715069" y="3057797"/>
            <a:ext cx="777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>
            <a:off x="753169" y="2832372"/>
            <a:ext cx="396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41"/>
          <p:cNvSpPr>
            <a:spLocks noChangeShapeType="1"/>
          </p:cNvSpPr>
          <p:nvPr/>
        </p:nvSpPr>
        <p:spPr bwMode="auto">
          <a:xfrm>
            <a:off x="715069" y="2608535"/>
            <a:ext cx="777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" name="Line 42"/>
          <p:cNvSpPr>
            <a:spLocks noChangeShapeType="1"/>
          </p:cNvSpPr>
          <p:nvPr/>
        </p:nvSpPr>
        <p:spPr bwMode="auto">
          <a:xfrm>
            <a:off x="753169" y="2386285"/>
            <a:ext cx="396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" name="Line 43"/>
          <p:cNvSpPr>
            <a:spLocks noChangeShapeType="1"/>
          </p:cNvSpPr>
          <p:nvPr/>
        </p:nvSpPr>
        <p:spPr bwMode="auto">
          <a:xfrm>
            <a:off x="715069" y="2162447"/>
            <a:ext cx="777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" name="Line 44"/>
          <p:cNvSpPr>
            <a:spLocks noChangeShapeType="1"/>
          </p:cNvSpPr>
          <p:nvPr/>
        </p:nvSpPr>
        <p:spPr bwMode="auto">
          <a:xfrm>
            <a:off x="753169" y="1940197"/>
            <a:ext cx="396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0" name="Line 45"/>
          <p:cNvSpPr>
            <a:spLocks noChangeShapeType="1"/>
          </p:cNvSpPr>
          <p:nvPr/>
        </p:nvSpPr>
        <p:spPr bwMode="auto">
          <a:xfrm>
            <a:off x="715069" y="1716360"/>
            <a:ext cx="777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" name="Line 46"/>
          <p:cNvSpPr>
            <a:spLocks noChangeShapeType="1"/>
          </p:cNvSpPr>
          <p:nvPr/>
        </p:nvSpPr>
        <p:spPr bwMode="auto">
          <a:xfrm flipV="1">
            <a:off x="792857" y="1716360"/>
            <a:ext cx="1587" cy="40211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" name="Freeform 47"/>
          <p:cNvSpPr>
            <a:spLocks/>
          </p:cNvSpPr>
          <p:nvPr/>
        </p:nvSpPr>
        <p:spPr bwMode="auto">
          <a:xfrm>
            <a:off x="3286819" y="2021160"/>
            <a:ext cx="2084388" cy="2935287"/>
          </a:xfrm>
          <a:custGeom>
            <a:avLst/>
            <a:gdLst>
              <a:gd name="T0" fmla="*/ 0 w 1313"/>
              <a:gd name="T1" fmla="*/ 0 h 1849"/>
              <a:gd name="T2" fmla="*/ 1 w 1313"/>
              <a:gd name="T3" fmla="*/ 0 h 1849"/>
              <a:gd name="T4" fmla="*/ 4 w 1313"/>
              <a:gd name="T5" fmla="*/ 0 h 1849"/>
              <a:gd name="T6" fmla="*/ 6 w 1313"/>
              <a:gd name="T7" fmla="*/ 0 h 1849"/>
              <a:gd name="T8" fmla="*/ 9 w 1313"/>
              <a:gd name="T9" fmla="*/ 0 h 1849"/>
              <a:gd name="T10" fmla="*/ 11 w 1313"/>
              <a:gd name="T11" fmla="*/ 0 h 1849"/>
              <a:gd name="T12" fmla="*/ 23 w 1313"/>
              <a:gd name="T13" fmla="*/ 0 h 1849"/>
              <a:gd name="T14" fmla="*/ 34 w 1313"/>
              <a:gd name="T15" fmla="*/ 1 h 1849"/>
              <a:gd name="T16" fmla="*/ 46 w 1313"/>
              <a:gd name="T17" fmla="*/ 1 h 1849"/>
              <a:gd name="T18" fmla="*/ 58 w 1313"/>
              <a:gd name="T19" fmla="*/ 3 h 1849"/>
              <a:gd name="T20" fmla="*/ 96 w 1313"/>
              <a:gd name="T21" fmla="*/ 11 h 1849"/>
              <a:gd name="T22" fmla="*/ 135 w 1313"/>
              <a:gd name="T23" fmla="*/ 21 h 1849"/>
              <a:gd name="T24" fmla="*/ 174 w 1313"/>
              <a:gd name="T25" fmla="*/ 37 h 1849"/>
              <a:gd name="T26" fmla="*/ 215 w 1313"/>
              <a:gd name="T27" fmla="*/ 56 h 1849"/>
              <a:gd name="T28" fmla="*/ 254 w 1313"/>
              <a:gd name="T29" fmla="*/ 78 h 1849"/>
              <a:gd name="T30" fmla="*/ 292 w 1313"/>
              <a:gd name="T31" fmla="*/ 103 h 1849"/>
              <a:gd name="T32" fmla="*/ 331 w 1313"/>
              <a:gd name="T33" fmla="*/ 134 h 1849"/>
              <a:gd name="T34" fmla="*/ 372 w 1313"/>
              <a:gd name="T35" fmla="*/ 167 h 1849"/>
              <a:gd name="T36" fmla="*/ 411 w 1313"/>
              <a:gd name="T37" fmla="*/ 204 h 1849"/>
              <a:gd name="T38" fmla="*/ 450 w 1313"/>
              <a:gd name="T39" fmla="*/ 245 h 1849"/>
              <a:gd name="T40" fmla="*/ 489 w 1313"/>
              <a:gd name="T41" fmla="*/ 288 h 1849"/>
              <a:gd name="T42" fmla="*/ 527 w 1313"/>
              <a:gd name="T43" fmla="*/ 336 h 1849"/>
              <a:gd name="T44" fmla="*/ 568 w 1313"/>
              <a:gd name="T45" fmla="*/ 386 h 1849"/>
              <a:gd name="T46" fmla="*/ 607 w 1313"/>
              <a:gd name="T47" fmla="*/ 439 h 1849"/>
              <a:gd name="T48" fmla="*/ 646 w 1313"/>
              <a:gd name="T49" fmla="*/ 497 h 1849"/>
              <a:gd name="T50" fmla="*/ 685 w 1313"/>
              <a:gd name="T51" fmla="*/ 558 h 1849"/>
              <a:gd name="T52" fmla="*/ 725 w 1313"/>
              <a:gd name="T53" fmla="*/ 620 h 1849"/>
              <a:gd name="T54" fmla="*/ 764 w 1313"/>
              <a:gd name="T55" fmla="*/ 686 h 1849"/>
              <a:gd name="T56" fmla="*/ 803 w 1313"/>
              <a:gd name="T57" fmla="*/ 755 h 1849"/>
              <a:gd name="T58" fmla="*/ 842 w 1313"/>
              <a:gd name="T59" fmla="*/ 827 h 1849"/>
              <a:gd name="T60" fmla="*/ 882 w 1313"/>
              <a:gd name="T61" fmla="*/ 901 h 1849"/>
              <a:gd name="T62" fmla="*/ 921 w 1313"/>
              <a:gd name="T63" fmla="*/ 978 h 1849"/>
              <a:gd name="T64" fmla="*/ 960 w 1313"/>
              <a:gd name="T65" fmla="*/ 1056 h 1849"/>
              <a:gd name="T66" fmla="*/ 999 w 1313"/>
              <a:gd name="T67" fmla="*/ 1138 h 1849"/>
              <a:gd name="T68" fmla="*/ 1039 w 1313"/>
              <a:gd name="T69" fmla="*/ 1222 h 1849"/>
              <a:gd name="T70" fmla="*/ 1078 w 1313"/>
              <a:gd name="T71" fmla="*/ 1307 h 1849"/>
              <a:gd name="T72" fmla="*/ 1117 w 1313"/>
              <a:gd name="T73" fmla="*/ 1395 h 1849"/>
              <a:gd name="T74" fmla="*/ 1156 w 1313"/>
              <a:gd name="T75" fmla="*/ 1484 h 1849"/>
              <a:gd name="T76" fmla="*/ 1196 w 1313"/>
              <a:gd name="T77" fmla="*/ 1574 h 1849"/>
              <a:gd name="T78" fmla="*/ 1235 w 1313"/>
              <a:gd name="T79" fmla="*/ 1666 h 1849"/>
              <a:gd name="T80" fmla="*/ 1274 w 1313"/>
              <a:gd name="T81" fmla="*/ 1757 h 1849"/>
              <a:gd name="T82" fmla="*/ 1313 w 1313"/>
              <a:gd name="T83" fmla="*/ 1849 h 184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3"/>
              <a:gd name="T127" fmla="*/ 0 h 1849"/>
              <a:gd name="T128" fmla="*/ 1313 w 1313"/>
              <a:gd name="T129" fmla="*/ 1849 h 184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3" h="1849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23" y="0"/>
                </a:lnTo>
                <a:lnTo>
                  <a:pt x="34" y="1"/>
                </a:lnTo>
                <a:lnTo>
                  <a:pt x="46" y="1"/>
                </a:lnTo>
                <a:lnTo>
                  <a:pt x="58" y="3"/>
                </a:lnTo>
                <a:lnTo>
                  <a:pt x="96" y="11"/>
                </a:lnTo>
                <a:lnTo>
                  <a:pt x="135" y="21"/>
                </a:lnTo>
                <a:lnTo>
                  <a:pt x="174" y="37"/>
                </a:lnTo>
                <a:lnTo>
                  <a:pt x="215" y="56"/>
                </a:lnTo>
                <a:lnTo>
                  <a:pt x="254" y="78"/>
                </a:lnTo>
                <a:lnTo>
                  <a:pt x="292" y="103"/>
                </a:lnTo>
                <a:lnTo>
                  <a:pt x="331" y="134"/>
                </a:lnTo>
                <a:lnTo>
                  <a:pt x="372" y="167"/>
                </a:lnTo>
                <a:lnTo>
                  <a:pt x="411" y="204"/>
                </a:lnTo>
                <a:lnTo>
                  <a:pt x="450" y="245"/>
                </a:lnTo>
                <a:lnTo>
                  <a:pt x="489" y="288"/>
                </a:lnTo>
                <a:lnTo>
                  <a:pt x="527" y="336"/>
                </a:lnTo>
                <a:lnTo>
                  <a:pt x="568" y="386"/>
                </a:lnTo>
                <a:lnTo>
                  <a:pt x="607" y="439"/>
                </a:lnTo>
                <a:lnTo>
                  <a:pt x="646" y="497"/>
                </a:lnTo>
                <a:lnTo>
                  <a:pt x="685" y="558"/>
                </a:lnTo>
                <a:lnTo>
                  <a:pt x="725" y="620"/>
                </a:lnTo>
                <a:lnTo>
                  <a:pt x="764" y="686"/>
                </a:lnTo>
                <a:lnTo>
                  <a:pt x="803" y="755"/>
                </a:lnTo>
                <a:lnTo>
                  <a:pt x="842" y="827"/>
                </a:lnTo>
                <a:lnTo>
                  <a:pt x="882" y="901"/>
                </a:lnTo>
                <a:lnTo>
                  <a:pt x="921" y="978"/>
                </a:lnTo>
                <a:lnTo>
                  <a:pt x="960" y="1056"/>
                </a:lnTo>
                <a:lnTo>
                  <a:pt x="999" y="1138"/>
                </a:lnTo>
                <a:lnTo>
                  <a:pt x="1039" y="1222"/>
                </a:lnTo>
                <a:lnTo>
                  <a:pt x="1078" y="1307"/>
                </a:lnTo>
                <a:lnTo>
                  <a:pt x="1117" y="1395"/>
                </a:lnTo>
                <a:lnTo>
                  <a:pt x="1156" y="1484"/>
                </a:lnTo>
                <a:lnTo>
                  <a:pt x="1196" y="1574"/>
                </a:lnTo>
                <a:lnTo>
                  <a:pt x="1235" y="1666"/>
                </a:lnTo>
                <a:lnTo>
                  <a:pt x="1274" y="1757"/>
                </a:lnTo>
                <a:lnTo>
                  <a:pt x="1313" y="1849"/>
                </a:lnTo>
              </a:path>
            </a:pathLst>
          </a:custGeom>
          <a:noFill/>
          <a:ln w="412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" name="Freeform 48"/>
          <p:cNvSpPr>
            <a:spLocks/>
          </p:cNvSpPr>
          <p:nvPr/>
        </p:nvSpPr>
        <p:spPr bwMode="auto">
          <a:xfrm>
            <a:off x="1199257" y="2021160"/>
            <a:ext cx="2087562" cy="2935287"/>
          </a:xfrm>
          <a:custGeom>
            <a:avLst/>
            <a:gdLst>
              <a:gd name="T0" fmla="*/ 1315 w 1315"/>
              <a:gd name="T1" fmla="*/ 0 h 1849"/>
              <a:gd name="T2" fmla="*/ 1313 w 1315"/>
              <a:gd name="T3" fmla="*/ 0 h 1849"/>
              <a:gd name="T4" fmla="*/ 1312 w 1315"/>
              <a:gd name="T5" fmla="*/ 0 h 1849"/>
              <a:gd name="T6" fmla="*/ 1309 w 1315"/>
              <a:gd name="T7" fmla="*/ 0 h 1849"/>
              <a:gd name="T8" fmla="*/ 1308 w 1315"/>
              <a:gd name="T9" fmla="*/ 0 h 1849"/>
              <a:gd name="T10" fmla="*/ 1305 w 1315"/>
              <a:gd name="T11" fmla="*/ 0 h 1849"/>
              <a:gd name="T12" fmla="*/ 1302 w 1315"/>
              <a:gd name="T13" fmla="*/ 0 h 1849"/>
              <a:gd name="T14" fmla="*/ 1290 w 1315"/>
              <a:gd name="T15" fmla="*/ 0 h 1849"/>
              <a:gd name="T16" fmla="*/ 1279 w 1315"/>
              <a:gd name="T17" fmla="*/ 1 h 1849"/>
              <a:gd name="T18" fmla="*/ 1267 w 1315"/>
              <a:gd name="T19" fmla="*/ 1 h 1849"/>
              <a:gd name="T20" fmla="*/ 1256 w 1315"/>
              <a:gd name="T21" fmla="*/ 3 h 1849"/>
              <a:gd name="T22" fmla="*/ 1217 w 1315"/>
              <a:gd name="T23" fmla="*/ 11 h 1849"/>
              <a:gd name="T24" fmla="*/ 1178 w 1315"/>
              <a:gd name="T25" fmla="*/ 21 h 1849"/>
              <a:gd name="T26" fmla="*/ 1139 w 1315"/>
              <a:gd name="T27" fmla="*/ 37 h 1849"/>
              <a:gd name="T28" fmla="*/ 1099 w 1315"/>
              <a:gd name="T29" fmla="*/ 56 h 1849"/>
              <a:gd name="T30" fmla="*/ 1060 w 1315"/>
              <a:gd name="T31" fmla="*/ 78 h 1849"/>
              <a:gd name="T32" fmla="*/ 1021 w 1315"/>
              <a:gd name="T33" fmla="*/ 103 h 1849"/>
              <a:gd name="T34" fmla="*/ 982 w 1315"/>
              <a:gd name="T35" fmla="*/ 134 h 1849"/>
              <a:gd name="T36" fmla="*/ 942 w 1315"/>
              <a:gd name="T37" fmla="*/ 167 h 1849"/>
              <a:gd name="T38" fmla="*/ 903 w 1315"/>
              <a:gd name="T39" fmla="*/ 204 h 1849"/>
              <a:gd name="T40" fmla="*/ 864 w 1315"/>
              <a:gd name="T41" fmla="*/ 245 h 1849"/>
              <a:gd name="T42" fmla="*/ 825 w 1315"/>
              <a:gd name="T43" fmla="*/ 288 h 1849"/>
              <a:gd name="T44" fmla="*/ 786 w 1315"/>
              <a:gd name="T45" fmla="*/ 336 h 1849"/>
              <a:gd name="T46" fmla="*/ 745 w 1315"/>
              <a:gd name="T47" fmla="*/ 386 h 1849"/>
              <a:gd name="T48" fmla="*/ 707 w 1315"/>
              <a:gd name="T49" fmla="*/ 439 h 1849"/>
              <a:gd name="T50" fmla="*/ 668 w 1315"/>
              <a:gd name="T51" fmla="*/ 497 h 1849"/>
              <a:gd name="T52" fmla="*/ 629 w 1315"/>
              <a:gd name="T53" fmla="*/ 558 h 1849"/>
              <a:gd name="T54" fmla="*/ 588 w 1315"/>
              <a:gd name="T55" fmla="*/ 620 h 1849"/>
              <a:gd name="T56" fmla="*/ 549 w 1315"/>
              <a:gd name="T57" fmla="*/ 686 h 1849"/>
              <a:gd name="T58" fmla="*/ 510 w 1315"/>
              <a:gd name="T59" fmla="*/ 755 h 1849"/>
              <a:gd name="T60" fmla="*/ 472 w 1315"/>
              <a:gd name="T61" fmla="*/ 827 h 1849"/>
              <a:gd name="T62" fmla="*/ 431 w 1315"/>
              <a:gd name="T63" fmla="*/ 901 h 1849"/>
              <a:gd name="T64" fmla="*/ 392 w 1315"/>
              <a:gd name="T65" fmla="*/ 978 h 1849"/>
              <a:gd name="T66" fmla="*/ 353 w 1315"/>
              <a:gd name="T67" fmla="*/ 1056 h 1849"/>
              <a:gd name="T68" fmla="*/ 314 w 1315"/>
              <a:gd name="T69" fmla="*/ 1138 h 1849"/>
              <a:gd name="T70" fmla="*/ 274 w 1315"/>
              <a:gd name="T71" fmla="*/ 1222 h 1849"/>
              <a:gd name="T72" fmla="*/ 235 w 1315"/>
              <a:gd name="T73" fmla="*/ 1307 h 1849"/>
              <a:gd name="T74" fmla="*/ 196 w 1315"/>
              <a:gd name="T75" fmla="*/ 1395 h 1849"/>
              <a:gd name="T76" fmla="*/ 157 w 1315"/>
              <a:gd name="T77" fmla="*/ 1484 h 1849"/>
              <a:gd name="T78" fmla="*/ 117 w 1315"/>
              <a:gd name="T79" fmla="*/ 1574 h 1849"/>
              <a:gd name="T80" fmla="*/ 78 w 1315"/>
              <a:gd name="T81" fmla="*/ 1666 h 1849"/>
              <a:gd name="T82" fmla="*/ 39 w 1315"/>
              <a:gd name="T83" fmla="*/ 1757 h 1849"/>
              <a:gd name="T84" fmla="*/ 0 w 1315"/>
              <a:gd name="T85" fmla="*/ 1849 h 18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15"/>
              <a:gd name="T130" fmla="*/ 0 h 1849"/>
              <a:gd name="T131" fmla="*/ 1315 w 1315"/>
              <a:gd name="T132" fmla="*/ 1849 h 184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15" h="1849">
                <a:moveTo>
                  <a:pt x="1315" y="0"/>
                </a:moveTo>
                <a:lnTo>
                  <a:pt x="1313" y="0"/>
                </a:lnTo>
                <a:lnTo>
                  <a:pt x="1312" y="0"/>
                </a:lnTo>
                <a:lnTo>
                  <a:pt x="1309" y="0"/>
                </a:lnTo>
                <a:lnTo>
                  <a:pt x="1308" y="0"/>
                </a:lnTo>
                <a:lnTo>
                  <a:pt x="1305" y="0"/>
                </a:lnTo>
                <a:lnTo>
                  <a:pt x="1302" y="0"/>
                </a:lnTo>
                <a:lnTo>
                  <a:pt x="1290" y="0"/>
                </a:lnTo>
                <a:lnTo>
                  <a:pt x="1279" y="1"/>
                </a:lnTo>
                <a:lnTo>
                  <a:pt x="1267" y="1"/>
                </a:lnTo>
                <a:lnTo>
                  <a:pt x="1256" y="3"/>
                </a:lnTo>
                <a:lnTo>
                  <a:pt x="1217" y="11"/>
                </a:lnTo>
                <a:lnTo>
                  <a:pt x="1178" y="21"/>
                </a:lnTo>
                <a:lnTo>
                  <a:pt x="1139" y="37"/>
                </a:lnTo>
                <a:lnTo>
                  <a:pt x="1099" y="56"/>
                </a:lnTo>
                <a:lnTo>
                  <a:pt x="1060" y="78"/>
                </a:lnTo>
                <a:lnTo>
                  <a:pt x="1021" y="103"/>
                </a:lnTo>
                <a:lnTo>
                  <a:pt x="982" y="134"/>
                </a:lnTo>
                <a:lnTo>
                  <a:pt x="942" y="167"/>
                </a:lnTo>
                <a:lnTo>
                  <a:pt x="903" y="204"/>
                </a:lnTo>
                <a:lnTo>
                  <a:pt x="864" y="245"/>
                </a:lnTo>
                <a:lnTo>
                  <a:pt x="825" y="288"/>
                </a:lnTo>
                <a:lnTo>
                  <a:pt x="786" y="336"/>
                </a:lnTo>
                <a:lnTo>
                  <a:pt x="745" y="386"/>
                </a:lnTo>
                <a:lnTo>
                  <a:pt x="707" y="439"/>
                </a:lnTo>
                <a:lnTo>
                  <a:pt x="668" y="497"/>
                </a:lnTo>
                <a:lnTo>
                  <a:pt x="629" y="558"/>
                </a:lnTo>
                <a:lnTo>
                  <a:pt x="588" y="620"/>
                </a:lnTo>
                <a:lnTo>
                  <a:pt x="549" y="686"/>
                </a:lnTo>
                <a:lnTo>
                  <a:pt x="510" y="755"/>
                </a:lnTo>
                <a:lnTo>
                  <a:pt x="472" y="827"/>
                </a:lnTo>
                <a:lnTo>
                  <a:pt x="431" y="901"/>
                </a:lnTo>
                <a:lnTo>
                  <a:pt x="392" y="978"/>
                </a:lnTo>
                <a:lnTo>
                  <a:pt x="353" y="1056"/>
                </a:lnTo>
                <a:lnTo>
                  <a:pt x="314" y="1138"/>
                </a:lnTo>
                <a:lnTo>
                  <a:pt x="274" y="1222"/>
                </a:lnTo>
                <a:lnTo>
                  <a:pt x="235" y="1307"/>
                </a:lnTo>
                <a:lnTo>
                  <a:pt x="196" y="1395"/>
                </a:lnTo>
                <a:lnTo>
                  <a:pt x="157" y="1484"/>
                </a:lnTo>
                <a:lnTo>
                  <a:pt x="117" y="1574"/>
                </a:lnTo>
                <a:lnTo>
                  <a:pt x="78" y="1666"/>
                </a:lnTo>
                <a:lnTo>
                  <a:pt x="39" y="1757"/>
                </a:lnTo>
                <a:lnTo>
                  <a:pt x="0" y="1849"/>
                </a:lnTo>
              </a:path>
            </a:pathLst>
          </a:custGeom>
          <a:noFill/>
          <a:ln w="412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Oval 49"/>
          <p:cNvSpPr>
            <a:spLocks noChangeArrowheads="1"/>
          </p:cNvSpPr>
          <p:nvPr/>
        </p:nvSpPr>
        <p:spPr bwMode="auto">
          <a:xfrm>
            <a:off x="816669" y="4037285"/>
            <a:ext cx="138113" cy="136525"/>
          </a:xfrm>
          <a:prstGeom prst="ellipse">
            <a:avLst/>
          </a:prstGeom>
          <a:solidFill>
            <a:srgbClr val="FFFFFF"/>
          </a:solidFill>
          <a:ln w="301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" name="Oval 50"/>
          <p:cNvSpPr>
            <a:spLocks noChangeArrowheads="1"/>
          </p:cNvSpPr>
          <p:nvPr/>
        </p:nvSpPr>
        <p:spPr bwMode="auto">
          <a:xfrm>
            <a:off x="1500882" y="3121297"/>
            <a:ext cx="138112" cy="136525"/>
          </a:xfrm>
          <a:prstGeom prst="ellipse">
            <a:avLst/>
          </a:prstGeom>
          <a:solidFill>
            <a:srgbClr val="FFFFFF"/>
          </a:solidFill>
          <a:ln w="301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2188269" y="2430735"/>
            <a:ext cx="136525" cy="136525"/>
          </a:xfrm>
          <a:prstGeom prst="ellipse">
            <a:avLst/>
          </a:prstGeom>
          <a:solidFill>
            <a:srgbClr val="FFFFFF"/>
          </a:solidFill>
          <a:ln w="301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" name="Oval 52"/>
          <p:cNvSpPr>
            <a:spLocks noChangeArrowheads="1"/>
          </p:cNvSpPr>
          <p:nvPr/>
        </p:nvSpPr>
        <p:spPr bwMode="auto">
          <a:xfrm>
            <a:off x="2874069" y="1849710"/>
            <a:ext cx="138113" cy="136525"/>
          </a:xfrm>
          <a:prstGeom prst="ellipse">
            <a:avLst/>
          </a:prstGeom>
          <a:solidFill>
            <a:srgbClr val="FFFFFF"/>
          </a:solidFill>
          <a:ln w="301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" name="Oval 53"/>
          <p:cNvSpPr>
            <a:spLocks noChangeArrowheads="1"/>
          </p:cNvSpPr>
          <p:nvPr/>
        </p:nvSpPr>
        <p:spPr bwMode="auto">
          <a:xfrm>
            <a:off x="3558282" y="2049735"/>
            <a:ext cx="138112" cy="138112"/>
          </a:xfrm>
          <a:prstGeom prst="ellipse">
            <a:avLst/>
          </a:prstGeom>
          <a:solidFill>
            <a:srgbClr val="FFFFFF"/>
          </a:solidFill>
          <a:ln w="301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" name="Oval 54"/>
          <p:cNvSpPr>
            <a:spLocks noChangeArrowheads="1"/>
          </p:cNvSpPr>
          <p:nvPr/>
        </p:nvSpPr>
        <p:spPr bwMode="auto">
          <a:xfrm>
            <a:off x="4245669" y="2430735"/>
            <a:ext cx="136525" cy="136525"/>
          </a:xfrm>
          <a:prstGeom prst="ellipse">
            <a:avLst/>
          </a:prstGeom>
          <a:solidFill>
            <a:srgbClr val="FFFFFF"/>
          </a:solidFill>
          <a:ln w="301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" name="Oval 55"/>
          <p:cNvSpPr>
            <a:spLocks noChangeArrowheads="1"/>
          </p:cNvSpPr>
          <p:nvPr/>
        </p:nvSpPr>
        <p:spPr bwMode="auto">
          <a:xfrm>
            <a:off x="4931469" y="3099072"/>
            <a:ext cx="138113" cy="136525"/>
          </a:xfrm>
          <a:prstGeom prst="ellipse">
            <a:avLst/>
          </a:prstGeom>
          <a:solidFill>
            <a:srgbClr val="FFFFFF"/>
          </a:solidFill>
          <a:ln w="301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" name="Oval 56"/>
          <p:cNvSpPr>
            <a:spLocks noChangeArrowheads="1"/>
          </p:cNvSpPr>
          <p:nvPr/>
        </p:nvSpPr>
        <p:spPr bwMode="auto">
          <a:xfrm>
            <a:off x="5615682" y="4072210"/>
            <a:ext cx="138112" cy="136525"/>
          </a:xfrm>
          <a:prstGeom prst="ellipse">
            <a:avLst/>
          </a:prstGeom>
          <a:solidFill>
            <a:srgbClr val="FFFFFF"/>
          </a:solidFill>
          <a:ln w="30163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" name="Rectangle 57"/>
          <p:cNvSpPr>
            <a:spLocks noChangeArrowheads="1"/>
          </p:cNvSpPr>
          <p:nvPr/>
        </p:nvSpPr>
        <p:spPr bwMode="auto">
          <a:xfrm>
            <a:off x="999232" y="1560785"/>
            <a:ext cx="17510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300" b="1">
                <a:solidFill>
                  <a:srgbClr val="000080"/>
                </a:solidFill>
              </a:rPr>
              <a:t>Experiments</a:t>
            </a:r>
            <a:endParaRPr lang="en-GB"/>
          </a:p>
        </p:txBody>
      </p:sp>
      <p:sp>
        <p:nvSpPr>
          <p:cNvPr id="73" name="Rectangle 58"/>
          <p:cNvSpPr>
            <a:spLocks noChangeArrowheads="1"/>
          </p:cNvSpPr>
          <p:nvPr/>
        </p:nvSpPr>
        <p:spPr bwMode="auto">
          <a:xfrm rot="-5400000">
            <a:off x="53082" y="4108722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J</a:t>
            </a:r>
            <a:endParaRPr lang="en-GB"/>
          </a:p>
        </p:txBody>
      </p:sp>
      <p:sp>
        <p:nvSpPr>
          <p:cNvPr id="74" name="Rectangle 59"/>
          <p:cNvSpPr>
            <a:spLocks noChangeArrowheads="1"/>
          </p:cNvSpPr>
          <p:nvPr/>
        </p:nvSpPr>
        <p:spPr bwMode="auto">
          <a:xfrm rot="-5400000">
            <a:off x="211832" y="4102372"/>
            <a:ext cx="333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i</a:t>
            </a:r>
            <a:endParaRPr lang="en-GB"/>
          </a:p>
        </p:txBody>
      </p:sp>
      <p:sp>
        <p:nvSpPr>
          <p:cNvPr id="75" name="Rectangle 60"/>
          <p:cNvSpPr>
            <a:spLocks noChangeArrowheads="1"/>
          </p:cNvSpPr>
          <p:nvPr/>
        </p:nvSpPr>
        <p:spPr bwMode="auto">
          <a:xfrm rot="-5400000">
            <a:off x="-353319" y="3556273"/>
            <a:ext cx="94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 (mA.cm</a:t>
            </a:r>
            <a:endParaRPr lang="en-GB"/>
          </a:p>
        </p:txBody>
      </p:sp>
      <p:sp>
        <p:nvSpPr>
          <p:cNvPr id="76" name="Rectangle 61"/>
          <p:cNvSpPr>
            <a:spLocks noChangeArrowheads="1"/>
          </p:cNvSpPr>
          <p:nvPr/>
        </p:nvSpPr>
        <p:spPr bwMode="auto">
          <a:xfrm rot="-5400000">
            <a:off x="-53281" y="3172098"/>
            <a:ext cx="134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-2</a:t>
            </a:r>
            <a:endParaRPr lang="en-GB"/>
          </a:p>
        </p:txBody>
      </p:sp>
      <p:sp>
        <p:nvSpPr>
          <p:cNvPr id="77" name="Rectangle 62"/>
          <p:cNvSpPr>
            <a:spLocks noChangeArrowheads="1"/>
          </p:cNvSpPr>
          <p:nvPr/>
        </p:nvSpPr>
        <p:spPr bwMode="auto">
          <a:xfrm rot="-5400000">
            <a:off x="74513" y="3015729"/>
            <a:ext cx="84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)</a:t>
            </a:r>
            <a:endParaRPr lang="en-GB"/>
          </a:p>
        </p:txBody>
      </p:sp>
      <p:sp>
        <p:nvSpPr>
          <p:cNvPr id="78" name="Rectangle 63"/>
          <p:cNvSpPr>
            <a:spLocks noChangeArrowheads="1"/>
          </p:cNvSpPr>
          <p:nvPr/>
        </p:nvSpPr>
        <p:spPr bwMode="auto">
          <a:xfrm>
            <a:off x="2948682" y="6059760"/>
            <a:ext cx="74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X (cm)</a:t>
            </a:r>
            <a:endParaRPr lang="en-GB"/>
          </a:p>
        </p:txBody>
      </p:sp>
      <p:sp>
        <p:nvSpPr>
          <p:cNvPr id="79" name="Rectangle 64"/>
          <p:cNvSpPr>
            <a:spLocks noChangeArrowheads="1"/>
          </p:cNvSpPr>
          <p:nvPr/>
        </p:nvSpPr>
        <p:spPr bwMode="auto">
          <a:xfrm>
            <a:off x="3923928" y="1565994"/>
            <a:ext cx="14081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300" b="1">
                <a:solidFill>
                  <a:srgbClr val="FF0000"/>
                </a:solidFill>
              </a:rPr>
              <a:t>TL Theory</a:t>
            </a:r>
            <a:endParaRPr lang="en-GB"/>
          </a:p>
        </p:txBody>
      </p:sp>
      <p:sp>
        <p:nvSpPr>
          <p:cNvPr id="80" name="Text Box 66"/>
          <p:cNvSpPr txBox="1">
            <a:spLocks noChangeArrowheads="1"/>
          </p:cNvSpPr>
          <p:nvPr/>
        </p:nvSpPr>
        <p:spPr bwMode="auto">
          <a:xfrm>
            <a:off x="1703133" y="4464322"/>
            <a:ext cx="320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81.36 MHz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200 </a:t>
            </a:r>
            <a:r>
              <a:rPr lang="en-GB" sz="2000" b="1" dirty="0" err="1">
                <a:solidFill>
                  <a:srgbClr val="002060"/>
                </a:solidFill>
              </a:rPr>
              <a:t>mTorr</a:t>
            </a:r>
            <a:r>
              <a:rPr lang="en-GB" sz="2000" b="1" dirty="0">
                <a:solidFill>
                  <a:srgbClr val="002060"/>
                </a:solidFill>
              </a:rPr>
              <a:t> (local heating)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50 W</a:t>
            </a:r>
          </a:p>
        </p:txBody>
      </p:sp>
      <p:pic>
        <p:nvPicPr>
          <p:cNvPr id="81" name="Picture 67" descr="fig16"/>
          <p:cNvPicPr>
            <a:picLocks noChangeAspect="1" noChangeArrowheads="1"/>
          </p:cNvPicPr>
          <p:nvPr/>
        </p:nvPicPr>
        <p:blipFill>
          <a:blip r:embed="rId2" cstate="print"/>
          <a:srcRect l="3484" t="10394" r="7666" b="4575"/>
          <a:stretch>
            <a:fillRect/>
          </a:stretch>
        </p:blipFill>
        <p:spPr bwMode="auto">
          <a:xfrm>
            <a:off x="5455667" y="1894160"/>
            <a:ext cx="36528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Line 68"/>
          <p:cNvSpPr>
            <a:spLocks noChangeShapeType="1"/>
          </p:cNvSpPr>
          <p:nvPr/>
        </p:nvSpPr>
        <p:spPr bwMode="auto">
          <a:xfrm flipH="1">
            <a:off x="3905944" y="1978297"/>
            <a:ext cx="317500" cy="279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83" name="Picture 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754" y="4981847"/>
            <a:ext cx="30797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71"/>
          <p:cNvSpPr>
            <a:spLocks noChangeArrowheads="1"/>
          </p:cNvSpPr>
          <p:nvPr/>
        </p:nvSpPr>
        <p:spPr bwMode="auto">
          <a:xfrm>
            <a:off x="7092280" y="2132285"/>
            <a:ext cx="1671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 dirty="0">
                <a:solidFill>
                  <a:srgbClr val="000080"/>
                </a:solidFill>
              </a:rPr>
              <a:t>Worsening factor</a:t>
            </a:r>
            <a:endParaRPr lang="en-GB" sz="1600" dirty="0"/>
          </a:p>
        </p:txBody>
      </p:sp>
      <p:sp>
        <p:nvSpPr>
          <p:cNvPr id="85" name="Text Box 72"/>
          <p:cNvSpPr txBox="1">
            <a:spLocks noChangeArrowheads="1"/>
          </p:cNvSpPr>
          <p:nvPr/>
        </p:nvSpPr>
        <p:spPr bwMode="auto">
          <a:xfrm>
            <a:off x="6228184" y="6021288"/>
            <a:ext cx="2762250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2060"/>
                </a:solidFill>
              </a:rPr>
              <a:t>Fairly insensitive to the gas composition</a:t>
            </a:r>
          </a:p>
        </p:txBody>
      </p:sp>
      <p:sp>
        <p:nvSpPr>
          <p:cNvPr id="86" name="Line 73"/>
          <p:cNvSpPr>
            <a:spLocks noChangeShapeType="1"/>
          </p:cNvSpPr>
          <p:nvPr/>
        </p:nvSpPr>
        <p:spPr bwMode="auto">
          <a:xfrm flipV="1">
            <a:off x="7334944" y="5623197"/>
            <a:ext cx="0" cy="431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" name="Text Box 70"/>
          <p:cNvSpPr txBox="1">
            <a:spLocks noChangeArrowheads="1"/>
          </p:cNvSpPr>
          <p:nvPr/>
        </p:nvSpPr>
        <p:spPr bwMode="auto">
          <a:xfrm>
            <a:off x="1028700" y="6532563"/>
            <a:ext cx="43529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P. Chabert et al., Physics of Plasmas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11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ea typeface="+mn-ea"/>
              </a:rPr>
              <a:t> (2004) 1775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Cancel the standing </a:t>
            </a:r>
            <a:r>
              <a:rPr lang="fr-FR" sz="3200" dirty="0" err="1"/>
              <a:t>wave</a:t>
            </a:r>
            <a:r>
              <a:rPr lang="fr-FR" sz="3200" dirty="0"/>
              <a:t> </a:t>
            </a:r>
            <a:r>
              <a:rPr lang="fr-FR" sz="3200" dirty="0" err="1"/>
              <a:t>effect</a:t>
            </a:r>
            <a:r>
              <a:rPr lang="fr-FR" sz="3200" dirty="0"/>
              <a:t>:</a:t>
            </a:r>
            <a:br>
              <a:rPr lang="fr-FR" sz="3200" dirty="0"/>
            </a:br>
            <a:r>
              <a:rPr lang="fr-FR" sz="3200" dirty="0"/>
              <a:t>the </a:t>
            </a:r>
            <a:r>
              <a:rPr lang="fr-FR" sz="3200" dirty="0" err="1"/>
              <a:t>lens</a:t>
            </a:r>
            <a:r>
              <a:rPr lang="fr-FR" sz="3200" dirty="0"/>
              <a:t> concept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0025" y="5589240"/>
            <a:ext cx="869245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  <a:latin typeface="Book Antiqua" panose="02040602050305030304" pitchFamily="18" charset="0"/>
              </a:rPr>
              <a:t>L. </a:t>
            </a:r>
            <a:r>
              <a:rPr lang="en-GB" sz="2000" dirty="0" err="1">
                <a:solidFill>
                  <a:schemeClr val="tx2"/>
                </a:solidFill>
                <a:latin typeface="Book Antiqua" panose="02040602050305030304" pitchFamily="18" charset="0"/>
              </a:rPr>
              <a:t>Sansonnens</a:t>
            </a:r>
            <a:r>
              <a:rPr lang="en-GB" sz="2000" dirty="0">
                <a:solidFill>
                  <a:schemeClr val="tx2"/>
                </a:solidFill>
                <a:latin typeface="Book Antiqua" panose="02040602050305030304" pitchFamily="18" charset="0"/>
              </a:rPr>
              <a:t> and J.P.M. Schmitt, Applied Phys. </a:t>
            </a:r>
            <a:r>
              <a:rPr lang="en-GB" sz="2000" dirty="0" err="1">
                <a:solidFill>
                  <a:schemeClr val="tx2"/>
                </a:solidFill>
                <a:latin typeface="Book Antiqua" panose="02040602050305030304" pitchFamily="18" charset="0"/>
              </a:rPr>
              <a:t>Lett</a:t>
            </a:r>
            <a:r>
              <a:rPr lang="en-GB" sz="2000" dirty="0">
                <a:solidFill>
                  <a:schemeClr val="tx2"/>
                </a:solidFill>
                <a:latin typeface="Book Antiqua" panose="02040602050305030304" pitchFamily="18" charset="0"/>
              </a:rPr>
              <a:t>. 82 (2003) 182: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  <a:latin typeface="Book Antiqua" panose="02040602050305030304" pitchFamily="18" charset="0"/>
              </a:rPr>
              <a:t>The electrode must have a Gaussian shape (in vacuum, from a solution of Maxwell’s equations) </a:t>
            </a:r>
            <a:endParaRPr lang="fr-FR" sz="2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76350" y="3783013"/>
            <a:ext cx="7064375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208088" y="3430588"/>
            <a:ext cx="7229475" cy="742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90638" y="2738438"/>
            <a:ext cx="7096125" cy="7826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08100" y="2286000"/>
            <a:ext cx="7064375" cy="1730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289050" y="3749675"/>
            <a:ext cx="7078663" cy="122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93813" y="1571625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/>
              <a:t>Electrode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219325" y="1887538"/>
            <a:ext cx="282575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74763" y="4637088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/>
              <a:t>Electrode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084388" y="4391025"/>
            <a:ext cx="390525" cy="352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165975" y="3003550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/>
              <a:t>Substrate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6881813" y="3384550"/>
            <a:ext cx="498475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789488" y="4832350"/>
            <a:ext cx="248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/>
              <a:t>Vacuum or dielectric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 flipV="1">
            <a:off x="4992688" y="3917950"/>
            <a:ext cx="48260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256088" y="2927350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/>
              <a:t>Plasma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748213" y="1630363"/>
            <a:ext cx="65087" cy="695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800600" y="1403350"/>
            <a:ext cx="33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/>
              <a:t>rf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9553" y="1295400"/>
            <a:ext cx="7848872" cy="1362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cap="none" dirty="0">
                <a:latin typeface="Bookman Old Style" pitchFamily="18" charset="0"/>
              </a:rPr>
              <a:t>Capacitive discharges at high pressure</a:t>
            </a:r>
            <a:endParaRPr lang="fr-FR" sz="3600" b="1" cap="none" dirty="0">
              <a:latin typeface="Bookman Old Style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4371528" cy="219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6C82650-C2BD-491E-81B2-4AC5926E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375" t="22917" r="7813" b="14583"/>
          <a:stretch>
            <a:fillRect/>
          </a:stretch>
        </p:blipFill>
        <p:spPr bwMode="auto">
          <a:xfrm>
            <a:off x="5148064" y="4214582"/>
            <a:ext cx="3781425" cy="22526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7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US" sz="3200" dirty="0">
                <a:latin typeface="Book Antiqua" panose="02040602050305030304" pitchFamily="18" charset="0"/>
              </a:rPr>
              <a:t>Intermediate pressure: non-uniform ionization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39952" y="4984561"/>
            <a:ext cx="44279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Low-pressure transport and power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disspation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 theories are not correct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72000" y="1844824"/>
            <a:ext cx="4248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 </a:t>
            </a:r>
            <a:r>
              <a:rPr lang="en-US" sz="2000" kern="0" dirty="0">
                <a:solidFill>
                  <a:srgbClr val="1E3776"/>
                </a:solidFill>
                <a:latin typeface="Book Antiqua" panose="02040602050305030304" pitchFamily="18" charset="0"/>
              </a:rPr>
              <a:t>The electron temperature is strongly non uniform due to strong energy dissipation by collisions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 Ionization is strongly localized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 Plasma density profiles are strongly affected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EA4DA4-C7C9-4BE7-8252-31EDC44A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59" y="1484784"/>
            <a:ext cx="2875381" cy="53247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F31568-A24B-4704-BD60-4A1F1F208F2A}"/>
              </a:ext>
            </a:extLst>
          </p:cNvPr>
          <p:cNvSpPr/>
          <p:nvPr/>
        </p:nvSpPr>
        <p:spPr>
          <a:xfrm>
            <a:off x="3851920" y="6521762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T. Lafleur and P. Chabert Plasma Sources </a:t>
            </a:r>
            <a:r>
              <a:rPr lang="fr-F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Sci</a:t>
            </a:r>
            <a:r>
              <a:rPr lang="fr-F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Technol.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 (2015) 025017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95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US" sz="3200" dirty="0">
                <a:latin typeface="Book Antiqua" panose="02040602050305030304" pitchFamily="18" charset="0"/>
              </a:rPr>
              <a:t>Intermediate pressure: “passive bulk”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39952" y="4984561"/>
            <a:ext cx="44279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Active-sheath and passive-bulk models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64624" y="1778179"/>
            <a:ext cx="42484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 </a:t>
            </a:r>
            <a:r>
              <a:rPr lang="en-US" sz="2000" kern="0" dirty="0">
                <a:solidFill>
                  <a:srgbClr val="1E3776"/>
                </a:solidFill>
                <a:latin typeface="Book Antiqua" panose="02040602050305030304" pitchFamily="18" charset="0"/>
              </a:rPr>
              <a:t>Strong power absorption and dissipation in the bulk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 But NO ionization because the high energy tail of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eedf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 is strongly depleted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 Strong electron heat flux from the sheath towards the bulk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389D8F-1DCF-4B9D-A431-65B7C9FE27B6}"/>
              </a:ext>
            </a:extLst>
          </p:cNvPr>
          <p:cNvSpPr/>
          <p:nvPr/>
        </p:nvSpPr>
        <p:spPr>
          <a:xfrm>
            <a:off x="407907" y="6321191"/>
            <a:ext cx="4056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Kawamura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J. Vac.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38(2)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AD82CD-7835-47C4-BD63-CCE2B7DC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97888"/>
            <a:ext cx="3379808" cy="21355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3B569B-F4BC-45D5-A919-C89A799F7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91" y="4019771"/>
            <a:ext cx="3078866" cy="21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00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US" sz="3200" dirty="0">
                <a:latin typeface="Book Antiqua" panose="02040602050305030304" pitchFamily="18" charset="0"/>
              </a:rPr>
              <a:t>Intermediate pressure: </a:t>
            </a:r>
            <a:r>
              <a:rPr lang="en-US" sz="3200" dirty="0">
                <a:latin typeface="Symbol" panose="05050102010706020507" pitchFamily="18" charset="2"/>
              </a:rPr>
              <a:t>g</a:t>
            </a:r>
            <a:r>
              <a:rPr lang="en-US" sz="3200" dirty="0">
                <a:latin typeface="Book Antiqua" panose="02040602050305030304" pitchFamily="18" charset="0"/>
              </a:rPr>
              <a:t> mode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58784" y="4389170"/>
            <a:ext cx="44279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New theories needed for EM regime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ymbol" panose="05050102010706020507" pitchFamily="18" charset="2"/>
              </a:rPr>
              <a:t>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 electrons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64624" y="1833631"/>
            <a:ext cx="4655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 When the pressure increases there is a sheath breakdown phenomenon when secondary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elec</a:t>
            </a:r>
            <a:r>
              <a:rPr lang="en-US" sz="2000" kern="0" dirty="0" err="1">
                <a:solidFill>
                  <a:srgbClr val="1E3776"/>
                </a:solidFill>
                <a:latin typeface="Book Antiqua" panose="02040602050305030304" pitchFamily="18" charset="0"/>
              </a:rPr>
              <a:t>tron</a:t>
            </a:r>
            <a:r>
              <a:rPr lang="en-US" sz="2000" kern="0" dirty="0">
                <a:solidFill>
                  <a:srgbClr val="1E3776"/>
                </a:solidFill>
                <a:latin typeface="Book Antiqua" panose="02040602050305030304" pitchFamily="18" charset="0"/>
              </a:rPr>
              <a:t> emission is present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 This well known transition is </a:t>
            </a:r>
            <a:r>
              <a:rPr lang="en-US" sz="2000" kern="0" dirty="0">
                <a:solidFill>
                  <a:srgbClr val="1E3776"/>
                </a:solidFill>
                <a:latin typeface="Book Antiqua" panose="02040602050305030304" pitchFamily="18" charset="0"/>
              </a:rPr>
              <a:t>potentially unstable for large area – high frequency CCP’s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ＭＳ Ｐゴシック" charset="-128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7E122D-E3AD-42E7-93C4-75EC458EB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" y="3773366"/>
            <a:ext cx="3958986" cy="2751978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DCA2DE5B-6596-4608-9AA6-F0FB2F4D3B6C}"/>
              </a:ext>
            </a:extLst>
          </p:cNvPr>
          <p:cNvGrpSpPr/>
          <p:nvPr/>
        </p:nvGrpSpPr>
        <p:grpSpPr>
          <a:xfrm>
            <a:off x="467544" y="1550775"/>
            <a:ext cx="1782435" cy="2009638"/>
            <a:chOff x="5652120" y="1784938"/>
            <a:chExt cx="2524581" cy="3181507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2781859-1F2F-429C-BCFF-45219BFD1579}"/>
                </a:ext>
              </a:extLst>
            </p:cNvPr>
            <p:cNvCxnSpPr/>
            <p:nvPr/>
          </p:nvCxnSpPr>
          <p:spPr>
            <a:xfrm>
              <a:off x="8161587" y="2032839"/>
              <a:ext cx="15114" cy="252404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4AD38AD6-262B-430B-9BE9-453ACD1D1E0B}"/>
                </a:ext>
              </a:extLst>
            </p:cNvPr>
            <p:cNvCxnSpPr/>
            <p:nvPr/>
          </p:nvCxnSpPr>
          <p:spPr>
            <a:xfrm>
              <a:off x="7179840" y="2232734"/>
              <a:ext cx="928002" cy="1079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411FB58-6EB7-4443-8BF6-A1771CBAC4BB}"/>
                </a:ext>
              </a:extLst>
            </p:cNvPr>
            <p:cNvSpPr txBox="1"/>
            <p:nvPr/>
          </p:nvSpPr>
          <p:spPr>
            <a:xfrm>
              <a:off x="6443696" y="1784938"/>
              <a:ext cx="958819" cy="306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rPr>
                <a:t> Primary e</a:t>
              </a:r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-</a:t>
              </a:r>
              <a:endParaRPr lang="en-US" sz="1200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648E93F7-657D-44BB-8A7E-6E49CB07385D}"/>
                </a:ext>
              </a:extLst>
            </p:cNvPr>
            <p:cNvCxnSpPr/>
            <p:nvPr/>
          </p:nvCxnSpPr>
          <p:spPr>
            <a:xfrm>
              <a:off x="6937349" y="3355315"/>
              <a:ext cx="1171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746A6494-3AF1-4277-94CD-EC4E34717A40}"/>
                </a:ext>
              </a:extLst>
            </p:cNvPr>
            <p:cNvSpPr txBox="1"/>
            <p:nvPr/>
          </p:nvSpPr>
          <p:spPr>
            <a:xfrm>
              <a:off x="5679281" y="3146430"/>
              <a:ext cx="1018045" cy="250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accent1"/>
                  </a:solidFill>
                  <a:latin typeface="+mj-lt"/>
                </a:rPr>
                <a:t>Positive ion </a:t>
              </a: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CADB5F2-C840-4FA4-BE84-0C6DD3F81899}"/>
                </a:ext>
              </a:extLst>
            </p:cNvPr>
            <p:cNvSpPr/>
            <p:nvPr/>
          </p:nvSpPr>
          <p:spPr>
            <a:xfrm flipH="1">
              <a:off x="5652120" y="3101792"/>
              <a:ext cx="2481460" cy="480473"/>
            </a:xfrm>
            <a:prstGeom prst="arc">
              <a:avLst>
                <a:gd name="adj1" fmla="val 5507399"/>
                <a:gd name="adj2" fmla="val 10804915"/>
              </a:avLst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64B23F7-69E0-4287-B7FF-AA6D5657A9D2}"/>
                </a:ext>
              </a:extLst>
            </p:cNvPr>
            <p:cNvSpPr txBox="1"/>
            <p:nvPr/>
          </p:nvSpPr>
          <p:spPr>
            <a:xfrm>
              <a:off x="5998322" y="3529998"/>
              <a:ext cx="1173899" cy="306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Secondary e</a:t>
              </a:r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25972FA-070F-48E3-9CD9-407CBC5E82E6}"/>
                </a:ext>
              </a:extLst>
            </p:cNvPr>
            <p:cNvSpPr txBox="1"/>
            <p:nvPr/>
          </p:nvSpPr>
          <p:spPr>
            <a:xfrm>
              <a:off x="6040014" y="2552056"/>
              <a:ext cx="742182" cy="250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rPr>
                <a:t> Photon</a:t>
              </a:r>
              <a:endParaRPr lang="en-US" sz="1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1" name="Éclair 30">
              <a:extLst>
                <a:ext uri="{FF2B5EF4-FFF2-40B4-BE49-F238E27FC236}">
                  <a16:creationId xmlns:a16="http://schemas.microsoft.com/office/drawing/2014/main" id="{14C80D7F-DB60-4DDF-A8D3-48C0019C1B12}"/>
                </a:ext>
              </a:extLst>
            </p:cNvPr>
            <p:cNvSpPr/>
            <p:nvPr/>
          </p:nvSpPr>
          <p:spPr>
            <a:xfrm>
              <a:off x="6801322" y="2874843"/>
              <a:ext cx="1126067" cy="41587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210B8BC8-086C-4921-9200-E331F10D8A62}"/>
                </a:ext>
              </a:extLst>
            </p:cNvPr>
            <p:cNvCxnSpPr/>
            <p:nvPr/>
          </p:nvCxnSpPr>
          <p:spPr>
            <a:xfrm flipV="1">
              <a:off x="7364355" y="3406625"/>
              <a:ext cx="741218" cy="12906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706BAA7-C78E-4B5F-AFD8-0373D44F91EE}"/>
                </a:ext>
              </a:extLst>
            </p:cNvPr>
            <p:cNvSpPr txBox="1"/>
            <p:nvPr/>
          </p:nvSpPr>
          <p:spPr>
            <a:xfrm>
              <a:off x="6623844" y="4715583"/>
              <a:ext cx="1049215" cy="250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rPr>
                <a:t> Metastable</a:t>
              </a:r>
              <a:endParaRPr lang="en-US" sz="12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ECFD044-1859-431A-8F6A-BA679CFF3F8B}"/>
              </a:ext>
            </a:extLst>
          </p:cNvPr>
          <p:cNvSpPr/>
          <p:nvPr/>
        </p:nvSpPr>
        <p:spPr>
          <a:xfrm>
            <a:off x="4472115" y="55892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Kawamura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J. Vac.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38(2)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Emi</a:t>
            </a:r>
            <a:r>
              <a:rPr lang="fr-F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Kawamura</a:t>
            </a:r>
            <a:r>
              <a:rPr lang="fr-F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Michael A Lieberman, Allan J Lichtenberg and Pascal Chabert 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Plasma Sources Sci. Technol. 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(2021) 035001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0" dirty="0">
                <a:latin typeface="Times New Roman" panose="02020603050405020304" pitchFamily="18" charset="0"/>
              </a:rPr>
              <a:t>M A Lieberman, E. Kawamura and P. Chabert Plasma Sources Sci. Technol. </a:t>
            </a:r>
            <a:r>
              <a:rPr lang="en-US" sz="1200" b="1" kern="0" dirty="0">
                <a:latin typeface="Times New Roman" panose="02020603050405020304" pitchFamily="18" charset="0"/>
              </a:rPr>
              <a:t>31</a:t>
            </a:r>
            <a:r>
              <a:rPr lang="en-US" sz="1200" kern="0" dirty="0">
                <a:latin typeface="Times New Roman" panose="02020603050405020304" pitchFamily="18" charset="0"/>
              </a:rPr>
              <a:t> (2022) 114007</a:t>
            </a:r>
          </a:p>
        </p:txBody>
      </p:sp>
    </p:spTree>
    <p:extLst>
      <p:ext uri="{BB962C8B-B14F-4D97-AF65-F5344CB8AC3E}">
        <p14:creationId xmlns:p14="http://schemas.microsoft.com/office/powerpoint/2010/main" val="3493450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US" sz="3200" dirty="0">
                <a:latin typeface="Book Antiqua" panose="02040602050305030304" pitchFamily="18" charset="0"/>
              </a:rPr>
              <a:t>Atmospheric pressure CCP’s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11960" y="1690062"/>
            <a:ext cx="4655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 The RF field does penetrate the plasma because of nearly dielectric limit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 The electron temperature oscillates in time during an RF cycle  because of very fast energy relaxation by collisions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>
              <a:solidFill>
                <a:srgbClr val="1E3776"/>
              </a:solidFill>
              <a:latin typeface="Book Antiqua" panose="0204060205030503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charset="-128"/>
                <a:cs typeface="+mn-cs"/>
              </a:rPr>
              <a:t> Penning ionization in the sheath is very important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CFD044-1859-431A-8F6A-BA679CFF3F8B}"/>
              </a:ext>
            </a:extLst>
          </p:cNvPr>
          <p:cNvSpPr/>
          <p:nvPr/>
        </p:nvSpPr>
        <p:spPr>
          <a:xfrm>
            <a:off x="4253884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Lazzaroni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 Chabert, M A Lieberman, A J Lichtenberg and A Leblanc, Plasma Sources Sci. Technol., 21, 035013 (2012)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Lazzaroni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 A Lieberman, A J Lichtenberg and P Chabert </a:t>
            </a:r>
            <a:b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Phys. D : Appl. Phys.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(2012) 495204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0" dirty="0">
                <a:latin typeface="Times New Roman" panose="02020603050405020304" pitchFamily="18" charset="0"/>
              </a:rPr>
              <a:t>E Kawamura, M A Lieberman, A J Lichtenberg, P Chabert and C </a:t>
            </a:r>
            <a:r>
              <a:rPr lang="en-US" sz="1200" kern="0" dirty="0" err="1">
                <a:latin typeface="Times New Roman" panose="02020603050405020304" pitchFamily="18" charset="0"/>
              </a:rPr>
              <a:t>Lazzaroni</a:t>
            </a:r>
            <a:r>
              <a:rPr lang="en-US" sz="1200" kern="0" dirty="0">
                <a:latin typeface="Times New Roman" panose="02020603050405020304" pitchFamily="18" charset="0"/>
              </a:rPr>
              <a:t>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0" dirty="0">
                <a:latin typeface="Times New Roman" panose="02020603050405020304" pitchFamily="18" charset="0"/>
              </a:rPr>
              <a:t>Plasma Sources Sci. Technol. 23 (2014) 035014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kern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D1B0CE50-E526-490A-977E-A5B231BE3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755517"/>
              </p:ext>
            </p:extLst>
          </p:nvPr>
        </p:nvGraphicFramePr>
        <p:xfrm>
          <a:off x="603366" y="4538050"/>
          <a:ext cx="3395584" cy="237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name="Graph" r:id="rId4" imgW="4159800" imgH="2907720" progId="Origin50.Graph">
                  <p:embed/>
                </p:oleObj>
              </mc:Choice>
              <mc:Fallback>
                <p:oleObj name="Graph" r:id="rId4" imgW="4159800" imgH="2907720" progId="Origin50.Graph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66" y="4538050"/>
                        <a:ext cx="3395584" cy="2373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e 4">
            <a:extLst>
              <a:ext uri="{FF2B5EF4-FFF2-40B4-BE49-F238E27FC236}">
                <a16:creationId xmlns:a16="http://schemas.microsoft.com/office/drawing/2014/main" id="{159B0E28-CBEF-4893-BC1C-E10E5487C3B9}"/>
              </a:ext>
            </a:extLst>
          </p:cNvPr>
          <p:cNvGrpSpPr/>
          <p:nvPr/>
        </p:nvGrpSpPr>
        <p:grpSpPr>
          <a:xfrm>
            <a:off x="-14711" y="1452378"/>
            <a:ext cx="3639089" cy="2416760"/>
            <a:chOff x="2633732" y="4149081"/>
            <a:chExt cx="3522444" cy="2474909"/>
          </a:xfrm>
        </p:grpSpPr>
        <p:grpSp>
          <p:nvGrpSpPr>
            <p:cNvPr id="36" name="Group 2">
              <a:extLst>
                <a:ext uri="{FF2B5EF4-FFF2-40B4-BE49-F238E27FC236}">
                  <a16:creationId xmlns:a16="http://schemas.microsoft.com/office/drawing/2014/main" id="{AA942B32-42A7-47DE-91D8-9590709CBD0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33732" y="4149081"/>
              <a:ext cx="3522444" cy="2474909"/>
              <a:chOff x="794" y="535"/>
              <a:chExt cx="2688" cy="1890"/>
            </a:xfrm>
          </p:grpSpPr>
          <p:sp>
            <p:nvSpPr>
              <p:cNvPr id="39" name="AutoShape 3">
                <a:extLst>
                  <a:ext uri="{FF2B5EF4-FFF2-40B4-BE49-F238E27FC236}">
                    <a16:creationId xmlns:a16="http://schemas.microsoft.com/office/drawing/2014/main" id="{8EABFC2E-7D7B-4176-B5DD-927C6A82A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" y="935"/>
                <a:ext cx="2041" cy="317"/>
              </a:xfrm>
              <a:prstGeom prst="roundRect">
                <a:avLst>
                  <a:gd name="adj" fmla="val 16667"/>
                </a:avLst>
              </a:prstGeom>
              <a:solidFill>
                <a:srgbClr val="76757A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40" name="AutoShape 4">
                <a:extLst>
                  <a:ext uri="{FF2B5EF4-FFF2-40B4-BE49-F238E27FC236}">
                    <a16:creationId xmlns:a16="http://schemas.microsoft.com/office/drawing/2014/main" id="{E6BD4390-88CE-46C4-9F28-9782F45C5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937"/>
                <a:ext cx="2041" cy="317"/>
              </a:xfrm>
              <a:prstGeom prst="roundRect">
                <a:avLst>
                  <a:gd name="adj" fmla="val 16667"/>
                </a:avLst>
              </a:prstGeom>
              <a:solidFill>
                <a:srgbClr val="76757A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41" name="AutoShape 5">
                <a:extLst>
                  <a:ext uri="{FF2B5EF4-FFF2-40B4-BE49-F238E27FC236}">
                    <a16:creationId xmlns:a16="http://schemas.microsoft.com/office/drawing/2014/main" id="{C937ABAD-1C5B-4525-8CE2-3FA09EC6C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" y="1321"/>
                <a:ext cx="2040" cy="499"/>
              </a:xfrm>
              <a:prstGeom prst="roundRect">
                <a:avLst>
                  <a:gd name="adj" fmla="val 16667"/>
                </a:avLst>
              </a:prstGeom>
              <a:solidFill>
                <a:srgbClr val="FF33CC"/>
              </a:solidFill>
              <a:ln w="9525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FR" sz="1600" dirty="0">
                    <a:latin typeface="Bookman Old Style" pitchFamily="18" charset="0"/>
                  </a:rPr>
                  <a:t>Plasma </a:t>
                </a:r>
                <a:r>
                  <a:rPr lang="fr-FR" sz="1600" dirty="0" err="1">
                    <a:latin typeface="Bookman Old Style" pitchFamily="18" charset="0"/>
                  </a:rPr>
                  <a:t>bulk</a:t>
                </a:r>
                <a:endParaRPr lang="fr-FR" sz="1600" dirty="0">
                  <a:latin typeface="Bookman Old Style" pitchFamily="18" charset="0"/>
                </a:endParaRPr>
              </a:p>
            </p:txBody>
          </p:sp>
          <p:sp>
            <p:nvSpPr>
              <p:cNvPr id="42" name="Text Box 6">
                <a:extLst>
                  <a:ext uri="{FF2B5EF4-FFF2-40B4-BE49-F238E27FC236}">
                    <a16:creationId xmlns:a16="http://schemas.microsoft.com/office/drawing/2014/main" id="{38FBE50D-D049-4C6A-A26E-71A8C43BD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1" y="984"/>
                <a:ext cx="744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latin typeface="Bookman Old Style" pitchFamily="18" charset="0"/>
                  </a:rPr>
                  <a:t>Electrode </a:t>
                </a:r>
              </a:p>
            </p:txBody>
          </p:sp>
          <p:sp>
            <p:nvSpPr>
              <p:cNvPr id="43" name="Text Box 15">
                <a:extLst>
                  <a:ext uri="{FF2B5EF4-FFF2-40B4-BE49-F238E27FC236}">
                    <a16:creationId xmlns:a16="http://schemas.microsoft.com/office/drawing/2014/main" id="{F7BA337D-915E-4396-A9F5-28B851BE2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1" y="1948"/>
                <a:ext cx="78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>
                    <a:latin typeface="Bookman Old Style" pitchFamily="18" charset="0"/>
                  </a:rPr>
                  <a:t>Electrode </a:t>
                </a:r>
              </a:p>
            </p:txBody>
          </p:sp>
          <p:sp>
            <p:nvSpPr>
              <p:cNvPr id="44" name="AutoShape 16">
                <a:extLst>
                  <a:ext uri="{FF2B5EF4-FFF2-40B4-BE49-F238E27FC236}">
                    <a16:creationId xmlns:a16="http://schemas.microsoft.com/office/drawing/2014/main" id="{1BAF50D8-6B1A-4E87-8360-9A211374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" y="1498"/>
                <a:ext cx="499" cy="136"/>
              </a:xfrm>
              <a:prstGeom prst="rightArrow">
                <a:avLst>
                  <a:gd name="adj1" fmla="val 50000"/>
                  <a:gd name="adj2" fmla="val 9172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45" name="Text Box 17">
                <a:extLst>
                  <a:ext uri="{FF2B5EF4-FFF2-40B4-BE49-F238E27FC236}">
                    <a16:creationId xmlns:a16="http://schemas.microsoft.com/office/drawing/2014/main" id="{9116E312-587B-4195-B685-6D74E3D612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4" y="1259"/>
                <a:ext cx="861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latin typeface="Bookman Old Style" pitchFamily="18" charset="0"/>
                  </a:rPr>
                  <a:t>He/O</a:t>
                </a:r>
                <a:r>
                  <a:rPr lang="fr-FR" sz="1400" baseline="-25000" dirty="0">
                    <a:latin typeface="Bookman Old Style" pitchFamily="18" charset="0"/>
                  </a:rPr>
                  <a:t>2</a:t>
                </a:r>
              </a:p>
            </p:txBody>
          </p:sp>
          <p:sp>
            <p:nvSpPr>
              <p:cNvPr id="46" name="Line 18">
                <a:extLst>
                  <a:ext uri="{FF2B5EF4-FFF2-40B4-BE49-F238E27FC236}">
                    <a16:creationId xmlns:a16="http://schemas.microsoft.com/office/drawing/2014/main" id="{B06874D1-7917-4844-A807-157F5D179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220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47" name="Line 19">
                <a:extLst>
                  <a:ext uri="{FF2B5EF4-FFF2-40B4-BE49-F238E27FC236}">
                    <a16:creationId xmlns:a16="http://schemas.microsoft.com/office/drawing/2014/main" id="{90177AC4-5811-43BB-B0C9-5A236B506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3" y="2347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48" name="Line 20">
                <a:extLst>
                  <a:ext uri="{FF2B5EF4-FFF2-40B4-BE49-F238E27FC236}">
                    <a16:creationId xmlns:a16="http://schemas.microsoft.com/office/drawing/2014/main" id="{38283728-17B2-4882-87B4-156CC76CC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8" y="2386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49" name="Line 21">
                <a:extLst>
                  <a:ext uri="{FF2B5EF4-FFF2-40B4-BE49-F238E27FC236}">
                    <a16:creationId xmlns:a16="http://schemas.microsoft.com/office/drawing/2014/main" id="{4EFAD8D2-FD97-42E0-BF1E-9EA9D1D2A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242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0" name="Oval 22">
                <a:extLst>
                  <a:ext uri="{FF2B5EF4-FFF2-40B4-BE49-F238E27FC236}">
                    <a16:creationId xmlns:a16="http://schemas.microsoft.com/office/drawing/2014/main" id="{CFF321BC-592B-4321-95BF-5FC291F2A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619"/>
                <a:ext cx="181" cy="18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51" name="Line 23">
                <a:extLst>
                  <a:ext uri="{FF2B5EF4-FFF2-40B4-BE49-F238E27FC236}">
                    <a16:creationId xmlns:a16="http://schemas.microsoft.com/office/drawing/2014/main" id="{4BE9F509-E586-4765-98A5-93F3CC748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79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2" name="Text Box 24">
                <a:extLst>
                  <a:ext uri="{FF2B5EF4-FFF2-40B4-BE49-F238E27FC236}">
                    <a16:creationId xmlns:a16="http://schemas.microsoft.com/office/drawing/2014/main" id="{707C3C96-D1C7-4AA1-BE15-49E6D8AF5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8" y="535"/>
                <a:ext cx="226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Times" pitchFamily="18" charset="0"/>
                  </a:rPr>
                  <a:t>~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80FCCA29-1F46-469D-9C85-1792029C6569}"/>
                </a:ext>
              </a:extLst>
            </p:cNvPr>
            <p:cNvCxnSpPr/>
            <p:nvPr/>
          </p:nvCxnSpPr>
          <p:spPr bwMode="auto">
            <a:xfrm rot="5400000">
              <a:off x="3196173" y="5501108"/>
              <a:ext cx="83343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44">
              <a:extLst>
                <a:ext uri="{FF2B5EF4-FFF2-40B4-BE49-F238E27FC236}">
                  <a16:creationId xmlns:a16="http://schemas.microsoft.com/office/drawing/2014/main" id="{D6199781-9EB9-436C-A048-0681785ED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583" y="5603169"/>
              <a:ext cx="600332" cy="27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dirty="0">
                  <a:latin typeface="Bookman Old Style" pitchFamily="18" charset="0"/>
                </a:rPr>
                <a:t>1 mm</a:t>
              </a:r>
            </a:p>
          </p:txBody>
        </p:sp>
      </p:grpSp>
      <p:sp>
        <p:nvSpPr>
          <p:cNvPr id="53" name="Rectangle 8">
            <a:extLst>
              <a:ext uri="{FF2B5EF4-FFF2-40B4-BE49-F238E27FC236}">
                <a16:creationId xmlns:a16="http://schemas.microsoft.com/office/drawing/2014/main" id="{CD27E81C-A01C-4E91-BF47-569815790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59" y="3981811"/>
            <a:ext cx="40311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Schulz-von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J. Phys. D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(2008) 194004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Waskoenig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Thesis, Queen’s University Belfast (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Waskoenig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PSST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2010) 045018 </a:t>
            </a:r>
          </a:p>
        </p:txBody>
      </p:sp>
    </p:spTree>
    <p:extLst>
      <p:ext uri="{BB962C8B-B14F-4D97-AF65-F5344CB8AC3E}">
        <p14:creationId xmlns:p14="http://schemas.microsoft.com/office/powerpoint/2010/main" val="3348114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07896" cy="1143000"/>
          </a:xfrm>
        </p:spPr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467544" y="1772816"/>
            <a:ext cx="7933711" cy="45550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itchFamily="18" charset="0"/>
              </a:rPr>
              <a:t>Capacitive discharges are essential for plasma processing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itchFamily="18" charset="0"/>
              </a:rPr>
              <a:t>After decades of research, there are still a lot of unknown phenomenon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itchFamily="18" charset="0"/>
              </a:rPr>
              <a:t>Multi-frequency excitation is needed to control (almost) independently the ion flux and the ion energy to the wafer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itchFamily="18" charset="0"/>
              </a:rPr>
              <a:t>However, it increases the complexity and the non-linear response of RF sheaths and the higher frequencies lead to non-uniformity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itchFamily="18" charset="0"/>
              </a:rPr>
              <a:t>Higher pressure regimes are subject to mode transitions and related instabilities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itchFamily="18" charset="0"/>
              </a:rPr>
              <a:t>Atmospheric pressure operation is possible but in small gap devices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 bwMode="auto">
          <a:xfrm>
            <a:off x="292496" y="1124744"/>
            <a:ext cx="8744000" cy="1362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cap="none" dirty="0">
                <a:latin typeface="Bookman Old Style" pitchFamily="18" charset="0"/>
              </a:rPr>
              <a:t>To learn more..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2496" y="3933056"/>
            <a:ext cx="8314184" cy="2797014"/>
          </a:xfrm>
        </p:spPr>
        <p:txBody>
          <a:bodyPr/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2060"/>
                </a:solidFill>
                <a:latin typeface="Book Antiqua" panose="02040602050305030304" pitchFamily="18" charset="0"/>
                <a:ea typeface="ＭＳ Ｐゴシック" charset="-128"/>
                <a:cs typeface="Times New Roman" pitchFamily="18" charset="0"/>
              </a:rPr>
              <a:t>Principles of Plasma Discharges and Materials Processing,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2060"/>
                </a:solidFill>
                <a:latin typeface="Book Antiqua" panose="02040602050305030304" pitchFamily="18" charset="0"/>
                <a:ea typeface="ＭＳ Ｐゴシック" charset="-128"/>
                <a:cs typeface="Times New Roman" pitchFamily="18" charset="0"/>
              </a:rPr>
              <a:t>M.A. Lieberman and A.J. Lichtenberg,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2060"/>
                </a:solidFill>
                <a:latin typeface="Book Antiqua" panose="02040602050305030304" pitchFamily="18" charset="0"/>
                <a:ea typeface="ＭＳ Ｐゴシック" charset="-128"/>
                <a:cs typeface="Times New Roman" pitchFamily="18" charset="0"/>
              </a:rPr>
              <a:t>2</a:t>
            </a:r>
            <a:r>
              <a:rPr lang="en-US" sz="1600" kern="0" baseline="30000" dirty="0">
                <a:solidFill>
                  <a:srgbClr val="002060"/>
                </a:solidFill>
                <a:latin typeface="Book Antiqua" panose="02040602050305030304" pitchFamily="18" charset="0"/>
                <a:ea typeface="ＭＳ Ｐゴシック" charset="-128"/>
                <a:cs typeface="Times New Roman" pitchFamily="18" charset="0"/>
              </a:rPr>
              <a:t>nd</a:t>
            </a:r>
            <a:r>
              <a:rPr lang="en-US" sz="1600" kern="0" dirty="0">
                <a:solidFill>
                  <a:srgbClr val="002060"/>
                </a:solidFill>
                <a:latin typeface="Book Antiqua" panose="02040602050305030304" pitchFamily="18" charset="0"/>
                <a:ea typeface="ＭＳ Ｐゴシック" charset="-128"/>
                <a:cs typeface="Times New Roman" pitchFamily="18" charset="0"/>
              </a:rPr>
              <a:t> Edition, John Wiley and Sons Inc., New York, 2005</a:t>
            </a:r>
            <a:endParaRPr lang="en-US" sz="1600" kern="0" dirty="0">
              <a:solidFill>
                <a:srgbClr val="002060"/>
              </a:solidFill>
              <a:latin typeface="Book Antiqua" panose="02040602050305030304" pitchFamily="18" charset="0"/>
              <a:ea typeface="ＭＳ Ｐゴシック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Physics of Radiofrequency Plasmas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P. </a:t>
            </a:r>
            <a:r>
              <a:rPr lang="en-US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Chabert</a:t>
            </a:r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and N. Braithwaite,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Cambridge University Press, 2011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Foundations of capacitive and inductive radio-frequency (RF) discharges,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P. Chabert, T. </a:t>
            </a:r>
            <a:r>
              <a:rPr lang="en-US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Tsankov</a:t>
            </a:r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and U. </a:t>
            </a:r>
            <a:r>
              <a:rPr lang="en-US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Czarnetzki</a:t>
            </a:r>
            <a:endParaRPr lang="en-US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Plasma Sources Science and Technology, 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(2021) 024001</a:t>
            </a:r>
            <a:endParaRPr lang="en-US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C:\Pascal\book\Pictures\IMG_0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15091"/>
              </p:ext>
            </p:extLst>
          </p:nvPr>
        </p:nvGraphicFramePr>
        <p:xfrm>
          <a:off x="243621" y="964990"/>
          <a:ext cx="3082236" cy="2658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2" name="Image Wang" r:id="rId3" imgW="6515280" imgH="5619600" progId="">
                  <p:embed/>
                </p:oleObj>
              </mc:Choice>
              <mc:Fallback>
                <p:oleObj name="Image Wang" r:id="rId3" imgW="6515280" imgH="5619600" progId="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21" y="964990"/>
                        <a:ext cx="3082236" cy="2658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7544" y="118193"/>
            <a:ext cx="7843448" cy="76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44083"/>
            <a:r>
              <a:rPr lang="fr-FR" sz="3323" b="1" dirty="0">
                <a:solidFill>
                  <a:srgbClr val="FFFFCC"/>
                </a:solidFill>
                <a:latin typeface="Comic Sans MS" pitchFamily="66" charset="0"/>
                <a:ea typeface="+mn-ea"/>
              </a:rPr>
              <a:t>Capacitive </a:t>
            </a:r>
            <a:r>
              <a:rPr lang="fr-FR" sz="3323" b="1" dirty="0" err="1">
                <a:solidFill>
                  <a:srgbClr val="FFFFCC"/>
                </a:solidFill>
                <a:latin typeface="Comic Sans MS" pitchFamily="66" charset="0"/>
                <a:ea typeface="+mn-ea"/>
              </a:rPr>
              <a:t>discharges</a:t>
            </a:r>
            <a:endParaRPr lang="fr-FR" sz="3323" b="1" dirty="0">
              <a:solidFill>
                <a:srgbClr val="FFFFCC"/>
              </a:solidFill>
              <a:latin typeface="Comic Sans MS" pitchFamily="66" charset="0"/>
              <a:ea typeface="+mn-ea"/>
            </a:endParaRPr>
          </a:p>
        </p:txBody>
      </p:sp>
      <p:pic>
        <p:nvPicPr>
          <p:cNvPr id="5" name="Image 4" descr="Cl2 IC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2464" y="4508918"/>
            <a:ext cx="5150792" cy="2230889"/>
          </a:xfrm>
          <a:prstGeom prst="rect">
            <a:avLst/>
          </a:prstGeom>
        </p:spPr>
      </p:pic>
      <p:pic>
        <p:nvPicPr>
          <p:cNvPr id="3076" name="Picture 4" descr="http://www.nanotech-now.com/news_images/389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014149"/>
            <a:ext cx="4396154" cy="2831123"/>
          </a:xfrm>
          <a:prstGeom prst="rect">
            <a:avLst/>
          </a:prstGeom>
          <a:noFill/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03BDFE3-1C36-45EA-B85B-97D68EF86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6110"/>
            <a:ext cx="4718357" cy="76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44083"/>
            <a:r>
              <a:rPr lang="fr-FR" sz="3323" b="1" dirty="0">
                <a:solidFill>
                  <a:srgbClr val="FFFFCC"/>
                </a:solidFill>
                <a:latin typeface="Comic Sans MS" pitchFamily="66" charset="0"/>
                <a:ea typeface="+mn-ea"/>
              </a:rPr>
              <a:t>Inductive </a:t>
            </a:r>
            <a:r>
              <a:rPr lang="fr-FR" sz="3323" b="1" dirty="0" err="1">
                <a:solidFill>
                  <a:srgbClr val="FFFFCC"/>
                </a:solidFill>
                <a:latin typeface="Comic Sans MS" pitchFamily="66" charset="0"/>
                <a:ea typeface="+mn-ea"/>
              </a:rPr>
              <a:t>discharge</a:t>
            </a:r>
            <a:endParaRPr lang="fr-FR" sz="3323" b="1" dirty="0">
              <a:solidFill>
                <a:srgbClr val="FFFFCC"/>
              </a:solidFill>
              <a:latin typeface="Comic Sans MS" pitchFamily="6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598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ook Antiqua" panose="02040602050305030304" pitchFamily="18" charset="0"/>
              </a:rPr>
              <a:t>Energies and </a:t>
            </a:r>
            <a:r>
              <a:rPr lang="fr-FR" dirty="0" err="1">
                <a:latin typeface="Book Antiqua" panose="02040602050305030304" pitchFamily="18" charset="0"/>
              </a:rPr>
              <a:t>densities</a:t>
            </a:r>
            <a:endParaRPr lang="fr-FR" dirty="0">
              <a:latin typeface="Book Antiqua" panose="0204060205030503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6910" r="6202"/>
          <a:stretch/>
        </p:blipFill>
        <p:spPr bwMode="auto">
          <a:xfrm>
            <a:off x="107505" y="1988939"/>
            <a:ext cx="4566072" cy="38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1412"/>
          <a:stretch>
            <a:fillRect/>
          </a:stretch>
        </p:blipFill>
        <p:spPr bwMode="auto">
          <a:xfrm>
            <a:off x="4828364" y="2060947"/>
            <a:ext cx="4208132" cy="367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nanotech-now.com/news_images/38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896" y="3068960"/>
            <a:ext cx="1728192" cy="1112955"/>
          </a:xfrm>
          <a:prstGeom prst="rect">
            <a:avLst/>
          </a:prstGeom>
          <a:noFill/>
        </p:spPr>
      </p:pic>
      <p:pic>
        <p:nvPicPr>
          <p:cNvPr id="8" name="Image 7" descr="Cl2 IC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068960"/>
            <a:ext cx="2088232" cy="9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8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ook Antiqua" panose="02040602050305030304" pitchFamily="18" charset="0"/>
              </a:rPr>
              <a:t>Dispersion relation of EM </a:t>
            </a:r>
            <a:r>
              <a:rPr lang="fr-FR" dirty="0" err="1">
                <a:latin typeface="Book Antiqua" panose="02040602050305030304" pitchFamily="18" charset="0"/>
              </a:rPr>
              <a:t>waves</a:t>
            </a:r>
            <a:endParaRPr lang="fr-FR" dirty="0">
              <a:latin typeface="Book Antiqua" panose="0204060205030503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14068"/>
            <a:ext cx="6415678" cy="521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17"/>
          <p:cNvSpPr txBox="1">
            <a:spLocks noChangeArrowheads="1"/>
          </p:cNvSpPr>
          <p:nvPr/>
        </p:nvSpPr>
        <p:spPr bwMode="auto">
          <a:xfrm>
            <a:off x="6483028" y="3573016"/>
            <a:ext cx="24482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Non-</a:t>
            </a:r>
            <a:r>
              <a:rPr kumimoji="0" lang="fr-FR" b="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magnetized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plasmas </a:t>
            </a:r>
            <a:r>
              <a:rPr kumimoji="0" lang="fr-FR" b="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behave</a:t>
            </a: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</a:t>
            </a:r>
            <a:r>
              <a:rPr kumimoji="0" lang="fr-FR" b="0" i="0" u="none" strike="noStrike" kern="0" cap="none" spc="0" normalizeH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like</a:t>
            </a: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</a:t>
            </a:r>
            <a:r>
              <a:rPr kumimoji="0" lang="fr-FR" b="0" i="0" u="none" strike="noStrike" kern="0" cap="none" spc="0" normalizeH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conductors</a:t>
            </a: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at </a:t>
            </a:r>
            <a:r>
              <a:rPr kumimoji="0" lang="fr-FR" b="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low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</a:t>
            </a:r>
            <a:r>
              <a:rPr kumimoji="0" lang="fr-FR" b="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frequency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and </a:t>
            </a:r>
            <a:r>
              <a:rPr kumimoji="0" lang="fr-FR" b="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like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</a:t>
            </a:r>
            <a:r>
              <a:rPr kumimoji="0" lang="fr-FR" b="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dielectrics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at high </a:t>
            </a:r>
            <a:r>
              <a:rPr kumimoji="0" lang="fr-FR" b="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frequency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+mn-e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38164"/>
            <a:ext cx="1229769" cy="8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4281" t="15182" r="54702" b="14344"/>
          <a:stretch/>
        </p:blipFill>
        <p:spPr bwMode="auto">
          <a:xfrm>
            <a:off x="1115616" y="1565702"/>
            <a:ext cx="2160240" cy="6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89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Book Antiqua" panose="02040602050305030304" pitchFamily="18" charset="0"/>
              </a:rPr>
              <a:t>Electrodynamics</a:t>
            </a:r>
            <a:r>
              <a:rPr lang="fr-FR" dirty="0">
                <a:latin typeface="Book Antiqua" panose="02040602050305030304" pitchFamily="18" charset="0"/>
              </a:rPr>
              <a:t> in the RF </a:t>
            </a:r>
            <a:r>
              <a:rPr lang="fr-FR" dirty="0" err="1">
                <a:latin typeface="Book Antiqua" panose="02040602050305030304" pitchFamily="18" charset="0"/>
              </a:rPr>
              <a:t>domain</a:t>
            </a:r>
            <a:endParaRPr lang="fr-FR" dirty="0">
              <a:latin typeface="Book Antiqua" panose="02040602050305030304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501008"/>
            <a:ext cx="9180511" cy="299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344488" y="1581760"/>
            <a:ext cx="8547992" cy="16312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EM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waves</a:t>
            </a: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are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evanescent</a:t>
            </a: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(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without</a:t>
            </a: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B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field</a:t>
            </a: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);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they</a:t>
            </a: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penetrate</a:t>
            </a: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deeper</a:t>
            </a: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than</a:t>
            </a: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electrostatic</a:t>
            </a: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fields</a:t>
            </a:r>
            <a:endParaRPr lang="fr-F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Electrons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follow</a:t>
            </a: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the RF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field</a:t>
            </a:r>
            <a:endParaRPr lang="fr-FR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Ions do NOT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follow</a:t>
            </a:r>
            <a:r>
              <a:rPr lang="fr-FR" sz="2000" dirty="0">
                <a:solidFill>
                  <a:srgbClr val="002060"/>
                </a:solidFill>
                <a:latin typeface="Bookman Old Style" pitchFamily="18" charset="0"/>
              </a:rPr>
              <a:t> the RF </a:t>
            </a:r>
            <a:r>
              <a:rPr lang="fr-FR" sz="2000" dirty="0" err="1">
                <a:solidFill>
                  <a:srgbClr val="002060"/>
                </a:solidFill>
                <a:latin typeface="Bookman Old Style" pitchFamily="18" charset="0"/>
              </a:rPr>
              <a:t>field</a:t>
            </a:r>
            <a:endParaRPr lang="fr-FR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640" y="2366129"/>
            <a:ext cx="1229769" cy="8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366129"/>
            <a:ext cx="1290057" cy="8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295400"/>
            <a:ext cx="8421687" cy="1362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cap="none" dirty="0">
                <a:latin typeface="Bookman Old Style" pitchFamily="18" charset="0"/>
              </a:rPr>
              <a:t>The radiofrequency sheath</a:t>
            </a:r>
            <a:endParaRPr lang="fr-FR" sz="3600" b="1" cap="none" dirty="0">
              <a:latin typeface="Bookman Old Style" pitchFamily="18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/>
          <a:srcRect l="5342"/>
          <a:stretch>
            <a:fillRect/>
          </a:stretch>
        </p:blipFill>
        <p:spPr bwMode="auto">
          <a:xfrm>
            <a:off x="755576" y="4077072"/>
            <a:ext cx="3770908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4365E64-86B7-4EC7-949A-FC7DED5AF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19361"/>
          <a:stretch/>
        </p:blipFill>
        <p:spPr bwMode="auto">
          <a:xfrm>
            <a:off x="4430326" y="4338368"/>
            <a:ext cx="4747218" cy="197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1551349"/>
            <a:ext cx="6639125" cy="309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24" y="184076"/>
            <a:ext cx="8229600" cy="1143000"/>
          </a:xfrm>
        </p:spPr>
        <p:txBody>
          <a:bodyPr/>
          <a:lstStyle/>
          <a:p>
            <a:r>
              <a:rPr lang="fr-FR" sz="3200" dirty="0">
                <a:latin typeface="Book Antiqua" panose="02040602050305030304" pitchFamily="18" charset="0"/>
              </a:rPr>
              <a:t>Electron </a:t>
            </a:r>
            <a:r>
              <a:rPr lang="fr-FR" sz="3200" dirty="0" err="1">
                <a:latin typeface="Book Antiqua" panose="02040602050305030304" pitchFamily="18" charset="0"/>
              </a:rPr>
              <a:t>dynamics</a:t>
            </a:r>
            <a:r>
              <a:rPr lang="fr-FR" sz="3200" dirty="0">
                <a:latin typeface="Book Antiqua" panose="02040602050305030304" pitchFamily="18" charset="0"/>
              </a:rPr>
              <a:t>: the </a:t>
            </a:r>
            <a:r>
              <a:rPr lang="fr-FR" sz="3200" dirty="0" err="1">
                <a:latin typeface="Book Antiqua" panose="02040602050305030304" pitchFamily="18" charset="0"/>
              </a:rPr>
              <a:t>homogeneous</a:t>
            </a:r>
            <a:r>
              <a:rPr lang="fr-FR" sz="3200" dirty="0">
                <a:latin typeface="Book Antiqua" panose="02040602050305030304" pitchFamily="18" charset="0"/>
              </a:rPr>
              <a:t> (matrix) </a:t>
            </a:r>
            <a:r>
              <a:rPr lang="fr-FR" sz="3200" dirty="0" err="1">
                <a:latin typeface="Book Antiqua" panose="02040602050305030304" pitchFamily="18" charset="0"/>
              </a:rPr>
              <a:t>sheath</a:t>
            </a:r>
            <a:endParaRPr lang="fr-FR" sz="3200" dirty="0">
              <a:latin typeface="Book Antiqua" panose="0204060205030503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92080" y="5517232"/>
            <a:ext cx="3707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b="1" dirty="0">
                <a:solidFill>
                  <a:srgbClr val="CC0000"/>
                </a:solidFill>
                <a:latin typeface="Comic Sans MS" pitchFamily="66" charset="0"/>
              </a:rPr>
              <a:t>Sheath motion non-linear with voltage</a:t>
            </a:r>
            <a:endParaRPr lang="fr-FR" sz="24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3674" r="5278"/>
          <a:stretch>
            <a:fillRect/>
          </a:stretch>
        </p:blipFill>
        <p:spPr bwMode="auto">
          <a:xfrm>
            <a:off x="-36512" y="3623037"/>
            <a:ext cx="3919264" cy="326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482960" y="3623037"/>
            <a:ext cx="3224944" cy="6309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Assumes electrons follow the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rf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field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1E377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</a:rPr>
              <a:t> Assume </a:t>
            </a:r>
            <a:r>
              <a:rPr lang="en-US" sz="1400" kern="0" dirty="0">
                <a:solidFill>
                  <a:srgbClr val="1E3776"/>
                </a:solidFill>
                <a:latin typeface="Book Antiqua" panose="02040602050305030304" pitchFamily="18" charset="0"/>
                <a:ea typeface="+mn-ea"/>
              </a:rPr>
              <a:t>frozen ions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1E3776"/>
              </a:solidFill>
              <a:effectLst/>
              <a:uLnTx/>
              <a:uFillTx/>
              <a:latin typeface="Book Antiqua" panose="02040602050305030304" pitchFamily="18" charset="0"/>
              <a:ea typeface="+mn-ea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5995E67-DD1F-47F4-AC75-44A33B8BB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3977" r="11476" b="19361"/>
          <a:stretch/>
        </p:blipFill>
        <p:spPr bwMode="auto">
          <a:xfrm>
            <a:off x="179511" y="1833388"/>
            <a:ext cx="2304256" cy="128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C350C17-1B36-40A4-8010-C4FC5A4311AB}"/>
              </a:ext>
            </a:extLst>
          </p:cNvPr>
          <p:cNvSpPr/>
          <p:nvPr/>
        </p:nvSpPr>
        <p:spPr>
          <a:xfrm>
            <a:off x="1043608" y="2132856"/>
            <a:ext cx="504056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575177"/>
      </p:ext>
    </p:extLst>
  </p:cSld>
  <p:clrMapOvr>
    <a:masterClrMapping/>
  </p:clrMapOvr>
</p:sld>
</file>

<file path=ppt/theme/theme1.xml><?xml version="1.0" encoding="utf-8"?>
<a:theme xmlns:a="http://schemas.openxmlformats.org/drawingml/2006/main" name="LPP Theme">
  <a:themeElements>
    <a:clrScheme name="Custom 1">
      <a:dk1>
        <a:sysClr val="windowText" lastClr="000000"/>
      </a:dk1>
      <a:lt1>
        <a:sysClr val="window" lastClr="FFFFFF"/>
      </a:lt1>
      <a:dk2>
        <a:srgbClr val="000090"/>
      </a:dk2>
      <a:lt2>
        <a:srgbClr val="EEECE1"/>
      </a:lt2>
      <a:accent1>
        <a:srgbClr val="90B4FF"/>
      </a:accent1>
      <a:accent2>
        <a:srgbClr val="FF37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onlptp">
  <a:themeElements>
    <a:clrScheme name="presentationlptp 13">
      <a:dk1>
        <a:srgbClr val="000000"/>
      </a:dk1>
      <a:lt1>
        <a:srgbClr val="FFFFFF"/>
      </a:lt1>
      <a:dk2>
        <a:srgbClr val="ED181E"/>
      </a:dk2>
      <a:lt2>
        <a:srgbClr val="808080"/>
      </a:lt2>
      <a:accent1>
        <a:srgbClr val="FFCC18"/>
      </a:accent1>
      <a:accent2>
        <a:srgbClr val="1E3776"/>
      </a:accent2>
      <a:accent3>
        <a:srgbClr val="FFFFFF"/>
      </a:accent3>
      <a:accent4>
        <a:srgbClr val="000000"/>
      </a:accent4>
      <a:accent5>
        <a:srgbClr val="FFE2AB"/>
      </a:accent5>
      <a:accent6>
        <a:srgbClr val="1A316A"/>
      </a:accent6>
      <a:hlink>
        <a:srgbClr val="FF3300"/>
      </a:hlink>
      <a:folHlink>
        <a:srgbClr val="FFCC00"/>
      </a:folHlink>
    </a:clrScheme>
    <a:fontScheme name="presentationlptp">
      <a:majorFont>
        <a:latin typeface="Comic Sans M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pt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pt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pt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pt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pt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lpt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pt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pt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pt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pt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pt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pt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lptp 13">
        <a:dk1>
          <a:srgbClr val="000000"/>
        </a:dk1>
        <a:lt1>
          <a:srgbClr val="FFFFFF"/>
        </a:lt1>
        <a:dk2>
          <a:srgbClr val="ED181E"/>
        </a:dk2>
        <a:lt2>
          <a:srgbClr val="808080"/>
        </a:lt2>
        <a:accent1>
          <a:srgbClr val="FFCC18"/>
        </a:accent1>
        <a:accent2>
          <a:srgbClr val="1E3776"/>
        </a:accent2>
        <a:accent3>
          <a:srgbClr val="FFFFFF"/>
        </a:accent3>
        <a:accent4>
          <a:srgbClr val="000000"/>
        </a:accent4>
        <a:accent5>
          <a:srgbClr val="FFE2AB"/>
        </a:accent5>
        <a:accent6>
          <a:srgbClr val="1A316A"/>
        </a:accent6>
        <a:hlink>
          <a:srgbClr val="FF33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LPP-template.potx</Template>
  <TotalTime>26106</TotalTime>
  <Words>1752</Words>
  <Application>Microsoft Office PowerPoint</Application>
  <PresentationFormat>Affichage à l'écran (4:3)</PresentationFormat>
  <Paragraphs>300</Paragraphs>
  <Slides>38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55" baseType="lpstr">
      <vt:lpstr>MS PGothic</vt:lpstr>
      <vt:lpstr>Arial</vt:lpstr>
      <vt:lpstr>Arial Narrow</vt:lpstr>
      <vt:lpstr>Book Antiqua</vt:lpstr>
      <vt:lpstr>Bookman Old Style</vt:lpstr>
      <vt:lpstr>Calibri</vt:lpstr>
      <vt:lpstr>Century Gothic</vt:lpstr>
      <vt:lpstr>Comic Sans MS</vt:lpstr>
      <vt:lpstr>Symbol</vt:lpstr>
      <vt:lpstr>Tahoma</vt:lpstr>
      <vt:lpstr>Times</vt:lpstr>
      <vt:lpstr>Times New Roman</vt:lpstr>
      <vt:lpstr>Wingdings</vt:lpstr>
      <vt:lpstr>LPP Theme</vt:lpstr>
      <vt:lpstr>presentationlptp</vt:lpstr>
      <vt:lpstr>Image Wang</vt:lpstr>
      <vt:lpstr>Graph</vt:lpstr>
      <vt:lpstr>Physique des décharges capacitives radiofréquence</vt:lpstr>
      <vt:lpstr>RF Plasmas in industry</vt:lpstr>
      <vt:lpstr>Industrial Challenges for RF Plasmas</vt:lpstr>
      <vt:lpstr>Présentation PowerPoint</vt:lpstr>
      <vt:lpstr>Energies and densities</vt:lpstr>
      <vt:lpstr>Dispersion relation of EM waves</vt:lpstr>
      <vt:lpstr>Electrodynamics in the RF domain</vt:lpstr>
      <vt:lpstr>The radiofrequency sheath</vt:lpstr>
      <vt:lpstr>Electron dynamics: the homogeneous (matrix) sheath</vt:lpstr>
      <vt:lpstr>Voltage drive: voltage and current waveforms</vt:lpstr>
      <vt:lpstr>Conduction current balance</vt:lpstr>
      <vt:lpstr>Ion dynamics in the sheath</vt:lpstr>
      <vt:lpstr>Resulting « bi-modal » energy distribution</vt:lpstr>
      <vt:lpstr>Capacitive discharges at low pressure</vt:lpstr>
      <vt:lpstr>Circuit model of capacitive discharges</vt:lpstr>
      <vt:lpstr>Collisionless power absorption</vt:lpstr>
      <vt:lpstr>Présentation PowerPoint</vt:lpstr>
      <vt:lpstr>Potential profile in single frequency assymetric discharges</vt:lpstr>
      <vt:lpstr>Dual Frequency with well separated frequencies</vt:lpstr>
      <vt:lpstr>Dual frequency sheath</vt:lpstr>
      <vt:lpstr>Indepenedent control not achieved</vt:lpstr>
      <vt:lpstr>Ion energy distribution</vt:lpstr>
      <vt:lpstr>Electrical assymmetry effect in dual-frequency symmetrical discharges</vt:lpstr>
      <vt:lpstr>Complex waveforms</vt:lpstr>
      <vt:lpstr>Capacitive discharges at Very High Frequency</vt:lpstr>
      <vt:lpstr>The electromagnetic regime</vt:lpstr>
      <vt:lpstr>Transmission line model</vt:lpstr>
      <vt:lpstr>Experiments</vt:lpstr>
      <vt:lpstr>The standing wave effect</vt:lpstr>
      <vt:lpstr>The standing wave effect</vt:lpstr>
      <vt:lpstr>Cancel the standing wave effect: the lens concept</vt:lpstr>
      <vt:lpstr>Capacitive discharges at high pressure</vt:lpstr>
      <vt:lpstr>Intermediate pressure: non-uniform ionization</vt:lpstr>
      <vt:lpstr>Intermediate pressure: “passive bulk”</vt:lpstr>
      <vt:lpstr>Intermediate pressure: g mode</vt:lpstr>
      <vt:lpstr>Atmospheric pressure CCP’s</vt:lpstr>
      <vt:lpstr>Conclusions</vt:lpstr>
      <vt:lpstr>To learn more..</vt:lpstr>
    </vt:vector>
  </TitlesOfParts>
  <Company>Ecole Polytechnique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Energy Distribution Function Measurements Across Magnetic Field Barriers</dc:title>
  <dc:creator>Ane Aanesland</dc:creator>
  <cp:lastModifiedBy>chabert</cp:lastModifiedBy>
  <cp:revision>540</cp:revision>
  <cp:lastPrinted>2011-08-24T10:01:41Z</cp:lastPrinted>
  <dcterms:created xsi:type="dcterms:W3CDTF">2011-08-24T07:58:08Z</dcterms:created>
  <dcterms:modified xsi:type="dcterms:W3CDTF">2023-06-22T22:07:22Z</dcterms:modified>
</cp:coreProperties>
</file>